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doc" ContentType="application/msword"/>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52"/>
  </p:notesMasterIdLst>
  <p:handoutMasterIdLst>
    <p:handoutMasterId r:id="rId53"/>
  </p:handoutMasterIdLst>
  <p:sldIdLst>
    <p:sldId id="327" r:id="rId2"/>
    <p:sldId id="444" r:id="rId3"/>
    <p:sldId id="445" r:id="rId4"/>
    <p:sldId id="446" r:id="rId5"/>
    <p:sldId id="447" r:id="rId6"/>
    <p:sldId id="448" r:id="rId7"/>
    <p:sldId id="449" r:id="rId8"/>
    <p:sldId id="450" r:id="rId9"/>
    <p:sldId id="451" r:id="rId10"/>
    <p:sldId id="452" r:id="rId11"/>
    <p:sldId id="453" r:id="rId12"/>
    <p:sldId id="454" r:id="rId13"/>
    <p:sldId id="455" r:id="rId14"/>
    <p:sldId id="380" r:id="rId15"/>
    <p:sldId id="328" r:id="rId16"/>
    <p:sldId id="329" r:id="rId17"/>
    <p:sldId id="330" r:id="rId18"/>
    <p:sldId id="336" r:id="rId19"/>
    <p:sldId id="332" r:id="rId20"/>
    <p:sldId id="357" r:id="rId21"/>
    <p:sldId id="395" r:id="rId22"/>
    <p:sldId id="396" r:id="rId23"/>
    <p:sldId id="397" r:id="rId24"/>
    <p:sldId id="398" r:id="rId25"/>
    <p:sldId id="388" r:id="rId26"/>
    <p:sldId id="331" r:id="rId27"/>
    <p:sldId id="389" r:id="rId28"/>
    <p:sldId id="335" r:id="rId29"/>
    <p:sldId id="390" r:id="rId30"/>
    <p:sldId id="361" r:id="rId31"/>
    <p:sldId id="362" r:id="rId32"/>
    <p:sldId id="366" r:id="rId33"/>
    <p:sldId id="367" r:id="rId34"/>
    <p:sldId id="369" r:id="rId35"/>
    <p:sldId id="370" r:id="rId36"/>
    <p:sldId id="371" r:id="rId37"/>
    <p:sldId id="468" r:id="rId38"/>
    <p:sldId id="456" r:id="rId39"/>
    <p:sldId id="457" r:id="rId40"/>
    <p:sldId id="458" r:id="rId41"/>
    <p:sldId id="459" r:id="rId42"/>
    <p:sldId id="460" r:id="rId43"/>
    <p:sldId id="461" r:id="rId44"/>
    <p:sldId id="462" r:id="rId45"/>
    <p:sldId id="463" r:id="rId46"/>
    <p:sldId id="464" r:id="rId47"/>
    <p:sldId id="465" r:id="rId48"/>
    <p:sldId id="466" r:id="rId49"/>
    <p:sldId id="467" r:id="rId50"/>
    <p:sldId id="355" r:id="rId51"/>
  </p:sldIdLst>
  <p:sldSz cx="9144000" cy="6858000" type="screen4x3"/>
  <p:notesSz cx="6858000" cy="9144000"/>
  <p:defaultTextStyle>
    <a:defPPr>
      <a:defRPr lang="en-US"/>
    </a:defPPr>
    <a:lvl1pPr algn="ctr" rtl="0" eaLnBrk="0" fontAlgn="base" hangingPunct="0">
      <a:lnSpc>
        <a:spcPct val="85000"/>
      </a:lnSpc>
      <a:spcBef>
        <a:spcPct val="0"/>
      </a:spcBef>
      <a:spcAft>
        <a:spcPct val="0"/>
      </a:spcAft>
      <a:defRPr sz="1600" b="1" kern="1200">
        <a:solidFill>
          <a:schemeClr val="tx1"/>
        </a:solidFill>
        <a:latin typeface="Arial Narrow" pitchFamily="34" charset="0"/>
        <a:ea typeface="+mn-ea"/>
        <a:cs typeface="+mn-cs"/>
      </a:defRPr>
    </a:lvl1pPr>
    <a:lvl2pPr marL="457200" algn="ctr" rtl="0" eaLnBrk="0" fontAlgn="base" hangingPunct="0">
      <a:lnSpc>
        <a:spcPct val="85000"/>
      </a:lnSpc>
      <a:spcBef>
        <a:spcPct val="0"/>
      </a:spcBef>
      <a:spcAft>
        <a:spcPct val="0"/>
      </a:spcAft>
      <a:defRPr sz="1600" b="1" kern="1200">
        <a:solidFill>
          <a:schemeClr val="tx1"/>
        </a:solidFill>
        <a:latin typeface="Arial Narrow" pitchFamily="34" charset="0"/>
        <a:ea typeface="+mn-ea"/>
        <a:cs typeface="+mn-cs"/>
      </a:defRPr>
    </a:lvl2pPr>
    <a:lvl3pPr marL="914400" algn="ctr" rtl="0" eaLnBrk="0" fontAlgn="base" hangingPunct="0">
      <a:lnSpc>
        <a:spcPct val="85000"/>
      </a:lnSpc>
      <a:spcBef>
        <a:spcPct val="0"/>
      </a:spcBef>
      <a:spcAft>
        <a:spcPct val="0"/>
      </a:spcAft>
      <a:defRPr sz="1600" b="1" kern="1200">
        <a:solidFill>
          <a:schemeClr val="tx1"/>
        </a:solidFill>
        <a:latin typeface="Arial Narrow" pitchFamily="34" charset="0"/>
        <a:ea typeface="+mn-ea"/>
        <a:cs typeface="+mn-cs"/>
      </a:defRPr>
    </a:lvl3pPr>
    <a:lvl4pPr marL="1371600" algn="ctr" rtl="0" eaLnBrk="0" fontAlgn="base" hangingPunct="0">
      <a:lnSpc>
        <a:spcPct val="85000"/>
      </a:lnSpc>
      <a:spcBef>
        <a:spcPct val="0"/>
      </a:spcBef>
      <a:spcAft>
        <a:spcPct val="0"/>
      </a:spcAft>
      <a:defRPr sz="1600" b="1" kern="1200">
        <a:solidFill>
          <a:schemeClr val="tx1"/>
        </a:solidFill>
        <a:latin typeface="Arial Narrow" pitchFamily="34" charset="0"/>
        <a:ea typeface="+mn-ea"/>
        <a:cs typeface="+mn-cs"/>
      </a:defRPr>
    </a:lvl4pPr>
    <a:lvl5pPr marL="1828800" algn="ctr" rtl="0" eaLnBrk="0" fontAlgn="base" hangingPunct="0">
      <a:lnSpc>
        <a:spcPct val="85000"/>
      </a:lnSpc>
      <a:spcBef>
        <a:spcPct val="0"/>
      </a:spcBef>
      <a:spcAft>
        <a:spcPct val="0"/>
      </a:spcAft>
      <a:defRPr sz="1600" b="1" kern="1200">
        <a:solidFill>
          <a:schemeClr val="tx1"/>
        </a:solidFill>
        <a:latin typeface="Arial Narrow" pitchFamily="34" charset="0"/>
        <a:ea typeface="+mn-ea"/>
        <a:cs typeface="+mn-cs"/>
      </a:defRPr>
    </a:lvl5pPr>
    <a:lvl6pPr marL="2286000" algn="l" defTabSz="914400" rtl="0" eaLnBrk="1" latinLnBrk="0" hangingPunct="1">
      <a:defRPr sz="1600" b="1" kern="1200">
        <a:solidFill>
          <a:schemeClr val="tx1"/>
        </a:solidFill>
        <a:latin typeface="Arial Narrow" pitchFamily="34" charset="0"/>
        <a:ea typeface="+mn-ea"/>
        <a:cs typeface="+mn-cs"/>
      </a:defRPr>
    </a:lvl6pPr>
    <a:lvl7pPr marL="2743200" algn="l" defTabSz="914400" rtl="0" eaLnBrk="1" latinLnBrk="0" hangingPunct="1">
      <a:defRPr sz="1600" b="1" kern="1200">
        <a:solidFill>
          <a:schemeClr val="tx1"/>
        </a:solidFill>
        <a:latin typeface="Arial Narrow" pitchFamily="34" charset="0"/>
        <a:ea typeface="+mn-ea"/>
        <a:cs typeface="+mn-cs"/>
      </a:defRPr>
    </a:lvl7pPr>
    <a:lvl8pPr marL="3200400" algn="l" defTabSz="914400" rtl="0" eaLnBrk="1" latinLnBrk="0" hangingPunct="1">
      <a:defRPr sz="1600" b="1" kern="1200">
        <a:solidFill>
          <a:schemeClr val="tx1"/>
        </a:solidFill>
        <a:latin typeface="Arial Narrow" pitchFamily="34" charset="0"/>
        <a:ea typeface="+mn-ea"/>
        <a:cs typeface="+mn-cs"/>
      </a:defRPr>
    </a:lvl8pPr>
    <a:lvl9pPr marL="3657600" algn="l" defTabSz="914400" rtl="0" eaLnBrk="1" latinLnBrk="0" hangingPunct="1">
      <a:defRPr sz="1600" b="1" kern="1200">
        <a:solidFill>
          <a:schemeClr val="tx1"/>
        </a:solidFill>
        <a:latin typeface="Arial Narrow"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ECF3"/>
    <a:srgbClr val="C7C3DD"/>
    <a:srgbClr val="707BCA"/>
    <a:srgbClr val="8EDEE2"/>
    <a:srgbClr val="21B5C9"/>
    <a:srgbClr val="7D8DB8"/>
    <a:srgbClr val="39CBDF"/>
    <a:srgbClr val="79D8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600" autoAdjust="0"/>
    <p:restoredTop sz="97470" autoAdjust="0"/>
  </p:normalViewPr>
  <p:slideViewPr>
    <p:cSldViewPr snapToObjects="1">
      <p:cViewPr varScale="1">
        <p:scale>
          <a:sx n="103" d="100"/>
          <a:sy n="103" d="100"/>
        </p:scale>
        <p:origin x="-24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6966"/>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image" Target="../media/image40.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3.wmf"/><Relationship Id="rId1" Type="http://schemas.openxmlformats.org/officeDocument/2006/relationships/image" Target="../media/image5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lnSpc>
                <a:spcPct val="100000"/>
              </a:lnSpc>
              <a:defRPr sz="1200" b="0">
                <a:latin typeface="Arial" charset="0"/>
              </a:defRPr>
            </a:lvl1pPr>
          </a:lstStyle>
          <a:p>
            <a:pPr>
              <a:defRPr/>
            </a:pPr>
            <a:endParaRPr lang="nb-NO"/>
          </a:p>
        </p:txBody>
      </p:sp>
      <p:sp>
        <p:nvSpPr>
          <p:cNvPr id="3379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b="0">
                <a:latin typeface="Arial" charset="0"/>
              </a:defRPr>
            </a:lvl1pPr>
          </a:lstStyle>
          <a:p>
            <a:pPr>
              <a:defRPr/>
            </a:pPr>
            <a:endParaRPr lang="nb-NO"/>
          </a:p>
        </p:txBody>
      </p:sp>
      <p:sp>
        <p:nvSpPr>
          <p:cNvPr id="3379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lnSpc>
                <a:spcPct val="100000"/>
              </a:lnSpc>
              <a:defRPr sz="1200" b="0">
                <a:latin typeface="Arial" charset="0"/>
              </a:defRPr>
            </a:lvl1pPr>
          </a:lstStyle>
          <a:p>
            <a:pPr>
              <a:defRPr/>
            </a:pPr>
            <a:endParaRPr lang="nb-NO"/>
          </a:p>
        </p:txBody>
      </p:sp>
      <p:sp>
        <p:nvSpPr>
          <p:cNvPr id="3379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lnSpc>
                <a:spcPct val="100000"/>
              </a:lnSpc>
              <a:defRPr sz="1200" b="0">
                <a:latin typeface="Arial" charset="0"/>
              </a:defRPr>
            </a:lvl1pPr>
          </a:lstStyle>
          <a:p>
            <a:pPr>
              <a:defRPr/>
            </a:pPr>
            <a:fld id="{242D64C7-7F95-407F-BF99-7A15F4C0D55F}" type="slidenum">
              <a:rPr lang="nb-NO"/>
              <a:pPr>
                <a:defRPr/>
              </a:pPr>
              <a:t>‹#›</a:t>
            </a:fld>
            <a:endParaRPr lang="nb-NO"/>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lnSpc>
                <a:spcPct val="100000"/>
              </a:lnSpc>
              <a:defRPr sz="1200" b="0">
                <a:latin typeface="Arial" charset="0"/>
              </a:defRPr>
            </a:lvl1pPr>
          </a:lstStyle>
          <a:p>
            <a:pPr>
              <a:defRPr/>
            </a:pPr>
            <a:endParaRPr lang="en-US"/>
          </a:p>
        </p:txBody>
      </p:sp>
      <p:sp>
        <p:nvSpPr>
          <p:cNvPr id="1331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b="0">
                <a:latin typeface="Arial" charset="0"/>
              </a:defRPr>
            </a:lvl1pPr>
          </a:lstStyle>
          <a:p>
            <a:pPr>
              <a:defRPr/>
            </a:pPr>
            <a:endParaRPr lang="en-US"/>
          </a:p>
        </p:txBody>
      </p:sp>
      <p:sp>
        <p:nvSpPr>
          <p:cNvPr id="266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33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331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lnSpc>
                <a:spcPct val="100000"/>
              </a:lnSpc>
              <a:defRPr sz="1200" b="0">
                <a:latin typeface="Arial" charset="0"/>
              </a:defRPr>
            </a:lvl1pPr>
          </a:lstStyle>
          <a:p>
            <a:pPr>
              <a:defRPr/>
            </a:pPr>
            <a:endParaRPr lang="en-US"/>
          </a:p>
        </p:txBody>
      </p:sp>
      <p:sp>
        <p:nvSpPr>
          <p:cNvPr id="1331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lnSpc>
                <a:spcPct val="100000"/>
              </a:lnSpc>
              <a:defRPr sz="1200" b="0">
                <a:latin typeface="Arial" charset="0"/>
              </a:defRPr>
            </a:lvl1pPr>
          </a:lstStyle>
          <a:p>
            <a:pPr>
              <a:defRPr/>
            </a:pPr>
            <a:fld id="{8DEB9F29-4812-4D56-B878-CC4E66C7131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DEB9F29-4812-4D56-B878-CC4E66C71311}"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7FDA65-646B-4E4F-9F68-313DF4156533}" type="slidenum">
              <a:rPr lang="en-US"/>
              <a:pPr/>
              <a:t>10</a:t>
            </a:fld>
            <a:endParaRPr lang="en-US"/>
          </a:p>
        </p:txBody>
      </p:sp>
      <p:sp>
        <p:nvSpPr>
          <p:cNvPr id="276482" name="Rectangle 2"/>
          <p:cNvSpPr>
            <a:spLocks noGrp="1" noRot="1" noChangeAspect="1" noChangeArrowheads="1"/>
          </p:cNvSpPr>
          <p:nvPr>
            <p:ph type="sldImg"/>
          </p:nvPr>
        </p:nvSpPr>
        <p:spPr bwMode="auto">
          <a:xfrm>
            <a:off x="920331" y="686389"/>
            <a:ext cx="5020574" cy="3429000"/>
          </a:xfrm>
          <a:prstGeom prst="rect">
            <a:avLst/>
          </a:prstGeom>
          <a:solidFill>
            <a:srgbClr val="FFFFFF"/>
          </a:solidFill>
          <a:ln>
            <a:solidFill>
              <a:srgbClr val="000000"/>
            </a:solidFill>
            <a:miter lim="800000"/>
            <a:headEnd/>
            <a:tailEnd/>
          </a:ln>
        </p:spPr>
      </p:sp>
      <p:sp>
        <p:nvSpPr>
          <p:cNvPr id="276483" name="Rectangle 3"/>
          <p:cNvSpPr>
            <a:spLocks noGrp="1" noChangeArrowheads="1"/>
          </p:cNvSpPr>
          <p:nvPr>
            <p:ph type="body" idx="1"/>
          </p:nvPr>
        </p:nvSpPr>
        <p:spPr bwMode="auto">
          <a:xfrm>
            <a:off x="913862" y="4342222"/>
            <a:ext cx="5030278" cy="4115389"/>
          </a:xfrm>
          <a:prstGeom prst="rect">
            <a:avLst/>
          </a:prstGeom>
          <a:solidFill>
            <a:srgbClr val="FFFFFF"/>
          </a:solidFill>
          <a:ln>
            <a:solidFill>
              <a:srgbClr val="000000"/>
            </a:solidFill>
            <a:miter lim="800000"/>
            <a:headEnd/>
            <a:tailEnd/>
          </a:ln>
        </p:spPr>
        <p:txBody>
          <a:bodyPr/>
          <a:lstStyle/>
          <a:p>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F49C3B-3CA6-4BFD-A3C9-3C80F33BCD03}" type="slidenum">
              <a:rPr lang="en-US"/>
              <a:pPr/>
              <a:t>11</a:t>
            </a:fld>
            <a:endParaRPr lang="en-US"/>
          </a:p>
        </p:txBody>
      </p:sp>
      <p:sp>
        <p:nvSpPr>
          <p:cNvPr id="313346" name="Rectangle 2"/>
          <p:cNvSpPr>
            <a:spLocks noGrp="1" noRot="1" noChangeAspect="1" noChangeArrowheads="1" noTextEdit="1"/>
          </p:cNvSpPr>
          <p:nvPr>
            <p:ph type="sldImg"/>
          </p:nvPr>
        </p:nvSpPr>
        <p:spPr>
          <a:ln/>
        </p:spPr>
      </p:sp>
      <p:sp>
        <p:nvSpPr>
          <p:cNvPr id="31334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18E19A-0553-47E9-88F6-87D6144506F7}" type="slidenum">
              <a:rPr lang="en-US"/>
              <a:pPr/>
              <a:t>12</a:t>
            </a:fld>
            <a:endParaRPr lang="en-US"/>
          </a:p>
        </p:txBody>
      </p:sp>
      <p:sp>
        <p:nvSpPr>
          <p:cNvPr id="278530" name="Rectangle 2"/>
          <p:cNvSpPr>
            <a:spLocks noGrp="1" noRot="1" noChangeAspect="1" noChangeArrowheads="1"/>
          </p:cNvSpPr>
          <p:nvPr>
            <p:ph type="sldImg"/>
          </p:nvPr>
        </p:nvSpPr>
        <p:spPr bwMode="auto">
          <a:xfrm>
            <a:off x="1144588" y="685800"/>
            <a:ext cx="4572000" cy="3429000"/>
          </a:xfrm>
          <a:prstGeom prst="rect">
            <a:avLst/>
          </a:prstGeom>
          <a:solidFill>
            <a:srgbClr val="FFFFFF"/>
          </a:solidFill>
          <a:ln>
            <a:solidFill>
              <a:srgbClr val="000000"/>
            </a:solidFill>
            <a:miter lim="800000"/>
            <a:headEnd/>
            <a:tailEnd/>
          </a:ln>
        </p:spPr>
      </p:sp>
      <p:sp>
        <p:nvSpPr>
          <p:cNvPr id="278531" name="Rectangle 3"/>
          <p:cNvSpPr>
            <a:spLocks noGrp="1" noChangeArrowheads="1"/>
          </p:cNvSpPr>
          <p:nvPr>
            <p:ph type="body" idx="1"/>
          </p:nvPr>
        </p:nvSpPr>
        <p:spPr bwMode="auto">
          <a:xfrm>
            <a:off x="913862" y="4342222"/>
            <a:ext cx="5030278" cy="4115389"/>
          </a:xfrm>
          <a:prstGeom prst="rect">
            <a:avLst/>
          </a:prstGeom>
          <a:solidFill>
            <a:srgbClr val="FFFFFF"/>
          </a:solidFill>
          <a:ln>
            <a:solidFill>
              <a:srgbClr val="000000"/>
            </a:solidFill>
            <a:miter lim="800000"/>
            <a:headEnd/>
            <a:tailEnd/>
          </a:ln>
        </p:spPr>
        <p:txBody>
          <a:bodyPr/>
          <a:lstStyle/>
          <a:p>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90A7EC-F195-46BC-AB63-D97792F18D64}" type="slidenum">
              <a:rPr lang="en-US"/>
              <a:pPr/>
              <a:t>13</a:t>
            </a:fld>
            <a:endParaRPr lang="en-US"/>
          </a:p>
        </p:txBody>
      </p:sp>
      <p:sp>
        <p:nvSpPr>
          <p:cNvPr id="346114" name="Rectangle 2"/>
          <p:cNvSpPr>
            <a:spLocks noGrp="1" noRot="1" noChangeAspect="1" noChangeArrowheads="1" noTextEdit="1"/>
          </p:cNvSpPr>
          <p:nvPr>
            <p:ph type="sldImg"/>
          </p:nvPr>
        </p:nvSpPr>
        <p:spPr>
          <a:ln/>
        </p:spPr>
      </p:sp>
      <p:sp>
        <p:nvSpPr>
          <p:cNvPr id="34611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6955B0-9C42-4DDB-BE4A-6FEC87D39870}" type="slidenum">
              <a:rPr lang="en-US"/>
              <a:pPr/>
              <a:t>14</a:t>
            </a:fld>
            <a:endParaRPr lang="en-US"/>
          </a:p>
        </p:txBody>
      </p:sp>
      <p:sp>
        <p:nvSpPr>
          <p:cNvPr id="403458" name="Rectangle 2"/>
          <p:cNvSpPr>
            <a:spLocks noGrp="1" noRot="1" noChangeAspect="1" noChangeArrowheads="1" noTextEdit="1"/>
          </p:cNvSpPr>
          <p:nvPr>
            <p:ph type="sldImg"/>
          </p:nvPr>
        </p:nvSpPr>
        <p:spPr>
          <a:ln/>
        </p:spPr>
      </p:sp>
      <p:sp>
        <p:nvSpPr>
          <p:cNvPr id="40345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10D699-D7E2-40A0-A337-7A8CBE98C3EC}" type="slidenum">
              <a:rPr lang="en-US"/>
              <a:pPr/>
              <a:t>15</a:t>
            </a:fld>
            <a:endParaRPr lang="en-US"/>
          </a:p>
        </p:txBody>
      </p:sp>
      <p:sp>
        <p:nvSpPr>
          <p:cNvPr id="276482" name="Rectangle 2"/>
          <p:cNvSpPr>
            <a:spLocks noGrp="1" noRot="1" noChangeAspect="1" noChangeArrowheads="1" noTextEdit="1"/>
          </p:cNvSpPr>
          <p:nvPr>
            <p:ph type="sldImg"/>
          </p:nvPr>
        </p:nvSpPr>
        <p:spPr>
          <a:xfrm>
            <a:off x="1144588" y="685800"/>
            <a:ext cx="4572000" cy="3429000"/>
          </a:xfrm>
          <a:ln/>
        </p:spPr>
      </p:sp>
      <p:sp>
        <p:nvSpPr>
          <p:cNvPr id="276483" name="Rectangle 3"/>
          <p:cNvSpPr>
            <a:spLocks noGrp="1" noChangeArrowheads="1"/>
          </p:cNvSpPr>
          <p:nvPr>
            <p:ph type="body" idx="1"/>
          </p:nvPr>
        </p:nvSpPr>
        <p:spPr>
          <a:xfrm>
            <a:off x="914400" y="4343400"/>
            <a:ext cx="5029200" cy="4114800"/>
          </a:xfrm>
          <a:ln/>
        </p:spPr>
        <p:txBody>
          <a:bodyPr/>
          <a:lstStyle/>
          <a:p>
            <a:endParaRPr lang="fr-CH">
              <a:latin typeface="Helvetica"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BB15E2-42CB-4F35-8095-F5144EC3C700}" type="slidenum">
              <a:rPr lang="en-US"/>
              <a:pPr/>
              <a:t>16</a:t>
            </a:fld>
            <a:endParaRPr lang="en-US"/>
          </a:p>
        </p:txBody>
      </p:sp>
      <p:sp>
        <p:nvSpPr>
          <p:cNvPr id="278530" name="Rectangle 2"/>
          <p:cNvSpPr>
            <a:spLocks noGrp="1" noRot="1" noChangeAspect="1" noChangeArrowheads="1" noTextEdit="1"/>
          </p:cNvSpPr>
          <p:nvPr>
            <p:ph type="sldImg"/>
          </p:nvPr>
        </p:nvSpPr>
        <p:spPr>
          <a:ln/>
        </p:spPr>
      </p:sp>
      <p:sp>
        <p:nvSpPr>
          <p:cNvPr id="278531" name="Rectangle 3"/>
          <p:cNvSpPr>
            <a:spLocks noGrp="1" noChangeArrowheads="1"/>
          </p:cNvSpPr>
          <p:nvPr>
            <p:ph type="body" idx="1"/>
          </p:nvPr>
        </p:nvSpPr>
        <p:spPr/>
        <p:txBody>
          <a:bodyPr/>
          <a:lstStyle/>
          <a:p>
            <a:endParaRPr lang="nb-NO"/>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540A9732-7F8A-44B4-84B8-FF8807532A06}" type="slidenum">
              <a:rPr lang="en-US"/>
              <a:pPr/>
              <a:t>17</a:t>
            </a:fld>
            <a:endParaRPr lang="en-US"/>
          </a:p>
        </p:txBody>
      </p:sp>
      <p:sp>
        <p:nvSpPr>
          <p:cNvPr id="231426" name="Rectangle 7"/>
          <p:cNvSpPr txBox="1">
            <a:spLocks noGrp="1" noChangeArrowheads="1"/>
          </p:cNvSpPr>
          <p:nvPr/>
        </p:nvSpPr>
        <p:spPr bwMode="auto">
          <a:xfrm>
            <a:off x="3886200" y="8688388"/>
            <a:ext cx="2971800" cy="455612"/>
          </a:xfrm>
          <a:prstGeom prst="rect">
            <a:avLst/>
          </a:prstGeom>
          <a:noFill/>
          <a:ln w="9525">
            <a:noFill/>
            <a:miter lim="800000"/>
            <a:headEnd/>
            <a:tailEnd/>
          </a:ln>
        </p:spPr>
        <p:txBody>
          <a:bodyPr lIns="92619" tIns="46309" rIns="92619" bIns="46309" anchor="b"/>
          <a:lstStyle/>
          <a:p>
            <a:pPr algn="r" defTabSz="925513">
              <a:lnSpc>
                <a:spcPct val="100000"/>
              </a:lnSpc>
            </a:pPr>
            <a:fld id="{7CAE173C-9196-4ABD-9760-BBEA27E4023D}" type="slidenum">
              <a:rPr lang="en-US" sz="1200" b="0">
                <a:latin typeface="Times" pitchFamily="18" charset="0"/>
              </a:rPr>
              <a:pPr algn="r" defTabSz="925513">
                <a:lnSpc>
                  <a:spcPct val="100000"/>
                </a:lnSpc>
              </a:pPr>
              <a:t>17</a:t>
            </a:fld>
            <a:endParaRPr lang="en-US" sz="1200" b="0">
              <a:latin typeface="Times" pitchFamily="18" charset="0"/>
            </a:endParaRPr>
          </a:p>
        </p:txBody>
      </p:sp>
      <p:sp>
        <p:nvSpPr>
          <p:cNvPr id="231427" name="Rectangle 2"/>
          <p:cNvSpPr>
            <a:spLocks noGrp="1" noRot="1" noChangeAspect="1" noChangeArrowheads="1" noTextEdit="1"/>
          </p:cNvSpPr>
          <p:nvPr>
            <p:ph type="sldImg"/>
          </p:nvPr>
        </p:nvSpPr>
        <p:spPr>
          <a:xfrm>
            <a:off x="1143000" y="688975"/>
            <a:ext cx="4568825" cy="3427413"/>
          </a:xfrm>
          <a:ln/>
        </p:spPr>
      </p:sp>
      <p:sp>
        <p:nvSpPr>
          <p:cNvPr id="231428" name="Rectangle 3"/>
          <p:cNvSpPr>
            <a:spLocks noGrp="1" noChangeArrowheads="1"/>
          </p:cNvSpPr>
          <p:nvPr>
            <p:ph type="body" idx="1"/>
          </p:nvPr>
        </p:nvSpPr>
        <p:spPr>
          <a:xfrm>
            <a:off x="914400" y="4343400"/>
            <a:ext cx="5029200" cy="4111625"/>
          </a:xfrm>
        </p:spPr>
        <p:txBody>
          <a:bodyPr lIns="92619" tIns="46309" rIns="92619" bIns="46309"/>
          <a:lstStyle/>
          <a:p>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737608-8515-4ACC-B709-BC2BDB0DBD16}" type="slidenum">
              <a:rPr lang="en-US"/>
              <a:pPr/>
              <a:t>18</a:t>
            </a:fld>
            <a:endParaRPr lang="en-US"/>
          </a:p>
        </p:txBody>
      </p:sp>
      <p:sp>
        <p:nvSpPr>
          <p:cNvPr id="270338" name="Rectangle 2"/>
          <p:cNvSpPr>
            <a:spLocks noGrp="1" noRot="1" noChangeAspect="1" noChangeArrowheads="1" noTextEdit="1"/>
          </p:cNvSpPr>
          <p:nvPr>
            <p:ph type="sldImg"/>
          </p:nvPr>
        </p:nvSpPr>
        <p:spPr>
          <a:ln/>
        </p:spPr>
      </p:sp>
      <p:sp>
        <p:nvSpPr>
          <p:cNvPr id="27033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692AB29D-6FAA-41AB-A0DD-A702C2544E64}" type="slidenum">
              <a:rPr lang="en-US"/>
              <a:pPr/>
              <a:t>19</a:t>
            </a:fld>
            <a:endParaRPr lang="en-US"/>
          </a:p>
        </p:txBody>
      </p:sp>
      <p:sp>
        <p:nvSpPr>
          <p:cNvPr id="235522" name="Rectangle 7"/>
          <p:cNvSpPr txBox="1">
            <a:spLocks noGrp="1" noChangeArrowheads="1"/>
          </p:cNvSpPr>
          <p:nvPr/>
        </p:nvSpPr>
        <p:spPr bwMode="auto">
          <a:xfrm>
            <a:off x="3886200" y="8688388"/>
            <a:ext cx="2971800" cy="455612"/>
          </a:xfrm>
          <a:prstGeom prst="rect">
            <a:avLst/>
          </a:prstGeom>
          <a:noFill/>
          <a:ln w="9525">
            <a:noFill/>
            <a:miter lim="800000"/>
            <a:headEnd/>
            <a:tailEnd/>
          </a:ln>
        </p:spPr>
        <p:txBody>
          <a:bodyPr lIns="92619" tIns="46309" rIns="92619" bIns="46309" anchor="b"/>
          <a:lstStyle/>
          <a:p>
            <a:pPr algn="r" defTabSz="925513">
              <a:lnSpc>
                <a:spcPct val="100000"/>
              </a:lnSpc>
            </a:pPr>
            <a:fld id="{421F7987-5C86-4B41-B638-20E3514556B7}" type="slidenum">
              <a:rPr lang="en-US" sz="1200" b="0">
                <a:latin typeface="Times" pitchFamily="18" charset="0"/>
              </a:rPr>
              <a:pPr algn="r" defTabSz="925513">
                <a:lnSpc>
                  <a:spcPct val="100000"/>
                </a:lnSpc>
              </a:pPr>
              <a:t>19</a:t>
            </a:fld>
            <a:endParaRPr lang="en-US" sz="1200" b="0">
              <a:latin typeface="Times" pitchFamily="18" charset="0"/>
            </a:endParaRPr>
          </a:p>
        </p:txBody>
      </p:sp>
      <p:sp>
        <p:nvSpPr>
          <p:cNvPr id="235523" name="Rectangle 2"/>
          <p:cNvSpPr>
            <a:spLocks noGrp="1" noRot="1" noChangeAspect="1" noChangeArrowheads="1" noTextEdit="1"/>
          </p:cNvSpPr>
          <p:nvPr>
            <p:ph type="sldImg"/>
          </p:nvPr>
        </p:nvSpPr>
        <p:spPr>
          <a:xfrm>
            <a:off x="1143000" y="688975"/>
            <a:ext cx="4568825" cy="3427413"/>
          </a:xfrm>
          <a:ln/>
        </p:spPr>
      </p:sp>
      <p:sp>
        <p:nvSpPr>
          <p:cNvPr id="235524" name="Rectangle 3"/>
          <p:cNvSpPr>
            <a:spLocks noGrp="1" noChangeArrowheads="1"/>
          </p:cNvSpPr>
          <p:nvPr>
            <p:ph type="body" idx="1"/>
          </p:nvPr>
        </p:nvSpPr>
        <p:spPr>
          <a:xfrm>
            <a:off x="914400" y="4343400"/>
            <a:ext cx="5029200" cy="4111625"/>
          </a:xfrm>
        </p:spPr>
        <p:txBody>
          <a:bodyPr lIns="92619" tIns="46309" rIns="92619" bIns="46309"/>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10D699-D7E2-40A0-A337-7A8CBE98C3EC}" type="slidenum">
              <a:rPr lang="en-US"/>
              <a:pPr/>
              <a:t>2</a:t>
            </a:fld>
            <a:endParaRPr lang="en-US"/>
          </a:p>
        </p:txBody>
      </p:sp>
      <p:sp>
        <p:nvSpPr>
          <p:cNvPr id="276482" name="Rectangle 2"/>
          <p:cNvSpPr>
            <a:spLocks noGrp="1" noRot="1" noChangeAspect="1" noChangeArrowheads="1" noTextEdit="1"/>
          </p:cNvSpPr>
          <p:nvPr>
            <p:ph type="sldImg"/>
          </p:nvPr>
        </p:nvSpPr>
        <p:spPr>
          <a:xfrm>
            <a:off x="1144588" y="685800"/>
            <a:ext cx="4572000" cy="3429000"/>
          </a:xfrm>
          <a:ln/>
        </p:spPr>
      </p:sp>
      <p:sp>
        <p:nvSpPr>
          <p:cNvPr id="276483" name="Rectangle 3"/>
          <p:cNvSpPr>
            <a:spLocks noGrp="1" noChangeArrowheads="1"/>
          </p:cNvSpPr>
          <p:nvPr>
            <p:ph type="body" idx="1"/>
          </p:nvPr>
        </p:nvSpPr>
        <p:spPr>
          <a:xfrm>
            <a:off x="914400" y="4343400"/>
            <a:ext cx="5029200" cy="4114800"/>
          </a:xfrm>
          <a:ln/>
        </p:spPr>
        <p:txBody>
          <a:bodyPr/>
          <a:lstStyle/>
          <a:p>
            <a:endParaRPr lang="fr-CH">
              <a:latin typeface="Helvetica"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8DEB9F29-4812-4D56-B878-CC4E66C71311}"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4FB441-7DAA-4960-82D2-A9F274903C33}" type="slidenum">
              <a:rPr lang="en-US"/>
              <a:pPr/>
              <a:t>21</a:t>
            </a:fld>
            <a:endParaRPr lang="en-US"/>
          </a:p>
        </p:txBody>
      </p:sp>
      <p:sp>
        <p:nvSpPr>
          <p:cNvPr id="280578" name="Rectangle 2"/>
          <p:cNvSpPr>
            <a:spLocks noGrp="1" noRot="1" noChangeAspect="1" noChangeArrowheads="1" noTextEdit="1"/>
          </p:cNvSpPr>
          <p:nvPr>
            <p:ph type="sldImg"/>
          </p:nvPr>
        </p:nvSpPr>
        <p:spPr>
          <a:ln/>
        </p:spPr>
      </p:sp>
      <p:sp>
        <p:nvSpPr>
          <p:cNvPr id="280579" name="Rectangle 3"/>
          <p:cNvSpPr>
            <a:spLocks noGrp="1" noChangeArrowheads="1"/>
          </p:cNvSpPr>
          <p:nvPr>
            <p:ph type="body" idx="1"/>
          </p:nvPr>
        </p:nvSpPr>
        <p:spPr/>
        <p:txBody>
          <a:bodyPr/>
          <a:lstStyle/>
          <a:p>
            <a:endParaRPr lang="nb-NO"/>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FA402E-27B9-427D-AAA8-5BA2DFD933A3}" type="slidenum">
              <a:rPr lang="en-US"/>
              <a:pPr/>
              <a:t>22</a:t>
            </a:fld>
            <a:endParaRPr lang="en-US"/>
          </a:p>
        </p:txBody>
      </p:sp>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4756F85-7A45-43D3-962F-DC642D3E494D}"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A24B2E-7EC8-4E80-8CD4-C3745D71060C}" type="slidenum">
              <a:rPr lang="en-US"/>
              <a:pPr/>
              <a:t>24</a:t>
            </a:fld>
            <a:endParaRPr lang="en-US"/>
          </a:p>
        </p:txBody>
      </p:sp>
      <p:sp>
        <p:nvSpPr>
          <p:cNvPr id="398338" name="Rectangle 2"/>
          <p:cNvSpPr>
            <a:spLocks noGrp="1" noRot="1" noChangeAspect="1" noChangeArrowheads="1" noTextEdit="1"/>
          </p:cNvSpPr>
          <p:nvPr>
            <p:ph type="sldImg"/>
          </p:nvPr>
        </p:nvSpPr>
        <p:spPr>
          <a:ln/>
        </p:spPr>
      </p:sp>
      <p:sp>
        <p:nvSpPr>
          <p:cNvPr id="39833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6955B0-9C42-4DDB-BE4A-6FEC87D39870}" type="slidenum">
              <a:rPr lang="en-US"/>
              <a:pPr/>
              <a:t>25</a:t>
            </a:fld>
            <a:endParaRPr lang="en-US"/>
          </a:p>
        </p:txBody>
      </p:sp>
      <p:sp>
        <p:nvSpPr>
          <p:cNvPr id="403458" name="Rectangle 2"/>
          <p:cNvSpPr>
            <a:spLocks noGrp="1" noRot="1" noChangeAspect="1" noChangeArrowheads="1" noTextEdit="1"/>
          </p:cNvSpPr>
          <p:nvPr>
            <p:ph type="sldImg"/>
          </p:nvPr>
        </p:nvSpPr>
        <p:spPr>
          <a:ln/>
        </p:spPr>
      </p:sp>
      <p:sp>
        <p:nvSpPr>
          <p:cNvPr id="40345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CDEF4D34-8F5C-4216-8C76-DBE6BA8A3B4E}" type="slidenum">
              <a:rPr lang="en-US"/>
              <a:pPr/>
              <a:t>26</a:t>
            </a:fld>
            <a:endParaRPr lang="en-US"/>
          </a:p>
        </p:txBody>
      </p:sp>
      <p:sp>
        <p:nvSpPr>
          <p:cNvPr id="233474" name="Rectangle 7"/>
          <p:cNvSpPr txBox="1">
            <a:spLocks noGrp="1" noChangeArrowheads="1"/>
          </p:cNvSpPr>
          <p:nvPr/>
        </p:nvSpPr>
        <p:spPr bwMode="auto">
          <a:xfrm>
            <a:off x="3886200" y="8688388"/>
            <a:ext cx="2971800" cy="455612"/>
          </a:xfrm>
          <a:prstGeom prst="rect">
            <a:avLst/>
          </a:prstGeom>
          <a:noFill/>
          <a:ln w="9525">
            <a:noFill/>
            <a:miter lim="800000"/>
            <a:headEnd/>
            <a:tailEnd/>
          </a:ln>
        </p:spPr>
        <p:txBody>
          <a:bodyPr lIns="92619" tIns="46309" rIns="92619" bIns="46309" anchor="b"/>
          <a:lstStyle/>
          <a:p>
            <a:pPr algn="r" defTabSz="925513">
              <a:lnSpc>
                <a:spcPct val="100000"/>
              </a:lnSpc>
            </a:pPr>
            <a:fld id="{BF780B39-C1DB-491B-A12E-6025E5A15B1C}" type="slidenum">
              <a:rPr lang="en-US" sz="1200" b="0">
                <a:latin typeface="Times" pitchFamily="18" charset="0"/>
              </a:rPr>
              <a:pPr algn="r" defTabSz="925513">
                <a:lnSpc>
                  <a:spcPct val="100000"/>
                </a:lnSpc>
              </a:pPr>
              <a:t>26</a:t>
            </a:fld>
            <a:endParaRPr lang="en-US" sz="1200" b="0">
              <a:latin typeface="Times" pitchFamily="18" charset="0"/>
            </a:endParaRPr>
          </a:p>
        </p:txBody>
      </p:sp>
      <p:sp>
        <p:nvSpPr>
          <p:cNvPr id="233475" name="Rectangle 2"/>
          <p:cNvSpPr>
            <a:spLocks noGrp="1" noRot="1" noChangeAspect="1" noChangeArrowheads="1" noTextEdit="1"/>
          </p:cNvSpPr>
          <p:nvPr>
            <p:ph type="sldImg"/>
          </p:nvPr>
        </p:nvSpPr>
        <p:spPr>
          <a:xfrm>
            <a:off x="1144588" y="687388"/>
            <a:ext cx="4568825" cy="3427412"/>
          </a:xfrm>
          <a:ln/>
        </p:spPr>
      </p:sp>
      <p:sp>
        <p:nvSpPr>
          <p:cNvPr id="233476" name="Rectangle 3"/>
          <p:cNvSpPr>
            <a:spLocks noGrp="1" noChangeArrowheads="1"/>
          </p:cNvSpPr>
          <p:nvPr>
            <p:ph type="body" idx="1"/>
          </p:nvPr>
        </p:nvSpPr>
        <p:spPr>
          <a:xfrm>
            <a:off x="914400" y="4343400"/>
            <a:ext cx="5029200" cy="4113213"/>
          </a:xfrm>
        </p:spPr>
        <p:txBody>
          <a:bodyPr lIns="92619" tIns="46309" rIns="92619" bIns="46309"/>
          <a:lstStyle/>
          <a:p>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6955B0-9C42-4DDB-BE4A-6FEC87D39870}" type="slidenum">
              <a:rPr lang="en-US"/>
              <a:pPr/>
              <a:t>27</a:t>
            </a:fld>
            <a:endParaRPr lang="en-US"/>
          </a:p>
        </p:txBody>
      </p:sp>
      <p:sp>
        <p:nvSpPr>
          <p:cNvPr id="403458" name="Rectangle 2"/>
          <p:cNvSpPr>
            <a:spLocks noGrp="1" noRot="1" noChangeAspect="1" noChangeArrowheads="1" noTextEdit="1"/>
          </p:cNvSpPr>
          <p:nvPr>
            <p:ph type="sldImg"/>
          </p:nvPr>
        </p:nvSpPr>
        <p:spPr>
          <a:ln/>
        </p:spPr>
      </p:sp>
      <p:sp>
        <p:nvSpPr>
          <p:cNvPr id="40345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02CA62-5A41-45ED-A5A4-FBC2D0FCE675}" type="slidenum">
              <a:rPr lang="en-US"/>
              <a:pPr/>
              <a:t>28</a:t>
            </a:fld>
            <a:endParaRPr lang="en-US"/>
          </a:p>
        </p:txBody>
      </p:sp>
      <p:sp>
        <p:nvSpPr>
          <p:cNvPr id="309250" name="Rectangle 2"/>
          <p:cNvSpPr>
            <a:spLocks noGrp="1" noRot="1" noChangeAspect="1" noChangeArrowheads="1" noTextEdit="1"/>
          </p:cNvSpPr>
          <p:nvPr>
            <p:ph type="sldImg"/>
          </p:nvPr>
        </p:nvSpPr>
        <p:spPr>
          <a:ln/>
        </p:spPr>
      </p:sp>
      <p:sp>
        <p:nvSpPr>
          <p:cNvPr id="309251"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6955B0-9C42-4DDB-BE4A-6FEC87D39870}" type="slidenum">
              <a:rPr lang="en-US"/>
              <a:pPr/>
              <a:t>29</a:t>
            </a:fld>
            <a:endParaRPr lang="en-US"/>
          </a:p>
        </p:txBody>
      </p:sp>
      <p:sp>
        <p:nvSpPr>
          <p:cNvPr id="403458" name="Rectangle 2"/>
          <p:cNvSpPr>
            <a:spLocks noGrp="1" noRot="1" noChangeAspect="1" noChangeArrowheads="1" noTextEdit="1"/>
          </p:cNvSpPr>
          <p:nvPr>
            <p:ph type="sldImg"/>
          </p:nvPr>
        </p:nvSpPr>
        <p:spPr>
          <a:ln/>
        </p:spPr>
      </p:sp>
      <p:sp>
        <p:nvSpPr>
          <p:cNvPr id="40345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DA271A-CE79-4695-A859-C1B8460146B1}" type="slidenum">
              <a:rPr lang="en-US"/>
              <a:pPr/>
              <a:t>3</a:t>
            </a:fld>
            <a:endParaRPr lang="en-US"/>
          </a:p>
        </p:txBody>
      </p:sp>
      <p:sp>
        <p:nvSpPr>
          <p:cNvPr id="306178" name="Rectangle 2"/>
          <p:cNvSpPr>
            <a:spLocks noGrp="1" noRot="1" noChangeAspect="1" noChangeArrowheads="1" noTextEdit="1"/>
          </p:cNvSpPr>
          <p:nvPr>
            <p:ph type="sldImg"/>
          </p:nvPr>
        </p:nvSpPr>
        <p:spPr>
          <a:ln/>
        </p:spPr>
      </p:sp>
      <p:sp>
        <p:nvSpPr>
          <p:cNvPr id="30617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488B0E-5A3F-4485-B690-A15418B0F886}" type="slidenum">
              <a:rPr lang="en-US"/>
              <a:pPr/>
              <a:t>30</a:t>
            </a:fld>
            <a:endParaRPr lang="en-US"/>
          </a:p>
        </p:txBody>
      </p:sp>
      <p:sp>
        <p:nvSpPr>
          <p:cNvPr id="400386" name="Rectangle 2"/>
          <p:cNvSpPr>
            <a:spLocks noGrp="1" noRot="1" noChangeAspect="1" noChangeArrowheads="1" noTextEdit="1"/>
          </p:cNvSpPr>
          <p:nvPr>
            <p:ph type="sldImg"/>
          </p:nvPr>
        </p:nvSpPr>
        <p:spPr>
          <a:ln/>
        </p:spPr>
      </p:sp>
      <p:sp>
        <p:nvSpPr>
          <p:cNvPr id="40038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3E058B-FACD-49A3-ADCB-D698532E8189}" type="slidenum">
              <a:rPr lang="en-US"/>
              <a:pPr/>
              <a:t>31</a:t>
            </a:fld>
            <a:endParaRPr lang="en-US"/>
          </a:p>
        </p:txBody>
      </p:sp>
      <p:sp>
        <p:nvSpPr>
          <p:cNvPr id="401410" name="Rectangle 2"/>
          <p:cNvSpPr>
            <a:spLocks noGrp="1" noRot="1" noChangeAspect="1" noChangeArrowheads="1" noTextEdit="1"/>
          </p:cNvSpPr>
          <p:nvPr>
            <p:ph type="sldImg"/>
          </p:nvPr>
        </p:nvSpPr>
        <p:spPr>
          <a:ln/>
        </p:spPr>
      </p:sp>
      <p:sp>
        <p:nvSpPr>
          <p:cNvPr id="40141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80C833-BA0A-4F68-894F-17AC0667D2C8}" type="slidenum">
              <a:rPr lang="en-US"/>
              <a:pPr/>
              <a:t>32</a:t>
            </a:fld>
            <a:endParaRPr lang="en-US"/>
          </a:p>
        </p:txBody>
      </p:sp>
      <p:sp>
        <p:nvSpPr>
          <p:cNvPr id="405506" name="Rectangle 2"/>
          <p:cNvSpPr>
            <a:spLocks noGrp="1" noRot="1" noChangeAspect="1" noChangeArrowheads="1" noTextEdit="1"/>
          </p:cNvSpPr>
          <p:nvPr>
            <p:ph type="sldImg"/>
          </p:nvPr>
        </p:nvSpPr>
        <p:spPr>
          <a:ln/>
        </p:spPr>
      </p:sp>
      <p:sp>
        <p:nvSpPr>
          <p:cNvPr id="40550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2C7DF8-987F-4CC4-9806-1291D4182AE8}" type="slidenum">
              <a:rPr lang="en-US"/>
              <a:pPr/>
              <a:t>33</a:t>
            </a:fld>
            <a:endParaRPr lang="en-US"/>
          </a:p>
        </p:txBody>
      </p:sp>
      <p:sp>
        <p:nvSpPr>
          <p:cNvPr id="406530" name="Rectangle 2"/>
          <p:cNvSpPr>
            <a:spLocks noGrp="1" noRot="1" noChangeAspect="1" noChangeArrowheads="1" noTextEdit="1"/>
          </p:cNvSpPr>
          <p:nvPr>
            <p:ph type="sldImg"/>
          </p:nvPr>
        </p:nvSpPr>
        <p:spPr>
          <a:ln/>
        </p:spPr>
      </p:sp>
      <p:sp>
        <p:nvSpPr>
          <p:cNvPr id="40653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8643F7-E67D-49D3-B0BE-2521AA86A6A7}" type="slidenum">
              <a:rPr lang="en-US"/>
              <a:pPr/>
              <a:t>34</a:t>
            </a:fld>
            <a:endParaRPr lang="en-US"/>
          </a:p>
        </p:txBody>
      </p:sp>
      <p:sp>
        <p:nvSpPr>
          <p:cNvPr id="408578" name="Rectangle 2"/>
          <p:cNvSpPr>
            <a:spLocks noGrp="1" noRot="1" noChangeAspect="1" noChangeArrowheads="1" noTextEdit="1"/>
          </p:cNvSpPr>
          <p:nvPr>
            <p:ph type="sldImg"/>
          </p:nvPr>
        </p:nvSpPr>
        <p:spPr>
          <a:ln/>
        </p:spPr>
      </p:sp>
      <p:sp>
        <p:nvSpPr>
          <p:cNvPr id="40857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28BB60-B6D3-4705-91DF-F82DB3B20CC1}" type="slidenum">
              <a:rPr lang="en-US"/>
              <a:pPr/>
              <a:t>35</a:t>
            </a:fld>
            <a:endParaRPr lang="en-US"/>
          </a:p>
        </p:txBody>
      </p:sp>
      <p:sp>
        <p:nvSpPr>
          <p:cNvPr id="409602" name="Rectangle 2"/>
          <p:cNvSpPr>
            <a:spLocks noGrp="1" noRot="1" noChangeAspect="1" noChangeArrowheads="1" noTextEdit="1"/>
          </p:cNvSpPr>
          <p:nvPr>
            <p:ph type="sldImg"/>
          </p:nvPr>
        </p:nvSpPr>
        <p:spPr>
          <a:ln/>
        </p:spPr>
      </p:sp>
      <p:sp>
        <p:nvSpPr>
          <p:cNvPr id="409603"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9E9158-5316-49E3-832D-BE4794330FC7}" type="slidenum">
              <a:rPr lang="en-US"/>
              <a:pPr/>
              <a:t>36</a:t>
            </a:fld>
            <a:endParaRPr lang="en-US"/>
          </a:p>
        </p:txBody>
      </p:sp>
      <p:sp>
        <p:nvSpPr>
          <p:cNvPr id="410626" name="Rectangle 2"/>
          <p:cNvSpPr>
            <a:spLocks noGrp="1" noRot="1" noChangeAspect="1" noChangeArrowheads="1" noTextEdit="1"/>
          </p:cNvSpPr>
          <p:nvPr>
            <p:ph type="sldImg"/>
          </p:nvPr>
        </p:nvSpPr>
        <p:spPr>
          <a:ln/>
        </p:spPr>
      </p:sp>
      <p:sp>
        <p:nvSpPr>
          <p:cNvPr id="41062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6955B0-9C42-4DDB-BE4A-6FEC87D39870}" type="slidenum">
              <a:rPr lang="en-US"/>
              <a:pPr/>
              <a:t>37</a:t>
            </a:fld>
            <a:endParaRPr lang="en-US"/>
          </a:p>
        </p:txBody>
      </p:sp>
      <p:sp>
        <p:nvSpPr>
          <p:cNvPr id="403458" name="Rectangle 2"/>
          <p:cNvSpPr>
            <a:spLocks noGrp="1" noRot="1" noChangeAspect="1" noChangeArrowheads="1" noTextEdit="1"/>
          </p:cNvSpPr>
          <p:nvPr>
            <p:ph type="sldImg"/>
          </p:nvPr>
        </p:nvSpPr>
        <p:spPr>
          <a:ln/>
        </p:spPr>
      </p:sp>
      <p:sp>
        <p:nvSpPr>
          <p:cNvPr id="40345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D14D1402-B0F3-46C9-889F-761AA8EB9728}" type="slidenum">
              <a:rPr lang="en-US"/>
              <a:pPr/>
              <a:t>38</a:t>
            </a:fld>
            <a:endParaRPr lang="en-US"/>
          </a:p>
        </p:txBody>
      </p:sp>
      <p:sp>
        <p:nvSpPr>
          <p:cNvPr id="227330" name="Rectangle 7"/>
          <p:cNvSpPr txBox="1">
            <a:spLocks noGrp="1" noChangeArrowheads="1"/>
          </p:cNvSpPr>
          <p:nvPr/>
        </p:nvSpPr>
        <p:spPr bwMode="auto">
          <a:xfrm>
            <a:off x="3886200" y="8688388"/>
            <a:ext cx="2971800" cy="455612"/>
          </a:xfrm>
          <a:prstGeom prst="rect">
            <a:avLst/>
          </a:prstGeom>
          <a:noFill/>
          <a:ln w="9525">
            <a:noFill/>
            <a:miter lim="800000"/>
            <a:headEnd/>
            <a:tailEnd/>
          </a:ln>
        </p:spPr>
        <p:txBody>
          <a:bodyPr lIns="92619" tIns="46309" rIns="92619" bIns="46309" anchor="b"/>
          <a:lstStyle/>
          <a:p>
            <a:pPr algn="r" defTabSz="925513">
              <a:lnSpc>
                <a:spcPct val="100000"/>
              </a:lnSpc>
            </a:pPr>
            <a:fld id="{776B435E-5D48-4E0D-85A1-AFC43320AE3B}" type="slidenum">
              <a:rPr lang="en-US" sz="1200">
                <a:latin typeface="Times" pitchFamily="18" charset="0"/>
              </a:rPr>
              <a:pPr algn="r" defTabSz="925513">
                <a:lnSpc>
                  <a:spcPct val="100000"/>
                </a:lnSpc>
              </a:pPr>
              <a:t>38</a:t>
            </a:fld>
            <a:endParaRPr lang="en-US" sz="1200">
              <a:latin typeface="Times" pitchFamily="18" charset="0"/>
            </a:endParaRPr>
          </a:p>
        </p:txBody>
      </p:sp>
      <p:sp>
        <p:nvSpPr>
          <p:cNvPr id="227331" name="Rectangle 2"/>
          <p:cNvSpPr>
            <a:spLocks noGrp="1" noRot="1" noChangeAspect="1" noChangeArrowheads="1" noTextEdit="1"/>
          </p:cNvSpPr>
          <p:nvPr>
            <p:ph type="sldImg"/>
          </p:nvPr>
        </p:nvSpPr>
        <p:spPr>
          <a:xfrm>
            <a:off x="1144588" y="687388"/>
            <a:ext cx="4572000" cy="3429000"/>
          </a:xfrm>
          <a:ln/>
        </p:spPr>
      </p:sp>
      <p:sp>
        <p:nvSpPr>
          <p:cNvPr id="227332" name="Rectangle 3"/>
          <p:cNvSpPr>
            <a:spLocks noGrp="1" noChangeArrowheads="1"/>
          </p:cNvSpPr>
          <p:nvPr>
            <p:ph type="body" idx="1"/>
          </p:nvPr>
        </p:nvSpPr>
        <p:spPr>
          <a:xfrm>
            <a:off x="914400" y="4343400"/>
            <a:ext cx="5029200" cy="4113213"/>
          </a:xfrm>
        </p:spPr>
        <p:txBody>
          <a:bodyPr lIns="92619" tIns="46309" rIns="92619" bIns="46309"/>
          <a:lstStyle/>
          <a:p>
            <a:r>
              <a:rPr lang="en-GB"/>
              <a:t>At CERN we conduct our research activities by making use of the Accelerators for extremely complex experiments that detect and collect data that have been selectively triggered  and transferred for the offline data analysis through fast communication channels.</a:t>
            </a:r>
          </a:p>
          <a:p>
            <a:endParaRPr lang="en-GB"/>
          </a:p>
          <a:p>
            <a:r>
              <a:rPr lang="en-GB"/>
              <a:t>The results of the research activities are published and they are highly appreciated by the HEP community and have brought significant progress and benefits to the society with many concrete applications that contributed significantly to increase the quality of life of people.</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D8A30CE8-9486-4563-B4B4-3358FBF5CB54}" type="slidenum">
              <a:rPr lang="en-US"/>
              <a:pPr/>
              <a:t>39</a:t>
            </a:fld>
            <a:endParaRPr lang="en-US"/>
          </a:p>
        </p:txBody>
      </p:sp>
      <p:sp>
        <p:nvSpPr>
          <p:cNvPr id="237570" name="Rectangle 7"/>
          <p:cNvSpPr txBox="1">
            <a:spLocks noGrp="1" noChangeArrowheads="1"/>
          </p:cNvSpPr>
          <p:nvPr/>
        </p:nvSpPr>
        <p:spPr bwMode="auto">
          <a:xfrm>
            <a:off x="3886200" y="8688388"/>
            <a:ext cx="2971800" cy="455612"/>
          </a:xfrm>
          <a:prstGeom prst="rect">
            <a:avLst/>
          </a:prstGeom>
          <a:noFill/>
          <a:ln w="9525">
            <a:noFill/>
            <a:miter lim="800000"/>
            <a:headEnd/>
            <a:tailEnd/>
          </a:ln>
        </p:spPr>
        <p:txBody>
          <a:bodyPr lIns="92619" tIns="46309" rIns="92619" bIns="46309" anchor="b"/>
          <a:lstStyle/>
          <a:p>
            <a:pPr algn="r" defTabSz="925513">
              <a:lnSpc>
                <a:spcPct val="100000"/>
              </a:lnSpc>
            </a:pPr>
            <a:fld id="{E4805E3F-6719-4BA6-86AB-C7DE08686C0B}" type="slidenum">
              <a:rPr lang="en-US" sz="1200">
                <a:latin typeface="Times" pitchFamily="18" charset="0"/>
              </a:rPr>
              <a:pPr algn="r" defTabSz="925513">
                <a:lnSpc>
                  <a:spcPct val="100000"/>
                </a:lnSpc>
              </a:pPr>
              <a:t>39</a:t>
            </a:fld>
            <a:endParaRPr lang="en-US" sz="1200">
              <a:latin typeface="Times" pitchFamily="18" charset="0"/>
            </a:endParaRPr>
          </a:p>
        </p:txBody>
      </p:sp>
      <p:sp>
        <p:nvSpPr>
          <p:cNvPr id="237571" name="Rectangle 2"/>
          <p:cNvSpPr>
            <a:spLocks noGrp="1" noRot="1" noChangeAspect="1" noChangeArrowheads="1" noTextEdit="1"/>
          </p:cNvSpPr>
          <p:nvPr>
            <p:ph type="sldImg"/>
          </p:nvPr>
        </p:nvSpPr>
        <p:spPr>
          <a:xfrm>
            <a:off x="1146175" y="687388"/>
            <a:ext cx="4568825" cy="3427412"/>
          </a:xfrm>
          <a:ln/>
        </p:spPr>
      </p:sp>
      <p:sp>
        <p:nvSpPr>
          <p:cNvPr id="237572" name="Rectangle 3"/>
          <p:cNvSpPr>
            <a:spLocks noGrp="1" noChangeArrowheads="1"/>
          </p:cNvSpPr>
          <p:nvPr>
            <p:ph type="body" idx="1"/>
          </p:nvPr>
        </p:nvSpPr>
        <p:spPr>
          <a:xfrm>
            <a:off x="914400" y="4343400"/>
            <a:ext cx="5029200" cy="4113213"/>
          </a:xfrm>
        </p:spPr>
        <p:txBody>
          <a:bodyPr lIns="92619" tIns="46309" rIns="92619" bIns="46309"/>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82A138-EF82-4E14-B0DB-B3C37B270844}" type="slidenum">
              <a:rPr lang="en-US"/>
              <a:pPr/>
              <a:t>4</a:t>
            </a:fld>
            <a:endParaRPr lang="en-US"/>
          </a:p>
        </p:txBody>
      </p:sp>
      <p:sp>
        <p:nvSpPr>
          <p:cNvPr id="308226" name="Rectangle 2"/>
          <p:cNvSpPr>
            <a:spLocks noGrp="1" noRot="1" noChangeAspect="1" noChangeArrowheads="1" noTextEdit="1"/>
          </p:cNvSpPr>
          <p:nvPr>
            <p:ph type="sldImg"/>
          </p:nvPr>
        </p:nvSpPr>
        <p:spPr>
          <a:ln/>
        </p:spPr>
      </p:sp>
      <p:sp>
        <p:nvSpPr>
          <p:cNvPr id="30822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2DD50B6A-07BA-43FF-9196-601D7935E2FB}" type="slidenum">
              <a:rPr lang="en-US"/>
              <a:pPr/>
              <a:t>40</a:t>
            </a:fld>
            <a:endParaRPr lang="en-US"/>
          </a:p>
        </p:txBody>
      </p:sp>
      <p:sp>
        <p:nvSpPr>
          <p:cNvPr id="239618" name="Rectangle 7"/>
          <p:cNvSpPr txBox="1">
            <a:spLocks noGrp="1" noChangeArrowheads="1"/>
          </p:cNvSpPr>
          <p:nvPr/>
        </p:nvSpPr>
        <p:spPr bwMode="auto">
          <a:xfrm>
            <a:off x="3886200" y="8688388"/>
            <a:ext cx="2971800" cy="455612"/>
          </a:xfrm>
          <a:prstGeom prst="rect">
            <a:avLst/>
          </a:prstGeom>
          <a:noFill/>
          <a:ln w="9525">
            <a:noFill/>
            <a:miter lim="800000"/>
            <a:headEnd/>
            <a:tailEnd/>
          </a:ln>
        </p:spPr>
        <p:txBody>
          <a:bodyPr lIns="92619" tIns="46309" rIns="92619" bIns="46309" anchor="b"/>
          <a:lstStyle/>
          <a:p>
            <a:pPr algn="r" defTabSz="925513">
              <a:lnSpc>
                <a:spcPct val="100000"/>
              </a:lnSpc>
            </a:pPr>
            <a:fld id="{543D62AC-7B14-49BF-BD2F-E08B3844E0EF}" type="slidenum">
              <a:rPr lang="en-US" sz="1200">
                <a:latin typeface="Times" pitchFamily="18" charset="0"/>
              </a:rPr>
              <a:pPr algn="r" defTabSz="925513">
                <a:lnSpc>
                  <a:spcPct val="100000"/>
                </a:lnSpc>
              </a:pPr>
              <a:t>40</a:t>
            </a:fld>
            <a:endParaRPr lang="en-US" sz="1200">
              <a:latin typeface="Times" pitchFamily="18" charset="0"/>
            </a:endParaRPr>
          </a:p>
        </p:txBody>
      </p:sp>
      <p:sp>
        <p:nvSpPr>
          <p:cNvPr id="239619" name="Rectangle 2"/>
          <p:cNvSpPr>
            <a:spLocks noGrp="1" noRot="1" noChangeAspect="1" noChangeArrowheads="1" noTextEdit="1"/>
          </p:cNvSpPr>
          <p:nvPr>
            <p:ph type="sldImg"/>
          </p:nvPr>
        </p:nvSpPr>
        <p:spPr>
          <a:xfrm>
            <a:off x="1146175" y="687388"/>
            <a:ext cx="4568825" cy="3427412"/>
          </a:xfrm>
          <a:ln/>
        </p:spPr>
      </p:sp>
      <p:sp>
        <p:nvSpPr>
          <p:cNvPr id="239620" name="Rectangle 3"/>
          <p:cNvSpPr>
            <a:spLocks noGrp="1" noChangeArrowheads="1"/>
          </p:cNvSpPr>
          <p:nvPr>
            <p:ph type="body" idx="1"/>
          </p:nvPr>
        </p:nvSpPr>
        <p:spPr>
          <a:xfrm>
            <a:off x="914400" y="4343400"/>
            <a:ext cx="5029200" cy="4113213"/>
          </a:xfrm>
        </p:spPr>
        <p:txBody>
          <a:bodyPr lIns="92619" tIns="46309" rIns="92619" bIns="46309"/>
          <a:lstStyle/>
          <a:p>
            <a:endParaRPr lang="en-GB"/>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232E7A-7671-4BD2-8038-5D5A8EB2738A}" type="slidenum">
              <a:rPr lang="en-US"/>
              <a:pPr/>
              <a:t>41</a:t>
            </a:fld>
            <a:endParaRPr lang="en-US"/>
          </a:p>
        </p:txBody>
      </p:sp>
      <p:sp>
        <p:nvSpPr>
          <p:cNvPr id="272386" name="Rectangle 2"/>
          <p:cNvSpPr>
            <a:spLocks noGrp="1" noRot="1" noChangeAspect="1" noChangeArrowheads="1" noTextEdit="1"/>
          </p:cNvSpPr>
          <p:nvPr>
            <p:ph type="sldImg"/>
          </p:nvPr>
        </p:nvSpPr>
        <p:spPr>
          <a:ln/>
        </p:spPr>
      </p:sp>
      <p:sp>
        <p:nvSpPr>
          <p:cNvPr id="272387"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28F2434-2144-4C3C-A1E0-253724C9BE6B}" type="slidenum">
              <a:rPr lang="en-US"/>
              <a:pPr/>
              <a:t>42</a:t>
            </a:fld>
            <a:endParaRPr lang="en-US"/>
          </a:p>
        </p:txBody>
      </p:sp>
      <p:sp>
        <p:nvSpPr>
          <p:cNvPr id="241666" name="Rectangle 7"/>
          <p:cNvSpPr txBox="1">
            <a:spLocks noGrp="1" noChangeArrowheads="1"/>
          </p:cNvSpPr>
          <p:nvPr/>
        </p:nvSpPr>
        <p:spPr bwMode="auto">
          <a:xfrm>
            <a:off x="3886200" y="8688388"/>
            <a:ext cx="2971800" cy="455612"/>
          </a:xfrm>
          <a:prstGeom prst="rect">
            <a:avLst/>
          </a:prstGeom>
          <a:noFill/>
          <a:ln w="9525">
            <a:noFill/>
            <a:miter lim="800000"/>
            <a:headEnd/>
            <a:tailEnd/>
          </a:ln>
        </p:spPr>
        <p:txBody>
          <a:bodyPr lIns="92619" tIns="46309" rIns="92619" bIns="46309" anchor="b"/>
          <a:lstStyle/>
          <a:p>
            <a:pPr algn="r" defTabSz="925513">
              <a:lnSpc>
                <a:spcPct val="100000"/>
              </a:lnSpc>
            </a:pPr>
            <a:fld id="{A0E5ACDE-01F8-49F4-B217-811BAA12F4B2}" type="slidenum">
              <a:rPr lang="en-US" sz="1200">
                <a:latin typeface="Times" pitchFamily="18" charset="0"/>
              </a:rPr>
              <a:pPr algn="r" defTabSz="925513">
                <a:lnSpc>
                  <a:spcPct val="100000"/>
                </a:lnSpc>
              </a:pPr>
              <a:t>42</a:t>
            </a:fld>
            <a:endParaRPr lang="en-US" sz="1200">
              <a:latin typeface="Times" pitchFamily="18" charset="0"/>
            </a:endParaRPr>
          </a:p>
        </p:txBody>
      </p:sp>
      <p:sp>
        <p:nvSpPr>
          <p:cNvPr id="241667" name="Rectangle 2"/>
          <p:cNvSpPr>
            <a:spLocks noGrp="1" noRot="1" noChangeAspect="1" noChangeArrowheads="1" noTextEdit="1"/>
          </p:cNvSpPr>
          <p:nvPr>
            <p:ph type="sldImg"/>
          </p:nvPr>
        </p:nvSpPr>
        <p:spPr>
          <a:xfrm>
            <a:off x="1146175" y="687388"/>
            <a:ext cx="4568825" cy="3427412"/>
          </a:xfrm>
          <a:ln/>
        </p:spPr>
      </p:sp>
      <p:sp>
        <p:nvSpPr>
          <p:cNvPr id="241668" name="Rectangle 3"/>
          <p:cNvSpPr>
            <a:spLocks noGrp="1" noChangeArrowheads="1"/>
          </p:cNvSpPr>
          <p:nvPr>
            <p:ph type="body" idx="1"/>
          </p:nvPr>
        </p:nvSpPr>
        <p:spPr>
          <a:xfrm>
            <a:off x="914400" y="4343400"/>
            <a:ext cx="5029200" cy="4113213"/>
          </a:xfrm>
        </p:spPr>
        <p:txBody>
          <a:bodyPr lIns="92619" tIns="46309" rIns="92619" bIns="46309"/>
          <a:lstStyle/>
          <a:p>
            <a:endParaRPr lang="en-GB"/>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25489EB8-EBEA-4B4F-AC55-A250D37F0C30}" type="slidenum">
              <a:rPr lang="en-US" smtClean="0"/>
              <a:pPr/>
              <a:t>43</a:t>
            </a:fld>
            <a:endParaRPr lang="en-US" smtClean="0"/>
          </a:p>
        </p:txBody>
      </p:sp>
      <p:sp>
        <p:nvSpPr>
          <p:cNvPr id="22531" name="Rectangle 2"/>
          <p:cNvSpPr>
            <a:spLocks noGrp="1" noRot="1" noChangeAspect="1" noChangeArrowheads="1" noTextEdit="1"/>
          </p:cNvSpPr>
          <p:nvPr>
            <p:ph type="sldImg"/>
          </p:nvPr>
        </p:nvSpPr>
        <p:spPr>
          <a:xfrm>
            <a:off x="1141413" y="687388"/>
            <a:ext cx="4572000" cy="3429000"/>
          </a:xfrm>
          <a:ln/>
        </p:spPr>
      </p:sp>
      <p:sp>
        <p:nvSpPr>
          <p:cNvPr id="22532" name="Rectangle 3"/>
          <p:cNvSpPr>
            <a:spLocks noGrp="1" noChangeArrowheads="1"/>
          </p:cNvSpPr>
          <p:nvPr>
            <p:ph type="body" idx="1"/>
          </p:nvPr>
        </p:nvSpPr>
        <p:spPr>
          <a:xfrm>
            <a:off x="914400" y="4343400"/>
            <a:ext cx="5029200" cy="4113213"/>
          </a:xfrm>
          <a:noFill/>
          <a:ln/>
        </p:spPr>
        <p:txBody>
          <a:bodyPr/>
          <a:lstStyle/>
          <a:p>
            <a:pPr eaLnBrk="1" hangingPunct="1"/>
            <a:endParaRPr lang="fr-FR"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p>
            <a:fld id="{B2467781-4396-4F47-8256-1389CDF119F9}" type="slidenum">
              <a:rPr lang="en-US"/>
              <a:pPr/>
              <a:t>44</a:t>
            </a:fld>
            <a:endParaRPr lang="en-US"/>
          </a:p>
        </p:txBody>
      </p:sp>
      <p:sp>
        <p:nvSpPr>
          <p:cNvPr id="6147" name="Rectangle 2"/>
          <p:cNvSpPr>
            <a:spLocks noGrp="1" noRot="1" noChangeAspect="1" noChangeArrowheads="1" noTextEdit="1"/>
          </p:cNvSpPr>
          <p:nvPr>
            <p:ph type="sldImg"/>
          </p:nvPr>
        </p:nvSpPr>
        <p:spPr>
          <a:xfrm>
            <a:off x="1143000" y="685800"/>
            <a:ext cx="4572000" cy="3429000"/>
          </a:xfrm>
          <a:ln/>
        </p:spPr>
      </p:sp>
      <p:sp>
        <p:nvSpPr>
          <p:cNvPr id="6148" name="Rectangle 3"/>
          <p:cNvSpPr>
            <a:spLocks noGrp="1" noChangeArrowheads="1"/>
          </p:cNvSpPr>
          <p:nvPr>
            <p:ph type="body" idx="1"/>
          </p:nvPr>
        </p:nvSpPr>
        <p:spPr>
          <a:xfrm>
            <a:off x="914695" y="4343400"/>
            <a:ext cx="5028611" cy="4114800"/>
          </a:xfrm>
          <a:noFill/>
          <a:ln/>
        </p:spPr>
        <p:txBody>
          <a:bodyPr/>
          <a:lstStyle/>
          <a:p>
            <a:endParaRPr lang="en-GB"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070466-A215-45F8-9916-9720695EA04D}" type="slidenum">
              <a:rPr lang="en-US"/>
              <a:pPr/>
              <a:t>45</a:t>
            </a:fld>
            <a:endParaRPr lang="en-US"/>
          </a:p>
        </p:txBody>
      </p:sp>
      <p:sp>
        <p:nvSpPr>
          <p:cNvPr id="286722" name="Rectangle 2"/>
          <p:cNvSpPr>
            <a:spLocks noGrp="1" noRot="1" noChangeAspect="1" noChangeArrowheads="1" noTextEdit="1"/>
          </p:cNvSpPr>
          <p:nvPr>
            <p:ph type="sldImg"/>
          </p:nvPr>
        </p:nvSpPr>
        <p:spPr>
          <a:ln/>
        </p:spPr>
      </p:sp>
      <p:sp>
        <p:nvSpPr>
          <p:cNvPr id="286723"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3A89803D-85B7-4652-B0F3-89A542C7273E}" type="slidenum">
              <a:rPr lang="en-US"/>
              <a:pPr/>
              <a:t>46</a:t>
            </a:fld>
            <a:endParaRPr lang="en-US"/>
          </a:p>
        </p:txBody>
      </p:sp>
      <p:sp>
        <p:nvSpPr>
          <p:cNvPr id="253954" name="Rectangle 7"/>
          <p:cNvSpPr txBox="1">
            <a:spLocks noGrp="1" noChangeArrowheads="1"/>
          </p:cNvSpPr>
          <p:nvPr/>
        </p:nvSpPr>
        <p:spPr bwMode="auto">
          <a:xfrm>
            <a:off x="3886200" y="8688388"/>
            <a:ext cx="2971800" cy="455612"/>
          </a:xfrm>
          <a:prstGeom prst="rect">
            <a:avLst/>
          </a:prstGeom>
          <a:noFill/>
          <a:ln w="9525">
            <a:noFill/>
            <a:miter lim="800000"/>
            <a:headEnd/>
            <a:tailEnd/>
          </a:ln>
        </p:spPr>
        <p:txBody>
          <a:bodyPr lIns="92619" tIns="46309" rIns="92619" bIns="46309" anchor="b"/>
          <a:lstStyle/>
          <a:p>
            <a:pPr algn="r" defTabSz="925513">
              <a:lnSpc>
                <a:spcPct val="100000"/>
              </a:lnSpc>
            </a:pPr>
            <a:fld id="{80581313-EB1B-4BDB-9CD5-7CA339344201}" type="slidenum">
              <a:rPr lang="en-US" sz="1200">
                <a:latin typeface="Times" pitchFamily="18" charset="0"/>
              </a:rPr>
              <a:pPr algn="r" defTabSz="925513">
                <a:lnSpc>
                  <a:spcPct val="100000"/>
                </a:lnSpc>
              </a:pPr>
              <a:t>46</a:t>
            </a:fld>
            <a:endParaRPr lang="en-US" sz="1200">
              <a:latin typeface="Times" pitchFamily="18" charset="0"/>
            </a:endParaRPr>
          </a:p>
        </p:txBody>
      </p:sp>
      <p:sp>
        <p:nvSpPr>
          <p:cNvPr id="253955" name="Rectangle 2"/>
          <p:cNvSpPr>
            <a:spLocks noGrp="1" noRot="1" noChangeAspect="1" noChangeArrowheads="1" noTextEdit="1"/>
          </p:cNvSpPr>
          <p:nvPr>
            <p:ph type="sldImg"/>
          </p:nvPr>
        </p:nvSpPr>
        <p:spPr>
          <a:xfrm>
            <a:off x="1143000" y="688975"/>
            <a:ext cx="4568825" cy="3427413"/>
          </a:xfrm>
          <a:ln/>
        </p:spPr>
      </p:sp>
      <p:sp>
        <p:nvSpPr>
          <p:cNvPr id="253956" name="Rectangle 3"/>
          <p:cNvSpPr>
            <a:spLocks noGrp="1" noChangeArrowheads="1"/>
          </p:cNvSpPr>
          <p:nvPr>
            <p:ph type="body" idx="1"/>
          </p:nvPr>
        </p:nvSpPr>
        <p:spPr>
          <a:xfrm>
            <a:off x="914400" y="4343400"/>
            <a:ext cx="5029200" cy="4111625"/>
          </a:xfrm>
        </p:spPr>
        <p:txBody>
          <a:bodyPr lIns="92619" tIns="46309" rIns="92619" bIns="46309"/>
          <a:lstStyle/>
          <a:p>
            <a:endParaRPr lang="en-GB"/>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4AD1DCC-E9D3-44D0-ABC6-08382DC5E2FB}" type="slidenum">
              <a:rPr lang="en-US"/>
              <a:pPr/>
              <a:t>47</a:t>
            </a:fld>
            <a:endParaRPr lang="en-US"/>
          </a:p>
        </p:txBody>
      </p:sp>
      <p:sp>
        <p:nvSpPr>
          <p:cNvPr id="256002" name="Rectangle 7"/>
          <p:cNvSpPr txBox="1">
            <a:spLocks noGrp="1" noChangeArrowheads="1"/>
          </p:cNvSpPr>
          <p:nvPr/>
        </p:nvSpPr>
        <p:spPr bwMode="auto">
          <a:xfrm>
            <a:off x="3886200" y="8688388"/>
            <a:ext cx="2971800" cy="455612"/>
          </a:xfrm>
          <a:prstGeom prst="rect">
            <a:avLst/>
          </a:prstGeom>
          <a:noFill/>
          <a:ln w="9525">
            <a:noFill/>
            <a:miter lim="800000"/>
            <a:headEnd/>
            <a:tailEnd/>
          </a:ln>
        </p:spPr>
        <p:txBody>
          <a:bodyPr lIns="92619" tIns="46309" rIns="92619" bIns="46309" anchor="b"/>
          <a:lstStyle/>
          <a:p>
            <a:pPr algn="r" defTabSz="925513">
              <a:lnSpc>
                <a:spcPct val="100000"/>
              </a:lnSpc>
            </a:pPr>
            <a:fld id="{3526BE2A-128D-4102-8266-88C210ECD229}" type="slidenum">
              <a:rPr lang="en-US" sz="1200">
                <a:latin typeface="Times" pitchFamily="18" charset="0"/>
              </a:rPr>
              <a:pPr algn="r" defTabSz="925513">
                <a:lnSpc>
                  <a:spcPct val="100000"/>
                </a:lnSpc>
              </a:pPr>
              <a:t>47</a:t>
            </a:fld>
            <a:endParaRPr lang="en-US" sz="1200">
              <a:latin typeface="Times" pitchFamily="18" charset="0"/>
            </a:endParaRPr>
          </a:p>
        </p:txBody>
      </p:sp>
      <p:sp>
        <p:nvSpPr>
          <p:cNvPr id="256003" name="Rectangle 2"/>
          <p:cNvSpPr>
            <a:spLocks noGrp="1" noRot="1" noChangeAspect="1" noChangeArrowheads="1" noTextEdit="1"/>
          </p:cNvSpPr>
          <p:nvPr>
            <p:ph type="sldImg"/>
          </p:nvPr>
        </p:nvSpPr>
        <p:spPr>
          <a:xfrm>
            <a:off x="1143000" y="688975"/>
            <a:ext cx="4568825" cy="3427413"/>
          </a:xfrm>
          <a:ln/>
        </p:spPr>
      </p:sp>
      <p:sp>
        <p:nvSpPr>
          <p:cNvPr id="256004" name="Rectangle 3"/>
          <p:cNvSpPr>
            <a:spLocks noGrp="1" noChangeArrowheads="1"/>
          </p:cNvSpPr>
          <p:nvPr>
            <p:ph type="body" idx="1"/>
          </p:nvPr>
        </p:nvSpPr>
        <p:spPr>
          <a:xfrm>
            <a:off x="914400" y="4343400"/>
            <a:ext cx="5029200" cy="4111625"/>
          </a:xfrm>
        </p:spPr>
        <p:txBody>
          <a:bodyPr lIns="92619" tIns="46309" rIns="92619" bIns="46309"/>
          <a:lstStyle/>
          <a:p>
            <a:endParaRPr lang="en-GB"/>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p>
            <a:fld id="{90DF43C5-7E7A-41BD-9B91-7ADF80675AE6}" type="slidenum">
              <a:rPr lang="en-US"/>
              <a:pPr/>
              <a:t>48</a:t>
            </a:fld>
            <a:endParaRPr lang="en-US"/>
          </a:p>
        </p:txBody>
      </p:sp>
      <p:sp>
        <p:nvSpPr>
          <p:cNvPr id="7171" name="Rectangle 2"/>
          <p:cNvSpPr>
            <a:spLocks noGrp="1" noRot="1" noChangeAspect="1" noChangeArrowheads="1" noTextEdit="1"/>
          </p:cNvSpPr>
          <p:nvPr>
            <p:ph type="sldImg"/>
          </p:nvPr>
        </p:nvSpPr>
        <p:spPr>
          <a:xfrm>
            <a:off x="1143000" y="685800"/>
            <a:ext cx="4572000" cy="3429000"/>
          </a:xfrm>
          <a:ln/>
        </p:spPr>
      </p:sp>
      <p:sp>
        <p:nvSpPr>
          <p:cNvPr id="7172" name="Rectangle 3"/>
          <p:cNvSpPr>
            <a:spLocks noGrp="1" noChangeArrowheads="1"/>
          </p:cNvSpPr>
          <p:nvPr>
            <p:ph type="body" idx="1"/>
          </p:nvPr>
        </p:nvSpPr>
        <p:spPr>
          <a:xfrm>
            <a:off x="914695" y="4343400"/>
            <a:ext cx="5028611" cy="4114800"/>
          </a:xfrm>
          <a:noFill/>
          <a:ln/>
        </p:spPr>
        <p:txBody>
          <a:bodyPr/>
          <a:lstStyle/>
          <a:p>
            <a:endParaRPr lang="en-GB"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CE79DF0-409F-44ED-A1CC-79311DFE93B2}" type="slidenum">
              <a:rPr lang="en-US"/>
              <a:pPr/>
              <a:t>49</a:t>
            </a:fld>
            <a:endParaRPr lang="en-US"/>
          </a:p>
        </p:txBody>
      </p:sp>
      <p:sp>
        <p:nvSpPr>
          <p:cNvPr id="258050" name="Rectangle 7"/>
          <p:cNvSpPr txBox="1">
            <a:spLocks noGrp="1" noChangeArrowheads="1"/>
          </p:cNvSpPr>
          <p:nvPr/>
        </p:nvSpPr>
        <p:spPr bwMode="auto">
          <a:xfrm>
            <a:off x="3886200" y="8688388"/>
            <a:ext cx="2971800" cy="455612"/>
          </a:xfrm>
          <a:prstGeom prst="rect">
            <a:avLst/>
          </a:prstGeom>
          <a:noFill/>
          <a:ln w="9525">
            <a:noFill/>
            <a:miter lim="800000"/>
            <a:headEnd/>
            <a:tailEnd/>
          </a:ln>
        </p:spPr>
        <p:txBody>
          <a:bodyPr lIns="92619" tIns="46309" rIns="92619" bIns="46309" anchor="b"/>
          <a:lstStyle/>
          <a:p>
            <a:pPr algn="r" defTabSz="925513">
              <a:lnSpc>
                <a:spcPct val="100000"/>
              </a:lnSpc>
            </a:pPr>
            <a:fld id="{BF2C32B0-CA25-4952-ACFF-618BFCA6B1DD}" type="slidenum">
              <a:rPr lang="en-US" sz="1200">
                <a:latin typeface="Times" pitchFamily="18" charset="0"/>
              </a:rPr>
              <a:pPr algn="r" defTabSz="925513">
                <a:lnSpc>
                  <a:spcPct val="100000"/>
                </a:lnSpc>
              </a:pPr>
              <a:t>49</a:t>
            </a:fld>
            <a:endParaRPr lang="en-US" sz="1200">
              <a:latin typeface="Times" pitchFamily="18" charset="0"/>
            </a:endParaRPr>
          </a:p>
        </p:txBody>
      </p:sp>
      <p:sp>
        <p:nvSpPr>
          <p:cNvPr id="258051" name="Rectangle 2"/>
          <p:cNvSpPr>
            <a:spLocks noGrp="1" noRot="1" noChangeAspect="1" noChangeArrowheads="1" noTextEdit="1"/>
          </p:cNvSpPr>
          <p:nvPr>
            <p:ph type="sldImg"/>
          </p:nvPr>
        </p:nvSpPr>
        <p:spPr>
          <a:xfrm>
            <a:off x="1143000" y="688975"/>
            <a:ext cx="4568825" cy="3427413"/>
          </a:xfrm>
          <a:ln/>
        </p:spPr>
      </p:sp>
      <p:sp>
        <p:nvSpPr>
          <p:cNvPr id="258052" name="Rectangle 3"/>
          <p:cNvSpPr>
            <a:spLocks noGrp="1" noChangeArrowheads="1"/>
          </p:cNvSpPr>
          <p:nvPr>
            <p:ph type="body" idx="1"/>
          </p:nvPr>
        </p:nvSpPr>
        <p:spPr>
          <a:xfrm>
            <a:off x="914400" y="4343400"/>
            <a:ext cx="5029200" cy="4111625"/>
          </a:xfrm>
        </p:spPr>
        <p:txBody>
          <a:bodyPr lIns="92619" tIns="46309" rIns="92619" bIns="46309"/>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9A4C07-4608-4823-B130-E90717AA47AE}" type="slidenum">
              <a:rPr lang="en-US"/>
              <a:pPr/>
              <a:t>5</a:t>
            </a:fld>
            <a:endParaRPr lang="en-US"/>
          </a:p>
        </p:txBody>
      </p:sp>
      <p:sp>
        <p:nvSpPr>
          <p:cNvPr id="309250" name="Rectangle 2"/>
          <p:cNvSpPr>
            <a:spLocks noGrp="1" noRot="1" noChangeAspect="1" noChangeArrowheads="1" noTextEdit="1"/>
          </p:cNvSpPr>
          <p:nvPr>
            <p:ph type="sldImg"/>
          </p:nvPr>
        </p:nvSpPr>
        <p:spPr>
          <a:ln/>
        </p:spPr>
      </p:sp>
      <p:sp>
        <p:nvSpPr>
          <p:cNvPr id="30925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6671DD96-7B03-4508-AFED-6C1FEE9167F9}" type="slidenum">
              <a:rPr lang="en-US"/>
              <a:pPr/>
              <a:t>50</a:t>
            </a:fld>
            <a:endParaRPr lang="en-US"/>
          </a:p>
        </p:txBody>
      </p:sp>
      <p:sp>
        <p:nvSpPr>
          <p:cNvPr id="268290" name="Rectangle 7"/>
          <p:cNvSpPr txBox="1">
            <a:spLocks noGrp="1" noChangeArrowheads="1"/>
          </p:cNvSpPr>
          <p:nvPr/>
        </p:nvSpPr>
        <p:spPr bwMode="auto">
          <a:xfrm>
            <a:off x="3886200" y="8688388"/>
            <a:ext cx="2971800" cy="455612"/>
          </a:xfrm>
          <a:prstGeom prst="rect">
            <a:avLst/>
          </a:prstGeom>
          <a:noFill/>
          <a:ln w="9525">
            <a:noFill/>
            <a:miter lim="800000"/>
            <a:headEnd/>
            <a:tailEnd/>
          </a:ln>
        </p:spPr>
        <p:txBody>
          <a:bodyPr lIns="92619" tIns="46309" rIns="92619" bIns="46309" anchor="b"/>
          <a:lstStyle/>
          <a:p>
            <a:pPr algn="r" defTabSz="925513">
              <a:lnSpc>
                <a:spcPct val="100000"/>
              </a:lnSpc>
            </a:pPr>
            <a:fld id="{F57610DA-49B5-4ADA-95AF-4A255E9CCCFE}" type="slidenum">
              <a:rPr lang="en-US" sz="1200">
                <a:latin typeface="Times" pitchFamily="18" charset="0"/>
              </a:rPr>
              <a:pPr algn="r" defTabSz="925513">
                <a:lnSpc>
                  <a:spcPct val="100000"/>
                </a:lnSpc>
              </a:pPr>
              <a:t>50</a:t>
            </a:fld>
            <a:endParaRPr lang="en-US" sz="1200">
              <a:latin typeface="Times" pitchFamily="18" charset="0"/>
            </a:endParaRPr>
          </a:p>
        </p:txBody>
      </p:sp>
      <p:sp>
        <p:nvSpPr>
          <p:cNvPr id="268291" name="Rectangle 2"/>
          <p:cNvSpPr>
            <a:spLocks noGrp="1" noRot="1" noChangeAspect="1" noChangeArrowheads="1" noTextEdit="1"/>
          </p:cNvSpPr>
          <p:nvPr>
            <p:ph type="sldImg"/>
          </p:nvPr>
        </p:nvSpPr>
        <p:spPr>
          <a:xfrm>
            <a:off x="1144588" y="687388"/>
            <a:ext cx="4568825" cy="3427412"/>
          </a:xfrm>
          <a:ln/>
        </p:spPr>
      </p:sp>
      <p:sp>
        <p:nvSpPr>
          <p:cNvPr id="268292" name="Rectangle 3"/>
          <p:cNvSpPr>
            <a:spLocks noGrp="1" noChangeArrowheads="1"/>
          </p:cNvSpPr>
          <p:nvPr>
            <p:ph type="body" idx="1"/>
          </p:nvPr>
        </p:nvSpPr>
        <p:spPr>
          <a:xfrm>
            <a:off x="914400" y="4343400"/>
            <a:ext cx="5029200" cy="4113213"/>
          </a:xfrm>
        </p:spPr>
        <p:txBody>
          <a:bodyPr lIns="92619" tIns="46309" rIns="92619" bIns="46309"/>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DCD0C7-AD06-4AE5-80EB-9FD9195A29F4}" type="slidenum">
              <a:rPr lang="en-US"/>
              <a:pPr/>
              <a:t>6</a:t>
            </a:fld>
            <a:endParaRPr lang="en-US"/>
          </a:p>
        </p:txBody>
      </p:sp>
      <p:sp>
        <p:nvSpPr>
          <p:cNvPr id="310274" name="Rectangle 2"/>
          <p:cNvSpPr>
            <a:spLocks noGrp="1" noRot="1" noChangeAspect="1" noChangeArrowheads="1" noTextEdit="1"/>
          </p:cNvSpPr>
          <p:nvPr>
            <p:ph type="sldImg"/>
          </p:nvPr>
        </p:nvSpPr>
        <p:spPr>
          <a:ln/>
        </p:spPr>
      </p:sp>
      <p:sp>
        <p:nvSpPr>
          <p:cNvPr id="31027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A69445-CB11-44F4-A80D-2AB858243687}" type="slidenum">
              <a:rPr lang="en-US"/>
              <a:pPr/>
              <a:t>7</a:t>
            </a:fld>
            <a:endParaRPr lang="en-US"/>
          </a:p>
        </p:txBody>
      </p:sp>
      <p:sp>
        <p:nvSpPr>
          <p:cNvPr id="311298" name="Rectangle 2"/>
          <p:cNvSpPr>
            <a:spLocks noGrp="1" noRot="1" noChangeAspect="1" noChangeArrowheads="1" noTextEdit="1"/>
          </p:cNvSpPr>
          <p:nvPr>
            <p:ph type="sldImg"/>
          </p:nvPr>
        </p:nvSpPr>
        <p:spPr>
          <a:ln/>
        </p:spPr>
      </p:sp>
      <p:sp>
        <p:nvSpPr>
          <p:cNvPr id="31129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C40573-C96A-4B3C-87FF-4127B80F727B}" type="slidenum">
              <a:rPr lang="en-US"/>
              <a:pPr/>
              <a:t>8</a:t>
            </a:fld>
            <a:endParaRPr lang="en-US"/>
          </a:p>
        </p:txBody>
      </p:sp>
      <p:sp>
        <p:nvSpPr>
          <p:cNvPr id="274434" name="Rectangle 2"/>
          <p:cNvSpPr>
            <a:spLocks noGrp="1" noRot="1" noChangeAspect="1" noChangeArrowheads="1"/>
          </p:cNvSpPr>
          <p:nvPr>
            <p:ph type="sldImg"/>
          </p:nvPr>
        </p:nvSpPr>
        <p:spPr bwMode="auto">
          <a:xfrm>
            <a:off x="1144588" y="685800"/>
            <a:ext cx="4572000" cy="3429000"/>
          </a:xfrm>
          <a:prstGeom prst="rect">
            <a:avLst/>
          </a:prstGeom>
          <a:solidFill>
            <a:srgbClr val="FFFFFF"/>
          </a:solidFill>
          <a:ln>
            <a:solidFill>
              <a:srgbClr val="000000"/>
            </a:solidFill>
            <a:miter lim="800000"/>
            <a:headEnd/>
            <a:tailEnd/>
          </a:ln>
        </p:spPr>
      </p:sp>
      <p:sp>
        <p:nvSpPr>
          <p:cNvPr id="274435" name="Rectangle 3"/>
          <p:cNvSpPr>
            <a:spLocks noGrp="1" noChangeArrowheads="1"/>
          </p:cNvSpPr>
          <p:nvPr>
            <p:ph type="body" idx="1"/>
          </p:nvPr>
        </p:nvSpPr>
        <p:spPr bwMode="auto">
          <a:xfrm>
            <a:off x="913862" y="4342222"/>
            <a:ext cx="5030278" cy="4115389"/>
          </a:xfrm>
          <a:prstGeom prst="rect">
            <a:avLst/>
          </a:prstGeom>
          <a:solidFill>
            <a:srgbClr val="FFFFFF"/>
          </a:solidFill>
          <a:ln>
            <a:solidFill>
              <a:srgbClr val="000000"/>
            </a:solidFill>
            <a:miter lim="800000"/>
            <a:headEnd/>
            <a:tailEnd/>
          </a:ln>
        </p:spPr>
        <p:txBody>
          <a:bodyPr/>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F31E16-7154-4330-87E1-8FD6A52F45C6}" type="slidenum">
              <a:rPr lang="en-US"/>
              <a:pPr/>
              <a:t>9</a:t>
            </a:fld>
            <a:endParaRPr lang="en-US"/>
          </a:p>
        </p:txBody>
      </p:sp>
      <p:sp>
        <p:nvSpPr>
          <p:cNvPr id="312322" name="Rectangle 2"/>
          <p:cNvSpPr>
            <a:spLocks noGrp="1" noRot="1" noChangeAspect="1" noChangeArrowheads="1" noTextEdit="1"/>
          </p:cNvSpPr>
          <p:nvPr>
            <p:ph type="sldImg"/>
          </p:nvPr>
        </p:nvSpPr>
        <p:spPr>
          <a:ln/>
        </p:spPr>
      </p:sp>
      <p:sp>
        <p:nvSpPr>
          <p:cNvPr id="312323"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AutoShape 5"/>
          <p:cNvSpPr>
            <a:spLocks noChangeArrowheads="1"/>
          </p:cNvSpPr>
          <p:nvPr userDrawn="1"/>
        </p:nvSpPr>
        <p:spPr bwMode="auto">
          <a:xfrm>
            <a:off x="0" y="1844675"/>
            <a:ext cx="9144000" cy="5013325"/>
          </a:xfrm>
          <a:prstGeom prst="flowChartProcess">
            <a:avLst/>
          </a:prstGeom>
          <a:gradFill flip="none" rotWithShape="1">
            <a:gsLst>
              <a:gs pos="0">
                <a:srgbClr val="FFFFFF">
                  <a:alpha val="0"/>
                </a:srgbClr>
              </a:gs>
              <a:gs pos="50000">
                <a:schemeClr val="accent1">
                  <a:alpha val="50000"/>
                </a:schemeClr>
              </a:gs>
              <a:gs pos="100000">
                <a:schemeClr val="accent1">
                  <a:lumMod val="90000"/>
                  <a:alpha val="80000"/>
                </a:schemeClr>
              </a:gs>
            </a:gsLst>
            <a:lin ang="5400000" scaled="1"/>
            <a:tileRect/>
          </a:gradFill>
          <a:ln w="9525" algn="ctr">
            <a:noFill/>
            <a:miter lim="800000"/>
            <a:headEnd/>
            <a:tailEnd/>
          </a:ln>
        </p:spPr>
        <p:txBody>
          <a:bodyPr wrap="none" lIns="18000" tIns="10800" rIns="18000" bIns="10800" anchor="ctr"/>
          <a:lstStyle/>
          <a:p>
            <a:pPr>
              <a:defRPr/>
            </a:pPr>
            <a:endParaRPr lang="en-US"/>
          </a:p>
        </p:txBody>
      </p:sp>
      <p:pic>
        <p:nvPicPr>
          <p:cNvPr id="5" name="Picture 12" descr="Blue-banner"/>
          <p:cNvPicPr>
            <a:picLocks noChangeAspect="1" noChangeArrowheads="1"/>
          </p:cNvPicPr>
          <p:nvPr userDrawn="1"/>
        </p:nvPicPr>
        <p:blipFill>
          <a:blip r:embed="rId2"/>
          <a:srcRect/>
          <a:stretch>
            <a:fillRect/>
          </a:stretch>
        </p:blipFill>
        <p:spPr bwMode="auto">
          <a:xfrm>
            <a:off x="-1588" y="0"/>
            <a:ext cx="9145588" cy="1927225"/>
          </a:xfrm>
          <a:prstGeom prst="rect">
            <a:avLst/>
          </a:prstGeom>
          <a:noFill/>
          <a:ln w="9525">
            <a:noFill/>
            <a:miter lim="800000"/>
            <a:headEnd/>
            <a:tailEnd/>
          </a:ln>
        </p:spPr>
      </p:pic>
      <p:sp>
        <p:nvSpPr>
          <p:cNvPr id="5124" name="Rectangle 4"/>
          <p:cNvSpPr>
            <a:spLocks noGrp="1" noChangeArrowheads="1"/>
          </p:cNvSpPr>
          <p:nvPr>
            <p:ph type="subTitle" sz="quarter" idx="1"/>
          </p:nvPr>
        </p:nvSpPr>
        <p:spPr>
          <a:xfrm>
            <a:off x="-7884" y="3514725"/>
            <a:ext cx="7372350" cy="760959"/>
          </a:xfrm>
        </p:spPr>
        <p:txBody>
          <a:bodyPr lIns="972000" tIns="72000" rIns="72000" bIns="72000">
            <a:spAutoFit/>
          </a:bodyPr>
          <a:lstStyle>
            <a:lvl1pPr>
              <a:lnSpc>
                <a:spcPct val="100000"/>
              </a:lnSpc>
              <a:spcBef>
                <a:spcPct val="0"/>
              </a:spcBef>
              <a:buClrTx/>
              <a:defRPr sz="2000">
                <a:solidFill>
                  <a:schemeClr val="tx2"/>
                </a:solidFill>
              </a:defRPr>
            </a:lvl1pPr>
          </a:lstStyle>
          <a:p>
            <a:r>
              <a:rPr lang="en-US" altLang="en-US" noProof="0" smtClean="0"/>
              <a:t>Click to edit Master subtitle style</a:t>
            </a:r>
            <a:endParaRPr lang="en-US" noProof="0" dirty="0"/>
          </a:p>
        </p:txBody>
      </p:sp>
      <p:sp>
        <p:nvSpPr>
          <p:cNvPr id="5125" name="Rectangle 5"/>
          <p:cNvSpPr>
            <a:spLocks noGrp="1" noChangeArrowheads="1"/>
          </p:cNvSpPr>
          <p:nvPr>
            <p:ph type="ctrTitle" sz="quarter"/>
          </p:nvPr>
        </p:nvSpPr>
        <p:spPr>
          <a:xfrm>
            <a:off x="0" y="2228295"/>
            <a:ext cx="9144000" cy="1359548"/>
          </a:xfrm>
        </p:spPr>
        <p:txBody>
          <a:bodyPr lIns="972000" tIns="360000" bIns="72000" anchor="t">
            <a:spAutoFit/>
          </a:bodyPr>
          <a:lstStyle>
            <a:lvl1pPr fontAlgn="t">
              <a:lnSpc>
                <a:spcPct val="100000"/>
              </a:lnSpc>
              <a:defRPr sz="3000">
                <a:solidFill>
                  <a:schemeClr val="tx2"/>
                </a:solidFill>
              </a:defRPr>
            </a:lvl1pPr>
          </a:lstStyle>
          <a:p>
            <a:r>
              <a:rPr lang="en-US" altLang="en-US" noProof="0" smtClean="0"/>
              <a:t>Click to edit Master title style</a:t>
            </a:r>
            <a:endParaRPr lang="en-US" noProof="0"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0" y="163513"/>
            <a:ext cx="8851900" cy="5556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15913" y="1125538"/>
            <a:ext cx="4191000" cy="4975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59313" y="1125538"/>
            <a:ext cx="4192587" cy="4975225"/>
          </a:xfrm>
        </p:spPr>
        <p:txBody>
          <a:bodyPr/>
          <a:lstStyle/>
          <a:p>
            <a:endParaRPr lang="en-GB"/>
          </a:p>
        </p:txBody>
      </p:sp>
      <p:sp>
        <p:nvSpPr>
          <p:cNvPr id="5" name="Slide Number Placeholder 4"/>
          <p:cNvSpPr>
            <a:spLocks noGrp="1"/>
          </p:cNvSpPr>
          <p:nvPr>
            <p:ph type="sldNum" sz="quarter" idx="10"/>
          </p:nvPr>
        </p:nvSpPr>
        <p:spPr>
          <a:xfrm>
            <a:off x="8594725" y="6726238"/>
            <a:ext cx="196850" cy="103187"/>
          </a:xfrm>
        </p:spPr>
        <p:txBody>
          <a:bodyPr/>
          <a:lstStyle>
            <a:lvl1pPr>
              <a:defRPr smtClean="0"/>
            </a:lvl1pPr>
          </a:lstStyle>
          <a:p>
            <a:pPr>
              <a:defRPr/>
            </a:pPr>
            <a:fld id="{CEF4FCFB-CBCE-4104-A60E-6AD1A45883A5}" type="slidenum">
              <a:rPr lang="en-US"/>
              <a:pPr>
                <a:defRPr/>
              </a:pPr>
              <a:t>‹#›</a:t>
            </a:fld>
            <a:endParaRPr lang="en-US" dirty="0"/>
          </a:p>
        </p:txBody>
      </p:sp>
      <p:sp>
        <p:nvSpPr>
          <p:cNvPr id="7" name="Footer Placeholder 5"/>
          <p:cNvSpPr>
            <a:spLocks noGrp="1"/>
          </p:cNvSpPr>
          <p:nvPr>
            <p:ph type="ftr" sz="quarter" idx="11"/>
          </p:nvPr>
        </p:nvSpPr>
        <p:spPr>
          <a:xfrm>
            <a:off x="1219200" y="6215063"/>
            <a:ext cx="2971800" cy="423862"/>
          </a:xfrm>
          <a:prstGeom prst="rect">
            <a:avLst/>
          </a:prstGeom>
        </p:spPr>
        <p:txBody>
          <a:bodyPr/>
          <a:lstStyle>
            <a:lvl1pPr algn="l">
              <a:defRPr sz="1400" b="0"/>
            </a:lvl1pPr>
          </a:lstStyle>
          <a:p>
            <a:r>
              <a:rPr lang="en-US" dirty="0" smtClean="0"/>
              <a:t>STL Workshop</a:t>
            </a:r>
          </a:p>
          <a:p>
            <a:r>
              <a:rPr lang="en-US" dirty="0" smtClean="0"/>
              <a:t>Vienna, October 28 – 31, 2008 </a:t>
            </a:r>
            <a:endParaRPr lang="en-US" dirty="0">
              <a:latin typeface="Arial" charset="0"/>
            </a:endParaRP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2pPr>
              <a:defRPr baseline="0"/>
            </a:lvl2pPr>
            <a:lvl3pPr>
              <a:defRPr/>
            </a:lvl3pPr>
            <a:lvl4pPr>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Rectangle 16"/>
          <p:cNvSpPr>
            <a:spLocks noGrp="1" noChangeArrowheads="1"/>
          </p:cNvSpPr>
          <p:nvPr>
            <p:ph type="sldNum" sz="quarter" idx="11"/>
          </p:nvPr>
        </p:nvSpPr>
        <p:spPr>
          <a:ln/>
        </p:spPr>
        <p:txBody>
          <a:bodyPr/>
          <a:lstStyle>
            <a:lvl1pPr>
              <a:defRPr/>
            </a:lvl1pPr>
          </a:lstStyle>
          <a:p>
            <a:pPr>
              <a:defRPr/>
            </a:pPr>
            <a:fld id="{AC1CE3F7-31BF-490B-BFAA-FB5F435B80E9}" type="slidenum">
              <a:rPr lang="en-US"/>
              <a:pPr>
                <a:defRPr/>
              </a:pPr>
              <a:t>‹#›</a:t>
            </a:fld>
            <a:endParaRPr lang="en-US" dirty="0"/>
          </a:p>
        </p:txBody>
      </p:sp>
      <p:sp>
        <p:nvSpPr>
          <p:cNvPr id="6" name="Footer Placeholder 5"/>
          <p:cNvSpPr>
            <a:spLocks noGrp="1"/>
          </p:cNvSpPr>
          <p:nvPr>
            <p:ph type="ftr" sz="quarter" idx="12"/>
          </p:nvPr>
        </p:nvSpPr>
        <p:spPr>
          <a:xfrm>
            <a:off x="1219200" y="6215063"/>
            <a:ext cx="2971800" cy="423862"/>
          </a:xfrm>
          <a:prstGeom prst="rect">
            <a:avLst/>
          </a:prstGeom>
        </p:spPr>
        <p:txBody>
          <a:bodyPr/>
          <a:lstStyle>
            <a:lvl1pPr algn="l">
              <a:defRPr sz="1400" b="0"/>
            </a:lvl1pPr>
          </a:lstStyle>
          <a:p>
            <a:r>
              <a:rPr lang="en-US" dirty="0" smtClean="0"/>
              <a:t>STL Workshop</a:t>
            </a:r>
          </a:p>
          <a:p>
            <a:r>
              <a:rPr lang="en-US" dirty="0" smtClean="0"/>
              <a:t>Vienna, October 28 – 31, 2008 </a:t>
            </a:r>
            <a:endParaRPr lang="en-US" dirty="0">
              <a:latin typeface="Arial"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Slide Number Placeholder 3"/>
          <p:cNvSpPr>
            <a:spLocks noGrp="1"/>
          </p:cNvSpPr>
          <p:nvPr>
            <p:ph type="sldNum" sz="quarter" idx="11"/>
          </p:nvPr>
        </p:nvSpPr>
        <p:spPr/>
        <p:txBody>
          <a:bodyPr/>
          <a:lstStyle/>
          <a:p>
            <a:pPr>
              <a:defRPr/>
            </a:pPr>
            <a:fld id="{0B31321D-3531-4028-87A5-9FE4F5C1A24B}" type="slidenum">
              <a:rPr lang="en-US" smtClean="0"/>
              <a:pPr>
                <a:defRPr/>
              </a:pPr>
              <a:t>‹#›</a:t>
            </a:fld>
            <a:endParaRPr lang="en-US" dirty="0"/>
          </a:p>
        </p:txBody>
      </p:sp>
      <p:sp>
        <p:nvSpPr>
          <p:cNvPr id="5" name="Footer Placeholder 5"/>
          <p:cNvSpPr>
            <a:spLocks noGrp="1"/>
          </p:cNvSpPr>
          <p:nvPr>
            <p:ph type="ftr" sz="quarter" idx="12"/>
          </p:nvPr>
        </p:nvSpPr>
        <p:spPr>
          <a:xfrm>
            <a:off x="1219200" y="6215063"/>
            <a:ext cx="2971800" cy="423862"/>
          </a:xfrm>
          <a:prstGeom prst="rect">
            <a:avLst/>
          </a:prstGeom>
        </p:spPr>
        <p:txBody>
          <a:bodyPr/>
          <a:lstStyle>
            <a:lvl1pPr algn="l">
              <a:defRPr sz="1400" b="0"/>
            </a:lvl1pPr>
          </a:lstStyle>
          <a:p>
            <a:r>
              <a:rPr lang="en-US" dirty="0" smtClean="0"/>
              <a:t>STL Workshop</a:t>
            </a:r>
          </a:p>
          <a:p>
            <a:r>
              <a:rPr lang="en-US" dirty="0" smtClean="0"/>
              <a:t>Vienna, October 28 – 31, 2008 </a:t>
            </a:r>
            <a:endParaRPr lang="en-US" dirty="0">
              <a:latin typeface="Arial" charset="0"/>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Rectangle 16"/>
          <p:cNvSpPr>
            <a:spLocks noGrp="1" noChangeArrowheads="1"/>
          </p:cNvSpPr>
          <p:nvPr>
            <p:ph type="sldNum" sz="quarter" idx="11"/>
          </p:nvPr>
        </p:nvSpPr>
        <p:spPr>
          <a:ln/>
        </p:spPr>
        <p:txBody>
          <a:bodyPr/>
          <a:lstStyle>
            <a:lvl1pPr>
              <a:defRPr/>
            </a:lvl1pPr>
          </a:lstStyle>
          <a:p>
            <a:pPr>
              <a:defRPr/>
            </a:pPr>
            <a:fld id="{54EC04AD-9B38-47BC-BAF6-9D72572E4F92}" type="slidenum">
              <a:rPr lang="en-US"/>
              <a:pPr>
                <a:defRPr/>
              </a:pPr>
              <a:t>‹#›</a:t>
            </a:fld>
            <a:endParaRPr lang="en-US" dirty="0"/>
          </a:p>
        </p:txBody>
      </p:sp>
      <p:sp>
        <p:nvSpPr>
          <p:cNvPr id="13" name="Content Placeholder 12"/>
          <p:cNvSpPr>
            <a:spLocks noGrp="1"/>
          </p:cNvSpPr>
          <p:nvPr>
            <p:ph sz="quarter" idx="14" hasCustomPrompt="1"/>
          </p:nvPr>
        </p:nvSpPr>
        <p:spPr>
          <a:xfrm>
            <a:off x="385763" y="1125538"/>
            <a:ext cx="3933825" cy="328612"/>
          </a:xfrm>
          <a:solidFill>
            <a:schemeClr val="accent2"/>
          </a:solidFill>
          <a:ln>
            <a:solidFill>
              <a:schemeClr val="tx1"/>
            </a:solidFill>
          </a:ln>
          <a:effectLst>
            <a:outerShdw blurRad="50800" dist="38100" algn="l" rotWithShape="0">
              <a:prstClr val="black">
                <a:alpha val="40000"/>
              </a:prstClr>
            </a:outerShdw>
          </a:effectLst>
        </p:spPr>
        <p:txBody>
          <a:bodyPr lIns="90000" tIns="46800" rIns="90000" bIns="46800"/>
          <a:lstStyle>
            <a:lvl1pPr algn="ctr">
              <a:defRPr sz="1800" i="0">
                <a:solidFill>
                  <a:schemeClr val="bg1"/>
                </a:solidFill>
              </a:defRPr>
            </a:lvl1pPr>
          </a:lstStyle>
          <a:p>
            <a:pPr lvl="0"/>
            <a:r>
              <a:rPr lang="nb-NO" dirty="0" smtClean="0">
                <a:solidFill>
                  <a:schemeClr val="bg1"/>
                </a:solidFill>
              </a:rPr>
              <a:t>Info 1</a:t>
            </a:r>
            <a:endParaRPr lang="en-US" dirty="0"/>
          </a:p>
        </p:txBody>
      </p:sp>
      <p:sp>
        <p:nvSpPr>
          <p:cNvPr id="14" name="Content Placeholder 12"/>
          <p:cNvSpPr>
            <a:spLocks noGrp="1"/>
          </p:cNvSpPr>
          <p:nvPr>
            <p:ph sz="quarter" idx="15" hasCustomPrompt="1"/>
          </p:nvPr>
        </p:nvSpPr>
        <p:spPr>
          <a:xfrm>
            <a:off x="4859338" y="1125538"/>
            <a:ext cx="3933825" cy="328612"/>
          </a:xfrm>
          <a:solidFill>
            <a:schemeClr val="accent2"/>
          </a:solidFill>
          <a:ln>
            <a:solidFill>
              <a:schemeClr val="tx1"/>
            </a:solidFill>
          </a:ln>
          <a:effectLst>
            <a:outerShdw blurRad="50800" dist="38100" algn="l" rotWithShape="0">
              <a:prstClr val="black">
                <a:alpha val="40000"/>
              </a:prstClr>
            </a:outerShdw>
          </a:effectLst>
        </p:spPr>
        <p:txBody>
          <a:bodyPr lIns="90000" tIns="46800" rIns="90000" bIns="46800"/>
          <a:lstStyle>
            <a:lvl1pPr algn="ctr">
              <a:defRPr sz="1800" i="0">
                <a:solidFill>
                  <a:schemeClr val="bg1"/>
                </a:solidFill>
              </a:defRPr>
            </a:lvl1pPr>
          </a:lstStyle>
          <a:p>
            <a:pPr lvl="0"/>
            <a:r>
              <a:rPr lang="nb-NO" dirty="0" smtClean="0">
                <a:solidFill>
                  <a:schemeClr val="bg1"/>
                </a:solidFill>
              </a:rPr>
              <a:t>Info 2</a:t>
            </a:r>
            <a:endParaRPr lang="en-US" dirty="0"/>
          </a:p>
        </p:txBody>
      </p:sp>
      <p:sp>
        <p:nvSpPr>
          <p:cNvPr id="15" name="Content Placeholder 9"/>
          <p:cNvSpPr>
            <a:spLocks noGrp="1"/>
          </p:cNvSpPr>
          <p:nvPr>
            <p:ph sz="quarter" idx="12" hasCustomPrompt="1"/>
          </p:nvPr>
        </p:nvSpPr>
        <p:spPr>
          <a:xfrm>
            <a:off x="385763" y="1454150"/>
            <a:ext cx="3933825" cy="3846513"/>
          </a:xfrm>
          <a:noFill/>
          <a:ln>
            <a:noFill/>
          </a:ln>
          <a:effectLst/>
        </p:spPr>
        <p:txBody>
          <a:bodyPr lIns="72000" tIns="108000" rIns="36000"/>
          <a:lstStyle>
            <a:lvl1pPr marL="123825" marR="0" indent="-123825" algn="l" defTabSz="914400" rtl="0" eaLnBrk="0" fontAlgn="base" latinLnBrk="0" hangingPunct="0">
              <a:lnSpc>
                <a:spcPct val="85000"/>
              </a:lnSpc>
              <a:spcBef>
                <a:spcPct val="45000"/>
              </a:spcBef>
              <a:spcAft>
                <a:spcPct val="0"/>
              </a:spcAft>
              <a:buClr>
                <a:srgbClr val="185598"/>
              </a:buClr>
              <a:buSzTx/>
              <a:buFontTx/>
              <a:buChar char="•"/>
              <a:tabLst/>
              <a:defRPr kumimoji="0" lang="en-US" sz="1600" b="1" i="1" u="none" strike="noStrike" kern="1200" cap="none" spc="0" normalizeH="0" baseline="0" noProof="0" dirty="0" smtClean="0">
                <a:ln>
                  <a:noFill/>
                </a:ln>
                <a:solidFill>
                  <a:srgbClr val="292929"/>
                </a:solidFill>
                <a:effectLst/>
                <a:uLnTx/>
                <a:uFillTx/>
                <a:latin typeface="Arial Narrow" pitchFamily="34" charset="0"/>
                <a:ea typeface="+mn-ea"/>
                <a:cs typeface="+mn-cs"/>
              </a:defRPr>
            </a:lvl1pPr>
            <a:lvl2pPr marL="288925" marR="0" indent="-163513" algn="l" defTabSz="914400" rtl="0" eaLnBrk="0" fontAlgn="base" latinLnBrk="0" hangingPunct="0">
              <a:lnSpc>
                <a:spcPct val="85000"/>
              </a:lnSpc>
              <a:spcBef>
                <a:spcPct val="15000"/>
              </a:spcBef>
              <a:spcAft>
                <a:spcPct val="0"/>
              </a:spcAft>
              <a:buClr>
                <a:srgbClr val="185598"/>
              </a:buClr>
              <a:buSzPct val="40000"/>
              <a:buFont typeface="Wingdings" pitchFamily="2" charset="2"/>
              <a:buChar char="q"/>
              <a:tabLst/>
              <a:defRPr kumimoji="0" lang="en-US" sz="1400" b="0" i="0" u="none" strike="noStrike" kern="1200" cap="none" spc="0" normalizeH="0" baseline="0" noProof="0" dirty="0" smtClean="0">
                <a:ln>
                  <a:noFill/>
                </a:ln>
                <a:solidFill>
                  <a:srgbClr val="292929"/>
                </a:solidFill>
                <a:effectLst/>
                <a:uLnTx/>
                <a:uFillTx/>
                <a:latin typeface="Arial Narrow" pitchFamily="34" charset="0"/>
                <a:ea typeface="+mn-ea"/>
                <a:cs typeface="+mn-cs"/>
              </a:defRPr>
            </a:lvl2pPr>
            <a:lvl3pPr marL="454025" marR="0" indent="-163513" algn="l" defTabSz="914400" rtl="0" eaLnBrk="0" fontAlgn="base" latinLnBrk="0" hangingPunct="0">
              <a:lnSpc>
                <a:spcPct val="85000"/>
              </a:lnSpc>
              <a:spcBef>
                <a:spcPct val="10000"/>
              </a:spcBef>
              <a:spcAft>
                <a:spcPct val="0"/>
              </a:spcAft>
              <a:buClr>
                <a:srgbClr val="185598"/>
              </a:buClr>
              <a:buSzPct val="40000"/>
              <a:buFont typeface="Arial Narrow" pitchFamily="34" charset="0"/>
              <a:buChar char="―"/>
              <a:tabLst/>
              <a:defRPr kumimoji="0" lang="en-US" sz="1200" b="0" i="0" u="none" strike="noStrike" kern="1200" cap="none" spc="0" normalizeH="0" baseline="0" noProof="0" dirty="0" smtClean="0">
                <a:ln>
                  <a:noFill/>
                </a:ln>
                <a:solidFill>
                  <a:srgbClr val="292929"/>
                </a:solidFill>
                <a:effectLst/>
                <a:uLnTx/>
                <a:uFillTx/>
                <a:latin typeface="Arial Narrow" pitchFamily="34" charset="0"/>
                <a:ea typeface="+mn-ea"/>
                <a:cs typeface="+mn-cs"/>
              </a:defRPr>
            </a:lvl3pPr>
            <a:lvl4pPr marL="628650" marR="0" indent="-173038" algn="l" defTabSz="914400" rtl="0" eaLnBrk="0" fontAlgn="base" latinLnBrk="0" hangingPunct="0">
              <a:lnSpc>
                <a:spcPct val="85000"/>
              </a:lnSpc>
              <a:spcBef>
                <a:spcPct val="0"/>
              </a:spcBef>
              <a:spcAft>
                <a:spcPct val="0"/>
              </a:spcAft>
              <a:buClr>
                <a:srgbClr val="185598"/>
              </a:buClr>
              <a:buSzTx/>
              <a:buFontTx/>
              <a:buChar char="•"/>
              <a:tabLst/>
              <a:defRPr kumimoji="0" lang="en-US" sz="1000" b="0" i="0" u="none" strike="noStrike" kern="1200" cap="none" spc="0" normalizeH="0" baseline="0" noProof="0" dirty="0">
                <a:ln>
                  <a:noFill/>
                </a:ln>
                <a:solidFill>
                  <a:srgbClr val="292929"/>
                </a:solidFill>
                <a:effectLst/>
                <a:uLnTx/>
                <a:uFillTx/>
                <a:latin typeface="Arial Narrow" pitchFamily="34" charset="0"/>
                <a:ea typeface="+mn-ea"/>
                <a:cs typeface="+mn-cs"/>
              </a:defRPr>
            </a:lvl4pPr>
          </a:lstStyle>
          <a:p>
            <a:pPr marL="123825" marR="0" lvl="0" indent="-123825" algn="l" defTabSz="914400" rtl="0" eaLnBrk="0" fontAlgn="base" latinLnBrk="0" hangingPunct="0">
              <a:lnSpc>
                <a:spcPct val="85000"/>
              </a:lnSpc>
              <a:spcBef>
                <a:spcPct val="45000"/>
              </a:spcBef>
              <a:spcAft>
                <a:spcPct val="0"/>
              </a:spcAft>
              <a:buClr>
                <a:srgbClr val="185598"/>
              </a:buClr>
              <a:buSzTx/>
              <a:buFontTx/>
              <a:buChar char="•"/>
              <a:tabLst/>
              <a:defRPr/>
            </a:pPr>
            <a:r>
              <a:rPr kumimoji="0" lang="nb-NO" sz="1600" b="1" i="0" u="none" strike="noStrike" kern="1200" cap="none" spc="0" normalizeH="0" baseline="0" noProof="0" dirty="0" smtClean="0">
                <a:ln>
                  <a:noFill/>
                </a:ln>
                <a:solidFill>
                  <a:srgbClr val="292929"/>
                </a:solidFill>
                <a:effectLst/>
                <a:uLnTx/>
                <a:uFillTx/>
                <a:latin typeface="Arial Narrow" pitchFamily="34" charset="0"/>
                <a:ea typeface="+mn-ea"/>
                <a:cs typeface="+mn-cs"/>
              </a:rPr>
              <a:t>First indentation</a:t>
            </a:r>
            <a:endParaRPr kumimoji="0" lang="en-US" sz="1600" b="1" i="0" u="none" strike="noStrike" kern="1200" cap="none" spc="0" normalizeH="0" baseline="0" noProof="0" dirty="0" smtClean="0">
              <a:ln>
                <a:noFill/>
              </a:ln>
              <a:solidFill>
                <a:srgbClr val="292929"/>
              </a:solidFill>
              <a:effectLst/>
              <a:uLnTx/>
              <a:uFillTx/>
              <a:latin typeface="Arial Narrow" pitchFamily="34" charset="0"/>
              <a:ea typeface="+mn-ea"/>
              <a:cs typeface="+mn-cs"/>
            </a:endParaRPr>
          </a:p>
          <a:p>
            <a:pPr marL="288925" marR="0" lvl="1" indent="-163513" algn="l" defTabSz="914400" rtl="0" eaLnBrk="0" fontAlgn="base" latinLnBrk="0" hangingPunct="0">
              <a:lnSpc>
                <a:spcPct val="85000"/>
              </a:lnSpc>
              <a:spcBef>
                <a:spcPct val="15000"/>
              </a:spcBef>
              <a:spcAft>
                <a:spcPct val="0"/>
              </a:spcAft>
              <a:buClr>
                <a:srgbClr val="185598"/>
              </a:buClr>
              <a:buSzPct val="40000"/>
              <a:buFont typeface="Wingdings" pitchFamily="2" charset="2"/>
              <a:buChar char="q"/>
              <a:tabLst/>
              <a:defRPr/>
            </a:pPr>
            <a:r>
              <a:rPr kumimoji="0" lang="nb-NO" sz="1400" b="0" i="0" u="none" strike="noStrike" kern="1200" cap="none" spc="0" normalizeH="0" baseline="0" noProof="0" dirty="0" smtClean="0">
                <a:ln>
                  <a:noFill/>
                </a:ln>
                <a:solidFill>
                  <a:srgbClr val="292929"/>
                </a:solidFill>
                <a:effectLst/>
                <a:uLnTx/>
                <a:uFillTx/>
                <a:latin typeface="Arial Narrow" pitchFamily="34" charset="0"/>
                <a:ea typeface="+mn-ea"/>
                <a:cs typeface="+mn-cs"/>
              </a:rPr>
              <a:t>Second indentation</a:t>
            </a:r>
            <a:endParaRPr kumimoji="0" lang="en-US" sz="1400" b="0" i="0" u="none" strike="noStrike" kern="1200" cap="none" spc="0" normalizeH="0" baseline="0" noProof="0" dirty="0" smtClean="0">
              <a:ln>
                <a:noFill/>
              </a:ln>
              <a:solidFill>
                <a:srgbClr val="292929"/>
              </a:solidFill>
              <a:effectLst/>
              <a:uLnTx/>
              <a:uFillTx/>
              <a:latin typeface="Arial Narrow" pitchFamily="34" charset="0"/>
              <a:ea typeface="+mn-ea"/>
              <a:cs typeface="+mn-cs"/>
            </a:endParaRPr>
          </a:p>
          <a:p>
            <a:pPr marL="454025" marR="0" lvl="2" indent="-163513" algn="l" defTabSz="914400" rtl="0" eaLnBrk="0" fontAlgn="base" latinLnBrk="0" hangingPunct="0">
              <a:lnSpc>
                <a:spcPct val="85000"/>
              </a:lnSpc>
              <a:spcBef>
                <a:spcPct val="10000"/>
              </a:spcBef>
              <a:spcAft>
                <a:spcPct val="0"/>
              </a:spcAft>
              <a:buClr>
                <a:srgbClr val="185598"/>
              </a:buClr>
              <a:buSzPct val="40000"/>
              <a:buFont typeface="Arial Narrow" pitchFamily="34" charset="0"/>
              <a:buChar char="―"/>
              <a:tabLst/>
              <a:defRPr/>
            </a:pPr>
            <a:r>
              <a:rPr kumimoji="0" lang="nb-NO" sz="1200" b="0" i="0" u="none" strike="noStrike" kern="1200" cap="none" spc="0" normalizeH="0" baseline="0" noProof="0" dirty="0" smtClean="0">
                <a:ln>
                  <a:noFill/>
                </a:ln>
                <a:solidFill>
                  <a:srgbClr val="292929"/>
                </a:solidFill>
                <a:effectLst/>
                <a:uLnTx/>
                <a:uFillTx/>
                <a:latin typeface="Arial Narrow" pitchFamily="34" charset="0"/>
                <a:ea typeface="+mn-ea"/>
                <a:cs typeface="+mn-cs"/>
              </a:rPr>
              <a:t>Third indentation</a:t>
            </a:r>
          </a:p>
          <a:p>
            <a:pPr marL="628650" marR="0" lvl="3" indent="-173038" algn="l" defTabSz="914400" rtl="0" eaLnBrk="0" fontAlgn="base" latinLnBrk="0" hangingPunct="0">
              <a:lnSpc>
                <a:spcPct val="85000"/>
              </a:lnSpc>
              <a:spcBef>
                <a:spcPct val="0"/>
              </a:spcBef>
              <a:spcAft>
                <a:spcPct val="0"/>
              </a:spcAft>
              <a:buClr>
                <a:srgbClr val="185598"/>
              </a:buClr>
              <a:buSzTx/>
              <a:buFontTx/>
              <a:buChar char="•"/>
              <a:tabLst/>
              <a:defRPr/>
            </a:pPr>
            <a:r>
              <a:rPr kumimoji="0" lang="nb-NO" sz="1000" b="0" i="0" u="none" strike="noStrike" kern="1200" cap="none" spc="0" normalizeH="0" baseline="0" noProof="0" dirty="0" smtClean="0">
                <a:ln>
                  <a:noFill/>
                </a:ln>
                <a:solidFill>
                  <a:srgbClr val="292929"/>
                </a:solidFill>
                <a:effectLst/>
                <a:uLnTx/>
                <a:uFillTx/>
                <a:latin typeface="Arial Narrow" pitchFamily="34" charset="0"/>
                <a:ea typeface="+mn-ea"/>
                <a:cs typeface="+mn-cs"/>
              </a:rPr>
              <a:t>Fourth indentation</a:t>
            </a:r>
            <a:endParaRPr kumimoji="0" lang="en-US" sz="1000" b="0" i="0" u="none" strike="noStrike" kern="1200" cap="none" spc="0" normalizeH="0" baseline="0" noProof="0" dirty="0">
              <a:ln>
                <a:noFill/>
              </a:ln>
              <a:solidFill>
                <a:srgbClr val="292929"/>
              </a:solidFill>
              <a:effectLst/>
              <a:uLnTx/>
              <a:uFillTx/>
              <a:latin typeface="Arial Narrow" pitchFamily="34" charset="0"/>
              <a:ea typeface="+mn-ea"/>
              <a:cs typeface="+mn-cs"/>
            </a:endParaRPr>
          </a:p>
        </p:txBody>
      </p:sp>
      <p:sp>
        <p:nvSpPr>
          <p:cNvPr id="17" name="Content Placeholder 9"/>
          <p:cNvSpPr>
            <a:spLocks noGrp="1"/>
          </p:cNvSpPr>
          <p:nvPr>
            <p:ph sz="quarter" idx="16" hasCustomPrompt="1"/>
          </p:nvPr>
        </p:nvSpPr>
        <p:spPr>
          <a:xfrm>
            <a:off x="4859338" y="1454150"/>
            <a:ext cx="3933825" cy="3846513"/>
          </a:xfrm>
          <a:noFill/>
          <a:ln>
            <a:noFill/>
          </a:ln>
          <a:effectLst/>
        </p:spPr>
        <p:txBody>
          <a:bodyPr lIns="72000" tIns="108000" rIns="36000"/>
          <a:lstStyle>
            <a:lvl1pPr marL="123825" marR="0" indent="-123825" algn="l" defTabSz="914400" rtl="0" eaLnBrk="0" fontAlgn="base" latinLnBrk="0" hangingPunct="0">
              <a:lnSpc>
                <a:spcPct val="85000"/>
              </a:lnSpc>
              <a:spcBef>
                <a:spcPct val="45000"/>
              </a:spcBef>
              <a:spcAft>
                <a:spcPct val="0"/>
              </a:spcAft>
              <a:buClr>
                <a:srgbClr val="185598"/>
              </a:buClr>
              <a:buSzTx/>
              <a:buFontTx/>
              <a:buChar char="•"/>
              <a:tabLst/>
              <a:defRPr kumimoji="0" lang="en-US" sz="1600" b="1" i="1" u="none" strike="noStrike" kern="1200" cap="none" spc="0" normalizeH="0" baseline="0" noProof="0" dirty="0" smtClean="0">
                <a:ln>
                  <a:noFill/>
                </a:ln>
                <a:solidFill>
                  <a:srgbClr val="292929"/>
                </a:solidFill>
                <a:effectLst/>
                <a:uLnTx/>
                <a:uFillTx/>
                <a:latin typeface="Arial Narrow" pitchFamily="34" charset="0"/>
                <a:ea typeface="+mn-ea"/>
                <a:cs typeface="+mn-cs"/>
              </a:defRPr>
            </a:lvl1pPr>
            <a:lvl2pPr marL="288925" marR="0" indent="-163513" algn="l" defTabSz="914400" rtl="0" eaLnBrk="0" fontAlgn="base" latinLnBrk="0" hangingPunct="0">
              <a:lnSpc>
                <a:spcPct val="85000"/>
              </a:lnSpc>
              <a:spcBef>
                <a:spcPct val="15000"/>
              </a:spcBef>
              <a:spcAft>
                <a:spcPct val="0"/>
              </a:spcAft>
              <a:buClr>
                <a:srgbClr val="185598"/>
              </a:buClr>
              <a:buSzPct val="40000"/>
              <a:buFont typeface="Wingdings" pitchFamily="2" charset="2"/>
              <a:buChar char="q"/>
              <a:tabLst/>
              <a:defRPr kumimoji="0" lang="en-US" sz="1400" b="0" i="0" u="none" strike="noStrike" kern="1200" cap="none" spc="0" normalizeH="0" baseline="0" noProof="0" dirty="0" smtClean="0">
                <a:ln>
                  <a:noFill/>
                </a:ln>
                <a:solidFill>
                  <a:srgbClr val="292929"/>
                </a:solidFill>
                <a:effectLst/>
                <a:uLnTx/>
                <a:uFillTx/>
                <a:latin typeface="Arial Narrow" pitchFamily="34" charset="0"/>
                <a:ea typeface="+mn-ea"/>
                <a:cs typeface="+mn-cs"/>
              </a:defRPr>
            </a:lvl2pPr>
            <a:lvl3pPr marL="454025" marR="0" indent="-163513" algn="l" defTabSz="914400" rtl="0" eaLnBrk="0" fontAlgn="base" latinLnBrk="0" hangingPunct="0">
              <a:lnSpc>
                <a:spcPct val="85000"/>
              </a:lnSpc>
              <a:spcBef>
                <a:spcPct val="10000"/>
              </a:spcBef>
              <a:spcAft>
                <a:spcPct val="0"/>
              </a:spcAft>
              <a:buClr>
                <a:srgbClr val="185598"/>
              </a:buClr>
              <a:buSzPct val="40000"/>
              <a:buFont typeface="Arial Narrow" pitchFamily="34" charset="0"/>
              <a:buChar char="―"/>
              <a:tabLst/>
              <a:defRPr kumimoji="0" lang="en-US" sz="1200" b="0" i="0" u="none" strike="noStrike" kern="1200" cap="none" spc="0" normalizeH="0" baseline="0" noProof="0" dirty="0" smtClean="0">
                <a:ln>
                  <a:noFill/>
                </a:ln>
                <a:solidFill>
                  <a:srgbClr val="292929"/>
                </a:solidFill>
                <a:effectLst/>
                <a:uLnTx/>
                <a:uFillTx/>
                <a:latin typeface="Arial Narrow" pitchFamily="34" charset="0"/>
                <a:ea typeface="+mn-ea"/>
                <a:cs typeface="+mn-cs"/>
              </a:defRPr>
            </a:lvl3pPr>
            <a:lvl4pPr marL="628650" marR="0" indent="-173038" algn="l" defTabSz="914400" rtl="0" eaLnBrk="0" fontAlgn="base" latinLnBrk="0" hangingPunct="0">
              <a:lnSpc>
                <a:spcPct val="85000"/>
              </a:lnSpc>
              <a:spcBef>
                <a:spcPct val="0"/>
              </a:spcBef>
              <a:spcAft>
                <a:spcPct val="0"/>
              </a:spcAft>
              <a:buClr>
                <a:srgbClr val="185598"/>
              </a:buClr>
              <a:buSzTx/>
              <a:buFontTx/>
              <a:buChar char="•"/>
              <a:tabLst/>
              <a:defRPr kumimoji="0" lang="en-US" sz="1000" b="0" i="0" u="none" strike="noStrike" kern="1200" cap="none" spc="0" normalizeH="0" baseline="0" noProof="0" dirty="0">
                <a:ln>
                  <a:noFill/>
                </a:ln>
                <a:solidFill>
                  <a:srgbClr val="292929"/>
                </a:solidFill>
                <a:effectLst/>
                <a:uLnTx/>
                <a:uFillTx/>
                <a:latin typeface="Arial Narrow" pitchFamily="34" charset="0"/>
                <a:ea typeface="+mn-ea"/>
                <a:cs typeface="+mn-cs"/>
              </a:defRPr>
            </a:lvl4pPr>
          </a:lstStyle>
          <a:p>
            <a:pPr marL="123825" marR="0" lvl="0" indent="-123825" algn="l" defTabSz="914400" rtl="0" eaLnBrk="0" fontAlgn="base" latinLnBrk="0" hangingPunct="0">
              <a:lnSpc>
                <a:spcPct val="85000"/>
              </a:lnSpc>
              <a:spcBef>
                <a:spcPct val="45000"/>
              </a:spcBef>
              <a:spcAft>
                <a:spcPct val="0"/>
              </a:spcAft>
              <a:buClr>
                <a:srgbClr val="185598"/>
              </a:buClr>
              <a:buSzTx/>
              <a:buFontTx/>
              <a:buChar char="•"/>
              <a:tabLst/>
              <a:defRPr/>
            </a:pPr>
            <a:r>
              <a:rPr kumimoji="0" lang="nb-NO" sz="1600" b="1" i="0" u="none" strike="noStrike" kern="1200" cap="none" spc="0" normalizeH="0" baseline="0" noProof="0" dirty="0" smtClean="0">
                <a:ln>
                  <a:noFill/>
                </a:ln>
                <a:solidFill>
                  <a:srgbClr val="292929"/>
                </a:solidFill>
                <a:effectLst/>
                <a:uLnTx/>
                <a:uFillTx/>
                <a:latin typeface="Arial Narrow" pitchFamily="34" charset="0"/>
                <a:ea typeface="+mn-ea"/>
                <a:cs typeface="+mn-cs"/>
              </a:rPr>
              <a:t>First indentation</a:t>
            </a:r>
            <a:endParaRPr kumimoji="0" lang="en-US" sz="1600" b="1" i="0" u="none" strike="noStrike" kern="1200" cap="none" spc="0" normalizeH="0" baseline="0" noProof="0" dirty="0" smtClean="0">
              <a:ln>
                <a:noFill/>
              </a:ln>
              <a:solidFill>
                <a:srgbClr val="292929"/>
              </a:solidFill>
              <a:effectLst/>
              <a:uLnTx/>
              <a:uFillTx/>
              <a:latin typeface="Arial Narrow" pitchFamily="34" charset="0"/>
              <a:ea typeface="+mn-ea"/>
              <a:cs typeface="+mn-cs"/>
            </a:endParaRPr>
          </a:p>
          <a:p>
            <a:pPr marL="288925" marR="0" lvl="1" indent="-163513" algn="l" defTabSz="914400" rtl="0" eaLnBrk="0" fontAlgn="base" latinLnBrk="0" hangingPunct="0">
              <a:lnSpc>
                <a:spcPct val="85000"/>
              </a:lnSpc>
              <a:spcBef>
                <a:spcPct val="15000"/>
              </a:spcBef>
              <a:spcAft>
                <a:spcPct val="0"/>
              </a:spcAft>
              <a:buClr>
                <a:srgbClr val="185598"/>
              </a:buClr>
              <a:buSzPct val="40000"/>
              <a:buFont typeface="Wingdings" pitchFamily="2" charset="2"/>
              <a:buChar char="q"/>
              <a:tabLst/>
              <a:defRPr/>
            </a:pPr>
            <a:r>
              <a:rPr kumimoji="0" lang="nb-NO" sz="1400" b="0" i="0" u="none" strike="noStrike" kern="1200" cap="none" spc="0" normalizeH="0" baseline="0" noProof="0" dirty="0" smtClean="0">
                <a:ln>
                  <a:noFill/>
                </a:ln>
                <a:solidFill>
                  <a:srgbClr val="292929"/>
                </a:solidFill>
                <a:effectLst/>
                <a:uLnTx/>
                <a:uFillTx/>
                <a:latin typeface="Arial Narrow" pitchFamily="34" charset="0"/>
                <a:ea typeface="+mn-ea"/>
                <a:cs typeface="+mn-cs"/>
              </a:rPr>
              <a:t>Second indentation</a:t>
            </a:r>
            <a:endParaRPr kumimoji="0" lang="en-US" sz="1400" b="0" i="0" u="none" strike="noStrike" kern="1200" cap="none" spc="0" normalizeH="0" baseline="0" noProof="0" dirty="0" smtClean="0">
              <a:ln>
                <a:noFill/>
              </a:ln>
              <a:solidFill>
                <a:srgbClr val="292929"/>
              </a:solidFill>
              <a:effectLst/>
              <a:uLnTx/>
              <a:uFillTx/>
              <a:latin typeface="Arial Narrow" pitchFamily="34" charset="0"/>
              <a:ea typeface="+mn-ea"/>
              <a:cs typeface="+mn-cs"/>
            </a:endParaRPr>
          </a:p>
          <a:p>
            <a:pPr marL="454025" marR="0" lvl="2" indent="-163513" algn="l" defTabSz="914400" rtl="0" eaLnBrk="0" fontAlgn="base" latinLnBrk="0" hangingPunct="0">
              <a:lnSpc>
                <a:spcPct val="85000"/>
              </a:lnSpc>
              <a:spcBef>
                <a:spcPct val="10000"/>
              </a:spcBef>
              <a:spcAft>
                <a:spcPct val="0"/>
              </a:spcAft>
              <a:buClr>
                <a:srgbClr val="185598"/>
              </a:buClr>
              <a:buSzPct val="40000"/>
              <a:buFont typeface="Arial Narrow" pitchFamily="34" charset="0"/>
              <a:buChar char="―"/>
              <a:tabLst/>
              <a:defRPr/>
            </a:pPr>
            <a:r>
              <a:rPr kumimoji="0" lang="nb-NO" sz="1200" b="0" i="0" u="none" strike="noStrike" kern="1200" cap="none" spc="0" normalizeH="0" baseline="0" noProof="0" dirty="0" smtClean="0">
                <a:ln>
                  <a:noFill/>
                </a:ln>
                <a:solidFill>
                  <a:srgbClr val="292929"/>
                </a:solidFill>
                <a:effectLst/>
                <a:uLnTx/>
                <a:uFillTx/>
                <a:latin typeface="Arial Narrow" pitchFamily="34" charset="0"/>
                <a:ea typeface="+mn-ea"/>
                <a:cs typeface="+mn-cs"/>
              </a:rPr>
              <a:t>Third indentation</a:t>
            </a:r>
          </a:p>
          <a:p>
            <a:pPr marL="628650" marR="0" lvl="3" indent="-173038" algn="l" defTabSz="914400" rtl="0" eaLnBrk="0" fontAlgn="base" latinLnBrk="0" hangingPunct="0">
              <a:lnSpc>
                <a:spcPct val="85000"/>
              </a:lnSpc>
              <a:spcBef>
                <a:spcPct val="0"/>
              </a:spcBef>
              <a:spcAft>
                <a:spcPct val="0"/>
              </a:spcAft>
              <a:buClr>
                <a:srgbClr val="185598"/>
              </a:buClr>
              <a:buSzTx/>
              <a:buFontTx/>
              <a:buChar char="•"/>
              <a:tabLst/>
              <a:defRPr/>
            </a:pPr>
            <a:r>
              <a:rPr kumimoji="0" lang="nb-NO" sz="1000" b="0" i="0" u="none" strike="noStrike" kern="1200" cap="none" spc="0" normalizeH="0" baseline="0" noProof="0" dirty="0" smtClean="0">
                <a:ln>
                  <a:noFill/>
                </a:ln>
                <a:solidFill>
                  <a:srgbClr val="292929"/>
                </a:solidFill>
                <a:effectLst/>
                <a:uLnTx/>
                <a:uFillTx/>
                <a:latin typeface="Arial Narrow" pitchFamily="34" charset="0"/>
                <a:ea typeface="+mn-ea"/>
                <a:cs typeface="+mn-cs"/>
              </a:rPr>
              <a:t>Fourth indentation</a:t>
            </a:r>
            <a:endParaRPr kumimoji="0" lang="en-US" sz="1000" b="0" i="0" u="none" strike="noStrike" kern="1200" cap="none" spc="0" normalizeH="0" baseline="0" noProof="0" dirty="0">
              <a:ln>
                <a:noFill/>
              </a:ln>
              <a:solidFill>
                <a:srgbClr val="292929"/>
              </a:solidFill>
              <a:effectLst/>
              <a:uLnTx/>
              <a:uFillTx/>
              <a:latin typeface="Arial Narrow" pitchFamily="34" charset="0"/>
              <a:ea typeface="+mn-ea"/>
              <a:cs typeface="+mn-cs"/>
            </a:endParaRPr>
          </a:p>
        </p:txBody>
      </p:sp>
      <p:sp>
        <p:nvSpPr>
          <p:cNvPr id="8" name="Footer Placeholder 5"/>
          <p:cNvSpPr>
            <a:spLocks noGrp="1"/>
          </p:cNvSpPr>
          <p:nvPr>
            <p:ph type="ftr" sz="quarter" idx="17"/>
          </p:nvPr>
        </p:nvSpPr>
        <p:spPr>
          <a:xfrm>
            <a:off x="1219200" y="6215063"/>
            <a:ext cx="2971800" cy="423862"/>
          </a:xfrm>
          <a:prstGeom prst="rect">
            <a:avLst/>
          </a:prstGeom>
        </p:spPr>
        <p:txBody>
          <a:bodyPr/>
          <a:lstStyle>
            <a:lvl1pPr algn="l">
              <a:defRPr sz="1400" b="0"/>
            </a:lvl1pPr>
          </a:lstStyle>
          <a:p>
            <a:r>
              <a:rPr lang="en-US" dirty="0" smtClean="0"/>
              <a:t>STL Workshop</a:t>
            </a:r>
          </a:p>
          <a:p>
            <a:r>
              <a:rPr lang="en-US" dirty="0" smtClean="0"/>
              <a:t>Vienna, October 28 – 31, 2008 </a:t>
            </a:r>
            <a:endParaRPr lang="en-US" dirty="0">
              <a:latin typeface="Arial" charset="0"/>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Rectangle 16"/>
          <p:cNvSpPr>
            <a:spLocks noGrp="1" noChangeArrowheads="1"/>
          </p:cNvSpPr>
          <p:nvPr>
            <p:ph type="sldNum" sz="quarter" idx="11"/>
          </p:nvPr>
        </p:nvSpPr>
        <p:spPr>
          <a:ln/>
        </p:spPr>
        <p:txBody>
          <a:bodyPr/>
          <a:lstStyle>
            <a:lvl1pPr>
              <a:defRPr/>
            </a:lvl1pPr>
          </a:lstStyle>
          <a:p>
            <a:pPr>
              <a:defRPr/>
            </a:pPr>
            <a:fld id="{54EC04AD-9B38-47BC-BAF6-9D72572E4F92}" type="slidenum">
              <a:rPr lang="en-US"/>
              <a:pPr>
                <a:defRPr/>
              </a:pPr>
              <a:t>‹#›</a:t>
            </a:fld>
            <a:endParaRPr lang="en-US" dirty="0"/>
          </a:p>
        </p:txBody>
      </p:sp>
      <p:sp>
        <p:nvSpPr>
          <p:cNvPr id="13" name="Content Placeholder 12"/>
          <p:cNvSpPr>
            <a:spLocks noGrp="1"/>
          </p:cNvSpPr>
          <p:nvPr>
            <p:ph sz="quarter" idx="14" hasCustomPrompt="1"/>
          </p:nvPr>
        </p:nvSpPr>
        <p:spPr>
          <a:xfrm>
            <a:off x="385763" y="1125538"/>
            <a:ext cx="3933825" cy="328612"/>
          </a:xfrm>
          <a:solidFill>
            <a:schemeClr val="accent2"/>
          </a:solidFill>
          <a:ln>
            <a:solidFill>
              <a:schemeClr val="tx1"/>
            </a:solidFill>
          </a:ln>
          <a:effectLst>
            <a:outerShdw blurRad="50800" dist="38100" algn="l" rotWithShape="0">
              <a:prstClr val="black">
                <a:alpha val="40000"/>
              </a:prstClr>
            </a:outerShdw>
          </a:effectLst>
        </p:spPr>
        <p:txBody>
          <a:bodyPr lIns="90000" tIns="46800" rIns="90000" bIns="46800"/>
          <a:lstStyle>
            <a:lvl1pPr algn="ctr">
              <a:defRPr sz="1800" i="0">
                <a:solidFill>
                  <a:schemeClr val="bg1"/>
                </a:solidFill>
              </a:defRPr>
            </a:lvl1pPr>
          </a:lstStyle>
          <a:p>
            <a:pPr lvl="0"/>
            <a:r>
              <a:rPr lang="nb-NO" dirty="0" smtClean="0">
                <a:solidFill>
                  <a:schemeClr val="bg1"/>
                </a:solidFill>
              </a:rPr>
              <a:t>Info 1</a:t>
            </a:r>
            <a:endParaRPr lang="en-US" dirty="0"/>
          </a:p>
        </p:txBody>
      </p:sp>
      <p:sp>
        <p:nvSpPr>
          <p:cNvPr id="14" name="Content Placeholder 12"/>
          <p:cNvSpPr>
            <a:spLocks noGrp="1"/>
          </p:cNvSpPr>
          <p:nvPr>
            <p:ph sz="quarter" idx="15" hasCustomPrompt="1"/>
          </p:nvPr>
        </p:nvSpPr>
        <p:spPr>
          <a:xfrm>
            <a:off x="4859338" y="1125538"/>
            <a:ext cx="3933825" cy="328612"/>
          </a:xfrm>
          <a:solidFill>
            <a:schemeClr val="accent2"/>
          </a:solidFill>
          <a:ln>
            <a:solidFill>
              <a:schemeClr val="tx1"/>
            </a:solidFill>
          </a:ln>
          <a:effectLst>
            <a:outerShdw blurRad="50800" dist="38100" algn="l" rotWithShape="0">
              <a:prstClr val="black">
                <a:alpha val="40000"/>
              </a:prstClr>
            </a:outerShdw>
          </a:effectLst>
        </p:spPr>
        <p:txBody>
          <a:bodyPr lIns="90000" tIns="46800" rIns="90000" bIns="46800"/>
          <a:lstStyle>
            <a:lvl1pPr algn="ctr">
              <a:defRPr sz="1800" i="0">
                <a:solidFill>
                  <a:schemeClr val="bg1"/>
                </a:solidFill>
              </a:defRPr>
            </a:lvl1pPr>
          </a:lstStyle>
          <a:p>
            <a:pPr lvl="0"/>
            <a:r>
              <a:rPr lang="nb-NO" dirty="0" smtClean="0">
                <a:solidFill>
                  <a:schemeClr val="bg1"/>
                </a:solidFill>
              </a:rPr>
              <a:t>Info 2</a:t>
            </a:r>
            <a:endParaRPr lang="en-US" dirty="0"/>
          </a:p>
        </p:txBody>
      </p:sp>
      <p:sp>
        <p:nvSpPr>
          <p:cNvPr id="12" name="Content Placeholder 9"/>
          <p:cNvSpPr>
            <a:spLocks noGrp="1"/>
          </p:cNvSpPr>
          <p:nvPr>
            <p:ph sz="quarter" idx="12" hasCustomPrompt="1"/>
          </p:nvPr>
        </p:nvSpPr>
        <p:spPr>
          <a:xfrm>
            <a:off x="385763" y="1454150"/>
            <a:ext cx="3933825" cy="3846513"/>
          </a:xfrm>
          <a:solidFill>
            <a:schemeClr val="bg1"/>
          </a:solidFill>
          <a:ln>
            <a:solidFill>
              <a:schemeClr val="tx1"/>
            </a:solidFill>
          </a:ln>
          <a:effectLst>
            <a:outerShdw blurRad="50800" dist="38100" dir="2700000" algn="tl" rotWithShape="0">
              <a:prstClr val="black">
                <a:alpha val="40000"/>
              </a:prstClr>
            </a:outerShdw>
          </a:effectLst>
        </p:spPr>
        <p:txBody>
          <a:bodyPr lIns="72000" tIns="108000" rIns="36000"/>
          <a:lstStyle>
            <a:lvl1pPr marL="123825" marR="0" indent="-123825" algn="l" defTabSz="914400" rtl="0" eaLnBrk="0" fontAlgn="base" latinLnBrk="0" hangingPunct="0">
              <a:lnSpc>
                <a:spcPct val="85000"/>
              </a:lnSpc>
              <a:spcBef>
                <a:spcPct val="45000"/>
              </a:spcBef>
              <a:spcAft>
                <a:spcPct val="0"/>
              </a:spcAft>
              <a:buClr>
                <a:srgbClr val="185598"/>
              </a:buClr>
              <a:buSzTx/>
              <a:buFontTx/>
              <a:buChar char="•"/>
              <a:tabLst/>
              <a:defRPr kumimoji="0" lang="en-US" sz="1600" b="1" i="1" u="none" strike="noStrike" kern="1200" cap="none" spc="0" normalizeH="0" baseline="0" noProof="0" dirty="0" smtClean="0">
                <a:ln>
                  <a:noFill/>
                </a:ln>
                <a:solidFill>
                  <a:srgbClr val="292929"/>
                </a:solidFill>
                <a:effectLst/>
                <a:uLnTx/>
                <a:uFillTx/>
                <a:latin typeface="Arial Narrow" pitchFamily="34" charset="0"/>
                <a:ea typeface="+mn-ea"/>
                <a:cs typeface="+mn-cs"/>
              </a:defRPr>
            </a:lvl1pPr>
            <a:lvl2pPr marL="288925" marR="0" indent="-163513" algn="l" defTabSz="914400" rtl="0" eaLnBrk="0" fontAlgn="base" latinLnBrk="0" hangingPunct="0">
              <a:lnSpc>
                <a:spcPct val="85000"/>
              </a:lnSpc>
              <a:spcBef>
                <a:spcPct val="15000"/>
              </a:spcBef>
              <a:spcAft>
                <a:spcPct val="0"/>
              </a:spcAft>
              <a:buClr>
                <a:srgbClr val="185598"/>
              </a:buClr>
              <a:buSzPct val="40000"/>
              <a:buFont typeface="Wingdings" pitchFamily="2" charset="2"/>
              <a:buChar char="q"/>
              <a:tabLst/>
              <a:defRPr kumimoji="0" lang="en-US" sz="1400" b="0" i="0" u="none" strike="noStrike" kern="1200" cap="none" spc="0" normalizeH="0" baseline="0" noProof="0" dirty="0" smtClean="0">
                <a:ln>
                  <a:noFill/>
                </a:ln>
                <a:solidFill>
                  <a:srgbClr val="292929"/>
                </a:solidFill>
                <a:effectLst/>
                <a:uLnTx/>
                <a:uFillTx/>
                <a:latin typeface="Arial Narrow" pitchFamily="34" charset="0"/>
                <a:ea typeface="+mn-ea"/>
                <a:cs typeface="+mn-cs"/>
              </a:defRPr>
            </a:lvl2pPr>
            <a:lvl3pPr marL="454025" marR="0" indent="-163513" algn="l" defTabSz="914400" rtl="0" eaLnBrk="0" fontAlgn="base" latinLnBrk="0" hangingPunct="0">
              <a:lnSpc>
                <a:spcPct val="85000"/>
              </a:lnSpc>
              <a:spcBef>
                <a:spcPct val="10000"/>
              </a:spcBef>
              <a:spcAft>
                <a:spcPct val="0"/>
              </a:spcAft>
              <a:buClr>
                <a:srgbClr val="185598"/>
              </a:buClr>
              <a:buSzPct val="40000"/>
              <a:buFont typeface="Arial Narrow" pitchFamily="34" charset="0"/>
              <a:buChar char="―"/>
              <a:tabLst/>
              <a:defRPr kumimoji="0" lang="en-US" sz="1200" b="0" i="0" u="none" strike="noStrike" kern="1200" cap="none" spc="0" normalizeH="0" baseline="0" noProof="0" dirty="0" smtClean="0">
                <a:ln>
                  <a:noFill/>
                </a:ln>
                <a:solidFill>
                  <a:srgbClr val="292929"/>
                </a:solidFill>
                <a:effectLst/>
                <a:uLnTx/>
                <a:uFillTx/>
                <a:latin typeface="Arial Narrow" pitchFamily="34" charset="0"/>
                <a:ea typeface="+mn-ea"/>
                <a:cs typeface="+mn-cs"/>
              </a:defRPr>
            </a:lvl3pPr>
            <a:lvl4pPr marL="628650" marR="0" indent="-173038" algn="l" defTabSz="914400" rtl="0" eaLnBrk="0" fontAlgn="base" latinLnBrk="0" hangingPunct="0">
              <a:lnSpc>
                <a:spcPct val="85000"/>
              </a:lnSpc>
              <a:spcBef>
                <a:spcPct val="0"/>
              </a:spcBef>
              <a:spcAft>
                <a:spcPct val="0"/>
              </a:spcAft>
              <a:buClr>
                <a:srgbClr val="185598"/>
              </a:buClr>
              <a:buSzTx/>
              <a:buFontTx/>
              <a:buChar char="•"/>
              <a:tabLst/>
              <a:defRPr kumimoji="0" lang="en-US" sz="1000" b="0" i="0" u="none" strike="noStrike" kern="1200" cap="none" spc="0" normalizeH="0" baseline="0" noProof="0" dirty="0">
                <a:ln>
                  <a:noFill/>
                </a:ln>
                <a:solidFill>
                  <a:srgbClr val="292929"/>
                </a:solidFill>
                <a:effectLst/>
                <a:uLnTx/>
                <a:uFillTx/>
                <a:latin typeface="Arial Narrow" pitchFamily="34" charset="0"/>
                <a:ea typeface="+mn-ea"/>
                <a:cs typeface="+mn-cs"/>
              </a:defRPr>
            </a:lvl4pPr>
          </a:lstStyle>
          <a:p>
            <a:pPr marL="123825" marR="0" lvl="0" indent="-123825" algn="l" defTabSz="914400" rtl="0" eaLnBrk="0" fontAlgn="base" latinLnBrk="0" hangingPunct="0">
              <a:lnSpc>
                <a:spcPct val="85000"/>
              </a:lnSpc>
              <a:spcBef>
                <a:spcPct val="45000"/>
              </a:spcBef>
              <a:spcAft>
                <a:spcPct val="0"/>
              </a:spcAft>
              <a:buClr>
                <a:srgbClr val="185598"/>
              </a:buClr>
              <a:buSzTx/>
              <a:buFontTx/>
              <a:buChar char="•"/>
              <a:tabLst/>
              <a:defRPr/>
            </a:pPr>
            <a:r>
              <a:rPr kumimoji="0" lang="nb-NO" sz="1600" b="1" i="0" u="none" strike="noStrike" kern="1200" cap="none" spc="0" normalizeH="0" baseline="0" noProof="0" dirty="0" smtClean="0">
                <a:ln>
                  <a:noFill/>
                </a:ln>
                <a:solidFill>
                  <a:srgbClr val="292929"/>
                </a:solidFill>
                <a:effectLst/>
                <a:uLnTx/>
                <a:uFillTx/>
                <a:latin typeface="Arial Narrow" pitchFamily="34" charset="0"/>
                <a:ea typeface="+mn-ea"/>
                <a:cs typeface="+mn-cs"/>
              </a:rPr>
              <a:t>First indentation</a:t>
            </a:r>
            <a:endParaRPr kumimoji="0" lang="en-US" sz="1600" b="1" i="0" u="none" strike="noStrike" kern="1200" cap="none" spc="0" normalizeH="0" baseline="0" noProof="0" dirty="0" smtClean="0">
              <a:ln>
                <a:noFill/>
              </a:ln>
              <a:solidFill>
                <a:srgbClr val="292929"/>
              </a:solidFill>
              <a:effectLst/>
              <a:uLnTx/>
              <a:uFillTx/>
              <a:latin typeface="Arial Narrow" pitchFamily="34" charset="0"/>
              <a:ea typeface="+mn-ea"/>
              <a:cs typeface="+mn-cs"/>
            </a:endParaRPr>
          </a:p>
          <a:p>
            <a:pPr marL="288925" marR="0" lvl="1" indent="-163513" algn="l" defTabSz="914400" rtl="0" eaLnBrk="0" fontAlgn="base" latinLnBrk="0" hangingPunct="0">
              <a:lnSpc>
                <a:spcPct val="85000"/>
              </a:lnSpc>
              <a:spcBef>
                <a:spcPct val="15000"/>
              </a:spcBef>
              <a:spcAft>
                <a:spcPct val="0"/>
              </a:spcAft>
              <a:buClr>
                <a:srgbClr val="185598"/>
              </a:buClr>
              <a:buSzPct val="40000"/>
              <a:buFont typeface="Wingdings" pitchFamily="2" charset="2"/>
              <a:buChar char="q"/>
              <a:tabLst/>
              <a:defRPr/>
            </a:pPr>
            <a:r>
              <a:rPr kumimoji="0" lang="nb-NO" sz="1400" b="0" i="0" u="none" strike="noStrike" kern="1200" cap="none" spc="0" normalizeH="0" baseline="0" noProof="0" dirty="0" smtClean="0">
                <a:ln>
                  <a:noFill/>
                </a:ln>
                <a:solidFill>
                  <a:srgbClr val="292929"/>
                </a:solidFill>
                <a:effectLst/>
                <a:uLnTx/>
                <a:uFillTx/>
                <a:latin typeface="Arial Narrow" pitchFamily="34" charset="0"/>
                <a:ea typeface="+mn-ea"/>
                <a:cs typeface="+mn-cs"/>
              </a:rPr>
              <a:t>Second indentation</a:t>
            </a:r>
            <a:endParaRPr kumimoji="0" lang="en-US" sz="1400" b="0" i="0" u="none" strike="noStrike" kern="1200" cap="none" spc="0" normalizeH="0" baseline="0" noProof="0" dirty="0" smtClean="0">
              <a:ln>
                <a:noFill/>
              </a:ln>
              <a:solidFill>
                <a:srgbClr val="292929"/>
              </a:solidFill>
              <a:effectLst/>
              <a:uLnTx/>
              <a:uFillTx/>
              <a:latin typeface="Arial Narrow" pitchFamily="34" charset="0"/>
              <a:ea typeface="+mn-ea"/>
              <a:cs typeface="+mn-cs"/>
            </a:endParaRPr>
          </a:p>
          <a:p>
            <a:pPr marL="454025" marR="0" lvl="2" indent="-163513" algn="l" defTabSz="914400" rtl="0" eaLnBrk="0" fontAlgn="base" latinLnBrk="0" hangingPunct="0">
              <a:lnSpc>
                <a:spcPct val="85000"/>
              </a:lnSpc>
              <a:spcBef>
                <a:spcPct val="10000"/>
              </a:spcBef>
              <a:spcAft>
                <a:spcPct val="0"/>
              </a:spcAft>
              <a:buClr>
                <a:srgbClr val="185598"/>
              </a:buClr>
              <a:buSzPct val="40000"/>
              <a:buFont typeface="Arial Narrow" pitchFamily="34" charset="0"/>
              <a:buChar char="―"/>
              <a:tabLst/>
              <a:defRPr/>
            </a:pPr>
            <a:r>
              <a:rPr kumimoji="0" lang="nb-NO" sz="1200" b="0" i="0" u="none" strike="noStrike" kern="1200" cap="none" spc="0" normalizeH="0" baseline="0" noProof="0" dirty="0" smtClean="0">
                <a:ln>
                  <a:noFill/>
                </a:ln>
                <a:solidFill>
                  <a:srgbClr val="292929"/>
                </a:solidFill>
                <a:effectLst/>
                <a:uLnTx/>
                <a:uFillTx/>
                <a:latin typeface="Arial Narrow" pitchFamily="34" charset="0"/>
                <a:ea typeface="+mn-ea"/>
                <a:cs typeface="+mn-cs"/>
              </a:rPr>
              <a:t>Third indentation</a:t>
            </a:r>
          </a:p>
          <a:p>
            <a:pPr marL="628650" marR="0" lvl="3" indent="-173038" algn="l" defTabSz="914400" rtl="0" eaLnBrk="0" fontAlgn="base" latinLnBrk="0" hangingPunct="0">
              <a:lnSpc>
                <a:spcPct val="85000"/>
              </a:lnSpc>
              <a:spcBef>
                <a:spcPct val="0"/>
              </a:spcBef>
              <a:spcAft>
                <a:spcPct val="0"/>
              </a:spcAft>
              <a:buClr>
                <a:srgbClr val="185598"/>
              </a:buClr>
              <a:buSzTx/>
              <a:buFontTx/>
              <a:buChar char="•"/>
              <a:tabLst/>
              <a:defRPr/>
            </a:pPr>
            <a:r>
              <a:rPr kumimoji="0" lang="nb-NO" sz="1000" b="0" i="0" u="none" strike="noStrike" kern="1200" cap="none" spc="0" normalizeH="0" baseline="0" noProof="0" dirty="0" smtClean="0">
                <a:ln>
                  <a:noFill/>
                </a:ln>
                <a:solidFill>
                  <a:srgbClr val="292929"/>
                </a:solidFill>
                <a:effectLst/>
                <a:uLnTx/>
                <a:uFillTx/>
                <a:latin typeface="Arial Narrow" pitchFamily="34" charset="0"/>
                <a:ea typeface="+mn-ea"/>
                <a:cs typeface="+mn-cs"/>
              </a:rPr>
              <a:t>Fourth indentation</a:t>
            </a:r>
            <a:endParaRPr kumimoji="0" lang="en-US" sz="1000" b="0" i="0" u="none" strike="noStrike" kern="1200" cap="none" spc="0" normalizeH="0" baseline="0" noProof="0" dirty="0">
              <a:ln>
                <a:noFill/>
              </a:ln>
              <a:solidFill>
                <a:srgbClr val="292929"/>
              </a:solidFill>
              <a:effectLst/>
              <a:uLnTx/>
              <a:uFillTx/>
              <a:latin typeface="Arial Narrow" pitchFamily="34" charset="0"/>
              <a:ea typeface="+mn-ea"/>
              <a:cs typeface="+mn-cs"/>
            </a:endParaRPr>
          </a:p>
        </p:txBody>
      </p:sp>
      <p:sp>
        <p:nvSpPr>
          <p:cNvPr id="15" name="Content Placeholder 9"/>
          <p:cNvSpPr>
            <a:spLocks noGrp="1"/>
          </p:cNvSpPr>
          <p:nvPr>
            <p:ph sz="quarter" idx="16" hasCustomPrompt="1"/>
          </p:nvPr>
        </p:nvSpPr>
        <p:spPr>
          <a:xfrm>
            <a:off x="4859338" y="1454150"/>
            <a:ext cx="3933825" cy="3846513"/>
          </a:xfrm>
          <a:solidFill>
            <a:schemeClr val="bg1"/>
          </a:solidFill>
          <a:ln>
            <a:solidFill>
              <a:schemeClr val="tx1"/>
            </a:solidFill>
          </a:ln>
          <a:effectLst>
            <a:outerShdw blurRad="50800" dist="38100" dir="2700000" algn="tl" rotWithShape="0">
              <a:prstClr val="black">
                <a:alpha val="40000"/>
              </a:prstClr>
            </a:outerShdw>
          </a:effectLst>
        </p:spPr>
        <p:txBody>
          <a:bodyPr lIns="72000" tIns="108000" rIns="36000"/>
          <a:lstStyle>
            <a:lvl1pPr marL="123825" marR="0" indent="-123825" algn="l" defTabSz="914400" rtl="0" eaLnBrk="0" fontAlgn="base" latinLnBrk="0" hangingPunct="0">
              <a:lnSpc>
                <a:spcPct val="85000"/>
              </a:lnSpc>
              <a:spcBef>
                <a:spcPct val="45000"/>
              </a:spcBef>
              <a:spcAft>
                <a:spcPct val="0"/>
              </a:spcAft>
              <a:buClr>
                <a:srgbClr val="185598"/>
              </a:buClr>
              <a:buSzTx/>
              <a:buFontTx/>
              <a:buChar char="•"/>
              <a:tabLst/>
              <a:defRPr kumimoji="0" lang="en-US" sz="1600" b="1" i="1" u="none" strike="noStrike" kern="1200" cap="none" spc="0" normalizeH="0" baseline="0" noProof="0" dirty="0" smtClean="0">
                <a:ln>
                  <a:noFill/>
                </a:ln>
                <a:solidFill>
                  <a:srgbClr val="292929"/>
                </a:solidFill>
                <a:effectLst/>
                <a:uLnTx/>
                <a:uFillTx/>
                <a:latin typeface="Arial Narrow" pitchFamily="34" charset="0"/>
                <a:ea typeface="+mn-ea"/>
                <a:cs typeface="+mn-cs"/>
              </a:defRPr>
            </a:lvl1pPr>
            <a:lvl2pPr marL="288925" marR="0" indent="-163513" algn="l" defTabSz="914400" rtl="0" eaLnBrk="0" fontAlgn="base" latinLnBrk="0" hangingPunct="0">
              <a:lnSpc>
                <a:spcPct val="85000"/>
              </a:lnSpc>
              <a:spcBef>
                <a:spcPct val="15000"/>
              </a:spcBef>
              <a:spcAft>
                <a:spcPct val="0"/>
              </a:spcAft>
              <a:buClr>
                <a:srgbClr val="185598"/>
              </a:buClr>
              <a:buSzPct val="40000"/>
              <a:buFont typeface="Wingdings" pitchFamily="2" charset="2"/>
              <a:buChar char="q"/>
              <a:tabLst/>
              <a:defRPr kumimoji="0" lang="en-US" sz="1400" b="0" i="0" u="none" strike="noStrike" kern="1200" cap="none" spc="0" normalizeH="0" baseline="0" noProof="0" dirty="0" smtClean="0">
                <a:ln>
                  <a:noFill/>
                </a:ln>
                <a:solidFill>
                  <a:srgbClr val="292929"/>
                </a:solidFill>
                <a:effectLst/>
                <a:uLnTx/>
                <a:uFillTx/>
                <a:latin typeface="Arial Narrow" pitchFamily="34" charset="0"/>
                <a:ea typeface="+mn-ea"/>
                <a:cs typeface="+mn-cs"/>
              </a:defRPr>
            </a:lvl2pPr>
            <a:lvl3pPr marL="454025" marR="0" indent="-163513" algn="l" defTabSz="914400" rtl="0" eaLnBrk="0" fontAlgn="base" latinLnBrk="0" hangingPunct="0">
              <a:lnSpc>
                <a:spcPct val="85000"/>
              </a:lnSpc>
              <a:spcBef>
                <a:spcPct val="10000"/>
              </a:spcBef>
              <a:spcAft>
                <a:spcPct val="0"/>
              </a:spcAft>
              <a:buClr>
                <a:srgbClr val="185598"/>
              </a:buClr>
              <a:buSzPct val="40000"/>
              <a:buFont typeface="Arial Narrow" pitchFamily="34" charset="0"/>
              <a:buChar char="―"/>
              <a:tabLst/>
              <a:defRPr kumimoji="0" lang="en-US" sz="1200" b="0" i="0" u="none" strike="noStrike" kern="1200" cap="none" spc="0" normalizeH="0" baseline="0" noProof="0" dirty="0" smtClean="0">
                <a:ln>
                  <a:noFill/>
                </a:ln>
                <a:solidFill>
                  <a:srgbClr val="292929"/>
                </a:solidFill>
                <a:effectLst/>
                <a:uLnTx/>
                <a:uFillTx/>
                <a:latin typeface="Arial Narrow" pitchFamily="34" charset="0"/>
                <a:ea typeface="+mn-ea"/>
                <a:cs typeface="+mn-cs"/>
              </a:defRPr>
            </a:lvl3pPr>
            <a:lvl4pPr marL="628650" marR="0" indent="-173038" algn="l" defTabSz="914400" rtl="0" eaLnBrk="0" fontAlgn="base" latinLnBrk="0" hangingPunct="0">
              <a:lnSpc>
                <a:spcPct val="85000"/>
              </a:lnSpc>
              <a:spcBef>
                <a:spcPct val="0"/>
              </a:spcBef>
              <a:spcAft>
                <a:spcPct val="0"/>
              </a:spcAft>
              <a:buClr>
                <a:srgbClr val="185598"/>
              </a:buClr>
              <a:buSzTx/>
              <a:buFontTx/>
              <a:buChar char="•"/>
              <a:tabLst/>
              <a:defRPr kumimoji="0" lang="en-US" sz="1000" b="0" i="0" u="none" strike="noStrike" kern="1200" cap="none" spc="0" normalizeH="0" baseline="0" noProof="0" dirty="0">
                <a:ln>
                  <a:noFill/>
                </a:ln>
                <a:solidFill>
                  <a:srgbClr val="292929"/>
                </a:solidFill>
                <a:effectLst/>
                <a:uLnTx/>
                <a:uFillTx/>
                <a:latin typeface="Arial Narrow" pitchFamily="34" charset="0"/>
                <a:ea typeface="+mn-ea"/>
                <a:cs typeface="+mn-cs"/>
              </a:defRPr>
            </a:lvl4pPr>
          </a:lstStyle>
          <a:p>
            <a:pPr marL="123825" marR="0" lvl="0" indent="-123825" algn="l" defTabSz="914400" rtl="0" eaLnBrk="0" fontAlgn="base" latinLnBrk="0" hangingPunct="0">
              <a:lnSpc>
                <a:spcPct val="85000"/>
              </a:lnSpc>
              <a:spcBef>
                <a:spcPct val="45000"/>
              </a:spcBef>
              <a:spcAft>
                <a:spcPct val="0"/>
              </a:spcAft>
              <a:buClr>
                <a:srgbClr val="185598"/>
              </a:buClr>
              <a:buSzTx/>
              <a:buFontTx/>
              <a:buChar char="•"/>
              <a:tabLst/>
              <a:defRPr/>
            </a:pPr>
            <a:r>
              <a:rPr kumimoji="0" lang="nb-NO" sz="1600" b="1" i="0" u="none" strike="noStrike" kern="1200" cap="none" spc="0" normalizeH="0" baseline="0" noProof="0" dirty="0" smtClean="0">
                <a:ln>
                  <a:noFill/>
                </a:ln>
                <a:solidFill>
                  <a:srgbClr val="292929"/>
                </a:solidFill>
                <a:effectLst/>
                <a:uLnTx/>
                <a:uFillTx/>
                <a:latin typeface="Arial Narrow" pitchFamily="34" charset="0"/>
                <a:ea typeface="+mn-ea"/>
                <a:cs typeface="+mn-cs"/>
              </a:rPr>
              <a:t>First indentation</a:t>
            </a:r>
            <a:endParaRPr kumimoji="0" lang="en-US" sz="1600" b="1" i="0" u="none" strike="noStrike" kern="1200" cap="none" spc="0" normalizeH="0" baseline="0" noProof="0" dirty="0" smtClean="0">
              <a:ln>
                <a:noFill/>
              </a:ln>
              <a:solidFill>
                <a:srgbClr val="292929"/>
              </a:solidFill>
              <a:effectLst/>
              <a:uLnTx/>
              <a:uFillTx/>
              <a:latin typeface="Arial Narrow" pitchFamily="34" charset="0"/>
              <a:ea typeface="+mn-ea"/>
              <a:cs typeface="+mn-cs"/>
            </a:endParaRPr>
          </a:p>
          <a:p>
            <a:pPr marL="288925" marR="0" lvl="1" indent="-163513" algn="l" defTabSz="914400" rtl="0" eaLnBrk="0" fontAlgn="base" latinLnBrk="0" hangingPunct="0">
              <a:lnSpc>
                <a:spcPct val="85000"/>
              </a:lnSpc>
              <a:spcBef>
                <a:spcPct val="15000"/>
              </a:spcBef>
              <a:spcAft>
                <a:spcPct val="0"/>
              </a:spcAft>
              <a:buClr>
                <a:srgbClr val="185598"/>
              </a:buClr>
              <a:buSzPct val="40000"/>
              <a:buFont typeface="Wingdings" pitchFamily="2" charset="2"/>
              <a:buChar char="q"/>
              <a:tabLst/>
              <a:defRPr/>
            </a:pPr>
            <a:r>
              <a:rPr kumimoji="0" lang="nb-NO" sz="1400" b="0" i="0" u="none" strike="noStrike" kern="1200" cap="none" spc="0" normalizeH="0" baseline="0" noProof="0" dirty="0" smtClean="0">
                <a:ln>
                  <a:noFill/>
                </a:ln>
                <a:solidFill>
                  <a:srgbClr val="292929"/>
                </a:solidFill>
                <a:effectLst/>
                <a:uLnTx/>
                <a:uFillTx/>
                <a:latin typeface="Arial Narrow" pitchFamily="34" charset="0"/>
                <a:ea typeface="+mn-ea"/>
                <a:cs typeface="+mn-cs"/>
              </a:rPr>
              <a:t>Second indentation</a:t>
            </a:r>
            <a:endParaRPr kumimoji="0" lang="en-US" sz="1400" b="0" i="0" u="none" strike="noStrike" kern="1200" cap="none" spc="0" normalizeH="0" baseline="0" noProof="0" dirty="0" smtClean="0">
              <a:ln>
                <a:noFill/>
              </a:ln>
              <a:solidFill>
                <a:srgbClr val="292929"/>
              </a:solidFill>
              <a:effectLst/>
              <a:uLnTx/>
              <a:uFillTx/>
              <a:latin typeface="Arial Narrow" pitchFamily="34" charset="0"/>
              <a:ea typeface="+mn-ea"/>
              <a:cs typeface="+mn-cs"/>
            </a:endParaRPr>
          </a:p>
          <a:p>
            <a:pPr marL="454025" marR="0" lvl="2" indent="-163513" algn="l" defTabSz="914400" rtl="0" eaLnBrk="0" fontAlgn="base" latinLnBrk="0" hangingPunct="0">
              <a:lnSpc>
                <a:spcPct val="85000"/>
              </a:lnSpc>
              <a:spcBef>
                <a:spcPct val="10000"/>
              </a:spcBef>
              <a:spcAft>
                <a:spcPct val="0"/>
              </a:spcAft>
              <a:buClr>
                <a:srgbClr val="185598"/>
              </a:buClr>
              <a:buSzPct val="40000"/>
              <a:buFont typeface="Arial Narrow" pitchFamily="34" charset="0"/>
              <a:buChar char="―"/>
              <a:tabLst/>
              <a:defRPr/>
            </a:pPr>
            <a:r>
              <a:rPr kumimoji="0" lang="nb-NO" sz="1200" b="0" i="0" u="none" strike="noStrike" kern="1200" cap="none" spc="0" normalizeH="0" baseline="0" noProof="0" dirty="0" smtClean="0">
                <a:ln>
                  <a:noFill/>
                </a:ln>
                <a:solidFill>
                  <a:srgbClr val="292929"/>
                </a:solidFill>
                <a:effectLst/>
                <a:uLnTx/>
                <a:uFillTx/>
                <a:latin typeface="Arial Narrow" pitchFamily="34" charset="0"/>
                <a:ea typeface="+mn-ea"/>
                <a:cs typeface="+mn-cs"/>
              </a:rPr>
              <a:t>Third indentation</a:t>
            </a:r>
          </a:p>
          <a:p>
            <a:pPr marL="628650" marR="0" lvl="3" indent="-173038" algn="l" defTabSz="914400" rtl="0" eaLnBrk="0" fontAlgn="base" latinLnBrk="0" hangingPunct="0">
              <a:lnSpc>
                <a:spcPct val="85000"/>
              </a:lnSpc>
              <a:spcBef>
                <a:spcPct val="0"/>
              </a:spcBef>
              <a:spcAft>
                <a:spcPct val="0"/>
              </a:spcAft>
              <a:buClr>
                <a:srgbClr val="185598"/>
              </a:buClr>
              <a:buSzTx/>
              <a:buFontTx/>
              <a:buChar char="•"/>
              <a:tabLst/>
              <a:defRPr/>
            </a:pPr>
            <a:r>
              <a:rPr kumimoji="0" lang="nb-NO" sz="1000" b="0" i="0" u="none" strike="noStrike" kern="1200" cap="none" spc="0" normalizeH="0" baseline="0" noProof="0" dirty="0" smtClean="0">
                <a:ln>
                  <a:noFill/>
                </a:ln>
                <a:solidFill>
                  <a:srgbClr val="292929"/>
                </a:solidFill>
                <a:effectLst/>
                <a:uLnTx/>
                <a:uFillTx/>
                <a:latin typeface="Arial Narrow" pitchFamily="34" charset="0"/>
                <a:ea typeface="+mn-ea"/>
                <a:cs typeface="+mn-cs"/>
              </a:rPr>
              <a:t>Fourth indentation</a:t>
            </a:r>
            <a:endParaRPr kumimoji="0" lang="en-US" sz="1000" b="0" i="0" u="none" strike="noStrike" kern="1200" cap="none" spc="0" normalizeH="0" baseline="0" noProof="0" dirty="0">
              <a:ln>
                <a:noFill/>
              </a:ln>
              <a:solidFill>
                <a:srgbClr val="292929"/>
              </a:solidFill>
              <a:effectLst/>
              <a:uLnTx/>
              <a:uFillTx/>
              <a:latin typeface="Arial Narrow" pitchFamily="34" charset="0"/>
              <a:ea typeface="+mn-ea"/>
              <a:cs typeface="+mn-cs"/>
            </a:endParaRPr>
          </a:p>
        </p:txBody>
      </p:sp>
      <p:sp>
        <p:nvSpPr>
          <p:cNvPr id="8" name="Footer Placeholder 5"/>
          <p:cNvSpPr>
            <a:spLocks noGrp="1"/>
          </p:cNvSpPr>
          <p:nvPr>
            <p:ph type="ftr" sz="quarter" idx="17"/>
          </p:nvPr>
        </p:nvSpPr>
        <p:spPr>
          <a:xfrm>
            <a:off x="1219200" y="6215063"/>
            <a:ext cx="2971800" cy="423862"/>
          </a:xfrm>
          <a:prstGeom prst="rect">
            <a:avLst/>
          </a:prstGeom>
        </p:spPr>
        <p:txBody>
          <a:bodyPr/>
          <a:lstStyle>
            <a:lvl1pPr algn="l">
              <a:defRPr sz="1400" b="0"/>
            </a:lvl1pPr>
          </a:lstStyle>
          <a:p>
            <a:r>
              <a:rPr lang="en-US" dirty="0" smtClean="0"/>
              <a:t>STL Workshop</a:t>
            </a:r>
          </a:p>
          <a:p>
            <a:r>
              <a:rPr lang="en-US" dirty="0" smtClean="0"/>
              <a:t>Vienna, October 28 – 31, 2008 </a:t>
            </a:r>
            <a:endParaRPr lang="en-US" dirty="0">
              <a:latin typeface="Arial" charset="0"/>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Last page">
    <p:spTree>
      <p:nvGrpSpPr>
        <p:cNvPr id="1" name=""/>
        <p:cNvGrpSpPr/>
        <p:nvPr/>
      </p:nvGrpSpPr>
      <p:grpSpPr>
        <a:xfrm>
          <a:off x="0" y="0"/>
          <a:ext cx="0" cy="0"/>
          <a:chOff x="0" y="0"/>
          <a:chExt cx="0" cy="0"/>
        </a:xfrm>
      </p:grpSpPr>
      <p:pic>
        <p:nvPicPr>
          <p:cNvPr id="2" name="Picture 12" descr="Blue-banner"/>
          <p:cNvPicPr>
            <a:picLocks noChangeAspect="1" noChangeArrowheads="1"/>
          </p:cNvPicPr>
          <p:nvPr userDrawn="1"/>
        </p:nvPicPr>
        <p:blipFill>
          <a:blip r:embed="rId2"/>
          <a:srcRect/>
          <a:stretch>
            <a:fillRect/>
          </a:stretch>
        </p:blipFill>
        <p:spPr bwMode="auto">
          <a:xfrm>
            <a:off x="-1588" y="0"/>
            <a:ext cx="9145588" cy="1927225"/>
          </a:xfrm>
          <a:prstGeom prst="rect">
            <a:avLst/>
          </a:prstGeom>
          <a:noFill/>
          <a:ln w="9525">
            <a:noFill/>
            <a:miter lim="800000"/>
            <a:headEnd/>
            <a:tailEnd/>
          </a:ln>
        </p:spPr>
      </p:pic>
      <p:sp>
        <p:nvSpPr>
          <p:cNvPr id="3" name="AutoShape 5"/>
          <p:cNvSpPr>
            <a:spLocks noChangeArrowheads="1"/>
          </p:cNvSpPr>
          <p:nvPr userDrawn="1"/>
        </p:nvSpPr>
        <p:spPr bwMode="auto">
          <a:xfrm>
            <a:off x="0" y="1844675"/>
            <a:ext cx="9144000" cy="5013325"/>
          </a:xfrm>
          <a:prstGeom prst="flowChartProcess">
            <a:avLst/>
          </a:prstGeom>
          <a:gradFill flip="none" rotWithShape="1">
            <a:gsLst>
              <a:gs pos="0">
                <a:srgbClr val="FFFFFF">
                  <a:alpha val="0"/>
                </a:srgbClr>
              </a:gs>
              <a:gs pos="50000">
                <a:schemeClr val="accent1">
                  <a:alpha val="50000"/>
                </a:schemeClr>
              </a:gs>
              <a:gs pos="100000">
                <a:schemeClr val="accent1">
                  <a:lumMod val="90000"/>
                  <a:alpha val="80000"/>
                </a:schemeClr>
              </a:gs>
            </a:gsLst>
            <a:lin ang="5400000" scaled="1"/>
            <a:tileRect/>
          </a:gradFill>
          <a:ln w="9525" algn="ctr">
            <a:noFill/>
            <a:miter lim="800000"/>
            <a:headEnd/>
            <a:tailEnd/>
          </a:ln>
        </p:spPr>
        <p:txBody>
          <a:bodyPr wrap="none" lIns="18000" tIns="10800" rIns="18000" bIns="10800" anchor="ctr"/>
          <a:lstStyle/>
          <a:p>
            <a:pPr>
              <a:defRPr/>
            </a:pP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smtClean="0"/>
            </a:lvl1pPr>
          </a:lstStyle>
          <a:p>
            <a:pPr>
              <a:defRPr/>
            </a:pPr>
            <a:fld id="{6CE31DA6-4422-4B27-A9AF-BF624F390A37}" type="slidenum">
              <a:rPr lang="en-US"/>
              <a:pPr>
                <a:defRPr/>
              </a:pPr>
              <a:t>‹#›</a:t>
            </a:fld>
            <a:endParaRPr lang="en-US" dirty="0"/>
          </a:p>
        </p:txBody>
      </p:sp>
      <p:sp>
        <p:nvSpPr>
          <p:cNvPr id="3" name="Footer Placeholder 5"/>
          <p:cNvSpPr>
            <a:spLocks noGrp="1"/>
          </p:cNvSpPr>
          <p:nvPr>
            <p:ph type="ftr" sz="quarter" idx="11"/>
          </p:nvPr>
        </p:nvSpPr>
        <p:spPr>
          <a:xfrm>
            <a:off x="1219200" y="6215063"/>
            <a:ext cx="2971800" cy="423862"/>
          </a:xfrm>
          <a:prstGeom prst="rect">
            <a:avLst/>
          </a:prstGeom>
        </p:spPr>
        <p:txBody>
          <a:bodyPr/>
          <a:lstStyle>
            <a:lvl1pPr algn="l">
              <a:defRPr sz="1400" b="0"/>
            </a:lvl1pPr>
          </a:lstStyle>
          <a:p>
            <a:r>
              <a:rPr lang="en-US" dirty="0" smtClean="0"/>
              <a:t>STL Workshop</a:t>
            </a:r>
          </a:p>
          <a:p>
            <a:r>
              <a:rPr lang="en-US" dirty="0" smtClean="0"/>
              <a:t>Vienna, October 28 – 31, 2008 </a:t>
            </a:r>
            <a:endParaRPr lang="en-US" dirty="0">
              <a:latin typeface="Arial" charset="0"/>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15913" y="1125538"/>
            <a:ext cx="4191000" cy="4975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9313" y="1125538"/>
            <a:ext cx="4192587" cy="4975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smtClean="0"/>
            </a:lvl1pPr>
          </a:lstStyle>
          <a:p>
            <a:pPr>
              <a:defRPr/>
            </a:pPr>
            <a:fld id="{72C23D90-155E-49B4-857B-039034CDB8DC}" type="slidenum">
              <a:rPr lang="en-US"/>
              <a:pPr>
                <a:defRPr/>
              </a:pPr>
              <a:t>‹#›</a:t>
            </a:fld>
            <a:endParaRPr lang="en-US" dirty="0"/>
          </a:p>
        </p:txBody>
      </p:sp>
      <p:sp>
        <p:nvSpPr>
          <p:cNvPr id="6" name="Footer Placeholder 5"/>
          <p:cNvSpPr>
            <a:spLocks noGrp="1"/>
          </p:cNvSpPr>
          <p:nvPr>
            <p:ph type="ftr" sz="quarter" idx="11"/>
          </p:nvPr>
        </p:nvSpPr>
        <p:spPr>
          <a:xfrm>
            <a:off x="1219200" y="6215063"/>
            <a:ext cx="2971800" cy="423862"/>
          </a:xfrm>
          <a:prstGeom prst="rect">
            <a:avLst/>
          </a:prstGeom>
        </p:spPr>
        <p:txBody>
          <a:bodyPr/>
          <a:lstStyle>
            <a:lvl1pPr algn="l">
              <a:defRPr sz="1400" b="0"/>
            </a:lvl1pPr>
          </a:lstStyle>
          <a:p>
            <a:r>
              <a:rPr lang="en-US" dirty="0" smtClean="0"/>
              <a:t>STL Workshop</a:t>
            </a:r>
          </a:p>
          <a:p>
            <a:r>
              <a:rPr lang="en-US" dirty="0" smtClean="0"/>
              <a:t>Vienna, October 28 – 31, 2008 </a:t>
            </a:r>
            <a:endParaRPr lang="en-US" dirty="0">
              <a:latin typeface="Arial" charset="0"/>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smtClean="0"/>
            </a:lvl1pPr>
          </a:lstStyle>
          <a:p>
            <a:pPr>
              <a:defRPr/>
            </a:pPr>
            <a:fld id="{14A74C19-0B73-471E-A946-B9B5AB7A9B87}" type="slidenum">
              <a:rPr lang="en-US"/>
              <a:pPr>
                <a:defRPr/>
              </a:pPr>
              <a:t>‹#›</a:t>
            </a:fld>
            <a:endParaRPr lang="en-US" dirty="0"/>
          </a:p>
        </p:txBody>
      </p:sp>
      <p:sp>
        <p:nvSpPr>
          <p:cNvPr id="4" name="Footer Placeholder 3"/>
          <p:cNvSpPr>
            <a:spLocks noGrp="1"/>
          </p:cNvSpPr>
          <p:nvPr>
            <p:ph type="ftr" sz="quarter" idx="11"/>
          </p:nvPr>
        </p:nvSpPr>
        <p:spPr>
          <a:xfrm>
            <a:off x="1219200" y="6215063"/>
            <a:ext cx="2971800" cy="423862"/>
          </a:xfrm>
          <a:prstGeom prst="rect">
            <a:avLst/>
          </a:prstGeom>
        </p:spPr>
        <p:txBody>
          <a:bodyPr/>
          <a:lstStyle>
            <a:lvl1pPr>
              <a:defRPr/>
            </a:lvl1pPr>
          </a:lstStyle>
          <a:p>
            <a:r>
              <a:rPr lang="en-US"/>
              <a:t>Microcosm – CERN for industry </a:t>
            </a:r>
          </a:p>
          <a:p>
            <a:r>
              <a:rPr lang="en-US"/>
              <a:t>Impact of CERN Technology to society</a:t>
            </a:r>
            <a:r>
              <a:rPr lang="en-US" sz="1400">
                <a:latin typeface="Arial" charset="0"/>
              </a:rPr>
              <a:t> </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Picture 4" descr="CERNLogo original"/>
          <p:cNvPicPr>
            <a:picLocks noChangeAspect="1" noChangeArrowheads="1"/>
          </p:cNvPicPr>
          <p:nvPr/>
        </p:nvPicPr>
        <p:blipFill>
          <a:blip r:embed="rId12"/>
          <a:srcRect/>
          <a:stretch>
            <a:fillRect/>
          </a:stretch>
        </p:blipFill>
        <p:spPr bwMode="auto">
          <a:xfrm>
            <a:off x="315913" y="6132513"/>
            <a:ext cx="725487" cy="725487"/>
          </a:xfrm>
          <a:prstGeom prst="rect">
            <a:avLst/>
          </a:prstGeom>
          <a:solidFill>
            <a:schemeClr val="accent1">
              <a:lumMod val="90000"/>
            </a:schemeClr>
          </a:solidFill>
          <a:ln w="9525">
            <a:noFill/>
            <a:miter lim="800000"/>
            <a:headEnd/>
            <a:tailEnd/>
          </a:ln>
        </p:spPr>
      </p:pic>
      <p:sp>
        <p:nvSpPr>
          <p:cNvPr id="5123" name="Rectangle 2"/>
          <p:cNvSpPr>
            <a:spLocks noGrp="1" noChangeArrowheads="1"/>
          </p:cNvSpPr>
          <p:nvPr>
            <p:ph type="body" idx="1"/>
          </p:nvPr>
        </p:nvSpPr>
        <p:spPr bwMode="auto">
          <a:xfrm>
            <a:off x="315913" y="1125538"/>
            <a:ext cx="8672512" cy="4975225"/>
          </a:xfrm>
          <a:prstGeom prst="rect">
            <a:avLst/>
          </a:prstGeom>
          <a:noFill/>
          <a:ln w="9525">
            <a:noFill/>
            <a:miter lim="800000"/>
            <a:headEnd/>
            <a:tailEnd/>
          </a:ln>
        </p:spPr>
        <p:txBody>
          <a:bodyPr vert="horz" wrap="square" lIns="180000" tIns="0" rIns="180000" bIns="36000" numCol="1" anchor="t" anchorCtr="0" compatLnSpc="1">
            <a:prstTxWarp prst="textNoShape">
              <a:avLst/>
            </a:prstTxWarp>
          </a:bodyPr>
          <a:lstStyle/>
          <a:p>
            <a:pPr lvl="0"/>
            <a:r>
              <a:rPr lang="en-US" smtClean="0"/>
              <a:t>Level 1</a:t>
            </a:r>
          </a:p>
          <a:p>
            <a:pPr lvl="1"/>
            <a:r>
              <a:rPr lang="en-US" smtClean="0"/>
              <a:t>Level 2</a:t>
            </a:r>
          </a:p>
          <a:p>
            <a:pPr lvl="2"/>
            <a:r>
              <a:rPr lang="en-US" smtClean="0"/>
              <a:t>Level 3</a:t>
            </a:r>
          </a:p>
          <a:p>
            <a:pPr lvl="3"/>
            <a:r>
              <a:rPr lang="en-US" smtClean="0"/>
              <a:t>Level 4</a:t>
            </a:r>
          </a:p>
        </p:txBody>
      </p:sp>
      <p:sp>
        <p:nvSpPr>
          <p:cNvPr id="4103" name="Line 7"/>
          <p:cNvSpPr>
            <a:spLocks noChangeShapeType="1"/>
          </p:cNvSpPr>
          <p:nvPr/>
        </p:nvSpPr>
        <p:spPr bwMode="auto">
          <a:xfrm>
            <a:off x="0" y="776288"/>
            <a:ext cx="9142413" cy="0"/>
          </a:xfrm>
          <a:prstGeom prst="line">
            <a:avLst/>
          </a:prstGeom>
          <a:noFill/>
          <a:ln w="25400">
            <a:solidFill>
              <a:srgbClr val="DED9C8"/>
            </a:solidFill>
            <a:round/>
            <a:headEnd/>
            <a:tailEnd/>
          </a:ln>
          <a:effectLst/>
        </p:spPr>
        <p:txBody>
          <a:bodyPr wrap="none" anchor="ctr"/>
          <a:lstStyle/>
          <a:p>
            <a:pPr>
              <a:defRPr/>
            </a:pPr>
            <a:endParaRPr lang="en-US"/>
          </a:p>
        </p:txBody>
      </p:sp>
      <p:sp>
        <p:nvSpPr>
          <p:cNvPr id="5126" name="Rectangle 9"/>
          <p:cNvSpPr>
            <a:spLocks noGrp="1" noChangeAspect="1" noChangeArrowheads="1"/>
          </p:cNvSpPr>
          <p:nvPr>
            <p:ph type="title"/>
          </p:nvPr>
        </p:nvSpPr>
        <p:spPr bwMode="auto">
          <a:xfrm>
            <a:off x="0" y="204788"/>
            <a:ext cx="9144000" cy="514350"/>
          </a:xfrm>
          <a:prstGeom prst="rect">
            <a:avLst/>
          </a:prstGeom>
          <a:noFill/>
          <a:ln w="9525">
            <a:noFill/>
            <a:miter lim="800000"/>
            <a:headEnd/>
            <a:tailEnd/>
          </a:ln>
        </p:spPr>
        <p:txBody>
          <a:bodyPr vert="horz" wrap="square" lIns="324000" tIns="36000" rIns="72000" bIns="0" numCol="1" anchor="ctr" anchorCtr="0" compatLnSpc="1">
            <a:prstTxWarp prst="textNoShape">
              <a:avLst/>
            </a:prstTxWarp>
            <a:normAutofit/>
          </a:bodyPr>
          <a:lstStyle/>
          <a:p>
            <a:pPr lvl="0"/>
            <a:r>
              <a:rPr lang="en-US" smtClean="0"/>
              <a:t>Title</a:t>
            </a:r>
          </a:p>
        </p:txBody>
      </p:sp>
      <p:sp>
        <p:nvSpPr>
          <p:cNvPr id="4112" name="Rectangle 16"/>
          <p:cNvSpPr>
            <a:spLocks noGrp="1" noChangeArrowheads="1"/>
          </p:cNvSpPr>
          <p:nvPr>
            <p:ph type="sldNum" sz="quarter" idx="4"/>
          </p:nvPr>
        </p:nvSpPr>
        <p:spPr bwMode="auto">
          <a:xfrm>
            <a:off x="8594725" y="6726238"/>
            <a:ext cx="196850" cy="103187"/>
          </a:xfrm>
          <a:prstGeom prst="rect">
            <a:avLst/>
          </a:prstGeom>
          <a:noFill/>
          <a:ln w="9525">
            <a:noFill/>
            <a:miter lim="800000"/>
            <a:headEnd/>
            <a:tailEnd/>
          </a:ln>
          <a:effectLst/>
        </p:spPr>
        <p:txBody>
          <a:bodyPr vert="horz" wrap="none" lIns="36000" tIns="0" rIns="36000" bIns="0" numCol="1" anchor="ctr" anchorCtr="0" compatLnSpc="1">
            <a:prstTxWarp prst="textNoShape">
              <a:avLst/>
            </a:prstTxWarp>
            <a:spAutoFit/>
          </a:bodyPr>
          <a:lstStyle>
            <a:lvl1pPr algn="r">
              <a:defRPr sz="800">
                <a:solidFill>
                  <a:schemeClr val="tx2"/>
                </a:solidFill>
                <a:latin typeface="Arial" charset="0"/>
              </a:defRPr>
            </a:lvl1pPr>
          </a:lstStyle>
          <a:p>
            <a:pPr>
              <a:defRPr/>
            </a:pPr>
            <a:fld id="{0B31321D-3531-4028-87A5-9FE4F5C1A24B}" type="slidenum">
              <a:rPr lang="en-US"/>
              <a:pPr>
                <a:defRPr/>
              </a:pPr>
              <a:t>‹#›</a:t>
            </a:fld>
            <a:endParaRPr lang="en-US" dirty="0"/>
          </a:p>
        </p:txBody>
      </p:sp>
      <p:sp>
        <p:nvSpPr>
          <p:cNvPr id="11" name="Line 7"/>
          <p:cNvSpPr>
            <a:spLocks noChangeShapeType="1"/>
          </p:cNvSpPr>
          <p:nvPr/>
        </p:nvSpPr>
        <p:spPr bwMode="auto">
          <a:xfrm>
            <a:off x="0" y="6132513"/>
            <a:ext cx="9142413" cy="0"/>
          </a:xfrm>
          <a:prstGeom prst="line">
            <a:avLst/>
          </a:prstGeom>
          <a:noFill/>
          <a:ln w="25400">
            <a:solidFill>
              <a:srgbClr val="DED9C8"/>
            </a:solidFill>
            <a:round/>
            <a:headEnd/>
            <a:tailEnd/>
          </a:ln>
          <a:effectLst/>
        </p:spPr>
        <p:txBody>
          <a:bodyPr wrap="none" anchor="ctr"/>
          <a:lstStyle/>
          <a:p>
            <a:pPr>
              <a:defRPr/>
            </a:pPr>
            <a:endParaRPr lang="en-US"/>
          </a:p>
        </p:txBody>
      </p:sp>
      <p:sp>
        <p:nvSpPr>
          <p:cNvPr id="12" name="Line 8"/>
          <p:cNvSpPr>
            <a:spLocks noChangeShapeType="1"/>
          </p:cNvSpPr>
          <p:nvPr/>
        </p:nvSpPr>
        <p:spPr bwMode="auto">
          <a:xfrm>
            <a:off x="7815263" y="6132513"/>
            <a:ext cx="1036637" cy="0"/>
          </a:xfrm>
          <a:prstGeom prst="line">
            <a:avLst/>
          </a:prstGeom>
          <a:noFill/>
          <a:ln w="25400">
            <a:solidFill>
              <a:srgbClr val="185598"/>
            </a:solidFill>
            <a:round/>
            <a:headEnd/>
            <a:tailEnd/>
          </a:ln>
          <a:effectLst/>
        </p:spPr>
        <p:txBody>
          <a:bodyPr wrap="none" anchor="ctr"/>
          <a:lstStyle/>
          <a:p>
            <a:pPr>
              <a:defRPr/>
            </a:pPr>
            <a:endParaRPr lang="en-US"/>
          </a:p>
        </p:txBody>
      </p:sp>
      <p:sp>
        <p:nvSpPr>
          <p:cNvPr id="9" name="TextBox 8"/>
          <p:cNvSpPr txBox="1"/>
          <p:nvPr userDrawn="1"/>
        </p:nvSpPr>
        <p:spPr>
          <a:xfrm>
            <a:off x="7772400" y="6172200"/>
            <a:ext cx="1113317" cy="510909"/>
          </a:xfrm>
          <a:prstGeom prst="rect">
            <a:avLst/>
          </a:prstGeom>
          <a:noFill/>
        </p:spPr>
        <p:txBody>
          <a:bodyPr wrap="none" rtlCol="0">
            <a:spAutoFit/>
          </a:bodyPr>
          <a:lstStyle/>
          <a:p>
            <a:pPr algn="l"/>
            <a:r>
              <a:rPr lang="en-US" dirty="0" smtClean="0">
                <a:solidFill>
                  <a:schemeClr val="bg1">
                    <a:lumMod val="75000"/>
                  </a:schemeClr>
                </a:solidFill>
              </a:rPr>
              <a:t>Technology</a:t>
            </a:r>
          </a:p>
          <a:p>
            <a:pPr algn="l"/>
            <a:r>
              <a:rPr lang="en-US" dirty="0" smtClean="0">
                <a:solidFill>
                  <a:schemeClr val="bg1">
                    <a:lumMod val="75000"/>
                  </a:schemeClr>
                </a:solidFill>
              </a:rPr>
              <a:t>Transfer</a:t>
            </a:r>
            <a:endParaRPr lang="en-GB" dirty="0">
              <a:solidFill>
                <a:schemeClr val="bg1">
                  <a:lumMod val="75000"/>
                </a:schemeClr>
              </a:solidFill>
            </a:endParaRPr>
          </a:p>
        </p:txBody>
      </p:sp>
    </p:spTree>
  </p:cSld>
  <p:clrMap bg1="lt1" tx1="dk1" bg2="lt2" tx2="dk2" accent1="accent1" accent2="accent2" accent3="accent3" accent4="accent4" accent5="accent5" accent6="accent6" hlink="hlink" folHlink="folHlink"/>
  <p:sldLayoutIdLst>
    <p:sldLayoutId id="2147483670" r:id="rId1"/>
    <p:sldLayoutId id="2147483667" r:id="rId2"/>
    <p:sldLayoutId id="2147483672" r:id="rId3"/>
    <p:sldLayoutId id="2147483669" r:id="rId4"/>
    <p:sldLayoutId id="2147483673" r:id="rId5"/>
    <p:sldLayoutId id="2147483671" r:id="rId6"/>
    <p:sldLayoutId id="2147483674" r:id="rId7"/>
    <p:sldLayoutId id="2147483677" r:id="rId8"/>
    <p:sldLayoutId id="2147483678" r:id="rId9"/>
    <p:sldLayoutId id="2147483679" r:id="rId10"/>
  </p:sldLayoutIdLst>
  <p:transition/>
  <p:hf hdr="0" dt="0"/>
  <p:txStyles>
    <p:titleStyle>
      <a:lvl1pPr algn="l" rtl="0" eaLnBrk="1" fontAlgn="base" hangingPunct="1">
        <a:lnSpc>
          <a:spcPct val="90000"/>
        </a:lnSpc>
        <a:spcBef>
          <a:spcPct val="0"/>
        </a:spcBef>
        <a:spcAft>
          <a:spcPct val="0"/>
        </a:spcAft>
        <a:defRPr sz="2600" b="1">
          <a:solidFill>
            <a:schemeClr val="tx1"/>
          </a:solidFill>
          <a:latin typeface="+mj-lt"/>
          <a:ea typeface="+mj-ea"/>
          <a:cs typeface="+mj-cs"/>
        </a:defRPr>
      </a:lvl1pPr>
      <a:lvl2pPr algn="l" rtl="0" eaLnBrk="1" fontAlgn="base" hangingPunct="1">
        <a:lnSpc>
          <a:spcPct val="90000"/>
        </a:lnSpc>
        <a:spcBef>
          <a:spcPct val="0"/>
        </a:spcBef>
        <a:spcAft>
          <a:spcPct val="0"/>
        </a:spcAft>
        <a:defRPr sz="2600" b="1">
          <a:solidFill>
            <a:schemeClr val="tx1"/>
          </a:solidFill>
          <a:latin typeface="Arial Narrow" pitchFamily="34" charset="0"/>
        </a:defRPr>
      </a:lvl2pPr>
      <a:lvl3pPr algn="l" rtl="0" eaLnBrk="1" fontAlgn="base" hangingPunct="1">
        <a:lnSpc>
          <a:spcPct val="90000"/>
        </a:lnSpc>
        <a:spcBef>
          <a:spcPct val="0"/>
        </a:spcBef>
        <a:spcAft>
          <a:spcPct val="0"/>
        </a:spcAft>
        <a:defRPr sz="2600" b="1">
          <a:solidFill>
            <a:schemeClr val="tx1"/>
          </a:solidFill>
          <a:latin typeface="Arial Narrow" pitchFamily="34" charset="0"/>
        </a:defRPr>
      </a:lvl3pPr>
      <a:lvl4pPr algn="l" rtl="0" eaLnBrk="1" fontAlgn="base" hangingPunct="1">
        <a:lnSpc>
          <a:spcPct val="90000"/>
        </a:lnSpc>
        <a:spcBef>
          <a:spcPct val="0"/>
        </a:spcBef>
        <a:spcAft>
          <a:spcPct val="0"/>
        </a:spcAft>
        <a:defRPr sz="2600" b="1">
          <a:solidFill>
            <a:schemeClr val="tx1"/>
          </a:solidFill>
          <a:latin typeface="Arial Narrow" pitchFamily="34" charset="0"/>
        </a:defRPr>
      </a:lvl4pPr>
      <a:lvl5pPr algn="l" rtl="0" eaLnBrk="1" fontAlgn="base" hangingPunct="1">
        <a:lnSpc>
          <a:spcPct val="90000"/>
        </a:lnSpc>
        <a:spcBef>
          <a:spcPct val="0"/>
        </a:spcBef>
        <a:spcAft>
          <a:spcPct val="0"/>
        </a:spcAft>
        <a:defRPr sz="2600" b="1">
          <a:solidFill>
            <a:schemeClr val="tx1"/>
          </a:solidFill>
          <a:latin typeface="Arial Narrow" pitchFamily="34" charset="0"/>
        </a:defRPr>
      </a:lvl5pPr>
      <a:lvl6pPr marL="457200" algn="l" rtl="0" eaLnBrk="1" fontAlgn="base" hangingPunct="1">
        <a:lnSpc>
          <a:spcPct val="90000"/>
        </a:lnSpc>
        <a:spcBef>
          <a:spcPct val="0"/>
        </a:spcBef>
        <a:spcAft>
          <a:spcPct val="0"/>
        </a:spcAft>
        <a:defRPr sz="2600" b="1">
          <a:solidFill>
            <a:schemeClr val="tx1"/>
          </a:solidFill>
          <a:latin typeface="Arial Narrow" pitchFamily="34" charset="0"/>
        </a:defRPr>
      </a:lvl6pPr>
      <a:lvl7pPr marL="914400" algn="l" rtl="0" eaLnBrk="1" fontAlgn="base" hangingPunct="1">
        <a:lnSpc>
          <a:spcPct val="90000"/>
        </a:lnSpc>
        <a:spcBef>
          <a:spcPct val="0"/>
        </a:spcBef>
        <a:spcAft>
          <a:spcPct val="0"/>
        </a:spcAft>
        <a:defRPr sz="2600" b="1">
          <a:solidFill>
            <a:schemeClr val="tx1"/>
          </a:solidFill>
          <a:latin typeface="Arial Narrow" pitchFamily="34" charset="0"/>
        </a:defRPr>
      </a:lvl7pPr>
      <a:lvl8pPr marL="1371600" algn="l" rtl="0" eaLnBrk="1" fontAlgn="base" hangingPunct="1">
        <a:lnSpc>
          <a:spcPct val="90000"/>
        </a:lnSpc>
        <a:spcBef>
          <a:spcPct val="0"/>
        </a:spcBef>
        <a:spcAft>
          <a:spcPct val="0"/>
        </a:spcAft>
        <a:defRPr sz="2600" b="1">
          <a:solidFill>
            <a:schemeClr val="tx1"/>
          </a:solidFill>
          <a:latin typeface="Arial Narrow" pitchFamily="34" charset="0"/>
        </a:defRPr>
      </a:lvl8pPr>
      <a:lvl9pPr marL="1828800" algn="l" rtl="0" eaLnBrk="1" fontAlgn="base" hangingPunct="1">
        <a:lnSpc>
          <a:spcPct val="90000"/>
        </a:lnSpc>
        <a:spcBef>
          <a:spcPct val="0"/>
        </a:spcBef>
        <a:spcAft>
          <a:spcPct val="0"/>
        </a:spcAft>
        <a:defRPr sz="2600" b="1">
          <a:solidFill>
            <a:schemeClr val="tx1"/>
          </a:solidFill>
          <a:latin typeface="Arial Narrow" pitchFamily="34" charset="0"/>
        </a:defRPr>
      </a:lvl9pPr>
    </p:titleStyle>
    <p:bodyStyle>
      <a:lvl1pPr algn="l" rtl="0" eaLnBrk="1" fontAlgn="base" hangingPunct="1">
        <a:lnSpc>
          <a:spcPct val="85000"/>
        </a:lnSpc>
        <a:spcBef>
          <a:spcPct val="100000"/>
        </a:spcBef>
        <a:spcAft>
          <a:spcPct val="0"/>
        </a:spcAft>
        <a:buClr>
          <a:schemeClr val="bg1"/>
        </a:buClr>
        <a:buSzPct val="25000"/>
        <a:buFont typeface="Arial Narrow" pitchFamily="34" charset="0"/>
        <a:buChar char=" "/>
        <a:defRPr sz="2000" b="1" i="1">
          <a:solidFill>
            <a:srgbClr val="1B1B51"/>
          </a:solidFill>
          <a:latin typeface="+mn-lt"/>
          <a:ea typeface="+mn-ea"/>
          <a:cs typeface="+mn-cs"/>
        </a:defRPr>
      </a:lvl1pPr>
      <a:lvl2pPr marL="165100" indent="-163513" algn="l" rtl="0" eaLnBrk="1" fontAlgn="base" hangingPunct="1">
        <a:lnSpc>
          <a:spcPct val="85000"/>
        </a:lnSpc>
        <a:spcBef>
          <a:spcPct val="55000"/>
        </a:spcBef>
        <a:spcAft>
          <a:spcPct val="0"/>
        </a:spcAft>
        <a:buClr>
          <a:srgbClr val="185598"/>
        </a:buClr>
        <a:buChar char="•"/>
        <a:defRPr>
          <a:solidFill>
            <a:schemeClr val="tx1"/>
          </a:solidFill>
          <a:latin typeface="+mn-lt"/>
        </a:defRPr>
      </a:lvl2pPr>
      <a:lvl3pPr marL="330200" indent="-163513" algn="l" rtl="0" eaLnBrk="1" fontAlgn="base" hangingPunct="1">
        <a:lnSpc>
          <a:spcPct val="85000"/>
        </a:lnSpc>
        <a:spcBef>
          <a:spcPct val="50000"/>
        </a:spcBef>
        <a:spcAft>
          <a:spcPct val="0"/>
        </a:spcAft>
        <a:buClr>
          <a:srgbClr val="185598"/>
        </a:buClr>
        <a:buSzPct val="40000"/>
        <a:buFont typeface="Wingdings" pitchFamily="2" charset="2"/>
        <a:buChar char="q"/>
        <a:defRPr sz="1600">
          <a:solidFill>
            <a:schemeClr val="tx1"/>
          </a:solidFill>
          <a:latin typeface="+mn-lt"/>
        </a:defRPr>
      </a:lvl3pPr>
      <a:lvl4pPr marL="504825" indent="-173038" algn="l" rtl="0" eaLnBrk="1" fontAlgn="base" hangingPunct="1">
        <a:spcBef>
          <a:spcPct val="20000"/>
        </a:spcBef>
        <a:spcAft>
          <a:spcPct val="0"/>
        </a:spcAft>
        <a:buChar char="–"/>
        <a:defRPr sz="1200">
          <a:solidFill>
            <a:schemeClr val="tx1"/>
          </a:solidFill>
          <a:latin typeface="+mn-lt"/>
        </a:defRPr>
      </a:lvl4pPr>
      <a:lvl5pPr marL="1962150" indent="-228600" algn="l" rtl="0" eaLnBrk="1" fontAlgn="base" hangingPunct="1">
        <a:spcBef>
          <a:spcPct val="20000"/>
        </a:spcBef>
        <a:spcAft>
          <a:spcPct val="0"/>
        </a:spcAft>
        <a:buChar char="»"/>
        <a:defRPr sz="2200">
          <a:solidFill>
            <a:schemeClr val="tx1"/>
          </a:solidFill>
          <a:latin typeface="Arial" charset="0"/>
        </a:defRPr>
      </a:lvl5pPr>
      <a:lvl6pPr marL="2419350" indent="-228600" algn="l" rtl="0" eaLnBrk="1" fontAlgn="base" hangingPunct="1">
        <a:spcBef>
          <a:spcPct val="20000"/>
        </a:spcBef>
        <a:spcAft>
          <a:spcPct val="0"/>
        </a:spcAft>
        <a:buChar char="»"/>
        <a:defRPr sz="2200">
          <a:solidFill>
            <a:schemeClr val="tx1"/>
          </a:solidFill>
          <a:latin typeface="Arial" charset="0"/>
        </a:defRPr>
      </a:lvl6pPr>
      <a:lvl7pPr marL="2876550" indent="-228600" algn="l" rtl="0" eaLnBrk="1" fontAlgn="base" hangingPunct="1">
        <a:spcBef>
          <a:spcPct val="20000"/>
        </a:spcBef>
        <a:spcAft>
          <a:spcPct val="0"/>
        </a:spcAft>
        <a:buChar char="»"/>
        <a:defRPr sz="2200">
          <a:solidFill>
            <a:schemeClr val="tx1"/>
          </a:solidFill>
          <a:latin typeface="Arial" charset="0"/>
        </a:defRPr>
      </a:lvl7pPr>
      <a:lvl8pPr marL="3333750" indent="-228600" algn="l" rtl="0" eaLnBrk="1" fontAlgn="base" hangingPunct="1">
        <a:spcBef>
          <a:spcPct val="20000"/>
        </a:spcBef>
        <a:spcAft>
          <a:spcPct val="0"/>
        </a:spcAft>
        <a:buChar char="»"/>
        <a:defRPr sz="2200">
          <a:solidFill>
            <a:schemeClr val="tx1"/>
          </a:solidFill>
          <a:latin typeface="Arial" charset="0"/>
        </a:defRPr>
      </a:lvl8pPr>
      <a:lvl9pPr marL="3790950" indent="-228600" algn="l" rtl="0" eaLnBrk="1" fontAlgn="base" hangingPunct="1">
        <a:spcBef>
          <a:spcPct val="20000"/>
        </a:spcBef>
        <a:spcAft>
          <a:spcPct val="0"/>
        </a:spcAft>
        <a:buChar char="»"/>
        <a:defRPr sz="22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ean-Marie.Le.Goff@cern.ch"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9.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hyperlink" Target="http://technologytransfer.web.cern.ch/TechnologyTransfer/" TargetMode="External"/><Relationship Id="rId4" Type="http://schemas.openxmlformats.org/officeDocument/2006/relationships/image" Target="../media/image27.jpe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33.wmf"/><Relationship Id="rId13" Type="http://schemas.openxmlformats.org/officeDocument/2006/relationships/image" Target="../media/image38.png"/><Relationship Id="rId3" Type="http://schemas.openxmlformats.org/officeDocument/2006/relationships/image" Target="../media/image28.png"/><Relationship Id="rId7" Type="http://schemas.openxmlformats.org/officeDocument/2006/relationships/image" Target="../media/image32.png"/><Relationship Id="rId12" Type="http://schemas.openxmlformats.org/officeDocument/2006/relationships/image" Target="../media/image37.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31.png"/><Relationship Id="rId11" Type="http://schemas.openxmlformats.org/officeDocument/2006/relationships/image" Target="../media/image36.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 Id="rId14" Type="http://schemas.openxmlformats.org/officeDocument/2006/relationships/image" Target="../media/image39.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notesSlide" Target="../notesSlides/notesSlide41.xml"/><Relationship Id="rId7" Type="http://schemas.openxmlformats.org/officeDocument/2006/relationships/image" Target="../media/image44.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oleObject" Target="../embeddings/oleObject1.bin"/><Relationship Id="rId9" Type="http://schemas.openxmlformats.org/officeDocument/2006/relationships/oleObject" Target="../embeddings/oleObject2.bin"/></Relationships>
</file>

<file path=ppt/slides/_rels/slide42.xml.rels><?xml version="1.0" encoding="UTF-8" standalone="yes"?>
<Relationships xmlns="http://schemas.openxmlformats.org/package/2006/relationships"><Relationship Id="rId3" Type="http://schemas.openxmlformats.org/officeDocument/2006/relationships/hyperlink" Target="http://p-therapie.web.psi.ch/" TargetMode="External"/><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46.jpeg"/></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jpeg"/><Relationship Id="rId2" Type="http://schemas.openxmlformats.org/officeDocument/2006/relationships/notesSlide" Target="../notesSlides/notesSlide43.xml"/><Relationship Id="rId1" Type="http://schemas.openxmlformats.org/officeDocument/2006/relationships/slideLayout" Target="../slideLayouts/slideLayout7.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png"/></Relationships>
</file>

<file path=ppt/slides/_rels/slide44.xml.rels><?xml version="1.0" encoding="UTF-8" standalone="yes"?>
<Relationships xmlns="http://schemas.openxmlformats.org/package/2006/relationships"><Relationship Id="rId8" Type="http://schemas.openxmlformats.org/officeDocument/2006/relationships/oleObject" Target="../embeddings/Microsoft_Office_Word_97_-_2003_Document1.doc"/><Relationship Id="rId3" Type="http://schemas.openxmlformats.org/officeDocument/2006/relationships/slideLayout" Target="../slideLayouts/slideLayout2.xml"/><Relationship Id="rId7" Type="http://schemas.openxmlformats.org/officeDocument/2006/relationships/image" Target="../media/image55.png"/><Relationship Id="rId2" Type="http://schemas.openxmlformats.org/officeDocument/2006/relationships/video" Target="file:///C:\Documents%20and%20Settings\townsend\Desktop\Files\Patient%20Studies\Lymphoma%20May%202005\Lymph%5b1%5d.%20Pre%20TX_cine_PET.mpg" TargetMode="Externa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54.png"/><Relationship Id="rId4" Type="http://schemas.openxmlformats.org/officeDocument/2006/relationships/notesSlide" Target="../notesSlides/notesSlide44.xml"/><Relationship Id="rId9" Type="http://schemas.openxmlformats.org/officeDocument/2006/relationships/image" Target="../media/image56.jpeg"/></Relationships>
</file>

<file path=ppt/slides/_rels/slide45.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45.xml"/><Relationship Id="rId1" Type="http://schemas.openxmlformats.org/officeDocument/2006/relationships/slideLayout" Target="../slideLayouts/slideLayout10.xml"/><Relationship Id="rId5" Type="http://schemas.openxmlformats.org/officeDocument/2006/relationships/image" Target="../media/image59.jpeg"/><Relationship Id="rId4" Type="http://schemas.openxmlformats.org/officeDocument/2006/relationships/image" Target="../media/image58.png"/></Relationships>
</file>

<file path=ppt/slides/_rels/slide46.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63.wmf"/><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image" Target="../media/image59.jpeg"/><Relationship Id="rId5" Type="http://schemas.openxmlformats.org/officeDocument/2006/relationships/image" Target="../media/image62.wmf"/><Relationship Id="rId4" Type="http://schemas.openxmlformats.org/officeDocument/2006/relationships/image" Target="../media/image61.png"/></Relationships>
</file>

<file path=ppt/slides/_rels/slide47.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47.xml"/><Relationship Id="rId1" Type="http://schemas.openxmlformats.org/officeDocument/2006/relationships/slideLayout" Target="../slideLayouts/slideLayout7.xml"/><Relationship Id="rId5" Type="http://schemas.openxmlformats.org/officeDocument/2006/relationships/image" Target="../media/image66.png"/><Relationship Id="rId4" Type="http://schemas.openxmlformats.org/officeDocument/2006/relationships/image" Target="../media/image65.png"/></Relationships>
</file>

<file path=ppt/slides/_rels/slide48.xml.rels><?xml version="1.0" encoding="UTF-8" standalone="yes"?>
<Relationships xmlns="http://schemas.openxmlformats.org/package/2006/relationships"><Relationship Id="rId8" Type="http://schemas.openxmlformats.org/officeDocument/2006/relationships/image" Target="../media/image71.jpeg"/><Relationship Id="rId3" Type="http://schemas.openxmlformats.org/officeDocument/2006/relationships/image" Target="../media/image64.jpeg"/><Relationship Id="rId7" Type="http://schemas.openxmlformats.org/officeDocument/2006/relationships/image" Target="../media/image70.jpeg"/><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jpeg"/></Relationships>
</file>

<file path=ppt/slides/_rels/slide49.xml.rels><?xml version="1.0" encoding="UTF-8" standalone="yes"?>
<Relationships xmlns="http://schemas.openxmlformats.org/package/2006/relationships"><Relationship Id="rId3" Type="http://schemas.openxmlformats.org/officeDocument/2006/relationships/hyperlink" Target="http://news.netcraft.com/" TargetMode="External"/><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hyperlink" Target="http://domaintools.com/internetstatistics"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mailto:Technology.Transfer@cern.ch" TargetMode="External"/><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hyperlink" Target="http://technologytransfer.web.cern.ch/TechnologyTransfer/"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sz="quarter" idx="1"/>
          </p:nvPr>
        </p:nvSpPr>
        <p:spPr>
          <a:xfrm>
            <a:off x="-7884" y="4537798"/>
            <a:ext cx="9151884" cy="576293"/>
          </a:xfrm>
        </p:spPr>
        <p:txBody>
          <a:bodyPr/>
          <a:lstStyle/>
          <a:p>
            <a:r>
              <a:rPr lang="en-GB" sz="2800" dirty="0" smtClean="0"/>
              <a:t>Technology Transfer at CERN:</a:t>
            </a:r>
            <a:endParaRPr lang="en-US" sz="2400" dirty="0"/>
          </a:p>
        </p:txBody>
      </p:sp>
      <p:sp>
        <p:nvSpPr>
          <p:cNvPr id="3" name="Title 2"/>
          <p:cNvSpPr>
            <a:spLocks noGrp="1"/>
          </p:cNvSpPr>
          <p:nvPr>
            <p:ph type="ctrTitle" sz="quarter"/>
          </p:nvPr>
        </p:nvSpPr>
        <p:spPr>
          <a:xfrm>
            <a:off x="0" y="1752600"/>
            <a:ext cx="9144000" cy="1205660"/>
          </a:xfrm>
        </p:spPr>
        <p:txBody>
          <a:bodyPr/>
          <a:lstStyle/>
          <a:p>
            <a:pPr algn="ctr"/>
            <a:r>
              <a:rPr lang="en-US" dirty="0" smtClean="0"/>
              <a:t>NTNU - Entrepreneurship</a:t>
            </a:r>
            <a:br>
              <a:rPr lang="en-US" dirty="0" smtClean="0"/>
            </a:br>
            <a:r>
              <a:rPr lang="en-US" sz="2000" dirty="0" smtClean="0"/>
              <a:t>Geneva, November 3 - 7</a:t>
            </a:r>
            <a:endParaRPr lang="en-US" dirty="0"/>
          </a:p>
        </p:txBody>
      </p:sp>
      <p:sp>
        <p:nvSpPr>
          <p:cNvPr id="4" name="Rectangle 3"/>
          <p:cNvSpPr txBox="1">
            <a:spLocks noChangeArrowheads="1"/>
          </p:cNvSpPr>
          <p:nvPr/>
        </p:nvSpPr>
        <p:spPr bwMode="auto">
          <a:xfrm>
            <a:off x="12700" y="5616575"/>
            <a:ext cx="7372350" cy="1241425"/>
          </a:xfrm>
          <a:prstGeom prst="rect">
            <a:avLst/>
          </a:prstGeom>
          <a:noFill/>
          <a:ln w="9525">
            <a:noFill/>
            <a:miter lim="800000"/>
            <a:headEnd/>
            <a:tailEnd/>
          </a:ln>
        </p:spPr>
        <p:txBody>
          <a:bodyPr vert="horz" wrap="square" lIns="972000" tIns="72000" rIns="72000" bIns="7200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Pct val="25000"/>
              <a:buFont typeface="Arial Narrow" pitchFamily="34" charset="0"/>
              <a:buChar char=" "/>
              <a:tabLst/>
              <a:defRPr/>
            </a:pPr>
            <a:endParaRPr kumimoji="0" lang="en-US" sz="1600" b="1" i="1" u="none" strike="noStrike" kern="0" cap="none" spc="0" normalizeH="0" baseline="0" noProof="0" dirty="0" smtClean="0">
              <a:ln>
                <a:noFill/>
              </a:ln>
              <a:solidFill>
                <a:schemeClr val="tx2"/>
              </a:solidFill>
              <a:effectLst/>
              <a:uLnTx/>
              <a:uFillTx/>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Pct val="25000"/>
              <a:buFont typeface="Arial Narrow" pitchFamily="34" charset="0"/>
              <a:buChar char=" "/>
              <a:tabLst/>
              <a:defRPr/>
            </a:pPr>
            <a:r>
              <a:rPr kumimoji="0" lang="en-US" sz="1600" b="1" i="1" u="none" strike="noStrike" kern="0" cap="none" spc="0" normalizeH="0" baseline="0" noProof="0" dirty="0" smtClean="0">
                <a:ln>
                  <a:noFill/>
                </a:ln>
                <a:solidFill>
                  <a:schemeClr val="tx2"/>
                </a:solidFill>
                <a:effectLst/>
                <a:uLnTx/>
                <a:uFillTx/>
                <a:latin typeface="+mn-lt"/>
                <a:ea typeface="+mn-ea"/>
                <a:cs typeface="+mn-cs"/>
              </a:rPr>
              <a:t>Jean-Marie Le Goff </a:t>
            </a:r>
          </a:p>
          <a:p>
            <a:pPr marL="0" marR="0" lvl="0" indent="0" algn="l" defTabSz="914400" rtl="0" eaLnBrk="1" fontAlgn="base" latinLnBrk="0" hangingPunct="1">
              <a:lnSpc>
                <a:spcPct val="100000"/>
              </a:lnSpc>
              <a:spcBef>
                <a:spcPct val="0"/>
              </a:spcBef>
              <a:spcAft>
                <a:spcPct val="0"/>
              </a:spcAft>
              <a:buClrTx/>
              <a:buSzPct val="25000"/>
              <a:buFont typeface="Arial Narrow" pitchFamily="34" charset="0"/>
              <a:buChar char=" "/>
              <a:tabLst/>
              <a:defRPr/>
            </a:pPr>
            <a:r>
              <a:rPr kumimoji="0" lang="en-US" sz="1600" b="1" i="1" u="none" strike="noStrike" kern="0" cap="none" spc="0" normalizeH="0" baseline="0" noProof="0" dirty="0" smtClean="0">
                <a:ln>
                  <a:noFill/>
                </a:ln>
                <a:solidFill>
                  <a:schemeClr val="tx2"/>
                </a:solidFill>
                <a:effectLst/>
                <a:uLnTx/>
                <a:uFillTx/>
                <a:latin typeface="+mn-lt"/>
                <a:ea typeface="+mn-ea"/>
                <a:cs typeface="+mn-cs"/>
              </a:rPr>
              <a:t>DSU-TT</a:t>
            </a:r>
          </a:p>
          <a:p>
            <a:pPr marL="0" marR="0" lvl="0" indent="0" algn="l" defTabSz="914400" rtl="0" eaLnBrk="1" fontAlgn="base" latinLnBrk="0" hangingPunct="1">
              <a:lnSpc>
                <a:spcPct val="100000"/>
              </a:lnSpc>
              <a:spcBef>
                <a:spcPct val="0"/>
              </a:spcBef>
              <a:spcAft>
                <a:spcPct val="0"/>
              </a:spcAft>
              <a:buClrTx/>
              <a:buSzPct val="25000"/>
              <a:buFont typeface="Arial Narrow" pitchFamily="34" charset="0"/>
              <a:buChar char=" "/>
              <a:tabLst/>
              <a:defRPr/>
            </a:pPr>
            <a:r>
              <a:rPr kumimoji="0" lang="en-US" sz="1200" b="1" i="1" u="none" strike="noStrike" kern="0" cap="none" spc="0" normalizeH="0" baseline="0" noProof="0" dirty="0" smtClean="0">
                <a:ln>
                  <a:noFill/>
                </a:ln>
                <a:solidFill>
                  <a:schemeClr val="tx2"/>
                </a:solidFill>
                <a:effectLst/>
                <a:uLnTx/>
                <a:uFillTx/>
                <a:latin typeface="+mn-lt"/>
                <a:ea typeface="+mn-ea"/>
                <a:cs typeface="+mn-cs"/>
                <a:hlinkClick r:id="rId3"/>
              </a:rPr>
              <a:t>Jean-Marie.Le.Goff@cern.ch</a:t>
            </a:r>
            <a:endParaRPr kumimoji="0" lang="en-US" sz="1200" b="1" i="1" u="none" strike="noStrike" kern="0" cap="none" spc="0" normalizeH="0" baseline="0" noProof="0" dirty="0" smtClean="0">
              <a:ln>
                <a:noFill/>
              </a:ln>
              <a:solidFill>
                <a:schemeClr val="tx2"/>
              </a:solidFill>
              <a:effectLst/>
              <a:uLnTx/>
              <a:uFillTx/>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Pct val="25000"/>
              <a:buFont typeface="Arial Narrow" pitchFamily="34" charset="0"/>
              <a:buChar char=" "/>
              <a:tabLst/>
              <a:defRPr/>
            </a:pPr>
            <a:endParaRPr kumimoji="0" lang="en-US" sz="1200" b="1" i="1" u="none" strike="noStrike" kern="0" cap="none" spc="0" normalizeH="0" baseline="0" noProof="0" dirty="0">
              <a:ln>
                <a:noFill/>
              </a:ln>
              <a:solidFill>
                <a:schemeClr val="tx2"/>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Text Box 2"/>
          <p:cNvSpPr txBox="1">
            <a:spLocks noChangeArrowheads="1"/>
          </p:cNvSpPr>
          <p:nvPr/>
        </p:nvSpPr>
        <p:spPr bwMode="auto">
          <a:xfrm>
            <a:off x="669925" y="115888"/>
            <a:ext cx="5281613" cy="457200"/>
          </a:xfrm>
          <a:prstGeom prst="rect">
            <a:avLst/>
          </a:prstGeom>
          <a:noFill/>
          <a:ln w="9525">
            <a:noFill/>
            <a:miter lim="800000"/>
            <a:headEnd/>
            <a:tailEnd/>
          </a:ln>
          <a:effectLst/>
        </p:spPr>
        <p:txBody>
          <a:bodyPr wrap="none">
            <a:spAutoFit/>
          </a:bodyPr>
          <a:lstStyle/>
          <a:p>
            <a:r>
              <a:rPr lang="en-GB" b="1"/>
              <a:t>ATLAS (spokesperson Peter Jenni)</a:t>
            </a:r>
          </a:p>
        </p:txBody>
      </p:sp>
      <p:pic>
        <p:nvPicPr>
          <p:cNvPr id="275459" name="Picture 3" descr="ATLAS"/>
          <p:cNvPicPr>
            <a:picLocks noChangeAspect="1" noChangeArrowheads="1"/>
          </p:cNvPicPr>
          <p:nvPr/>
        </p:nvPicPr>
        <p:blipFill>
          <a:blip r:embed="rId3"/>
          <a:srcRect/>
          <a:stretch>
            <a:fillRect/>
          </a:stretch>
        </p:blipFill>
        <p:spPr bwMode="auto">
          <a:xfrm>
            <a:off x="323850" y="909638"/>
            <a:ext cx="8499475" cy="5948362"/>
          </a:xfrm>
          <a:prstGeom prst="rect">
            <a:avLst/>
          </a:prstGeom>
          <a:noFill/>
        </p:spPr>
      </p:pic>
      <p:sp>
        <p:nvSpPr>
          <p:cNvPr id="275460" name="Text Box 4"/>
          <p:cNvSpPr txBox="1">
            <a:spLocks noChangeArrowheads="1"/>
          </p:cNvSpPr>
          <p:nvPr/>
        </p:nvSpPr>
        <p:spPr bwMode="auto">
          <a:xfrm>
            <a:off x="2514600" y="3124200"/>
            <a:ext cx="4114800" cy="1552575"/>
          </a:xfrm>
          <a:prstGeom prst="rect">
            <a:avLst/>
          </a:prstGeom>
          <a:solidFill>
            <a:schemeClr val="accent2"/>
          </a:solidFill>
          <a:ln w="9525">
            <a:noFill/>
            <a:miter lim="800000"/>
            <a:headEnd/>
            <a:tailEnd/>
          </a:ln>
          <a:effectLst/>
        </p:spPr>
        <p:txBody>
          <a:bodyPr>
            <a:spAutoFit/>
          </a:bodyPr>
          <a:lstStyle/>
          <a:p>
            <a:pPr>
              <a:spcBef>
                <a:spcPct val="50000"/>
              </a:spcBef>
              <a:tabLst>
                <a:tab pos="3810000" algn="dec"/>
              </a:tabLst>
            </a:pPr>
            <a:r>
              <a:rPr lang="en-GB">
                <a:solidFill>
                  <a:srgbClr val="FFFF00"/>
                </a:solidFill>
              </a:rPr>
              <a:t>Number of scientists:	2000</a:t>
            </a:r>
          </a:p>
          <a:p>
            <a:pPr>
              <a:spcBef>
                <a:spcPct val="50000"/>
              </a:spcBef>
              <a:tabLst>
                <a:tab pos="3810000" algn="dec"/>
              </a:tabLst>
            </a:pPr>
            <a:r>
              <a:rPr lang="en-GB">
                <a:solidFill>
                  <a:srgbClr val="FFFF00"/>
                </a:solidFill>
              </a:rPr>
              <a:t>Number of institutes:	164</a:t>
            </a:r>
          </a:p>
          <a:p>
            <a:pPr>
              <a:spcBef>
                <a:spcPct val="50000"/>
              </a:spcBef>
              <a:tabLst>
                <a:tab pos="3810000" algn="dec"/>
              </a:tabLst>
            </a:pPr>
            <a:r>
              <a:rPr lang="en-GB">
                <a:solidFill>
                  <a:srgbClr val="FFFF00"/>
                </a:solidFill>
              </a:rPr>
              <a:t>Number of countries:	35</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75460"/>
                                        </p:tgtEl>
                                        <p:attrNameLst>
                                          <p:attrName>style.visibility</p:attrName>
                                        </p:attrNameLst>
                                      </p:cBhvr>
                                      <p:to>
                                        <p:strVal val="visible"/>
                                      </p:to>
                                    </p:set>
                                    <p:animEffect transition="in" filter="wipe(up)">
                                      <p:cBhvr>
                                        <p:cTn id="7" dur="500"/>
                                        <p:tgtEl>
                                          <p:spTgt spid="275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46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descr="ATLAS3"/>
          <p:cNvPicPr>
            <a:picLocks noChangeAspect="1" noChangeArrowheads="1"/>
          </p:cNvPicPr>
          <p:nvPr/>
        </p:nvPicPr>
        <p:blipFill>
          <a:blip r:embed="rId3"/>
          <a:srcRect/>
          <a:stretch>
            <a:fillRect/>
          </a:stretch>
        </p:blipFill>
        <p:spPr bwMode="auto">
          <a:xfrm>
            <a:off x="0" y="0"/>
            <a:ext cx="9178925" cy="6902450"/>
          </a:xfrm>
          <a:prstGeom prst="rect">
            <a:avLst/>
          </a:prstGeom>
          <a:noFill/>
        </p:spPr>
      </p:pic>
      <p:pic>
        <p:nvPicPr>
          <p:cNvPr id="78851" name="Picture 3" descr="ATLAScavern"/>
          <p:cNvPicPr>
            <a:picLocks noChangeAspect="1" noChangeArrowheads="1"/>
          </p:cNvPicPr>
          <p:nvPr/>
        </p:nvPicPr>
        <p:blipFill>
          <a:blip r:embed="rId4"/>
          <a:srcRect/>
          <a:stretch>
            <a:fillRect/>
          </a:stretch>
        </p:blipFill>
        <p:spPr bwMode="auto">
          <a:xfrm>
            <a:off x="0" y="6350"/>
            <a:ext cx="9118600" cy="6851650"/>
          </a:xfrm>
          <a:prstGeom prst="rect">
            <a:avLst/>
          </a:prstGeom>
          <a:noFill/>
        </p:spPr>
      </p:pic>
      <p:pic>
        <p:nvPicPr>
          <p:cNvPr id="78856" name="Picture 8" descr="ATLAScavern7"/>
          <p:cNvPicPr>
            <a:picLocks noChangeAspect="1" noChangeArrowheads="1"/>
          </p:cNvPicPr>
          <p:nvPr/>
        </p:nvPicPr>
        <p:blipFill>
          <a:blip r:embed="rId5"/>
          <a:srcRect/>
          <a:stretch>
            <a:fillRect/>
          </a:stretch>
        </p:blipFill>
        <p:spPr bwMode="auto">
          <a:xfrm>
            <a:off x="-323850" y="0"/>
            <a:ext cx="9467850" cy="6985000"/>
          </a:xfrm>
          <a:prstGeom prst="rect">
            <a:avLst/>
          </a:prstGeom>
          <a:noFill/>
        </p:spPr>
      </p:pic>
      <p:pic>
        <p:nvPicPr>
          <p:cNvPr id="78862" name="Picture 3" descr="0709006_01-A4-at-144-dpi"/>
          <p:cNvPicPr>
            <a:picLocks noChangeAspect="1" noChangeArrowheads="1"/>
          </p:cNvPicPr>
          <p:nvPr/>
        </p:nvPicPr>
        <p:blipFill>
          <a:blip r:embed="rId6"/>
          <a:srcRect/>
          <a:stretch>
            <a:fillRect/>
          </a:stretch>
        </p:blipFill>
        <p:spPr bwMode="auto">
          <a:xfrm>
            <a:off x="381000" y="0"/>
            <a:ext cx="5260975" cy="7010400"/>
          </a:xfrm>
          <a:prstGeom prst="rect">
            <a:avLst/>
          </a:prstGeom>
          <a:noFill/>
          <a:ln w="9525">
            <a:noFill/>
            <a:miter lim="800000"/>
            <a:headEnd/>
            <a:tailEnd/>
          </a:ln>
        </p:spPr>
      </p:pic>
      <p:pic>
        <p:nvPicPr>
          <p:cNvPr id="78860" name="Picture 12" descr="ATLAS cavern9"/>
          <p:cNvPicPr>
            <a:picLocks noChangeAspect="1" noChangeArrowheads="1"/>
          </p:cNvPicPr>
          <p:nvPr/>
        </p:nvPicPr>
        <p:blipFill>
          <a:blip r:embed="rId7"/>
          <a:srcRect/>
          <a:stretch>
            <a:fillRect/>
          </a:stretch>
        </p:blipFill>
        <p:spPr bwMode="auto">
          <a:xfrm>
            <a:off x="-323850" y="0"/>
            <a:ext cx="9467850" cy="7029450"/>
          </a:xfrm>
          <a:prstGeom prst="rect">
            <a:avLst/>
          </a:prstGeom>
          <a:noFill/>
        </p:spPr>
      </p:pic>
      <p:sp>
        <p:nvSpPr>
          <p:cNvPr id="78857" name="Rectangle 9"/>
          <p:cNvSpPr>
            <a:spLocks noGrp="1" noChangeArrowheads="1"/>
          </p:cNvSpPr>
          <p:nvPr>
            <p:ph type="title"/>
          </p:nvPr>
        </p:nvSpPr>
        <p:spPr>
          <a:xfrm>
            <a:off x="6084888" y="6308725"/>
            <a:ext cx="3059112" cy="549275"/>
          </a:xfrm>
          <a:solidFill>
            <a:schemeClr val="tx2"/>
          </a:solidFill>
        </p:spPr>
        <p:txBody>
          <a:bodyPr/>
          <a:lstStyle/>
          <a:p>
            <a:pPr algn="l"/>
            <a:r>
              <a:rPr lang="en-US" sz="3200">
                <a:solidFill>
                  <a:schemeClr val="bg2"/>
                </a:solidFill>
              </a:rPr>
              <a:t>ATLAS </a:t>
            </a:r>
            <a:r>
              <a:rPr lang="en-US" sz="3600">
                <a:solidFill>
                  <a:schemeClr val="bg2"/>
                </a:solidFill>
              </a:rPr>
              <a:t>Cavern</a:t>
            </a:r>
            <a:endParaRPr lang="en-GB" sz="3600">
              <a:solidFill>
                <a:schemeClr val="bg2"/>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8851"/>
                                        </p:tgtEl>
                                        <p:attrNameLst>
                                          <p:attrName>style.visibility</p:attrName>
                                        </p:attrNameLst>
                                      </p:cBhvr>
                                      <p:to>
                                        <p:strVal val="visible"/>
                                      </p:to>
                                    </p:set>
                                    <p:animEffect transition="in" filter="fade">
                                      <p:cBhvr>
                                        <p:cTn id="7" dur="1000"/>
                                        <p:tgtEl>
                                          <p:spTgt spid="7885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8856"/>
                                        </p:tgtEl>
                                        <p:attrNameLst>
                                          <p:attrName>style.visibility</p:attrName>
                                        </p:attrNameLst>
                                      </p:cBhvr>
                                      <p:to>
                                        <p:strVal val="visible"/>
                                      </p:to>
                                    </p:set>
                                    <p:animEffect transition="in" filter="fade">
                                      <p:cBhvr>
                                        <p:cTn id="12" dur="1000"/>
                                        <p:tgtEl>
                                          <p:spTgt spid="78856"/>
                                        </p:tgtEl>
                                      </p:cBhvr>
                                    </p:animEffect>
                                  </p:childTnLst>
                                </p:cTn>
                              </p:par>
                              <p:par>
                                <p:cTn id="13" presetID="1" presetClass="exit" presetSubtype="0" fill="hold" nodeType="withEffect">
                                  <p:stCondLst>
                                    <p:cond delay="0"/>
                                  </p:stCondLst>
                                  <p:childTnLst>
                                    <p:set>
                                      <p:cBhvr>
                                        <p:cTn id="14" dur="1" fill="hold">
                                          <p:stCondLst>
                                            <p:cond delay="0"/>
                                          </p:stCondLst>
                                        </p:cTn>
                                        <p:tgtEl>
                                          <p:spTgt spid="78850"/>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78851"/>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78862"/>
                                        </p:tgtEl>
                                        <p:attrNameLst>
                                          <p:attrName>style.visibility</p:attrName>
                                        </p:attrNameLst>
                                      </p:cBhvr>
                                      <p:to>
                                        <p:strVal val="visible"/>
                                      </p:to>
                                    </p:set>
                                    <p:animEffect transition="in" filter="fade">
                                      <p:cBhvr>
                                        <p:cTn id="21" dur="1000"/>
                                        <p:tgtEl>
                                          <p:spTgt spid="78862"/>
                                        </p:tgtEl>
                                      </p:cBhvr>
                                    </p:animEffect>
                                  </p:childTnLst>
                                </p:cTn>
                              </p:par>
                              <p:par>
                                <p:cTn id="22" presetID="1" presetClass="exit" presetSubtype="0" fill="hold" nodeType="withEffect">
                                  <p:stCondLst>
                                    <p:cond delay="0"/>
                                  </p:stCondLst>
                                  <p:childTnLst>
                                    <p:set>
                                      <p:cBhvr>
                                        <p:cTn id="23" dur="1" fill="hold">
                                          <p:stCondLst>
                                            <p:cond delay="0"/>
                                          </p:stCondLst>
                                        </p:cTn>
                                        <p:tgtEl>
                                          <p:spTgt spid="78856"/>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78860"/>
                                        </p:tgtEl>
                                        <p:attrNameLst>
                                          <p:attrName>style.visibility</p:attrName>
                                        </p:attrNameLst>
                                      </p:cBhvr>
                                      <p:to>
                                        <p:strVal val="visible"/>
                                      </p:to>
                                    </p:set>
                                    <p:animEffect transition="in" filter="fade">
                                      <p:cBhvr>
                                        <p:cTn id="28" dur="1000"/>
                                        <p:tgtEl>
                                          <p:spTgt spid="78860"/>
                                        </p:tgtEl>
                                      </p:cBhvr>
                                    </p:animEffect>
                                  </p:childTnLst>
                                </p:cTn>
                              </p:par>
                              <p:par>
                                <p:cTn id="29" presetID="10" presetClass="exit" presetSubtype="0" fill="hold" nodeType="withEffect">
                                  <p:stCondLst>
                                    <p:cond delay="0"/>
                                  </p:stCondLst>
                                  <p:childTnLst>
                                    <p:animEffect transition="out" filter="fade">
                                      <p:cBhvr>
                                        <p:cTn id="30" dur="2000"/>
                                        <p:tgtEl>
                                          <p:spTgt spid="78862"/>
                                        </p:tgtEl>
                                      </p:cBhvr>
                                    </p:animEffect>
                                    <p:set>
                                      <p:cBhvr>
                                        <p:cTn id="31" dur="1" fill="hold">
                                          <p:stCondLst>
                                            <p:cond delay="1999"/>
                                          </p:stCondLst>
                                        </p:cTn>
                                        <p:tgtEl>
                                          <p:spTgt spid="7886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bwMode="auto">
          <a:xfrm>
            <a:off x="1979613" y="0"/>
            <a:ext cx="4881562" cy="762000"/>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US">
                <a:solidFill>
                  <a:srgbClr val="00547E"/>
                </a:solidFill>
              </a:rPr>
              <a:t>The CMS Detector</a:t>
            </a:r>
          </a:p>
        </p:txBody>
      </p:sp>
      <p:pic>
        <p:nvPicPr>
          <p:cNvPr id="277507" name="Picture 3"/>
          <p:cNvPicPr>
            <a:picLocks noChangeAspect="1" noChangeArrowheads="1"/>
          </p:cNvPicPr>
          <p:nvPr/>
        </p:nvPicPr>
        <p:blipFill>
          <a:blip r:embed="rId3"/>
          <a:srcRect/>
          <a:stretch>
            <a:fillRect/>
          </a:stretch>
        </p:blipFill>
        <p:spPr bwMode="auto">
          <a:xfrm>
            <a:off x="1981200" y="1752600"/>
            <a:ext cx="5765800" cy="4191000"/>
          </a:xfrm>
          <a:prstGeom prst="rect">
            <a:avLst/>
          </a:prstGeom>
          <a:solidFill>
            <a:srgbClr val="FFFF99"/>
          </a:solidFill>
          <a:ln w="9525">
            <a:noFill/>
            <a:miter lim="800000"/>
            <a:headEnd/>
            <a:tailEnd/>
          </a:ln>
        </p:spPr>
      </p:pic>
      <p:sp>
        <p:nvSpPr>
          <p:cNvPr id="277508" name="Line 4"/>
          <p:cNvSpPr>
            <a:spLocks noChangeShapeType="1"/>
          </p:cNvSpPr>
          <p:nvPr/>
        </p:nvSpPr>
        <p:spPr bwMode="auto">
          <a:xfrm flipH="1">
            <a:off x="4295775" y="2074863"/>
            <a:ext cx="569913" cy="1066800"/>
          </a:xfrm>
          <a:prstGeom prst="line">
            <a:avLst/>
          </a:prstGeom>
          <a:noFill/>
          <a:ln w="12700">
            <a:solidFill>
              <a:srgbClr val="000000"/>
            </a:solidFill>
            <a:round/>
            <a:headEnd/>
            <a:tailEnd/>
          </a:ln>
        </p:spPr>
        <p:txBody>
          <a:bodyPr/>
          <a:lstStyle/>
          <a:p>
            <a:endParaRPr lang="en-GB"/>
          </a:p>
        </p:txBody>
      </p:sp>
      <p:sp>
        <p:nvSpPr>
          <p:cNvPr id="277509" name="Oval 5"/>
          <p:cNvSpPr>
            <a:spLocks noChangeArrowheads="1"/>
          </p:cNvSpPr>
          <p:nvPr/>
        </p:nvSpPr>
        <p:spPr bwMode="auto">
          <a:xfrm>
            <a:off x="4249738" y="3092450"/>
            <a:ext cx="90487" cy="98425"/>
          </a:xfrm>
          <a:prstGeom prst="ellipse">
            <a:avLst/>
          </a:prstGeom>
          <a:solidFill>
            <a:srgbClr val="FFFFFF"/>
          </a:solidFill>
          <a:ln w="12700">
            <a:solidFill>
              <a:srgbClr val="000000"/>
            </a:solidFill>
            <a:round/>
            <a:headEnd/>
            <a:tailEnd/>
          </a:ln>
        </p:spPr>
        <p:txBody>
          <a:bodyPr/>
          <a:lstStyle/>
          <a:p>
            <a:endParaRPr lang="en-GB"/>
          </a:p>
        </p:txBody>
      </p:sp>
      <p:sp>
        <p:nvSpPr>
          <p:cNvPr id="277510" name="Rectangle 6"/>
          <p:cNvSpPr>
            <a:spLocks noChangeArrowheads="1"/>
          </p:cNvSpPr>
          <p:nvPr/>
        </p:nvSpPr>
        <p:spPr bwMode="auto">
          <a:xfrm>
            <a:off x="3868738" y="5715000"/>
            <a:ext cx="1714500" cy="274638"/>
          </a:xfrm>
          <a:prstGeom prst="rect">
            <a:avLst/>
          </a:prstGeom>
          <a:noFill/>
          <a:ln w="9525">
            <a:noFill/>
            <a:miter lim="800000"/>
            <a:headEnd/>
            <a:tailEnd/>
          </a:ln>
        </p:spPr>
        <p:txBody>
          <a:bodyPr wrap="none" lIns="0" tIns="0" rIns="0" bIns="0">
            <a:spAutoFit/>
          </a:bodyPr>
          <a:lstStyle/>
          <a:p>
            <a:r>
              <a:rPr lang="en-US" sz="1800" b="1">
                <a:solidFill>
                  <a:srgbClr val="1C1C1C"/>
                </a:solidFill>
                <a:latin typeface="Helvetica" pitchFamily="34" charset="0"/>
              </a:rPr>
              <a:t>MUON BARREL</a:t>
            </a:r>
            <a:endParaRPr lang="en-US" sz="2800">
              <a:latin typeface="Times" pitchFamily="18" charset="0"/>
            </a:endParaRPr>
          </a:p>
        </p:txBody>
      </p:sp>
      <p:sp>
        <p:nvSpPr>
          <p:cNvPr id="277511" name="Rectangle 7"/>
          <p:cNvSpPr>
            <a:spLocks noChangeArrowheads="1"/>
          </p:cNvSpPr>
          <p:nvPr/>
        </p:nvSpPr>
        <p:spPr bwMode="auto">
          <a:xfrm>
            <a:off x="5424488" y="1360488"/>
            <a:ext cx="63500" cy="274637"/>
          </a:xfrm>
          <a:prstGeom prst="rect">
            <a:avLst/>
          </a:prstGeom>
          <a:noFill/>
          <a:ln w="9525">
            <a:noFill/>
            <a:miter lim="800000"/>
            <a:headEnd/>
            <a:tailEnd/>
          </a:ln>
        </p:spPr>
        <p:txBody>
          <a:bodyPr wrap="none" lIns="0" tIns="0" rIns="0" bIns="0">
            <a:spAutoFit/>
          </a:bodyPr>
          <a:lstStyle/>
          <a:p>
            <a:r>
              <a:rPr lang="en-US" sz="1800" b="1">
                <a:solidFill>
                  <a:srgbClr val="1C1C1C"/>
                </a:solidFill>
                <a:latin typeface="Helvetica" pitchFamily="34" charset="0"/>
              </a:rPr>
              <a:t> </a:t>
            </a:r>
            <a:endParaRPr lang="en-US" sz="2800">
              <a:latin typeface="Times" pitchFamily="18" charset="0"/>
            </a:endParaRPr>
          </a:p>
        </p:txBody>
      </p:sp>
      <p:grpSp>
        <p:nvGrpSpPr>
          <p:cNvPr id="2" name="Group 8"/>
          <p:cNvGrpSpPr>
            <a:grpSpLocks/>
          </p:cNvGrpSpPr>
          <p:nvPr/>
        </p:nvGrpSpPr>
        <p:grpSpPr bwMode="auto">
          <a:xfrm>
            <a:off x="985838" y="4724400"/>
            <a:ext cx="1431925" cy="382588"/>
            <a:chOff x="622" y="3488"/>
            <a:chExt cx="981" cy="241"/>
          </a:xfrm>
        </p:grpSpPr>
        <p:sp>
          <p:nvSpPr>
            <p:cNvPr id="277513" name="Rectangle 9"/>
            <p:cNvSpPr>
              <a:spLocks noChangeArrowheads="1"/>
            </p:cNvSpPr>
            <p:nvPr/>
          </p:nvSpPr>
          <p:spPr bwMode="auto">
            <a:xfrm>
              <a:off x="622" y="3488"/>
              <a:ext cx="981" cy="134"/>
            </a:xfrm>
            <a:prstGeom prst="rect">
              <a:avLst/>
            </a:prstGeom>
            <a:noFill/>
            <a:ln w="9525">
              <a:noFill/>
              <a:miter lim="800000"/>
              <a:headEnd/>
              <a:tailEnd/>
            </a:ln>
          </p:spPr>
          <p:txBody>
            <a:bodyPr wrap="none" lIns="0" tIns="0" rIns="0" bIns="0">
              <a:spAutoFit/>
            </a:bodyPr>
            <a:lstStyle/>
            <a:p>
              <a:r>
                <a:rPr lang="en-US" sz="1400">
                  <a:solidFill>
                    <a:srgbClr val="000000"/>
                  </a:solidFill>
                  <a:latin typeface="Helvetica" pitchFamily="34" charset="0"/>
                </a:rPr>
                <a:t>Silicon Microstrips</a:t>
              </a:r>
              <a:endParaRPr lang="en-US" sz="2800">
                <a:latin typeface="Times" pitchFamily="18" charset="0"/>
              </a:endParaRPr>
            </a:p>
          </p:txBody>
        </p:sp>
        <p:sp>
          <p:nvSpPr>
            <p:cNvPr id="277514" name="Rectangle 10"/>
            <p:cNvSpPr>
              <a:spLocks noChangeArrowheads="1"/>
            </p:cNvSpPr>
            <p:nvPr/>
          </p:nvSpPr>
          <p:spPr bwMode="auto">
            <a:xfrm>
              <a:off x="622" y="3595"/>
              <a:ext cx="325" cy="134"/>
            </a:xfrm>
            <a:prstGeom prst="rect">
              <a:avLst/>
            </a:prstGeom>
            <a:noFill/>
            <a:ln w="9525">
              <a:noFill/>
              <a:miter lim="800000"/>
              <a:headEnd/>
              <a:tailEnd/>
            </a:ln>
          </p:spPr>
          <p:txBody>
            <a:bodyPr wrap="none" lIns="0" tIns="0" rIns="0" bIns="0">
              <a:spAutoFit/>
            </a:bodyPr>
            <a:lstStyle/>
            <a:p>
              <a:r>
                <a:rPr lang="en-US" sz="1400">
                  <a:solidFill>
                    <a:srgbClr val="000000"/>
                  </a:solidFill>
                  <a:latin typeface="Helvetica" pitchFamily="34" charset="0"/>
                </a:rPr>
                <a:t>Pixels</a:t>
              </a:r>
              <a:endParaRPr lang="en-US" sz="2800">
                <a:latin typeface="Times" pitchFamily="18" charset="0"/>
              </a:endParaRPr>
            </a:p>
          </p:txBody>
        </p:sp>
      </p:grpSp>
      <p:sp>
        <p:nvSpPr>
          <p:cNvPr id="277515" name="Rectangle 11"/>
          <p:cNvSpPr>
            <a:spLocks noChangeArrowheads="1"/>
          </p:cNvSpPr>
          <p:nvPr/>
        </p:nvSpPr>
        <p:spPr bwMode="auto">
          <a:xfrm>
            <a:off x="1327150" y="5707063"/>
            <a:ext cx="49213" cy="212725"/>
          </a:xfrm>
          <a:prstGeom prst="rect">
            <a:avLst/>
          </a:prstGeom>
          <a:noFill/>
          <a:ln w="9525">
            <a:noFill/>
            <a:miter lim="800000"/>
            <a:headEnd/>
            <a:tailEnd/>
          </a:ln>
        </p:spPr>
        <p:txBody>
          <a:bodyPr wrap="none" lIns="0" tIns="0" rIns="0" bIns="0">
            <a:spAutoFit/>
          </a:bodyPr>
          <a:lstStyle/>
          <a:p>
            <a:r>
              <a:rPr lang="en-US" sz="1400">
                <a:solidFill>
                  <a:srgbClr val="000000"/>
                </a:solidFill>
                <a:latin typeface="Helvetica" pitchFamily="34" charset="0"/>
              </a:rPr>
              <a:t> </a:t>
            </a:r>
            <a:endParaRPr lang="en-US" sz="2800">
              <a:latin typeface="Times" pitchFamily="18" charset="0"/>
            </a:endParaRPr>
          </a:p>
        </p:txBody>
      </p:sp>
      <p:sp>
        <p:nvSpPr>
          <p:cNvPr id="277516" name="Line 12"/>
          <p:cNvSpPr>
            <a:spLocks noChangeShapeType="1"/>
          </p:cNvSpPr>
          <p:nvPr/>
        </p:nvSpPr>
        <p:spPr bwMode="auto">
          <a:xfrm flipV="1">
            <a:off x="1903413" y="3298825"/>
            <a:ext cx="2257425" cy="1306513"/>
          </a:xfrm>
          <a:prstGeom prst="line">
            <a:avLst/>
          </a:prstGeom>
          <a:noFill/>
          <a:ln w="12700">
            <a:solidFill>
              <a:srgbClr val="000000"/>
            </a:solidFill>
            <a:round/>
            <a:headEnd/>
            <a:tailEnd/>
          </a:ln>
        </p:spPr>
        <p:txBody>
          <a:bodyPr/>
          <a:lstStyle/>
          <a:p>
            <a:endParaRPr lang="en-GB"/>
          </a:p>
        </p:txBody>
      </p:sp>
      <p:sp>
        <p:nvSpPr>
          <p:cNvPr id="277517" name="Oval 13"/>
          <p:cNvSpPr>
            <a:spLocks noChangeArrowheads="1"/>
          </p:cNvSpPr>
          <p:nvPr/>
        </p:nvSpPr>
        <p:spPr bwMode="auto">
          <a:xfrm>
            <a:off x="4116388" y="3248025"/>
            <a:ext cx="90487" cy="100013"/>
          </a:xfrm>
          <a:prstGeom prst="ellipse">
            <a:avLst/>
          </a:prstGeom>
          <a:solidFill>
            <a:srgbClr val="FFFFFF"/>
          </a:solidFill>
          <a:ln w="12700">
            <a:solidFill>
              <a:srgbClr val="000000"/>
            </a:solidFill>
            <a:round/>
            <a:headEnd/>
            <a:tailEnd/>
          </a:ln>
        </p:spPr>
        <p:txBody>
          <a:bodyPr/>
          <a:lstStyle/>
          <a:p>
            <a:endParaRPr lang="en-GB"/>
          </a:p>
        </p:txBody>
      </p:sp>
      <p:sp>
        <p:nvSpPr>
          <p:cNvPr id="277518" name="Line 14"/>
          <p:cNvSpPr>
            <a:spLocks noChangeShapeType="1"/>
          </p:cNvSpPr>
          <p:nvPr/>
        </p:nvSpPr>
        <p:spPr bwMode="auto">
          <a:xfrm flipH="1">
            <a:off x="4799013" y="1833563"/>
            <a:ext cx="1685925" cy="1404937"/>
          </a:xfrm>
          <a:prstGeom prst="line">
            <a:avLst/>
          </a:prstGeom>
          <a:noFill/>
          <a:ln w="12700">
            <a:solidFill>
              <a:srgbClr val="000000"/>
            </a:solidFill>
            <a:round/>
            <a:headEnd/>
            <a:tailEnd/>
          </a:ln>
        </p:spPr>
        <p:txBody>
          <a:bodyPr/>
          <a:lstStyle/>
          <a:p>
            <a:endParaRPr lang="en-GB"/>
          </a:p>
        </p:txBody>
      </p:sp>
      <p:sp>
        <p:nvSpPr>
          <p:cNvPr id="277519" name="Oval 15"/>
          <p:cNvSpPr>
            <a:spLocks noChangeArrowheads="1"/>
          </p:cNvSpPr>
          <p:nvPr/>
        </p:nvSpPr>
        <p:spPr bwMode="auto">
          <a:xfrm>
            <a:off x="4752975" y="3187700"/>
            <a:ext cx="92075" cy="98425"/>
          </a:xfrm>
          <a:prstGeom prst="ellipse">
            <a:avLst/>
          </a:prstGeom>
          <a:solidFill>
            <a:srgbClr val="FFFFFF"/>
          </a:solidFill>
          <a:ln w="12700">
            <a:solidFill>
              <a:srgbClr val="000000"/>
            </a:solidFill>
            <a:round/>
            <a:headEnd/>
            <a:tailEnd/>
          </a:ln>
        </p:spPr>
        <p:txBody>
          <a:bodyPr/>
          <a:lstStyle/>
          <a:p>
            <a:endParaRPr lang="en-GB"/>
          </a:p>
        </p:txBody>
      </p:sp>
      <p:sp>
        <p:nvSpPr>
          <p:cNvPr id="277520" name="Line 16"/>
          <p:cNvSpPr>
            <a:spLocks noChangeShapeType="1"/>
          </p:cNvSpPr>
          <p:nvPr/>
        </p:nvSpPr>
        <p:spPr bwMode="auto">
          <a:xfrm flipH="1" flipV="1">
            <a:off x="6084888" y="4873625"/>
            <a:ext cx="1300162" cy="765175"/>
          </a:xfrm>
          <a:prstGeom prst="line">
            <a:avLst/>
          </a:prstGeom>
          <a:noFill/>
          <a:ln w="12700">
            <a:solidFill>
              <a:srgbClr val="000000"/>
            </a:solidFill>
            <a:round/>
            <a:headEnd/>
            <a:tailEnd/>
          </a:ln>
        </p:spPr>
        <p:txBody>
          <a:bodyPr/>
          <a:lstStyle/>
          <a:p>
            <a:endParaRPr lang="en-GB"/>
          </a:p>
        </p:txBody>
      </p:sp>
      <p:sp>
        <p:nvSpPr>
          <p:cNvPr id="277521" name="Oval 17"/>
          <p:cNvSpPr>
            <a:spLocks noChangeArrowheads="1"/>
          </p:cNvSpPr>
          <p:nvPr/>
        </p:nvSpPr>
        <p:spPr bwMode="auto">
          <a:xfrm>
            <a:off x="6037263" y="4824413"/>
            <a:ext cx="92075" cy="98425"/>
          </a:xfrm>
          <a:prstGeom prst="ellipse">
            <a:avLst/>
          </a:prstGeom>
          <a:solidFill>
            <a:srgbClr val="FFFFFF"/>
          </a:solidFill>
          <a:ln w="12700">
            <a:solidFill>
              <a:srgbClr val="000000"/>
            </a:solidFill>
            <a:round/>
            <a:headEnd/>
            <a:tailEnd/>
          </a:ln>
        </p:spPr>
        <p:txBody>
          <a:bodyPr/>
          <a:lstStyle/>
          <a:p>
            <a:endParaRPr lang="en-GB"/>
          </a:p>
        </p:txBody>
      </p:sp>
      <p:sp>
        <p:nvSpPr>
          <p:cNvPr id="277522" name="Line 18"/>
          <p:cNvSpPr>
            <a:spLocks noChangeShapeType="1"/>
          </p:cNvSpPr>
          <p:nvPr/>
        </p:nvSpPr>
        <p:spPr bwMode="auto">
          <a:xfrm flipH="1" flipV="1">
            <a:off x="5145088" y="4303713"/>
            <a:ext cx="212725" cy="1565275"/>
          </a:xfrm>
          <a:prstGeom prst="line">
            <a:avLst/>
          </a:prstGeom>
          <a:noFill/>
          <a:ln w="12700">
            <a:solidFill>
              <a:srgbClr val="000000"/>
            </a:solidFill>
            <a:round/>
            <a:headEnd/>
            <a:tailEnd/>
          </a:ln>
        </p:spPr>
        <p:txBody>
          <a:bodyPr/>
          <a:lstStyle/>
          <a:p>
            <a:endParaRPr lang="en-GB"/>
          </a:p>
        </p:txBody>
      </p:sp>
      <p:sp>
        <p:nvSpPr>
          <p:cNvPr id="277523" name="Oval 19"/>
          <p:cNvSpPr>
            <a:spLocks noChangeArrowheads="1"/>
          </p:cNvSpPr>
          <p:nvPr/>
        </p:nvSpPr>
        <p:spPr bwMode="auto">
          <a:xfrm>
            <a:off x="5099050" y="4254500"/>
            <a:ext cx="92075" cy="98425"/>
          </a:xfrm>
          <a:prstGeom prst="ellipse">
            <a:avLst/>
          </a:prstGeom>
          <a:solidFill>
            <a:srgbClr val="FFFFFF"/>
          </a:solidFill>
          <a:ln w="12700">
            <a:solidFill>
              <a:srgbClr val="000000"/>
            </a:solidFill>
            <a:round/>
            <a:headEnd/>
            <a:tailEnd/>
          </a:ln>
        </p:spPr>
        <p:txBody>
          <a:bodyPr/>
          <a:lstStyle/>
          <a:p>
            <a:endParaRPr lang="en-GB"/>
          </a:p>
        </p:txBody>
      </p:sp>
      <p:sp>
        <p:nvSpPr>
          <p:cNvPr id="277524" name="Line 20"/>
          <p:cNvSpPr>
            <a:spLocks noChangeShapeType="1"/>
          </p:cNvSpPr>
          <p:nvPr/>
        </p:nvSpPr>
        <p:spPr bwMode="auto">
          <a:xfrm flipV="1">
            <a:off x="4060825" y="4279900"/>
            <a:ext cx="950913" cy="1516063"/>
          </a:xfrm>
          <a:prstGeom prst="line">
            <a:avLst/>
          </a:prstGeom>
          <a:noFill/>
          <a:ln w="12700">
            <a:solidFill>
              <a:srgbClr val="000000"/>
            </a:solidFill>
            <a:round/>
            <a:headEnd/>
            <a:tailEnd/>
          </a:ln>
        </p:spPr>
        <p:txBody>
          <a:bodyPr/>
          <a:lstStyle/>
          <a:p>
            <a:endParaRPr lang="en-GB"/>
          </a:p>
        </p:txBody>
      </p:sp>
      <p:sp>
        <p:nvSpPr>
          <p:cNvPr id="277525" name="Oval 21"/>
          <p:cNvSpPr>
            <a:spLocks noChangeArrowheads="1"/>
          </p:cNvSpPr>
          <p:nvPr/>
        </p:nvSpPr>
        <p:spPr bwMode="auto">
          <a:xfrm>
            <a:off x="4964113" y="4230688"/>
            <a:ext cx="92075" cy="100012"/>
          </a:xfrm>
          <a:prstGeom prst="ellipse">
            <a:avLst/>
          </a:prstGeom>
          <a:solidFill>
            <a:srgbClr val="FFFFFF"/>
          </a:solidFill>
          <a:ln w="12700">
            <a:solidFill>
              <a:srgbClr val="000000"/>
            </a:solidFill>
            <a:round/>
            <a:headEnd/>
            <a:tailEnd/>
          </a:ln>
        </p:spPr>
        <p:txBody>
          <a:bodyPr/>
          <a:lstStyle/>
          <a:p>
            <a:endParaRPr lang="en-GB"/>
          </a:p>
        </p:txBody>
      </p:sp>
      <p:sp>
        <p:nvSpPr>
          <p:cNvPr id="277526" name="Rectangle 22"/>
          <p:cNvSpPr>
            <a:spLocks noChangeArrowheads="1"/>
          </p:cNvSpPr>
          <p:nvPr/>
        </p:nvSpPr>
        <p:spPr bwMode="auto">
          <a:xfrm>
            <a:off x="4994275" y="1447800"/>
            <a:ext cx="484188"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Helvetica" pitchFamily="34" charset="0"/>
              </a:rPr>
              <a:t>ECAL</a:t>
            </a:r>
            <a:endParaRPr lang="en-US" sz="2800">
              <a:latin typeface="Times" pitchFamily="18" charset="0"/>
            </a:endParaRPr>
          </a:p>
        </p:txBody>
      </p:sp>
      <p:sp>
        <p:nvSpPr>
          <p:cNvPr id="277527" name="Rectangle 23"/>
          <p:cNvSpPr>
            <a:spLocks noChangeArrowheads="1"/>
          </p:cNvSpPr>
          <p:nvPr/>
        </p:nvSpPr>
        <p:spPr bwMode="auto">
          <a:xfrm>
            <a:off x="4711700" y="1676400"/>
            <a:ext cx="1274763" cy="425450"/>
          </a:xfrm>
          <a:prstGeom prst="rect">
            <a:avLst/>
          </a:prstGeom>
          <a:noFill/>
          <a:ln w="9525">
            <a:noFill/>
            <a:miter lim="800000"/>
            <a:headEnd/>
            <a:tailEnd/>
          </a:ln>
        </p:spPr>
        <p:txBody>
          <a:bodyPr wrap="none" lIns="0" tIns="0" rIns="0" bIns="0">
            <a:spAutoFit/>
          </a:bodyPr>
          <a:lstStyle/>
          <a:p>
            <a:r>
              <a:rPr lang="en-US" sz="1400">
                <a:solidFill>
                  <a:srgbClr val="000000"/>
                </a:solidFill>
                <a:latin typeface="Helvetica" pitchFamily="34" charset="0"/>
              </a:rPr>
              <a:t> Scintillating </a:t>
            </a:r>
          </a:p>
          <a:p>
            <a:r>
              <a:rPr lang="en-US" sz="1400">
                <a:solidFill>
                  <a:srgbClr val="000000"/>
                </a:solidFill>
                <a:latin typeface="Helvetica" pitchFamily="34" charset="0"/>
              </a:rPr>
              <a:t>PbWO4 crystals</a:t>
            </a:r>
            <a:endParaRPr lang="en-US" sz="2800">
              <a:latin typeface="Times" pitchFamily="18" charset="0"/>
            </a:endParaRPr>
          </a:p>
        </p:txBody>
      </p:sp>
      <p:sp>
        <p:nvSpPr>
          <p:cNvPr id="277528" name="Rectangle 24"/>
          <p:cNvSpPr>
            <a:spLocks noChangeArrowheads="1"/>
          </p:cNvSpPr>
          <p:nvPr/>
        </p:nvSpPr>
        <p:spPr bwMode="auto">
          <a:xfrm>
            <a:off x="5461000" y="1471613"/>
            <a:ext cx="28575" cy="122237"/>
          </a:xfrm>
          <a:prstGeom prst="rect">
            <a:avLst/>
          </a:prstGeom>
          <a:noFill/>
          <a:ln w="9525">
            <a:noFill/>
            <a:miter lim="800000"/>
            <a:headEnd/>
            <a:tailEnd/>
          </a:ln>
        </p:spPr>
        <p:txBody>
          <a:bodyPr wrap="none" lIns="0" tIns="0" rIns="0" bIns="0">
            <a:spAutoFit/>
          </a:bodyPr>
          <a:lstStyle/>
          <a:p>
            <a:r>
              <a:rPr lang="en-US" sz="800">
                <a:solidFill>
                  <a:srgbClr val="000000"/>
                </a:solidFill>
                <a:latin typeface="Helvetica" pitchFamily="34" charset="0"/>
              </a:rPr>
              <a:t> </a:t>
            </a:r>
            <a:endParaRPr lang="en-US" sz="2800">
              <a:latin typeface="Times" pitchFamily="18" charset="0"/>
            </a:endParaRPr>
          </a:p>
        </p:txBody>
      </p:sp>
      <p:sp>
        <p:nvSpPr>
          <p:cNvPr id="277529" name="Rectangle 25"/>
          <p:cNvSpPr>
            <a:spLocks noChangeArrowheads="1"/>
          </p:cNvSpPr>
          <p:nvPr/>
        </p:nvSpPr>
        <p:spPr bwMode="auto">
          <a:xfrm>
            <a:off x="4219575" y="1604963"/>
            <a:ext cx="49213" cy="212725"/>
          </a:xfrm>
          <a:prstGeom prst="rect">
            <a:avLst/>
          </a:prstGeom>
          <a:noFill/>
          <a:ln w="9525">
            <a:noFill/>
            <a:miter lim="800000"/>
            <a:headEnd/>
            <a:tailEnd/>
          </a:ln>
        </p:spPr>
        <p:txBody>
          <a:bodyPr wrap="none" lIns="0" tIns="0" rIns="0" bIns="0">
            <a:spAutoFit/>
          </a:bodyPr>
          <a:lstStyle/>
          <a:p>
            <a:r>
              <a:rPr lang="en-US" sz="1400">
                <a:solidFill>
                  <a:srgbClr val="000000"/>
                </a:solidFill>
                <a:latin typeface="Helvetica" pitchFamily="34" charset="0"/>
              </a:rPr>
              <a:t> </a:t>
            </a:r>
            <a:endParaRPr lang="en-US" sz="2800">
              <a:latin typeface="Times" pitchFamily="18" charset="0"/>
            </a:endParaRPr>
          </a:p>
        </p:txBody>
      </p:sp>
      <p:sp>
        <p:nvSpPr>
          <p:cNvPr id="277530" name="Rectangle 26"/>
          <p:cNvSpPr>
            <a:spLocks noChangeArrowheads="1"/>
          </p:cNvSpPr>
          <p:nvPr/>
        </p:nvSpPr>
        <p:spPr bwMode="auto">
          <a:xfrm>
            <a:off x="6054725" y="5927725"/>
            <a:ext cx="2055813" cy="212725"/>
          </a:xfrm>
          <a:prstGeom prst="rect">
            <a:avLst/>
          </a:prstGeom>
          <a:noFill/>
          <a:ln w="9525">
            <a:noFill/>
            <a:miter lim="800000"/>
            <a:headEnd/>
            <a:tailEnd/>
          </a:ln>
        </p:spPr>
        <p:txBody>
          <a:bodyPr wrap="none" lIns="0" tIns="0" rIns="0" bIns="0">
            <a:spAutoFit/>
          </a:bodyPr>
          <a:lstStyle/>
          <a:p>
            <a:r>
              <a:rPr lang="en-US" sz="1400" dirty="0">
                <a:solidFill>
                  <a:srgbClr val="000000"/>
                </a:solidFill>
                <a:latin typeface="Helvetica" pitchFamily="34" charset="0"/>
              </a:rPr>
              <a:t> Cathode Strip Chambers </a:t>
            </a:r>
            <a:endParaRPr lang="en-US" sz="2800" dirty="0">
              <a:latin typeface="Times" pitchFamily="18" charset="0"/>
            </a:endParaRPr>
          </a:p>
        </p:txBody>
      </p:sp>
      <p:sp>
        <p:nvSpPr>
          <p:cNvPr id="277531" name="Rectangle 27"/>
          <p:cNvSpPr>
            <a:spLocks noChangeArrowheads="1"/>
          </p:cNvSpPr>
          <p:nvPr/>
        </p:nvSpPr>
        <p:spPr bwMode="auto">
          <a:xfrm>
            <a:off x="6019800" y="6111875"/>
            <a:ext cx="2044700" cy="212725"/>
          </a:xfrm>
          <a:prstGeom prst="rect">
            <a:avLst/>
          </a:prstGeom>
          <a:noFill/>
          <a:ln w="9525">
            <a:noFill/>
            <a:miter lim="800000"/>
            <a:headEnd/>
            <a:tailEnd/>
          </a:ln>
        </p:spPr>
        <p:txBody>
          <a:bodyPr wrap="none" lIns="0" tIns="0" rIns="0" bIns="0">
            <a:spAutoFit/>
          </a:bodyPr>
          <a:lstStyle/>
          <a:p>
            <a:r>
              <a:rPr lang="en-US" sz="1400">
                <a:solidFill>
                  <a:srgbClr val="000000"/>
                </a:solidFill>
                <a:latin typeface="Helvetica" pitchFamily="34" charset="0"/>
              </a:rPr>
              <a:t>Resistive Plate Chambers</a:t>
            </a:r>
            <a:endParaRPr lang="en-US" sz="2800">
              <a:latin typeface="Times" pitchFamily="18" charset="0"/>
            </a:endParaRPr>
          </a:p>
        </p:txBody>
      </p:sp>
      <p:sp>
        <p:nvSpPr>
          <p:cNvPr id="277532" name="Rectangle 28"/>
          <p:cNvSpPr>
            <a:spLocks noChangeArrowheads="1"/>
          </p:cNvSpPr>
          <p:nvPr/>
        </p:nvSpPr>
        <p:spPr bwMode="auto">
          <a:xfrm>
            <a:off x="3459163" y="6051550"/>
            <a:ext cx="781050" cy="212725"/>
          </a:xfrm>
          <a:prstGeom prst="rect">
            <a:avLst/>
          </a:prstGeom>
          <a:noFill/>
          <a:ln w="9525">
            <a:noFill/>
            <a:miter lim="800000"/>
            <a:headEnd/>
            <a:tailEnd/>
          </a:ln>
        </p:spPr>
        <p:txBody>
          <a:bodyPr wrap="none" lIns="0" tIns="0" rIns="0" bIns="0">
            <a:spAutoFit/>
          </a:bodyPr>
          <a:lstStyle/>
          <a:p>
            <a:r>
              <a:rPr lang="en-US" sz="1400">
                <a:solidFill>
                  <a:srgbClr val="000000"/>
                </a:solidFill>
                <a:latin typeface="Helvetica" pitchFamily="34" charset="0"/>
              </a:rPr>
              <a:t>Drift Tube</a:t>
            </a:r>
            <a:endParaRPr lang="en-US" sz="2800">
              <a:latin typeface="Times" pitchFamily="18" charset="0"/>
            </a:endParaRPr>
          </a:p>
        </p:txBody>
      </p:sp>
      <p:sp>
        <p:nvSpPr>
          <p:cNvPr id="277533" name="Rectangle 29"/>
          <p:cNvSpPr>
            <a:spLocks noChangeArrowheads="1"/>
          </p:cNvSpPr>
          <p:nvPr/>
        </p:nvSpPr>
        <p:spPr bwMode="auto">
          <a:xfrm>
            <a:off x="4141788" y="6051550"/>
            <a:ext cx="49212" cy="212725"/>
          </a:xfrm>
          <a:prstGeom prst="rect">
            <a:avLst/>
          </a:prstGeom>
          <a:noFill/>
          <a:ln w="9525">
            <a:noFill/>
            <a:miter lim="800000"/>
            <a:headEnd/>
            <a:tailEnd/>
          </a:ln>
        </p:spPr>
        <p:txBody>
          <a:bodyPr wrap="none" lIns="0" tIns="0" rIns="0" bIns="0">
            <a:spAutoFit/>
          </a:bodyPr>
          <a:lstStyle/>
          <a:p>
            <a:r>
              <a:rPr lang="en-US" sz="1400">
                <a:solidFill>
                  <a:srgbClr val="000000"/>
                </a:solidFill>
                <a:latin typeface="Helvetica" pitchFamily="34" charset="0"/>
              </a:rPr>
              <a:t> </a:t>
            </a:r>
            <a:endParaRPr lang="en-US" sz="2800">
              <a:latin typeface="Times" pitchFamily="18" charset="0"/>
            </a:endParaRPr>
          </a:p>
        </p:txBody>
      </p:sp>
      <p:sp>
        <p:nvSpPr>
          <p:cNvPr id="277534" name="Rectangle 30"/>
          <p:cNvSpPr>
            <a:spLocks noChangeArrowheads="1"/>
          </p:cNvSpPr>
          <p:nvPr/>
        </p:nvSpPr>
        <p:spPr bwMode="auto">
          <a:xfrm>
            <a:off x="3459163" y="6234113"/>
            <a:ext cx="869950" cy="212725"/>
          </a:xfrm>
          <a:prstGeom prst="rect">
            <a:avLst/>
          </a:prstGeom>
          <a:noFill/>
          <a:ln w="9525">
            <a:noFill/>
            <a:miter lim="800000"/>
            <a:headEnd/>
            <a:tailEnd/>
          </a:ln>
        </p:spPr>
        <p:txBody>
          <a:bodyPr wrap="none" lIns="0" tIns="0" rIns="0" bIns="0">
            <a:spAutoFit/>
          </a:bodyPr>
          <a:lstStyle/>
          <a:p>
            <a:r>
              <a:rPr lang="en-US" sz="1400">
                <a:solidFill>
                  <a:srgbClr val="000000"/>
                </a:solidFill>
                <a:latin typeface="Helvetica" pitchFamily="34" charset="0"/>
              </a:rPr>
              <a:t>Chambers </a:t>
            </a:r>
            <a:endParaRPr lang="en-US" sz="2800">
              <a:latin typeface="Times" pitchFamily="18" charset="0"/>
            </a:endParaRPr>
          </a:p>
        </p:txBody>
      </p:sp>
      <p:sp>
        <p:nvSpPr>
          <p:cNvPr id="277535" name="Rectangle 31"/>
          <p:cNvSpPr>
            <a:spLocks noChangeArrowheads="1"/>
          </p:cNvSpPr>
          <p:nvPr/>
        </p:nvSpPr>
        <p:spPr bwMode="auto">
          <a:xfrm>
            <a:off x="4572000" y="6248400"/>
            <a:ext cx="49213" cy="212725"/>
          </a:xfrm>
          <a:prstGeom prst="rect">
            <a:avLst/>
          </a:prstGeom>
          <a:noFill/>
          <a:ln w="9525">
            <a:noFill/>
            <a:miter lim="800000"/>
            <a:headEnd/>
            <a:tailEnd/>
          </a:ln>
        </p:spPr>
        <p:txBody>
          <a:bodyPr wrap="none" lIns="0" tIns="0" rIns="0" bIns="0">
            <a:spAutoFit/>
          </a:bodyPr>
          <a:lstStyle/>
          <a:p>
            <a:r>
              <a:rPr lang="en-US" sz="1400">
                <a:solidFill>
                  <a:srgbClr val="000000"/>
                </a:solidFill>
                <a:latin typeface="Helvetica" pitchFamily="34" charset="0"/>
              </a:rPr>
              <a:t> </a:t>
            </a:r>
            <a:endParaRPr lang="en-US" sz="2800">
              <a:latin typeface="Times" pitchFamily="18" charset="0"/>
            </a:endParaRPr>
          </a:p>
        </p:txBody>
      </p:sp>
      <p:sp>
        <p:nvSpPr>
          <p:cNvPr id="277536" name="Rectangle 32"/>
          <p:cNvSpPr>
            <a:spLocks noChangeArrowheads="1"/>
          </p:cNvSpPr>
          <p:nvPr/>
        </p:nvSpPr>
        <p:spPr bwMode="auto">
          <a:xfrm>
            <a:off x="4654550" y="6062663"/>
            <a:ext cx="1176338" cy="212725"/>
          </a:xfrm>
          <a:prstGeom prst="rect">
            <a:avLst/>
          </a:prstGeom>
          <a:noFill/>
          <a:ln w="9525">
            <a:noFill/>
            <a:miter lim="800000"/>
            <a:headEnd/>
            <a:tailEnd/>
          </a:ln>
        </p:spPr>
        <p:txBody>
          <a:bodyPr wrap="none" lIns="0" tIns="0" rIns="0" bIns="0">
            <a:spAutoFit/>
          </a:bodyPr>
          <a:lstStyle/>
          <a:p>
            <a:r>
              <a:rPr lang="en-US" sz="1400">
                <a:solidFill>
                  <a:srgbClr val="000000"/>
                </a:solidFill>
                <a:latin typeface="Helvetica" pitchFamily="34" charset="0"/>
              </a:rPr>
              <a:t>Resistive Plate</a:t>
            </a:r>
            <a:endParaRPr lang="en-US" sz="2800">
              <a:latin typeface="Times" pitchFamily="18" charset="0"/>
            </a:endParaRPr>
          </a:p>
        </p:txBody>
      </p:sp>
      <p:sp>
        <p:nvSpPr>
          <p:cNvPr id="277537" name="Rectangle 33"/>
          <p:cNvSpPr>
            <a:spLocks noChangeArrowheads="1"/>
          </p:cNvSpPr>
          <p:nvPr/>
        </p:nvSpPr>
        <p:spPr bwMode="auto">
          <a:xfrm>
            <a:off x="5683250" y="6075363"/>
            <a:ext cx="49213" cy="212725"/>
          </a:xfrm>
          <a:prstGeom prst="rect">
            <a:avLst/>
          </a:prstGeom>
          <a:noFill/>
          <a:ln w="9525">
            <a:noFill/>
            <a:miter lim="800000"/>
            <a:headEnd/>
            <a:tailEnd/>
          </a:ln>
        </p:spPr>
        <p:txBody>
          <a:bodyPr wrap="none" lIns="0" tIns="0" rIns="0" bIns="0">
            <a:spAutoFit/>
          </a:bodyPr>
          <a:lstStyle/>
          <a:p>
            <a:r>
              <a:rPr lang="en-US" sz="1400">
                <a:solidFill>
                  <a:srgbClr val="000000"/>
                </a:solidFill>
                <a:latin typeface="Helvetica" pitchFamily="34" charset="0"/>
              </a:rPr>
              <a:t> </a:t>
            </a:r>
            <a:endParaRPr lang="en-US" sz="2800">
              <a:latin typeface="Times" pitchFamily="18" charset="0"/>
            </a:endParaRPr>
          </a:p>
        </p:txBody>
      </p:sp>
      <p:sp>
        <p:nvSpPr>
          <p:cNvPr id="277538" name="Rectangle 34"/>
          <p:cNvSpPr>
            <a:spLocks noChangeArrowheads="1"/>
          </p:cNvSpPr>
          <p:nvPr/>
        </p:nvSpPr>
        <p:spPr bwMode="auto">
          <a:xfrm>
            <a:off x="4654550" y="6257925"/>
            <a:ext cx="869950" cy="212725"/>
          </a:xfrm>
          <a:prstGeom prst="rect">
            <a:avLst/>
          </a:prstGeom>
          <a:noFill/>
          <a:ln w="9525">
            <a:noFill/>
            <a:miter lim="800000"/>
            <a:headEnd/>
            <a:tailEnd/>
          </a:ln>
        </p:spPr>
        <p:txBody>
          <a:bodyPr wrap="none" lIns="0" tIns="0" rIns="0" bIns="0">
            <a:spAutoFit/>
          </a:bodyPr>
          <a:lstStyle/>
          <a:p>
            <a:r>
              <a:rPr lang="en-US" sz="1400" dirty="0">
                <a:solidFill>
                  <a:srgbClr val="000000"/>
                </a:solidFill>
                <a:latin typeface="Helvetica" pitchFamily="34" charset="0"/>
              </a:rPr>
              <a:t>Chambers </a:t>
            </a:r>
            <a:endParaRPr lang="en-US" sz="2800" dirty="0">
              <a:latin typeface="Times" pitchFamily="18" charset="0"/>
            </a:endParaRPr>
          </a:p>
        </p:txBody>
      </p:sp>
      <p:grpSp>
        <p:nvGrpSpPr>
          <p:cNvPr id="3" name="Group 35"/>
          <p:cNvGrpSpPr>
            <a:grpSpLocks/>
          </p:cNvGrpSpPr>
          <p:nvPr/>
        </p:nvGrpSpPr>
        <p:grpSpPr bwMode="auto">
          <a:xfrm>
            <a:off x="649288" y="1844675"/>
            <a:ext cx="2336800" cy="530225"/>
            <a:chOff x="622" y="720"/>
            <a:chExt cx="1594" cy="334"/>
          </a:xfrm>
        </p:grpSpPr>
        <p:sp>
          <p:nvSpPr>
            <p:cNvPr id="277540" name="Rectangle 36"/>
            <p:cNvSpPr>
              <a:spLocks noChangeArrowheads="1"/>
            </p:cNvSpPr>
            <p:nvPr/>
          </p:nvSpPr>
          <p:spPr bwMode="auto">
            <a:xfrm>
              <a:off x="622" y="720"/>
              <a:ext cx="1594" cy="173"/>
            </a:xfrm>
            <a:prstGeom prst="rect">
              <a:avLst/>
            </a:prstGeom>
            <a:noFill/>
            <a:ln w="9525">
              <a:noFill/>
              <a:miter lim="800000"/>
              <a:headEnd/>
              <a:tailEnd/>
            </a:ln>
          </p:spPr>
          <p:txBody>
            <a:bodyPr wrap="none" lIns="0" tIns="0" rIns="0" bIns="0">
              <a:spAutoFit/>
            </a:bodyPr>
            <a:lstStyle/>
            <a:p>
              <a:r>
                <a:rPr lang="en-US" sz="1800" b="1">
                  <a:solidFill>
                    <a:srgbClr val="1C1C1C"/>
                  </a:solidFill>
                  <a:latin typeface="Helvetica" pitchFamily="34" charset="0"/>
                </a:rPr>
                <a:t>SUPERCONDUCTING</a:t>
              </a:r>
              <a:endParaRPr lang="en-US" sz="2800">
                <a:latin typeface="Times" pitchFamily="18" charset="0"/>
              </a:endParaRPr>
            </a:p>
          </p:txBody>
        </p:sp>
        <p:sp>
          <p:nvSpPr>
            <p:cNvPr id="277541" name="Rectangle 37"/>
            <p:cNvSpPr>
              <a:spLocks noChangeArrowheads="1"/>
            </p:cNvSpPr>
            <p:nvPr/>
          </p:nvSpPr>
          <p:spPr bwMode="auto">
            <a:xfrm>
              <a:off x="622" y="881"/>
              <a:ext cx="373" cy="173"/>
            </a:xfrm>
            <a:prstGeom prst="rect">
              <a:avLst/>
            </a:prstGeom>
            <a:noFill/>
            <a:ln w="9525">
              <a:noFill/>
              <a:miter lim="800000"/>
              <a:headEnd/>
              <a:tailEnd/>
            </a:ln>
          </p:spPr>
          <p:txBody>
            <a:bodyPr wrap="none" lIns="0" tIns="0" rIns="0" bIns="0">
              <a:spAutoFit/>
            </a:bodyPr>
            <a:lstStyle/>
            <a:p>
              <a:r>
                <a:rPr lang="en-US" sz="1800" b="1">
                  <a:solidFill>
                    <a:srgbClr val="1C1C1C"/>
                  </a:solidFill>
                  <a:latin typeface="Helvetica" pitchFamily="34" charset="0"/>
                </a:rPr>
                <a:t>COIL</a:t>
              </a:r>
              <a:endParaRPr lang="en-US" sz="2800">
                <a:latin typeface="Times" pitchFamily="18" charset="0"/>
              </a:endParaRPr>
            </a:p>
          </p:txBody>
        </p:sp>
      </p:grpSp>
      <p:sp>
        <p:nvSpPr>
          <p:cNvPr id="277542" name="Rectangle 38"/>
          <p:cNvSpPr>
            <a:spLocks noChangeArrowheads="1"/>
          </p:cNvSpPr>
          <p:nvPr/>
        </p:nvSpPr>
        <p:spPr bwMode="auto">
          <a:xfrm>
            <a:off x="7370763" y="2763838"/>
            <a:ext cx="1282700" cy="274637"/>
          </a:xfrm>
          <a:prstGeom prst="rect">
            <a:avLst/>
          </a:prstGeom>
          <a:noFill/>
          <a:ln w="9525">
            <a:noFill/>
            <a:miter lim="800000"/>
            <a:headEnd/>
            <a:tailEnd/>
          </a:ln>
        </p:spPr>
        <p:txBody>
          <a:bodyPr wrap="none" lIns="0" tIns="0" rIns="0" bIns="0">
            <a:spAutoFit/>
          </a:bodyPr>
          <a:lstStyle/>
          <a:p>
            <a:r>
              <a:rPr lang="en-US" sz="1800" b="1">
                <a:solidFill>
                  <a:srgbClr val="1C1C1C"/>
                </a:solidFill>
                <a:latin typeface="Helvetica" pitchFamily="34" charset="0"/>
              </a:rPr>
              <a:t>IRON YOKE</a:t>
            </a:r>
            <a:endParaRPr lang="en-US" sz="2800">
              <a:latin typeface="Times" pitchFamily="18" charset="0"/>
            </a:endParaRPr>
          </a:p>
        </p:txBody>
      </p:sp>
      <p:sp>
        <p:nvSpPr>
          <p:cNvPr id="277543" name="Line 39"/>
          <p:cNvSpPr>
            <a:spLocks noChangeShapeType="1"/>
          </p:cNvSpPr>
          <p:nvPr/>
        </p:nvSpPr>
        <p:spPr bwMode="auto">
          <a:xfrm>
            <a:off x="1912938" y="1989138"/>
            <a:ext cx="2259012" cy="895350"/>
          </a:xfrm>
          <a:prstGeom prst="line">
            <a:avLst/>
          </a:prstGeom>
          <a:noFill/>
          <a:ln w="12700">
            <a:solidFill>
              <a:srgbClr val="000000"/>
            </a:solidFill>
            <a:round/>
            <a:headEnd/>
            <a:tailEnd/>
          </a:ln>
        </p:spPr>
        <p:txBody>
          <a:bodyPr/>
          <a:lstStyle/>
          <a:p>
            <a:endParaRPr lang="en-GB"/>
          </a:p>
        </p:txBody>
      </p:sp>
      <p:sp>
        <p:nvSpPr>
          <p:cNvPr id="277544" name="Oval 40"/>
          <p:cNvSpPr>
            <a:spLocks noChangeArrowheads="1"/>
          </p:cNvSpPr>
          <p:nvPr/>
        </p:nvSpPr>
        <p:spPr bwMode="auto">
          <a:xfrm>
            <a:off x="4124325" y="2836863"/>
            <a:ext cx="92075" cy="98425"/>
          </a:xfrm>
          <a:prstGeom prst="ellipse">
            <a:avLst/>
          </a:prstGeom>
          <a:solidFill>
            <a:srgbClr val="FFFFFF"/>
          </a:solidFill>
          <a:ln w="12700">
            <a:solidFill>
              <a:srgbClr val="000000"/>
            </a:solidFill>
            <a:round/>
            <a:headEnd/>
            <a:tailEnd/>
          </a:ln>
        </p:spPr>
        <p:txBody>
          <a:bodyPr/>
          <a:lstStyle/>
          <a:p>
            <a:endParaRPr lang="en-GB"/>
          </a:p>
        </p:txBody>
      </p:sp>
      <p:sp>
        <p:nvSpPr>
          <p:cNvPr id="277545" name="Line 41"/>
          <p:cNvSpPr>
            <a:spLocks noChangeShapeType="1"/>
          </p:cNvSpPr>
          <p:nvPr/>
        </p:nvSpPr>
        <p:spPr bwMode="auto">
          <a:xfrm flipH="1" flipV="1">
            <a:off x="5780088" y="2874963"/>
            <a:ext cx="1433512" cy="34925"/>
          </a:xfrm>
          <a:prstGeom prst="line">
            <a:avLst/>
          </a:prstGeom>
          <a:noFill/>
          <a:ln w="12700">
            <a:solidFill>
              <a:srgbClr val="000000"/>
            </a:solidFill>
            <a:round/>
            <a:headEnd/>
            <a:tailEnd/>
          </a:ln>
        </p:spPr>
        <p:txBody>
          <a:bodyPr/>
          <a:lstStyle/>
          <a:p>
            <a:endParaRPr lang="en-GB"/>
          </a:p>
        </p:txBody>
      </p:sp>
      <p:sp>
        <p:nvSpPr>
          <p:cNvPr id="277546" name="Oval 42"/>
          <p:cNvSpPr>
            <a:spLocks noChangeArrowheads="1"/>
          </p:cNvSpPr>
          <p:nvPr/>
        </p:nvSpPr>
        <p:spPr bwMode="auto">
          <a:xfrm>
            <a:off x="5734050" y="2824163"/>
            <a:ext cx="92075" cy="98425"/>
          </a:xfrm>
          <a:prstGeom prst="ellipse">
            <a:avLst/>
          </a:prstGeom>
          <a:solidFill>
            <a:srgbClr val="FFFFFF"/>
          </a:solidFill>
          <a:ln w="12700">
            <a:solidFill>
              <a:srgbClr val="000000"/>
            </a:solidFill>
            <a:round/>
            <a:headEnd/>
            <a:tailEnd/>
          </a:ln>
        </p:spPr>
        <p:txBody>
          <a:bodyPr/>
          <a:lstStyle/>
          <a:p>
            <a:endParaRPr lang="en-GB"/>
          </a:p>
        </p:txBody>
      </p:sp>
      <p:sp>
        <p:nvSpPr>
          <p:cNvPr id="277547" name="Rectangle 43"/>
          <p:cNvSpPr>
            <a:spLocks noChangeArrowheads="1"/>
          </p:cNvSpPr>
          <p:nvPr/>
        </p:nvSpPr>
        <p:spPr bwMode="auto">
          <a:xfrm>
            <a:off x="985838" y="4343400"/>
            <a:ext cx="1117600" cy="274638"/>
          </a:xfrm>
          <a:prstGeom prst="rect">
            <a:avLst/>
          </a:prstGeom>
          <a:noFill/>
          <a:ln w="9525">
            <a:noFill/>
            <a:miter lim="800000"/>
            <a:headEnd/>
            <a:tailEnd/>
          </a:ln>
        </p:spPr>
        <p:txBody>
          <a:bodyPr wrap="none" lIns="0" tIns="0" rIns="0" bIns="0">
            <a:spAutoFit/>
          </a:bodyPr>
          <a:lstStyle/>
          <a:p>
            <a:r>
              <a:rPr lang="en-US" sz="1800" b="1">
                <a:solidFill>
                  <a:srgbClr val="1C1C1C"/>
                </a:solidFill>
                <a:latin typeface="Helvetica" pitchFamily="34" charset="0"/>
              </a:rPr>
              <a:t>TRACKER</a:t>
            </a:r>
            <a:endParaRPr lang="en-US" sz="2800">
              <a:latin typeface="Times" pitchFamily="18" charset="0"/>
            </a:endParaRPr>
          </a:p>
        </p:txBody>
      </p:sp>
      <p:sp>
        <p:nvSpPr>
          <p:cNvPr id="277548" name="Rectangle 44"/>
          <p:cNvSpPr>
            <a:spLocks noChangeArrowheads="1"/>
          </p:cNvSpPr>
          <p:nvPr/>
        </p:nvSpPr>
        <p:spPr bwMode="auto">
          <a:xfrm>
            <a:off x="7454900" y="5334000"/>
            <a:ext cx="1117600" cy="549275"/>
          </a:xfrm>
          <a:prstGeom prst="rect">
            <a:avLst/>
          </a:prstGeom>
          <a:noFill/>
          <a:ln w="9525">
            <a:noFill/>
            <a:miter lim="800000"/>
            <a:headEnd/>
            <a:tailEnd/>
          </a:ln>
        </p:spPr>
        <p:txBody>
          <a:bodyPr wrap="none" lIns="0" tIns="0" rIns="0" bIns="0">
            <a:spAutoFit/>
          </a:bodyPr>
          <a:lstStyle/>
          <a:p>
            <a:r>
              <a:rPr lang="en-US" sz="1800" b="1">
                <a:solidFill>
                  <a:srgbClr val="1C1C1C"/>
                </a:solidFill>
                <a:latin typeface="Helvetica" pitchFamily="34" charset="0"/>
              </a:rPr>
              <a:t>MUON</a:t>
            </a:r>
          </a:p>
          <a:p>
            <a:r>
              <a:rPr lang="en-US" sz="1800" b="1">
                <a:solidFill>
                  <a:srgbClr val="1C1C1C"/>
                </a:solidFill>
                <a:latin typeface="Helvetica" pitchFamily="34" charset="0"/>
              </a:rPr>
              <a:t>ENDCAPS</a:t>
            </a:r>
            <a:endParaRPr lang="en-US" sz="2800">
              <a:latin typeface="Times" pitchFamily="18" charset="0"/>
            </a:endParaRPr>
          </a:p>
        </p:txBody>
      </p:sp>
      <p:grpSp>
        <p:nvGrpSpPr>
          <p:cNvPr id="4" name="Group 45"/>
          <p:cNvGrpSpPr>
            <a:grpSpLocks/>
          </p:cNvGrpSpPr>
          <p:nvPr/>
        </p:nvGrpSpPr>
        <p:grpSpPr bwMode="auto">
          <a:xfrm>
            <a:off x="457200" y="5257800"/>
            <a:ext cx="1982788" cy="957263"/>
            <a:chOff x="4574" y="1553"/>
            <a:chExt cx="1308" cy="632"/>
          </a:xfrm>
        </p:grpSpPr>
        <p:sp>
          <p:nvSpPr>
            <p:cNvPr id="277550" name="Rectangle 46"/>
            <p:cNvSpPr>
              <a:spLocks noChangeArrowheads="1"/>
            </p:cNvSpPr>
            <p:nvPr/>
          </p:nvSpPr>
          <p:spPr bwMode="auto">
            <a:xfrm>
              <a:off x="4574" y="1553"/>
              <a:ext cx="1304" cy="632"/>
            </a:xfrm>
            <a:prstGeom prst="rect">
              <a:avLst/>
            </a:prstGeom>
            <a:solidFill>
              <a:srgbClr val="FFCC99"/>
            </a:solidFill>
            <a:ln w="12700">
              <a:solidFill>
                <a:srgbClr val="000000"/>
              </a:solidFill>
              <a:miter lim="800000"/>
              <a:headEnd/>
              <a:tailEnd/>
            </a:ln>
            <a:effectLst>
              <a:outerShdw dist="35921" dir="2700000" algn="ctr" rotWithShape="0">
                <a:srgbClr val="808080"/>
              </a:outerShdw>
            </a:effectLst>
          </p:spPr>
          <p:txBody>
            <a:bodyPr/>
            <a:lstStyle/>
            <a:p>
              <a:endParaRPr lang="en-GB"/>
            </a:p>
          </p:txBody>
        </p:sp>
        <p:sp>
          <p:nvSpPr>
            <p:cNvPr id="277551" name="Rectangle 47"/>
            <p:cNvSpPr>
              <a:spLocks noChangeArrowheads="1"/>
            </p:cNvSpPr>
            <p:nvPr/>
          </p:nvSpPr>
          <p:spPr bwMode="auto">
            <a:xfrm>
              <a:off x="4663" y="1626"/>
              <a:ext cx="1154" cy="141"/>
            </a:xfrm>
            <a:prstGeom prst="rect">
              <a:avLst/>
            </a:prstGeom>
            <a:noFill/>
            <a:ln w="9525">
              <a:noFill/>
              <a:miter lim="800000"/>
              <a:headEnd/>
              <a:tailEnd/>
            </a:ln>
          </p:spPr>
          <p:txBody>
            <a:bodyPr wrap="none" lIns="0" tIns="0" rIns="0" bIns="0">
              <a:spAutoFit/>
            </a:bodyPr>
            <a:lstStyle/>
            <a:p>
              <a:r>
                <a:rPr lang="en-US" sz="1400">
                  <a:solidFill>
                    <a:srgbClr val="000000"/>
                  </a:solidFill>
                  <a:latin typeface="Helvetica" pitchFamily="34" charset="0"/>
                </a:rPr>
                <a:t>Total weight : 12,500 t</a:t>
              </a:r>
              <a:endParaRPr lang="en-US" sz="2800">
                <a:latin typeface="Times" pitchFamily="18" charset="0"/>
              </a:endParaRPr>
            </a:p>
          </p:txBody>
        </p:sp>
        <p:sp>
          <p:nvSpPr>
            <p:cNvPr id="277552" name="Rectangle 48"/>
            <p:cNvSpPr>
              <a:spLocks noChangeArrowheads="1"/>
            </p:cNvSpPr>
            <p:nvPr/>
          </p:nvSpPr>
          <p:spPr bwMode="auto">
            <a:xfrm>
              <a:off x="4663" y="1756"/>
              <a:ext cx="1219" cy="141"/>
            </a:xfrm>
            <a:prstGeom prst="rect">
              <a:avLst/>
            </a:prstGeom>
            <a:noFill/>
            <a:ln w="9525">
              <a:noFill/>
              <a:miter lim="800000"/>
              <a:headEnd/>
              <a:tailEnd/>
            </a:ln>
          </p:spPr>
          <p:txBody>
            <a:bodyPr wrap="none" lIns="0" tIns="0" rIns="0" bIns="0">
              <a:spAutoFit/>
            </a:bodyPr>
            <a:lstStyle/>
            <a:p>
              <a:r>
                <a:rPr lang="en-US" sz="1400">
                  <a:solidFill>
                    <a:srgbClr val="000000"/>
                  </a:solidFill>
                  <a:latin typeface="Helvetica" pitchFamily="34" charset="0"/>
                </a:rPr>
                <a:t>Overall diameter : 15 m</a:t>
              </a:r>
              <a:endParaRPr lang="en-US" sz="2800">
                <a:latin typeface="Times" pitchFamily="18" charset="0"/>
              </a:endParaRPr>
            </a:p>
          </p:txBody>
        </p:sp>
        <p:sp>
          <p:nvSpPr>
            <p:cNvPr id="277553" name="Rectangle 49"/>
            <p:cNvSpPr>
              <a:spLocks noChangeArrowheads="1"/>
            </p:cNvSpPr>
            <p:nvPr/>
          </p:nvSpPr>
          <p:spPr bwMode="auto">
            <a:xfrm>
              <a:off x="4663" y="1883"/>
              <a:ext cx="1180" cy="141"/>
            </a:xfrm>
            <a:prstGeom prst="rect">
              <a:avLst/>
            </a:prstGeom>
            <a:noFill/>
            <a:ln w="9525">
              <a:noFill/>
              <a:miter lim="800000"/>
              <a:headEnd/>
              <a:tailEnd/>
            </a:ln>
          </p:spPr>
          <p:txBody>
            <a:bodyPr wrap="none" lIns="0" tIns="0" rIns="0" bIns="0">
              <a:spAutoFit/>
            </a:bodyPr>
            <a:lstStyle/>
            <a:p>
              <a:r>
                <a:rPr lang="en-US" sz="1400">
                  <a:solidFill>
                    <a:srgbClr val="000000"/>
                  </a:solidFill>
                  <a:latin typeface="Helvetica" pitchFamily="34" charset="0"/>
                </a:rPr>
                <a:t>Overall length : 21.6 m</a:t>
              </a:r>
              <a:endParaRPr lang="en-US" sz="2800">
                <a:latin typeface="Times" pitchFamily="18" charset="0"/>
              </a:endParaRPr>
            </a:p>
          </p:txBody>
        </p:sp>
        <p:sp>
          <p:nvSpPr>
            <p:cNvPr id="277554" name="Rectangle 50"/>
            <p:cNvSpPr>
              <a:spLocks noChangeArrowheads="1"/>
            </p:cNvSpPr>
            <p:nvPr/>
          </p:nvSpPr>
          <p:spPr bwMode="auto">
            <a:xfrm>
              <a:off x="4663" y="2010"/>
              <a:ext cx="1206" cy="140"/>
            </a:xfrm>
            <a:prstGeom prst="rect">
              <a:avLst/>
            </a:prstGeom>
            <a:noFill/>
            <a:ln w="9525">
              <a:noFill/>
              <a:miter lim="800000"/>
              <a:headEnd/>
              <a:tailEnd/>
            </a:ln>
          </p:spPr>
          <p:txBody>
            <a:bodyPr wrap="none" lIns="0" tIns="0" rIns="0" bIns="0">
              <a:spAutoFit/>
            </a:bodyPr>
            <a:lstStyle/>
            <a:p>
              <a:r>
                <a:rPr lang="en-US" sz="1400">
                  <a:solidFill>
                    <a:srgbClr val="000000"/>
                  </a:solidFill>
                  <a:latin typeface="Helvetica" pitchFamily="34" charset="0"/>
                </a:rPr>
                <a:t>Magnetic field : 4 Tesla</a:t>
              </a:r>
              <a:endParaRPr lang="en-US" sz="2800">
                <a:latin typeface="Times" pitchFamily="18" charset="0"/>
              </a:endParaRPr>
            </a:p>
          </p:txBody>
        </p:sp>
      </p:grpSp>
      <p:sp>
        <p:nvSpPr>
          <p:cNvPr id="277555" name="Rectangle 51"/>
          <p:cNvSpPr>
            <a:spLocks noChangeArrowheads="1"/>
          </p:cNvSpPr>
          <p:nvPr/>
        </p:nvSpPr>
        <p:spPr bwMode="auto">
          <a:xfrm>
            <a:off x="6611938" y="1524000"/>
            <a:ext cx="493712" cy="212725"/>
          </a:xfrm>
          <a:prstGeom prst="rect">
            <a:avLst/>
          </a:prstGeom>
          <a:noFill/>
          <a:ln w="9525">
            <a:noFill/>
            <a:miter lim="800000"/>
            <a:headEnd/>
            <a:tailEnd/>
          </a:ln>
        </p:spPr>
        <p:txBody>
          <a:bodyPr wrap="none" lIns="0" tIns="0" rIns="0" bIns="0">
            <a:spAutoFit/>
          </a:bodyPr>
          <a:lstStyle/>
          <a:p>
            <a:r>
              <a:rPr lang="en-US" sz="1400" b="1">
                <a:solidFill>
                  <a:srgbClr val="000000"/>
                </a:solidFill>
                <a:latin typeface="Helvetica" pitchFamily="34" charset="0"/>
              </a:rPr>
              <a:t>HCAL</a:t>
            </a:r>
            <a:endParaRPr lang="en-US" sz="2800">
              <a:latin typeface="Times" pitchFamily="18" charset="0"/>
            </a:endParaRPr>
          </a:p>
        </p:txBody>
      </p:sp>
      <p:sp>
        <p:nvSpPr>
          <p:cNvPr id="277556" name="Rectangle 52"/>
          <p:cNvSpPr>
            <a:spLocks noChangeArrowheads="1"/>
          </p:cNvSpPr>
          <p:nvPr/>
        </p:nvSpPr>
        <p:spPr bwMode="auto">
          <a:xfrm>
            <a:off x="6542088" y="1828800"/>
            <a:ext cx="1847850" cy="425450"/>
          </a:xfrm>
          <a:prstGeom prst="rect">
            <a:avLst/>
          </a:prstGeom>
          <a:noFill/>
          <a:ln w="9525">
            <a:noFill/>
            <a:miter lim="800000"/>
            <a:headEnd/>
            <a:tailEnd/>
          </a:ln>
        </p:spPr>
        <p:txBody>
          <a:bodyPr wrap="none" lIns="0" tIns="0" rIns="0" bIns="0">
            <a:spAutoFit/>
          </a:bodyPr>
          <a:lstStyle/>
          <a:p>
            <a:r>
              <a:rPr lang="en-US" sz="1400">
                <a:solidFill>
                  <a:srgbClr val="000000"/>
                </a:solidFill>
                <a:latin typeface="Helvetica" pitchFamily="34" charset="0"/>
              </a:rPr>
              <a:t>Plastic scintillator/brass</a:t>
            </a:r>
          </a:p>
          <a:p>
            <a:r>
              <a:rPr lang="en-US" sz="1400">
                <a:solidFill>
                  <a:srgbClr val="000000"/>
                </a:solidFill>
                <a:latin typeface="Helvetica" pitchFamily="34" charset="0"/>
              </a:rPr>
              <a:t>sandwich</a:t>
            </a:r>
            <a:endParaRPr lang="en-US" sz="2800">
              <a:latin typeface="Times" pitchFamily="18" charset="0"/>
            </a:endParaRPr>
          </a:p>
        </p:txBody>
      </p:sp>
      <p:sp>
        <p:nvSpPr>
          <p:cNvPr id="277557" name="Rectangle 53"/>
          <p:cNvSpPr>
            <a:spLocks noChangeArrowheads="1"/>
          </p:cNvSpPr>
          <p:nvPr/>
        </p:nvSpPr>
        <p:spPr bwMode="auto">
          <a:xfrm>
            <a:off x="7327900" y="1414463"/>
            <a:ext cx="49213" cy="212725"/>
          </a:xfrm>
          <a:prstGeom prst="rect">
            <a:avLst/>
          </a:prstGeom>
          <a:noFill/>
          <a:ln w="9525">
            <a:noFill/>
            <a:miter lim="800000"/>
            <a:headEnd/>
            <a:tailEnd/>
          </a:ln>
        </p:spPr>
        <p:txBody>
          <a:bodyPr wrap="none" lIns="0" tIns="0" rIns="0" bIns="0">
            <a:spAutoFit/>
          </a:bodyPr>
          <a:lstStyle/>
          <a:p>
            <a:r>
              <a:rPr lang="en-US" sz="1400">
                <a:solidFill>
                  <a:srgbClr val="000000"/>
                </a:solidFill>
                <a:latin typeface="Helvetica" pitchFamily="34" charset="0"/>
              </a:rPr>
              <a:t> </a:t>
            </a:r>
            <a:endParaRPr lang="en-US" sz="2800">
              <a:latin typeface="Times" pitchFamily="18" charset="0"/>
            </a:endParaRPr>
          </a:p>
        </p:txBody>
      </p:sp>
      <p:sp>
        <p:nvSpPr>
          <p:cNvPr id="277558" name="Rectangle 54"/>
          <p:cNvSpPr>
            <a:spLocks noChangeArrowheads="1"/>
          </p:cNvSpPr>
          <p:nvPr/>
        </p:nvSpPr>
        <p:spPr bwMode="auto">
          <a:xfrm>
            <a:off x="7399338" y="1604963"/>
            <a:ext cx="49212" cy="212725"/>
          </a:xfrm>
          <a:prstGeom prst="rect">
            <a:avLst/>
          </a:prstGeom>
          <a:noFill/>
          <a:ln w="9525">
            <a:noFill/>
            <a:miter lim="800000"/>
            <a:headEnd/>
            <a:tailEnd/>
          </a:ln>
        </p:spPr>
        <p:txBody>
          <a:bodyPr wrap="none" lIns="0" tIns="0" rIns="0" bIns="0">
            <a:spAutoFit/>
          </a:bodyPr>
          <a:lstStyle/>
          <a:p>
            <a:r>
              <a:rPr lang="en-US" sz="1400">
                <a:solidFill>
                  <a:srgbClr val="000000"/>
                </a:solidFill>
                <a:latin typeface="Helvetica" pitchFamily="34" charset="0"/>
              </a:rPr>
              <a:t> </a:t>
            </a:r>
            <a:endParaRPr lang="en-US" sz="2800">
              <a:latin typeface="Times" pitchFamily="18" charset="0"/>
            </a:endParaRPr>
          </a:p>
        </p:txBody>
      </p:sp>
      <p:sp>
        <p:nvSpPr>
          <p:cNvPr id="277559" name="Rectangle 55"/>
          <p:cNvSpPr>
            <a:spLocks noChangeArrowheads="1"/>
          </p:cNvSpPr>
          <p:nvPr/>
        </p:nvSpPr>
        <p:spPr bwMode="auto">
          <a:xfrm>
            <a:off x="5661025" y="1800225"/>
            <a:ext cx="49213" cy="212725"/>
          </a:xfrm>
          <a:prstGeom prst="rect">
            <a:avLst/>
          </a:prstGeom>
          <a:noFill/>
          <a:ln w="9525">
            <a:noFill/>
            <a:miter lim="800000"/>
            <a:headEnd/>
            <a:tailEnd/>
          </a:ln>
        </p:spPr>
        <p:txBody>
          <a:bodyPr wrap="none" lIns="0" tIns="0" rIns="0" bIns="0">
            <a:spAutoFit/>
          </a:bodyPr>
          <a:lstStyle/>
          <a:p>
            <a:r>
              <a:rPr lang="en-US" sz="1400">
                <a:solidFill>
                  <a:srgbClr val="000000"/>
                </a:solidFill>
                <a:latin typeface="Helvetica" pitchFamily="34" charset="0"/>
              </a:rPr>
              <a:t> </a:t>
            </a:r>
            <a:endParaRPr lang="en-US" sz="2800">
              <a:latin typeface="Times" pitchFamily="18" charset="0"/>
            </a:endParaRPr>
          </a:p>
        </p:txBody>
      </p:sp>
      <p:sp>
        <p:nvSpPr>
          <p:cNvPr id="277560" name="Rectangle 56"/>
          <p:cNvSpPr>
            <a:spLocks noChangeArrowheads="1"/>
          </p:cNvSpPr>
          <p:nvPr/>
        </p:nvSpPr>
        <p:spPr bwMode="auto">
          <a:xfrm>
            <a:off x="4924425" y="1143000"/>
            <a:ext cx="1828800" cy="274638"/>
          </a:xfrm>
          <a:prstGeom prst="rect">
            <a:avLst/>
          </a:prstGeom>
          <a:noFill/>
          <a:ln w="9525">
            <a:noFill/>
            <a:miter lim="800000"/>
            <a:headEnd/>
            <a:tailEnd/>
          </a:ln>
        </p:spPr>
        <p:txBody>
          <a:bodyPr wrap="none" lIns="0" tIns="0" rIns="0" bIns="0">
            <a:spAutoFit/>
          </a:bodyPr>
          <a:lstStyle/>
          <a:p>
            <a:r>
              <a:rPr lang="en-US" sz="1800" b="1">
                <a:solidFill>
                  <a:srgbClr val="1C1C1C"/>
                </a:solidFill>
                <a:latin typeface="Helvetica" pitchFamily="34" charset="0"/>
              </a:rPr>
              <a:t>CALORIMETERS</a:t>
            </a:r>
            <a:endParaRPr lang="en-US" sz="2800">
              <a:latin typeface="Times" pitchFamily="18" charset="0"/>
            </a:endParaRPr>
          </a:p>
        </p:txBody>
      </p:sp>
      <p:sp>
        <p:nvSpPr>
          <p:cNvPr id="277561" name="Text Box 57"/>
          <p:cNvSpPr txBox="1">
            <a:spLocks noChangeArrowheads="1"/>
          </p:cNvSpPr>
          <p:nvPr/>
        </p:nvSpPr>
        <p:spPr bwMode="auto">
          <a:xfrm>
            <a:off x="136525" y="798513"/>
            <a:ext cx="2678875" cy="327782"/>
          </a:xfrm>
          <a:prstGeom prst="rect">
            <a:avLst/>
          </a:prstGeom>
          <a:noFill/>
          <a:ln w="9525">
            <a:noFill/>
            <a:miter lim="800000"/>
            <a:headEnd/>
            <a:tailEnd/>
          </a:ln>
          <a:effectLst/>
        </p:spPr>
        <p:txBody>
          <a:bodyPr wrap="none">
            <a:spAutoFit/>
          </a:bodyPr>
          <a:lstStyle/>
          <a:p>
            <a:r>
              <a:rPr lang="en-GB" sz="1800" b="1" dirty="0">
                <a:solidFill>
                  <a:srgbClr val="000000"/>
                </a:solidFill>
              </a:rPr>
              <a:t>(Spokesperson </a:t>
            </a:r>
            <a:r>
              <a:rPr lang="en-GB" sz="1800" dirty="0" smtClean="0">
                <a:solidFill>
                  <a:srgbClr val="000000"/>
                </a:solidFill>
              </a:rPr>
              <a:t>Jim </a:t>
            </a:r>
            <a:r>
              <a:rPr lang="en-GB" sz="1800" dirty="0" err="1" smtClean="0">
                <a:solidFill>
                  <a:srgbClr val="000000"/>
                </a:solidFill>
              </a:rPr>
              <a:t>Virdee</a:t>
            </a:r>
            <a:r>
              <a:rPr lang="en-GB" sz="1800" b="1" dirty="0" smtClean="0">
                <a:solidFill>
                  <a:srgbClr val="000000"/>
                </a:solidFill>
              </a:rPr>
              <a:t>) </a:t>
            </a:r>
            <a:endParaRPr lang="en-GB" sz="1800" b="1" dirty="0">
              <a:solidFill>
                <a:srgbClr val="000000"/>
              </a:solidFill>
            </a:endParaRPr>
          </a:p>
        </p:txBody>
      </p:sp>
      <p:sp>
        <p:nvSpPr>
          <p:cNvPr id="277562" name="Text Box 58"/>
          <p:cNvSpPr txBox="1">
            <a:spLocks noChangeArrowheads="1"/>
          </p:cNvSpPr>
          <p:nvPr/>
        </p:nvSpPr>
        <p:spPr bwMode="auto">
          <a:xfrm>
            <a:off x="2514600" y="3124200"/>
            <a:ext cx="4114800" cy="1552575"/>
          </a:xfrm>
          <a:prstGeom prst="rect">
            <a:avLst/>
          </a:prstGeom>
          <a:solidFill>
            <a:schemeClr val="accent2"/>
          </a:solidFill>
          <a:ln w="9525">
            <a:noFill/>
            <a:miter lim="800000"/>
            <a:headEnd/>
            <a:tailEnd/>
          </a:ln>
          <a:effectLst/>
        </p:spPr>
        <p:txBody>
          <a:bodyPr>
            <a:spAutoFit/>
          </a:bodyPr>
          <a:lstStyle/>
          <a:p>
            <a:pPr>
              <a:spcBef>
                <a:spcPct val="50000"/>
              </a:spcBef>
              <a:tabLst>
                <a:tab pos="3810000" algn="dec"/>
              </a:tabLst>
            </a:pPr>
            <a:r>
              <a:rPr lang="en-GB">
                <a:solidFill>
                  <a:srgbClr val="FFFF00"/>
                </a:solidFill>
              </a:rPr>
              <a:t>Number of scientists:	2350</a:t>
            </a:r>
          </a:p>
          <a:p>
            <a:pPr>
              <a:spcBef>
                <a:spcPct val="50000"/>
              </a:spcBef>
              <a:tabLst>
                <a:tab pos="3810000" algn="dec"/>
              </a:tabLst>
            </a:pPr>
            <a:r>
              <a:rPr lang="en-GB">
                <a:solidFill>
                  <a:srgbClr val="FFFF00"/>
                </a:solidFill>
              </a:rPr>
              <a:t>Number of institutes:	180</a:t>
            </a:r>
          </a:p>
          <a:p>
            <a:pPr>
              <a:spcBef>
                <a:spcPct val="50000"/>
              </a:spcBef>
              <a:tabLst>
                <a:tab pos="3810000" algn="dec"/>
              </a:tabLst>
            </a:pPr>
            <a:r>
              <a:rPr lang="en-GB">
                <a:solidFill>
                  <a:srgbClr val="FFFF00"/>
                </a:solidFill>
              </a:rPr>
              <a:t>Number of countries:	38</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77562"/>
                                        </p:tgtEl>
                                        <p:attrNameLst>
                                          <p:attrName>style.visibility</p:attrName>
                                        </p:attrNameLst>
                                      </p:cBhvr>
                                      <p:to>
                                        <p:strVal val="visible"/>
                                      </p:to>
                                    </p:set>
                                    <p:animEffect transition="in" filter="wipe(up)">
                                      <p:cBhvr>
                                        <p:cTn id="7" dur="500"/>
                                        <p:tgtEl>
                                          <p:spTgt spid="2775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56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4" name="Picture 4"/>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40962" name="Rectangle 2"/>
          <p:cNvSpPr>
            <a:spLocks noGrp="1" noChangeArrowheads="1"/>
          </p:cNvSpPr>
          <p:nvPr>
            <p:ph type="title"/>
          </p:nvPr>
        </p:nvSpPr>
        <p:spPr>
          <a:xfrm>
            <a:off x="323850" y="620713"/>
            <a:ext cx="7772400" cy="1143000"/>
          </a:xfrm>
        </p:spPr>
        <p:txBody>
          <a:bodyPr>
            <a:normAutofit fontScale="90000"/>
          </a:bodyPr>
          <a:lstStyle/>
          <a:p>
            <a:pPr algn="l"/>
            <a:r>
              <a:rPr lang="en-GB" sz="9600" dirty="0">
                <a:solidFill>
                  <a:srgbClr val="FFFF00"/>
                </a:solidFill>
              </a:rPr>
              <a:t>CERN…</a:t>
            </a:r>
          </a:p>
        </p:txBody>
      </p:sp>
      <p:sp>
        <p:nvSpPr>
          <p:cNvPr id="40963" name="Rectangle 3"/>
          <p:cNvSpPr>
            <a:spLocks noGrp="1" noChangeArrowheads="1"/>
          </p:cNvSpPr>
          <p:nvPr>
            <p:ph type="body" idx="1"/>
          </p:nvPr>
        </p:nvSpPr>
        <p:spPr>
          <a:xfrm>
            <a:off x="395288" y="3500438"/>
            <a:ext cx="8748712" cy="2743200"/>
          </a:xfrm>
          <a:gradFill rotWithShape="1">
            <a:gsLst>
              <a:gs pos="0">
                <a:schemeClr val="accent1">
                  <a:alpha val="64000"/>
                </a:schemeClr>
              </a:gs>
              <a:gs pos="100000">
                <a:schemeClr val="accent1">
                  <a:gamma/>
                  <a:invGamma/>
                  <a:alpha val="62000"/>
                </a:schemeClr>
              </a:gs>
            </a:gsLst>
            <a:lin ang="5400000" scaled="1"/>
          </a:gradFill>
        </p:spPr>
        <p:txBody>
          <a:bodyPr/>
          <a:lstStyle/>
          <a:p>
            <a:r>
              <a:rPr lang="en-GB" dirty="0">
                <a:solidFill>
                  <a:srgbClr val="FFFF00"/>
                </a:solidFill>
              </a:rPr>
              <a:t>Seeking answers to questions about the Universe</a:t>
            </a:r>
          </a:p>
          <a:p>
            <a:r>
              <a:rPr lang="en-GB" dirty="0">
                <a:solidFill>
                  <a:srgbClr val="FFFF00"/>
                </a:solidFill>
              </a:rPr>
              <a:t>Advancing the frontiers of technology</a:t>
            </a:r>
          </a:p>
          <a:p>
            <a:r>
              <a:rPr lang="en-GB" dirty="0">
                <a:solidFill>
                  <a:srgbClr val="FFFF00"/>
                </a:solidFill>
              </a:rPr>
              <a:t>Training the scientists of tomorrow</a:t>
            </a:r>
          </a:p>
          <a:p>
            <a:r>
              <a:rPr lang="en-GB" dirty="0">
                <a:solidFill>
                  <a:srgbClr val="FFFF00"/>
                </a:solidFill>
              </a:rPr>
              <a:t>Bringing nations together through science</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71" name="Rectangle 7"/>
          <p:cNvSpPr>
            <a:spLocks noGrp="1" noChangeArrowheads="1"/>
          </p:cNvSpPr>
          <p:nvPr>
            <p:ph type="title"/>
          </p:nvPr>
        </p:nvSpPr>
        <p:spPr/>
        <p:txBody>
          <a:bodyPr/>
          <a:lstStyle/>
          <a:p>
            <a:r>
              <a:rPr lang="en-US" dirty="0" smtClean="0"/>
              <a:t>Content</a:t>
            </a:r>
            <a:endParaRPr lang="en-US" dirty="0"/>
          </a:p>
        </p:txBody>
      </p:sp>
      <p:grpSp>
        <p:nvGrpSpPr>
          <p:cNvPr id="9" name="Group 13"/>
          <p:cNvGrpSpPr>
            <a:grpSpLocks/>
          </p:cNvGrpSpPr>
          <p:nvPr/>
        </p:nvGrpSpPr>
        <p:grpSpPr bwMode="auto">
          <a:xfrm>
            <a:off x="0" y="838200"/>
            <a:ext cx="7059613" cy="914400"/>
            <a:chOff x="0" y="834402"/>
            <a:chExt cx="7060376" cy="904875"/>
          </a:xfrm>
        </p:grpSpPr>
        <p:pic>
          <p:nvPicPr>
            <p:cNvPr id="10" name="Picture 6" descr="CERNLogo original"/>
            <p:cNvPicPr>
              <a:picLocks noChangeAspect="1" noChangeArrowheads="1"/>
            </p:cNvPicPr>
            <p:nvPr/>
          </p:nvPicPr>
          <p:blipFill>
            <a:blip r:embed="rId3"/>
            <a:srcRect/>
            <a:stretch>
              <a:fillRect/>
            </a:stretch>
          </p:blipFill>
          <p:spPr bwMode="auto">
            <a:xfrm>
              <a:off x="6155501" y="834402"/>
              <a:ext cx="904875" cy="904875"/>
            </a:xfrm>
            <a:prstGeom prst="rect">
              <a:avLst/>
            </a:prstGeom>
            <a:noFill/>
            <a:ln w="9525">
              <a:noFill/>
              <a:miter lim="800000"/>
              <a:headEnd/>
              <a:tailEnd/>
            </a:ln>
          </p:spPr>
        </p:pic>
        <p:sp>
          <p:nvSpPr>
            <p:cNvPr id="11" name="Rectangle 4"/>
            <p:cNvSpPr>
              <a:spLocks noChangeArrowheads="1"/>
            </p:cNvSpPr>
            <p:nvPr/>
          </p:nvSpPr>
          <p:spPr bwMode="auto">
            <a:xfrm>
              <a:off x="459551" y="1061415"/>
              <a:ext cx="5695950" cy="387350"/>
            </a:xfrm>
            <a:prstGeom prst="rect">
              <a:avLst/>
            </a:prstGeom>
            <a:solidFill>
              <a:srgbClr val="99CCFF"/>
            </a:solidFill>
            <a:ln w="22225" algn="ctr">
              <a:solidFill>
                <a:srgbClr val="7D8DB8"/>
              </a:solidFill>
              <a:miter lim="800000"/>
              <a:headEnd/>
              <a:tailEnd/>
            </a:ln>
          </p:spPr>
          <p:txBody>
            <a:bodyPr wrap="none" anchor="ctr"/>
            <a:lstStyle/>
            <a:p>
              <a:endParaRPr lang="fr-FR"/>
            </a:p>
          </p:txBody>
        </p:sp>
        <p:cxnSp>
          <p:nvCxnSpPr>
            <p:cNvPr id="12" name="Straight Connector 16"/>
            <p:cNvCxnSpPr>
              <a:cxnSpLocks noChangeShapeType="1"/>
            </p:cNvCxnSpPr>
            <p:nvPr/>
          </p:nvCxnSpPr>
          <p:spPr bwMode="auto">
            <a:xfrm>
              <a:off x="0" y="1285860"/>
              <a:ext cx="459551" cy="1588"/>
            </a:xfrm>
            <a:prstGeom prst="line">
              <a:avLst/>
            </a:prstGeom>
            <a:noFill/>
            <a:ln w="9525" algn="ctr">
              <a:noFill/>
              <a:round/>
              <a:headEnd/>
              <a:tailEnd/>
            </a:ln>
          </p:spPr>
        </p:cxnSp>
        <p:cxnSp>
          <p:nvCxnSpPr>
            <p:cNvPr id="13" name="Straight Connector 17"/>
            <p:cNvCxnSpPr>
              <a:cxnSpLocks noChangeShapeType="1"/>
            </p:cNvCxnSpPr>
            <p:nvPr/>
          </p:nvCxnSpPr>
          <p:spPr bwMode="auto">
            <a:xfrm rot="5400000">
              <a:off x="-50037" y="1255090"/>
              <a:ext cx="387350" cy="1588"/>
            </a:xfrm>
            <a:prstGeom prst="line">
              <a:avLst/>
            </a:prstGeom>
            <a:noFill/>
            <a:ln w="9525" algn="ctr">
              <a:noFill/>
              <a:round/>
              <a:headEnd/>
              <a:tailEnd/>
            </a:ln>
          </p:spPr>
        </p:cxnSp>
      </p:grpSp>
      <p:sp>
        <p:nvSpPr>
          <p:cNvPr id="395272" name="Rectangle 8"/>
          <p:cNvSpPr>
            <a:spLocks noGrp="1" noChangeArrowheads="1"/>
          </p:cNvSpPr>
          <p:nvPr>
            <p:ph type="body" idx="1"/>
          </p:nvPr>
        </p:nvSpPr>
        <p:spPr/>
        <p:txBody>
          <a:bodyPr/>
          <a:lstStyle/>
          <a:p>
            <a:r>
              <a:rPr lang="en-GB" dirty="0" smtClean="0"/>
              <a:t>Research context</a:t>
            </a:r>
          </a:p>
          <a:p>
            <a:r>
              <a:rPr lang="en-US" dirty="0" smtClean="0"/>
              <a:t>Impact of </a:t>
            </a:r>
            <a:r>
              <a:rPr lang="en-US" dirty="0" smtClean="0"/>
              <a:t>procurement on </a:t>
            </a:r>
            <a:r>
              <a:rPr lang="en-US" dirty="0" smtClean="0"/>
              <a:t>industry</a:t>
            </a:r>
          </a:p>
          <a:p>
            <a:r>
              <a:rPr lang="en-US" dirty="0" smtClean="0"/>
              <a:t>Technology opportunities</a:t>
            </a:r>
          </a:p>
          <a:p>
            <a:r>
              <a:rPr lang="en-US" dirty="0" smtClean="0"/>
              <a:t>TT Dissemination activities</a:t>
            </a:r>
            <a:endParaRPr lang="en-US" dirty="0" smtClean="0"/>
          </a:p>
          <a:p>
            <a:r>
              <a:rPr lang="en-GB" dirty="0" smtClean="0"/>
              <a:t>Examples at CERN </a:t>
            </a:r>
            <a:endParaRPr lang="en-US" dirty="0"/>
          </a:p>
          <a:p>
            <a:endParaRPr lang="en-US" dirty="0"/>
          </a:p>
          <a:p>
            <a:endParaRPr lang="en-US" dirty="0"/>
          </a:p>
        </p:txBody>
      </p:sp>
      <p:sp>
        <p:nvSpPr>
          <p:cNvPr id="14" name="Footer Placeholder 5"/>
          <p:cNvSpPr>
            <a:spLocks noGrp="1"/>
          </p:cNvSpPr>
          <p:nvPr>
            <p:ph type="ftr" sz="quarter" idx="12"/>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Slide Number Placeholder 3"/>
          <p:cNvSpPr>
            <a:spLocks noGrp="1"/>
          </p:cNvSpPr>
          <p:nvPr>
            <p:ph type="sldNum" sz="quarter" idx="4294967295"/>
          </p:nvPr>
        </p:nvSpPr>
        <p:spPr>
          <a:xfrm>
            <a:off x="7239001" y="6553200"/>
            <a:ext cx="1041400" cy="277813"/>
          </a:xfrm>
          <a:prstGeom prst="rect">
            <a:avLst/>
          </a:prstGeom>
        </p:spPr>
        <p:txBody>
          <a:bodyPr/>
          <a:lstStyle/>
          <a:p>
            <a:pPr>
              <a:defRPr/>
            </a:pPr>
            <a:fld id="{30AF3BB4-D256-4F12-8179-BC590CEF3F60}" type="slidenum">
              <a:rPr lang="en-US"/>
              <a:pPr>
                <a:defRPr/>
              </a:pPr>
              <a:t>15</a:t>
            </a:fld>
            <a:endParaRPr lang="en-US" dirty="0"/>
          </a:p>
        </p:txBody>
      </p:sp>
      <p:sp>
        <p:nvSpPr>
          <p:cNvPr id="10" name="Footer Placeholder 4"/>
          <p:cNvSpPr>
            <a:spLocks noGrp="1"/>
          </p:cNvSpPr>
          <p:nvPr>
            <p:ph type="ftr" sz="quarter" idx="11"/>
          </p:nvPr>
        </p:nvSpPr>
        <p:spPr/>
        <p:txBody>
          <a:bodyPr/>
          <a:lstStyle/>
          <a:p>
            <a:r>
              <a:rPr lang="en-US"/>
              <a:t>Innovation forum – Germany at CERN</a:t>
            </a:r>
          </a:p>
          <a:p>
            <a:r>
              <a:rPr lang="en-US"/>
              <a:t>Technology Transfer at CERN</a:t>
            </a:r>
            <a:r>
              <a:rPr lang="en-US" sz="1400">
                <a:latin typeface="Arial" charset="0"/>
              </a:rPr>
              <a:t> </a:t>
            </a:r>
          </a:p>
        </p:txBody>
      </p:sp>
      <p:grpSp>
        <p:nvGrpSpPr>
          <p:cNvPr id="2" name="Group 2"/>
          <p:cNvGrpSpPr>
            <a:grpSpLocks/>
          </p:cNvGrpSpPr>
          <p:nvPr/>
        </p:nvGrpSpPr>
        <p:grpSpPr bwMode="auto">
          <a:xfrm>
            <a:off x="0" y="-107950"/>
            <a:ext cx="9144000" cy="6965950"/>
            <a:chOff x="0" y="-68"/>
            <a:chExt cx="5760" cy="4388"/>
          </a:xfrm>
        </p:grpSpPr>
        <p:pic>
          <p:nvPicPr>
            <p:cNvPr id="275459" name="Picture 3"/>
            <p:cNvPicPr>
              <a:picLocks noChangeAspect="1" noChangeArrowheads="1"/>
            </p:cNvPicPr>
            <p:nvPr/>
          </p:nvPicPr>
          <p:blipFill>
            <a:blip r:embed="rId3"/>
            <a:srcRect/>
            <a:stretch>
              <a:fillRect/>
            </a:stretch>
          </p:blipFill>
          <p:spPr bwMode="auto">
            <a:xfrm>
              <a:off x="0" y="0"/>
              <a:ext cx="5760" cy="4320"/>
            </a:xfrm>
            <a:prstGeom prst="rect">
              <a:avLst/>
            </a:prstGeom>
            <a:noFill/>
            <a:ln w="57150">
              <a:solidFill>
                <a:schemeClr val="hlink"/>
              </a:solidFill>
              <a:miter lim="800000"/>
              <a:headEnd/>
              <a:tailEnd/>
            </a:ln>
          </p:spPr>
        </p:pic>
        <p:sp>
          <p:nvSpPr>
            <p:cNvPr id="275460" name="Text Box 4"/>
            <p:cNvSpPr txBox="1">
              <a:spLocks noChangeArrowheads="1"/>
            </p:cNvSpPr>
            <p:nvPr/>
          </p:nvSpPr>
          <p:spPr bwMode="auto">
            <a:xfrm>
              <a:off x="295" y="1389"/>
              <a:ext cx="1673" cy="404"/>
            </a:xfrm>
            <a:prstGeom prst="rect">
              <a:avLst/>
            </a:prstGeom>
            <a:gradFill rotWithShape="1">
              <a:gsLst>
                <a:gs pos="0">
                  <a:schemeClr val="hlink">
                    <a:alpha val="50000"/>
                  </a:schemeClr>
                </a:gs>
                <a:gs pos="100000">
                  <a:schemeClr val="hlink">
                    <a:gamma/>
                    <a:tint val="90980"/>
                    <a:invGamma/>
                    <a:alpha val="47000"/>
                  </a:schemeClr>
                </a:gs>
              </a:gsLst>
              <a:lin ang="5400000" scaled="1"/>
            </a:gradFill>
            <a:ln w="9525">
              <a:noFill/>
              <a:miter lim="800000"/>
              <a:headEnd/>
              <a:tailEnd/>
            </a:ln>
            <a:effectLst/>
          </p:spPr>
          <p:txBody>
            <a:bodyPr>
              <a:spAutoFit/>
            </a:bodyPr>
            <a:lstStyle/>
            <a:p>
              <a:pPr algn="l">
                <a:lnSpc>
                  <a:spcPct val="100000"/>
                </a:lnSpc>
                <a:spcBef>
                  <a:spcPct val="50000"/>
                </a:spcBef>
              </a:pPr>
              <a:r>
                <a:rPr lang="en-GB" sz="3600">
                  <a:latin typeface="Arial" charset="0"/>
                </a:rPr>
                <a:t>Research</a:t>
              </a:r>
            </a:p>
          </p:txBody>
        </p:sp>
        <p:sp>
          <p:nvSpPr>
            <p:cNvPr id="275461" name="Text Box 5"/>
            <p:cNvSpPr txBox="1">
              <a:spLocks noChangeArrowheads="1"/>
            </p:cNvSpPr>
            <p:nvPr/>
          </p:nvSpPr>
          <p:spPr bwMode="auto">
            <a:xfrm>
              <a:off x="1625" y="2810"/>
              <a:ext cx="1591" cy="404"/>
            </a:xfrm>
            <a:prstGeom prst="rect">
              <a:avLst/>
            </a:prstGeom>
            <a:gradFill rotWithShape="1">
              <a:gsLst>
                <a:gs pos="0">
                  <a:schemeClr val="hlink">
                    <a:alpha val="50000"/>
                  </a:schemeClr>
                </a:gs>
                <a:gs pos="100000">
                  <a:schemeClr val="hlink">
                    <a:gamma/>
                    <a:tint val="90980"/>
                    <a:invGamma/>
                    <a:alpha val="47000"/>
                  </a:schemeClr>
                </a:gs>
              </a:gsLst>
              <a:lin ang="5400000" scaled="1"/>
            </a:gradFill>
            <a:ln w="9525">
              <a:noFill/>
              <a:miter lim="800000"/>
              <a:headEnd/>
              <a:tailEnd/>
            </a:ln>
            <a:effectLst/>
          </p:spPr>
          <p:txBody>
            <a:bodyPr>
              <a:spAutoFit/>
            </a:bodyPr>
            <a:lstStyle/>
            <a:p>
              <a:pPr algn="l">
                <a:lnSpc>
                  <a:spcPct val="100000"/>
                </a:lnSpc>
                <a:spcBef>
                  <a:spcPct val="50000"/>
                </a:spcBef>
              </a:pPr>
              <a:r>
                <a:rPr lang="en-GB" sz="3600">
                  <a:latin typeface="Arial" charset="0"/>
                </a:rPr>
                <a:t>Formation</a:t>
              </a:r>
            </a:p>
          </p:txBody>
        </p:sp>
        <p:sp>
          <p:nvSpPr>
            <p:cNvPr id="275462" name="Text Box 6"/>
            <p:cNvSpPr txBox="1">
              <a:spLocks noChangeArrowheads="1"/>
            </p:cNvSpPr>
            <p:nvPr/>
          </p:nvSpPr>
          <p:spPr bwMode="auto">
            <a:xfrm>
              <a:off x="2865" y="2099"/>
              <a:ext cx="1861" cy="404"/>
            </a:xfrm>
            <a:prstGeom prst="rect">
              <a:avLst/>
            </a:prstGeom>
            <a:gradFill rotWithShape="1">
              <a:gsLst>
                <a:gs pos="0">
                  <a:schemeClr val="hlink">
                    <a:alpha val="50000"/>
                  </a:schemeClr>
                </a:gs>
                <a:gs pos="100000">
                  <a:schemeClr val="hlink">
                    <a:gamma/>
                    <a:tint val="90980"/>
                    <a:invGamma/>
                    <a:alpha val="47000"/>
                  </a:schemeClr>
                </a:gs>
              </a:gsLst>
              <a:lin ang="5400000" scaled="1"/>
            </a:gradFill>
            <a:ln w="9525">
              <a:noFill/>
              <a:miter lim="800000"/>
              <a:headEnd/>
              <a:tailEnd/>
            </a:ln>
            <a:effectLst/>
          </p:spPr>
          <p:txBody>
            <a:bodyPr>
              <a:spAutoFit/>
            </a:bodyPr>
            <a:lstStyle/>
            <a:p>
              <a:pPr algn="l">
                <a:lnSpc>
                  <a:spcPct val="100000"/>
                </a:lnSpc>
                <a:spcBef>
                  <a:spcPct val="50000"/>
                </a:spcBef>
              </a:pPr>
              <a:r>
                <a:rPr lang="en-GB" sz="3600">
                  <a:latin typeface="Arial" charset="0"/>
                </a:rPr>
                <a:t>Technology</a:t>
              </a:r>
            </a:p>
          </p:txBody>
        </p:sp>
        <p:sp>
          <p:nvSpPr>
            <p:cNvPr id="275463" name="Text Box 7"/>
            <p:cNvSpPr txBox="1">
              <a:spLocks noChangeArrowheads="1"/>
            </p:cNvSpPr>
            <p:nvPr/>
          </p:nvSpPr>
          <p:spPr bwMode="auto">
            <a:xfrm>
              <a:off x="3606" y="3521"/>
              <a:ext cx="2041" cy="404"/>
            </a:xfrm>
            <a:prstGeom prst="rect">
              <a:avLst/>
            </a:prstGeom>
            <a:gradFill rotWithShape="1">
              <a:gsLst>
                <a:gs pos="0">
                  <a:schemeClr val="hlink">
                    <a:alpha val="50000"/>
                  </a:schemeClr>
                </a:gs>
                <a:gs pos="100000">
                  <a:schemeClr val="hlink">
                    <a:gamma/>
                    <a:tint val="90980"/>
                    <a:invGamma/>
                    <a:alpha val="47000"/>
                  </a:schemeClr>
                </a:gs>
              </a:gsLst>
              <a:lin ang="5400000" scaled="1"/>
            </a:gradFill>
            <a:ln w="9525">
              <a:noFill/>
              <a:miter lim="800000"/>
              <a:headEnd/>
              <a:tailEnd/>
            </a:ln>
            <a:effectLst/>
          </p:spPr>
          <p:txBody>
            <a:bodyPr>
              <a:spAutoFit/>
            </a:bodyPr>
            <a:lstStyle/>
            <a:p>
              <a:pPr algn="l">
                <a:lnSpc>
                  <a:spcPct val="100000"/>
                </a:lnSpc>
                <a:spcBef>
                  <a:spcPct val="50000"/>
                </a:spcBef>
              </a:pPr>
              <a:r>
                <a:rPr lang="en-GB" sz="3600">
                  <a:latin typeface="Arial" charset="0"/>
                </a:rPr>
                <a:t>Collaboration</a:t>
              </a:r>
            </a:p>
          </p:txBody>
        </p:sp>
        <p:sp>
          <p:nvSpPr>
            <p:cNvPr id="275464" name="Text Box 8"/>
            <p:cNvSpPr txBox="1">
              <a:spLocks noChangeArrowheads="1"/>
            </p:cNvSpPr>
            <p:nvPr/>
          </p:nvSpPr>
          <p:spPr bwMode="auto">
            <a:xfrm>
              <a:off x="370" y="-68"/>
              <a:ext cx="5097" cy="979"/>
            </a:xfrm>
            <a:prstGeom prst="rect">
              <a:avLst/>
            </a:prstGeom>
            <a:noFill/>
            <a:ln w="9525">
              <a:noFill/>
              <a:miter lim="800000"/>
              <a:headEnd/>
              <a:tailEnd/>
            </a:ln>
            <a:effectLst/>
          </p:spPr>
          <p:txBody>
            <a:bodyPr wrap="none">
              <a:spAutoFit/>
            </a:bodyPr>
            <a:lstStyle/>
            <a:p>
              <a:pPr>
                <a:lnSpc>
                  <a:spcPct val="100000"/>
                </a:lnSpc>
              </a:pPr>
              <a:r>
                <a:rPr lang="en-GB" sz="4800" i="1">
                  <a:solidFill>
                    <a:srgbClr val="FFFF00"/>
                  </a:solidFill>
                  <a:latin typeface="Tahoma" pitchFamily="34" charset="0"/>
                </a:rPr>
                <a:t>CERN</a:t>
              </a:r>
              <a:r>
                <a:rPr lang="en-GB" sz="2400" i="1">
                  <a:solidFill>
                    <a:srgbClr val="FFFF00"/>
                  </a:solidFill>
                  <a:latin typeface="Tahoma" pitchFamily="34" charset="0"/>
                </a:rPr>
                <a:t> </a:t>
              </a:r>
            </a:p>
            <a:p>
              <a:pPr>
                <a:lnSpc>
                  <a:spcPct val="100000"/>
                </a:lnSpc>
              </a:pPr>
              <a:r>
                <a:rPr lang="en-GB" sz="2400" i="1">
                  <a:solidFill>
                    <a:srgbClr val="FFFF00"/>
                  </a:solidFill>
                  <a:latin typeface="Tahoma" pitchFamily="34" charset="0"/>
                </a:rPr>
                <a:t>where the scientific knowledge and the technology </a:t>
              </a:r>
            </a:p>
            <a:p>
              <a:pPr>
                <a:lnSpc>
                  <a:spcPct val="100000"/>
                </a:lnSpc>
              </a:pPr>
              <a:r>
                <a:rPr lang="en-GB" sz="2400" i="1">
                  <a:solidFill>
                    <a:srgbClr val="FFFF00"/>
                  </a:solidFill>
                  <a:latin typeface="Tahoma" pitchFamily="34" charset="0"/>
                </a:rPr>
                <a:t>are transferred to industry and society</a:t>
              </a:r>
              <a:endParaRPr lang="en-GB" sz="2400" i="1">
                <a:solidFill>
                  <a:srgbClr val="FFFF00"/>
                </a:solidFill>
                <a:latin typeface="Arial" charset="0"/>
              </a:endParaRPr>
            </a:p>
          </p:txBody>
        </p:sp>
      </p:gr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788400" y="6553200"/>
            <a:ext cx="355600" cy="277813"/>
          </a:xfrm>
          <a:prstGeom prst="rect">
            <a:avLst/>
          </a:prstGeom>
        </p:spPr>
        <p:txBody>
          <a:bodyPr/>
          <a:lstStyle/>
          <a:p>
            <a:pPr>
              <a:defRPr/>
            </a:pPr>
            <a:fld id="{D0926A50-27FC-4BD2-AC48-C1195A6BEE43}" type="slidenum">
              <a:rPr lang="en-US"/>
              <a:pPr>
                <a:defRPr/>
              </a:pPr>
              <a:t>16</a:t>
            </a:fld>
            <a:endParaRPr lang="en-US" dirty="0"/>
          </a:p>
        </p:txBody>
      </p:sp>
      <p:sp>
        <p:nvSpPr>
          <p:cNvPr id="277506" name="Rectangle 2"/>
          <p:cNvSpPr>
            <a:spLocks noGrp="1" noChangeArrowheads="1"/>
          </p:cNvSpPr>
          <p:nvPr>
            <p:ph type="title"/>
          </p:nvPr>
        </p:nvSpPr>
        <p:spPr>
          <a:xfrm>
            <a:off x="0" y="0"/>
            <a:ext cx="8229600" cy="685800"/>
          </a:xfrm>
        </p:spPr>
        <p:txBody>
          <a:bodyPr/>
          <a:lstStyle/>
          <a:p>
            <a:r>
              <a:rPr lang="en-GB" sz="3200"/>
              <a:t>Fundamental Science and TT</a:t>
            </a:r>
          </a:p>
        </p:txBody>
      </p:sp>
      <p:sp>
        <p:nvSpPr>
          <p:cNvPr id="277507" name="Rectangle 3"/>
          <p:cNvSpPr>
            <a:spLocks noGrp="1" noChangeArrowheads="1"/>
          </p:cNvSpPr>
          <p:nvPr>
            <p:ph type="body" idx="1"/>
          </p:nvPr>
        </p:nvSpPr>
        <p:spPr>
          <a:xfrm>
            <a:off x="76200" y="1143000"/>
            <a:ext cx="9036050" cy="4968875"/>
          </a:xfrm>
        </p:spPr>
        <p:txBody>
          <a:bodyPr/>
          <a:lstStyle/>
          <a:p>
            <a:pPr>
              <a:lnSpc>
                <a:spcPct val="80000"/>
              </a:lnSpc>
            </a:pPr>
            <a:r>
              <a:rPr lang="en-GB"/>
              <a:t>Science leads to technology innovation.</a:t>
            </a:r>
          </a:p>
          <a:p>
            <a:pPr>
              <a:lnSpc>
                <a:spcPct val="80000"/>
              </a:lnSpc>
            </a:pPr>
            <a:r>
              <a:rPr lang="en-GB"/>
              <a:t> High tech industry is becoming the backbone of economy.</a:t>
            </a:r>
          </a:p>
          <a:p>
            <a:pPr>
              <a:lnSpc>
                <a:spcPct val="80000"/>
              </a:lnSpc>
            </a:pPr>
            <a:r>
              <a:rPr lang="en-GB"/>
              <a:t>Society relies on technology.</a:t>
            </a:r>
          </a:p>
          <a:p>
            <a:pPr>
              <a:lnSpc>
                <a:spcPct val="80000"/>
              </a:lnSpc>
            </a:pPr>
            <a:r>
              <a:rPr lang="en-GB"/>
              <a:t>Discoveries alone are no longer sufficient to substantiate the investment level of MS in fundamental science.</a:t>
            </a:r>
          </a:p>
          <a:p>
            <a:pPr>
              <a:lnSpc>
                <a:spcPct val="80000"/>
              </a:lnSpc>
            </a:pPr>
            <a:r>
              <a:rPr lang="en-GB"/>
              <a:t>High Energy Physics is required to demonstrate its importance to Society: </a:t>
            </a:r>
          </a:p>
          <a:p>
            <a:pPr lvl="1">
              <a:lnSpc>
                <a:spcPct val="80000"/>
              </a:lnSpc>
            </a:pPr>
            <a:r>
              <a:rPr lang="en-GB"/>
              <a:t>Communication is key to reach this objective</a:t>
            </a:r>
          </a:p>
          <a:p>
            <a:pPr>
              <a:lnSpc>
                <a:spcPct val="80000"/>
              </a:lnSpc>
            </a:pPr>
            <a:r>
              <a:rPr lang="en-GB"/>
              <a:t>High Energy Physics is required to demonstrate its usefulness to Society. </a:t>
            </a:r>
          </a:p>
          <a:p>
            <a:pPr lvl="1">
              <a:lnSpc>
                <a:spcPct val="80000"/>
              </a:lnSpc>
            </a:pPr>
            <a:r>
              <a:rPr lang="en-GB"/>
              <a:t>TT is a key mean to reach this objective.</a:t>
            </a:r>
          </a:p>
        </p:txBody>
      </p:sp>
      <p:sp>
        <p:nvSpPr>
          <p:cNvPr id="6" name="Footer Placeholder 5"/>
          <p:cNvSpPr>
            <a:spLocks noGrp="1"/>
          </p:cNvSpPr>
          <p:nvPr>
            <p:ph type="ftr" sz="quarter" idx="12"/>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p>
            <a:pPr>
              <a:defRPr/>
            </a:pPr>
            <a:fld id="{97AD3753-CB2C-42F7-9CA7-E09C74A84FEC}" type="slidenum">
              <a:rPr lang="en-US"/>
              <a:pPr>
                <a:defRPr/>
              </a:pPr>
              <a:t>17</a:t>
            </a:fld>
            <a:endParaRPr lang="en-US" dirty="0"/>
          </a:p>
        </p:txBody>
      </p:sp>
      <p:sp>
        <p:nvSpPr>
          <p:cNvPr id="1509378" name="Rectangle 2"/>
          <p:cNvSpPr>
            <a:spLocks noGrp="1" noChangeArrowheads="1"/>
          </p:cNvSpPr>
          <p:nvPr>
            <p:ph type="title" idx="4294967295"/>
          </p:nvPr>
        </p:nvSpPr>
        <p:spPr>
          <a:xfrm>
            <a:off x="0" y="0"/>
            <a:ext cx="8510588" cy="762000"/>
          </a:xfrm>
        </p:spPr>
        <p:txBody>
          <a:bodyPr lIns="91440" tIns="45720" rIns="91440" bIns="45720"/>
          <a:lstStyle/>
          <a:p>
            <a:pPr eaLnBrk="1" hangingPunct="1"/>
            <a:r>
              <a:rPr lang="en-GB" sz="3200"/>
              <a:t>CERN as a source of technology &amp; know-how</a:t>
            </a:r>
          </a:p>
        </p:txBody>
      </p:sp>
      <p:sp>
        <p:nvSpPr>
          <p:cNvPr id="1509379" name="Rectangle 3"/>
          <p:cNvSpPr>
            <a:spLocks noGrp="1" noChangeArrowheads="1"/>
          </p:cNvSpPr>
          <p:nvPr>
            <p:ph type="body" idx="4294967295"/>
          </p:nvPr>
        </p:nvSpPr>
        <p:spPr>
          <a:xfrm>
            <a:off x="176213" y="914400"/>
            <a:ext cx="8818562" cy="5181600"/>
          </a:xfrm>
        </p:spPr>
        <p:txBody>
          <a:bodyPr lIns="91440" tIns="45720" rIns="91440" bIns="45720"/>
          <a:lstStyle/>
          <a:p>
            <a:pPr eaLnBrk="1" hangingPunct="1">
              <a:lnSpc>
                <a:spcPct val="90000"/>
              </a:lnSpc>
            </a:pPr>
            <a:r>
              <a:rPr lang="en-GB" sz="1800"/>
              <a:t>Large fundamental research apparatus not directly available from industry</a:t>
            </a:r>
          </a:p>
          <a:p>
            <a:pPr eaLnBrk="1" hangingPunct="1">
              <a:lnSpc>
                <a:spcPct val="90000"/>
              </a:lnSpc>
            </a:pPr>
            <a:r>
              <a:rPr lang="en-US" sz="1800"/>
              <a:t>CERN’s purchasing requirements into 3 categories:</a:t>
            </a:r>
          </a:p>
          <a:p>
            <a:pPr lvl="1" eaLnBrk="1" hangingPunct="1">
              <a:lnSpc>
                <a:spcPct val="90000"/>
              </a:lnSpc>
            </a:pPr>
            <a:r>
              <a:rPr lang="en-US" sz="1600">
                <a:effectLst>
                  <a:outerShdw blurRad="38100" dist="38100" dir="2700000" algn="tl">
                    <a:srgbClr val="C0C0C0"/>
                  </a:outerShdw>
                </a:effectLst>
              </a:rPr>
              <a:t>Standard industrial products</a:t>
            </a:r>
          </a:p>
          <a:p>
            <a:pPr lvl="1" eaLnBrk="1" hangingPunct="1">
              <a:lnSpc>
                <a:spcPct val="90000"/>
              </a:lnSpc>
            </a:pPr>
            <a:r>
              <a:rPr lang="en-US" sz="1600">
                <a:effectLst>
                  <a:outerShdw blurRad="38100" dist="38100" dir="2700000" algn="tl">
                    <a:srgbClr val="C0C0C0"/>
                  </a:outerShdw>
                </a:effectLst>
              </a:rPr>
              <a:t>New high-tech products requiring a conceptual design phase</a:t>
            </a:r>
          </a:p>
          <a:p>
            <a:pPr lvl="1" eaLnBrk="1" hangingPunct="1">
              <a:lnSpc>
                <a:spcPct val="90000"/>
              </a:lnSpc>
            </a:pPr>
            <a:r>
              <a:rPr lang="en-US" sz="1600">
                <a:effectLst>
                  <a:outerShdw blurRad="38100" dist="38100" dir="2700000" algn="tl">
                    <a:srgbClr val="C0C0C0"/>
                  </a:outerShdw>
                </a:effectLst>
              </a:rPr>
              <a:t>Non-standard products which can be produced with existing manufacturing techniques and / or technologies</a:t>
            </a:r>
            <a:endParaRPr lang="en-GB" sz="1600">
              <a:effectLst>
                <a:outerShdw blurRad="38100" dist="38100" dir="2700000" algn="tl">
                  <a:srgbClr val="C0C0C0"/>
                </a:outerShdw>
              </a:effectLst>
            </a:endParaRPr>
          </a:p>
          <a:p>
            <a:pPr eaLnBrk="1" hangingPunct="1">
              <a:lnSpc>
                <a:spcPct val="90000"/>
              </a:lnSpc>
            </a:pPr>
            <a:r>
              <a:rPr lang="en-GB" sz="1800"/>
              <a:t>Long and Intensive R&amp;D and Prototyping required</a:t>
            </a:r>
          </a:p>
          <a:p>
            <a:pPr lvl="1" eaLnBrk="1" hangingPunct="1">
              <a:lnSpc>
                <a:spcPct val="90000"/>
              </a:lnSpc>
            </a:pPr>
            <a:r>
              <a:rPr lang="en-GB" sz="1600">
                <a:effectLst>
                  <a:outerShdw blurRad="38100" dist="38100" dir="2700000" algn="tl">
                    <a:srgbClr val="C0C0C0"/>
                  </a:outerShdw>
                </a:effectLst>
              </a:rPr>
              <a:t>Source of innovation</a:t>
            </a:r>
          </a:p>
          <a:p>
            <a:pPr lvl="1" eaLnBrk="1" hangingPunct="1">
              <a:lnSpc>
                <a:spcPct val="90000"/>
              </a:lnSpc>
            </a:pPr>
            <a:r>
              <a:rPr lang="en-GB" sz="1600">
                <a:effectLst>
                  <a:outerShdw blurRad="38100" dist="38100" dir="2700000" algn="tl">
                    <a:srgbClr val="C0C0C0"/>
                  </a:outerShdw>
                </a:effectLst>
              </a:rPr>
              <a:t>Source of new technologies</a:t>
            </a:r>
          </a:p>
          <a:p>
            <a:pPr lvl="1" eaLnBrk="1" hangingPunct="1">
              <a:lnSpc>
                <a:spcPct val="90000"/>
              </a:lnSpc>
            </a:pPr>
            <a:r>
              <a:rPr lang="en-GB" sz="1600">
                <a:effectLst>
                  <a:outerShdw blurRad="38100" dist="38100" dir="2700000" algn="tl">
                    <a:srgbClr val="C0C0C0"/>
                  </a:outerShdw>
                </a:effectLst>
              </a:rPr>
              <a:t>Existing technologies pushed to the limits</a:t>
            </a:r>
          </a:p>
          <a:p>
            <a:pPr lvl="1" eaLnBrk="1" hangingPunct="1">
              <a:lnSpc>
                <a:spcPct val="90000"/>
              </a:lnSpc>
            </a:pPr>
            <a:r>
              <a:rPr lang="en-GB" sz="1600">
                <a:effectLst>
                  <a:outerShdw blurRad="38100" dist="38100" dir="2700000" algn="tl">
                    <a:srgbClr val="C0C0C0"/>
                  </a:outerShdw>
                </a:effectLst>
              </a:rPr>
              <a:t>Creation of know-how</a:t>
            </a:r>
          </a:p>
          <a:p>
            <a:pPr eaLnBrk="1" hangingPunct="1">
              <a:lnSpc>
                <a:spcPct val="90000"/>
              </a:lnSpc>
            </a:pPr>
            <a:r>
              <a:rPr lang="en-GB" sz="1800"/>
              <a:t>Although developed for the purpose of fundamental research, many technology developments and know-how have strong impact to society</a:t>
            </a:r>
          </a:p>
        </p:txBody>
      </p:sp>
      <p:sp>
        <p:nvSpPr>
          <p:cNvPr id="6" name="Footer Placeholder 5"/>
          <p:cNvSpPr>
            <a:spLocks noGrp="1"/>
          </p:cNvSpPr>
          <p:nvPr>
            <p:ph type="ftr" sz="quarter" idx="4294967295"/>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610599" y="6553200"/>
            <a:ext cx="533401" cy="277813"/>
          </a:xfrm>
          <a:prstGeom prst="rect">
            <a:avLst/>
          </a:prstGeom>
        </p:spPr>
        <p:txBody>
          <a:bodyPr/>
          <a:lstStyle/>
          <a:p>
            <a:pPr>
              <a:defRPr/>
            </a:pPr>
            <a:fld id="{5A15877B-7E26-4F95-A7FF-824E9A310127}" type="slidenum">
              <a:rPr lang="en-US"/>
              <a:pPr>
                <a:defRPr/>
              </a:pPr>
              <a:t>18</a:t>
            </a:fld>
            <a:endParaRPr lang="en-US" dirty="0"/>
          </a:p>
        </p:txBody>
      </p:sp>
      <p:sp>
        <p:nvSpPr>
          <p:cNvPr id="269314" name="Rectangle 2"/>
          <p:cNvSpPr>
            <a:spLocks noGrp="1" noChangeArrowheads="1"/>
          </p:cNvSpPr>
          <p:nvPr>
            <p:ph type="title"/>
          </p:nvPr>
        </p:nvSpPr>
        <p:spPr/>
        <p:txBody>
          <a:bodyPr/>
          <a:lstStyle/>
          <a:p>
            <a:r>
              <a:rPr lang="en-GB" sz="3200"/>
              <a:t>From research to industry: Challenges</a:t>
            </a:r>
          </a:p>
        </p:txBody>
      </p:sp>
      <p:sp>
        <p:nvSpPr>
          <p:cNvPr id="269315" name="Rectangle 3"/>
          <p:cNvSpPr>
            <a:spLocks noGrp="1" noChangeArrowheads="1"/>
          </p:cNvSpPr>
          <p:nvPr>
            <p:ph type="body" idx="1"/>
          </p:nvPr>
        </p:nvSpPr>
        <p:spPr>
          <a:xfrm>
            <a:off x="315913" y="985838"/>
            <a:ext cx="8535987" cy="5110162"/>
          </a:xfrm>
        </p:spPr>
        <p:txBody>
          <a:bodyPr/>
          <a:lstStyle/>
          <a:p>
            <a:pPr>
              <a:lnSpc>
                <a:spcPct val="65000"/>
              </a:lnSpc>
            </a:pPr>
            <a:r>
              <a:rPr lang="en-US" dirty="0" smtClean="0"/>
              <a:t>Finding an IP management strategy compatible with open science</a:t>
            </a:r>
          </a:p>
          <a:p>
            <a:pPr lvl="1">
              <a:lnSpc>
                <a:spcPct val="65000"/>
              </a:lnSpc>
            </a:pPr>
            <a:r>
              <a:rPr lang="en-US" dirty="0" smtClean="0"/>
              <a:t>Possible limitation of dissemination of R&amp;D results due to unclear IP situation</a:t>
            </a:r>
          </a:p>
          <a:p>
            <a:pPr>
              <a:lnSpc>
                <a:spcPct val="65000"/>
              </a:lnSpc>
            </a:pPr>
            <a:r>
              <a:rPr lang="en-US" dirty="0" smtClean="0"/>
              <a:t>Finding the right balance between openness and the commercial exploitation</a:t>
            </a:r>
          </a:p>
          <a:p>
            <a:pPr lvl="1">
              <a:lnSpc>
                <a:spcPct val="65000"/>
              </a:lnSpc>
            </a:pPr>
            <a:r>
              <a:rPr lang="en-GB" dirty="0" smtClean="0"/>
              <a:t>Possible negative effects of IP protection on the willingness to share research</a:t>
            </a:r>
            <a:r>
              <a:rPr lang="en-US" sz="2000" dirty="0" smtClean="0"/>
              <a:t> </a:t>
            </a:r>
            <a:r>
              <a:rPr lang="en-US" dirty="0" smtClean="0"/>
              <a:t>results</a:t>
            </a:r>
          </a:p>
          <a:p>
            <a:pPr>
              <a:lnSpc>
                <a:spcPct val="65000"/>
              </a:lnSpc>
            </a:pPr>
            <a:r>
              <a:rPr lang="en-US" dirty="0" smtClean="0"/>
              <a:t>Identifying market for CERN technologies</a:t>
            </a:r>
          </a:p>
          <a:p>
            <a:pPr lvl="1">
              <a:lnSpc>
                <a:spcPct val="65000"/>
              </a:lnSpc>
            </a:pPr>
            <a:r>
              <a:rPr lang="en-GB" dirty="0" smtClean="0"/>
              <a:t>Innovations </a:t>
            </a:r>
            <a:r>
              <a:rPr lang="en-GB" dirty="0"/>
              <a:t>in PP result from R&amp;D programmes requiring non-commercially available products. Applications and markets identification outside PP requires dedicated efforts and understanding of potential application domains specific requirements</a:t>
            </a:r>
          </a:p>
          <a:p>
            <a:pPr>
              <a:lnSpc>
                <a:spcPct val="65000"/>
              </a:lnSpc>
            </a:pPr>
            <a:r>
              <a:rPr lang="en-US" dirty="0"/>
              <a:t>Funding the gap between public innovation and commercial application</a:t>
            </a:r>
          </a:p>
          <a:p>
            <a:pPr lvl="1">
              <a:lnSpc>
                <a:spcPct val="65000"/>
              </a:lnSpc>
            </a:pPr>
            <a:r>
              <a:rPr lang="en-GB" dirty="0"/>
              <a:t>Firms are reluctant to invest in basic research; need for funds to support collaborative R&amp;D with commercial aims and for early phases of start-ups promoting PP innovations</a:t>
            </a:r>
          </a:p>
          <a:p>
            <a:pPr>
              <a:lnSpc>
                <a:spcPct val="65000"/>
              </a:lnSpc>
            </a:pPr>
            <a:r>
              <a:rPr lang="en-US" dirty="0"/>
              <a:t>Collaborating with industry on basic technologies research while remaining compatible with CERN purchasing rules</a:t>
            </a:r>
          </a:p>
          <a:p>
            <a:pPr lvl="1">
              <a:lnSpc>
                <a:spcPct val="65000"/>
              </a:lnSpc>
            </a:pPr>
            <a:r>
              <a:rPr lang="en-US" dirty="0"/>
              <a:t>Basic technology developed in collaboration with industry may generate IP needed for future procurement contracts. Risk of monopolistic situations incompatible with purchasing rules</a:t>
            </a:r>
            <a:endParaRPr lang="en-GB" dirty="0"/>
          </a:p>
          <a:p>
            <a:pPr>
              <a:lnSpc>
                <a:spcPct val="65000"/>
              </a:lnSpc>
            </a:pPr>
            <a:endParaRPr lang="en-US" sz="2400" dirty="0"/>
          </a:p>
          <a:p>
            <a:pPr lvl="1">
              <a:lnSpc>
                <a:spcPct val="65000"/>
              </a:lnSpc>
            </a:pPr>
            <a:endParaRPr lang="en-GB" sz="2000" dirty="0"/>
          </a:p>
        </p:txBody>
      </p:sp>
      <p:sp>
        <p:nvSpPr>
          <p:cNvPr id="6" name="Footer Placeholder 5"/>
          <p:cNvSpPr>
            <a:spLocks noGrp="1"/>
          </p:cNvSpPr>
          <p:nvPr>
            <p:ph type="ftr" sz="quarter" idx="12"/>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a:xfrm>
            <a:off x="8757739" y="6629400"/>
            <a:ext cx="157663" cy="156966"/>
          </a:xfrm>
        </p:spPr>
        <p:txBody>
          <a:bodyPr/>
          <a:lstStyle/>
          <a:p>
            <a:pPr>
              <a:defRPr/>
            </a:pPr>
            <a:fld id="{D7AA2C24-6B9F-41A3-A170-037EE3F520AE}" type="slidenum">
              <a:rPr lang="en-US" sz="1200"/>
              <a:pPr>
                <a:defRPr/>
              </a:pPr>
              <a:t>19</a:t>
            </a:fld>
            <a:endParaRPr lang="en-US" sz="1200" dirty="0"/>
          </a:p>
        </p:txBody>
      </p:sp>
      <p:sp>
        <p:nvSpPr>
          <p:cNvPr id="234499" name="Rectangle 4"/>
          <p:cNvSpPr>
            <a:spLocks noGrp="1" noChangeArrowheads="1"/>
          </p:cNvSpPr>
          <p:nvPr>
            <p:ph type="title" idx="4294967295"/>
          </p:nvPr>
        </p:nvSpPr>
        <p:spPr>
          <a:xfrm>
            <a:off x="304800" y="104775"/>
            <a:ext cx="8675688" cy="733425"/>
          </a:xfrm>
        </p:spPr>
        <p:txBody>
          <a:bodyPr lIns="91440" tIns="45720" rIns="91440" bIns="45720">
            <a:normAutofit fontScale="90000"/>
          </a:bodyPr>
          <a:lstStyle/>
          <a:p>
            <a:pPr eaLnBrk="1" hangingPunct="1"/>
            <a:r>
              <a:rPr lang="en-US" sz="3000">
                <a:solidFill>
                  <a:schemeClr val="tx2"/>
                </a:solidFill>
              </a:rPr>
              <a:t>Impact of fundamental science to society</a:t>
            </a:r>
            <a:br>
              <a:rPr lang="en-US" sz="3000">
                <a:solidFill>
                  <a:schemeClr val="tx2"/>
                </a:solidFill>
              </a:rPr>
            </a:br>
            <a:endParaRPr lang="en-GB" sz="3000">
              <a:solidFill>
                <a:schemeClr val="tx2"/>
              </a:solidFill>
            </a:endParaRPr>
          </a:p>
        </p:txBody>
      </p:sp>
      <p:sp>
        <p:nvSpPr>
          <p:cNvPr id="234500" name="Rectangle 3"/>
          <p:cNvSpPr>
            <a:spLocks noGrp="1" noChangeArrowheads="1"/>
          </p:cNvSpPr>
          <p:nvPr>
            <p:ph type="body" idx="4294967295"/>
          </p:nvPr>
        </p:nvSpPr>
        <p:spPr>
          <a:xfrm>
            <a:off x="215900" y="838200"/>
            <a:ext cx="8764588" cy="5257800"/>
          </a:xfrm>
        </p:spPr>
        <p:txBody>
          <a:bodyPr lIns="91440" tIns="45720" rIns="91440" bIns="45720"/>
          <a:lstStyle/>
          <a:p>
            <a:pPr eaLnBrk="1" hangingPunct="1">
              <a:lnSpc>
                <a:spcPct val="90000"/>
              </a:lnSpc>
            </a:pPr>
            <a:r>
              <a:rPr lang="en-GB"/>
              <a:t>Generic technologies developed for accelerators, particles detection and data processing will find applications in many domains if:</a:t>
            </a:r>
          </a:p>
          <a:p>
            <a:pPr lvl="1" eaLnBrk="1" hangingPunct="1">
              <a:lnSpc>
                <a:spcPct val="90000"/>
              </a:lnSpc>
            </a:pPr>
            <a:r>
              <a:rPr lang="en-GB"/>
              <a:t>Match between technology offer and product needs</a:t>
            </a:r>
          </a:p>
          <a:p>
            <a:pPr lvl="1" eaLnBrk="1" hangingPunct="1">
              <a:lnSpc>
                <a:spcPct val="90000"/>
              </a:lnSpc>
            </a:pPr>
            <a:r>
              <a:rPr lang="en-GB"/>
              <a:t>Cost effectiveness of manufacturing products with technology</a:t>
            </a:r>
          </a:p>
          <a:p>
            <a:pPr lvl="1" eaLnBrk="1" hangingPunct="1">
              <a:lnSpc>
                <a:spcPct val="90000"/>
              </a:lnSpc>
            </a:pPr>
            <a:r>
              <a:rPr lang="en-GB"/>
              <a:t>Value of technology within product</a:t>
            </a:r>
          </a:p>
          <a:p>
            <a:pPr lvl="1" eaLnBrk="1" hangingPunct="1">
              <a:lnSpc>
                <a:spcPct val="90000"/>
              </a:lnSpc>
            </a:pPr>
            <a:r>
              <a:rPr lang="en-GB"/>
              <a:t>Acceptable product price with added features enabled by technology </a:t>
            </a:r>
          </a:p>
          <a:p>
            <a:pPr eaLnBrk="1" hangingPunct="1">
              <a:lnSpc>
                <a:spcPct val="90000"/>
              </a:lnSpc>
            </a:pPr>
            <a:r>
              <a:rPr lang="en-GB"/>
              <a:t>Main domains:</a:t>
            </a:r>
          </a:p>
          <a:p>
            <a:pPr lvl="1" eaLnBrk="1" hangingPunct="1">
              <a:lnSpc>
                <a:spcPct val="90000"/>
              </a:lnSpc>
            </a:pPr>
            <a:r>
              <a:rPr lang="en-GB"/>
              <a:t>Health</a:t>
            </a:r>
          </a:p>
          <a:p>
            <a:pPr lvl="1" eaLnBrk="1" hangingPunct="1">
              <a:lnSpc>
                <a:spcPct val="90000"/>
              </a:lnSpc>
            </a:pPr>
            <a:r>
              <a:rPr lang="en-GB"/>
              <a:t>Information Technology</a:t>
            </a:r>
          </a:p>
          <a:p>
            <a:pPr lvl="1" eaLnBrk="1" hangingPunct="1">
              <a:lnSpc>
                <a:spcPct val="90000"/>
              </a:lnSpc>
            </a:pPr>
            <a:r>
              <a:rPr lang="en-GB"/>
              <a:t>Energy &amp; Environment</a:t>
            </a:r>
          </a:p>
          <a:p>
            <a:pPr lvl="1" eaLnBrk="1" hangingPunct="1">
              <a:lnSpc>
                <a:spcPct val="90000"/>
              </a:lnSpc>
            </a:pPr>
            <a:r>
              <a:rPr lang="en-GB"/>
              <a:t>Industrial processes</a:t>
            </a:r>
          </a:p>
          <a:p>
            <a:pPr lvl="1" eaLnBrk="1" hangingPunct="1">
              <a:lnSpc>
                <a:spcPct val="90000"/>
              </a:lnSpc>
            </a:pPr>
            <a:r>
              <a:rPr lang="en-GB"/>
              <a:t>Security</a:t>
            </a:r>
          </a:p>
          <a:p>
            <a:pPr lvl="1" eaLnBrk="1" hangingPunct="1">
              <a:lnSpc>
                <a:spcPct val="90000"/>
              </a:lnSpc>
            </a:pPr>
            <a:endParaRPr lang="en-GB"/>
          </a:p>
        </p:txBody>
      </p:sp>
      <p:sp>
        <p:nvSpPr>
          <p:cNvPr id="6" name="Footer Placeholder 5"/>
          <p:cNvSpPr>
            <a:spLocks noGrp="1"/>
          </p:cNvSpPr>
          <p:nvPr>
            <p:ph type="ftr" sz="quarter" idx="4294967295"/>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Slide Number Placeholder 3"/>
          <p:cNvSpPr>
            <a:spLocks noGrp="1"/>
          </p:cNvSpPr>
          <p:nvPr>
            <p:ph type="sldNum" sz="quarter" idx="4294967295"/>
          </p:nvPr>
        </p:nvSpPr>
        <p:spPr>
          <a:xfrm>
            <a:off x="7239001" y="6553200"/>
            <a:ext cx="1041400" cy="277813"/>
          </a:xfrm>
          <a:prstGeom prst="rect">
            <a:avLst/>
          </a:prstGeom>
        </p:spPr>
        <p:txBody>
          <a:bodyPr/>
          <a:lstStyle/>
          <a:p>
            <a:pPr>
              <a:defRPr/>
            </a:pPr>
            <a:fld id="{30AF3BB4-D256-4F12-8179-BC590CEF3F60}" type="slidenum">
              <a:rPr lang="en-US"/>
              <a:pPr>
                <a:defRPr/>
              </a:pPr>
              <a:t>2</a:t>
            </a:fld>
            <a:endParaRPr lang="en-US" dirty="0"/>
          </a:p>
        </p:txBody>
      </p:sp>
      <p:sp>
        <p:nvSpPr>
          <p:cNvPr id="10" name="Footer Placeholder 4"/>
          <p:cNvSpPr>
            <a:spLocks noGrp="1"/>
          </p:cNvSpPr>
          <p:nvPr>
            <p:ph type="ftr" sz="quarter" idx="11"/>
          </p:nvPr>
        </p:nvSpPr>
        <p:spPr/>
        <p:txBody>
          <a:bodyPr/>
          <a:lstStyle/>
          <a:p>
            <a:r>
              <a:rPr lang="en-US"/>
              <a:t>Innovation forum – Germany at CERN</a:t>
            </a:r>
          </a:p>
          <a:p>
            <a:r>
              <a:rPr lang="en-US"/>
              <a:t>Technology Transfer at CERN</a:t>
            </a:r>
            <a:r>
              <a:rPr lang="en-US" sz="1400">
                <a:latin typeface="Arial" charset="0"/>
              </a:rPr>
              <a:t> </a:t>
            </a:r>
          </a:p>
        </p:txBody>
      </p:sp>
      <p:grpSp>
        <p:nvGrpSpPr>
          <p:cNvPr id="2" name="Group 2"/>
          <p:cNvGrpSpPr>
            <a:grpSpLocks/>
          </p:cNvGrpSpPr>
          <p:nvPr/>
        </p:nvGrpSpPr>
        <p:grpSpPr bwMode="auto">
          <a:xfrm>
            <a:off x="0" y="-107950"/>
            <a:ext cx="9144000" cy="6965950"/>
            <a:chOff x="0" y="-68"/>
            <a:chExt cx="5760" cy="4388"/>
          </a:xfrm>
        </p:grpSpPr>
        <p:pic>
          <p:nvPicPr>
            <p:cNvPr id="275459" name="Picture 3"/>
            <p:cNvPicPr>
              <a:picLocks noChangeAspect="1" noChangeArrowheads="1"/>
            </p:cNvPicPr>
            <p:nvPr/>
          </p:nvPicPr>
          <p:blipFill>
            <a:blip r:embed="rId3"/>
            <a:srcRect/>
            <a:stretch>
              <a:fillRect/>
            </a:stretch>
          </p:blipFill>
          <p:spPr bwMode="auto">
            <a:xfrm>
              <a:off x="0" y="0"/>
              <a:ext cx="5760" cy="4320"/>
            </a:xfrm>
            <a:prstGeom prst="rect">
              <a:avLst/>
            </a:prstGeom>
            <a:noFill/>
            <a:ln w="57150">
              <a:solidFill>
                <a:schemeClr val="hlink"/>
              </a:solidFill>
              <a:miter lim="800000"/>
              <a:headEnd/>
              <a:tailEnd/>
            </a:ln>
          </p:spPr>
        </p:pic>
        <p:sp>
          <p:nvSpPr>
            <p:cNvPr id="275460" name="Text Box 4"/>
            <p:cNvSpPr txBox="1">
              <a:spLocks noChangeArrowheads="1"/>
            </p:cNvSpPr>
            <p:nvPr/>
          </p:nvSpPr>
          <p:spPr bwMode="auto">
            <a:xfrm>
              <a:off x="295" y="1389"/>
              <a:ext cx="1913" cy="756"/>
            </a:xfrm>
            <a:prstGeom prst="rect">
              <a:avLst/>
            </a:prstGeom>
            <a:gradFill rotWithShape="1">
              <a:gsLst>
                <a:gs pos="0">
                  <a:schemeClr val="hlink">
                    <a:alpha val="50000"/>
                  </a:schemeClr>
                </a:gs>
                <a:gs pos="100000">
                  <a:schemeClr val="hlink">
                    <a:gamma/>
                    <a:tint val="90980"/>
                    <a:invGamma/>
                    <a:alpha val="47000"/>
                  </a:schemeClr>
                </a:gs>
              </a:gsLst>
              <a:lin ang="5400000" scaled="1"/>
            </a:gradFill>
            <a:ln w="9525">
              <a:noFill/>
              <a:miter lim="800000"/>
              <a:headEnd/>
              <a:tailEnd/>
            </a:ln>
            <a:effectLst/>
          </p:spPr>
          <p:txBody>
            <a:bodyPr wrap="square">
              <a:spAutoFit/>
            </a:bodyPr>
            <a:lstStyle/>
            <a:p>
              <a:pPr algn="l">
                <a:lnSpc>
                  <a:spcPct val="100000"/>
                </a:lnSpc>
                <a:spcBef>
                  <a:spcPct val="50000"/>
                </a:spcBef>
              </a:pPr>
              <a:r>
                <a:rPr lang="en-GB" sz="3600" dirty="0" smtClean="0">
                  <a:latin typeface="Arial" charset="0"/>
                </a:rPr>
                <a:t>Research &amp; Discovery</a:t>
              </a:r>
              <a:endParaRPr lang="en-GB" sz="3600" dirty="0">
                <a:latin typeface="Arial" charset="0"/>
              </a:endParaRPr>
            </a:p>
          </p:txBody>
        </p:sp>
        <p:sp>
          <p:nvSpPr>
            <p:cNvPr id="275461" name="Text Box 5"/>
            <p:cNvSpPr txBox="1">
              <a:spLocks noChangeArrowheads="1"/>
            </p:cNvSpPr>
            <p:nvPr/>
          </p:nvSpPr>
          <p:spPr bwMode="auto">
            <a:xfrm>
              <a:off x="1625" y="2810"/>
              <a:ext cx="1591" cy="407"/>
            </a:xfrm>
            <a:prstGeom prst="rect">
              <a:avLst/>
            </a:prstGeom>
            <a:gradFill rotWithShape="1">
              <a:gsLst>
                <a:gs pos="0">
                  <a:schemeClr val="hlink">
                    <a:alpha val="50000"/>
                  </a:schemeClr>
                </a:gs>
                <a:gs pos="100000">
                  <a:schemeClr val="hlink">
                    <a:gamma/>
                    <a:tint val="90980"/>
                    <a:invGamma/>
                    <a:alpha val="47000"/>
                  </a:schemeClr>
                </a:gs>
              </a:gsLst>
              <a:lin ang="5400000" scaled="1"/>
            </a:gradFill>
            <a:ln w="9525">
              <a:noFill/>
              <a:miter lim="800000"/>
              <a:headEnd/>
              <a:tailEnd/>
            </a:ln>
            <a:effectLst/>
          </p:spPr>
          <p:txBody>
            <a:bodyPr>
              <a:spAutoFit/>
            </a:bodyPr>
            <a:lstStyle/>
            <a:p>
              <a:pPr algn="l">
                <a:lnSpc>
                  <a:spcPct val="100000"/>
                </a:lnSpc>
                <a:spcBef>
                  <a:spcPct val="50000"/>
                </a:spcBef>
              </a:pPr>
              <a:r>
                <a:rPr lang="en-US" sz="3600" dirty="0" smtClean="0">
                  <a:latin typeface="Arial" charset="0"/>
                </a:rPr>
                <a:t>Training</a:t>
              </a:r>
              <a:endParaRPr lang="en-GB" sz="3600" dirty="0">
                <a:latin typeface="Arial" charset="0"/>
              </a:endParaRPr>
            </a:p>
          </p:txBody>
        </p:sp>
        <p:sp>
          <p:nvSpPr>
            <p:cNvPr id="275462" name="Text Box 6"/>
            <p:cNvSpPr txBox="1">
              <a:spLocks noChangeArrowheads="1"/>
            </p:cNvSpPr>
            <p:nvPr/>
          </p:nvSpPr>
          <p:spPr bwMode="auto">
            <a:xfrm>
              <a:off x="2865" y="2099"/>
              <a:ext cx="1861" cy="404"/>
            </a:xfrm>
            <a:prstGeom prst="rect">
              <a:avLst/>
            </a:prstGeom>
            <a:gradFill rotWithShape="1">
              <a:gsLst>
                <a:gs pos="0">
                  <a:schemeClr val="hlink">
                    <a:alpha val="50000"/>
                  </a:schemeClr>
                </a:gs>
                <a:gs pos="100000">
                  <a:schemeClr val="hlink">
                    <a:gamma/>
                    <a:tint val="90980"/>
                    <a:invGamma/>
                    <a:alpha val="47000"/>
                  </a:schemeClr>
                </a:gs>
              </a:gsLst>
              <a:lin ang="5400000" scaled="1"/>
            </a:gradFill>
            <a:ln w="9525">
              <a:noFill/>
              <a:miter lim="800000"/>
              <a:headEnd/>
              <a:tailEnd/>
            </a:ln>
            <a:effectLst/>
          </p:spPr>
          <p:txBody>
            <a:bodyPr>
              <a:spAutoFit/>
            </a:bodyPr>
            <a:lstStyle/>
            <a:p>
              <a:pPr algn="l">
                <a:lnSpc>
                  <a:spcPct val="100000"/>
                </a:lnSpc>
                <a:spcBef>
                  <a:spcPct val="50000"/>
                </a:spcBef>
              </a:pPr>
              <a:r>
                <a:rPr lang="en-GB" sz="3600">
                  <a:latin typeface="Arial" charset="0"/>
                </a:rPr>
                <a:t>Technology</a:t>
              </a:r>
            </a:p>
          </p:txBody>
        </p:sp>
        <p:sp>
          <p:nvSpPr>
            <p:cNvPr id="275463" name="Text Box 7"/>
            <p:cNvSpPr txBox="1">
              <a:spLocks noChangeArrowheads="1"/>
            </p:cNvSpPr>
            <p:nvPr/>
          </p:nvSpPr>
          <p:spPr bwMode="auto">
            <a:xfrm>
              <a:off x="3606" y="3521"/>
              <a:ext cx="2041" cy="404"/>
            </a:xfrm>
            <a:prstGeom prst="rect">
              <a:avLst/>
            </a:prstGeom>
            <a:gradFill rotWithShape="1">
              <a:gsLst>
                <a:gs pos="0">
                  <a:schemeClr val="hlink">
                    <a:alpha val="50000"/>
                  </a:schemeClr>
                </a:gs>
                <a:gs pos="100000">
                  <a:schemeClr val="hlink">
                    <a:gamma/>
                    <a:tint val="90980"/>
                    <a:invGamma/>
                    <a:alpha val="47000"/>
                  </a:schemeClr>
                </a:gs>
              </a:gsLst>
              <a:lin ang="5400000" scaled="1"/>
            </a:gradFill>
            <a:ln w="9525">
              <a:noFill/>
              <a:miter lim="800000"/>
              <a:headEnd/>
              <a:tailEnd/>
            </a:ln>
            <a:effectLst/>
          </p:spPr>
          <p:txBody>
            <a:bodyPr>
              <a:spAutoFit/>
            </a:bodyPr>
            <a:lstStyle/>
            <a:p>
              <a:pPr algn="l">
                <a:lnSpc>
                  <a:spcPct val="100000"/>
                </a:lnSpc>
                <a:spcBef>
                  <a:spcPct val="50000"/>
                </a:spcBef>
              </a:pPr>
              <a:r>
                <a:rPr lang="en-GB" sz="3600">
                  <a:latin typeface="Arial" charset="0"/>
                </a:rPr>
                <a:t>Collaboration</a:t>
              </a:r>
            </a:p>
          </p:txBody>
        </p:sp>
        <p:sp>
          <p:nvSpPr>
            <p:cNvPr id="275464" name="Text Box 8"/>
            <p:cNvSpPr txBox="1">
              <a:spLocks noChangeArrowheads="1"/>
            </p:cNvSpPr>
            <p:nvPr/>
          </p:nvSpPr>
          <p:spPr bwMode="auto">
            <a:xfrm>
              <a:off x="370" y="-68"/>
              <a:ext cx="5097" cy="979"/>
            </a:xfrm>
            <a:prstGeom prst="rect">
              <a:avLst/>
            </a:prstGeom>
            <a:noFill/>
            <a:ln w="9525">
              <a:noFill/>
              <a:miter lim="800000"/>
              <a:headEnd/>
              <a:tailEnd/>
            </a:ln>
            <a:effectLst/>
          </p:spPr>
          <p:txBody>
            <a:bodyPr wrap="none">
              <a:spAutoFit/>
            </a:bodyPr>
            <a:lstStyle/>
            <a:p>
              <a:pPr>
                <a:lnSpc>
                  <a:spcPct val="100000"/>
                </a:lnSpc>
              </a:pPr>
              <a:r>
                <a:rPr lang="en-GB" sz="4800" i="1">
                  <a:solidFill>
                    <a:srgbClr val="FFFF00"/>
                  </a:solidFill>
                  <a:latin typeface="Tahoma" pitchFamily="34" charset="0"/>
                </a:rPr>
                <a:t>CERN</a:t>
              </a:r>
              <a:r>
                <a:rPr lang="en-GB" sz="2400" i="1">
                  <a:solidFill>
                    <a:srgbClr val="FFFF00"/>
                  </a:solidFill>
                  <a:latin typeface="Tahoma" pitchFamily="34" charset="0"/>
                </a:rPr>
                <a:t> </a:t>
              </a:r>
            </a:p>
            <a:p>
              <a:pPr>
                <a:lnSpc>
                  <a:spcPct val="100000"/>
                </a:lnSpc>
              </a:pPr>
              <a:r>
                <a:rPr lang="en-GB" sz="2400" i="1">
                  <a:solidFill>
                    <a:srgbClr val="FFFF00"/>
                  </a:solidFill>
                  <a:latin typeface="Tahoma" pitchFamily="34" charset="0"/>
                </a:rPr>
                <a:t>where the scientific knowledge and the technology </a:t>
              </a:r>
            </a:p>
            <a:p>
              <a:pPr>
                <a:lnSpc>
                  <a:spcPct val="100000"/>
                </a:lnSpc>
              </a:pPr>
              <a:r>
                <a:rPr lang="en-GB" sz="2400" i="1">
                  <a:solidFill>
                    <a:srgbClr val="FFFF00"/>
                  </a:solidFill>
                  <a:latin typeface="Tahoma" pitchFamily="34" charset="0"/>
                </a:rPr>
                <a:t>are transferred to industry and society</a:t>
              </a:r>
              <a:endParaRPr lang="en-GB" sz="2400" i="1">
                <a:solidFill>
                  <a:srgbClr val="FFFF00"/>
                </a:solidFill>
                <a:latin typeface="Arial" charset="0"/>
              </a:endParaRPr>
            </a:p>
          </p:txBody>
        </p:sp>
      </p:gr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R&amp;D contexts for PP and industry, impact on TT</a:t>
            </a:r>
            <a:endParaRPr lang="en-GB" dirty="0"/>
          </a:p>
        </p:txBody>
      </p:sp>
      <p:sp>
        <p:nvSpPr>
          <p:cNvPr id="3" name="Slide Number Placeholder 2"/>
          <p:cNvSpPr>
            <a:spLocks noGrp="1"/>
          </p:cNvSpPr>
          <p:nvPr>
            <p:ph type="sldNum" sz="quarter" idx="11"/>
          </p:nvPr>
        </p:nvSpPr>
        <p:spPr/>
        <p:txBody>
          <a:bodyPr/>
          <a:lstStyle/>
          <a:p>
            <a:pPr>
              <a:defRPr/>
            </a:pPr>
            <a:fld id="{54EC04AD-9B38-47BC-BAF6-9D72572E4F92}" type="slidenum">
              <a:rPr lang="en-US" smtClean="0"/>
              <a:pPr>
                <a:defRPr/>
              </a:pPr>
              <a:t>20</a:t>
            </a:fld>
            <a:endParaRPr lang="en-US" dirty="0"/>
          </a:p>
        </p:txBody>
      </p:sp>
      <p:sp>
        <p:nvSpPr>
          <p:cNvPr id="4" name="Content Placeholder 3"/>
          <p:cNvSpPr>
            <a:spLocks noGrp="1"/>
          </p:cNvSpPr>
          <p:nvPr>
            <p:ph sz="quarter" idx="14"/>
          </p:nvPr>
        </p:nvSpPr>
        <p:spPr/>
        <p:txBody>
          <a:bodyPr/>
          <a:lstStyle/>
          <a:p>
            <a:r>
              <a:rPr lang="en-US" dirty="0" smtClean="0"/>
              <a:t>Research: Open  science</a:t>
            </a:r>
            <a:endParaRPr lang="en-GB" dirty="0"/>
          </a:p>
        </p:txBody>
      </p:sp>
      <p:sp>
        <p:nvSpPr>
          <p:cNvPr id="5" name="Content Placeholder 4"/>
          <p:cNvSpPr>
            <a:spLocks noGrp="1"/>
          </p:cNvSpPr>
          <p:nvPr>
            <p:ph sz="quarter" idx="15"/>
          </p:nvPr>
        </p:nvSpPr>
        <p:spPr/>
        <p:txBody>
          <a:bodyPr/>
          <a:lstStyle/>
          <a:p>
            <a:r>
              <a:rPr lang="en-US" dirty="0" smtClean="0"/>
              <a:t>Industry: In/out sourcing technology</a:t>
            </a:r>
            <a:endParaRPr lang="en-GB" dirty="0"/>
          </a:p>
        </p:txBody>
      </p:sp>
      <p:sp>
        <p:nvSpPr>
          <p:cNvPr id="6" name="Content Placeholder 5"/>
          <p:cNvSpPr>
            <a:spLocks noGrp="1"/>
          </p:cNvSpPr>
          <p:nvPr>
            <p:ph sz="quarter" idx="12"/>
          </p:nvPr>
        </p:nvSpPr>
        <p:spPr>
          <a:xfrm>
            <a:off x="385763" y="1454150"/>
            <a:ext cx="3933825" cy="4184650"/>
          </a:xfrm>
        </p:spPr>
        <p:txBody>
          <a:bodyPr/>
          <a:lstStyle/>
          <a:p>
            <a:r>
              <a:rPr smtClean="0"/>
              <a:t>Publication of discoveries &amp; R&amp;D results</a:t>
            </a:r>
            <a:endParaRPr/>
          </a:p>
          <a:p>
            <a:pPr lvl="1"/>
            <a:r>
              <a:rPr smtClean="0"/>
              <a:t>Scientific recognition</a:t>
            </a:r>
          </a:p>
          <a:p>
            <a:pPr lvl="1"/>
            <a:r>
              <a:rPr smtClean="0"/>
              <a:t>Value in copyrights</a:t>
            </a:r>
            <a:endParaRPr/>
          </a:p>
          <a:p>
            <a:r>
              <a:rPr smtClean="0"/>
              <a:t>R&amp;D to meet scientific programme objectives</a:t>
            </a:r>
          </a:p>
          <a:p>
            <a:pPr lvl="1"/>
            <a:r>
              <a:rPr smtClean="0"/>
              <a:t>Long-term</a:t>
            </a:r>
          </a:p>
          <a:p>
            <a:pPr lvl="1"/>
            <a:r>
              <a:rPr smtClean="0"/>
              <a:t>Best possible solution within budgetary constrains</a:t>
            </a:r>
          </a:p>
          <a:p>
            <a:r>
              <a:rPr lang="en-GB" dirty="0" smtClean="0"/>
              <a:t>R&amp;D results: Technology</a:t>
            </a:r>
          </a:p>
          <a:p>
            <a:pPr lvl="1"/>
            <a:r>
              <a:rPr smtClean="0"/>
              <a:t>IP rights to use internally</a:t>
            </a:r>
            <a:endParaRPr lang="en-GB" dirty="0" smtClean="0"/>
          </a:p>
          <a:p>
            <a:r>
              <a:rPr smtClean="0"/>
              <a:t>Highly collaborative</a:t>
            </a:r>
            <a:endParaRPr/>
          </a:p>
          <a:p>
            <a:pPr lvl="1"/>
            <a:r>
              <a:rPr smtClean="0"/>
              <a:t>Memorandum of Understanding (MoU)</a:t>
            </a:r>
          </a:p>
          <a:p>
            <a:r>
              <a:rPr smtClean="0"/>
              <a:t>Unclear IP situation </a:t>
            </a:r>
          </a:p>
          <a:p>
            <a:pPr lvl="1"/>
            <a:r>
              <a:rPr smtClean="0"/>
              <a:t>Joint ownership of R&amp;D results</a:t>
            </a:r>
          </a:p>
          <a:p>
            <a:pPr lvl="1"/>
            <a:r>
              <a:rPr smtClean="0"/>
              <a:t>Complex dissemination</a:t>
            </a:r>
          </a:p>
          <a:p>
            <a:r>
              <a:rPr smtClean="0"/>
              <a:t>Funding</a:t>
            </a:r>
          </a:p>
          <a:p>
            <a:pPr lvl="1"/>
            <a:r>
              <a:rPr smtClean="0"/>
              <a:t>Public</a:t>
            </a:r>
          </a:p>
          <a:p>
            <a:pPr lvl="1"/>
            <a:r>
              <a:rPr smtClean="0"/>
              <a:t>Quality of research program</a:t>
            </a:r>
          </a:p>
          <a:p>
            <a:endParaRPr lang="en-GB" dirty="0"/>
          </a:p>
        </p:txBody>
      </p:sp>
      <p:sp>
        <p:nvSpPr>
          <p:cNvPr id="7" name="Content Placeholder 6"/>
          <p:cNvSpPr>
            <a:spLocks noGrp="1"/>
          </p:cNvSpPr>
          <p:nvPr>
            <p:ph sz="quarter" idx="16"/>
          </p:nvPr>
        </p:nvSpPr>
        <p:spPr>
          <a:xfrm>
            <a:off x="4859338" y="1454150"/>
            <a:ext cx="3933825" cy="4184650"/>
          </a:xfrm>
        </p:spPr>
        <p:txBody>
          <a:bodyPr/>
          <a:lstStyle/>
          <a:p>
            <a:r>
              <a:rPr smtClean="0"/>
              <a:t>Protection of innovations &amp; know-how</a:t>
            </a:r>
          </a:p>
          <a:p>
            <a:pPr lvl="1"/>
            <a:r>
              <a:rPr smtClean="0"/>
              <a:t>Required to facilitate industrial dissemination</a:t>
            </a:r>
            <a:endParaRPr lang="en-GB" dirty="0" smtClean="0"/>
          </a:p>
          <a:p>
            <a:pPr lvl="1"/>
            <a:r>
              <a:rPr lang="en-GB" dirty="0" smtClean="0"/>
              <a:t>Value in IP rights (patents, etc.)</a:t>
            </a:r>
            <a:endParaRPr smtClean="0"/>
          </a:p>
          <a:p>
            <a:r>
              <a:rPr smtClean="0"/>
              <a:t>R&amp;D to increase market share</a:t>
            </a:r>
          </a:p>
          <a:p>
            <a:pPr lvl="1"/>
            <a:r>
              <a:rPr smtClean="0"/>
              <a:t>Short-term</a:t>
            </a:r>
          </a:p>
          <a:p>
            <a:pPr lvl="1"/>
            <a:r>
              <a:rPr smtClean="0"/>
              <a:t>Best cost-effective solution</a:t>
            </a:r>
          </a:p>
          <a:p>
            <a:r>
              <a:rPr lang="en-GB" dirty="0" smtClean="0"/>
              <a:t>R&amp;D results: Products (prototypes)</a:t>
            </a:r>
          </a:p>
          <a:p>
            <a:pPr lvl="1"/>
            <a:r>
              <a:rPr smtClean="0"/>
              <a:t>IP rights to manufacture</a:t>
            </a:r>
            <a:endParaRPr lang="en-GB" dirty="0" smtClean="0"/>
          </a:p>
          <a:p>
            <a:r>
              <a:rPr smtClean="0"/>
              <a:t>Highly competitive</a:t>
            </a:r>
          </a:p>
          <a:p>
            <a:pPr lvl="1"/>
            <a:r>
              <a:rPr lang="en-GB" dirty="0"/>
              <a:t>Licence and/or partnership </a:t>
            </a:r>
            <a:r>
              <a:rPr lang="en-GB" dirty="0" smtClean="0"/>
              <a:t>agreement</a:t>
            </a:r>
            <a:endParaRPr lang="en-GB" dirty="0"/>
          </a:p>
          <a:p>
            <a:r>
              <a:rPr smtClean="0"/>
              <a:t>Clear IP situation</a:t>
            </a:r>
          </a:p>
          <a:p>
            <a:pPr lvl="1"/>
            <a:r>
              <a:rPr smtClean="0"/>
              <a:t>Clear ownership of R&amp;D results</a:t>
            </a:r>
          </a:p>
          <a:p>
            <a:pPr lvl="1"/>
            <a:r>
              <a:rPr smtClean="0"/>
              <a:t>Dissemination based on manufacturing</a:t>
            </a:r>
          </a:p>
          <a:p>
            <a:r>
              <a:rPr smtClean="0"/>
              <a:t>Financing</a:t>
            </a:r>
          </a:p>
          <a:p>
            <a:pPr lvl="1"/>
            <a:r>
              <a:rPr smtClean="0"/>
              <a:t>Private with public support (EU, National funds)</a:t>
            </a:r>
          </a:p>
          <a:p>
            <a:pPr lvl="1"/>
            <a:r>
              <a:rPr smtClean="0"/>
              <a:t>Product market potential</a:t>
            </a:r>
            <a:endParaRPr lang="en-GB" dirty="0"/>
          </a:p>
        </p:txBody>
      </p:sp>
      <p:sp>
        <p:nvSpPr>
          <p:cNvPr id="8" name="Right Arrow 7"/>
          <p:cNvSpPr/>
          <p:nvPr/>
        </p:nvSpPr>
        <p:spPr bwMode="auto">
          <a:xfrm>
            <a:off x="3810000" y="5410200"/>
            <a:ext cx="1295400" cy="782638"/>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Narrow" pitchFamily="34" charset="0"/>
              </a:rPr>
              <a:t>TT</a:t>
            </a:r>
            <a:endParaRPr kumimoji="0" lang="en-GB" sz="2400" b="1" i="0" u="none" strike="noStrike" cap="none" normalizeH="0" baseline="0" dirty="0" smtClean="0">
              <a:ln>
                <a:noFill/>
              </a:ln>
              <a:solidFill>
                <a:schemeClr val="tx1"/>
              </a:solidFill>
              <a:effectLst/>
              <a:latin typeface="Arial Narrow" pitchFamily="34" charset="0"/>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712199" y="6553200"/>
            <a:ext cx="431801" cy="277813"/>
          </a:xfrm>
          <a:prstGeom prst="rect">
            <a:avLst/>
          </a:prstGeom>
        </p:spPr>
        <p:txBody>
          <a:bodyPr/>
          <a:lstStyle/>
          <a:p>
            <a:pPr>
              <a:defRPr/>
            </a:pPr>
            <a:fld id="{FE4429E2-F1A4-4A92-984D-60E443EF099F}" type="slidenum">
              <a:rPr lang="en-US"/>
              <a:pPr>
                <a:defRPr/>
              </a:pPr>
              <a:t>21</a:t>
            </a:fld>
            <a:endParaRPr lang="en-US" dirty="0"/>
          </a:p>
        </p:txBody>
      </p:sp>
      <p:sp>
        <p:nvSpPr>
          <p:cNvPr id="279554" name="Rectangle 2"/>
          <p:cNvSpPr>
            <a:spLocks noGrp="1" noChangeArrowheads="1"/>
          </p:cNvSpPr>
          <p:nvPr>
            <p:ph type="title"/>
          </p:nvPr>
        </p:nvSpPr>
        <p:spPr>
          <a:xfrm>
            <a:off x="34925" y="152400"/>
            <a:ext cx="7315200" cy="457200"/>
          </a:xfrm>
        </p:spPr>
        <p:txBody>
          <a:bodyPr>
            <a:normAutofit fontScale="90000"/>
          </a:bodyPr>
          <a:lstStyle/>
          <a:p>
            <a:r>
              <a:rPr lang="en-US" sz="3200"/>
              <a:t>The aims and objectives of TT</a:t>
            </a:r>
          </a:p>
        </p:txBody>
      </p:sp>
      <p:sp>
        <p:nvSpPr>
          <p:cNvPr id="279555" name="Rectangle 3"/>
          <p:cNvSpPr>
            <a:spLocks noGrp="1" noChangeArrowheads="1"/>
          </p:cNvSpPr>
          <p:nvPr>
            <p:ph type="body" idx="1"/>
          </p:nvPr>
        </p:nvSpPr>
        <p:spPr>
          <a:xfrm>
            <a:off x="34925" y="838200"/>
            <a:ext cx="9001125" cy="5257800"/>
          </a:xfrm>
        </p:spPr>
        <p:txBody>
          <a:bodyPr/>
          <a:lstStyle/>
          <a:p>
            <a:pPr lvl="1" algn="ctr">
              <a:lnSpc>
                <a:spcPct val="80000"/>
              </a:lnSpc>
              <a:spcBef>
                <a:spcPct val="0"/>
              </a:spcBef>
              <a:buFontTx/>
              <a:buNone/>
            </a:pPr>
            <a:endParaRPr lang="en-US" sz="2000" b="1">
              <a:solidFill>
                <a:schemeClr val="accent2"/>
              </a:solidFill>
            </a:endParaRPr>
          </a:p>
          <a:p>
            <a:pPr lvl="1">
              <a:lnSpc>
                <a:spcPct val="80000"/>
              </a:lnSpc>
              <a:spcBef>
                <a:spcPct val="0"/>
              </a:spcBef>
              <a:buFontTx/>
              <a:buNone/>
            </a:pPr>
            <a:r>
              <a:rPr lang="en-US" sz="2000" b="1" i="1">
                <a:solidFill>
                  <a:srgbClr val="1B1B51"/>
                </a:solidFill>
              </a:rPr>
              <a:t>Aim: The CERN TT activities are aimed at the following:</a:t>
            </a:r>
          </a:p>
          <a:p>
            <a:pPr lvl="1" algn="ctr">
              <a:lnSpc>
                <a:spcPct val="80000"/>
              </a:lnSpc>
              <a:spcBef>
                <a:spcPct val="0"/>
              </a:spcBef>
              <a:buFontTx/>
              <a:buNone/>
            </a:pPr>
            <a:endParaRPr lang="en-US" sz="2000" b="1" i="1"/>
          </a:p>
          <a:p>
            <a:pPr lvl="1"/>
            <a:r>
              <a:rPr lang="en-US"/>
              <a:t>Maximizing the technological and knowledge return to the MS industry without diverting from CERN HEP mission.</a:t>
            </a:r>
          </a:p>
          <a:p>
            <a:pPr lvl="1"/>
            <a:r>
              <a:rPr lang="en-US"/>
              <a:t>Promoting CERN’s image as a center of excellence for technology.</a:t>
            </a:r>
            <a:r>
              <a:rPr lang="en-US" sz="2000">
                <a:solidFill>
                  <a:schemeClr val="accent2"/>
                </a:solidFill>
              </a:rPr>
              <a:t> </a:t>
            </a:r>
          </a:p>
          <a:p>
            <a:r>
              <a:rPr lang="en-GB"/>
              <a:t>Objectives: To steadily increase TT dissemination expressed in terms of R&amp;D projects and commercial exploitation agreements:</a:t>
            </a:r>
          </a:p>
          <a:p>
            <a:pPr lvl="1"/>
            <a:r>
              <a:rPr lang="en-GB"/>
              <a:t>While securing external resources for such activities,</a:t>
            </a:r>
          </a:p>
          <a:p>
            <a:pPr lvl="1"/>
            <a:r>
              <a:rPr lang="en-GB"/>
              <a:t>So as to minimize their burden on the Organization’s resources.</a:t>
            </a:r>
          </a:p>
          <a:p>
            <a:pPr lvl="1"/>
            <a:endParaRPr lang="en-US" sz="2000">
              <a:solidFill>
                <a:schemeClr val="accent2"/>
              </a:solidFill>
            </a:endParaRPr>
          </a:p>
        </p:txBody>
      </p:sp>
      <p:sp>
        <p:nvSpPr>
          <p:cNvPr id="6" name="Footer Placeholder 5"/>
          <p:cNvSpPr>
            <a:spLocks noGrp="1"/>
          </p:cNvSpPr>
          <p:nvPr>
            <p:ph type="ftr" sz="quarter" idx="12"/>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4294967295"/>
          </p:nvPr>
        </p:nvSpPr>
        <p:spPr>
          <a:xfrm>
            <a:off x="8635999" y="6553200"/>
            <a:ext cx="431801" cy="277813"/>
          </a:xfrm>
          <a:prstGeom prst="rect">
            <a:avLst/>
          </a:prstGeom>
        </p:spPr>
        <p:txBody>
          <a:bodyPr/>
          <a:lstStyle/>
          <a:p>
            <a:pPr>
              <a:defRPr/>
            </a:pPr>
            <a:fld id="{149A5AEF-23E4-4249-93B7-C21C3EFB7645}" type="slidenum">
              <a:rPr lang="en-US"/>
              <a:pPr>
                <a:defRPr/>
              </a:pPr>
              <a:t>22</a:t>
            </a:fld>
            <a:endParaRPr lang="en-US" dirty="0"/>
          </a:p>
        </p:txBody>
      </p:sp>
      <p:sp>
        <p:nvSpPr>
          <p:cNvPr id="283650" name="Rectangle 2"/>
          <p:cNvSpPr>
            <a:spLocks noGrp="1" noChangeArrowheads="1"/>
          </p:cNvSpPr>
          <p:nvPr>
            <p:ph type="title"/>
          </p:nvPr>
        </p:nvSpPr>
        <p:spPr/>
        <p:txBody>
          <a:bodyPr/>
          <a:lstStyle/>
          <a:p>
            <a:r>
              <a:rPr lang="en-GB" sz="3200"/>
              <a:t>TT activities at CERN</a:t>
            </a:r>
          </a:p>
        </p:txBody>
      </p:sp>
      <p:sp>
        <p:nvSpPr>
          <p:cNvPr id="283651" name="Rectangle 3"/>
          <p:cNvSpPr>
            <a:spLocks noGrp="1" noChangeArrowheads="1"/>
          </p:cNvSpPr>
          <p:nvPr>
            <p:ph type="body" idx="1"/>
          </p:nvPr>
        </p:nvSpPr>
        <p:spPr>
          <a:xfrm>
            <a:off x="315913" y="914400"/>
            <a:ext cx="8535987" cy="4648200"/>
          </a:xfrm>
        </p:spPr>
        <p:txBody>
          <a:bodyPr/>
          <a:lstStyle/>
          <a:p>
            <a:r>
              <a:rPr lang="en-GB"/>
              <a:t>Protect the interests of the Organization in Intellectual Property (IP) matters</a:t>
            </a:r>
          </a:p>
          <a:p>
            <a:r>
              <a:rPr lang="en-GB"/>
              <a:t>Provide support to the Management in the protection, transfer, use, further development and dissemination of CERN’s IP.</a:t>
            </a:r>
          </a:p>
          <a:p>
            <a:pPr>
              <a:lnSpc>
                <a:spcPct val="90000"/>
              </a:lnSpc>
            </a:pPr>
            <a:r>
              <a:rPr lang="en-GB"/>
              <a:t>TT activities are executed in a process composed of 3 sub-processes:</a:t>
            </a:r>
          </a:p>
          <a:p>
            <a:pPr lvl="1">
              <a:lnSpc>
                <a:spcPct val="90000"/>
              </a:lnSpc>
            </a:pPr>
            <a:r>
              <a:rPr lang="en-GB"/>
              <a:t>Technology Assessment &amp; IP Protection</a:t>
            </a:r>
          </a:p>
          <a:p>
            <a:pPr lvl="1">
              <a:lnSpc>
                <a:spcPct val="90000"/>
              </a:lnSpc>
            </a:pPr>
            <a:r>
              <a:rPr lang="en-GB"/>
              <a:t>Promotion</a:t>
            </a:r>
          </a:p>
          <a:p>
            <a:pPr lvl="1">
              <a:lnSpc>
                <a:spcPct val="90000"/>
              </a:lnSpc>
            </a:pPr>
            <a:r>
              <a:rPr lang="en-GB"/>
              <a:t>Dissemination</a:t>
            </a:r>
          </a:p>
          <a:p>
            <a:pPr lvl="2">
              <a:lnSpc>
                <a:spcPct val="90000"/>
              </a:lnSpc>
            </a:pPr>
            <a:r>
              <a:rPr lang="en-GB"/>
              <a:t>TT R&amp;D Projects</a:t>
            </a:r>
          </a:p>
          <a:p>
            <a:pPr lvl="2">
              <a:lnSpc>
                <a:spcPct val="90000"/>
              </a:lnSpc>
            </a:pPr>
            <a:r>
              <a:rPr lang="en-GB"/>
              <a:t>Commercialization of IP</a:t>
            </a:r>
          </a:p>
          <a:p>
            <a:endParaRPr lang="en-GB"/>
          </a:p>
        </p:txBody>
      </p:sp>
      <p:pic>
        <p:nvPicPr>
          <p:cNvPr id="283652" name="Picture 4"/>
          <p:cNvPicPr>
            <a:picLocks noChangeAspect="1" noChangeArrowheads="1"/>
          </p:cNvPicPr>
          <p:nvPr/>
        </p:nvPicPr>
        <p:blipFill>
          <a:blip r:embed="rId3"/>
          <a:srcRect/>
          <a:stretch>
            <a:fillRect/>
          </a:stretch>
        </p:blipFill>
        <p:spPr bwMode="auto">
          <a:xfrm>
            <a:off x="5410200" y="3398838"/>
            <a:ext cx="3300413" cy="1946275"/>
          </a:xfrm>
          <a:prstGeom prst="rect">
            <a:avLst/>
          </a:prstGeom>
          <a:noFill/>
          <a:ln w="57150" cap="sq">
            <a:solidFill>
              <a:schemeClr val="hlink"/>
            </a:solidFill>
            <a:miter lim="800000"/>
            <a:headEnd type="none" w="sm" len="sm"/>
            <a:tailEnd type="none" w="sm" len="sm"/>
          </a:ln>
          <a:effectLst/>
        </p:spPr>
      </p:pic>
      <p:sp>
        <p:nvSpPr>
          <p:cNvPr id="7" name="Footer Placeholder 5"/>
          <p:cNvSpPr>
            <a:spLocks noGrp="1"/>
          </p:cNvSpPr>
          <p:nvPr>
            <p:ph type="ftr" sz="quarter" idx="12"/>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718550" y="6602413"/>
            <a:ext cx="196850" cy="103187"/>
          </a:xfrm>
          <a:prstGeom prst="rect">
            <a:avLst/>
          </a:prstGeom>
        </p:spPr>
        <p:txBody>
          <a:bodyPr/>
          <a:lstStyle/>
          <a:p>
            <a:pPr>
              <a:defRPr/>
            </a:pPr>
            <a:fld id="{B163ADCD-E31B-4DF0-96EE-5A6D807FFBD4}" type="slidenum">
              <a:rPr lang="en-US"/>
              <a:pPr>
                <a:defRPr/>
              </a:pPr>
              <a:t>23</a:t>
            </a:fld>
            <a:endParaRPr lang="en-US" dirty="0"/>
          </a:p>
        </p:txBody>
      </p:sp>
      <p:sp>
        <p:nvSpPr>
          <p:cNvPr id="366594" name="Rectangle 2"/>
          <p:cNvSpPr>
            <a:spLocks noGrp="1" noChangeArrowheads="1"/>
          </p:cNvSpPr>
          <p:nvPr>
            <p:ph type="title"/>
          </p:nvPr>
        </p:nvSpPr>
        <p:spPr/>
        <p:txBody>
          <a:bodyPr/>
          <a:lstStyle/>
          <a:p>
            <a:r>
              <a:rPr lang="en-US"/>
              <a:t>Dissemination principles</a:t>
            </a:r>
          </a:p>
        </p:txBody>
      </p:sp>
      <p:sp>
        <p:nvSpPr>
          <p:cNvPr id="366595" name="Rectangle 3"/>
          <p:cNvSpPr>
            <a:spLocks noGrp="1" noChangeArrowheads="1"/>
          </p:cNvSpPr>
          <p:nvPr>
            <p:ph type="body" idx="1"/>
          </p:nvPr>
        </p:nvSpPr>
        <p:spPr/>
        <p:txBody>
          <a:bodyPr/>
          <a:lstStyle/>
          <a:p>
            <a:r>
              <a:rPr lang="en-US"/>
              <a:t>First option and favorable conditions to Member State industry</a:t>
            </a:r>
          </a:p>
          <a:p>
            <a:r>
              <a:rPr lang="en-US"/>
              <a:t>Equal opportunities for the commercial actors in the Member States </a:t>
            </a:r>
          </a:p>
          <a:p>
            <a:r>
              <a:rPr lang="en-US"/>
              <a:t>Dissemination Vs income</a:t>
            </a:r>
          </a:p>
          <a:p>
            <a:r>
              <a:rPr lang="en-US"/>
              <a:t>Market price</a:t>
            </a:r>
          </a:p>
          <a:p>
            <a:r>
              <a:rPr lang="en-US"/>
              <a:t>Military application are excluded </a:t>
            </a:r>
          </a:p>
          <a:p>
            <a:endParaRPr lang="en-US"/>
          </a:p>
        </p:txBody>
      </p:sp>
      <p:sp>
        <p:nvSpPr>
          <p:cNvPr id="6" name="Footer Placeholder 5"/>
          <p:cNvSpPr>
            <a:spLocks noGrp="1"/>
          </p:cNvSpPr>
          <p:nvPr>
            <p:ph type="ftr" sz="quarter" idx="12"/>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2"/>
          <p:cNvSpPr>
            <a:spLocks noGrp="1" noChangeArrowheads="1"/>
          </p:cNvSpPr>
          <p:nvPr>
            <p:ph type="title"/>
          </p:nvPr>
        </p:nvSpPr>
        <p:spPr/>
        <p:txBody>
          <a:bodyPr/>
          <a:lstStyle/>
          <a:p>
            <a:r>
              <a:rPr lang="en-US"/>
              <a:t>Dissemination models</a:t>
            </a:r>
          </a:p>
        </p:txBody>
      </p:sp>
      <p:sp>
        <p:nvSpPr>
          <p:cNvPr id="394243" name="Rectangle 3"/>
          <p:cNvSpPr>
            <a:spLocks noGrp="1" noChangeArrowheads="1"/>
          </p:cNvSpPr>
          <p:nvPr>
            <p:ph type="body" idx="1"/>
          </p:nvPr>
        </p:nvSpPr>
        <p:spPr/>
        <p:txBody>
          <a:bodyPr/>
          <a:lstStyle/>
          <a:p>
            <a:r>
              <a:rPr lang="en-US"/>
              <a:t>Commercialisation of CERN IP</a:t>
            </a:r>
          </a:p>
          <a:p>
            <a:pPr lvl="1"/>
            <a:r>
              <a:rPr lang="en-US"/>
              <a:t>Licensing</a:t>
            </a:r>
          </a:p>
          <a:p>
            <a:pPr lvl="1"/>
            <a:r>
              <a:rPr lang="en-US"/>
              <a:t>Service and consultancy </a:t>
            </a:r>
          </a:p>
          <a:p>
            <a:r>
              <a:rPr lang="en-US"/>
              <a:t>TT R&amp;D projects (collaborative R&amp;D)</a:t>
            </a:r>
          </a:p>
          <a:p>
            <a:pPr lvl="1"/>
            <a:r>
              <a:rPr lang="en-US"/>
              <a:t>Collaboration with other institutes</a:t>
            </a:r>
          </a:p>
          <a:p>
            <a:pPr lvl="1"/>
            <a:r>
              <a:rPr lang="en-US"/>
              <a:t>Partnership with industry</a:t>
            </a:r>
          </a:p>
          <a:p>
            <a:endParaRPr lang="en-US"/>
          </a:p>
          <a:p>
            <a:endParaRPr lang="en-US"/>
          </a:p>
        </p:txBody>
      </p:sp>
      <p:sp>
        <p:nvSpPr>
          <p:cNvPr id="5" name="Footer Placeholder 5"/>
          <p:cNvSpPr>
            <a:spLocks noGrp="1"/>
          </p:cNvSpPr>
          <p:nvPr>
            <p:ph type="ftr" sz="quarter" idx="12"/>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71" name="Rectangle 7"/>
          <p:cNvSpPr>
            <a:spLocks noGrp="1" noChangeArrowheads="1"/>
          </p:cNvSpPr>
          <p:nvPr>
            <p:ph type="title"/>
          </p:nvPr>
        </p:nvSpPr>
        <p:spPr/>
        <p:txBody>
          <a:bodyPr/>
          <a:lstStyle/>
          <a:p>
            <a:r>
              <a:rPr lang="en-US" dirty="0" smtClean="0"/>
              <a:t>Content</a:t>
            </a:r>
            <a:endParaRPr lang="en-US" dirty="0"/>
          </a:p>
        </p:txBody>
      </p:sp>
      <p:grpSp>
        <p:nvGrpSpPr>
          <p:cNvPr id="2" name="Group 13"/>
          <p:cNvGrpSpPr>
            <a:grpSpLocks/>
          </p:cNvGrpSpPr>
          <p:nvPr/>
        </p:nvGrpSpPr>
        <p:grpSpPr bwMode="auto">
          <a:xfrm>
            <a:off x="0" y="1371600"/>
            <a:ext cx="7059613" cy="914400"/>
            <a:chOff x="0" y="834402"/>
            <a:chExt cx="7060376" cy="904875"/>
          </a:xfrm>
        </p:grpSpPr>
        <p:pic>
          <p:nvPicPr>
            <p:cNvPr id="10" name="Picture 6" descr="CERNLogo original"/>
            <p:cNvPicPr>
              <a:picLocks noChangeAspect="1" noChangeArrowheads="1"/>
            </p:cNvPicPr>
            <p:nvPr/>
          </p:nvPicPr>
          <p:blipFill>
            <a:blip r:embed="rId3"/>
            <a:srcRect/>
            <a:stretch>
              <a:fillRect/>
            </a:stretch>
          </p:blipFill>
          <p:spPr bwMode="auto">
            <a:xfrm>
              <a:off x="6155501" y="834402"/>
              <a:ext cx="904875" cy="904875"/>
            </a:xfrm>
            <a:prstGeom prst="rect">
              <a:avLst/>
            </a:prstGeom>
            <a:noFill/>
            <a:ln w="9525">
              <a:noFill/>
              <a:miter lim="800000"/>
              <a:headEnd/>
              <a:tailEnd/>
            </a:ln>
          </p:spPr>
        </p:pic>
        <p:sp>
          <p:nvSpPr>
            <p:cNvPr id="11" name="Rectangle 4"/>
            <p:cNvSpPr>
              <a:spLocks noChangeArrowheads="1"/>
            </p:cNvSpPr>
            <p:nvPr/>
          </p:nvSpPr>
          <p:spPr bwMode="auto">
            <a:xfrm>
              <a:off x="459551" y="1061415"/>
              <a:ext cx="5695950" cy="387350"/>
            </a:xfrm>
            <a:prstGeom prst="rect">
              <a:avLst/>
            </a:prstGeom>
            <a:solidFill>
              <a:srgbClr val="99CCFF"/>
            </a:solidFill>
            <a:ln w="22225" algn="ctr">
              <a:solidFill>
                <a:srgbClr val="7D8DB8"/>
              </a:solidFill>
              <a:miter lim="800000"/>
              <a:headEnd/>
              <a:tailEnd/>
            </a:ln>
          </p:spPr>
          <p:txBody>
            <a:bodyPr wrap="none" anchor="ctr"/>
            <a:lstStyle/>
            <a:p>
              <a:endParaRPr lang="fr-FR"/>
            </a:p>
          </p:txBody>
        </p:sp>
        <p:cxnSp>
          <p:nvCxnSpPr>
            <p:cNvPr id="12" name="Straight Connector 16"/>
            <p:cNvCxnSpPr>
              <a:cxnSpLocks noChangeShapeType="1"/>
            </p:cNvCxnSpPr>
            <p:nvPr/>
          </p:nvCxnSpPr>
          <p:spPr bwMode="auto">
            <a:xfrm>
              <a:off x="0" y="1285860"/>
              <a:ext cx="459551" cy="1588"/>
            </a:xfrm>
            <a:prstGeom prst="line">
              <a:avLst/>
            </a:prstGeom>
            <a:noFill/>
            <a:ln w="9525" algn="ctr">
              <a:noFill/>
              <a:round/>
              <a:headEnd/>
              <a:tailEnd/>
            </a:ln>
          </p:spPr>
        </p:cxnSp>
        <p:cxnSp>
          <p:nvCxnSpPr>
            <p:cNvPr id="13" name="Straight Connector 17"/>
            <p:cNvCxnSpPr>
              <a:cxnSpLocks noChangeShapeType="1"/>
            </p:cNvCxnSpPr>
            <p:nvPr/>
          </p:nvCxnSpPr>
          <p:spPr bwMode="auto">
            <a:xfrm rot="5400000">
              <a:off x="-50037" y="1255090"/>
              <a:ext cx="387350" cy="1588"/>
            </a:xfrm>
            <a:prstGeom prst="line">
              <a:avLst/>
            </a:prstGeom>
            <a:noFill/>
            <a:ln w="9525" algn="ctr">
              <a:noFill/>
              <a:round/>
              <a:headEnd/>
              <a:tailEnd/>
            </a:ln>
          </p:spPr>
        </p:cxnSp>
      </p:grpSp>
      <p:sp>
        <p:nvSpPr>
          <p:cNvPr id="395272" name="Rectangle 8"/>
          <p:cNvSpPr>
            <a:spLocks noGrp="1" noChangeArrowheads="1"/>
          </p:cNvSpPr>
          <p:nvPr>
            <p:ph type="body" idx="1"/>
          </p:nvPr>
        </p:nvSpPr>
        <p:spPr/>
        <p:txBody>
          <a:bodyPr/>
          <a:lstStyle/>
          <a:p>
            <a:r>
              <a:rPr lang="en-GB" dirty="0" smtClean="0"/>
              <a:t>Research context</a:t>
            </a:r>
          </a:p>
          <a:p>
            <a:r>
              <a:rPr lang="en-US" dirty="0" smtClean="0"/>
              <a:t>Impact of </a:t>
            </a:r>
            <a:r>
              <a:rPr lang="en-US" dirty="0" smtClean="0"/>
              <a:t>procurement </a:t>
            </a:r>
            <a:r>
              <a:rPr lang="en-US" dirty="0" smtClean="0"/>
              <a:t>on </a:t>
            </a:r>
            <a:r>
              <a:rPr lang="en-US" dirty="0" smtClean="0"/>
              <a:t>industry</a:t>
            </a:r>
          </a:p>
          <a:p>
            <a:r>
              <a:rPr lang="en-US" dirty="0" smtClean="0"/>
              <a:t>Technology opportunities</a:t>
            </a:r>
          </a:p>
          <a:p>
            <a:r>
              <a:rPr lang="en-US" dirty="0" smtClean="0"/>
              <a:t>Dissemination activities</a:t>
            </a:r>
            <a:endParaRPr lang="en-US" dirty="0" smtClean="0"/>
          </a:p>
          <a:p>
            <a:r>
              <a:rPr lang="en-GB" dirty="0" smtClean="0"/>
              <a:t>Examples at CERN </a:t>
            </a:r>
            <a:endParaRPr lang="en-US" dirty="0"/>
          </a:p>
          <a:p>
            <a:endParaRPr lang="en-US" dirty="0"/>
          </a:p>
          <a:p>
            <a:endParaRPr lang="en-US" dirty="0"/>
          </a:p>
        </p:txBody>
      </p:sp>
      <p:sp>
        <p:nvSpPr>
          <p:cNvPr id="14" name="Footer Placeholder 5"/>
          <p:cNvSpPr>
            <a:spLocks noGrp="1"/>
          </p:cNvSpPr>
          <p:nvPr>
            <p:ph type="ftr" sz="quarter" idx="12"/>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
          <p:cNvSpPr>
            <a:spLocks noGrp="1"/>
          </p:cNvSpPr>
          <p:nvPr>
            <p:ph type="sldNum" sz="quarter" idx="10"/>
          </p:nvPr>
        </p:nvSpPr>
        <p:spPr>
          <a:xfrm>
            <a:off x="8757737" y="6629400"/>
            <a:ext cx="157663" cy="156966"/>
          </a:xfrm>
        </p:spPr>
        <p:txBody>
          <a:bodyPr/>
          <a:lstStyle/>
          <a:p>
            <a:pPr>
              <a:defRPr/>
            </a:pPr>
            <a:fld id="{FBA25B75-9CA4-4451-87CA-DA821EB6D4C4}" type="slidenum">
              <a:rPr lang="en-US" sz="1200"/>
              <a:pPr>
                <a:defRPr/>
              </a:pPr>
              <a:t>26</a:t>
            </a:fld>
            <a:endParaRPr lang="en-US" sz="1200" dirty="0"/>
          </a:p>
        </p:txBody>
      </p:sp>
      <p:sp>
        <p:nvSpPr>
          <p:cNvPr id="232451" name="Rectangle 2"/>
          <p:cNvSpPr>
            <a:spLocks noGrp="1" noChangeArrowheads="1"/>
          </p:cNvSpPr>
          <p:nvPr>
            <p:ph type="title" idx="4294967295"/>
          </p:nvPr>
        </p:nvSpPr>
        <p:spPr>
          <a:xfrm>
            <a:off x="76200" y="152400"/>
            <a:ext cx="8229600" cy="609600"/>
          </a:xfrm>
        </p:spPr>
        <p:txBody>
          <a:bodyPr lIns="91440" tIns="45720" rIns="91440" bIns="45720"/>
          <a:lstStyle/>
          <a:p>
            <a:pPr eaLnBrk="1" hangingPunct="1"/>
            <a:r>
              <a:rPr lang="en-GB" sz="3200"/>
              <a:t>New products from Procurement</a:t>
            </a:r>
          </a:p>
        </p:txBody>
      </p:sp>
      <p:sp>
        <p:nvSpPr>
          <p:cNvPr id="232452" name="Text Box 3"/>
          <p:cNvSpPr txBox="1">
            <a:spLocks noChangeArrowheads="1"/>
          </p:cNvSpPr>
          <p:nvPr/>
        </p:nvSpPr>
        <p:spPr bwMode="auto">
          <a:xfrm>
            <a:off x="4557713" y="5911850"/>
            <a:ext cx="173037" cy="366713"/>
          </a:xfrm>
          <a:prstGeom prst="rect">
            <a:avLst/>
          </a:prstGeom>
          <a:noFill/>
          <a:ln w="9525">
            <a:noFill/>
            <a:miter lim="800000"/>
            <a:headEnd/>
            <a:tailEnd/>
          </a:ln>
        </p:spPr>
        <p:txBody>
          <a:bodyPr wrap="none">
            <a:spAutoFit/>
          </a:bodyPr>
          <a:lstStyle/>
          <a:p>
            <a:pPr>
              <a:lnSpc>
                <a:spcPct val="100000"/>
              </a:lnSpc>
            </a:pPr>
            <a:endParaRPr lang="en-GB" sz="1800">
              <a:solidFill>
                <a:schemeClr val="hlink"/>
              </a:solidFill>
              <a:latin typeface="Arial" charset="0"/>
            </a:endParaRPr>
          </a:p>
        </p:txBody>
      </p:sp>
      <p:sp>
        <p:nvSpPr>
          <p:cNvPr id="232453" name="Rectangle 4"/>
          <p:cNvSpPr>
            <a:spLocks noChangeArrowheads="1"/>
          </p:cNvSpPr>
          <p:nvPr/>
        </p:nvSpPr>
        <p:spPr bwMode="auto">
          <a:xfrm>
            <a:off x="100013" y="1435100"/>
            <a:ext cx="5691187" cy="4127500"/>
          </a:xfrm>
          <a:prstGeom prst="rect">
            <a:avLst/>
          </a:prstGeom>
          <a:noFill/>
          <a:ln w="9525">
            <a:noFill/>
            <a:miter lim="800000"/>
            <a:headEnd/>
            <a:tailEnd/>
          </a:ln>
        </p:spPr>
        <p:txBody>
          <a:bodyPr>
            <a:spAutoFit/>
          </a:bodyPr>
          <a:lstStyle/>
          <a:p>
            <a:pPr algn="l">
              <a:lnSpc>
                <a:spcPct val="100000"/>
              </a:lnSpc>
            </a:pPr>
            <a:r>
              <a:rPr lang="en-GB" sz="2000" i="1">
                <a:solidFill>
                  <a:srgbClr val="1B1B51"/>
                </a:solidFill>
              </a:rPr>
              <a:t>Industry acquires new technologies and know-how through procurement contract with CERN</a:t>
            </a:r>
          </a:p>
          <a:p>
            <a:pPr algn="l">
              <a:lnSpc>
                <a:spcPct val="100000"/>
              </a:lnSpc>
            </a:pPr>
            <a:endParaRPr lang="en-GB" sz="2000" b="0"/>
          </a:p>
          <a:p>
            <a:pPr algn="l">
              <a:lnSpc>
                <a:spcPct val="100000"/>
              </a:lnSpc>
            </a:pPr>
            <a:r>
              <a:rPr lang="en-GB" sz="2000" i="1">
                <a:solidFill>
                  <a:srgbClr val="1B1B51"/>
                </a:solidFill>
              </a:rPr>
              <a:t>Impact of procurement to industry (results of studies):</a:t>
            </a:r>
          </a:p>
          <a:p>
            <a:pPr marL="347663" lvl="1" indent="-4763" algn="l">
              <a:lnSpc>
                <a:spcPct val="100000"/>
              </a:lnSpc>
              <a:spcBef>
                <a:spcPct val="30000"/>
              </a:spcBef>
              <a:buFontTx/>
              <a:buChar char="•"/>
            </a:pPr>
            <a:r>
              <a:rPr lang="en-GB" sz="1800" b="0"/>
              <a:t> </a:t>
            </a:r>
            <a:r>
              <a:rPr lang="en-GB" sz="1800" b="0" u="sng"/>
              <a:t>Financial</a:t>
            </a:r>
            <a:r>
              <a:rPr lang="en-GB" sz="1800" b="0"/>
              <a:t>:</a:t>
            </a:r>
          </a:p>
          <a:p>
            <a:pPr marL="347663" lvl="1" indent="-4763" algn="l">
              <a:lnSpc>
                <a:spcPct val="100000"/>
              </a:lnSpc>
            </a:pPr>
            <a:r>
              <a:rPr lang="en-GB" b="0"/>
              <a:t>For 1 Euro invested in purchasing technology goods, more than 3 Euros are generated in companies</a:t>
            </a:r>
          </a:p>
          <a:p>
            <a:pPr marL="347663" lvl="1" indent="-4763" algn="l">
              <a:lnSpc>
                <a:spcPct val="100000"/>
              </a:lnSpc>
              <a:spcBef>
                <a:spcPct val="30000"/>
              </a:spcBef>
              <a:buFontTx/>
              <a:buChar char="•"/>
            </a:pPr>
            <a:r>
              <a:rPr lang="en-GB" sz="1800" b="0"/>
              <a:t> </a:t>
            </a:r>
            <a:r>
              <a:rPr lang="en-GB" sz="1800" b="0" u="sng"/>
              <a:t>Knowledge transfer</a:t>
            </a:r>
            <a:r>
              <a:rPr lang="en-GB" sz="1800" b="0"/>
              <a:t>:</a:t>
            </a:r>
          </a:p>
          <a:p>
            <a:pPr marL="347663" lvl="1" indent="-4763" algn="l">
              <a:lnSpc>
                <a:spcPct val="100000"/>
              </a:lnSpc>
              <a:spcBef>
                <a:spcPct val="30000"/>
              </a:spcBef>
            </a:pPr>
            <a:r>
              <a:rPr lang="en-GB" b="0"/>
              <a:t>Context: 629 High Tech supplier projects, ~1Bn Euros, 178 survey respondents, No companies with orders &lt; 20 kEuros):</a:t>
            </a:r>
          </a:p>
          <a:p>
            <a:pPr marL="347663" lvl="1" indent="-4763" algn="l">
              <a:lnSpc>
                <a:spcPct val="100000"/>
              </a:lnSpc>
              <a:spcBef>
                <a:spcPct val="30000"/>
              </a:spcBef>
            </a:pPr>
            <a:r>
              <a:rPr lang="en-GB" b="0"/>
              <a:t>Results:</a:t>
            </a:r>
          </a:p>
          <a:p>
            <a:pPr marL="347663" lvl="1" indent="-4763" algn="l">
              <a:lnSpc>
                <a:spcPct val="100000"/>
              </a:lnSpc>
              <a:buFontTx/>
              <a:buChar char="•"/>
            </a:pPr>
            <a:r>
              <a:rPr lang="en-GB" b="0">
                <a:solidFill>
                  <a:schemeClr val="tx2"/>
                </a:solidFill>
              </a:rPr>
              <a:t> 38% developed new products</a:t>
            </a:r>
          </a:p>
          <a:p>
            <a:pPr marL="347663" lvl="1" indent="-4763" algn="l">
              <a:lnSpc>
                <a:spcPct val="100000"/>
              </a:lnSpc>
              <a:buFontTx/>
              <a:buChar char="•"/>
            </a:pPr>
            <a:r>
              <a:rPr lang="en-GB" b="0">
                <a:solidFill>
                  <a:schemeClr val="tx2"/>
                </a:solidFill>
              </a:rPr>
              <a:t> 17% opened a new market</a:t>
            </a:r>
          </a:p>
          <a:p>
            <a:pPr marL="347663" lvl="1" indent="-4763" algn="l">
              <a:lnSpc>
                <a:spcPct val="100000"/>
              </a:lnSpc>
              <a:buFontTx/>
              <a:buChar char="•"/>
            </a:pPr>
            <a:r>
              <a:rPr lang="en-GB" b="0">
                <a:solidFill>
                  <a:schemeClr val="tx2"/>
                </a:solidFill>
              </a:rPr>
              <a:t> 14% started a new business unit</a:t>
            </a:r>
          </a:p>
        </p:txBody>
      </p:sp>
      <p:sp>
        <p:nvSpPr>
          <p:cNvPr id="232454" name="Rectangle 5"/>
          <p:cNvSpPr>
            <a:spLocks noChangeArrowheads="1"/>
          </p:cNvSpPr>
          <p:nvPr/>
        </p:nvSpPr>
        <p:spPr bwMode="auto">
          <a:xfrm>
            <a:off x="9401175" y="3276600"/>
            <a:ext cx="439738" cy="641350"/>
          </a:xfrm>
          <a:prstGeom prst="rect">
            <a:avLst/>
          </a:prstGeom>
          <a:noFill/>
          <a:ln w="9525">
            <a:noFill/>
            <a:miter lim="800000"/>
            <a:headEnd/>
            <a:tailEnd/>
          </a:ln>
        </p:spPr>
        <p:txBody>
          <a:bodyPr wrap="none">
            <a:spAutoFit/>
          </a:bodyPr>
          <a:lstStyle/>
          <a:p>
            <a:pPr algn="r">
              <a:lnSpc>
                <a:spcPct val="100000"/>
              </a:lnSpc>
              <a:buFontTx/>
              <a:buChar char="•"/>
            </a:pPr>
            <a:r>
              <a:rPr lang="en-GB" sz="3600">
                <a:solidFill>
                  <a:srgbClr val="00547E"/>
                </a:solidFill>
                <a:latin typeface="Helvetica" pitchFamily="34" charset="0"/>
              </a:rPr>
              <a:t> </a:t>
            </a:r>
            <a:endParaRPr lang="en-GB" sz="3600" b="0">
              <a:solidFill>
                <a:srgbClr val="F0B010"/>
              </a:solidFill>
              <a:latin typeface="Helvetica" pitchFamily="34" charset="0"/>
            </a:endParaRPr>
          </a:p>
        </p:txBody>
      </p:sp>
      <p:pic>
        <p:nvPicPr>
          <p:cNvPr id="232455" name="Picture 6"/>
          <p:cNvPicPr>
            <a:picLocks noChangeAspect="1" noChangeArrowheads="1"/>
          </p:cNvPicPr>
          <p:nvPr/>
        </p:nvPicPr>
        <p:blipFill>
          <a:blip r:embed="rId3"/>
          <a:srcRect/>
          <a:stretch>
            <a:fillRect/>
          </a:stretch>
        </p:blipFill>
        <p:spPr bwMode="auto">
          <a:xfrm>
            <a:off x="5943600" y="3581400"/>
            <a:ext cx="2860675" cy="2184400"/>
          </a:xfrm>
          <a:prstGeom prst="rect">
            <a:avLst/>
          </a:prstGeom>
          <a:noFill/>
          <a:ln w="9525">
            <a:solidFill>
              <a:srgbClr val="CC0000"/>
            </a:solidFill>
            <a:miter lim="800000"/>
            <a:headEnd/>
            <a:tailEnd/>
          </a:ln>
        </p:spPr>
      </p:pic>
      <p:sp>
        <p:nvSpPr>
          <p:cNvPr id="232456" name="AutoShape 7"/>
          <p:cNvSpPr>
            <a:spLocks noChangeArrowheads="1"/>
          </p:cNvSpPr>
          <p:nvPr/>
        </p:nvSpPr>
        <p:spPr bwMode="auto">
          <a:xfrm flipH="1" flipV="1">
            <a:off x="6489700" y="3124200"/>
            <a:ext cx="1663700" cy="420688"/>
          </a:xfrm>
          <a:prstGeom prst="triangle">
            <a:avLst>
              <a:gd name="adj" fmla="val 50000"/>
            </a:avLst>
          </a:prstGeom>
          <a:solidFill>
            <a:schemeClr val="accent1"/>
          </a:solidFill>
          <a:ln w="9525">
            <a:solidFill>
              <a:schemeClr val="tx1"/>
            </a:solidFill>
            <a:miter lim="800000"/>
            <a:headEnd/>
            <a:tailEnd/>
          </a:ln>
        </p:spPr>
        <p:txBody>
          <a:bodyPr rot="10800000" wrap="none" anchor="ctr"/>
          <a:lstStyle/>
          <a:p>
            <a:pPr algn="r">
              <a:lnSpc>
                <a:spcPct val="100000"/>
              </a:lnSpc>
            </a:pPr>
            <a:endParaRPr lang="en-GB" sz="3600">
              <a:solidFill>
                <a:srgbClr val="00547E"/>
              </a:solidFill>
              <a:latin typeface="Helvetica" pitchFamily="34" charset="0"/>
            </a:endParaRPr>
          </a:p>
        </p:txBody>
      </p:sp>
      <p:sp>
        <p:nvSpPr>
          <p:cNvPr id="232457" name="Text Box 9"/>
          <p:cNvSpPr txBox="1">
            <a:spLocks noChangeArrowheads="1"/>
          </p:cNvSpPr>
          <p:nvPr/>
        </p:nvSpPr>
        <p:spPr bwMode="auto">
          <a:xfrm>
            <a:off x="6096000" y="5759450"/>
            <a:ext cx="2581275" cy="336550"/>
          </a:xfrm>
          <a:prstGeom prst="rect">
            <a:avLst/>
          </a:prstGeom>
          <a:noFill/>
          <a:ln w="9525">
            <a:noFill/>
            <a:miter lim="800000"/>
            <a:headEnd/>
            <a:tailEnd/>
          </a:ln>
        </p:spPr>
        <p:txBody>
          <a:bodyPr wrap="none">
            <a:spAutoFit/>
          </a:bodyPr>
          <a:lstStyle/>
          <a:p>
            <a:pPr algn="r">
              <a:lnSpc>
                <a:spcPct val="100000"/>
              </a:lnSpc>
            </a:pPr>
            <a:r>
              <a:rPr lang="en-GB" b="0">
                <a:solidFill>
                  <a:schemeClr val="tx2"/>
                </a:solidFill>
              </a:rPr>
              <a:t>Hood clamshell tool in elastomer</a:t>
            </a:r>
          </a:p>
        </p:txBody>
      </p:sp>
      <p:pic>
        <p:nvPicPr>
          <p:cNvPr id="232458" name="Picture 10" descr="v"/>
          <p:cNvPicPr>
            <a:picLocks noChangeAspect="1" noChangeArrowheads="1"/>
          </p:cNvPicPr>
          <p:nvPr/>
        </p:nvPicPr>
        <p:blipFill>
          <a:blip r:embed="rId4"/>
          <a:srcRect/>
          <a:stretch>
            <a:fillRect/>
          </a:stretch>
        </p:blipFill>
        <p:spPr bwMode="auto">
          <a:xfrm>
            <a:off x="5956300" y="838200"/>
            <a:ext cx="2806700" cy="2039938"/>
          </a:xfrm>
          <a:prstGeom prst="rect">
            <a:avLst/>
          </a:prstGeom>
          <a:noFill/>
          <a:ln w="9525">
            <a:solidFill>
              <a:srgbClr val="CC0000"/>
            </a:solidFill>
            <a:miter lim="800000"/>
            <a:headEnd/>
            <a:tailEnd/>
          </a:ln>
        </p:spPr>
      </p:pic>
      <p:sp>
        <p:nvSpPr>
          <p:cNvPr id="232459" name="Text Box 11"/>
          <p:cNvSpPr txBox="1">
            <a:spLocks noChangeArrowheads="1"/>
          </p:cNvSpPr>
          <p:nvPr/>
        </p:nvSpPr>
        <p:spPr bwMode="auto">
          <a:xfrm>
            <a:off x="6553200" y="2819400"/>
            <a:ext cx="1485900" cy="336550"/>
          </a:xfrm>
          <a:prstGeom prst="rect">
            <a:avLst/>
          </a:prstGeom>
          <a:noFill/>
          <a:ln w="9525">
            <a:noFill/>
            <a:miter lim="800000"/>
            <a:headEnd/>
            <a:tailEnd/>
          </a:ln>
        </p:spPr>
        <p:txBody>
          <a:bodyPr wrap="none">
            <a:spAutoFit/>
          </a:bodyPr>
          <a:lstStyle/>
          <a:p>
            <a:pPr algn="r">
              <a:lnSpc>
                <a:spcPct val="100000"/>
              </a:lnSpc>
            </a:pPr>
            <a:r>
              <a:rPr lang="en-GB" b="0">
                <a:solidFill>
                  <a:schemeClr val="tx2"/>
                </a:solidFill>
              </a:rPr>
              <a:t>Vacuum chamber</a:t>
            </a:r>
          </a:p>
        </p:txBody>
      </p:sp>
      <p:sp>
        <p:nvSpPr>
          <p:cNvPr id="13" name="Footer Placeholder 5"/>
          <p:cNvSpPr>
            <a:spLocks noGrp="1"/>
          </p:cNvSpPr>
          <p:nvPr>
            <p:ph type="ftr" sz="quarter" idx="4294967295"/>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71" name="Rectangle 7"/>
          <p:cNvSpPr>
            <a:spLocks noGrp="1" noChangeArrowheads="1"/>
          </p:cNvSpPr>
          <p:nvPr>
            <p:ph type="title"/>
          </p:nvPr>
        </p:nvSpPr>
        <p:spPr/>
        <p:txBody>
          <a:bodyPr/>
          <a:lstStyle/>
          <a:p>
            <a:r>
              <a:rPr lang="en-US" dirty="0" smtClean="0"/>
              <a:t>Content</a:t>
            </a:r>
            <a:endParaRPr lang="en-US" dirty="0"/>
          </a:p>
        </p:txBody>
      </p:sp>
      <p:grpSp>
        <p:nvGrpSpPr>
          <p:cNvPr id="2" name="Group 13"/>
          <p:cNvGrpSpPr>
            <a:grpSpLocks/>
          </p:cNvGrpSpPr>
          <p:nvPr/>
        </p:nvGrpSpPr>
        <p:grpSpPr bwMode="auto">
          <a:xfrm>
            <a:off x="0" y="1981200"/>
            <a:ext cx="7059613" cy="914400"/>
            <a:chOff x="0" y="834402"/>
            <a:chExt cx="7060376" cy="904875"/>
          </a:xfrm>
        </p:grpSpPr>
        <p:pic>
          <p:nvPicPr>
            <p:cNvPr id="10" name="Picture 6" descr="CERNLogo original"/>
            <p:cNvPicPr>
              <a:picLocks noChangeAspect="1" noChangeArrowheads="1"/>
            </p:cNvPicPr>
            <p:nvPr/>
          </p:nvPicPr>
          <p:blipFill>
            <a:blip r:embed="rId3"/>
            <a:srcRect/>
            <a:stretch>
              <a:fillRect/>
            </a:stretch>
          </p:blipFill>
          <p:spPr bwMode="auto">
            <a:xfrm>
              <a:off x="6155501" y="834402"/>
              <a:ext cx="904875" cy="904875"/>
            </a:xfrm>
            <a:prstGeom prst="rect">
              <a:avLst/>
            </a:prstGeom>
            <a:noFill/>
            <a:ln w="9525">
              <a:noFill/>
              <a:miter lim="800000"/>
              <a:headEnd/>
              <a:tailEnd/>
            </a:ln>
          </p:spPr>
        </p:pic>
        <p:sp>
          <p:nvSpPr>
            <p:cNvPr id="11" name="Rectangle 4"/>
            <p:cNvSpPr>
              <a:spLocks noChangeArrowheads="1"/>
            </p:cNvSpPr>
            <p:nvPr/>
          </p:nvSpPr>
          <p:spPr bwMode="auto">
            <a:xfrm>
              <a:off x="459551" y="1061415"/>
              <a:ext cx="5695950" cy="387350"/>
            </a:xfrm>
            <a:prstGeom prst="rect">
              <a:avLst/>
            </a:prstGeom>
            <a:solidFill>
              <a:srgbClr val="99CCFF"/>
            </a:solidFill>
            <a:ln w="22225" algn="ctr">
              <a:solidFill>
                <a:srgbClr val="7D8DB8"/>
              </a:solidFill>
              <a:miter lim="800000"/>
              <a:headEnd/>
              <a:tailEnd/>
            </a:ln>
          </p:spPr>
          <p:txBody>
            <a:bodyPr wrap="none" anchor="ctr"/>
            <a:lstStyle/>
            <a:p>
              <a:endParaRPr lang="fr-FR"/>
            </a:p>
          </p:txBody>
        </p:sp>
        <p:cxnSp>
          <p:nvCxnSpPr>
            <p:cNvPr id="12" name="Straight Connector 16"/>
            <p:cNvCxnSpPr>
              <a:cxnSpLocks noChangeShapeType="1"/>
            </p:cNvCxnSpPr>
            <p:nvPr/>
          </p:nvCxnSpPr>
          <p:spPr bwMode="auto">
            <a:xfrm>
              <a:off x="0" y="1285860"/>
              <a:ext cx="459551" cy="1588"/>
            </a:xfrm>
            <a:prstGeom prst="line">
              <a:avLst/>
            </a:prstGeom>
            <a:noFill/>
            <a:ln w="9525" algn="ctr">
              <a:noFill/>
              <a:round/>
              <a:headEnd/>
              <a:tailEnd/>
            </a:ln>
          </p:spPr>
        </p:cxnSp>
        <p:cxnSp>
          <p:nvCxnSpPr>
            <p:cNvPr id="13" name="Straight Connector 17"/>
            <p:cNvCxnSpPr>
              <a:cxnSpLocks noChangeShapeType="1"/>
            </p:cNvCxnSpPr>
            <p:nvPr/>
          </p:nvCxnSpPr>
          <p:spPr bwMode="auto">
            <a:xfrm rot="5400000">
              <a:off x="-50037" y="1255090"/>
              <a:ext cx="387350" cy="1588"/>
            </a:xfrm>
            <a:prstGeom prst="line">
              <a:avLst/>
            </a:prstGeom>
            <a:noFill/>
            <a:ln w="9525" algn="ctr">
              <a:noFill/>
              <a:round/>
              <a:headEnd/>
              <a:tailEnd/>
            </a:ln>
          </p:spPr>
        </p:cxnSp>
      </p:grpSp>
      <p:sp>
        <p:nvSpPr>
          <p:cNvPr id="395272" name="Rectangle 8"/>
          <p:cNvSpPr>
            <a:spLocks noGrp="1" noChangeArrowheads="1"/>
          </p:cNvSpPr>
          <p:nvPr>
            <p:ph type="body" idx="1"/>
          </p:nvPr>
        </p:nvSpPr>
        <p:spPr/>
        <p:txBody>
          <a:bodyPr/>
          <a:lstStyle/>
          <a:p>
            <a:r>
              <a:rPr lang="en-GB" dirty="0" smtClean="0"/>
              <a:t>Research context</a:t>
            </a:r>
          </a:p>
          <a:p>
            <a:r>
              <a:rPr lang="en-US" dirty="0" smtClean="0"/>
              <a:t>Impact of </a:t>
            </a:r>
            <a:r>
              <a:rPr lang="en-US" dirty="0" smtClean="0"/>
              <a:t> procurement </a:t>
            </a:r>
            <a:r>
              <a:rPr lang="en-US" dirty="0" smtClean="0"/>
              <a:t>on industry</a:t>
            </a:r>
          </a:p>
          <a:p>
            <a:r>
              <a:rPr lang="en-US" dirty="0" smtClean="0"/>
              <a:t>Technology opportunities</a:t>
            </a:r>
          </a:p>
          <a:p>
            <a:r>
              <a:rPr lang="en-US" dirty="0" smtClean="0"/>
              <a:t>TT dissemination activities</a:t>
            </a:r>
            <a:endParaRPr lang="en-US" dirty="0" smtClean="0"/>
          </a:p>
          <a:p>
            <a:r>
              <a:rPr lang="en-GB" dirty="0" smtClean="0"/>
              <a:t>Examples at CERN </a:t>
            </a:r>
            <a:endParaRPr lang="en-US" dirty="0"/>
          </a:p>
          <a:p>
            <a:endParaRPr lang="en-US" dirty="0"/>
          </a:p>
          <a:p>
            <a:endParaRPr lang="en-US" dirty="0"/>
          </a:p>
        </p:txBody>
      </p:sp>
      <p:sp>
        <p:nvSpPr>
          <p:cNvPr id="14" name="Footer Placeholder 5"/>
          <p:cNvSpPr>
            <a:spLocks noGrp="1"/>
          </p:cNvSpPr>
          <p:nvPr>
            <p:ph type="ftr" sz="quarter" idx="12"/>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Slide Number Placeholder 3"/>
          <p:cNvSpPr>
            <a:spLocks noGrp="1"/>
          </p:cNvSpPr>
          <p:nvPr>
            <p:ph type="sldNum" sz="quarter" idx="4294967295"/>
          </p:nvPr>
        </p:nvSpPr>
        <p:spPr>
          <a:xfrm>
            <a:off x="8763000" y="6553200"/>
            <a:ext cx="355600" cy="277813"/>
          </a:xfrm>
          <a:prstGeom prst="rect">
            <a:avLst/>
          </a:prstGeom>
        </p:spPr>
        <p:txBody>
          <a:bodyPr/>
          <a:lstStyle/>
          <a:p>
            <a:pPr>
              <a:defRPr/>
            </a:pPr>
            <a:fld id="{28A08FD1-8815-45BE-8C48-1B22CEF13E19}" type="slidenum">
              <a:rPr lang="en-US"/>
              <a:pPr>
                <a:defRPr/>
              </a:pPr>
              <a:t>28</a:t>
            </a:fld>
            <a:endParaRPr lang="en-US" dirty="0"/>
          </a:p>
        </p:txBody>
      </p:sp>
      <p:sp>
        <p:nvSpPr>
          <p:cNvPr id="308227" name="Rectangle 3"/>
          <p:cNvSpPr>
            <a:spLocks noGrp="1" noChangeArrowheads="1"/>
          </p:cNvSpPr>
          <p:nvPr>
            <p:ph type="title"/>
          </p:nvPr>
        </p:nvSpPr>
        <p:spPr>
          <a:xfrm>
            <a:off x="0" y="76200"/>
            <a:ext cx="9036050" cy="685800"/>
          </a:xfrm>
        </p:spPr>
        <p:txBody>
          <a:bodyPr/>
          <a:lstStyle/>
          <a:p>
            <a:pPr>
              <a:lnSpc>
                <a:spcPct val="80000"/>
              </a:lnSpc>
            </a:pPr>
            <a:r>
              <a:rPr lang="en-GB" sz="2400"/>
              <a:t>Potential of CERN technologies in non-HEP application domains</a:t>
            </a:r>
            <a:r>
              <a:rPr lang="en-US" sz="3000"/>
              <a:t> </a:t>
            </a:r>
          </a:p>
        </p:txBody>
      </p:sp>
      <p:pic>
        <p:nvPicPr>
          <p:cNvPr id="308232" name="Picture 8" descr="new-3"/>
          <p:cNvPicPr>
            <a:picLocks noChangeAspect="1" noChangeArrowheads="1"/>
          </p:cNvPicPr>
          <p:nvPr/>
        </p:nvPicPr>
        <p:blipFill>
          <a:blip r:embed="rId3"/>
          <a:srcRect/>
          <a:stretch>
            <a:fillRect/>
          </a:stretch>
        </p:blipFill>
        <p:spPr bwMode="auto">
          <a:xfrm>
            <a:off x="7315200" y="914400"/>
            <a:ext cx="1673225" cy="4114800"/>
          </a:xfrm>
          <a:prstGeom prst="rect">
            <a:avLst/>
          </a:prstGeom>
          <a:noFill/>
          <a:ln w="38100">
            <a:solidFill>
              <a:schemeClr val="hlink"/>
            </a:solidFill>
            <a:miter lim="800000"/>
            <a:headEnd/>
            <a:tailEnd/>
          </a:ln>
        </p:spPr>
      </p:pic>
      <p:pic>
        <p:nvPicPr>
          <p:cNvPr id="308233" name="Picture 9" descr="ecable"/>
          <p:cNvPicPr>
            <a:picLocks noChangeAspect="1" noChangeArrowheads="1"/>
          </p:cNvPicPr>
          <p:nvPr/>
        </p:nvPicPr>
        <p:blipFill>
          <a:blip r:embed="rId4" cstate="print"/>
          <a:srcRect/>
          <a:stretch>
            <a:fillRect/>
          </a:stretch>
        </p:blipFill>
        <p:spPr bwMode="auto">
          <a:xfrm>
            <a:off x="7239000" y="5175250"/>
            <a:ext cx="1828800" cy="658813"/>
          </a:xfrm>
          <a:prstGeom prst="rect">
            <a:avLst/>
          </a:prstGeom>
          <a:noFill/>
          <a:ln w="38100">
            <a:solidFill>
              <a:schemeClr val="hlink"/>
            </a:solidFill>
            <a:miter lim="800000"/>
            <a:headEnd/>
            <a:tailEnd/>
          </a:ln>
        </p:spPr>
      </p:pic>
      <p:sp>
        <p:nvSpPr>
          <p:cNvPr id="308234" name="Line 10"/>
          <p:cNvSpPr>
            <a:spLocks noChangeShapeType="1"/>
          </p:cNvSpPr>
          <p:nvPr/>
        </p:nvSpPr>
        <p:spPr bwMode="auto">
          <a:xfrm flipV="1">
            <a:off x="3048000" y="2457450"/>
            <a:ext cx="3810000" cy="9525"/>
          </a:xfrm>
          <a:prstGeom prst="line">
            <a:avLst/>
          </a:prstGeom>
          <a:noFill/>
          <a:ln w="19050">
            <a:solidFill>
              <a:srgbClr val="99CCFF"/>
            </a:solidFill>
            <a:round/>
            <a:headEnd/>
            <a:tailEnd/>
          </a:ln>
          <a:effectLst/>
        </p:spPr>
        <p:txBody>
          <a:bodyPr wrap="none" anchor="ctr"/>
          <a:lstStyle/>
          <a:p>
            <a:endParaRPr lang="en-GB"/>
          </a:p>
        </p:txBody>
      </p:sp>
      <p:sp>
        <p:nvSpPr>
          <p:cNvPr id="308235" name="Rectangle 11"/>
          <p:cNvSpPr>
            <a:spLocks noChangeArrowheads="1"/>
          </p:cNvSpPr>
          <p:nvPr/>
        </p:nvSpPr>
        <p:spPr bwMode="auto">
          <a:xfrm>
            <a:off x="381000" y="1847850"/>
            <a:ext cx="2362200" cy="4267200"/>
          </a:xfrm>
          <a:prstGeom prst="rect">
            <a:avLst/>
          </a:prstGeom>
          <a:solidFill>
            <a:schemeClr val="bg2"/>
          </a:solidFill>
          <a:ln w="9525">
            <a:noFill/>
            <a:miter lim="800000"/>
            <a:headEnd/>
            <a:tailEnd/>
          </a:ln>
          <a:effectLst/>
        </p:spPr>
        <p:txBody>
          <a:bodyPr wrap="none"/>
          <a:lstStyle/>
          <a:p>
            <a:pPr eaLnBrk="1" hangingPunct="1">
              <a:lnSpc>
                <a:spcPct val="100000"/>
              </a:lnSpc>
            </a:pPr>
            <a:endParaRPr lang="en-GB">
              <a:latin typeface="Arial" charset="0"/>
            </a:endParaRPr>
          </a:p>
        </p:txBody>
      </p:sp>
      <p:sp>
        <p:nvSpPr>
          <p:cNvPr id="308236" name="Rectangle 12"/>
          <p:cNvSpPr>
            <a:spLocks noChangeArrowheads="1"/>
          </p:cNvSpPr>
          <p:nvPr/>
        </p:nvSpPr>
        <p:spPr bwMode="auto">
          <a:xfrm rot="16200000">
            <a:off x="44450" y="4057650"/>
            <a:ext cx="1676400" cy="762000"/>
          </a:xfrm>
          <a:prstGeom prst="rect">
            <a:avLst/>
          </a:prstGeom>
          <a:solidFill>
            <a:srgbClr val="99CCFF"/>
          </a:solidFill>
          <a:ln w="9525" algn="ctr">
            <a:noFill/>
            <a:miter lim="800000"/>
            <a:headEnd/>
            <a:tailEnd/>
          </a:ln>
          <a:effectLst/>
        </p:spPr>
        <p:txBody>
          <a:bodyPr/>
          <a:lstStyle/>
          <a:p>
            <a:pPr eaLnBrk="1" hangingPunct="1">
              <a:lnSpc>
                <a:spcPct val="100000"/>
              </a:lnSpc>
              <a:spcBef>
                <a:spcPct val="20000"/>
              </a:spcBef>
              <a:buSzPct val="100000"/>
              <a:buFont typeface="Wingdings" pitchFamily="2" charset="2"/>
              <a:buNone/>
            </a:pPr>
            <a:r>
              <a:rPr lang="en-US" sz="1400">
                <a:latin typeface="Arial" charset="0"/>
              </a:rPr>
              <a:t>Energy &amp; Environment</a:t>
            </a:r>
          </a:p>
        </p:txBody>
      </p:sp>
      <p:sp>
        <p:nvSpPr>
          <p:cNvPr id="308237" name="AutoShape 13"/>
          <p:cNvSpPr>
            <a:spLocks noChangeArrowheads="1"/>
          </p:cNvSpPr>
          <p:nvPr/>
        </p:nvSpPr>
        <p:spPr bwMode="auto">
          <a:xfrm rot="16200000" flipH="1">
            <a:off x="1257300" y="3714750"/>
            <a:ext cx="3276600" cy="304800"/>
          </a:xfrm>
          <a:prstGeom prst="triangle">
            <a:avLst>
              <a:gd name="adj" fmla="val 50000"/>
            </a:avLst>
          </a:prstGeom>
          <a:solidFill>
            <a:schemeClr val="hlink"/>
          </a:solidFill>
          <a:ln w="9525" algn="ctr">
            <a:noFill/>
            <a:miter lim="800000"/>
            <a:headEnd/>
            <a:tailEnd/>
          </a:ln>
          <a:effectLst/>
        </p:spPr>
        <p:txBody>
          <a:bodyPr wrap="none" anchor="ctr"/>
          <a:lstStyle/>
          <a:p>
            <a:endParaRPr lang="en-GB"/>
          </a:p>
        </p:txBody>
      </p:sp>
      <p:sp>
        <p:nvSpPr>
          <p:cNvPr id="308238" name="Rectangle 14"/>
          <p:cNvSpPr>
            <a:spLocks noChangeArrowheads="1"/>
          </p:cNvSpPr>
          <p:nvPr/>
        </p:nvSpPr>
        <p:spPr bwMode="auto">
          <a:xfrm rot="16200000">
            <a:off x="318293" y="2336007"/>
            <a:ext cx="1128713" cy="762000"/>
          </a:xfrm>
          <a:prstGeom prst="rect">
            <a:avLst/>
          </a:prstGeom>
          <a:solidFill>
            <a:srgbClr val="99CCFF"/>
          </a:solidFill>
          <a:ln w="9525" algn="ctr">
            <a:noFill/>
            <a:miter lim="800000"/>
            <a:headEnd/>
            <a:tailEnd/>
          </a:ln>
          <a:effectLst/>
        </p:spPr>
        <p:txBody>
          <a:bodyPr/>
          <a:lstStyle/>
          <a:p>
            <a:pPr eaLnBrk="1" hangingPunct="1">
              <a:lnSpc>
                <a:spcPct val="100000"/>
              </a:lnSpc>
              <a:spcBef>
                <a:spcPct val="20000"/>
              </a:spcBef>
              <a:buSzPct val="100000"/>
              <a:buFont typeface="Wingdings" pitchFamily="2" charset="2"/>
              <a:buNone/>
            </a:pPr>
            <a:r>
              <a:rPr lang="en-US" sz="1400">
                <a:latin typeface="Arial" charset="0"/>
              </a:rPr>
              <a:t>Health &amp; Lifesc.</a:t>
            </a:r>
          </a:p>
        </p:txBody>
      </p:sp>
      <p:sp>
        <p:nvSpPr>
          <p:cNvPr id="308239" name="Rectangle 15"/>
          <p:cNvSpPr>
            <a:spLocks noChangeArrowheads="1"/>
          </p:cNvSpPr>
          <p:nvPr/>
        </p:nvSpPr>
        <p:spPr bwMode="auto">
          <a:xfrm>
            <a:off x="1143000" y="1998663"/>
            <a:ext cx="1127125" cy="458787"/>
          </a:xfrm>
          <a:prstGeom prst="rect">
            <a:avLst/>
          </a:prstGeom>
          <a:solidFill>
            <a:schemeClr val="hlink"/>
          </a:solidFill>
          <a:ln w="9525" algn="ctr">
            <a:noFill/>
            <a:miter lim="800000"/>
            <a:headEnd/>
            <a:tailEnd/>
          </a:ln>
          <a:effectLst/>
        </p:spPr>
        <p:txBody>
          <a:bodyPr anchor="ctr"/>
          <a:lstStyle/>
          <a:p>
            <a:pPr algn="l" eaLnBrk="1" hangingPunct="1">
              <a:lnSpc>
                <a:spcPct val="100000"/>
              </a:lnSpc>
              <a:spcBef>
                <a:spcPct val="20000"/>
              </a:spcBef>
              <a:buSzPct val="100000"/>
              <a:buFont typeface="Wingdings" pitchFamily="2" charset="2"/>
              <a:buNone/>
            </a:pPr>
            <a:r>
              <a:rPr lang="en-US" sz="1200" b="0">
                <a:latin typeface="Arial" charset="0"/>
              </a:rPr>
              <a:t>Detectors</a:t>
            </a:r>
          </a:p>
        </p:txBody>
      </p:sp>
      <p:sp>
        <p:nvSpPr>
          <p:cNvPr id="308240" name="Rectangle 16"/>
          <p:cNvSpPr>
            <a:spLocks noChangeArrowheads="1"/>
          </p:cNvSpPr>
          <p:nvPr/>
        </p:nvSpPr>
        <p:spPr bwMode="auto">
          <a:xfrm>
            <a:off x="1143000" y="2489200"/>
            <a:ext cx="1127125" cy="458788"/>
          </a:xfrm>
          <a:prstGeom prst="rect">
            <a:avLst/>
          </a:prstGeom>
          <a:solidFill>
            <a:schemeClr val="hlink"/>
          </a:solidFill>
          <a:ln w="9525" algn="ctr">
            <a:noFill/>
            <a:miter lim="800000"/>
            <a:headEnd/>
            <a:tailEnd/>
          </a:ln>
          <a:effectLst/>
        </p:spPr>
        <p:txBody>
          <a:bodyPr anchor="ctr"/>
          <a:lstStyle/>
          <a:p>
            <a:pPr algn="l" eaLnBrk="1" hangingPunct="1">
              <a:lnSpc>
                <a:spcPct val="100000"/>
              </a:lnSpc>
              <a:spcBef>
                <a:spcPct val="20000"/>
              </a:spcBef>
              <a:buSzPct val="100000"/>
              <a:buFont typeface="Wingdings" pitchFamily="2" charset="2"/>
              <a:buNone/>
            </a:pPr>
            <a:r>
              <a:rPr lang="en-US" sz="1200" b="0">
                <a:latin typeface="Arial" charset="0"/>
              </a:rPr>
              <a:t>Electronics</a:t>
            </a:r>
          </a:p>
        </p:txBody>
      </p:sp>
      <p:sp>
        <p:nvSpPr>
          <p:cNvPr id="308241" name="Rectangle 17"/>
          <p:cNvSpPr>
            <a:spLocks noChangeArrowheads="1"/>
          </p:cNvSpPr>
          <p:nvPr/>
        </p:nvSpPr>
        <p:spPr bwMode="auto">
          <a:xfrm>
            <a:off x="1143000" y="3473450"/>
            <a:ext cx="1127125" cy="458788"/>
          </a:xfrm>
          <a:prstGeom prst="rect">
            <a:avLst/>
          </a:prstGeom>
          <a:solidFill>
            <a:schemeClr val="hlink"/>
          </a:solidFill>
          <a:ln w="9525" algn="ctr">
            <a:noFill/>
            <a:miter lim="800000"/>
            <a:headEnd/>
            <a:tailEnd/>
          </a:ln>
          <a:effectLst/>
        </p:spPr>
        <p:txBody>
          <a:bodyPr anchor="ctr"/>
          <a:lstStyle/>
          <a:p>
            <a:pPr algn="l" eaLnBrk="1" hangingPunct="1">
              <a:lnSpc>
                <a:spcPct val="100000"/>
              </a:lnSpc>
              <a:spcBef>
                <a:spcPct val="20000"/>
              </a:spcBef>
              <a:buSzPct val="100000"/>
              <a:buFont typeface="Wingdings" pitchFamily="2" charset="2"/>
              <a:buNone/>
            </a:pPr>
            <a:r>
              <a:rPr lang="en-US" sz="1200" b="0">
                <a:latin typeface="Arial" charset="0"/>
              </a:rPr>
              <a:t>Vacuum Technology</a:t>
            </a:r>
          </a:p>
        </p:txBody>
      </p:sp>
      <p:sp>
        <p:nvSpPr>
          <p:cNvPr id="308242" name="Rectangle 18"/>
          <p:cNvSpPr>
            <a:spLocks noChangeArrowheads="1"/>
          </p:cNvSpPr>
          <p:nvPr/>
        </p:nvSpPr>
        <p:spPr bwMode="auto">
          <a:xfrm>
            <a:off x="1143000" y="3965575"/>
            <a:ext cx="1127125" cy="458788"/>
          </a:xfrm>
          <a:prstGeom prst="rect">
            <a:avLst/>
          </a:prstGeom>
          <a:solidFill>
            <a:schemeClr val="hlink"/>
          </a:solidFill>
          <a:ln w="9525" algn="ctr">
            <a:noFill/>
            <a:miter lim="800000"/>
            <a:headEnd/>
            <a:tailEnd/>
          </a:ln>
          <a:effectLst/>
        </p:spPr>
        <p:txBody>
          <a:bodyPr anchor="ctr"/>
          <a:lstStyle/>
          <a:p>
            <a:pPr algn="l" eaLnBrk="1" hangingPunct="1">
              <a:lnSpc>
                <a:spcPct val="100000"/>
              </a:lnSpc>
              <a:spcBef>
                <a:spcPct val="20000"/>
              </a:spcBef>
              <a:buSzPct val="100000"/>
              <a:buFont typeface="Wingdings" pitchFamily="2" charset="2"/>
              <a:buNone/>
            </a:pPr>
            <a:r>
              <a:rPr lang="en-US" sz="1200" b="0">
                <a:latin typeface="Arial" charset="0"/>
              </a:rPr>
              <a:t>Renewable Energy</a:t>
            </a:r>
          </a:p>
        </p:txBody>
      </p:sp>
      <p:sp>
        <p:nvSpPr>
          <p:cNvPr id="308243" name="Rectangle 19"/>
          <p:cNvSpPr>
            <a:spLocks noChangeArrowheads="1"/>
          </p:cNvSpPr>
          <p:nvPr/>
        </p:nvSpPr>
        <p:spPr bwMode="auto">
          <a:xfrm>
            <a:off x="1143000" y="2981325"/>
            <a:ext cx="1127125" cy="458788"/>
          </a:xfrm>
          <a:prstGeom prst="rect">
            <a:avLst/>
          </a:prstGeom>
          <a:solidFill>
            <a:schemeClr val="hlink"/>
          </a:solidFill>
          <a:ln w="9525" algn="ctr">
            <a:noFill/>
            <a:miter lim="800000"/>
            <a:headEnd/>
            <a:tailEnd/>
          </a:ln>
          <a:effectLst/>
        </p:spPr>
        <p:txBody>
          <a:bodyPr anchor="ctr"/>
          <a:lstStyle/>
          <a:p>
            <a:pPr algn="l" eaLnBrk="1" hangingPunct="1">
              <a:lnSpc>
                <a:spcPct val="100000"/>
              </a:lnSpc>
              <a:spcBef>
                <a:spcPct val="20000"/>
              </a:spcBef>
              <a:buSzPct val="100000"/>
              <a:buFont typeface="Wingdings" pitchFamily="2" charset="2"/>
              <a:buNone/>
            </a:pPr>
            <a:r>
              <a:rPr lang="en-US" sz="1200" b="0">
                <a:latin typeface="Arial" charset="0"/>
              </a:rPr>
              <a:t>Isotopes</a:t>
            </a:r>
          </a:p>
        </p:txBody>
      </p:sp>
      <p:sp>
        <p:nvSpPr>
          <p:cNvPr id="308244" name="Rectangle 20"/>
          <p:cNvSpPr>
            <a:spLocks noChangeArrowheads="1"/>
          </p:cNvSpPr>
          <p:nvPr/>
        </p:nvSpPr>
        <p:spPr bwMode="auto">
          <a:xfrm>
            <a:off x="1143000" y="4457700"/>
            <a:ext cx="1127125" cy="458788"/>
          </a:xfrm>
          <a:prstGeom prst="rect">
            <a:avLst/>
          </a:prstGeom>
          <a:solidFill>
            <a:schemeClr val="hlink"/>
          </a:solidFill>
          <a:ln w="9525" algn="ctr">
            <a:noFill/>
            <a:miter lim="800000"/>
            <a:headEnd/>
            <a:tailEnd/>
          </a:ln>
          <a:effectLst/>
        </p:spPr>
        <p:txBody>
          <a:bodyPr anchor="ctr"/>
          <a:lstStyle/>
          <a:p>
            <a:pPr algn="l" eaLnBrk="1" hangingPunct="1">
              <a:lnSpc>
                <a:spcPct val="100000"/>
              </a:lnSpc>
              <a:spcBef>
                <a:spcPct val="20000"/>
              </a:spcBef>
              <a:buSzPct val="100000"/>
              <a:buFont typeface="Wingdings" pitchFamily="2" charset="2"/>
              <a:buNone/>
            </a:pPr>
            <a:r>
              <a:rPr lang="en-US" sz="1200" b="0">
                <a:latin typeface="Arial" charset="0"/>
              </a:rPr>
              <a:t>Thermal Insulation</a:t>
            </a:r>
          </a:p>
        </p:txBody>
      </p:sp>
      <p:sp>
        <p:nvSpPr>
          <p:cNvPr id="308245" name="Rectangle 21"/>
          <p:cNvSpPr>
            <a:spLocks noChangeArrowheads="1"/>
          </p:cNvSpPr>
          <p:nvPr/>
        </p:nvSpPr>
        <p:spPr bwMode="auto">
          <a:xfrm>
            <a:off x="3048000" y="814388"/>
            <a:ext cx="3810000" cy="1109662"/>
          </a:xfrm>
          <a:prstGeom prst="rect">
            <a:avLst/>
          </a:prstGeom>
          <a:solidFill>
            <a:schemeClr val="bg2"/>
          </a:solidFill>
          <a:ln w="9525" algn="ctr">
            <a:noFill/>
            <a:miter lim="800000"/>
            <a:headEnd/>
            <a:tailEnd/>
          </a:ln>
          <a:effectLst/>
        </p:spPr>
        <p:txBody>
          <a:bodyPr wrap="none"/>
          <a:lstStyle/>
          <a:p>
            <a:pPr eaLnBrk="1" hangingPunct="1">
              <a:lnSpc>
                <a:spcPct val="100000"/>
              </a:lnSpc>
            </a:pPr>
            <a:endParaRPr lang="en-GB" sz="1800">
              <a:latin typeface="Arial" charset="0"/>
            </a:endParaRPr>
          </a:p>
        </p:txBody>
      </p:sp>
      <p:sp>
        <p:nvSpPr>
          <p:cNvPr id="308246" name="Rectangle 22"/>
          <p:cNvSpPr>
            <a:spLocks noChangeArrowheads="1"/>
          </p:cNvSpPr>
          <p:nvPr/>
        </p:nvSpPr>
        <p:spPr bwMode="auto">
          <a:xfrm rot="16200000">
            <a:off x="2971800" y="1162050"/>
            <a:ext cx="990600" cy="381000"/>
          </a:xfrm>
          <a:prstGeom prst="rect">
            <a:avLst/>
          </a:prstGeom>
          <a:solidFill>
            <a:srgbClr val="99CCFF"/>
          </a:solidFill>
          <a:ln w="9525" algn="ctr">
            <a:noFill/>
            <a:miter lim="800000"/>
            <a:headEnd/>
            <a:tailEnd/>
          </a:ln>
          <a:effectLst/>
        </p:spPr>
        <p:txBody>
          <a:bodyPr/>
          <a:lstStyle/>
          <a:p>
            <a:pPr eaLnBrk="1" hangingPunct="1">
              <a:lnSpc>
                <a:spcPct val="100000"/>
              </a:lnSpc>
              <a:spcBef>
                <a:spcPct val="20000"/>
              </a:spcBef>
              <a:buSzPct val="100000"/>
              <a:buFont typeface="Wingdings" pitchFamily="2" charset="2"/>
              <a:buNone/>
            </a:pPr>
            <a:r>
              <a:rPr lang="en-US" sz="1200" b="0">
                <a:latin typeface="Arial" charset="0"/>
              </a:rPr>
              <a:t>Detectors</a:t>
            </a:r>
          </a:p>
        </p:txBody>
      </p:sp>
      <p:sp>
        <p:nvSpPr>
          <p:cNvPr id="308247" name="Rectangle 23"/>
          <p:cNvSpPr>
            <a:spLocks noChangeArrowheads="1"/>
          </p:cNvSpPr>
          <p:nvPr/>
        </p:nvSpPr>
        <p:spPr bwMode="auto">
          <a:xfrm rot="16200000">
            <a:off x="3467100" y="1162050"/>
            <a:ext cx="990600" cy="381000"/>
          </a:xfrm>
          <a:prstGeom prst="rect">
            <a:avLst/>
          </a:prstGeom>
          <a:solidFill>
            <a:srgbClr val="99CCFF"/>
          </a:solidFill>
          <a:ln w="9525" algn="ctr">
            <a:noFill/>
            <a:miter lim="800000"/>
            <a:headEnd/>
            <a:tailEnd/>
          </a:ln>
          <a:effectLst/>
        </p:spPr>
        <p:txBody>
          <a:bodyPr/>
          <a:lstStyle/>
          <a:p>
            <a:pPr eaLnBrk="1" hangingPunct="1">
              <a:lnSpc>
                <a:spcPct val="100000"/>
              </a:lnSpc>
              <a:spcBef>
                <a:spcPct val="20000"/>
              </a:spcBef>
              <a:buSzPct val="100000"/>
              <a:buFont typeface="Wingdings" pitchFamily="2" charset="2"/>
              <a:buNone/>
            </a:pPr>
            <a:r>
              <a:rPr lang="en-US" sz="1200" b="0">
                <a:latin typeface="Arial" charset="0"/>
              </a:rPr>
              <a:t>Electronics</a:t>
            </a:r>
          </a:p>
        </p:txBody>
      </p:sp>
      <p:sp>
        <p:nvSpPr>
          <p:cNvPr id="308248" name="Rectangle 24"/>
          <p:cNvSpPr>
            <a:spLocks noChangeArrowheads="1"/>
          </p:cNvSpPr>
          <p:nvPr/>
        </p:nvSpPr>
        <p:spPr bwMode="auto">
          <a:xfrm rot="16200000">
            <a:off x="3924300" y="1162050"/>
            <a:ext cx="990600" cy="381000"/>
          </a:xfrm>
          <a:prstGeom prst="rect">
            <a:avLst/>
          </a:prstGeom>
          <a:solidFill>
            <a:srgbClr val="99CCFF"/>
          </a:solidFill>
          <a:ln w="9525" algn="ctr">
            <a:noFill/>
            <a:miter lim="800000"/>
            <a:headEnd/>
            <a:tailEnd/>
          </a:ln>
          <a:effectLst/>
        </p:spPr>
        <p:txBody>
          <a:bodyPr/>
          <a:lstStyle/>
          <a:p>
            <a:pPr eaLnBrk="1" hangingPunct="1">
              <a:lnSpc>
                <a:spcPct val="100000"/>
              </a:lnSpc>
              <a:spcBef>
                <a:spcPct val="20000"/>
              </a:spcBef>
              <a:buSzPct val="100000"/>
              <a:buFont typeface="Wingdings" pitchFamily="2" charset="2"/>
              <a:buNone/>
            </a:pPr>
            <a:r>
              <a:rPr lang="en-US" sz="1200" b="0">
                <a:latin typeface="Arial" charset="0"/>
              </a:rPr>
              <a:t>IT</a:t>
            </a:r>
          </a:p>
        </p:txBody>
      </p:sp>
      <p:sp>
        <p:nvSpPr>
          <p:cNvPr id="308249" name="Rectangle 25"/>
          <p:cNvSpPr>
            <a:spLocks noChangeArrowheads="1"/>
          </p:cNvSpPr>
          <p:nvPr/>
        </p:nvSpPr>
        <p:spPr bwMode="auto">
          <a:xfrm rot="16200000">
            <a:off x="4381500" y="1162050"/>
            <a:ext cx="990600" cy="381000"/>
          </a:xfrm>
          <a:prstGeom prst="rect">
            <a:avLst/>
          </a:prstGeom>
          <a:solidFill>
            <a:srgbClr val="99CCFF"/>
          </a:solidFill>
          <a:ln w="9525" algn="ctr">
            <a:noFill/>
            <a:miter lim="800000"/>
            <a:headEnd/>
            <a:tailEnd/>
          </a:ln>
          <a:effectLst/>
        </p:spPr>
        <p:txBody>
          <a:bodyPr/>
          <a:lstStyle/>
          <a:p>
            <a:pPr eaLnBrk="1" hangingPunct="1">
              <a:lnSpc>
                <a:spcPct val="100000"/>
              </a:lnSpc>
              <a:spcBef>
                <a:spcPct val="20000"/>
              </a:spcBef>
              <a:buSzPct val="100000"/>
              <a:buFont typeface="Wingdings" pitchFamily="2" charset="2"/>
              <a:buNone/>
            </a:pPr>
            <a:r>
              <a:rPr lang="en-US" sz="1200" b="0">
                <a:latin typeface="Arial" charset="0"/>
              </a:rPr>
              <a:t>Accelerator</a:t>
            </a:r>
          </a:p>
        </p:txBody>
      </p:sp>
      <p:sp>
        <p:nvSpPr>
          <p:cNvPr id="308250" name="Rectangle 26"/>
          <p:cNvSpPr>
            <a:spLocks noChangeArrowheads="1"/>
          </p:cNvSpPr>
          <p:nvPr/>
        </p:nvSpPr>
        <p:spPr bwMode="auto">
          <a:xfrm rot="16200000">
            <a:off x="4838700" y="1162050"/>
            <a:ext cx="990600" cy="381000"/>
          </a:xfrm>
          <a:prstGeom prst="rect">
            <a:avLst/>
          </a:prstGeom>
          <a:solidFill>
            <a:srgbClr val="99CCFF"/>
          </a:solidFill>
          <a:ln w="9525" algn="ctr">
            <a:noFill/>
            <a:miter lim="800000"/>
            <a:headEnd/>
            <a:tailEnd/>
          </a:ln>
          <a:effectLst/>
        </p:spPr>
        <p:txBody>
          <a:bodyPr/>
          <a:lstStyle/>
          <a:p>
            <a:pPr eaLnBrk="1" hangingPunct="1">
              <a:lnSpc>
                <a:spcPct val="100000"/>
              </a:lnSpc>
              <a:spcBef>
                <a:spcPct val="20000"/>
              </a:spcBef>
              <a:buSzPct val="100000"/>
              <a:buFont typeface="Wingdings" pitchFamily="2" charset="2"/>
              <a:buNone/>
            </a:pPr>
            <a:r>
              <a:rPr lang="en-US" sz="1200" b="0">
                <a:latin typeface="Arial" charset="0"/>
              </a:rPr>
              <a:t>Magnets</a:t>
            </a:r>
          </a:p>
        </p:txBody>
      </p:sp>
      <p:sp>
        <p:nvSpPr>
          <p:cNvPr id="308251" name="Rectangle 27"/>
          <p:cNvSpPr>
            <a:spLocks noChangeArrowheads="1"/>
          </p:cNvSpPr>
          <p:nvPr/>
        </p:nvSpPr>
        <p:spPr bwMode="auto">
          <a:xfrm rot="16200000">
            <a:off x="5295900" y="1162050"/>
            <a:ext cx="990600" cy="381000"/>
          </a:xfrm>
          <a:prstGeom prst="rect">
            <a:avLst/>
          </a:prstGeom>
          <a:solidFill>
            <a:srgbClr val="99CCFF"/>
          </a:solidFill>
          <a:ln w="9525" algn="ctr">
            <a:noFill/>
            <a:miter lim="800000"/>
            <a:headEnd/>
            <a:tailEnd/>
          </a:ln>
          <a:effectLst/>
        </p:spPr>
        <p:txBody>
          <a:bodyPr/>
          <a:lstStyle/>
          <a:p>
            <a:pPr eaLnBrk="1" hangingPunct="1">
              <a:lnSpc>
                <a:spcPct val="100000"/>
              </a:lnSpc>
              <a:spcBef>
                <a:spcPct val="20000"/>
              </a:spcBef>
              <a:buSzPct val="100000"/>
              <a:buFont typeface="Wingdings" pitchFamily="2" charset="2"/>
              <a:buNone/>
            </a:pPr>
            <a:r>
              <a:rPr lang="en-US" sz="1200" b="0">
                <a:latin typeface="Arial" charset="0"/>
              </a:rPr>
              <a:t>Material</a:t>
            </a:r>
          </a:p>
        </p:txBody>
      </p:sp>
      <p:sp>
        <p:nvSpPr>
          <p:cNvPr id="308252" name="Text Box 28"/>
          <p:cNvSpPr txBox="1">
            <a:spLocks noChangeArrowheads="1"/>
          </p:cNvSpPr>
          <p:nvPr/>
        </p:nvSpPr>
        <p:spPr bwMode="auto">
          <a:xfrm>
            <a:off x="3200400" y="193675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53" name="Text Box 29"/>
          <p:cNvSpPr txBox="1">
            <a:spLocks noChangeArrowheads="1"/>
          </p:cNvSpPr>
          <p:nvPr/>
        </p:nvSpPr>
        <p:spPr bwMode="auto">
          <a:xfrm>
            <a:off x="4667250" y="299085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54" name="Text Box 30"/>
          <p:cNvSpPr txBox="1">
            <a:spLocks noChangeArrowheads="1"/>
          </p:cNvSpPr>
          <p:nvPr/>
        </p:nvSpPr>
        <p:spPr bwMode="auto">
          <a:xfrm>
            <a:off x="4181475" y="193675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55" name="Text Box 31"/>
          <p:cNvSpPr txBox="1">
            <a:spLocks noChangeArrowheads="1"/>
          </p:cNvSpPr>
          <p:nvPr/>
        </p:nvSpPr>
        <p:spPr bwMode="auto">
          <a:xfrm>
            <a:off x="5091113" y="299085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56" name="Text Box 32"/>
          <p:cNvSpPr txBox="1">
            <a:spLocks noChangeArrowheads="1"/>
          </p:cNvSpPr>
          <p:nvPr/>
        </p:nvSpPr>
        <p:spPr bwMode="auto">
          <a:xfrm>
            <a:off x="5557838" y="299085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57" name="Text Box 33"/>
          <p:cNvSpPr txBox="1">
            <a:spLocks noChangeArrowheads="1"/>
          </p:cNvSpPr>
          <p:nvPr/>
        </p:nvSpPr>
        <p:spPr bwMode="auto">
          <a:xfrm>
            <a:off x="4181475" y="245745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58" name="Text Box 34"/>
          <p:cNvSpPr txBox="1">
            <a:spLocks noChangeArrowheads="1"/>
          </p:cNvSpPr>
          <p:nvPr/>
        </p:nvSpPr>
        <p:spPr bwMode="auto">
          <a:xfrm>
            <a:off x="5043488" y="3976688"/>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59" name="Text Box 35"/>
          <p:cNvSpPr txBox="1">
            <a:spLocks noChangeArrowheads="1"/>
          </p:cNvSpPr>
          <p:nvPr/>
        </p:nvSpPr>
        <p:spPr bwMode="auto">
          <a:xfrm>
            <a:off x="5043488" y="4395788"/>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60" name="Text Box 36"/>
          <p:cNvSpPr txBox="1">
            <a:spLocks noChangeArrowheads="1"/>
          </p:cNvSpPr>
          <p:nvPr/>
        </p:nvSpPr>
        <p:spPr bwMode="auto">
          <a:xfrm>
            <a:off x="5586413" y="4395788"/>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61" name="Text Box 37"/>
          <p:cNvSpPr txBox="1">
            <a:spLocks noChangeArrowheads="1"/>
          </p:cNvSpPr>
          <p:nvPr/>
        </p:nvSpPr>
        <p:spPr bwMode="auto">
          <a:xfrm>
            <a:off x="4667250" y="4929188"/>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62" name="Text Box 38"/>
          <p:cNvSpPr txBox="1">
            <a:spLocks noChangeArrowheads="1"/>
          </p:cNvSpPr>
          <p:nvPr/>
        </p:nvSpPr>
        <p:spPr bwMode="auto">
          <a:xfrm>
            <a:off x="5043488" y="4929188"/>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63" name="Rectangle 39"/>
          <p:cNvSpPr>
            <a:spLocks noChangeArrowheads="1"/>
          </p:cNvSpPr>
          <p:nvPr/>
        </p:nvSpPr>
        <p:spPr bwMode="auto">
          <a:xfrm rot="16200000">
            <a:off x="591344" y="5290344"/>
            <a:ext cx="582612" cy="762000"/>
          </a:xfrm>
          <a:prstGeom prst="rect">
            <a:avLst/>
          </a:prstGeom>
          <a:solidFill>
            <a:srgbClr val="99CCFF"/>
          </a:solidFill>
          <a:ln w="9525" algn="ctr">
            <a:noFill/>
            <a:miter lim="800000"/>
            <a:headEnd/>
            <a:tailEnd/>
          </a:ln>
          <a:effectLst/>
        </p:spPr>
        <p:txBody>
          <a:bodyPr/>
          <a:lstStyle/>
          <a:p>
            <a:pPr eaLnBrk="1" hangingPunct="1">
              <a:lnSpc>
                <a:spcPct val="100000"/>
              </a:lnSpc>
              <a:spcBef>
                <a:spcPct val="20000"/>
              </a:spcBef>
              <a:buSzPct val="100000"/>
              <a:buFont typeface="Wingdings" pitchFamily="2" charset="2"/>
              <a:buNone/>
            </a:pPr>
            <a:r>
              <a:rPr lang="en-US" sz="1400">
                <a:latin typeface="Arial" charset="0"/>
              </a:rPr>
              <a:t>Eng.</a:t>
            </a:r>
          </a:p>
        </p:txBody>
      </p:sp>
      <p:sp>
        <p:nvSpPr>
          <p:cNvPr id="308264" name="Rectangle 40"/>
          <p:cNvSpPr>
            <a:spLocks noChangeArrowheads="1"/>
          </p:cNvSpPr>
          <p:nvPr/>
        </p:nvSpPr>
        <p:spPr bwMode="auto">
          <a:xfrm>
            <a:off x="1143000" y="5441950"/>
            <a:ext cx="1127125" cy="458788"/>
          </a:xfrm>
          <a:prstGeom prst="rect">
            <a:avLst/>
          </a:prstGeom>
          <a:solidFill>
            <a:schemeClr val="hlink"/>
          </a:solidFill>
          <a:ln w="9525" algn="ctr">
            <a:noFill/>
            <a:miter lim="800000"/>
            <a:headEnd/>
            <a:tailEnd/>
          </a:ln>
          <a:effectLst/>
        </p:spPr>
        <p:txBody>
          <a:bodyPr anchor="ctr"/>
          <a:lstStyle/>
          <a:p>
            <a:pPr algn="l" eaLnBrk="1" hangingPunct="1">
              <a:lnSpc>
                <a:spcPct val="100000"/>
              </a:lnSpc>
              <a:spcBef>
                <a:spcPct val="20000"/>
              </a:spcBef>
              <a:buSzPct val="100000"/>
              <a:buFont typeface="Wingdings" pitchFamily="2" charset="2"/>
              <a:buNone/>
            </a:pPr>
            <a:r>
              <a:rPr lang="en-US" sz="1200" b="0">
                <a:latin typeface="Arial" charset="0"/>
              </a:rPr>
              <a:t>Material &amp; Mechanics</a:t>
            </a:r>
          </a:p>
        </p:txBody>
      </p:sp>
      <p:sp>
        <p:nvSpPr>
          <p:cNvPr id="308266" name="Rectangle 42"/>
          <p:cNvSpPr>
            <a:spLocks noChangeArrowheads="1"/>
          </p:cNvSpPr>
          <p:nvPr/>
        </p:nvSpPr>
        <p:spPr bwMode="auto">
          <a:xfrm rot="16200000">
            <a:off x="5753100" y="1162050"/>
            <a:ext cx="990600" cy="381000"/>
          </a:xfrm>
          <a:prstGeom prst="rect">
            <a:avLst/>
          </a:prstGeom>
          <a:solidFill>
            <a:srgbClr val="99CCFF"/>
          </a:solidFill>
          <a:ln w="9525" algn="ctr">
            <a:noFill/>
            <a:miter lim="800000"/>
            <a:headEnd/>
            <a:tailEnd/>
          </a:ln>
          <a:effectLst/>
        </p:spPr>
        <p:txBody>
          <a:bodyPr/>
          <a:lstStyle/>
          <a:p>
            <a:pPr eaLnBrk="1" hangingPunct="1">
              <a:lnSpc>
                <a:spcPct val="100000"/>
              </a:lnSpc>
              <a:spcBef>
                <a:spcPct val="20000"/>
              </a:spcBef>
              <a:buSzPct val="100000"/>
              <a:buFont typeface="Wingdings" pitchFamily="2" charset="2"/>
              <a:buNone/>
            </a:pPr>
            <a:r>
              <a:rPr lang="en-US" sz="1200" b="0">
                <a:latin typeface="Arial" charset="0"/>
              </a:rPr>
              <a:t>Mechanics</a:t>
            </a:r>
          </a:p>
        </p:txBody>
      </p:sp>
      <p:sp>
        <p:nvSpPr>
          <p:cNvPr id="308268" name="Text Box 44"/>
          <p:cNvSpPr txBox="1">
            <a:spLocks noChangeArrowheads="1"/>
          </p:cNvSpPr>
          <p:nvPr/>
        </p:nvSpPr>
        <p:spPr bwMode="auto">
          <a:xfrm>
            <a:off x="6029325" y="4395788"/>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69" name="Text Box 45"/>
          <p:cNvSpPr txBox="1">
            <a:spLocks noChangeArrowheads="1"/>
          </p:cNvSpPr>
          <p:nvPr/>
        </p:nvSpPr>
        <p:spPr bwMode="auto">
          <a:xfrm>
            <a:off x="5043488" y="5405438"/>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70" name="Line 46"/>
          <p:cNvSpPr>
            <a:spLocks noChangeShapeType="1"/>
          </p:cNvSpPr>
          <p:nvPr/>
        </p:nvSpPr>
        <p:spPr bwMode="auto">
          <a:xfrm>
            <a:off x="3048000" y="2944813"/>
            <a:ext cx="3810000" cy="3175"/>
          </a:xfrm>
          <a:prstGeom prst="line">
            <a:avLst/>
          </a:prstGeom>
          <a:noFill/>
          <a:ln w="19050">
            <a:solidFill>
              <a:srgbClr val="99CCFF"/>
            </a:solidFill>
            <a:round/>
            <a:headEnd/>
            <a:tailEnd/>
          </a:ln>
          <a:effectLst/>
        </p:spPr>
        <p:txBody>
          <a:bodyPr wrap="none" anchor="ctr"/>
          <a:lstStyle/>
          <a:p>
            <a:endParaRPr lang="en-GB"/>
          </a:p>
        </p:txBody>
      </p:sp>
      <p:sp>
        <p:nvSpPr>
          <p:cNvPr id="308271" name="Line 47"/>
          <p:cNvSpPr>
            <a:spLocks noChangeShapeType="1"/>
          </p:cNvSpPr>
          <p:nvPr/>
        </p:nvSpPr>
        <p:spPr bwMode="auto">
          <a:xfrm flipV="1">
            <a:off x="3048000" y="3440113"/>
            <a:ext cx="3810000" cy="26987"/>
          </a:xfrm>
          <a:prstGeom prst="line">
            <a:avLst/>
          </a:prstGeom>
          <a:noFill/>
          <a:ln w="19050">
            <a:solidFill>
              <a:srgbClr val="99CCFF"/>
            </a:solidFill>
            <a:round/>
            <a:headEnd/>
            <a:tailEnd/>
          </a:ln>
          <a:effectLst/>
        </p:spPr>
        <p:txBody>
          <a:bodyPr wrap="none" anchor="ctr"/>
          <a:lstStyle/>
          <a:p>
            <a:endParaRPr lang="en-GB"/>
          </a:p>
        </p:txBody>
      </p:sp>
      <p:sp>
        <p:nvSpPr>
          <p:cNvPr id="308272" name="Line 48"/>
          <p:cNvSpPr>
            <a:spLocks noChangeShapeType="1"/>
          </p:cNvSpPr>
          <p:nvPr/>
        </p:nvSpPr>
        <p:spPr bwMode="auto">
          <a:xfrm flipV="1">
            <a:off x="3048000" y="3932238"/>
            <a:ext cx="3810000" cy="15875"/>
          </a:xfrm>
          <a:prstGeom prst="line">
            <a:avLst/>
          </a:prstGeom>
          <a:noFill/>
          <a:ln w="19050">
            <a:solidFill>
              <a:srgbClr val="99CCFF"/>
            </a:solidFill>
            <a:round/>
            <a:headEnd/>
            <a:tailEnd/>
          </a:ln>
          <a:effectLst/>
        </p:spPr>
        <p:txBody>
          <a:bodyPr wrap="none" anchor="ctr"/>
          <a:lstStyle/>
          <a:p>
            <a:endParaRPr lang="en-GB"/>
          </a:p>
        </p:txBody>
      </p:sp>
      <p:sp>
        <p:nvSpPr>
          <p:cNvPr id="308273" name="Line 49"/>
          <p:cNvSpPr>
            <a:spLocks noChangeShapeType="1"/>
          </p:cNvSpPr>
          <p:nvPr/>
        </p:nvSpPr>
        <p:spPr bwMode="auto">
          <a:xfrm flipV="1">
            <a:off x="3048000" y="4424363"/>
            <a:ext cx="3810000" cy="14287"/>
          </a:xfrm>
          <a:prstGeom prst="line">
            <a:avLst/>
          </a:prstGeom>
          <a:noFill/>
          <a:ln w="19050">
            <a:solidFill>
              <a:srgbClr val="99CCFF"/>
            </a:solidFill>
            <a:round/>
            <a:headEnd/>
            <a:tailEnd/>
          </a:ln>
          <a:effectLst/>
        </p:spPr>
        <p:txBody>
          <a:bodyPr wrap="none" anchor="ctr"/>
          <a:lstStyle/>
          <a:p>
            <a:endParaRPr lang="en-GB"/>
          </a:p>
        </p:txBody>
      </p:sp>
      <p:sp>
        <p:nvSpPr>
          <p:cNvPr id="308274" name="Line 50"/>
          <p:cNvSpPr>
            <a:spLocks noChangeShapeType="1"/>
          </p:cNvSpPr>
          <p:nvPr/>
        </p:nvSpPr>
        <p:spPr bwMode="auto">
          <a:xfrm>
            <a:off x="3048000" y="4938713"/>
            <a:ext cx="3810000" cy="11112"/>
          </a:xfrm>
          <a:prstGeom prst="line">
            <a:avLst/>
          </a:prstGeom>
          <a:noFill/>
          <a:ln w="19050">
            <a:solidFill>
              <a:srgbClr val="99CCFF"/>
            </a:solidFill>
            <a:round/>
            <a:headEnd/>
            <a:tailEnd/>
          </a:ln>
          <a:effectLst/>
        </p:spPr>
        <p:txBody>
          <a:bodyPr wrap="none" anchor="ctr"/>
          <a:lstStyle/>
          <a:p>
            <a:endParaRPr lang="en-GB"/>
          </a:p>
        </p:txBody>
      </p:sp>
      <p:sp>
        <p:nvSpPr>
          <p:cNvPr id="308275" name="Line 51"/>
          <p:cNvSpPr>
            <a:spLocks noChangeShapeType="1"/>
          </p:cNvSpPr>
          <p:nvPr/>
        </p:nvSpPr>
        <p:spPr bwMode="auto">
          <a:xfrm flipV="1">
            <a:off x="3048000" y="5408613"/>
            <a:ext cx="3781425" cy="15875"/>
          </a:xfrm>
          <a:prstGeom prst="line">
            <a:avLst/>
          </a:prstGeom>
          <a:noFill/>
          <a:ln w="19050">
            <a:solidFill>
              <a:srgbClr val="99CCFF"/>
            </a:solidFill>
            <a:round/>
            <a:headEnd/>
            <a:tailEnd/>
          </a:ln>
          <a:effectLst/>
        </p:spPr>
        <p:txBody>
          <a:bodyPr wrap="none" anchor="ctr"/>
          <a:lstStyle/>
          <a:p>
            <a:endParaRPr lang="en-GB"/>
          </a:p>
        </p:txBody>
      </p:sp>
      <p:sp>
        <p:nvSpPr>
          <p:cNvPr id="308276" name="Line 52"/>
          <p:cNvSpPr>
            <a:spLocks noChangeShapeType="1"/>
          </p:cNvSpPr>
          <p:nvPr/>
        </p:nvSpPr>
        <p:spPr bwMode="auto">
          <a:xfrm flipH="1">
            <a:off x="3719513" y="1924050"/>
            <a:ext cx="4762" cy="4191000"/>
          </a:xfrm>
          <a:prstGeom prst="line">
            <a:avLst/>
          </a:prstGeom>
          <a:noFill/>
          <a:ln w="19050">
            <a:solidFill>
              <a:srgbClr val="99CCFF"/>
            </a:solidFill>
            <a:round/>
            <a:headEnd/>
            <a:tailEnd/>
          </a:ln>
          <a:effectLst/>
        </p:spPr>
        <p:txBody>
          <a:bodyPr wrap="none" anchor="ctr"/>
          <a:lstStyle/>
          <a:p>
            <a:endParaRPr lang="en-GB"/>
          </a:p>
        </p:txBody>
      </p:sp>
      <p:sp>
        <p:nvSpPr>
          <p:cNvPr id="308277" name="Line 53"/>
          <p:cNvSpPr>
            <a:spLocks noChangeShapeType="1"/>
          </p:cNvSpPr>
          <p:nvPr/>
        </p:nvSpPr>
        <p:spPr bwMode="auto">
          <a:xfrm>
            <a:off x="4181475" y="1924050"/>
            <a:ext cx="0" cy="4191000"/>
          </a:xfrm>
          <a:prstGeom prst="line">
            <a:avLst/>
          </a:prstGeom>
          <a:noFill/>
          <a:ln w="19050">
            <a:solidFill>
              <a:srgbClr val="99CCFF"/>
            </a:solidFill>
            <a:round/>
            <a:headEnd/>
            <a:tailEnd/>
          </a:ln>
          <a:effectLst/>
        </p:spPr>
        <p:txBody>
          <a:bodyPr wrap="none" anchor="ctr"/>
          <a:lstStyle/>
          <a:p>
            <a:endParaRPr lang="en-GB"/>
          </a:p>
        </p:txBody>
      </p:sp>
      <p:sp>
        <p:nvSpPr>
          <p:cNvPr id="308278" name="Line 54"/>
          <p:cNvSpPr>
            <a:spLocks noChangeShapeType="1"/>
          </p:cNvSpPr>
          <p:nvPr/>
        </p:nvSpPr>
        <p:spPr bwMode="auto">
          <a:xfrm>
            <a:off x="4645025" y="1924050"/>
            <a:ext cx="0" cy="4191000"/>
          </a:xfrm>
          <a:prstGeom prst="line">
            <a:avLst/>
          </a:prstGeom>
          <a:noFill/>
          <a:ln w="19050">
            <a:solidFill>
              <a:srgbClr val="99CCFF"/>
            </a:solidFill>
            <a:round/>
            <a:headEnd/>
            <a:tailEnd/>
          </a:ln>
          <a:effectLst/>
        </p:spPr>
        <p:txBody>
          <a:bodyPr wrap="none" anchor="ctr"/>
          <a:lstStyle/>
          <a:p>
            <a:endParaRPr lang="en-GB"/>
          </a:p>
        </p:txBody>
      </p:sp>
      <p:sp>
        <p:nvSpPr>
          <p:cNvPr id="308279" name="Line 55"/>
          <p:cNvSpPr>
            <a:spLocks noChangeShapeType="1"/>
          </p:cNvSpPr>
          <p:nvPr/>
        </p:nvSpPr>
        <p:spPr bwMode="auto">
          <a:xfrm>
            <a:off x="5121275" y="1924050"/>
            <a:ext cx="0" cy="4191000"/>
          </a:xfrm>
          <a:prstGeom prst="line">
            <a:avLst/>
          </a:prstGeom>
          <a:noFill/>
          <a:ln w="19050">
            <a:solidFill>
              <a:srgbClr val="99CCFF"/>
            </a:solidFill>
            <a:round/>
            <a:headEnd/>
            <a:tailEnd/>
          </a:ln>
          <a:effectLst/>
        </p:spPr>
        <p:txBody>
          <a:bodyPr wrap="none" anchor="ctr"/>
          <a:lstStyle/>
          <a:p>
            <a:endParaRPr lang="en-GB"/>
          </a:p>
        </p:txBody>
      </p:sp>
      <p:sp>
        <p:nvSpPr>
          <p:cNvPr id="308280" name="Line 56"/>
          <p:cNvSpPr>
            <a:spLocks noChangeShapeType="1"/>
          </p:cNvSpPr>
          <p:nvPr/>
        </p:nvSpPr>
        <p:spPr bwMode="auto">
          <a:xfrm>
            <a:off x="5567363" y="1924050"/>
            <a:ext cx="0" cy="4191000"/>
          </a:xfrm>
          <a:prstGeom prst="line">
            <a:avLst/>
          </a:prstGeom>
          <a:noFill/>
          <a:ln w="19050">
            <a:solidFill>
              <a:srgbClr val="99CCFF"/>
            </a:solidFill>
            <a:round/>
            <a:headEnd/>
            <a:tailEnd/>
          </a:ln>
          <a:effectLst/>
        </p:spPr>
        <p:txBody>
          <a:bodyPr wrap="none" anchor="ctr"/>
          <a:lstStyle/>
          <a:p>
            <a:endParaRPr lang="en-GB"/>
          </a:p>
        </p:txBody>
      </p:sp>
      <p:sp>
        <p:nvSpPr>
          <p:cNvPr id="308281" name="Line 57"/>
          <p:cNvSpPr>
            <a:spLocks noChangeShapeType="1"/>
          </p:cNvSpPr>
          <p:nvPr/>
        </p:nvSpPr>
        <p:spPr bwMode="auto">
          <a:xfrm flipH="1">
            <a:off x="5981700" y="1924050"/>
            <a:ext cx="47625" cy="4191000"/>
          </a:xfrm>
          <a:prstGeom prst="line">
            <a:avLst/>
          </a:prstGeom>
          <a:noFill/>
          <a:ln w="19050">
            <a:solidFill>
              <a:srgbClr val="99CCFF"/>
            </a:solidFill>
            <a:round/>
            <a:headEnd/>
            <a:tailEnd/>
          </a:ln>
          <a:effectLst/>
        </p:spPr>
        <p:txBody>
          <a:bodyPr wrap="none" anchor="ctr"/>
          <a:lstStyle/>
          <a:p>
            <a:endParaRPr lang="en-GB"/>
          </a:p>
        </p:txBody>
      </p:sp>
      <p:sp>
        <p:nvSpPr>
          <p:cNvPr id="308282" name="Text Box 58"/>
          <p:cNvSpPr txBox="1">
            <a:spLocks noChangeArrowheads="1"/>
          </p:cNvSpPr>
          <p:nvPr/>
        </p:nvSpPr>
        <p:spPr bwMode="auto">
          <a:xfrm>
            <a:off x="3719513" y="245745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83" name="Text Box 59"/>
          <p:cNvSpPr txBox="1">
            <a:spLocks noChangeArrowheads="1"/>
          </p:cNvSpPr>
          <p:nvPr/>
        </p:nvSpPr>
        <p:spPr bwMode="auto">
          <a:xfrm>
            <a:off x="3719513" y="192405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84" name="Text Box 60"/>
          <p:cNvSpPr txBox="1">
            <a:spLocks noChangeArrowheads="1"/>
          </p:cNvSpPr>
          <p:nvPr/>
        </p:nvSpPr>
        <p:spPr bwMode="auto">
          <a:xfrm>
            <a:off x="5586413" y="348615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85" name="Text Box 61"/>
          <p:cNvSpPr txBox="1">
            <a:spLocks noChangeArrowheads="1"/>
          </p:cNvSpPr>
          <p:nvPr/>
        </p:nvSpPr>
        <p:spPr bwMode="auto">
          <a:xfrm>
            <a:off x="5586413" y="3976688"/>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86" name="Text Box 62"/>
          <p:cNvSpPr txBox="1">
            <a:spLocks noChangeArrowheads="1"/>
          </p:cNvSpPr>
          <p:nvPr/>
        </p:nvSpPr>
        <p:spPr bwMode="auto">
          <a:xfrm>
            <a:off x="5510213" y="5405438"/>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87" name="Text Box 63"/>
          <p:cNvSpPr txBox="1">
            <a:spLocks noChangeArrowheads="1"/>
          </p:cNvSpPr>
          <p:nvPr/>
        </p:nvSpPr>
        <p:spPr bwMode="auto">
          <a:xfrm>
            <a:off x="6029325" y="348615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88" name="Text Box 64"/>
          <p:cNvSpPr txBox="1">
            <a:spLocks noChangeArrowheads="1"/>
          </p:cNvSpPr>
          <p:nvPr/>
        </p:nvSpPr>
        <p:spPr bwMode="auto">
          <a:xfrm>
            <a:off x="6029325" y="5405438"/>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89" name="Rectangle 65"/>
          <p:cNvSpPr>
            <a:spLocks noChangeArrowheads="1"/>
          </p:cNvSpPr>
          <p:nvPr/>
        </p:nvSpPr>
        <p:spPr bwMode="auto">
          <a:xfrm>
            <a:off x="1143000" y="4949825"/>
            <a:ext cx="1127125" cy="458788"/>
          </a:xfrm>
          <a:prstGeom prst="rect">
            <a:avLst/>
          </a:prstGeom>
          <a:solidFill>
            <a:schemeClr val="hlink"/>
          </a:solidFill>
          <a:ln w="9525" algn="ctr">
            <a:noFill/>
            <a:miter lim="800000"/>
            <a:headEnd/>
            <a:tailEnd/>
          </a:ln>
          <a:effectLst/>
        </p:spPr>
        <p:txBody>
          <a:bodyPr anchor="ctr"/>
          <a:lstStyle/>
          <a:p>
            <a:pPr algn="l" eaLnBrk="1" hangingPunct="1">
              <a:lnSpc>
                <a:spcPct val="100000"/>
              </a:lnSpc>
              <a:spcBef>
                <a:spcPct val="20000"/>
              </a:spcBef>
              <a:buSzPct val="100000"/>
              <a:buFont typeface="Wingdings" pitchFamily="2" charset="2"/>
              <a:buNone/>
            </a:pPr>
            <a:r>
              <a:rPr lang="en-US" sz="1200" b="0">
                <a:latin typeface="Arial" charset="0"/>
              </a:rPr>
              <a:t>Nuclear Waste treatment</a:t>
            </a:r>
          </a:p>
        </p:txBody>
      </p:sp>
      <p:sp>
        <p:nvSpPr>
          <p:cNvPr id="60" name="TextBox 59"/>
          <p:cNvSpPr txBox="1"/>
          <p:nvPr/>
        </p:nvSpPr>
        <p:spPr>
          <a:xfrm>
            <a:off x="3048000" y="6172200"/>
            <a:ext cx="3145028" cy="301621"/>
          </a:xfrm>
          <a:prstGeom prst="rect">
            <a:avLst/>
          </a:prstGeom>
          <a:noFill/>
        </p:spPr>
        <p:txBody>
          <a:bodyPr wrap="none" rtlCol="0">
            <a:spAutoFit/>
          </a:bodyPr>
          <a:lstStyle/>
          <a:p>
            <a:r>
              <a:rPr lang="en-US" dirty="0" smtClean="0">
                <a:hlinkClick r:id="rId5"/>
              </a:rPr>
              <a:t>CERN Technology Transfer Website</a:t>
            </a:r>
            <a:endParaRPr lang="en-GB"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71" name="Rectangle 7"/>
          <p:cNvSpPr>
            <a:spLocks noGrp="1" noChangeArrowheads="1"/>
          </p:cNvSpPr>
          <p:nvPr>
            <p:ph type="title"/>
          </p:nvPr>
        </p:nvSpPr>
        <p:spPr/>
        <p:txBody>
          <a:bodyPr/>
          <a:lstStyle/>
          <a:p>
            <a:r>
              <a:rPr lang="en-US" dirty="0" smtClean="0"/>
              <a:t>Content</a:t>
            </a:r>
            <a:endParaRPr lang="en-US" dirty="0"/>
          </a:p>
        </p:txBody>
      </p:sp>
      <p:grpSp>
        <p:nvGrpSpPr>
          <p:cNvPr id="2" name="Group 13"/>
          <p:cNvGrpSpPr>
            <a:grpSpLocks/>
          </p:cNvGrpSpPr>
          <p:nvPr/>
        </p:nvGrpSpPr>
        <p:grpSpPr bwMode="auto">
          <a:xfrm>
            <a:off x="0" y="2514600"/>
            <a:ext cx="7059613" cy="914400"/>
            <a:chOff x="0" y="834402"/>
            <a:chExt cx="7060376" cy="904875"/>
          </a:xfrm>
        </p:grpSpPr>
        <p:pic>
          <p:nvPicPr>
            <p:cNvPr id="10" name="Picture 6" descr="CERNLogo original"/>
            <p:cNvPicPr>
              <a:picLocks noChangeAspect="1" noChangeArrowheads="1"/>
            </p:cNvPicPr>
            <p:nvPr/>
          </p:nvPicPr>
          <p:blipFill>
            <a:blip r:embed="rId3"/>
            <a:srcRect/>
            <a:stretch>
              <a:fillRect/>
            </a:stretch>
          </p:blipFill>
          <p:spPr bwMode="auto">
            <a:xfrm>
              <a:off x="6155501" y="834402"/>
              <a:ext cx="904875" cy="904875"/>
            </a:xfrm>
            <a:prstGeom prst="rect">
              <a:avLst/>
            </a:prstGeom>
            <a:noFill/>
            <a:ln w="9525">
              <a:noFill/>
              <a:miter lim="800000"/>
              <a:headEnd/>
              <a:tailEnd/>
            </a:ln>
          </p:spPr>
        </p:pic>
        <p:sp>
          <p:nvSpPr>
            <p:cNvPr id="11" name="Rectangle 4"/>
            <p:cNvSpPr>
              <a:spLocks noChangeArrowheads="1"/>
            </p:cNvSpPr>
            <p:nvPr/>
          </p:nvSpPr>
          <p:spPr bwMode="auto">
            <a:xfrm>
              <a:off x="459551" y="1061415"/>
              <a:ext cx="5695950" cy="387350"/>
            </a:xfrm>
            <a:prstGeom prst="rect">
              <a:avLst/>
            </a:prstGeom>
            <a:solidFill>
              <a:srgbClr val="99CCFF"/>
            </a:solidFill>
            <a:ln w="22225" algn="ctr">
              <a:solidFill>
                <a:srgbClr val="7D8DB8"/>
              </a:solidFill>
              <a:miter lim="800000"/>
              <a:headEnd/>
              <a:tailEnd/>
            </a:ln>
          </p:spPr>
          <p:txBody>
            <a:bodyPr wrap="none" anchor="ctr"/>
            <a:lstStyle/>
            <a:p>
              <a:endParaRPr lang="fr-FR"/>
            </a:p>
          </p:txBody>
        </p:sp>
        <p:cxnSp>
          <p:nvCxnSpPr>
            <p:cNvPr id="12" name="Straight Connector 16"/>
            <p:cNvCxnSpPr>
              <a:cxnSpLocks noChangeShapeType="1"/>
            </p:cNvCxnSpPr>
            <p:nvPr/>
          </p:nvCxnSpPr>
          <p:spPr bwMode="auto">
            <a:xfrm>
              <a:off x="0" y="1285860"/>
              <a:ext cx="459551" cy="1588"/>
            </a:xfrm>
            <a:prstGeom prst="line">
              <a:avLst/>
            </a:prstGeom>
            <a:noFill/>
            <a:ln w="9525" algn="ctr">
              <a:noFill/>
              <a:round/>
              <a:headEnd/>
              <a:tailEnd/>
            </a:ln>
          </p:spPr>
        </p:cxnSp>
        <p:cxnSp>
          <p:nvCxnSpPr>
            <p:cNvPr id="13" name="Straight Connector 17"/>
            <p:cNvCxnSpPr>
              <a:cxnSpLocks noChangeShapeType="1"/>
            </p:cNvCxnSpPr>
            <p:nvPr/>
          </p:nvCxnSpPr>
          <p:spPr bwMode="auto">
            <a:xfrm rot="5400000">
              <a:off x="-50037" y="1255090"/>
              <a:ext cx="387350" cy="1588"/>
            </a:xfrm>
            <a:prstGeom prst="line">
              <a:avLst/>
            </a:prstGeom>
            <a:noFill/>
            <a:ln w="9525" algn="ctr">
              <a:noFill/>
              <a:round/>
              <a:headEnd/>
              <a:tailEnd/>
            </a:ln>
          </p:spPr>
        </p:cxnSp>
      </p:grpSp>
      <p:sp>
        <p:nvSpPr>
          <p:cNvPr id="395272" name="Rectangle 8"/>
          <p:cNvSpPr>
            <a:spLocks noGrp="1" noChangeArrowheads="1"/>
          </p:cNvSpPr>
          <p:nvPr>
            <p:ph type="body" idx="1"/>
          </p:nvPr>
        </p:nvSpPr>
        <p:spPr/>
        <p:txBody>
          <a:bodyPr/>
          <a:lstStyle/>
          <a:p>
            <a:r>
              <a:rPr lang="en-GB" dirty="0" smtClean="0"/>
              <a:t>Research context</a:t>
            </a:r>
          </a:p>
          <a:p>
            <a:r>
              <a:rPr lang="en-US" dirty="0" smtClean="0"/>
              <a:t>Impact of </a:t>
            </a:r>
            <a:r>
              <a:rPr lang="en-US" dirty="0" smtClean="0"/>
              <a:t>procurement on </a:t>
            </a:r>
            <a:r>
              <a:rPr lang="en-US" dirty="0" smtClean="0"/>
              <a:t>industry</a:t>
            </a:r>
          </a:p>
          <a:p>
            <a:r>
              <a:rPr lang="en-US" dirty="0" smtClean="0"/>
              <a:t>Technology opportunities</a:t>
            </a:r>
          </a:p>
          <a:p>
            <a:r>
              <a:rPr lang="en-US" dirty="0" smtClean="0"/>
              <a:t>Dissemination activities</a:t>
            </a:r>
            <a:endParaRPr lang="en-US" dirty="0" smtClean="0"/>
          </a:p>
          <a:p>
            <a:r>
              <a:rPr lang="en-GB" dirty="0" smtClean="0"/>
              <a:t>Examples at CERN </a:t>
            </a:r>
            <a:endParaRPr lang="en-US" dirty="0"/>
          </a:p>
          <a:p>
            <a:endParaRPr lang="en-US" dirty="0"/>
          </a:p>
          <a:p>
            <a:endParaRPr lang="en-US" dirty="0"/>
          </a:p>
        </p:txBody>
      </p:sp>
      <p:sp>
        <p:nvSpPr>
          <p:cNvPr id="14" name="Footer Placeholder 5"/>
          <p:cNvSpPr>
            <a:spLocks noGrp="1"/>
          </p:cNvSpPr>
          <p:nvPr>
            <p:ph type="ftr" sz="quarter" idx="12"/>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1794" name="Picture 2" descr="flags"/>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161795" name="Rectangle 3"/>
          <p:cNvSpPr>
            <a:spLocks noGrp="1" noChangeArrowheads="1"/>
          </p:cNvSpPr>
          <p:nvPr>
            <p:ph type="title"/>
          </p:nvPr>
        </p:nvSpPr>
        <p:spPr>
          <a:xfrm>
            <a:off x="179388" y="188913"/>
            <a:ext cx="7772400" cy="1143000"/>
          </a:xfrm>
        </p:spPr>
        <p:txBody>
          <a:bodyPr/>
          <a:lstStyle/>
          <a:p>
            <a:pPr algn="l"/>
            <a:r>
              <a:rPr lang="en-GB"/>
              <a:t>CERN in Numbers</a:t>
            </a:r>
          </a:p>
        </p:txBody>
      </p:sp>
      <p:sp>
        <p:nvSpPr>
          <p:cNvPr id="161796" name="Rectangle 4"/>
          <p:cNvSpPr>
            <a:spLocks noGrp="1" noChangeArrowheads="1"/>
          </p:cNvSpPr>
          <p:nvPr>
            <p:ph type="body" sz="half" idx="1"/>
          </p:nvPr>
        </p:nvSpPr>
        <p:spPr>
          <a:xfrm>
            <a:off x="0" y="1268413"/>
            <a:ext cx="4267200" cy="1873250"/>
          </a:xfrm>
          <a:gradFill rotWithShape="1">
            <a:gsLst>
              <a:gs pos="0">
                <a:schemeClr val="accent1">
                  <a:alpha val="70000"/>
                </a:schemeClr>
              </a:gs>
              <a:gs pos="100000">
                <a:schemeClr val="accent1">
                  <a:gamma/>
                  <a:invGamma/>
                  <a:alpha val="67000"/>
                </a:schemeClr>
              </a:gs>
            </a:gsLst>
            <a:lin ang="5400000" scaled="1"/>
          </a:gradFill>
        </p:spPr>
        <p:txBody>
          <a:bodyPr/>
          <a:lstStyle/>
          <a:p>
            <a:pPr marL="171450" indent="-171450">
              <a:lnSpc>
                <a:spcPct val="80000"/>
              </a:lnSpc>
            </a:pPr>
            <a:r>
              <a:rPr lang="en-GB" sz="2000" dirty="0"/>
              <a:t>2464 staff*</a:t>
            </a:r>
          </a:p>
          <a:p>
            <a:pPr marL="171450" indent="-171450">
              <a:lnSpc>
                <a:spcPct val="80000"/>
              </a:lnSpc>
            </a:pPr>
            <a:r>
              <a:rPr lang="en-GB" sz="2000" dirty="0"/>
              <a:t>753 Fellows and Associates* </a:t>
            </a:r>
          </a:p>
          <a:p>
            <a:pPr marL="171450" indent="-171450">
              <a:lnSpc>
                <a:spcPct val="80000"/>
              </a:lnSpc>
            </a:pPr>
            <a:r>
              <a:rPr lang="en-GB" sz="2000" dirty="0"/>
              <a:t>9035 users*</a:t>
            </a:r>
          </a:p>
          <a:p>
            <a:pPr marL="171450" indent="-171450"/>
            <a:r>
              <a:rPr lang="en-GB" sz="2000" dirty="0"/>
              <a:t>Budget (2007) 982 MCHF (610M Euro)</a:t>
            </a:r>
          </a:p>
          <a:p>
            <a:pPr marL="171450" indent="-171450" algn="r">
              <a:lnSpc>
                <a:spcPct val="80000"/>
              </a:lnSpc>
              <a:buFontTx/>
              <a:buNone/>
            </a:pPr>
            <a:r>
              <a:rPr lang="en-GB" sz="900" dirty="0"/>
              <a:t>*15 November 2007</a:t>
            </a:r>
          </a:p>
        </p:txBody>
      </p:sp>
      <p:sp>
        <p:nvSpPr>
          <p:cNvPr id="161797" name="Rectangle 5"/>
          <p:cNvSpPr>
            <a:spLocks noGrp="1" noChangeArrowheads="1"/>
          </p:cNvSpPr>
          <p:nvPr>
            <p:ph type="body" sz="half" idx="2"/>
          </p:nvPr>
        </p:nvSpPr>
        <p:spPr>
          <a:xfrm>
            <a:off x="4495800" y="3716338"/>
            <a:ext cx="4648200" cy="3141662"/>
          </a:xfrm>
          <a:gradFill rotWithShape="1">
            <a:gsLst>
              <a:gs pos="0">
                <a:schemeClr val="accent1">
                  <a:alpha val="70000"/>
                </a:schemeClr>
              </a:gs>
              <a:gs pos="100000">
                <a:schemeClr val="accent1">
                  <a:gamma/>
                  <a:invGamma/>
                  <a:alpha val="67000"/>
                </a:schemeClr>
              </a:gs>
            </a:gsLst>
            <a:lin ang="5400000" scaled="1"/>
          </a:gradFill>
        </p:spPr>
        <p:txBody>
          <a:bodyPr/>
          <a:lstStyle/>
          <a:p>
            <a:pPr marL="147638" indent="-147638">
              <a:lnSpc>
                <a:spcPct val="90000"/>
              </a:lnSpc>
            </a:pPr>
            <a:r>
              <a:rPr lang="en-GB" sz="2000">
                <a:solidFill>
                  <a:srgbClr val="AD10CC"/>
                </a:solidFill>
              </a:rPr>
              <a:t>Member States:</a:t>
            </a:r>
            <a:r>
              <a:rPr lang="en-GB" sz="2000"/>
              <a:t> Austria, Belgium, Bulgaria, the Czech Republic, Denmark, Finland, France, Germany, Greece, Hungary, Italy, Netherlands, Norway, Poland, Portugal, Slovakia, Spain, Sweden, Switzerland and the United Kingdom. </a:t>
            </a:r>
          </a:p>
          <a:p>
            <a:pPr marL="147638" indent="-147638">
              <a:lnSpc>
                <a:spcPct val="90000"/>
              </a:lnSpc>
            </a:pPr>
            <a:r>
              <a:rPr lang="en-GB" sz="2000">
                <a:solidFill>
                  <a:srgbClr val="AD10CC"/>
                </a:solidFill>
              </a:rPr>
              <a:t>Observers to Council:</a:t>
            </a:r>
            <a:r>
              <a:rPr lang="en-GB" sz="2000"/>
              <a:t> India, Israel, Japan, the Russian Federation, the United States of America, Turkey, the European Commission and Unesco </a:t>
            </a:r>
          </a:p>
        </p:txBody>
      </p:sp>
    </p:spTree>
  </p:cSld>
  <p:clrMapOvr>
    <a:masterClrMapping/>
  </p:clrMapOvr>
  <p:transition spd="med">
    <p:cover dir="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a:grpSpLocks/>
          </p:cNvGrpSpPr>
          <p:nvPr/>
        </p:nvGrpSpPr>
        <p:grpSpPr bwMode="auto">
          <a:xfrm>
            <a:off x="0" y="1289050"/>
            <a:ext cx="7059613" cy="914400"/>
            <a:chOff x="0" y="834402"/>
            <a:chExt cx="7060376" cy="904875"/>
          </a:xfrm>
        </p:grpSpPr>
        <p:pic>
          <p:nvPicPr>
            <p:cNvPr id="360453" name="Picture 6" descr="CERNLogo original"/>
            <p:cNvPicPr>
              <a:picLocks noChangeAspect="1" noChangeArrowheads="1"/>
            </p:cNvPicPr>
            <p:nvPr/>
          </p:nvPicPr>
          <p:blipFill>
            <a:blip r:embed="rId3"/>
            <a:srcRect/>
            <a:stretch>
              <a:fillRect/>
            </a:stretch>
          </p:blipFill>
          <p:spPr bwMode="auto">
            <a:xfrm>
              <a:off x="6155501" y="834402"/>
              <a:ext cx="904875" cy="904875"/>
            </a:xfrm>
            <a:prstGeom prst="rect">
              <a:avLst/>
            </a:prstGeom>
            <a:noFill/>
            <a:ln w="9525">
              <a:noFill/>
              <a:miter lim="800000"/>
              <a:headEnd/>
              <a:tailEnd/>
            </a:ln>
          </p:spPr>
        </p:pic>
        <p:sp>
          <p:nvSpPr>
            <p:cNvPr id="360454" name="Rectangle 4"/>
            <p:cNvSpPr>
              <a:spLocks noChangeArrowheads="1"/>
            </p:cNvSpPr>
            <p:nvPr/>
          </p:nvSpPr>
          <p:spPr bwMode="auto">
            <a:xfrm>
              <a:off x="459551" y="1061415"/>
              <a:ext cx="5695950" cy="387350"/>
            </a:xfrm>
            <a:prstGeom prst="rect">
              <a:avLst/>
            </a:prstGeom>
            <a:solidFill>
              <a:srgbClr val="99CCFF"/>
            </a:solidFill>
            <a:ln w="22225" algn="ctr">
              <a:solidFill>
                <a:srgbClr val="7D8DB8"/>
              </a:solidFill>
              <a:miter lim="800000"/>
              <a:headEnd/>
              <a:tailEnd/>
            </a:ln>
          </p:spPr>
          <p:txBody>
            <a:bodyPr wrap="none" anchor="ctr"/>
            <a:lstStyle/>
            <a:p>
              <a:endParaRPr lang="fr-FR"/>
            </a:p>
          </p:txBody>
        </p:sp>
        <p:cxnSp>
          <p:nvCxnSpPr>
            <p:cNvPr id="360455" name="Straight Connector 16"/>
            <p:cNvCxnSpPr>
              <a:cxnSpLocks noChangeShapeType="1"/>
            </p:cNvCxnSpPr>
            <p:nvPr/>
          </p:nvCxnSpPr>
          <p:spPr bwMode="auto">
            <a:xfrm>
              <a:off x="0" y="1285860"/>
              <a:ext cx="459551" cy="1588"/>
            </a:xfrm>
            <a:prstGeom prst="line">
              <a:avLst/>
            </a:prstGeom>
            <a:noFill/>
            <a:ln w="9525" algn="ctr">
              <a:noFill/>
              <a:round/>
              <a:headEnd/>
              <a:tailEnd/>
            </a:ln>
          </p:spPr>
        </p:cxnSp>
        <p:cxnSp>
          <p:nvCxnSpPr>
            <p:cNvPr id="360456" name="Straight Connector 17"/>
            <p:cNvCxnSpPr>
              <a:cxnSpLocks noChangeShapeType="1"/>
            </p:cNvCxnSpPr>
            <p:nvPr/>
          </p:nvCxnSpPr>
          <p:spPr bwMode="auto">
            <a:xfrm rot="5400000">
              <a:off x="-50037" y="1255090"/>
              <a:ext cx="387350" cy="1588"/>
            </a:xfrm>
            <a:prstGeom prst="line">
              <a:avLst/>
            </a:prstGeom>
            <a:noFill/>
            <a:ln w="9525" algn="ctr">
              <a:noFill/>
              <a:round/>
              <a:headEnd/>
              <a:tailEnd/>
            </a:ln>
          </p:spPr>
        </p:cxnSp>
      </p:grpSp>
      <p:sp>
        <p:nvSpPr>
          <p:cNvPr id="360450" name="Rectangle 2"/>
          <p:cNvSpPr>
            <a:spLocks noGrp="1" noChangeArrowheads="1"/>
          </p:cNvSpPr>
          <p:nvPr>
            <p:ph type="title"/>
          </p:nvPr>
        </p:nvSpPr>
        <p:spPr/>
        <p:txBody>
          <a:bodyPr/>
          <a:lstStyle/>
          <a:p>
            <a:r>
              <a:rPr lang="en-US"/>
              <a:t>Dissemination models</a:t>
            </a:r>
          </a:p>
        </p:txBody>
      </p:sp>
      <p:sp>
        <p:nvSpPr>
          <p:cNvPr id="360451" name="Rectangle 3"/>
          <p:cNvSpPr>
            <a:spLocks noGrp="1" noChangeArrowheads="1"/>
          </p:cNvSpPr>
          <p:nvPr>
            <p:ph type="body" idx="1"/>
          </p:nvPr>
        </p:nvSpPr>
        <p:spPr/>
        <p:txBody>
          <a:bodyPr/>
          <a:lstStyle/>
          <a:p>
            <a:r>
              <a:rPr lang="en-US" dirty="0" err="1"/>
              <a:t>Commercialisation</a:t>
            </a:r>
            <a:r>
              <a:rPr lang="en-US" dirty="0"/>
              <a:t> of CERN IP</a:t>
            </a:r>
          </a:p>
          <a:p>
            <a:pPr lvl="1"/>
            <a:r>
              <a:rPr lang="en-US" b="1" dirty="0"/>
              <a:t>Licensing</a:t>
            </a:r>
          </a:p>
          <a:p>
            <a:pPr lvl="1"/>
            <a:r>
              <a:rPr lang="en-US" dirty="0"/>
              <a:t>Service and consultancy </a:t>
            </a:r>
          </a:p>
          <a:p>
            <a:r>
              <a:rPr lang="en-US" dirty="0"/>
              <a:t>TT R&amp;D projects (collaborative R&amp;D)</a:t>
            </a:r>
          </a:p>
          <a:p>
            <a:pPr lvl="1"/>
            <a:r>
              <a:rPr lang="en-US" dirty="0"/>
              <a:t>Collaboration with other institutes</a:t>
            </a:r>
          </a:p>
          <a:p>
            <a:pPr lvl="1"/>
            <a:r>
              <a:rPr lang="en-US" dirty="0"/>
              <a:t>Partnership with industry</a:t>
            </a:r>
          </a:p>
          <a:p>
            <a:endParaRPr lang="en-US" dirty="0"/>
          </a:p>
          <a:p>
            <a:endParaRPr lang="en-US" dirty="0"/>
          </a:p>
        </p:txBody>
      </p:sp>
      <p:sp>
        <p:nvSpPr>
          <p:cNvPr id="10" name="Footer Placeholder 5"/>
          <p:cNvSpPr>
            <a:spLocks noGrp="1"/>
          </p:cNvSpPr>
          <p:nvPr>
            <p:ph type="ftr" sz="quarter" idx="12"/>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Rectangle 2"/>
          <p:cNvSpPr>
            <a:spLocks noGrp="1" noChangeArrowheads="1"/>
          </p:cNvSpPr>
          <p:nvPr>
            <p:ph type="title"/>
          </p:nvPr>
        </p:nvSpPr>
        <p:spPr/>
        <p:txBody>
          <a:bodyPr/>
          <a:lstStyle/>
          <a:p>
            <a:r>
              <a:rPr lang="en-US"/>
              <a:t>Licensing</a:t>
            </a:r>
          </a:p>
        </p:txBody>
      </p:sp>
      <p:sp>
        <p:nvSpPr>
          <p:cNvPr id="367619" name="Rectangle 3"/>
          <p:cNvSpPr>
            <a:spLocks noGrp="1" noChangeArrowheads="1"/>
          </p:cNvSpPr>
          <p:nvPr>
            <p:ph type="body" idx="1"/>
          </p:nvPr>
        </p:nvSpPr>
        <p:spPr/>
        <p:txBody>
          <a:bodyPr/>
          <a:lstStyle/>
          <a:p>
            <a:r>
              <a:rPr lang="en-US"/>
              <a:t>Object of the licenses</a:t>
            </a:r>
          </a:p>
          <a:p>
            <a:pPr lvl="1"/>
            <a:r>
              <a:rPr lang="en-US"/>
              <a:t>Patent</a:t>
            </a:r>
          </a:p>
          <a:p>
            <a:pPr lvl="1"/>
            <a:r>
              <a:rPr lang="en-US"/>
              <a:t>Copyright (software, chip masks, documented design)</a:t>
            </a:r>
          </a:p>
          <a:p>
            <a:pPr lvl="1"/>
            <a:r>
              <a:rPr lang="en-US"/>
              <a:t>Know-how and expertise</a:t>
            </a:r>
          </a:p>
          <a:p>
            <a:r>
              <a:rPr lang="en-US"/>
              <a:t>R&amp;D and/or commercial licenses</a:t>
            </a:r>
          </a:p>
          <a:p>
            <a:r>
              <a:rPr lang="en-US"/>
              <a:t>May include the supply of technology</a:t>
            </a:r>
          </a:p>
          <a:p>
            <a:r>
              <a:rPr lang="en-US"/>
              <a:t>Principles</a:t>
            </a:r>
          </a:p>
          <a:p>
            <a:pPr lvl="1"/>
            <a:r>
              <a:rPr lang="en-US"/>
              <a:t>Technology licensed on an “as-is” basis</a:t>
            </a:r>
          </a:p>
          <a:p>
            <a:pPr lvl="1"/>
            <a:r>
              <a:rPr lang="en-US"/>
              <a:t>Non-exclusive licenses (normally)</a:t>
            </a:r>
          </a:p>
          <a:p>
            <a:pPr lvl="1"/>
            <a:r>
              <a:rPr lang="en-US"/>
              <a:t>Conditioned to effective exploitation </a:t>
            </a:r>
          </a:p>
          <a:p>
            <a:pPr lvl="1"/>
            <a:r>
              <a:rPr lang="en-US"/>
              <a:t>Restrictions may be imposed by chip manufacturers for ASICs</a:t>
            </a:r>
          </a:p>
        </p:txBody>
      </p:sp>
      <p:sp>
        <p:nvSpPr>
          <p:cNvPr id="5" name="Footer Placeholder 5"/>
          <p:cNvSpPr>
            <a:spLocks noGrp="1"/>
          </p:cNvSpPr>
          <p:nvPr>
            <p:ph type="ftr" sz="quarter" idx="12"/>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a:grpSpLocks/>
          </p:cNvGrpSpPr>
          <p:nvPr/>
        </p:nvGrpSpPr>
        <p:grpSpPr bwMode="auto">
          <a:xfrm>
            <a:off x="0" y="2514600"/>
            <a:ext cx="7059613" cy="914400"/>
            <a:chOff x="0" y="834402"/>
            <a:chExt cx="7060376" cy="904875"/>
          </a:xfrm>
        </p:grpSpPr>
        <p:pic>
          <p:nvPicPr>
            <p:cNvPr id="396291" name="Picture 6" descr="CERNLogo original"/>
            <p:cNvPicPr>
              <a:picLocks noChangeAspect="1" noChangeArrowheads="1"/>
            </p:cNvPicPr>
            <p:nvPr/>
          </p:nvPicPr>
          <p:blipFill>
            <a:blip r:embed="rId3"/>
            <a:srcRect/>
            <a:stretch>
              <a:fillRect/>
            </a:stretch>
          </p:blipFill>
          <p:spPr bwMode="auto">
            <a:xfrm>
              <a:off x="6155501" y="834402"/>
              <a:ext cx="904875" cy="904875"/>
            </a:xfrm>
            <a:prstGeom prst="rect">
              <a:avLst/>
            </a:prstGeom>
            <a:noFill/>
            <a:ln w="9525">
              <a:noFill/>
              <a:miter lim="800000"/>
              <a:headEnd/>
              <a:tailEnd/>
            </a:ln>
          </p:spPr>
        </p:pic>
        <p:sp>
          <p:nvSpPr>
            <p:cNvPr id="396292" name="Rectangle 4"/>
            <p:cNvSpPr>
              <a:spLocks noChangeArrowheads="1"/>
            </p:cNvSpPr>
            <p:nvPr/>
          </p:nvSpPr>
          <p:spPr bwMode="auto">
            <a:xfrm>
              <a:off x="459551" y="1061415"/>
              <a:ext cx="5695950" cy="387350"/>
            </a:xfrm>
            <a:prstGeom prst="rect">
              <a:avLst/>
            </a:prstGeom>
            <a:solidFill>
              <a:srgbClr val="99CCFF"/>
            </a:solidFill>
            <a:ln w="22225" algn="ctr">
              <a:solidFill>
                <a:srgbClr val="7D8DB8"/>
              </a:solidFill>
              <a:miter lim="800000"/>
              <a:headEnd/>
              <a:tailEnd/>
            </a:ln>
          </p:spPr>
          <p:txBody>
            <a:bodyPr wrap="none" anchor="ctr"/>
            <a:lstStyle/>
            <a:p>
              <a:endParaRPr lang="fr-FR"/>
            </a:p>
          </p:txBody>
        </p:sp>
        <p:cxnSp>
          <p:nvCxnSpPr>
            <p:cNvPr id="396293" name="Straight Connector 16"/>
            <p:cNvCxnSpPr>
              <a:cxnSpLocks noChangeShapeType="1"/>
            </p:cNvCxnSpPr>
            <p:nvPr/>
          </p:nvCxnSpPr>
          <p:spPr bwMode="auto">
            <a:xfrm>
              <a:off x="0" y="1285860"/>
              <a:ext cx="459551" cy="1588"/>
            </a:xfrm>
            <a:prstGeom prst="line">
              <a:avLst/>
            </a:prstGeom>
            <a:noFill/>
            <a:ln w="9525" algn="ctr">
              <a:noFill/>
              <a:round/>
              <a:headEnd/>
              <a:tailEnd/>
            </a:ln>
          </p:spPr>
        </p:cxnSp>
        <p:cxnSp>
          <p:nvCxnSpPr>
            <p:cNvPr id="396294" name="Straight Connector 17"/>
            <p:cNvCxnSpPr>
              <a:cxnSpLocks noChangeShapeType="1"/>
            </p:cNvCxnSpPr>
            <p:nvPr/>
          </p:nvCxnSpPr>
          <p:spPr bwMode="auto">
            <a:xfrm rot="5400000">
              <a:off x="-50037" y="1255090"/>
              <a:ext cx="387350" cy="1588"/>
            </a:xfrm>
            <a:prstGeom prst="line">
              <a:avLst/>
            </a:prstGeom>
            <a:noFill/>
            <a:ln w="9525" algn="ctr">
              <a:noFill/>
              <a:round/>
              <a:headEnd/>
              <a:tailEnd/>
            </a:ln>
          </p:spPr>
        </p:cxnSp>
      </p:grpSp>
      <p:sp>
        <p:nvSpPr>
          <p:cNvPr id="396295" name="Rectangle 7"/>
          <p:cNvSpPr>
            <a:spLocks noGrp="1" noChangeArrowheads="1"/>
          </p:cNvSpPr>
          <p:nvPr>
            <p:ph type="title"/>
          </p:nvPr>
        </p:nvSpPr>
        <p:spPr/>
        <p:txBody>
          <a:bodyPr/>
          <a:lstStyle/>
          <a:p>
            <a:r>
              <a:rPr lang="en-US"/>
              <a:t>Dissemination models</a:t>
            </a:r>
          </a:p>
        </p:txBody>
      </p:sp>
      <p:sp>
        <p:nvSpPr>
          <p:cNvPr id="396296" name="Rectangle 8"/>
          <p:cNvSpPr>
            <a:spLocks noGrp="1" noChangeArrowheads="1"/>
          </p:cNvSpPr>
          <p:nvPr>
            <p:ph type="body" idx="1"/>
          </p:nvPr>
        </p:nvSpPr>
        <p:spPr/>
        <p:txBody>
          <a:bodyPr/>
          <a:lstStyle/>
          <a:p>
            <a:r>
              <a:rPr lang="en-US"/>
              <a:t>Commercialisation of CERN IP</a:t>
            </a:r>
          </a:p>
          <a:p>
            <a:pPr lvl="1"/>
            <a:r>
              <a:rPr lang="en-US"/>
              <a:t>Licensing</a:t>
            </a:r>
          </a:p>
          <a:p>
            <a:pPr lvl="1"/>
            <a:r>
              <a:rPr lang="en-US"/>
              <a:t>Service and consultancy </a:t>
            </a:r>
          </a:p>
          <a:p>
            <a:r>
              <a:rPr lang="en-US"/>
              <a:t>TT R&amp;D projects (collaborative R&amp;D)</a:t>
            </a:r>
          </a:p>
          <a:p>
            <a:pPr lvl="1"/>
            <a:r>
              <a:rPr lang="en-US" b="1"/>
              <a:t>Collaboration with other institutes</a:t>
            </a:r>
          </a:p>
          <a:p>
            <a:pPr lvl="1"/>
            <a:r>
              <a:rPr lang="en-US"/>
              <a:t>Partnership with industry</a:t>
            </a:r>
          </a:p>
          <a:p>
            <a:endParaRPr lang="en-US"/>
          </a:p>
          <a:p>
            <a:endParaRPr lang="en-US"/>
          </a:p>
        </p:txBody>
      </p:sp>
      <p:sp>
        <p:nvSpPr>
          <p:cNvPr id="10" name="Footer Placeholder 5"/>
          <p:cNvSpPr>
            <a:spLocks noGrp="1"/>
          </p:cNvSpPr>
          <p:nvPr>
            <p:ph type="ftr" sz="quarter" idx="12"/>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p:txBody>
          <a:bodyPr/>
          <a:lstStyle/>
          <a:p>
            <a:r>
              <a:rPr lang="en-US"/>
              <a:t>Collaborations</a:t>
            </a:r>
          </a:p>
        </p:txBody>
      </p:sp>
      <p:sp>
        <p:nvSpPr>
          <p:cNvPr id="370691" name="Rectangle 3"/>
          <p:cNvSpPr>
            <a:spLocks noGrp="1" noChangeArrowheads="1"/>
          </p:cNvSpPr>
          <p:nvPr>
            <p:ph type="body" idx="1"/>
          </p:nvPr>
        </p:nvSpPr>
        <p:spPr/>
        <p:txBody>
          <a:bodyPr/>
          <a:lstStyle/>
          <a:p>
            <a:r>
              <a:rPr lang="en-US"/>
              <a:t>Academic members only</a:t>
            </a:r>
          </a:p>
          <a:p>
            <a:r>
              <a:rPr lang="en-US"/>
              <a:t>Object of the collaborations</a:t>
            </a:r>
          </a:p>
          <a:p>
            <a:pPr lvl="1"/>
            <a:r>
              <a:rPr lang="en-US"/>
              <a:t>Core technology with applications in Particle Physics and in commercial markets</a:t>
            </a:r>
          </a:p>
          <a:p>
            <a:r>
              <a:rPr lang="en-US"/>
              <a:t>Funding</a:t>
            </a:r>
          </a:p>
          <a:p>
            <a:pPr lvl="1"/>
            <a:r>
              <a:rPr lang="en-US"/>
              <a:t>Academic members</a:t>
            </a:r>
          </a:p>
          <a:p>
            <a:r>
              <a:rPr lang="en-US"/>
              <a:t>Access to and exploitation of IP</a:t>
            </a:r>
          </a:p>
          <a:p>
            <a:pPr lvl="1"/>
            <a:r>
              <a:rPr lang="en-US"/>
              <a:t>Promising technology is protected by suitable IP mechanisms</a:t>
            </a:r>
          </a:p>
          <a:p>
            <a:pPr lvl="1"/>
            <a:r>
              <a:rPr lang="en-US"/>
              <a:t>Collaboration members have free access to results for R&amp;D purpose</a:t>
            </a:r>
          </a:p>
          <a:p>
            <a:pPr lvl="1"/>
            <a:r>
              <a:rPr lang="en-US"/>
              <a:t>Exploitation agreements with commercial actors (licenses or partnerships) in specific markets</a:t>
            </a:r>
          </a:p>
        </p:txBody>
      </p:sp>
      <p:sp>
        <p:nvSpPr>
          <p:cNvPr id="5" name="Footer Placeholder 5"/>
          <p:cNvSpPr>
            <a:spLocks noGrp="1"/>
          </p:cNvSpPr>
          <p:nvPr>
            <p:ph type="ftr" sz="quarter" idx="12"/>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a:grpSpLocks/>
          </p:cNvGrpSpPr>
          <p:nvPr/>
        </p:nvGrpSpPr>
        <p:grpSpPr bwMode="auto">
          <a:xfrm>
            <a:off x="0" y="2970213"/>
            <a:ext cx="7059613" cy="914400"/>
            <a:chOff x="0" y="834402"/>
            <a:chExt cx="7060376" cy="904875"/>
          </a:xfrm>
        </p:grpSpPr>
        <p:pic>
          <p:nvPicPr>
            <p:cNvPr id="397315" name="Picture 6" descr="CERNLogo original"/>
            <p:cNvPicPr>
              <a:picLocks noChangeAspect="1" noChangeArrowheads="1"/>
            </p:cNvPicPr>
            <p:nvPr/>
          </p:nvPicPr>
          <p:blipFill>
            <a:blip r:embed="rId3"/>
            <a:srcRect/>
            <a:stretch>
              <a:fillRect/>
            </a:stretch>
          </p:blipFill>
          <p:spPr bwMode="auto">
            <a:xfrm>
              <a:off x="6155501" y="834402"/>
              <a:ext cx="904875" cy="904875"/>
            </a:xfrm>
            <a:prstGeom prst="rect">
              <a:avLst/>
            </a:prstGeom>
            <a:noFill/>
            <a:ln w="9525">
              <a:noFill/>
              <a:miter lim="800000"/>
              <a:headEnd/>
              <a:tailEnd/>
            </a:ln>
          </p:spPr>
        </p:pic>
        <p:sp>
          <p:nvSpPr>
            <p:cNvPr id="397316" name="Rectangle 4"/>
            <p:cNvSpPr>
              <a:spLocks noChangeArrowheads="1"/>
            </p:cNvSpPr>
            <p:nvPr/>
          </p:nvSpPr>
          <p:spPr bwMode="auto">
            <a:xfrm>
              <a:off x="459551" y="1061415"/>
              <a:ext cx="5695950" cy="387350"/>
            </a:xfrm>
            <a:prstGeom prst="rect">
              <a:avLst/>
            </a:prstGeom>
            <a:solidFill>
              <a:srgbClr val="99CCFF"/>
            </a:solidFill>
            <a:ln w="22225" algn="ctr">
              <a:solidFill>
                <a:srgbClr val="7D8DB8"/>
              </a:solidFill>
              <a:miter lim="800000"/>
              <a:headEnd/>
              <a:tailEnd/>
            </a:ln>
          </p:spPr>
          <p:txBody>
            <a:bodyPr wrap="none" anchor="ctr"/>
            <a:lstStyle/>
            <a:p>
              <a:endParaRPr lang="fr-FR"/>
            </a:p>
          </p:txBody>
        </p:sp>
        <p:cxnSp>
          <p:nvCxnSpPr>
            <p:cNvPr id="397317" name="Straight Connector 16"/>
            <p:cNvCxnSpPr>
              <a:cxnSpLocks noChangeShapeType="1"/>
            </p:cNvCxnSpPr>
            <p:nvPr/>
          </p:nvCxnSpPr>
          <p:spPr bwMode="auto">
            <a:xfrm>
              <a:off x="0" y="1285860"/>
              <a:ext cx="459551" cy="1588"/>
            </a:xfrm>
            <a:prstGeom prst="line">
              <a:avLst/>
            </a:prstGeom>
            <a:noFill/>
            <a:ln w="9525" algn="ctr">
              <a:noFill/>
              <a:round/>
              <a:headEnd/>
              <a:tailEnd/>
            </a:ln>
          </p:spPr>
        </p:cxnSp>
        <p:cxnSp>
          <p:nvCxnSpPr>
            <p:cNvPr id="397318" name="Straight Connector 17"/>
            <p:cNvCxnSpPr>
              <a:cxnSpLocks noChangeShapeType="1"/>
            </p:cNvCxnSpPr>
            <p:nvPr/>
          </p:nvCxnSpPr>
          <p:spPr bwMode="auto">
            <a:xfrm rot="5400000">
              <a:off x="-50037" y="1255090"/>
              <a:ext cx="387350" cy="1588"/>
            </a:xfrm>
            <a:prstGeom prst="line">
              <a:avLst/>
            </a:prstGeom>
            <a:noFill/>
            <a:ln w="9525" algn="ctr">
              <a:noFill/>
              <a:round/>
              <a:headEnd/>
              <a:tailEnd/>
            </a:ln>
          </p:spPr>
        </p:cxnSp>
      </p:grpSp>
      <p:sp>
        <p:nvSpPr>
          <p:cNvPr id="397319" name="Rectangle 7"/>
          <p:cNvSpPr>
            <a:spLocks noGrp="1" noChangeArrowheads="1"/>
          </p:cNvSpPr>
          <p:nvPr>
            <p:ph type="title"/>
          </p:nvPr>
        </p:nvSpPr>
        <p:spPr/>
        <p:txBody>
          <a:bodyPr/>
          <a:lstStyle/>
          <a:p>
            <a:r>
              <a:rPr lang="en-US"/>
              <a:t>Dissemination models</a:t>
            </a:r>
          </a:p>
        </p:txBody>
      </p:sp>
      <p:sp>
        <p:nvSpPr>
          <p:cNvPr id="397320" name="Rectangle 8"/>
          <p:cNvSpPr>
            <a:spLocks noGrp="1" noChangeArrowheads="1"/>
          </p:cNvSpPr>
          <p:nvPr>
            <p:ph type="body" idx="1"/>
          </p:nvPr>
        </p:nvSpPr>
        <p:spPr/>
        <p:txBody>
          <a:bodyPr/>
          <a:lstStyle/>
          <a:p>
            <a:r>
              <a:rPr lang="en-US"/>
              <a:t>Commercialisation of CERN IP</a:t>
            </a:r>
          </a:p>
          <a:p>
            <a:pPr lvl="1"/>
            <a:r>
              <a:rPr lang="en-US"/>
              <a:t>Licensing</a:t>
            </a:r>
          </a:p>
          <a:p>
            <a:pPr lvl="1"/>
            <a:r>
              <a:rPr lang="en-US"/>
              <a:t>Service and consultancy </a:t>
            </a:r>
          </a:p>
          <a:p>
            <a:r>
              <a:rPr lang="en-US"/>
              <a:t>TT R&amp;D projects (collaborative R&amp;D)</a:t>
            </a:r>
          </a:p>
          <a:p>
            <a:pPr lvl="1"/>
            <a:r>
              <a:rPr lang="en-US"/>
              <a:t>Collaboration with other institutes</a:t>
            </a:r>
          </a:p>
          <a:p>
            <a:pPr lvl="1"/>
            <a:r>
              <a:rPr lang="en-US" b="1"/>
              <a:t>Partnership with industry</a:t>
            </a:r>
          </a:p>
          <a:p>
            <a:endParaRPr lang="en-US"/>
          </a:p>
          <a:p>
            <a:endParaRPr lang="en-US"/>
          </a:p>
        </p:txBody>
      </p:sp>
      <p:sp>
        <p:nvSpPr>
          <p:cNvPr id="10" name="Footer Placeholder 5"/>
          <p:cNvSpPr>
            <a:spLocks noGrp="1"/>
          </p:cNvSpPr>
          <p:nvPr>
            <p:ph type="ftr" sz="quarter" idx="12"/>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2" name="Rectangle 2"/>
          <p:cNvSpPr>
            <a:spLocks noGrp="1" noChangeArrowheads="1"/>
          </p:cNvSpPr>
          <p:nvPr>
            <p:ph type="title"/>
          </p:nvPr>
        </p:nvSpPr>
        <p:spPr/>
        <p:txBody>
          <a:bodyPr/>
          <a:lstStyle/>
          <a:p>
            <a:r>
              <a:rPr lang="en-US"/>
              <a:t>Partnerships</a:t>
            </a:r>
          </a:p>
        </p:txBody>
      </p:sp>
      <p:sp>
        <p:nvSpPr>
          <p:cNvPr id="373763" name="Rectangle 3"/>
          <p:cNvSpPr>
            <a:spLocks noGrp="1" noChangeArrowheads="1"/>
          </p:cNvSpPr>
          <p:nvPr>
            <p:ph type="body" idx="1"/>
          </p:nvPr>
        </p:nvSpPr>
        <p:spPr/>
        <p:txBody>
          <a:bodyPr/>
          <a:lstStyle/>
          <a:p>
            <a:r>
              <a:rPr lang="en-US"/>
              <a:t>Object of the partnerships</a:t>
            </a:r>
          </a:p>
          <a:p>
            <a:pPr lvl="1"/>
            <a:r>
              <a:rPr lang="en-US"/>
              <a:t>Development of commercial product based on CERN technology and/or expertise</a:t>
            </a:r>
          </a:p>
          <a:p>
            <a:pPr lvl="1"/>
            <a:r>
              <a:rPr lang="en-US"/>
              <a:t>Pre-competitive R&amp;D (basic technology, feasibility studies, …)</a:t>
            </a:r>
          </a:p>
          <a:p>
            <a:pPr lvl="1"/>
            <a:endParaRPr lang="en-US"/>
          </a:p>
          <a:p>
            <a:r>
              <a:rPr lang="en-US"/>
              <a:t>Development of commercial products</a:t>
            </a:r>
          </a:p>
          <a:p>
            <a:pPr lvl="1"/>
            <a:r>
              <a:rPr lang="en-US"/>
              <a:t>Funding</a:t>
            </a:r>
          </a:p>
          <a:p>
            <a:pPr lvl="2"/>
            <a:r>
              <a:rPr lang="en-US"/>
              <a:t>No funding from CERN</a:t>
            </a:r>
          </a:p>
          <a:p>
            <a:pPr lvl="2"/>
            <a:r>
              <a:rPr lang="en-US"/>
              <a:t>Public funding are possible (CERN is eligible for European and national funding schemes)</a:t>
            </a:r>
          </a:p>
          <a:p>
            <a:pPr lvl="2"/>
            <a:r>
              <a:rPr lang="en-US"/>
              <a:t>Full cost recovery is essential</a:t>
            </a:r>
          </a:p>
          <a:p>
            <a:pPr lvl="1"/>
            <a:r>
              <a:rPr lang="en-US"/>
              <a:t>Access to and exploitation of IP</a:t>
            </a:r>
          </a:p>
          <a:p>
            <a:pPr lvl="2"/>
            <a:r>
              <a:rPr lang="en-US"/>
              <a:t>The commercial partner usually have exclusivity on the results of the R&amp;D project in his market and have access to CERN background IP in order to exploit the results</a:t>
            </a:r>
          </a:p>
          <a:p>
            <a:endParaRPr lang="en-US"/>
          </a:p>
        </p:txBody>
      </p:sp>
      <p:sp>
        <p:nvSpPr>
          <p:cNvPr id="5" name="Footer Placeholder 5"/>
          <p:cNvSpPr>
            <a:spLocks noGrp="1"/>
          </p:cNvSpPr>
          <p:nvPr>
            <p:ph type="ftr" sz="quarter" idx="12"/>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Rectangle 2"/>
          <p:cNvSpPr>
            <a:spLocks noGrp="1" noChangeArrowheads="1"/>
          </p:cNvSpPr>
          <p:nvPr>
            <p:ph type="title"/>
          </p:nvPr>
        </p:nvSpPr>
        <p:spPr/>
        <p:txBody>
          <a:bodyPr/>
          <a:lstStyle/>
          <a:p>
            <a:r>
              <a:rPr lang="en-US"/>
              <a:t>Partnerships</a:t>
            </a:r>
          </a:p>
        </p:txBody>
      </p:sp>
      <p:sp>
        <p:nvSpPr>
          <p:cNvPr id="374787" name="Rectangle 3"/>
          <p:cNvSpPr>
            <a:spLocks noGrp="1" noChangeArrowheads="1"/>
          </p:cNvSpPr>
          <p:nvPr>
            <p:ph type="body" idx="1"/>
          </p:nvPr>
        </p:nvSpPr>
        <p:spPr/>
        <p:txBody>
          <a:bodyPr/>
          <a:lstStyle/>
          <a:p>
            <a:r>
              <a:rPr lang="en-US"/>
              <a:t>Pre-competitive R&amp;D (basic technology, feasibility studies, …)</a:t>
            </a:r>
          </a:p>
          <a:p>
            <a:pPr lvl="1"/>
            <a:r>
              <a:rPr lang="en-US"/>
              <a:t>Funding</a:t>
            </a:r>
          </a:p>
          <a:p>
            <a:pPr lvl="2"/>
            <a:r>
              <a:rPr lang="en-US"/>
              <a:t>CERN may cover part of the R&amp;D costs depending on the interest for CERN’s core R&amp;D program</a:t>
            </a:r>
          </a:p>
          <a:p>
            <a:pPr lvl="2"/>
            <a:r>
              <a:rPr lang="en-US"/>
              <a:t>Public funding are possible</a:t>
            </a:r>
          </a:p>
          <a:p>
            <a:pPr lvl="1"/>
            <a:r>
              <a:rPr lang="en-US"/>
              <a:t>Access to and exploitation of IP</a:t>
            </a:r>
          </a:p>
          <a:p>
            <a:pPr lvl="2"/>
            <a:r>
              <a:rPr lang="en-US"/>
              <a:t>The commercial partner usually have exclusivity on the results of the R&amp;D project in his market and have access to CERN background IP in order to exploit the results</a:t>
            </a:r>
          </a:p>
          <a:p>
            <a:pPr lvl="2"/>
            <a:r>
              <a:rPr lang="en-US"/>
              <a:t>CERN and the Particle Physics community have access to the results </a:t>
            </a:r>
          </a:p>
          <a:p>
            <a:pPr lvl="2"/>
            <a:r>
              <a:rPr lang="en-US"/>
              <a:t>The commercial partner has access to CERN background IP in the framework of the project and in order to exploit the results</a:t>
            </a:r>
          </a:p>
          <a:p>
            <a:pPr lvl="2"/>
            <a:r>
              <a:rPr lang="en-US"/>
              <a:t>CERN has access to the background IP of the industrial partner for R&amp;D purpose and to manufacture the components based on the results</a:t>
            </a:r>
          </a:p>
          <a:p>
            <a:endParaRPr lang="en-US"/>
          </a:p>
        </p:txBody>
      </p:sp>
      <p:sp>
        <p:nvSpPr>
          <p:cNvPr id="5" name="Footer Placeholder 5"/>
          <p:cNvSpPr>
            <a:spLocks noGrp="1"/>
          </p:cNvSpPr>
          <p:nvPr>
            <p:ph type="ftr" sz="quarter" idx="12"/>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71" name="Rectangle 7"/>
          <p:cNvSpPr>
            <a:spLocks noGrp="1" noChangeArrowheads="1"/>
          </p:cNvSpPr>
          <p:nvPr>
            <p:ph type="title"/>
          </p:nvPr>
        </p:nvSpPr>
        <p:spPr/>
        <p:txBody>
          <a:bodyPr/>
          <a:lstStyle/>
          <a:p>
            <a:r>
              <a:rPr lang="en-US" dirty="0" smtClean="0"/>
              <a:t>Content</a:t>
            </a:r>
            <a:endParaRPr lang="en-US" dirty="0"/>
          </a:p>
        </p:txBody>
      </p:sp>
      <p:grpSp>
        <p:nvGrpSpPr>
          <p:cNvPr id="2" name="Group 13"/>
          <p:cNvGrpSpPr>
            <a:grpSpLocks/>
          </p:cNvGrpSpPr>
          <p:nvPr/>
        </p:nvGrpSpPr>
        <p:grpSpPr bwMode="auto">
          <a:xfrm>
            <a:off x="0" y="3048000"/>
            <a:ext cx="7059613" cy="914400"/>
            <a:chOff x="0" y="834402"/>
            <a:chExt cx="7060376" cy="904875"/>
          </a:xfrm>
        </p:grpSpPr>
        <p:pic>
          <p:nvPicPr>
            <p:cNvPr id="10" name="Picture 6" descr="CERNLogo original"/>
            <p:cNvPicPr>
              <a:picLocks noChangeAspect="1" noChangeArrowheads="1"/>
            </p:cNvPicPr>
            <p:nvPr/>
          </p:nvPicPr>
          <p:blipFill>
            <a:blip r:embed="rId3"/>
            <a:srcRect/>
            <a:stretch>
              <a:fillRect/>
            </a:stretch>
          </p:blipFill>
          <p:spPr bwMode="auto">
            <a:xfrm>
              <a:off x="6155501" y="834402"/>
              <a:ext cx="904875" cy="904875"/>
            </a:xfrm>
            <a:prstGeom prst="rect">
              <a:avLst/>
            </a:prstGeom>
            <a:noFill/>
            <a:ln w="9525">
              <a:noFill/>
              <a:miter lim="800000"/>
              <a:headEnd/>
              <a:tailEnd/>
            </a:ln>
          </p:spPr>
        </p:pic>
        <p:sp>
          <p:nvSpPr>
            <p:cNvPr id="11" name="Rectangle 4"/>
            <p:cNvSpPr>
              <a:spLocks noChangeArrowheads="1"/>
            </p:cNvSpPr>
            <p:nvPr/>
          </p:nvSpPr>
          <p:spPr bwMode="auto">
            <a:xfrm>
              <a:off x="459551" y="1061415"/>
              <a:ext cx="5695950" cy="387350"/>
            </a:xfrm>
            <a:prstGeom prst="rect">
              <a:avLst/>
            </a:prstGeom>
            <a:solidFill>
              <a:srgbClr val="99CCFF"/>
            </a:solidFill>
            <a:ln w="22225" algn="ctr">
              <a:solidFill>
                <a:srgbClr val="7D8DB8"/>
              </a:solidFill>
              <a:miter lim="800000"/>
              <a:headEnd/>
              <a:tailEnd/>
            </a:ln>
          </p:spPr>
          <p:txBody>
            <a:bodyPr wrap="none" anchor="ctr"/>
            <a:lstStyle/>
            <a:p>
              <a:endParaRPr lang="fr-FR"/>
            </a:p>
          </p:txBody>
        </p:sp>
        <p:cxnSp>
          <p:nvCxnSpPr>
            <p:cNvPr id="12" name="Straight Connector 16"/>
            <p:cNvCxnSpPr>
              <a:cxnSpLocks noChangeShapeType="1"/>
            </p:cNvCxnSpPr>
            <p:nvPr/>
          </p:nvCxnSpPr>
          <p:spPr bwMode="auto">
            <a:xfrm>
              <a:off x="0" y="1285860"/>
              <a:ext cx="459551" cy="1588"/>
            </a:xfrm>
            <a:prstGeom prst="line">
              <a:avLst/>
            </a:prstGeom>
            <a:noFill/>
            <a:ln w="9525" algn="ctr">
              <a:noFill/>
              <a:round/>
              <a:headEnd/>
              <a:tailEnd/>
            </a:ln>
          </p:spPr>
        </p:cxnSp>
        <p:cxnSp>
          <p:nvCxnSpPr>
            <p:cNvPr id="13" name="Straight Connector 17"/>
            <p:cNvCxnSpPr>
              <a:cxnSpLocks noChangeShapeType="1"/>
            </p:cNvCxnSpPr>
            <p:nvPr/>
          </p:nvCxnSpPr>
          <p:spPr bwMode="auto">
            <a:xfrm rot="5400000">
              <a:off x="-50037" y="1255090"/>
              <a:ext cx="387350" cy="1588"/>
            </a:xfrm>
            <a:prstGeom prst="line">
              <a:avLst/>
            </a:prstGeom>
            <a:noFill/>
            <a:ln w="9525" algn="ctr">
              <a:noFill/>
              <a:round/>
              <a:headEnd/>
              <a:tailEnd/>
            </a:ln>
          </p:spPr>
        </p:cxnSp>
      </p:grpSp>
      <p:sp>
        <p:nvSpPr>
          <p:cNvPr id="395272" name="Rectangle 8"/>
          <p:cNvSpPr>
            <a:spLocks noGrp="1" noChangeArrowheads="1"/>
          </p:cNvSpPr>
          <p:nvPr>
            <p:ph type="body" idx="1"/>
          </p:nvPr>
        </p:nvSpPr>
        <p:spPr/>
        <p:txBody>
          <a:bodyPr/>
          <a:lstStyle/>
          <a:p>
            <a:r>
              <a:rPr lang="en-GB" dirty="0" smtClean="0"/>
              <a:t>Research context</a:t>
            </a:r>
          </a:p>
          <a:p>
            <a:r>
              <a:rPr lang="en-US" dirty="0" smtClean="0"/>
              <a:t>Impact of fundamental research on industry</a:t>
            </a:r>
          </a:p>
          <a:p>
            <a:r>
              <a:rPr lang="en-US" dirty="0" smtClean="0"/>
              <a:t>Technology opportunities</a:t>
            </a:r>
          </a:p>
          <a:p>
            <a:r>
              <a:rPr lang="en-US" dirty="0" smtClean="0"/>
              <a:t>Dissemination activities</a:t>
            </a:r>
            <a:endParaRPr lang="en-US" dirty="0" smtClean="0"/>
          </a:p>
          <a:p>
            <a:r>
              <a:rPr lang="en-GB" dirty="0" smtClean="0"/>
              <a:t>Examples at CERN </a:t>
            </a:r>
            <a:endParaRPr lang="en-US" dirty="0"/>
          </a:p>
          <a:p>
            <a:endParaRPr lang="en-US" dirty="0"/>
          </a:p>
          <a:p>
            <a:endParaRPr lang="en-US" dirty="0"/>
          </a:p>
        </p:txBody>
      </p:sp>
      <p:sp>
        <p:nvSpPr>
          <p:cNvPr id="14" name="Footer Placeholder 5"/>
          <p:cNvSpPr>
            <a:spLocks noGrp="1"/>
          </p:cNvSpPr>
          <p:nvPr>
            <p:ph type="ftr" sz="quarter" idx="12"/>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Slide Number Placeholder 1"/>
          <p:cNvSpPr>
            <a:spLocks noGrp="1"/>
          </p:cNvSpPr>
          <p:nvPr>
            <p:ph type="sldNum" sz="quarter" idx="10"/>
          </p:nvPr>
        </p:nvSpPr>
        <p:spPr/>
        <p:txBody>
          <a:bodyPr/>
          <a:lstStyle/>
          <a:p>
            <a:pPr>
              <a:defRPr/>
            </a:pPr>
            <a:fld id="{E884CC4B-97D5-4F13-B3F8-AC20ED3D05D4}" type="slidenum">
              <a:rPr lang="en-US"/>
              <a:pPr>
                <a:defRPr/>
              </a:pPr>
              <a:t>38</a:t>
            </a:fld>
            <a:endParaRPr lang="en-US" dirty="0"/>
          </a:p>
        </p:txBody>
      </p:sp>
      <p:grpSp>
        <p:nvGrpSpPr>
          <p:cNvPr id="2" name="Group 67"/>
          <p:cNvGrpSpPr>
            <a:grpSpLocks/>
          </p:cNvGrpSpPr>
          <p:nvPr/>
        </p:nvGrpSpPr>
        <p:grpSpPr bwMode="auto">
          <a:xfrm>
            <a:off x="685800" y="831850"/>
            <a:ext cx="2954338" cy="1087438"/>
            <a:chOff x="688" y="528"/>
            <a:chExt cx="1861" cy="816"/>
          </a:xfrm>
        </p:grpSpPr>
        <p:pic>
          <p:nvPicPr>
            <p:cNvPr id="226307" name="Picture 2"/>
            <p:cNvPicPr>
              <a:picLocks noChangeAspect="1" noChangeArrowheads="1"/>
            </p:cNvPicPr>
            <p:nvPr/>
          </p:nvPicPr>
          <p:blipFill>
            <a:blip r:embed="rId3" cstate="print"/>
            <a:srcRect/>
            <a:stretch>
              <a:fillRect/>
            </a:stretch>
          </p:blipFill>
          <p:spPr bwMode="auto">
            <a:xfrm>
              <a:off x="688" y="826"/>
              <a:ext cx="902" cy="230"/>
            </a:xfrm>
            <a:prstGeom prst="rect">
              <a:avLst/>
            </a:prstGeom>
            <a:noFill/>
            <a:ln w="9525">
              <a:noFill/>
              <a:miter lim="800000"/>
              <a:headEnd/>
              <a:tailEnd/>
            </a:ln>
          </p:spPr>
        </p:pic>
        <p:pic>
          <p:nvPicPr>
            <p:cNvPr id="226308" name="Picture 3"/>
            <p:cNvPicPr>
              <a:picLocks noChangeAspect="1" noChangeArrowheads="1"/>
            </p:cNvPicPr>
            <p:nvPr/>
          </p:nvPicPr>
          <p:blipFill>
            <a:blip r:embed="rId4" cstate="print"/>
            <a:srcRect/>
            <a:stretch>
              <a:fillRect/>
            </a:stretch>
          </p:blipFill>
          <p:spPr bwMode="auto">
            <a:xfrm>
              <a:off x="1648" y="841"/>
              <a:ext cx="901" cy="232"/>
            </a:xfrm>
            <a:prstGeom prst="rect">
              <a:avLst/>
            </a:prstGeom>
            <a:noFill/>
            <a:ln w="9525">
              <a:noFill/>
              <a:miter lim="800000"/>
              <a:headEnd/>
              <a:tailEnd/>
            </a:ln>
          </p:spPr>
        </p:pic>
        <p:pic>
          <p:nvPicPr>
            <p:cNvPr id="226309" name="Picture 4"/>
            <p:cNvPicPr>
              <a:picLocks noChangeAspect="1" noChangeArrowheads="1"/>
            </p:cNvPicPr>
            <p:nvPr/>
          </p:nvPicPr>
          <p:blipFill>
            <a:blip r:embed="rId5" cstate="print"/>
            <a:srcRect/>
            <a:stretch>
              <a:fillRect/>
            </a:stretch>
          </p:blipFill>
          <p:spPr bwMode="auto">
            <a:xfrm>
              <a:off x="1117" y="528"/>
              <a:ext cx="975" cy="816"/>
            </a:xfrm>
            <a:prstGeom prst="rect">
              <a:avLst/>
            </a:prstGeom>
            <a:noFill/>
            <a:ln w="9525">
              <a:solidFill>
                <a:srgbClr val="CC0000"/>
              </a:solidFill>
              <a:miter lim="800000"/>
              <a:headEnd/>
              <a:tailEnd/>
            </a:ln>
          </p:spPr>
        </p:pic>
      </p:grpSp>
      <p:pic>
        <p:nvPicPr>
          <p:cNvPr id="226310" name="Picture 5"/>
          <p:cNvPicPr>
            <a:picLocks noChangeAspect="1" noChangeArrowheads="1"/>
          </p:cNvPicPr>
          <p:nvPr/>
        </p:nvPicPr>
        <p:blipFill>
          <a:blip r:embed="rId6" cstate="print"/>
          <a:srcRect/>
          <a:stretch>
            <a:fillRect/>
          </a:stretch>
        </p:blipFill>
        <p:spPr bwMode="auto">
          <a:xfrm>
            <a:off x="1273175" y="3581400"/>
            <a:ext cx="1444625" cy="1214438"/>
          </a:xfrm>
          <a:prstGeom prst="rect">
            <a:avLst/>
          </a:prstGeom>
          <a:noFill/>
          <a:ln w="9525">
            <a:solidFill>
              <a:srgbClr val="CC0000"/>
            </a:solidFill>
            <a:miter lim="800000"/>
            <a:headEnd/>
            <a:tailEnd/>
          </a:ln>
        </p:spPr>
      </p:pic>
      <p:grpSp>
        <p:nvGrpSpPr>
          <p:cNvPr id="3" name="Group 6"/>
          <p:cNvGrpSpPr>
            <a:grpSpLocks/>
          </p:cNvGrpSpPr>
          <p:nvPr/>
        </p:nvGrpSpPr>
        <p:grpSpPr bwMode="auto">
          <a:xfrm>
            <a:off x="1162050" y="2895600"/>
            <a:ext cx="1555750" cy="630238"/>
            <a:chOff x="753" y="1906"/>
            <a:chExt cx="1061" cy="397"/>
          </a:xfrm>
        </p:grpSpPr>
        <p:grpSp>
          <p:nvGrpSpPr>
            <p:cNvPr id="4" name="Group 7"/>
            <p:cNvGrpSpPr>
              <a:grpSpLocks/>
            </p:cNvGrpSpPr>
            <p:nvPr/>
          </p:nvGrpSpPr>
          <p:grpSpPr bwMode="auto">
            <a:xfrm>
              <a:off x="753" y="1906"/>
              <a:ext cx="65" cy="346"/>
              <a:chOff x="753" y="1906"/>
              <a:chExt cx="65" cy="346"/>
            </a:xfrm>
          </p:grpSpPr>
          <p:sp>
            <p:nvSpPr>
              <p:cNvPr id="226313" name="Line 8"/>
              <p:cNvSpPr>
                <a:spLocks noChangeShapeType="1"/>
              </p:cNvSpPr>
              <p:nvPr/>
            </p:nvSpPr>
            <p:spPr bwMode="auto">
              <a:xfrm>
                <a:off x="817" y="1920"/>
                <a:ext cx="1" cy="302"/>
              </a:xfrm>
              <a:prstGeom prst="line">
                <a:avLst/>
              </a:prstGeom>
              <a:noFill/>
              <a:ln w="12700">
                <a:solidFill>
                  <a:srgbClr val="000000"/>
                </a:solidFill>
                <a:round/>
                <a:headEnd/>
                <a:tailEnd/>
              </a:ln>
            </p:spPr>
            <p:txBody>
              <a:bodyPr/>
              <a:lstStyle/>
              <a:p>
                <a:endParaRPr lang="en-GB"/>
              </a:p>
            </p:txBody>
          </p:sp>
          <p:sp>
            <p:nvSpPr>
              <p:cNvPr id="226314" name="Line 9"/>
              <p:cNvSpPr>
                <a:spLocks noChangeShapeType="1"/>
              </p:cNvSpPr>
              <p:nvPr/>
            </p:nvSpPr>
            <p:spPr bwMode="auto">
              <a:xfrm>
                <a:off x="798" y="1924"/>
                <a:ext cx="19" cy="1"/>
              </a:xfrm>
              <a:prstGeom prst="line">
                <a:avLst/>
              </a:prstGeom>
              <a:noFill/>
              <a:ln w="12700">
                <a:solidFill>
                  <a:srgbClr val="000000"/>
                </a:solidFill>
                <a:round/>
                <a:headEnd/>
                <a:tailEnd/>
              </a:ln>
            </p:spPr>
            <p:txBody>
              <a:bodyPr/>
              <a:lstStyle/>
              <a:p>
                <a:endParaRPr lang="en-GB"/>
              </a:p>
            </p:txBody>
          </p:sp>
          <p:sp>
            <p:nvSpPr>
              <p:cNvPr id="226315" name="Rectangle 10"/>
              <p:cNvSpPr>
                <a:spLocks noChangeArrowheads="1"/>
              </p:cNvSpPr>
              <p:nvPr/>
            </p:nvSpPr>
            <p:spPr bwMode="auto">
              <a:xfrm>
                <a:off x="753" y="1906"/>
                <a:ext cx="43" cy="48"/>
              </a:xfrm>
              <a:prstGeom prst="rect">
                <a:avLst/>
              </a:prstGeom>
              <a:noFill/>
              <a:ln w="9525">
                <a:noFill/>
                <a:miter lim="800000"/>
                <a:headEnd/>
                <a:tailEnd/>
              </a:ln>
            </p:spPr>
            <p:txBody>
              <a:bodyPr wrap="none" lIns="0" tIns="0" rIns="0" bIns="0">
                <a:spAutoFit/>
              </a:bodyPr>
              <a:lstStyle/>
              <a:p>
                <a:pPr algn="l">
                  <a:lnSpc>
                    <a:spcPct val="100000"/>
                  </a:lnSpc>
                </a:pPr>
                <a:r>
                  <a:rPr lang="en-US" altLang="en-US" sz="500">
                    <a:solidFill>
                      <a:srgbClr val="000080"/>
                    </a:solidFill>
                    <a:latin typeface="Times" pitchFamily="18" charset="0"/>
                  </a:rPr>
                  <a:t>30</a:t>
                </a:r>
                <a:endParaRPr lang="en-US" altLang="en-US" sz="2800">
                  <a:solidFill>
                    <a:srgbClr val="000080"/>
                  </a:solidFill>
                  <a:latin typeface="Times" pitchFamily="18" charset="0"/>
                </a:endParaRPr>
              </a:p>
            </p:txBody>
          </p:sp>
          <p:sp>
            <p:nvSpPr>
              <p:cNvPr id="226316" name="Line 11"/>
              <p:cNvSpPr>
                <a:spLocks noChangeShapeType="1"/>
              </p:cNvSpPr>
              <p:nvPr/>
            </p:nvSpPr>
            <p:spPr bwMode="auto">
              <a:xfrm>
                <a:off x="810" y="1974"/>
                <a:ext cx="7" cy="1"/>
              </a:xfrm>
              <a:prstGeom prst="line">
                <a:avLst/>
              </a:prstGeom>
              <a:noFill/>
              <a:ln w="12700">
                <a:solidFill>
                  <a:srgbClr val="000000"/>
                </a:solidFill>
                <a:round/>
                <a:headEnd/>
                <a:tailEnd/>
              </a:ln>
            </p:spPr>
            <p:txBody>
              <a:bodyPr/>
              <a:lstStyle/>
              <a:p>
                <a:endParaRPr lang="en-GB"/>
              </a:p>
            </p:txBody>
          </p:sp>
          <p:sp>
            <p:nvSpPr>
              <p:cNvPr id="226317" name="Line 12"/>
              <p:cNvSpPr>
                <a:spLocks noChangeShapeType="1"/>
              </p:cNvSpPr>
              <p:nvPr/>
            </p:nvSpPr>
            <p:spPr bwMode="auto">
              <a:xfrm>
                <a:off x="798" y="2024"/>
                <a:ext cx="19" cy="1"/>
              </a:xfrm>
              <a:prstGeom prst="line">
                <a:avLst/>
              </a:prstGeom>
              <a:noFill/>
              <a:ln w="12700">
                <a:solidFill>
                  <a:srgbClr val="000000"/>
                </a:solidFill>
                <a:round/>
                <a:headEnd/>
                <a:tailEnd/>
              </a:ln>
            </p:spPr>
            <p:txBody>
              <a:bodyPr/>
              <a:lstStyle/>
              <a:p>
                <a:endParaRPr lang="en-GB"/>
              </a:p>
            </p:txBody>
          </p:sp>
          <p:sp>
            <p:nvSpPr>
              <p:cNvPr id="226318" name="Rectangle 13"/>
              <p:cNvSpPr>
                <a:spLocks noChangeArrowheads="1"/>
              </p:cNvSpPr>
              <p:nvPr/>
            </p:nvSpPr>
            <p:spPr bwMode="auto">
              <a:xfrm>
                <a:off x="753" y="2006"/>
                <a:ext cx="43" cy="48"/>
              </a:xfrm>
              <a:prstGeom prst="rect">
                <a:avLst/>
              </a:prstGeom>
              <a:noFill/>
              <a:ln w="9525">
                <a:noFill/>
                <a:miter lim="800000"/>
                <a:headEnd/>
                <a:tailEnd/>
              </a:ln>
            </p:spPr>
            <p:txBody>
              <a:bodyPr wrap="none" lIns="0" tIns="0" rIns="0" bIns="0">
                <a:spAutoFit/>
              </a:bodyPr>
              <a:lstStyle/>
              <a:p>
                <a:pPr algn="l">
                  <a:lnSpc>
                    <a:spcPct val="100000"/>
                  </a:lnSpc>
                </a:pPr>
                <a:r>
                  <a:rPr lang="en-US" altLang="en-US" sz="500">
                    <a:solidFill>
                      <a:srgbClr val="000080"/>
                    </a:solidFill>
                    <a:latin typeface="Times" pitchFamily="18" charset="0"/>
                  </a:rPr>
                  <a:t>20</a:t>
                </a:r>
                <a:endParaRPr lang="en-US" altLang="en-US" sz="2800">
                  <a:solidFill>
                    <a:srgbClr val="000080"/>
                  </a:solidFill>
                  <a:latin typeface="Times" pitchFamily="18" charset="0"/>
                </a:endParaRPr>
              </a:p>
            </p:txBody>
          </p:sp>
          <p:sp>
            <p:nvSpPr>
              <p:cNvPr id="226319" name="Line 14"/>
              <p:cNvSpPr>
                <a:spLocks noChangeShapeType="1"/>
              </p:cNvSpPr>
              <p:nvPr/>
            </p:nvSpPr>
            <p:spPr bwMode="auto">
              <a:xfrm>
                <a:off x="810" y="2072"/>
                <a:ext cx="7" cy="1"/>
              </a:xfrm>
              <a:prstGeom prst="line">
                <a:avLst/>
              </a:prstGeom>
              <a:noFill/>
              <a:ln w="12700">
                <a:solidFill>
                  <a:srgbClr val="000000"/>
                </a:solidFill>
                <a:round/>
                <a:headEnd/>
                <a:tailEnd/>
              </a:ln>
            </p:spPr>
            <p:txBody>
              <a:bodyPr/>
              <a:lstStyle/>
              <a:p>
                <a:endParaRPr lang="en-GB"/>
              </a:p>
            </p:txBody>
          </p:sp>
          <p:sp>
            <p:nvSpPr>
              <p:cNvPr id="226320" name="Line 15"/>
              <p:cNvSpPr>
                <a:spLocks noChangeShapeType="1"/>
              </p:cNvSpPr>
              <p:nvPr/>
            </p:nvSpPr>
            <p:spPr bwMode="auto">
              <a:xfrm>
                <a:off x="798" y="2122"/>
                <a:ext cx="19" cy="1"/>
              </a:xfrm>
              <a:prstGeom prst="line">
                <a:avLst/>
              </a:prstGeom>
              <a:noFill/>
              <a:ln w="12700">
                <a:solidFill>
                  <a:srgbClr val="000000"/>
                </a:solidFill>
                <a:round/>
                <a:headEnd/>
                <a:tailEnd/>
              </a:ln>
            </p:spPr>
            <p:txBody>
              <a:bodyPr/>
              <a:lstStyle/>
              <a:p>
                <a:endParaRPr lang="en-GB"/>
              </a:p>
            </p:txBody>
          </p:sp>
          <p:sp>
            <p:nvSpPr>
              <p:cNvPr id="226321" name="Rectangle 16"/>
              <p:cNvSpPr>
                <a:spLocks noChangeArrowheads="1"/>
              </p:cNvSpPr>
              <p:nvPr/>
            </p:nvSpPr>
            <p:spPr bwMode="auto">
              <a:xfrm>
                <a:off x="753" y="2104"/>
                <a:ext cx="43" cy="48"/>
              </a:xfrm>
              <a:prstGeom prst="rect">
                <a:avLst/>
              </a:prstGeom>
              <a:noFill/>
              <a:ln w="9525">
                <a:noFill/>
                <a:miter lim="800000"/>
                <a:headEnd/>
                <a:tailEnd/>
              </a:ln>
            </p:spPr>
            <p:txBody>
              <a:bodyPr wrap="none" lIns="0" tIns="0" rIns="0" bIns="0">
                <a:spAutoFit/>
              </a:bodyPr>
              <a:lstStyle/>
              <a:p>
                <a:pPr algn="l">
                  <a:lnSpc>
                    <a:spcPct val="100000"/>
                  </a:lnSpc>
                </a:pPr>
                <a:r>
                  <a:rPr lang="en-US" altLang="en-US" sz="500">
                    <a:solidFill>
                      <a:srgbClr val="000080"/>
                    </a:solidFill>
                    <a:latin typeface="Times" pitchFamily="18" charset="0"/>
                  </a:rPr>
                  <a:t>10</a:t>
                </a:r>
                <a:endParaRPr lang="en-US" altLang="en-US" sz="2800">
                  <a:solidFill>
                    <a:srgbClr val="000080"/>
                  </a:solidFill>
                  <a:latin typeface="Times" pitchFamily="18" charset="0"/>
                </a:endParaRPr>
              </a:p>
            </p:txBody>
          </p:sp>
          <p:sp>
            <p:nvSpPr>
              <p:cNvPr id="226322" name="Line 17"/>
              <p:cNvSpPr>
                <a:spLocks noChangeShapeType="1"/>
              </p:cNvSpPr>
              <p:nvPr/>
            </p:nvSpPr>
            <p:spPr bwMode="auto">
              <a:xfrm>
                <a:off x="810" y="2172"/>
                <a:ext cx="7" cy="1"/>
              </a:xfrm>
              <a:prstGeom prst="line">
                <a:avLst/>
              </a:prstGeom>
              <a:noFill/>
              <a:ln w="12700">
                <a:solidFill>
                  <a:srgbClr val="000000"/>
                </a:solidFill>
                <a:round/>
                <a:headEnd/>
                <a:tailEnd/>
              </a:ln>
            </p:spPr>
            <p:txBody>
              <a:bodyPr/>
              <a:lstStyle/>
              <a:p>
                <a:endParaRPr lang="en-GB"/>
              </a:p>
            </p:txBody>
          </p:sp>
          <p:sp>
            <p:nvSpPr>
              <p:cNvPr id="226323" name="Line 18"/>
              <p:cNvSpPr>
                <a:spLocks noChangeShapeType="1"/>
              </p:cNvSpPr>
              <p:nvPr/>
            </p:nvSpPr>
            <p:spPr bwMode="auto">
              <a:xfrm>
                <a:off x="798" y="2222"/>
                <a:ext cx="19" cy="1"/>
              </a:xfrm>
              <a:prstGeom prst="line">
                <a:avLst/>
              </a:prstGeom>
              <a:noFill/>
              <a:ln w="12700">
                <a:solidFill>
                  <a:srgbClr val="000000"/>
                </a:solidFill>
                <a:round/>
                <a:headEnd/>
                <a:tailEnd/>
              </a:ln>
            </p:spPr>
            <p:txBody>
              <a:bodyPr/>
              <a:lstStyle/>
              <a:p>
                <a:endParaRPr lang="en-GB"/>
              </a:p>
            </p:txBody>
          </p:sp>
          <p:sp>
            <p:nvSpPr>
              <p:cNvPr id="226324" name="Rectangle 19"/>
              <p:cNvSpPr>
                <a:spLocks noChangeArrowheads="1"/>
              </p:cNvSpPr>
              <p:nvPr/>
            </p:nvSpPr>
            <p:spPr bwMode="auto">
              <a:xfrm>
                <a:off x="773" y="2204"/>
                <a:ext cx="21" cy="48"/>
              </a:xfrm>
              <a:prstGeom prst="rect">
                <a:avLst/>
              </a:prstGeom>
              <a:noFill/>
              <a:ln w="9525">
                <a:noFill/>
                <a:miter lim="800000"/>
                <a:headEnd/>
                <a:tailEnd/>
              </a:ln>
            </p:spPr>
            <p:txBody>
              <a:bodyPr wrap="none" lIns="0" tIns="0" rIns="0" bIns="0">
                <a:spAutoFit/>
              </a:bodyPr>
              <a:lstStyle/>
              <a:p>
                <a:pPr algn="l">
                  <a:lnSpc>
                    <a:spcPct val="100000"/>
                  </a:lnSpc>
                </a:pPr>
                <a:r>
                  <a:rPr lang="en-US" altLang="en-US" sz="500">
                    <a:solidFill>
                      <a:srgbClr val="000080"/>
                    </a:solidFill>
                    <a:latin typeface="Times" pitchFamily="18" charset="0"/>
                  </a:rPr>
                  <a:t>0</a:t>
                </a:r>
                <a:endParaRPr lang="en-US" altLang="en-US" sz="2800">
                  <a:solidFill>
                    <a:srgbClr val="000080"/>
                  </a:solidFill>
                  <a:latin typeface="Times" pitchFamily="18" charset="0"/>
                </a:endParaRPr>
              </a:p>
            </p:txBody>
          </p:sp>
        </p:grpSp>
        <p:grpSp>
          <p:nvGrpSpPr>
            <p:cNvPr id="5" name="Group 20"/>
            <p:cNvGrpSpPr>
              <a:grpSpLocks/>
            </p:cNvGrpSpPr>
            <p:nvPr/>
          </p:nvGrpSpPr>
          <p:grpSpPr bwMode="auto">
            <a:xfrm>
              <a:off x="815" y="2224"/>
              <a:ext cx="999" cy="79"/>
              <a:chOff x="815" y="2224"/>
              <a:chExt cx="999" cy="79"/>
            </a:xfrm>
          </p:grpSpPr>
          <p:sp>
            <p:nvSpPr>
              <p:cNvPr id="226326" name="Line 21"/>
              <p:cNvSpPr>
                <a:spLocks noChangeShapeType="1"/>
              </p:cNvSpPr>
              <p:nvPr/>
            </p:nvSpPr>
            <p:spPr bwMode="auto">
              <a:xfrm>
                <a:off x="817" y="2224"/>
                <a:ext cx="980" cy="1"/>
              </a:xfrm>
              <a:prstGeom prst="line">
                <a:avLst/>
              </a:prstGeom>
              <a:noFill/>
              <a:ln w="12700">
                <a:solidFill>
                  <a:srgbClr val="000000"/>
                </a:solidFill>
                <a:round/>
                <a:headEnd/>
                <a:tailEnd/>
              </a:ln>
            </p:spPr>
            <p:txBody>
              <a:bodyPr/>
              <a:lstStyle/>
              <a:p>
                <a:endParaRPr lang="en-GB"/>
              </a:p>
            </p:txBody>
          </p:sp>
          <p:sp>
            <p:nvSpPr>
              <p:cNvPr id="226327" name="Line 22"/>
              <p:cNvSpPr>
                <a:spLocks noChangeShapeType="1"/>
              </p:cNvSpPr>
              <p:nvPr/>
            </p:nvSpPr>
            <p:spPr bwMode="auto">
              <a:xfrm flipV="1">
                <a:off x="1775" y="2224"/>
                <a:ext cx="1" cy="19"/>
              </a:xfrm>
              <a:prstGeom prst="line">
                <a:avLst/>
              </a:prstGeom>
              <a:noFill/>
              <a:ln w="12700">
                <a:solidFill>
                  <a:srgbClr val="000000"/>
                </a:solidFill>
                <a:round/>
                <a:headEnd/>
                <a:tailEnd/>
              </a:ln>
            </p:spPr>
            <p:txBody>
              <a:bodyPr/>
              <a:lstStyle/>
              <a:p>
                <a:endParaRPr lang="en-GB"/>
              </a:p>
            </p:txBody>
          </p:sp>
          <p:sp>
            <p:nvSpPr>
              <p:cNvPr id="226328" name="Rectangle 23"/>
              <p:cNvSpPr>
                <a:spLocks noChangeArrowheads="1"/>
              </p:cNvSpPr>
              <p:nvPr/>
            </p:nvSpPr>
            <p:spPr bwMode="auto">
              <a:xfrm>
                <a:off x="1749" y="2255"/>
                <a:ext cx="65" cy="48"/>
              </a:xfrm>
              <a:prstGeom prst="rect">
                <a:avLst/>
              </a:prstGeom>
              <a:noFill/>
              <a:ln w="9525">
                <a:noFill/>
                <a:miter lim="800000"/>
                <a:headEnd/>
                <a:tailEnd/>
              </a:ln>
            </p:spPr>
            <p:txBody>
              <a:bodyPr wrap="none" lIns="0" tIns="0" rIns="0" bIns="0">
                <a:spAutoFit/>
              </a:bodyPr>
              <a:lstStyle/>
              <a:p>
                <a:pPr algn="l">
                  <a:lnSpc>
                    <a:spcPct val="100000"/>
                  </a:lnSpc>
                </a:pPr>
                <a:r>
                  <a:rPr lang="en-US" altLang="en-US" sz="500">
                    <a:solidFill>
                      <a:srgbClr val="000080"/>
                    </a:solidFill>
                    <a:latin typeface="Times" pitchFamily="18" charset="0"/>
                  </a:rPr>
                  <a:t>500</a:t>
                </a:r>
                <a:endParaRPr lang="en-US" altLang="en-US" sz="2800">
                  <a:solidFill>
                    <a:srgbClr val="000080"/>
                  </a:solidFill>
                  <a:latin typeface="Times" pitchFamily="18" charset="0"/>
                </a:endParaRPr>
              </a:p>
            </p:txBody>
          </p:sp>
          <p:sp>
            <p:nvSpPr>
              <p:cNvPr id="226329" name="Line 24"/>
              <p:cNvSpPr>
                <a:spLocks noChangeShapeType="1"/>
              </p:cNvSpPr>
              <p:nvPr/>
            </p:nvSpPr>
            <p:spPr bwMode="auto">
              <a:xfrm flipV="1">
                <a:off x="1585" y="2224"/>
                <a:ext cx="1" cy="19"/>
              </a:xfrm>
              <a:prstGeom prst="line">
                <a:avLst/>
              </a:prstGeom>
              <a:noFill/>
              <a:ln w="12700">
                <a:solidFill>
                  <a:srgbClr val="000000"/>
                </a:solidFill>
                <a:round/>
                <a:headEnd/>
                <a:tailEnd/>
              </a:ln>
            </p:spPr>
            <p:txBody>
              <a:bodyPr/>
              <a:lstStyle/>
              <a:p>
                <a:endParaRPr lang="en-GB"/>
              </a:p>
            </p:txBody>
          </p:sp>
          <p:sp>
            <p:nvSpPr>
              <p:cNvPr id="226330" name="Rectangle 25"/>
              <p:cNvSpPr>
                <a:spLocks noChangeArrowheads="1"/>
              </p:cNvSpPr>
              <p:nvPr/>
            </p:nvSpPr>
            <p:spPr bwMode="auto">
              <a:xfrm>
                <a:off x="1560" y="2255"/>
                <a:ext cx="65" cy="48"/>
              </a:xfrm>
              <a:prstGeom prst="rect">
                <a:avLst/>
              </a:prstGeom>
              <a:noFill/>
              <a:ln w="9525">
                <a:noFill/>
                <a:miter lim="800000"/>
                <a:headEnd/>
                <a:tailEnd/>
              </a:ln>
            </p:spPr>
            <p:txBody>
              <a:bodyPr wrap="none" lIns="0" tIns="0" rIns="0" bIns="0">
                <a:spAutoFit/>
              </a:bodyPr>
              <a:lstStyle/>
              <a:p>
                <a:pPr algn="l">
                  <a:lnSpc>
                    <a:spcPct val="100000"/>
                  </a:lnSpc>
                </a:pPr>
                <a:r>
                  <a:rPr lang="en-US" altLang="en-US" sz="500">
                    <a:solidFill>
                      <a:srgbClr val="000080"/>
                    </a:solidFill>
                    <a:latin typeface="Times" pitchFamily="18" charset="0"/>
                  </a:rPr>
                  <a:t>400</a:t>
                </a:r>
                <a:endParaRPr lang="en-US" altLang="en-US" sz="2800">
                  <a:solidFill>
                    <a:srgbClr val="000080"/>
                  </a:solidFill>
                  <a:latin typeface="Times" pitchFamily="18" charset="0"/>
                </a:endParaRPr>
              </a:p>
            </p:txBody>
          </p:sp>
          <p:sp>
            <p:nvSpPr>
              <p:cNvPr id="226331" name="Line 26"/>
              <p:cNvSpPr>
                <a:spLocks noChangeShapeType="1"/>
              </p:cNvSpPr>
              <p:nvPr/>
            </p:nvSpPr>
            <p:spPr bwMode="auto">
              <a:xfrm flipV="1">
                <a:off x="1393" y="2224"/>
                <a:ext cx="1" cy="19"/>
              </a:xfrm>
              <a:prstGeom prst="line">
                <a:avLst/>
              </a:prstGeom>
              <a:noFill/>
              <a:ln w="12700">
                <a:solidFill>
                  <a:srgbClr val="000000"/>
                </a:solidFill>
                <a:round/>
                <a:headEnd/>
                <a:tailEnd/>
              </a:ln>
            </p:spPr>
            <p:txBody>
              <a:bodyPr/>
              <a:lstStyle/>
              <a:p>
                <a:endParaRPr lang="en-GB"/>
              </a:p>
            </p:txBody>
          </p:sp>
          <p:sp>
            <p:nvSpPr>
              <p:cNvPr id="226332" name="Rectangle 27"/>
              <p:cNvSpPr>
                <a:spLocks noChangeArrowheads="1"/>
              </p:cNvSpPr>
              <p:nvPr/>
            </p:nvSpPr>
            <p:spPr bwMode="auto">
              <a:xfrm>
                <a:off x="1367" y="2255"/>
                <a:ext cx="65" cy="48"/>
              </a:xfrm>
              <a:prstGeom prst="rect">
                <a:avLst/>
              </a:prstGeom>
              <a:noFill/>
              <a:ln w="9525">
                <a:noFill/>
                <a:miter lim="800000"/>
                <a:headEnd/>
                <a:tailEnd/>
              </a:ln>
            </p:spPr>
            <p:txBody>
              <a:bodyPr wrap="none" lIns="0" tIns="0" rIns="0" bIns="0">
                <a:spAutoFit/>
              </a:bodyPr>
              <a:lstStyle/>
              <a:p>
                <a:pPr algn="l">
                  <a:lnSpc>
                    <a:spcPct val="100000"/>
                  </a:lnSpc>
                </a:pPr>
                <a:r>
                  <a:rPr lang="en-US" altLang="en-US" sz="500">
                    <a:solidFill>
                      <a:srgbClr val="000080"/>
                    </a:solidFill>
                    <a:latin typeface="Times" pitchFamily="18" charset="0"/>
                  </a:rPr>
                  <a:t>300</a:t>
                </a:r>
                <a:endParaRPr lang="en-US" altLang="en-US" sz="2800">
                  <a:solidFill>
                    <a:srgbClr val="000080"/>
                  </a:solidFill>
                  <a:latin typeface="Times" pitchFamily="18" charset="0"/>
                </a:endParaRPr>
              </a:p>
            </p:txBody>
          </p:sp>
          <p:sp>
            <p:nvSpPr>
              <p:cNvPr id="226333" name="Line 28"/>
              <p:cNvSpPr>
                <a:spLocks noChangeShapeType="1"/>
              </p:cNvSpPr>
              <p:nvPr/>
            </p:nvSpPr>
            <p:spPr bwMode="auto">
              <a:xfrm flipV="1">
                <a:off x="1205" y="2224"/>
                <a:ext cx="1" cy="19"/>
              </a:xfrm>
              <a:prstGeom prst="line">
                <a:avLst/>
              </a:prstGeom>
              <a:noFill/>
              <a:ln w="12700">
                <a:solidFill>
                  <a:srgbClr val="000000"/>
                </a:solidFill>
                <a:round/>
                <a:headEnd/>
                <a:tailEnd/>
              </a:ln>
            </p:spPr>
            <p:txBody>
              <a:bodyPr/>
              <a:lstStyle/>
              <a:p>
                <a:endParaRPr lang="en-GB"/>
              </a:p>
            </p:txBody>
          </p:sp>
          <p:sp>
            <p:nvSpPr>
              <p:cNvPr id="226334" name="Rectangle 29"/>
              <p:cNvSpPr>
                <a:spLocks noChangeArrowheads="1"/>
              </p:cNvSpPr>
              <p:nvPr/>
            </p:nvSpPr>
            <p:spPr bwMode="auto">
              <a:xfrm>
                <a:off x="1178" y="2255"/>
                <a:ext cx="65" cy="48"/>
              </a:xfrm>
              <a:prstGeom prst="rect">
                <a:avLst/>
              </a:prstGeom>
              <a:noFill/>
              <a:ln w="9525">
                <a:noFill/>
                <a:miter lim="800000"/>
                <a:headEnd/>
                <a:tailEnd/>
              </a:ln>
            </p:spPr>
            <p:txBody>
              <a:bodyPr wrap="none" lIns="0" tIns="0" rIns="0" bIns="0">
                <a:spAutoFit/>
              </a:bodyPr>
              <a:lstStyle/>
              <a:p>
                <a:pPr algn="l">
                  <a:lnSpc>
                    <a:spcPct val="100000"/>
                  </a:lnSpc>
                </a:pPr>
                <a:r>
                  <a:rPr lang="en-US" altLang="en-US" sz="500">
                    <a:solidFill>
                      <a:srgbClr val="000080"/>
                    </a:solidFill>
                    <a:latin typeface="Times" pitchFamily="18" charset="0"/>
                  </a:rPr>
                  <a:t>200</a:t>
                </a:r>
                <a:endParaRPr lang="en-US" altLang="en-US" sz="2800">
                  <a:solidFill>
                    <a:srgbClr val="000080"/>
                  </a:solidFill>
                  <a:latin typeface="Times" pitchFamily="18" charset="0"/>
                </a:endParaRPr>
              </a:p>
            </p:txBody>
          </p:sp>
          <p:sp>
            <p:nvSpPr>
              <p:cNvPr id="226335" name="Line 30"/>
              <p:cNvSpPr>
                <a:spLocks noChangeShapeType="1"/>
              </p:cNvSpPr>
              <p:nvPr/>
            </p:nvSpPr>
            <p:spPr bwMode="auto">
              <a:xfrm flipV="1">
                <a:off x="1011" y="2224"/>
                <a:ext cx="1" cy="19"/>
              </a:xfrm>
              <a:prstGeom prst="line">
                <a:avLst/>
              </a:prstGeom>
              <a:noFill/>
              <a:ln w="12700">
                <a:solidFill>
                  <a:srgbClr val="000000"/>
                </a:solidFill>
                <a:round/>
                <a:headEnd/>
                <a:tailEnd/>
              </a:ln>
            </p:spPr>
            <p:txBody>
              <a:bodyPr/>
              <a:lstStyle/>
              <a:p>
                <a:endParaRPr lang="en-GB"/>
              </a:p>
            </p:txBody>
          </p:sp>
          <p:sp>
            <p:nvSpPr>
              <p:cNvPr id="226336" name="Rectangle 31"/>
              <p:cNvSpPr>
                <a:spLocks noChangeArrowheads="1"/>
              </p:cNvSpPr>
              <p:nvPr/>
            </p:nvSpPr>
            <p:spPr bwMode="auto">
              <a:xfrm>
                <a:off x="986" y="2255"/>
                <a:ext cx="65" cy="48"/>
              </a:xfrm>
              <a:prstGeom prst="rect">
                <a:avLst/>
              </a:prstGeom>
              <a:noFill/>
              <a:ln w="9525">
                <a:noFill/>
                <a:miter lim="800000"/>
                <a:headEnd/>
                <a:tailEnd/>
              </a:ln>
            </p:spPr>
            <p:txBody>
              <a:bodyPr wrap="none" lIns="0" tIns="0" rIns="0" bIns="0">
                <a:spAutoFit/>
              </a:bodyPr>
              <a:lstStyle/>
              <a:p>
                <a:pPr algn="l">
                  <a:lnSpc>
                    <a:spcPct val="100000"/>
                  </a:lnSpc>
                </a:pPr>
                <a:r>
                  <a:rPr lang="en-US" altLang="en-US" sz="500">
                    <a:solidFill>
                      <a:srgbClr val="000080"/>
                    </a:solidFill>
                    <a:latin typeface="Times" pitchFamily="18" charset="0"/>
                  </a:rPr>
                  <a:t>100</a:t>
                </a:r>
                <a:endParaRPr lang="en-US" altLang="en-US" sz="2800">
                  <a:solidFill>
                    <a:srgbClr val="000080"/>
                  </a:solidFill>
                  <a:latin typeface="Times" pitchFamily="18" charset="0"/>
                </a:endParaRPr>
              </a:p>
            </p:txBody>
          </p:sp>
          <p:sp>
            <p:nvSpPr>
              <p:cNvPr id="226337" name="Line 32"/>
              <p:cNvSpPr>
                <a:spLocks noChangeShapeType="1"/>
              </p:cNvSpPr>
              <p:nvPr/>
            </p:nvSpPr>
            <p:spPr bwMode="auto">
              <a:xfrm flipV="1">
                <a:off x="823" y="2224"/>
                <a:ext cx="1" cy="19"/>
              </a:xfrm>
              <a:prstGeom prst="line">
                <a:avLst/>
              </a:prstGeom>
              <a:noFill/>
              <a:ln w="12700">
                <a:solidFill>
                  <a:srgbClr val="000000"/>
                </a:solidFill>
                <a:round/>
                <a:headEnd/>
                <a:tailEnd/>
              </a:ln>
            </p:spPr>
            <p:txBody>
              <a:bodyPr/>
              <a:lstStyle/>
              <a:p>
                <a:endParaRPr lang="en-GB"/>
              </a:p>
            </p:txBody>
          </p:sp>
          <p:sp>
            <p:nvSpPr>
              <p:cNvPr id="226338" name="Rectangle 33"/>
              <p:cNvSpPr>
                <a:spLocks noChangeArrowheads="1"/>
              </p:cNvSpPr>
              <p:nvPr/>
            </p:nvSpPr>
            <p:spPr bwMode="auto">
              <a:xfrm>
                <a:off x="815" y="2255"/>
                <a:ext cx="22" cy="48"/>
              </a:xfrm>
              <a:prstGeom prst="rect">
                <a:avLst/>
              </a:prstGeom>
              <a:noFill/>
              <a:ln w="9525">
                <a:noFill/>
                <a:miter lim="800000"/>
                <a:headEnd/>
                <a:tailEnd/>
              </a:ln>
            </p:spPr>
            <p:txBody>
              <a:bodyPr wrap="none" lIns="0" tIns="0" rIns="0" bIns="0">
                <a:spAutoFit/>
              </a:bodyPr>
              <a:lstStyle/>
              <a:p>
                <a:pPr algn="l">
                  <a:lnSpc>
                    <a:spcPct val="100000"/>
                  </a:lnSpc>
                </a:pPr>
                <a:r>
                  <a:rPr lang="en-US" altLang="en-US" sz="500">
                    <a:solidFill>
                      <a:srgbClr val="000080"/>
                    </a:solidFill>
                    <a:latin typeface="Times" pitchFamily="18" charset="0"/>
                  </a:rPr>
                  <a:t>0</a:t>
                </a:r>
                <a:endParaRPr lang="en-US" altLang="en-US" sz="2800">
                  <a:solidFill>
                    <a:srgbClr val="000080"/>
                  </a:solidFill>
                  <a:latin typeface="Times" pitchFamily="18" charset="0"/>
                </a:endParaRPr>
              </a:p>
            </p:txBody>
          </p:sp>
        </p:grpSp>
        <p:sp>
          <p:nvSpPr>
            <p:cNvPr id="226339" name="Freeform 34"/>
            <p:cNvSpPr>
              <a:spLocks/>
            </p:cNvSpPr>
            <p:nvPr/>
          </p:nvSpPr>
          <p:spPr bwMode="auto">
            <a:xfrm>
              <a:off x="823" y="1924"/>
              <a:ext cx="974" cy="209"/>
            </a:xfrm>
            <a:custGeom>
              <a:avLst/>
              <a:gdLst>
                <a:gd name="T0" fmla="*/ 10 w 974"/>
                <a:gd name="T1" fmla="*/ 138 h 209"/>
                <a:gd name="T2" fmla="*/ 27 w 974"/>
                <a:gd name="T3" fmla="*/ 167 h 209"/>
                <a:gd name="T4" fmla="*/ 40 w 974"/>
                <a:gd name="T5" fmla="*/ 198 h 209"/>
                <a:gd name="T6" fmla="*/ 56 w 974"/>
                <a:gd name="T7" fmla="*/ 159 h 209"/>
                <a:gd name="T8" fmla="*/ 73 w 974"/>
                <a:gd name="T9" fmla="*/ 159 h 209"/>
                <a:gd name="T10" fmla="*/ 92 w 974"/>
                <a:gd name="T11" fmla="*/ 148 h 209"/>
                <a:gd name="T12" fmla="*/ 106 w 974"/>
                <a:gd name="T13" fmla="*/ 179 h 209"/>
                <a:gd name="T14" fmla="*/ 121 w 974"/>
                <a:gd name="T15" fmla="*/ 167 h 209"/>
                <a:gd name="T16" fmla="*/ 138 w 974"/>
                <a:gd name="T17" fmla="*/ 167 h 209"/>
                <a:gd name="T18" fmla="*/ 154 w 974"/>
                <a:gd name="T19" fmla="*/ 69 h 209"/>
                <a:gd name="T20" fmla="*/ 167 w 974"/>
                <a:gd name="T21" fmla="*/ 179 h 209"/>
                <a:gd name="T22" fmla="*/ 180 w 974"/>
                <a:gd name="T23" fmla="*/ 159 h 209"/>
                <a:gd name="T24" fmla="*/ 194 w 974"/>
                <a:gd name="T25" fmla="*/ 159 h 209"/>
                <a:gd name="T26" fmla="*/ 211 w 974"/>
                <a:gd name="T27" fmla="*/ 167 h 209"/>
                <a:gd name="T28" fmla="*/ 225 w 974"/>
                <a:gd name="T29" fmla="*/ 69 h 209"/>
                <a:gd name="T30" fmla="*/ 240 w 974"/>
                <a:gd name="T31" fmla="*/ 167 h 209"/>
                <a:gd name="T32" fmla="*/ 253 w 974"/>
                <a:gd name="T33" fmla="*/ 138 h 209"/>
                <a:gd name="T34" fmla="*/ 273 w 974"/>
                <a:gd name="T35" fmla="*/ 159 h 209"/>
                <a:gd name="T36" fmla="*/ 286 w 974"/>
                <a:gd name="T37" fmla="*/ 129 h 209"/>
                <a:gd name="T38" fmla="*/ 305 w 974"/>
                <a:gd name="T39" fmla="*/ 109 h 209"/>
                <a:gd name="T40" fmla="*/ 319 w 974"/>
                <a:gd name="T41" fmla="*/ 159 h 209"/>
                <a:gd name="T42" fmla="*/ 338 w 974"/>
                <a:gd name="T43" fmla="*/ 148 h 209"/>
                <a:gd name="T44" fmla="*/ 353 w 974"/>
                <a:gd name="T45" fmla="*/ 129 h 209"/>
                <a:gd name="T46" fmla="*/ 371 w 974"/>
                <a:gd name="T47" fmla="*/ 148 h 209"/>
                <a:gd name="T48" fmla="*/ 386 w 974"/>
                <a:gd name="T49" fmla="*/ 138 h 209"/>
                <a:gd name="T50" fmla="*/ 403 w 974"/>
                <a:gd name="T51" fmla="*/ 209 h 209"/>
                <a:gd name="T52" fmla="*/ 417 w 974"/>
                <a:gd name="T53" fmla="*/ 159 h 209"/>
                <a:gd name="T54" fmla="*/ 432 w 974"/>
                <a:gd name="T55" fmla="*/ 159 h 209"/>
                <a:gd name="T56" fmla="*/ 445 w 974"/>
                <a:gd name="T57" fmla="*/ 167 h 209"/>
                <a:gd name="T58" fmla="*/ 463 w 974"/>
                <a:gd name="T59" fmla="*/ 179 h 209"/>
                <a:gd name="T60" fmla="*/ 478 w 974"/>
                <a:gd name="T61" fmla="*/ 179 h 209"/>
                <a:gd name="T62" fmla="*/ 495 w 974"/>
                <a:gd name="T63" fmla="*/ 179 h 209"/>
                <a:gd name="T64" fmla="*/ 509 w 974"/>
                <a:gd name="T65" fmla="*/ 129 h 209"/>
                <a:gd name="T66" fmla="*/ 524 w 974"/>
                <a:gd name="T67" fmla="*/ 186 h 209"/>
                <a:gd name="T68" fmla="*/ 541 w 974"/>
                <a:gd name="T69" fmla="*/ 159 h 209"/>
                <a:gd name="T70" fmla="*/ 555 w 974"/>
                <a:gd name="T71" fmla="*/ 100 h 209"/>
                <a:gd name="T72" fmla="*/ 570 w 974"/>
                <a:gd name="T73" fmla="*/ 129 h 209"/>
                <a:gd name="T74" fmla="*/ 588 w 974"/>
                <a:gd name="T75" fmla="*/ 148 h 209"/>
                <a:gd name="T76" fmla="*/ 601 w 974"/>
                <a:gd name="T77" fmla="*/ 198 h 209"/>
                <a:gd name="T78" fmla="*/ 614 w 974"/>
                <a:gd name="T79" fmla="*/ 186 h 209"/>
                <a:gd name="T80" fmla="*/ 630 w 974"/>
                <a:gd name="T81" fmla="*/ 167 h 209"/>
                <a:gd name="T82" fmla="*/ 647 w 974"/>
                <a:gd name="T83" fmla="*/ 159 h 209"/>
                <a:gd name="T84" fmla="*/ 657 w 974"/>
                <a:gd name="T85" fmla="*/ 179 h 209"/>
                <a:gd name="T86" fmla="*/ 676 w 974"/>
                <a:gd name="T87" fmla="*/ 179 h 209"/>
                <a:gd name="T88" fmla="*/ 689 w 974"/>
                <a:gd name="T89" fmla="*/ 167 h 209"/>
                <a:gd name="T90" fmla="*/ 707 w 974"/>
                <a:gd name="T91" fmla="*/ 159 h 209"/>
                <a:gd name="T92" fmla="*/ 722 w 974"/>
                <a:gd name="T93" fmla="*/ 167 h 209"/>
                <a:gd name="T94" fmla="*/ 741 w 974"/>
                <a:gd name="T95" fmla="*/ 159 h 209"/>
                <a:gd name="T96" fmla="*/ 755 w 974"/>
                <a:gd name="T97" fmla="*/ 31 h 209"/>
                <a:gd name="T98" fmla="*/ 768 w 974"/>
                <a:gd name="T99" fmla="*/ 138 h 209"/>
                <a:gd name="T100" fmla="*/ 782 w 974"/>
                <a:gd name="T101" fmla="*/ 167 h 209"/>
                <a:gd name="T102" fmla="*/ 799 w 974"/>
                <a:gd name="T103" fmla="*/ 198 h 209"/>
                <a:gd name="T104" fmla="*/ 814 w 974"/>
                <a:gd name="T105" fmla="*/ 179 h 209"/>
                <a:gd name="T106" fmla="*/ 831 w 974"/>
                <a:gd name="T107" fmla="*/ 148 h 209"/>
                <a:gd name="T108" fmla="*/ 845 w 974"/>
                <a:gd name="T109" fmla="*/ 179 h 209"/>
                <a:gd name="T110" fmla="*/ 864 w 974"/>
                <a:gd name="T111" fmla="*/ 209 h 209"/>
                <a:gd name="T112" fmla="*/ 879 w 974"/>
                <a:gd name="T113" fmla="*/ 179 h 209"/>
                <a:gd name="T114" fmla="*/ 895 w 974"/>
                <a:gd name="T115" fmla="*/ 209 h 209"/>
                <a:gd name="T116" fmla="*/ 910 w 974"/>
                <a:gd name="T117" fmla="*/ 138 h 209"/>
                <a:gd name="T118" fmla="*/ 924 w 974"/>
                <a:gd name="T119" fmla="*/ 148 h 209"/>
                <a:gd name="T120" fmla="*/ 937 w 974"/>
                <a:gd name="T121" fmla="*/ 148 h 209"/>
                <a:gd name="T122" fmla="*/ 952 w 974"/>
                <a:gd name="T123" fmla="*/ 167 h 209"/>
                <a:gd name="T124" fmla="*/ 966 w 974"/>
                <a:gd name="T125" fmla="*/ 138 h 20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974"/>
                <a:gd name="T190" fmla="*/ 0 h 209"/>
                <a:gd name="T191" fmla="*/ 974 w 974"/>
                <a:gd name="T192" fmla="*/ 209 h 209"/>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974" h="209">
                  <a:moveTo>
                    <a:pt x="0" y="198"/>
                  </a:moveTo>
                  <a:lnTo>
                    <a:pt x="0" y="198"/>
                  </a:lnTo>
                  <a:lnTo>
                    <a:pt x="2" y="198"/>
                  </a:lnTo>
                  <a:lnTo>
                    <a:pt x="2" y="209"/>
                  </a:lnTo>
                  <a:lnTo>
                    <a:pt x="4" y="209"/>
                  </a:lnTo>
                  <a:lnTo>
                    <a:pt x="4" y="186"/>
                  </a:lnTo>
                  <a:lnTo>
                    <a:pt x="4" y="179"/>
                  </a:lnTo>
                  <a:lnTo>
                    <a:pt x="8" y="179"/>
                  </a:lnTo>
                  <a:lnTo>
                    <a:pt x="10" y="179"/>
                  </a:lnTo>
                  <a:lnTo>
                    <a:pt x="10" y="186"/>
                  </a:lnTo>
                  <a:lnTo>
                    <a:pt x="10" y="138"/>
                  </a:lnTo>
                  <a:lnTo>
                    <a:pt x="13" y="138"/>
                  </a:lnTo>
                  <a:lnTo>
                    <a:pt x="13" y="129"/>
                  </a:lnTo>
                  <a:lnTo>
                    <a:pt x="15" y="129"/>
                  </a:lnTo>
                  <a:lnTo>
                    <a:pt x="15" y="138"/>
                  </a:lnTo>
                  <a:lnTo>
                    <a:pt x="19" y="138"/>
                  </a:lnTo>
                  <a:lnTo>
                    <a:pt x="19" y="148"/>
                  </a:lnTo>
                  <a:lnTo>
                    <a:pt x="19" y="138"/>
                  </a:lnTo>
                  <a:lnTo>
                    <a:pt x="21" y="138"/>
                  </a:lnTo>
                  <a:lnTo>
                    <a:pt x="21" y="129"/>
                  </a:lnTo>
                  <a:lnTo>
                    <a:pt x="23" y="129"/>
                  </a:lnTo>
                  <a:lnTo>
                    <a:pt x="23" y="159"/>
                  </a:lnTo>
                  <a:lnTo>
                    <a:pt x="23" y="167"/>
                  </a:lnTo>
                  <a:lnTo>
                    <a:pt x="27" y="167"/>
                  </a:lnTo>
                  <a:lnTo>
                    <a:pt x="29" y="167"/>
                  </a:lnTo>
                  <a:lnTo>
                    <a:pt x="29" y="148"/>
                  </a:lnTo>
                  <a:lnTo>
                    <a:pt x="29" y="159"/>
                  </a:lnTo>
                  <a:lnTo>
                    <a:pt x="33" y="159"/>
                  </a:lnTo>
                  <a:lnTo>
                    <a:pt x="33" y="167"/>
                  </a:lnTo>
                  <a:lnTo>
                    <a:pt x="35" y="167"/>
                  </a:lnTo>
                  <a:lnTo>
                    <a:pt x="35" y="159"/>
                  </a:lnTo>
                  <a:lnTo>
                    <a:pt x="36" y="159"/>
                  </a:lnTo>
                  <a:lnTo>
                    <a:pt x="36" y="148"/>
                  </a:lnTo>
                  <a:lnTo>
                    <a:pt x="36" y="167"/>
                  </a:lnTo>
                  <a:lnTo>
                    <a:pt x="40" y="167"/>
                  </a:lnTo>
                  <a:lnTo>
                    <a:pt x="40" y="198"/>
                  </a:lnTo>
                  <a:lnTo>
                    <a:pt x="42" y="198"/>
                  </a:lnTo>
                  <a:lnTo>
                    <a:pt x="42" y="209"/>
                  </a:lnTo>
                  <a:lnTo>
                    <a:pt x="42" y="186"/>
                  </a:lnTo>
                  <a:lnTo>
                    <a:pt x="46" y="186"/>
                  </a:lnTo>
                  <a:lnTo>
                    <a:pt x="46" y="198"/>
                  </a:lnTo>
                  <a:lnTo>
                    <a:pt x="48" y="198"/>
                  </a:lnTo>
                  <a:lnTo>
                    <a:pt x="48" y="209"/>
                  </a:lnTo>
                  <a:lnTo>
                    <a:pt x="50" y="209"/>
                  </a:lnTo>
                  <a:lnTo>
                    <a:pt x="50" y="167"/>
                  </a:lnTo>
                  <a:lnTo>
                    <a:pt x="50" y="138"/>
                  </a:lnTo>
                  <a:lnTo>
                    <a:pt x="54" y="138"/>
                  </a:lnTo>
                  <a:lnTo>
                    <a:pt x="54" y="159"/>
                  </a:lnTo>
                  <a:lnTo>
                    <a:pt x="56" y="159"/>
                  </a:lnTo>
                  <a:lnTo>
                    <a:pt x="56" y="167"/>
                  </a:lnTo>
                  <a:lnTo>
                    <a:pt x="60" y="167"/>
                  </a:lnTo>
                  <a:lnTo>
                    <a:pt x="60" y="159"/>
                  </a:lnTo>
                  <a:lnTo>
                    <a:pt x="61" y="159"/>
                  </a:lnTo>
                  <a:lnTo>
                    <a:pt x="61" y="179"/>
                  </a:lnTo>
                  <a:lnTo>
                    <a:pt x="65" y="179"/>
                  </a:lnTo>
                  <a:lnTo>
                    <a:pt x="65" y="159"/>
                  </a:lnTo>
                  <a:lnTo>
                    <a:pt x="67" y="159"/>
                  </a:lnTo>
                  <a:lnTo>
                    <a:pt x="67" y="167"/>
                  </a:lnTo>
                  <a:lnTo>
                    <a:pt x="69" y="167"/>
                  </a:lnTo>
                  <a:lnTo>
                    <a:pt x="69" y="148"/>
                  </a:lnTo>
                  <a:lnTo>
                    <a:pt x="73" y="148"/>
                  </a:lnTo>
                  <a:lnTo>
                    <a:pt x="73" y="159"/>
                  </a:lnTo>
                  <a:lnTo>
                    <a:pt x="75" y="159"/>
                  </a:lnTo>
                  <a:lnTo>
                    <a:pt x="79" y="159"/>
                  </a:lnTo>
                  <a:lnTo>
                    <a:pt x="81" y="159"/>
                  </a:lnTo>
                  <a:lnTo>
                    <a:pt x="81" y="167"/>
                  </a:lnTo>
                  <a:lnTo>
                    <a:pt x="83" y="167"/>
                  </a:lnTo>
                  <a:lnTo>
                    <a:pt x="83" y="148"/>
                  </a:lnTo>
                  <a:lnTo>
                    <a:pt x="86" y="148"/>
                  </a:lnTo>
                  <a:lnTo>
                    <a:pt x="86" y="159"/>
                  </a:lnTo>
                  <a:lnTo>
                    <a:pt x="88" y="159"/>
                  </a:lnTo>
                  <a:lnTo>
                    <a:pt x="88" y="148"/>
                  </a:lnTo>
                  <a:lnTo>
                    <a:pt x="92" y="148"/>
                  </a:lnTo>
                  <a:lnTo>
                    <a:pt x="94" y="148"/>
                  </a:lnTo>
                  <a:lnTo>
                    <a:pt x="94" y="159"/>
                  </a:lnTo>
                  <a:lnTo>
                    <a:pt x="96" y="159"/>
                  </a:lnTo>
                  <a:lnTo>
                    <a:pt x="96" y="148"/>
                  </a:lnTo>
                  <a:lnTo>
                    <a:pt x="100" y="148"/>
                  </a:lnTo>
                  <a:lnTo>
                    <a:pt x="100" y="159"/>
                  </a:lnTo>
                  <a:lnTo>
                    <a:pt x="102" y="159"/>
                  </a:lnTo>
                  <a:lnTo>
                    <a:pt x="102" y="179"/>
                  </a:lnTo>
                  <a:lnTo>
                    <a:pt x="106" y="179"/>
                  </a:lnTo>
                  <a:lnTo>
                    <a:pt x="108" y="179"/>
                  </a:lnTo>
                  <a:lnTo>
                    <a:pt x="108" y="159"/>
                  </a:lnTo>
                  <a:lnTo>
                    <a:pt x="108" y="179"/>
                  </a:lnTo>
                  <a:lnTo>
                    <a:pt x="109" y="179"/>
                  </a:lnTo>
                  <a:lnTo>
                    <a:pt x="109" y="186"/>
                  </a:lnTo>
                  <a:lnTo>
                    <a:pt x="113" y="186"/>
                  </a:lnTo>
                  <a:lnTo>
                    <a:pt x="115" y="186"/>
                  </a:lnTo>
                  <a:lnTo>
                    <a:pt x="119" y="186"/>
                  </a:lnTo>
                  <a:lnTo>
                    <a:pt x="121" y="186"/>
                  </a:lnTo>
                  <a:lnTo>
                    <a:pt x="121" y="167"/>
                  </a:lnTo>
                  <a:lnTo>
                    <a:pt x="121" y="179"/>
                  </a:lnTo>
                  <a:lnTo>
                    <a:pt x="125" y="179"/>
                  </a:lnTo>
                  <a:lnTo>
                    <a:pt x="127" y="179"/>
                  </a:lnTo>
                  <a:lnTo>
                    <a:pt x="127" y="159"/>
                  </a:lnTo>
                  <a:lnTo>
                    <a:pt x="127" y="148"/>
                  </a:lnTo>
                  <a:lnTo>
                    <a:pt x="129" y="148"/>
                  </a:lnTo>
                  <a:lnTo>
                    <a:pt x="129" y="167"/>
                  </a:lnTo>
                  <a:lnTo>
                    <a:pt x="132" y="167"/>
                  </a:lnTo>
                  <a:lnTo>
                    <a:pt x="132" y="186"/>
                  </a:lnTo>
                  <a:lnTo>
                    <a:pt x="134" y="186"/>
                  </a:lnTo>
                  <a:lnTo>
                    <a:pt x="134" y="167"/>
                  </a:lnTo>
                  <a:lnTo>
                    <a:pt x="138" y="167"/>
                  </a:lnTo>
                  <a:lnTo>
                    <a:pt x="140" y="167"/>
                  </a:lnTo>
                  <a:lnTo>
                    <a:pt x="140" y="186"/>
                  </a:lnTo>
                  <a:lnTo>
                    <a:pt x="140" y="179"/>
                  </a:lnTo>
                  <a:lnTo>
                    <a:pt x="142" y="179"/>
                  </a:lnTo>
                  <a:lnTo>
                    <a:pt x="142" y="138"/>
                  </a:lnTo>
                  <a:lnTo>
                    <a:pt x="146" y="138"/>
                  </a:lnTo>
                  <a:lnTo>
                    <a:pt x="146" y="129"/>
                  </a:lnTo>
                  <a:lnTo>
                    <a:pt x="146" y="119"/>
                  </a:lnTo>
                  <a:lnTo>
                    <a:pt x="148" y="119"/>
                  </a:lnTo>
                  <a:lnTo>
                    <a:pt x="148" y="109"/>
                  </a:lnTo>
                  <a:lnTo>
                    <a:pt x="152" y="109"/>
                  </a:lnTo>
                  <a:lnTo>
                    <a:pt x="152" y="69"/>
                  </a:lnTo>
                  <a:lnTo>
                    <a:pt x="154" y="69"/>
                  </a:lnTo>
                  <a:lnTo>
                    <a:pt x="154" y="81"/>
                  </a:lnTo>
                  <a:lnTo>
                    <a:pt x="154" y="88"/>
                  </a:lnTo>
                  <a:lnTo>
                    <a:pt x="156" y="88"/>
                  </a:lnTo>
                  <a:lnTo>
                    <a:pt x="156" y="81"/>
                  </a:lnTo>
                  <a:lnTo>
                    <a:pt x="159" y="81"/>
                  </a:lnTo>
                  <a:lnTo>
                    <a:pt x="159" y="109"/>
                  </a:lnTo>
                  <a:lnTo>
                    <a:pt x="159" y="129"/>
                  </a:lnTo>
                  <a:lnTo>
                    <a:pt x="161" y="129"/>
                  </a:lnTo>
                  <a:lnTo>
                    <a:pt x="161" y="167"/>
                  </a:lnTo>
                  <a:lnTo>
                    <a:pt x="165" y="167"/>
                  </a:lnTo>
                  <a:lnTo>
                    <a:pt x="167" y="167"/>
                  </a:lnTo>
                  <a:lnTo>
                    <a:pt x="167" y="179"/>
                  </a:lnTo>
                  <a:lnTo>
                    <a:pt x="167" y="186"/>
                  </a:lnTo>
                  <a:lnTo>
                    <a:pt x="171" y="186"/>
                  </a:lnTo>
                  <a:lnTo>
                    <a:pt x="171" y="159"/>
                  </a:lnTo>
                  <a:lnTo>
                    <a:pt x="173" y="159"/>
                  </a:lnTo>
                  <a:lnTo>
                    <a:pt x="173" y="129"/>
                  </a:lnTo>
                  <a:lnTo>
                    <a:pt x="173" y="138"/>
                  </a:lnTo>
                  <a:lnTo>
                    <a:pt x="175" y="138"/>
                  </a:lnTo>
                  <a:lnTo>
                    <a:pt x="175" y="148"/>
                  </a:lnTo>
                  <a:lnTo>
                    <a:pt x="179" y="148"/>
                  </a:lnTo>
                  <a:lnTo>
                    <a:pt x="179" y="129"/>
                  </a:lnTo>
                  <a:lnTo>
                    <a:pt x="179" y="159"/>
                  </a:lnTo>
                  <a:lnTo>
                    <a:pt x="180" y="159"/>
                  </a:lnTo>
                  <a:lnTo>
                    <a:pt x="180" y="167"/>
                  </a:lnTo>
                  <a:lnTo>
                    <a:pt x="184" y="167"/>
                  </a:lnTo>
                  <a:lnTo>
                    <a:pt x="184" y="186"/>
                  </a:lnTo>
                  <a:lnTo>
                    <a:pt x="186" y="186"/>
                  </a:lnTo>
                  <a:lnTo>
                    <a:pt x="186" y="167"/>
                  </a:lnTo>
                  <a:lnTo>
                    <a:pt x="186" y="159"/>
                  </a:lnTo>
                  <a:lnTo>
                    <a:pt x="188" y="159"/>
                  </a:lnTo>
                  <a:lnTo>
                    <a:pt x="188" y="186"/>
                  </a:lnTo>
                  <a:lnTo>
                    <a:pt x="192" y="186"/>
                  </a:lnTo>
                  <a:lnTo>
                    <a:pt x="192" y="159"/>
                  </a:lnTo>
                  <a:lnTo>
                    <a:pt x="192" y="167"/>
                  </a:lnTo>
                  <a:lnTo>
                    <a:pt x="194" y="167"/>
                  </a:lnTo>
                  <a:lnTo>
                    <a:pt x="194" y="159"/>
                  </a:lnTo>
                  <a:lnTo>
                    <a:pt x="198" y="159"/>
                  </a:lnTo>
                  <a:lnTo>
                    <a:pt x="198" y="167"/>
                  </a:lnTo>
                  <a:lnTo>
                    <a:pt x="200" y="167"/>
                  </a:lnTo>
                  <a:lnTo>
                    <a:pt x="202" y="167"/>
                  </a:lnTo>
                  <a:lnTo>
                    <a:pt x="202" y="198"/>
                  </a:lnTo>
                  <a:lnTo>
                    <a:pt x="205" y="198"/>
                  </a:lnTo>
                  <a:lnTo>
                    <a:pt x="205" y="186"/>
                  </a:lnTo>
                  <a:lnTo>
                    <a:pt x="205" y="198"/>
                  </a:lnTo>
                  <a:lnTo>
                    <a:pt x="207" y="198"/>
                  </a:lnTo>
                  <a:lnTo>
                    <a:pt x="207" y="167"/>
                  </a:lnTo>
                  <a:lnTo>
                    <a:pt x="211" y="167"/>
                  </a:lnTo>
                  <a:lnTo>
                    <a:pt x="211" y="159"/>
                  </a:lnTo>
                  <a:lnTo>
                    <a:pt x="213" y="159"/>
                  </a:lnTo>
                  <a:lnTo>
                    <a:pt x="213" y="138"/>
                  </a:lnTo>
                  <a:lnTo>
                    <a:pt x="215" y="138"/>
                  </a:lnTo>
                  <a:lnTo>
                    <a:pt x="215" y="148"/>
                  </a:lnTo>
                  <a:lnTo>
                    <a:pt x="219" y="148"/>
                  </a:lnTo>
                  <a:lnTo>
                    <a:pt x="219" y="119"/>
                  </a:lnTo>
                  <a:lnTo>
                    <a:pt x="219" y="129"/>
                  </a:lnTo>
                  <a:lnTo>
                    <a:pt x="221" y="129"/>
                  </a:lnTo>
                  <a:lnTo>
                    <a:pt x="221" y="109"/>
                  </a:lnTo>
                  <a:lnTo>
                    <a:pt x="225" y="109"/>
                  </a:lnTo>
                  <a:lnTo>
                    <a:pt x="225" y="81"/>
                  </a:lnTo>
                  <a:lnTo>
                    <a:pt x="225" y="69"/>
                  </a:lnTo>
                  <a:lnTo>
                    <a:pt x="227" y="69"/>
                  </a:lnTo>
                  <a:lnTo>
                    <a:pt x="227" y="31"/>
                  </a:lnTo>
                  <a:lnTo>
                    <a:pt x="230" y="31"/>
                  </a:lnTo>
                  <a:lnTo>
                    <a:pt x="230" y="69"/>
                  </a:lnTo>
                  <a:lnTo>
                    <a:pt x="232" y="69"/>
                  </a:lnTo>
                  <a:lnTo>
                    <a:pt x="232" y="81"/>
                  </a:lnTo>
                  <a:lnTo>
                    <a:pt x="232" y="69"/>
                  </a:lnTo>
                  <a:lnTo>
                    <a:pt x="234" y="69"/>
                  </a:lnTo>
                  <a:lnTo>
                    <a:pt x="234" y="109"/>
                  </a:lnTo>
                  <a:lnTo>
                    <a:pt x="238" y="109"/>
                  </a:lnTo>
                  <a:lnTo>
                    <a:pt x="238" y="119"/>
                  </a:lnTo>
                  <a:lnTo>
                    <a:pt x="238" y="167"/>
                  </a:lnTo>
                  <a:lnTo>
                    <a:pt x="240" y="167"/>
                  </a:lnTo>
                  <a:lnTo>
                    <a:pt x="240" y="138"/>
                  </a:lnTo>
                  <a:lnTo>
                    <a:pt x="244" y="138"/>
                  </a:lnTo>
                  <a:lnTo>
                    <a:pt x="244" y="159"/>
                  </a:lnTo>
                  <a:lnTo>
                    <a:pt x="244" y="179"/>
                  </a:lnTo>
                  <a:lnTo>
                    <a:pt x="246" y="179"/>
                  </a:lnTo>
                  <a:lnTo>
                    <a:pt x="246" y="167"/>
                  </a:lnTo>
                  <a:lnTo>
                    <a:pt x="248" y="167"/>
                  </a:lnTo>
                  <a:lnTo>
                    <a:pt x="252" y="167"/>
                  </a:lnTo>
                  <a:lnTo>
                    <a:pt x="252" y="148"/>
                  </a:lnTo>
                  <a:lnTo>
                    <a:pt x="252" y="167"/>
                  </a:lnTo>
                  <a:lnTo>
                    <a:pt x="253" y="167"/>
                  </a:lnTo>
                  <a:lnTo>
                    <a:pt x="253" y="138"/>
                  </a:lnTo>
                  <a:lnTo>
                    <a:pt x="257" y="138"/>
                  </a:lnTo>
                  <a:lnTo>
                    <a:pt x="257" y="148"/>
                  </a:lnTo>
                  <a:lnTo>
                    <a:pt x="257" y="138"/>
                  </a:lnTo>
                  <a:lnTo>
                    <a:pt x="259" y="138"/>
                  </a:lnTo>
                  <a:lnTo>
                    <a:pt x="259" y="148"/>
                  </a:lnTo>
                  <a:lnTo>
                    <a:pt x="261" y="148"/>
                  </a:lnTo>
                  <a:lnTo>
                    <a:pt x="261" y="138"/>
                  </a:lnTo>
                  <a:lnTo>
                    <a:pt x="265" y="138"/>
                  </a:lnTo>
                  <a:lnTo>
                    <a:pt x="265" y="148"/>
                  </a:lnTo>
                  <a:lnTo>
                    <a:pt x="267" y="148"/>
                  </a:lnTo>
                  <a:lnTo>
                    <a:pt x="267" y="159"/>
                  </a:lnTo>
                  <a:lnTo>
                    <a:pt x="271" y="159"/>
                  </a:lnTo>
                  <a:lnTo>
                    <a:pt x="273" y="159"/>
                  </a:lnTo>
                  <a:lnTo>
                    <a:pt x="277" y="159"/>
                  </a:lnTo>
                  <a:lnTo>
                    <a:pt x="277" y="138"/>
                  </a:lnTo>
                  <a:lnTo>
                    <a:pt x="278" y="138"/>
                  </a:lnTo>
                  <a:lnTo>
                    <a:pt x="278" y="148"/>
                  </a:lnTo>
                  <a:lnTo>
                    <a:pt x="280" y="148"/>
                  </a:lnTo>
                  <a:lnTo>
                    <a:pt x="280" y="138"/>
                  </a:lnTo>
                  <a:lnTo>
                    <a:pt x="284" y="138"/>
                  </a:lnTo>
                  <a:lnTo>
                    <a:pt x="284" y="129"/>
                  </a:lnTo>
                  <a:lnTo>
                    <a:pt x="284" y="138"/>
                  </a:lnTo>
                  <a:lnTo>
                    <a:pt x="286" y="138"/>
                  </a:lnTo>
                  <a:lnTo>
                    <a:pt x="286" y="129"/>
                  </a:lnTo>
                  <a:lnTo>
                    <a:pt x="290" y="129"/>
                  </a:lnTo>
                  <a:lnTo>
                    <a:pt x="290" y="159"/>
                  </a:lnTo>
                  <a:lnTo>
                    <a:pt x="290" y="148"/>
                  </a:lnTo>
                  <a:lnTo>
                    <a:pt x="292" y="148"/>
                  </a:lnTo>
                  <a:lnTo>
                    <a:pt x="292" y="167"/>
                  </a:lnTo>
                  <a:lnTo>
                    <a:pt x="294" y="167"/>
                  </a:lnTo>
                  <a:lnTo>
                    <a:pt x="298" y="167"/>
                  </a:lnTo>
                  <a:lnTo>
                    <a:pt x="300" y="167"/>
                  </a:lnTo>
                  <a:lnTo>
                    <a:pt x="300" y="148"/>
                  </a:lnTo>
                  <a:lnTo>
                    <a:pt x="303" y="148"/>
                  </a:lnTo>
                  <a:lnTo>
                    <a:pt x="303" y="109"/>
                  </a:lnTo>
                  <a:lnTo>
                    <a:pt x="305" y="109"/>
                  </a:lnTo>
                  <a:lnTo>
                    <a:pt x="305" y="119"/>
                  </a:lnTo>
                  <a:lnTo>
                    <a:pt x="307" y="119"/>
                  </a:lnTo>
                  <a:lnTo>
                    <a:pt x="307" y="109"/>
                  </a:lnTo>
                  <a:lnTo>
                    <a:pt x="307" y="129"/>
                  </a:lnTo>
                  <a:lnTo>
                    <a:pt x="311" y="129"/>
                  </a:lnTo>
                  <a:lnTo>
                    <a:pt x="311" y="159"/>
                  </a:lnTo>
                  <a:lnTo>
                    <a:pt x="313" y="159"/>
                  </a:lnTo>
                  <a:lnTo>
                    <a:pt x="313" y="209"/>
                  </a:lnTo>
                  <a:lnTo>
                    <a:pt x="317" y="209"/>
                  </a:lnTo>
                  <a:lnTo>
                    <a:pt x="317" y="179"/>
                  </a:lnTo>
                  <a:lnTo>
                    <a:pt x="319" y="179"/>
                  </a:lnTo>
                  <a:lnTo>
                    <a:pt x="319" y="159"/>
                  </a:lnTo>
                  <a:lnTo>
                    <a:pt x="321" y="159"/>
                  </a:lnTo>
                  <a:lnTo>
                    <a:pt x="325" y="159"/>
                  </a:lnTo>
                  <a:lnTo>
                    <a:pt x="325" y="138"/>
                  </a:lnTo>
                  <a:lnTo>
                    <a:pt x="326" y="138"/>
                  </a:lnTo>
                  <a:lnTo>
                    <a:pt x="326" y="159"/>
                  </a:lnTo>
                  <a:lnTo>
                    <a:pt x="326" y="179"/>
                  </a:lnTo>
                  <a:lnTo>
                    <a:pt x="330" y="179"/>
                  </a:lnTo>
                  <a:lnTo>
                    <a:pt x="330" y="186"/>
                  </a:lnTo>
                  <a:lnTo>
                    <a:pt x="332" y="186"/>
                  </a:lnTo>
                  <a:lnTo>
                    <a:pt x="332" y="159"/>
                  </a:lnTo>
                  <a:lnTo>
                    <a:pt x="336" y="159"/>
                  </a:lnTo>
                  <a:lnTo>
                    <a:pt x="336" y="148"/>
                  </a:lnTo>
                  <a:lnTo>
                    <a:pt x="338" y="148"/>
                  </a:lnTo>
                  <a:lnTo>
                    <a:pt x="338" y="129"/>
                  </a:lnTo>
                  <a:lnTo>
                    <a:pt x="340" y="129"/>
                  </a:lnTo>
                  <a:lnTo>
                    <a:pt x="340" y="138"/>
                  </a:lnTo>
                  <a:lnTo>
                    <a:pt x="340" y="159"/>
                  </a:lnTo>
                  <a:lnTo>
                    <a:pt x="344" y="159"/>
                  </a:lnTo>
                  <a:lnTo>
                    <a:pt x="346" y="159"/>
                  </a:lnTo>
                  <a:lnTo>
                    <a:pt x="346" y="138"/>
                  </a:lnTo>
                  <a:lnTo>
                    <a:pt x="349" y="138"/>
                  </a:lnTo>
                  <a:lnTo>
                    <a:pt x="349" y="148"/>
                  </a:lnTo>
                  <a:lnTo>
                    <a:pt x="351" y="148"/>
                  </a:lnTo>
                  <a:lnTo>
                    <a:pt x="351" y="129"/>
                  </a:lnTo>
                  <a:lnTo>
                    <a:pt x="353" y="129"/>
                  </a:lnTo>
                  <a:lnTo>
                    <a:pt x="353" y="138"/>
                  </a:lnTo>
                  <a:lnTo>
                    <a:pt x="357" y="138"/>
                  </a:lnTo>
                  <a:lnTo>
                    <a:pt x="357" y="159"/>
                  </a:lnTo>
                  <a:lnTo>
                    <a:pt x="359" y="159"/>
                  </a:lnTo>
                  <a:lnTo>
                    <a:pt x="359" y="138"/>
                  </a:lnTo>
                  <a:lnTo>
                    <a:pt x="363" y="138"/>
                  </a:lnTo>
                  <a:lnTo>
                    <a:pt x="363" y="148"/>
                  </a:lnTo>
                  <a:lnTo>
                    <a:pt x="365" y="148"/>
                  </a:lnTo>
                  <a:lnTo>
                    <a:pt x="367" y="148"/>
                  </a:lnTo>
                  <a:lnTo>
                    <a:pt x="371" y="148"/>
                  </a:lnTo>
                  <a:lnTo>
                    <a:pt x="371" y="159"/>
                  </a:lnTo>
                  <a:lnTo>
                    <a:pt x="373" y="159"/>
                  </a:lnTo>
                  <a:lnTo>
                    <a:pt x="373" y="179"/>
                  </a:lnTo>
                  <a:lnTo>
                    <a:pt x="376" y="179"/>
                  </a:lnTo>
                  <a:lnTo>
                    <a:pt x="376" y="159"/>
                  </a:lnTo>
                  <a:lnTo>
                    <a:pt x="378" y="159"/>
                  </a:lnTo>
                  <a:lnTo>
                    <a:pt x="378" y="148"/>
                  </a:lnTo>
                  <a:lnTo>
                    <a:pt x="382" y="148"/>
                  </a:lnTo>
                  <a:lnTo>
                    <a:pt x="382" y="159"/>
                  </a:lnTo>
                  <a:lnTo>
                    <a:pt x="382" y="129"/>
                  </a:lnTo>
                  <a:lnTo>
                    <a:pt x="384" y="129"/>
                  </a:lnTo>
                  <a:lnTo>
                    <a:pt x="384" y="138"/>
                  </a:lnTo>
                  <a:lnTo>
                    <a:pt x="386" y="138"/>
                  </a:lnTo>
                  <a:lnTo>
                    <a:pt x="386" y="179"/>
                  </a:lnTo>
                  <a:lnTo>
                    <a:pt x="390" y="179"/>
                  </a:lnTo>
                  <a:lnTo>
                    <a:pt x="392" y="179"/>
                  </a:lnTo>
                  <a:lnTo>
                    <a:pt x="396" y="179"/>
                  </a:lnTo>
                  <a:lnTo>
                    <a:pt x="396" y="167"/>
                  </a:lnTo>
                  <a:lnTo>
                    <a:pt x="397" y="167"/>
                  </a:lnTo>
                  <a:lnTo>
                    <a:pt x="397" y="186"/>
                  </a:lnTo>
                  <a:lnTo>
                    <a:pt x="399" y="186"/>
                  </a:lnTo>
                  <a:lnTo>
                    <a:pt x="399" y="179"/>
                  </a:lnTo>
                  <a:lnTo>
                    <a:pt x="399" y="209"/>
                  </a:lnTo>
                  <a:lnTo>
                    <a:pt x="403" y="209"/>
                  </a:lnTo>
                  <a:lnTo>
                    <a:pt x="403" y="198"/>
                  </a:lnTo>
                  <a:lnTo>
                    <a:pt x="405" y="198"/>
                  </a:lnTo>
                  <a:lnTo>
                    <a:pt x="405" y="209"/>
                  </a:lnTo>
                  <a:lnTo>
                    <a:pt x="405" y="186"/>
                  </a:lnTo>
                  <a:lnTo>
                    <a:pt x="409" y="186"/>
                  </a:lnTo>
                  <a:lnTo>
                    <a:pt x="409" y="167"/>
                  </a:lnTo>
                  <a:lnTo>
                    <a:pt x="411" y="167"/>
                  </a:lnTo>
                  <a:lnTo>
                    <a:pt x="411" y="148"/>
                  </a:lnTo>
                  <a:lnTo>
                    <a:pt x="413" y="148"/>
                  </a:lnTo>
                  <a:lnTo>
                    <a:pt x="413" y="138"/>
                  </a:lnTo>
                  <a:lnTo>
                    <a:pt x="417" y="138"/>
                  </a:lnTo>
                  <a:lnTo>
                    <a:pt x="417" y="159"/>
                  </a:lnTo>
                  <a:lnTo>
                    <a:pt x="419" y="159"/>
                  </a:lnTo>
                  <a:lnTo>
                    <a:pt x="419" y="167"/>
                  </a:lnTo>
                  <a:lnTo>
                    <a:pt x="422" y="167"/>
                  </a:lnTo>
                  <a:lnTo>
                    <a:pt x="422" y="198"/>
                  </a:lnTo>
                  <a:lnTo>
                    <a:pt x="424" y="198"/>
                  </a:lnTo>
                  <a:lnTo>
                    <a:pt x="424" y="186"/>
                  </a:lnTo>
                  <a:lnTo>
                    <a:pt x="424" y="167"/>
                  </a:lnTo>
                  <a:lnTo>
                    <a:pt x="426" y="167"/>
                  </a:lnTo>
                  <a:lnTo>
                    <a:pt x="426" y="148"/>
                  </a:lnTo>
                  <a:lnTo>
                    <a:pt x="430" y="148"/>
                  </a:lnTo>
                  <a:lnTo>
                    <a:pt x="430" y="159"/>
                  </a:lnTo>
                  <a:lnTo>
                    <a:pt x="432" y="159"/>
                  </a:lnTo>
                  <a:lnTo>
                    <a:pt x="432" y="138"/>
                  </a:lnTo>
                  <a:lnTo>
                    <a:pt x="436" y="138"/>
                  </a:lnTo>
                  <a:lnTo>
                    <a:pt x="436" y="159"/>
                  </a:lnTo>
                  <a:lnTo>
                    <a:pt x="438" y="159"/>
                  </a:lnTo>
                  <a:lnTo>
                    <a:pt x="438" y="179"/>
                  </a:lnTo>
                  <a:lnTo>
                    <a:pt x="438" y="186"/>
                  </a:lnTo>
                  <a:lnTo>
                    <a:pt x="442" y="186"/>
                  </a:lnTo>
                  <a:lnTo>
                    <a:pt x="444" y="186"/>
                  </a:lnTo>
                  <a:lnTo>
                    <a:pt x="444" y="198"/>
                  </a:lnTo>
                  <a:lnTo>
                    <a:pt x="444" y="209"/>
                  </a:lnTo>
                  <a:lnTo>
                    <a:pt x="445" y="209"/>
                  </a:lnTo>
                  <a:lnTo>
                    <a:pt x="445" y="167"/>
                  </a:lnTo>
                  <a:lnTo>
                    <a:pt x="449" y="167"/>
                  </a:lnTo>
                  <a:lnTo>
                    <a:pt x="451" y="167"/>
                  </a:lnTo>
                  <a:lnTo>
                    <a:pt x="451" y="179"/>
                  </a:lnTo>
                  <a:lnTo>
                    <a:pt x="451" y="159"/>
                  </a:lnTo>
                  <a:lnTo>
                    <a:pt x="455" y="159"/>
                  </a:lnTo>
                  <a:lnTo>
                    <a:pt x="455" y="148"/>
                  </a:lnTo>
                  <a:lnTo>
                    <a:pt x="457" y="148"/>
                  </a:lnTo>
                  <a:lnTo>
                    <a:pt x="457" y="159"/>
                  </a:lnTo>
                  <a:lnTo>
                    <a:pt x="457" y="167"/>
                  </a:lnTo>
                  <a:lnTo>
                    <a:pt x="459" y="167"/>
                  </a:lnTo>
                  <a:lnTo>
                    <a:pt x="459" y="179"/>
                  </a:lnTo>
                  <a:lnTo>
                    <a:pt x="463" y="179"/>
                  </a:lnTo>
                  <a:lnTo>
                    <a:pt x="463" y="148"/>
                  </a:lnTo>
                  <a:lnTo>
                    <a:pt x="465" y="148"/>
                  </a:lnTo>
                  <a:lnTo>
                    <a:pt x="465" y="167"/>
                  </a:lnTo>
                  <a:lnTo>
                    <a:pt x="469" y="167"/>
                  </a:lnTo>
                  <a:lnTo>
                    <a:pt x="469" y="159"/>
                  </a:lnTo>
                  <a:lnTo>
                    <a:pt x="470" y="159"/>
                  </a:lnTo>
                  <a:lnTo>
                    <a:pt x="470" y="179"/>
                  </a:lnTo>
                  <a:lnTo>
                    <a:pt x="470" y="167"/>
                  </a:lnTo>
                  <a:lnTo>
                    <a:pt x="472" y="167"/>
                  </a:lnTo>
                  <a:lnTo>
                    <a:pt x="472" y="179"/>
                  </a:lnTo>
                  <a:lnTo>
                    <a:pt x="476" y="179"/>
                  </a:lnTo>
                  <a:lnTo>
                    <a:pt x="478" y="179"/>
                  </a:lnTo>
                  <a:lnTo>
                    <a:pt x="482" y="179"/>
                  </a:lnTo>
                  <a:lnTo>
                    <a:pt x="482" y="186"/>
                  </a:lnTo>
                  <a:lnTo>
                    <a:pt x="484" y="186"/>
                  </a:lnTo>
                  <a:lnTo>
                    <a:pt x="484" y="179"/>
                  </a:lnTo>
                  <a:lnTo>
                    <a:pt x="484" y="186"/>
                  </a:lnTo>
                  <a:lnTo>
                    <a:pt x="488" y="186"/>
                  </a:lnTo>
                  <a:lnTo>
                    <a:pt x="488" y="179"/>
                  </a:lnTo>
                  <a:lnTo>
                    <a:pt x="490" y="179"/>
                  </a:lnTo>
                  <a:lnTo>
                    <a:pt x="490" y="186"/>
                  </a:lnTo>
                  <a:lnTo>
                    <a:pt x="492" y="186"/>
                  </a:lnTo>
                  <a:lnTo>
                    <a:pt x="492" y="179"/>
                  </a:lnTo>
                  <a:lnTo>
                    <a:pt x="495" y="179"/>
                  </a:lnTo>
                  <a:lnTo>
                    <a:pt x="495" y="186"/>
                  </a:lnTo>
                  <a:lnTo>
                    <a:pt x="497" y="186"/>
                  </a:lnTo>
                  <a:lnTo>
                    <a:pt x="497" y="179"/>
                  </a:lnTo>
                  <a:lnTo>
                    <a:pt x="497" y="186"/>
                  </a:lnTo>
                  <a:lnTo>
                    <a:pt x="501" y="186"/>
                  </a:lnTo>
                  <a:lnTo>
                    <a:pt x="501" y="179"/>
                  </a:lnTo>
                  <a:lnTo>
                    <a:pt x="503" y="179"/>
                  </a:lnTo>
                  <a:lnTo>
                    <a:pt x="503" y="138"/>
                  </a:lnTo>
                  <a:lnTo>
                    <a:pt x="505" y="138"/>
                  </a:lnTo>
                  <a:lnTo>
                    <a:pt x="509" y="138"/>
                  </a:lnTo>
                  <a:lnTo>
                    <a:pt x="509" y="129"/>
                  </a:lnTo>
                  <a:lnTo>
                    <a:pt x="511" y="129"/>
                  </a:lnTo>
                  <a:lnTo>
                    <a:pt x="511" y="159"/>
                  </a:lnTo>
                  <a:lnTo>
                    <a:pt x="515" y="159"/>
                  </a:lnTo>
                  <a:lnTo>
                    <a:pt x="515" y="186"/>
                  </a:lnTo>
                  <a:lnTo>
                    <a:pt x="517" y="186"/>
                  </a:lnTo>
                  <a:lnTo>
                    <a:pt x="517" y="198"/>
                  </a:lnTo>
                  <a:lnTo>
                    <a:pt x="517" y="186"/>
                  </a:lnTo>
                  <a:lnTo>
                    <a:pt x="518" y="186"/>
                  </a:lnTo>
                  <a:lnTo>
                    <a:pt x="518" y="198"/>
                  </a:lnTo>
                  <a:lnTo>
                    <a:pt x="522" y="198"/>
                  </a:lnTo>
                  <a:lnTo>
                    <a:pt x="522" y="209"/>
                  </a:lnTo>
                  <a:lnTo>
                    <a:pt x="522" y="186"/>
                  </a:lnTo>
                  <a:lnTo>
                    <a:pt x="524" y="186"/>
                  </a:lnTo>
                  <a:lnTo>
                    <a:pt x="524" y="179"/>
                  </a:lnTo>
                  <a:lnTo>
                    <a:pt x="528" y="179"/>
                  </a:lnTo>
                  <a:lnTo>
                    <a:pt x="528" y="159"/>
                  </a:lnTo>
                  <a:lnTo>
                    <a:pt x="530" y="159"/>
                  </a:lnTo>
                  <a:lnTo>
                    <a:pt x="530" y="148"/>
                  </a:lnTo>
                  <a:lnTo>
                    <a:pt x="532" y="148"/>
                  </a:lnTo>
                  <a:lnTo>
                    <a:pt x="536" y="148"/>
                  </a:lnTo>
                  <a:lnTo>
                    <a:pt x="538" y="148"/>
                  </a:lnTo>
                  <a:lnTo>
                    <a:pt x="541" y="148"/>
                  </a:lnTo>
                  <a:lnTo>
                    <a:pt x="541" y="159"/>
                  </a:lnTo>
                  <a:lnTo>
                    <a:pt x="541" y="167"/>
                  </a:lnTo>
                  <a:lnTo>
                    <a:pt x="543" y="167"/>
                  </a:lnTo>
                  <a:lnTo>
                    <a:pt x="543" y="148"/>
                  </a:lnTo>
                  <a:lnTo>
                    <a:pt x="547" y="148"/>
                  </a:lnTo>
                  <a:lnTo>
                    <a:pt x="547" y="138"/>
                  </a:lnTo>
                  <a:lnTo>
                    <a:pt x="549" y="138"/>
                  </a:lnTo>
                  <a:lnTo>
                    <a:pt x="549" y="119"/>
                  </a:lnTo>
                  <a:lnTo>
                    <a:pt x="549" y="109"/>
                  </a:lnTo>
                  <a:lnTo>
                    <a:pt x="551" y="109"/>
                  </a:lnTo>
                  <a:lnTo>
                    <a:pt x="555" y="109"/>
                  </a:lnTo>
                  <a:lnTo>
                    <a:pt x="555" y="100"/>
                  </a:lnTo>
                  <a:lnTo>
                    <a:pt x="555" y="88"/>
                  </a:lnTo>
                  <a:lnTo>
                    <a:pt x="557" y="88"/>
                  </a:lnTo>
                  <a:lnTo>
                    <a:pt x="561" y="88"/>
                  </a:lnTo>
                  <a:lnTo>
                    <a:pt x="561" y="109"/>
                  </a:lnTo>
                  <a:lnTo>
                    <a:pt x="563" y="109"/>
                  </a:lnTo>
                  <a:lnTo>
                    <a:pt x="563" y="88"/>
                  </a:lnTo>
                  <a:lnTo>
                    <a:pt x="565" y="88"/>
                  </a:lnTo>
                  <a:lnTo>
                    <a:pt x="565" y="100"/>
                  </a:lnTo>
                  <a:lnTo>
                    <a:pt x="568" y="100"/>
                  </a:lnTo>
                  <a:lnTo>
                    <a:pt x="568" y="119"/>
                  </a:lnTo>
                  <a:lnTo>
                    <a:pt x="568" y="129"/>
                  </a:lnTo>
                  <a:lnTo>
                    <a:pt x="570" y="129"/>
                  </a:lnTo>
                  <a:lnTo>
                    <a:pt x="574" y="129"/>
                  </a:lnTo>
                  <a:lnTo>
                    <a:pt x="574" y="148"/>
                  </a:lnTo>
                  <a:lnTo>
                    <a:pt x="574" y="167"/>
                  </a:lnTo>
                  <a:lnTo>
                    <a:pt x="576" y="167"/>
                  </a:lnTo>
                  <a:lnTo>
                    <a:pt x="576" y="138"/>
                  </a:lnTo>
                  <a:lnTo>
                    <a:pt x="578" y="138"/>
                  </a:lnTo>
                  <a:lnTo>
                    <a:pt x="578" y="148"/>
                  </a:lnTo>
                  <a:lnTo>
                    <a:pt x="582" y="148"/>
                  </a:lnTo>
                  <a:lnTo>
                    <a:pt x="582" y="167"/>
                  </a:lnTo>
                  <a:lnTo>
                    <a:pt x="582" y="159"/>
                  </a:lnTo>
                  <a:lnTo>
                    <a:pt x="584" y="159"/>
                  </a:lnTo>
                  <a:lnTo>
                    <a:pt x="584" y="148"/>
                  </a:lnTo>
                  <a:lnTo>
                    <a:pt x="588" y="148"/>
                  </a:lnTo>
                  <a:lnTo>
                    <a:pt x="588" y="167"/>
                  </a:lnTo>
                  <a:lnTo>
                    <a:pt x="589" y="167"/>
                  </a:lnTo>
                  <a:lnTo>
                    <a:pt x="589" y="186"/>
                  </a:lnTo>
                  <a:lnTo>
                    <a:pt x="593" y="186"/>
                  </a:lnTo>
                  <a:lnTo>
                    <a:pt x="593" y="167"/>
                  </a:lnTo>
                  <a:lnTo>
                    <a:pt x="593" y="179"/>
                  </a:lnTo>
                  <a:lnTo>
                    <a:pt x="595" y="179"/>
                  </a:lnTo>
                  <a:lnTo>
                    <a:pt x="595" y="186"/>
                  </a:lnTo>
                  <a:lnTo>
                    <a:pt x="597" y="186"/>
                  </a:lnTo>
                  <a:lnTo>
                    <a:pt x="597" y="209"/>
                  </a:lnTo>
                  <a:lnTo>
                    <a:pt x="601" y="209"/>
                  </a:lnTo>
                  <a:lnTo>
                    <a:pt x="601" y="198"/>
                  </a:lnTo>
                  <a:lnTo>
                    <a:pt x="601" y="179"/>
                  </a:lnTo>
                  <a:lnTo>
                    <a:pt x="603" y="179"/>
                  </a:lnTo>
                  <a:lnTo>
                    <a:pt x="603" y="198"/>
                  </a:lnTo>
                  <a:lnTo>
                    <a:pt x="607" y="198"/>
                  </a:lnTo>
                  <a:lnTo>
                    <a:pt x="607" y="167"/>
                  </a:lnTo>
                  <a:lnTo>
                    <a:pt x="609" y="167"/>
                  </a:lnTo>
                  <a:lnTo>
                    <a:pt x="611" y="167"/>
                  </a:lnTo>
                  <a:lnTo>
                    <a:pt x="611" y="186"/>
                  </a:lnTo>
                  <a:lnTo>
                    <a:pt x="614" y="186"/>
                  </a:lnTo>
                  <a:lnTo>
                    <a:pt x="614" y="167"/>
                  </a:lnTo>
                  <a:lnTo>
                    <a:pt x="616" y="167"/>
                  </a:lnTo>
                  <a:lnTo>
                    <a:pt x="616" y="186"/>
                  </a:lnTo>
                  <a:lnTo>
                    <a:pt x="620" y="186"/>
                  </a:lnTo>
                  <a:lnTo>
                    <a:pt x="620" y="198"/>
                  </a:lnTo>
                  <a:lnTo>
                    <a:pt x="620" y="167"/>
                  </a:lnTo>
                  <a:lnTo>
                    <a:pt x="622" y="167"/>
                  </a:lnTo>
                  <a:lnTo>
                    <a:pt x="622" y="159"/>
                  </a:lnTo>
                  <a:lnTo>
                    <a:pt x="624" y="159"/>
                  </a:lnTo>
                  <a:lnTo>
                    <a:pt x="624" y="179"/>
                  </a:lnTo>
                  <a:lnTo>
                    <a:pt x="628" y="179"/>
                  </a:lnTo>
                  <a:lnTo>
                    <a:pt x="628" y="159"/>
                  </a:lnTo>
                  <a:lnTo>
                    <a:pt x="630" y="159"/>
                  </a:lnTo>
                  <a:lnTo>
                    <a:pt x="630" y="167"/>
                  </a:lnTo>
                  <a:lnTo>
                    <a:pt x="634" y="167"/>
                  </a:lnTo>
                  <a:lnTo>
                    <a:pt x="634" y="179"/>
                  </a:lnTo>
                  <a:lnTo>
                    <a:pt x="634" y="159"/>
                  </a:lnTo>
                  <a:lnTo>
                    <a:pt x="636" y="159"/>
                  </a:lnTo>
                  <a:lnTo>
                    <a:pt x="636" y="129"/>
                  </a:lnTo>
                  <a:lnTo>
                    <a:pt x="637" y="129"/>
                  </a:lnTo>
                  <a:lnTo>
                    <a:pt x="637" y="138"/>
                  </a:lnTo>
                  <a:lnTo>
                    <a:pt x="637" y="129"/>
                  </a:lnTo>
                  <a:lnTo>
                    <a:pt x="641" y="129"/>
                  </a:lnTo>
                  <a:lnTo>
                    <a:pt x="641" y="138"/>
                  </a:lnTo>
                  <a:lnTo>
                    <a:pt x="643" y="138"/>
                  </a:lnTo>
                  <a:lnTo>
                    <a:pt x="643" y="159"/>
                  </a:lnTo>
                  <a:lnTo>
                    <a:pt x="647" y="159"/>
                  </a:lnTo>
                  <a:lnTo>
                    <a:pt x="647" y="179"/>
                  </a:lnTo>
                  <a:lnTo>
                    <a:pt x="647" y="167"/>
                  </a:lnTo>
                  <a:lnTo>
                    <a:pt x="649" y="167"/>
                  </a:lnTo>
                  <a:lnTo>
                    <a:pt x="649" y="148"/>
                  </a:lnTo>
                  <a:lnTo>
                    <a:pt x="653" y="148"/>
                  </a:lnTo>
                  <a:lnTo>
                    <a:pt x="653" y="167"/>
                  </a:lnTo>
                  <a:lnTo>
                    <a:pt x="653" y="159"/>
                  </a:lnTo>
                  <a:lnTo>
                    <a:pt x="655" y="159"/>
                  </a:lnTo>
                  <a:lnTo>
                    <a:pt x="657" y="159"/>
                  </a:lnTo>
                  <a:lnTo>
                    <a:pt x="657" y="148"/>
                  </a:lnTo>
                  <a:lnTo>
                    <a:pt x="657" y="179"/>
                  </a:lnTo>
                  <a:lnTo>
                    <a:pt x="661" y="179"/>
                  </a:lnTo>
                  <a:lnTo>
                    <a:pt x="661" y="186"/>
                  </a:lnTo>
                  <a:lnTo>
                    <a:pt x="662" y="186"/>
                  </a:lnTo>
                  <a:lnTo>
                    <a:pt x="662" y="179"/>
                  </a:lnTo>
                  <a:lnTo>
                    <a:pt x="666" y="179"/>
                  </a:lnTo>
                  <a:lnTo>
                    <a:pt x="666" y="148"/>
                  </a:lnTo>
                  <a:lnTo>
                    <a:pt x="668" y="148"/>
                  </a:lnTo>
                  <a:lnTo>
                    <a:pt x="668" y="159"/>
                  </a:lnTo>
                  <a:lnTo>
                    <a:pt x="670" y="159"/>
                  </a:lnTo>
                  <a:lnTo>
                    <a:pt x="670" y="179"/>
                  </a:lnTo>
                  <a:lnTo>
                    <a:pt x="674" y="179"/>
                  </a:lnTo>
                  <a:lnTo>
                    <a:pt x="676" y="179"/>
                  </a:lnTo>
                  <a:lnTo>
                    <a:pt x="680" y="179"/>
                  </a:lnTo>
                  <a:lnTo>
                    <a:pt x="680" y="209"/>
                  </a:lnTo>
                  <a:lnTo>
                    <a:pt x="682" y="209"/>
                  </a:lnTo>
                  <a:lnTo>
                    <a:pt x="682" y="167"/>
                  </a:lnTo>
                  <a:lnTo>
                    <a:pt x="684" y="167"/>
                  </a:lnTo>
                  <a:lnTo>
                    <a:pt x="684" y="186"/>
                  </a:lnTo>
                  <a:lnTo>
                    <a:pt x="687" y="186"/>
                  </a:lnTo>
                  <a:lnTo>
                    <a:pt x="687" y="167"/>
                  </a:lnTo>
                  <a:lnTo>
                    <a:pt x="689" y="167"/>
                  </a:lnTo>
                  <a:lnTo>
                    <a:pt x="689" y="148"/>
                  </a:lnTo>
                  <a:lnTo>
                    <a:pt x="689" y="167"/>
                  </a:lnTo>
                  <a:lnTo>
                    <a:pt x="693" y="167"/>
                  </a:lnTo>
                  <a:lnTo>
                    <a:pt x="693" y="179"/>
                  </a:lnTo>
                  <a:lnTo>
                    <a:pt x="695" y="179"/>
                  </a:lnTo>
                  <a:lnTo>
                    <a:pt x="695" y="159"/>
                  </a:lnTo>
                  <a:lnTo>
                    <a:pt x="699" y="159"/>
                  </a:lnTo>
                  <a:lnTo>
                    <a:pt x="699" y="138"/>
                  </a:lnTo>
                  <a:lnTo>
                    <a:pt x="699" y="179"/>
                  </a:lnTo>
                  <a:lnTo>
                    <a:pt x="701" y="179"/>
                  </a:lnTo>
                  <a:lnTo>
                    <a:pt x="701" y="159"/>
                  </a:lnTo>
                  <a:lnTo>
                    <a:pt x="703" y="159"/>
                  </a:lnTo>
                  <a:lnTo>
                    <a:pt x="703" y="138"/>
                  </a:lnTo>
                  <a:lnTo>
                    <a:pt x="703" y="159"/>
                  </a:lnTo>
                  <a:lnTo>
                    <a:pt x="707" y="159"/>
                  </a:lnTo>
                  <a:lnTo>
                    <a:pt x="707" y="179"/>
                  </a:lnTo>
                  <a:lnTo>
                    <a:pt x="709" y="179"/>
                  </a:lnTo>
                  <a:lnTo>
                    <a:pt x="709" y="138"/>
                  </a:lnTo>
                  <a:lnTo>
                    <a:pt x="712" y="138"/>
                  </a:lnTo>
                  <a:lnTo>
                    <a:pt x="712" y="159"/>
                  </a:lnTo>
                  <a:lnTo>
                    <a:pt x="714" y="159"/>
                  </a:lnTo>
                  <a:lnTo>
                    <a:pt x="716" y="159"/>
                  </a:lnTo>
                  <a:lnTo>
                    <a:pt x="716" y="138"/>
                  </a:lnTo>
                  <a:lnTo>
                    <a:pt x="720" y="138"/>
                  </a:lnTo>
                  <a:lnTo>
                    <a:pt x="720" y="148"/>
                  </a:lnTo>
                  <a:lnTo>
                    <a:pt x="722" y="148"/>
                  </a:lnTo>
                  <a:lnTo>
                    <a:pt x="722" y="167"/>
                  </a:lnTo>
                  <a:lnTo>
                    <a:pt x="726" y="167"/>
                  </a:lnTo>
                  <a:lnTo>
                    <a:pt x="726" y="159"/>
                  </a:lnTo>
                  <a:lnTo>
                    <a:pt x="728" y="159"/>
                  </a:lnTo>
                  <a:lnTo>
                    <a:pt x="730" y="159"/>
                  </a:lnTo>
                  <a:lnTo>
                    <a:pt x="730" y="148"/>
                  </a:lnTo>
                  <a:lnTo>
                    <a:pt x="733" y="148"/>
                  </a:lnTo>
                  <a:lnTo>
                    <a:pt x="735" y="148"/>
                  </a:lnTo>
                  <a:lnTo>
                    <a:pt x="735" y="159"/>
                  </a:lnTo>
                  <a:lnTo>
                    <a:pt x="739" y="159"/>
                  </a:lnTo>
                  <a:lnTo>
                    <a:pt x="741" y="159"/>
                  </a:lnTo>
                  <a:lnTo>
                    <a:pt x="741" y="138"/>
                  </a:lnTo>
                  <a:lnTo>
                    <a:pt x="743" y="138"/>
                  </a:lnTo>
                  <a:lnTo>
                    <a:pt x="743" y="129"/>
                  </a:lnTo>
                  <a:lnTo>
                    <a:pt x="747" y="129"/>
                  </a:lnTo>
                  <a:lnTo>
                    <a:pt x="747" y="69"/>
                  </a:lnTo>
                  <a:lnTo>
                    <a:pt x="749" y="69"/>
                  </a:lnTo>
                  <a:lnTo>
                    <a:pt x="749" y="38"/>
                  </a:lnTo>
                  <a:lnTo>
                    <a:pt x="749" y="31"/>
                  </a:lnTo>
                  <a:lnTo>
                    <a:pt x="753" y="31"/>
                  </a:lnTo>
                  <a:lnTo>
                    <a:pt x="753" y="0"/>
                  </a:lnTo>
                  <a:lnTo>
                    <a:pt x="755" y="0"/>
                  </a:lnTo>
                  <a:lnTo>
                    <a:pt x="755" y="31"/>
                  </a:lnTo>
                  <a:lnTo>
                    <a:pt x="755" y="19"/>
                  </a:lnTo>
                  <a:lnTo>
                    <a:pt x="758" y="19"/>
                  </a:lnTo>
                  <a:lnTo>
                    <a:pt x="758" y="60"/>
                  </a:lnTo>
                  <a:lnTo>
                    <a:pt x="760" y="60"/>
                  </a:lnTo>
                  <a:lnTo>
                    <a:pt x="760" y="81"/>
                  </a:lnTo>
                  <a:lnTo>
                    <a:pt x="762" y="81"/>
                  </a:lnTo>
                  <a:lnTo>
                    <a:pt x="762" y="100"/>
                  </a:lnTo>
                  <a:lnTo>
                    <a:pt x="762" y="129"/>
                  </a:lnTo>
                  <a:lnTo>
                    <a:pt x="766" y="129"/>
                  </a:lnTo>
                  <a:lnTo>
                    <a:pt x="766" y="109"/>
                  </a:lnTo>
                  <a:lnTo>
                    <a:pt x="768" y="109"/>
                  </a:lnTo>
                  <a:lnTo>
                    <a:pt x="768" y="138"/>
                  </a:lnTo>
                  <a:lnTo>
                    <a:pt x="768" y="148"/>
                  </a:lnTo>
                  <a:lnTo>
                    <a:pt x="772" y="148"/>
                  </a:lnTo>
                  <a:lnTo>
                    <a:pt x="774" y="148"/>
                  </a:lnTo>
                  <a:lnTo>
                    <a:pt x="774" y="159"/>
                  </a:lnTo>
                  <a:lnTo>
                    <a:pt x="774" y="148"/>
                  </a:lnTo>
                  <a:lnTo>
                    <a:pt x="776" y="148"/>
                  </a:lnTo>
                  <a:lnTo>
                    <a:pt x="776" y="167"/>
                  </a:lnTo>
                  <a:lnTo>
                    <a:pt x="780" y="167"/>
                  </a:lnTo>
                  <a:lnTo>
                    <a:pt x="780" y="148"/>
                  </a:lnTo>
                  <a:lnTo>
                    <a:pt x="782" y="148"/>
                  </a:lnTo>
                  <a:lnTo>
                    <a:pt x="782" y="159"/>
                  </a:lnTo>
                  <a:lnTo>
                    <a:pt x="782" y="167"/>
                  </a:lnTo>
                  <a:lnTo>
                    <a:pt x="785" y="167"/>
                  </a:lnTo>
                  <a:lnTo>
                    <a:pt x="785" y="148"/>
                  </a:lnTo>
                  <a:lnTo>
                    <a:pt x="787" y="148"/>
                  </a:lnTo>
                  <a:lnTo>
                    <a:pt x="787" y="179"/>
                  </a:lnTo>
                  <a:lnTo>
                    <a:pt x="787" y="167"/>
                  </a:lnTo>
                  <a:lnTo>
                    <a:pt x="789" y="167"/>
                  </a:lnTo>
                  <a:lnTo>
                    <a:pt x="789" y="179"/>
                  </a:lnTo>
                  <a:lnTo>
                    <a:pt x="793" y="179"/>
                  </a:lnTo>
                  <a:lnTo>
                    <a:pt x="795" y="179"/>
                  </a:lnTo>
                  <a:lnTo>
                    <a:pt x="795" y="209"/>
                  </a:lnTo>
                  <a:lnTo>
                    <a:pt x="795" y="198"/>
                  </a:lnTo>
                  <a:lnTo>
                    <a:pt x="799" y="198"/>
                  </a:lnTo>
                  <a:lnTo>
                    <a:pt x="799" y="186"/>
                  </a:lnTo>
                  <a:lnTo>
                    <a:pt x="801" y="186"/>
                  </a:lnTo>
                  <a:lnTo>
                    <a:pt x="801" y="179"/>
                  </a:lnTo>
                  <a:lnTo>
                    <a:pt x="805" y="179"/>
                  </a:lnTo>
                  <a:lnTo>
                    <a:pt x="806" y="179"/>
                  </a:lnTo>
                  <a:lnTo>
                    <a:pt x="806" y="148"/>
                  </a:lnTo>
                  <a:lnTo>
                    <a:pt x="806" y="159"/>
                  </a:lnTo>
                  <a:lnTo>
                    <a:pt x="808" y="159"/>
                  </a:lnTo>
                  <a:lnTo>
                    <a:pt x="808" y="167"/>
                  </a:lnTo>
                  <a:lnTo>
                    <a:pt x="812" y="167"/>
                  </a:lnTo>
                  <a:lnTo>
                    <a:pt x="812" y="179"/>
                  </a:lnTo>
                  <a:lnTo>
                    <a:pt x="814" y="179"/>
                  </a:lnTo>
                  <a:lnTo>
                    <a:pt x="818" y="179"/>
                  </a:lnTo>
                  <a:lnTo>
                    <a:pt x="818" y="186"/>
                  </a:lnTo>
                  <a:lnTo>
                    <a:pt x="820" y="186"/>
                  </a:lnTo>
                  <a:lnTo>
                    <a:pt x="820" y="209"/>
                  </a:lnTo>
                  <a:lnTo>
                    <a:pt x="820" y="186"/>
                  </a:lnTo>
                  <a:lnTo>
                    <a:pt x="822" y="186"/>
                  </a:lnTo>
                  <a:lnTo>
                    <a:pt x="822" y="167"/>
                  </a:lnTo>
                  <a:lnTo>
                    <a:pt x="826" y="167"/>
                  </a:lnTo>
                  <a:lnTo>
                    <a:pt x="826" y="159"/>
                  </a:lnTo>
                  <a:lnTo>
                    <a:pt x="828" y="159"/>
                  </a:lnTo>
                  <a:lnTo>
                    <a:pt x="828" y="148"/>
                  </a:lnTo>
                  <a:lnTo>
                    <a:pt x="831" y="148"/>
                  </a:lnTo>
                  <a:lnTo>
                    <a:pt x="831" y="129"/>
                  </a:lnTo>
                  <a:lnTo>
                    <a:pt x="833" y="129"/>
                  </a:lnTo>
                  <a:lnTo>
                    <a:pt x="833" y="159"/>
                  </a:lnTo>
                  <a:lnTo>
                    <a:pt x="835" y="159"/>
                  </a:lnTo>
                  <a:lnTo>
                    <a:pt x="835" y="186"/>
                  </a:lnTo>
                  <a:lnTo>
                    <a:pt x="839" y="186"/>
                  </a:lnTo>
                  <a:lnTo>
                    <a:pt x="839" y="167"/>
                  </a:lnTo>
                  <a:lnTo>
                    <a:pt x="839" y="179"/>
                  </a:lnTo>
                  <a:lnTo>
                    <a:pt x="841" y="179"/>
                  </a:lnTo>
                  <a:lnTo>
                    <a:pt x="841" y="198"/>
                  </a:lnTo>
                  <a:lnTo>
                    <a:pt x="845" y="198"/>
                  </a:lnTo>
                  <a:lnTo>
                    <a:pt x="845" y="179"/>
                  </a:lnTo>
                  <a:lnTo>
                    <a:pt x="847" y="179"/>
                  </a:lnTo>
                  <a:lnTo>
                    <a:pt x="847" y="167"/>
                  </a:lnTo>
                  <a:lnTo>
                    <a:pt x="847" y="148"/>
                  </a:lnTo>
                  <a:lnTo>
                    <a:pt x="849" y="148"/>
                  </a:lnTo>
                  <a:lnTo>
                    <a:pt x="849" y="159"/>
                  </a:lnTo>
                  <a:lnTo>
                    <a:pt x="853" y="159"/>
                  </a:lnTo>
                  <a:lnTo>
                    <a:pt x="854" y="159"/>
                  </a:lnTo>
                  <a:lnTo>
                    <a:pt x="854" y="186"/>
                  </a:lnTo>
                  <a:lnTo>
                    <a:pt x="858" y="186"/>
                  </a:lnTo>
                  <a:lnTo>
                    <a:pt x="860" y="186"/>
                  </a:lnTo>
                  <a:lnTo>
                    <a:pt x="860" y="209"/>
                  </a:lnTo>
                  <a:lnTo>
                    <a:pt x="864" y="209"/>
                  </a:lnTo>
                  <a:lnTo>
                    <a:pt x="864" y="198"/>
                  </a:lnTo>
                  <a:lnTo>
                    <a:pt x="866" y="198"/>
                  </a:lnTo>
                  <a:lnTo>
                    <a:pt x="866" y="179"/>
                  </a:lnTo>
                  <a:lnTo>
                    <a:pt x="866" y="167"/>
                  </a:lnTo>
                  <a:lnTo>
                    <a:pt x="868" y="167"/>
                  </a:lnTo>
                  <a:lnTo>
                    <a:pt x="872" y="167"/>
                  </a:lnTo>
                  <a:lnTo>
                    <a:pt x="874" y="167"/>
                  </a:lnTo>
                  <a:lnTo>
                    <a:pt x="874" y="179"/>
                  </a:lnTo>
                  <a:lnTo>
                    <a:pt x="878" y="179"/>
                  </a:lnTo>
                  <a:lnTo>
                    <a:pt x="878" y="159"/>
                  </a:lnTo>
                  <a:lnTo>
                    <a:pt x="879" y="159"/>
                  </a:lnTo>
                  <a:lnTo>
                    <a:pt x="879" y="179"/>
                  </a:lnTo>
                  <a:lnTo>
                    <a:pt x="881" y="179"/>
                  </a:lnTo>
                  <a:lnTo>
                    <a:pt x="881" y="159"/>
                  </a:lnTo>
                  <a:lnTo>
                    <a:pt x="885" y="159"/>
                  </a:lnTo>
                  <a:lnTo>
                    <a:pt x="885" y="138"/>
                  </a:lnTo>
                  <a:lnTo>
                    <a:pt x="885" y="167"/>
                  </a:lnTo>
                  <a:lnTo>
                    <a:pt x="887" y="167"/>
                  </a:lnTo>
                  <a:lnTo>
                    <a:pt x="887" y="209"/>
                  </a:lnTo>
                  <a:lnTo>
                    <a:pt x="891" y="209"/>
                  </a:lnTo>
                  <a:lnTo>
                    <a:pt x="891" y="186"/>
                  </a:lnTo>
                  <a:lnTo>
                    <a:pt x="891" y="179"/>
                  </a:lnTo>
                  <a:lnTo>
                    <a:pt x="893" y="179"/>
                  </a:lnTo>
                  <a:lnTo>
                    <a:pt x="893" y="209"/>
                  </a:lnTo>
                  <a:lnTo>
                    <a:pt x="895" y="209"/>
                  </a:lnTo>
                  <a:lnTo>
                    <a:pt x="895" y="198"/>
                  </a:lnTo>
                  <a:lnTo>
                    <a:pt x="899" y="198"/>
                  </a:lnTo>
                  <a:lnTo>
                    <a:pt x="899" y="186"/>
                  </a:lnTo>
                  <a:lnTo>
                    <a:pt x="899" y="167"/>
                  </a:lnTo>
                  <a:lnTo>
                    <a:pt x="901" y="167"/>
                  </a:lnTo>
                  <a:lnTo>
                    <a:pt x="901" y="148"/>
                  </a:lnTo>
                  <a:lnTo>
                    <a:pt x="904" y="148"/>
                  </a:lnTo>
                  <a:lnTo>
                    <a:pt x="904" y="167"/>
                  </a:lnTo>
                  <a:lnTo>
                    <a:pt x="904" y="159"/>
                  </a:lnTo>
                  <a:lnTo>
                    <a:pt x="906" y="159"/>
                  </a:lnTo>
                  <a:lnTo>
                    <a:pt x="906" y="167"/>
                  </a:lnTo>
                  <a:lnTo>
                    <a:pt x="910" y="167"/>
                  </a:lnTo>
                  <a:lnTo>
                    <a:pt x="910" y="138"/>
                  </a:lnTo>
                  <a:lnTo>
                    <a:pt x="912" y="138"/>
                  </a:lnTo>
                  <a:lnTo>
                    <a:pt x="912" y="159"/>
                  </a:lnTo>
                  <a:lnTo>
                    <a:pt x="912" y="186"/>
                  </a:lnTo>
                  <a:lnTo>
                    <a:pt x="914" y="186"/>
                  </a:lnTo>
                  <a:lnTo>
                    <a:pt x="914" y="179"/>
                  </a:lnTo>
                  <a:lnTo>
                    <a:pt x="918" y="179"/>
                  </a:lnTo>
                  <a:lnTo>
                    <a:pt x="918" y="167"/>
                  </a:lnTo>
                  <a:lnTo>
                    <a:pt x="920" y="167"/>
                  </a:lnTo>
                  <a:lnTo>
                    <a:pt x="920" y="159"/>
                  </a:lnTo>
                  <a:lnTo>
                    <a:pt x="924" y="159"/>
                  </a:lnTo>
                  <a:lnTo>
                    <a:pt x="924" y="148"/>
                  </a:lnTo>
                  <a:lnTo>
                    <a:pt x="924" y="129"/>
                  </a:lnTo>
                  <a:lnTo>
                    <a:pt x="926" y="129"/>
                  </a:lnTo>
                  <a:lnTo>
                    <a:pt x="926" y="138"/>
                  </a:lnTo>
                  <a:lnTo>
                    <a:pt x="927" y="138"/>
                  </a:lnTo>
                  <a:lnTo>
                    <a:pt x="931" y="138"/>
                  </a:lnTo>
                  <a:lnTo>
                    <a:pt x="931" y="167"/>
                  </a:lnTo>
                  <a:lnTo>
                    <a:pt x="933" y="167"/>
                  </a:lnTo>
                  <a:lnTo>
                    <a:pt x="937" y="167"/>
                  </a:lnTo>
                  <a:lnTo>
                    <a:pt x="937" y="179"/>
                  </a:lnTo>
                  <a:lnTo>
                    <a:pt x="937" y="148"/>
                  </a:lnTo>
                  <a:lnTo>
                    <a:pt x="939" y="148"/>
                  </a:lnTo>
                  <a:lnTo>
                    <a:pt x="939" y="167"/>
                  </a:lnTo>
                  <a:lnTo>
                    <a:pt x="941" y="167"/>
                  </a:lnTo>
                  <a:lnTo>
                    <a:pt x="941" y="209"/>
                  </a:lnTo>
                  <a:lnTo>
                    <a:pt x="945" y="209"/>
                  </a:lnTo>
                  <a:lnTo>
                    <a:pt x="945" y="198"/>
                  </a:lnTo>
                  <a:lnTo>
                    <a:pt x="945" y="167"/>
                  </a:lnTo>
                  <a:lnTo>
                    <a:pt x="947" y="167"/>
                  </a:lnTo>
                  <a:lnTo>
                    <a:pt x="950" y="167"/>
                  </a:lnTo>
                  <a:lnTo>
                    <a:pt x="950" y="186"/>
                  </a:lnTo>
                  <a:lnTo>
                    <a:pt x="950" y="167"/>
                  </a:lnTo>
                  <a:lnTo>
                    <a:pt x="952" y="167"/>
                  </a:lnTo>
                  <a:lnTo>
                    <a:pt x="952" y="138"/>
                  </a:lnTo>
                  <a:lnTo>
                    <a:pt x="954" y="138"/>
                  </a:lnTo>
                  <a:lnTo>
                    <a:pt x="954" y="159"/>
                  </a:lnTo>
                  <a:lnTo>
                    <a:pt x="954" y="179"/>
                  </a:lnTo>
                  <a:lnTo>
                    <a:pt x="958" y="179"/>
                  </a:lnTo>
                  <a:lnTo>
                    <a:pt x="958" y="159"/>
                  </a:lnTo>
                  <a:lnTo>
                    <a:pt x="960" y="159"/>
                  </a:lnTo>
                  <a:lnTo>
                    <a:pt x="964" y="159"/>
                  </a:lnTo>
                  <a:lnTo>
                    <a:pt x="964" y="179"/>
                  </a:lnTo>
                  <a:lnTo>
                    <a:pt x="964" y="159"/>
                  </a:lnTo>
                  <a:lnTo>
                    <a:pt x="966" y="159"/>
                  </a:lnTo>
                  <a:lnTo>
                    <a:pt x="966" y="138"/>
                  </a:lnTo>
                  <a:lnTo>
                    <a:pt x="970" y="138"/>
                  </a:lnTo>
                  <a:lnTo>
                    <a:pt x="970" y="159"/>
                  </a:lnTo>
                  <a:lnTo>
                    <a:pt x="972" y="159"/>
                  </a:lnTo>
                  <a:lnTo>
                    <a:pt x="974" y="159"/>
                  </a:lnTo>
                </a:path>
              </a:pathLst>
            </a:custGeom>
            <a:noFill/>
            <a:ln w="3175">
              <a:solidFill>
                <a:srgbClr val="FF0000"/>
              </a:solidFill>
              <a:round/>
              <a:headEnd/>
              <a:tailEnd/>
            </a:ln>
          </p:spPr>
          <p:txBody>
            <a:bodyPr/>
            <a:lstStyle/>
            <a:p>
              <a:pPr algn="r">
                <a:lnSpc>
                  <a:spcPct val="100000"/>
                </a:lnSpc>
              </a:pPr>
              <a:endParaRPr lang="en-GB" sz="3600" b="1">
                <a:solidFill>
                  <a:srgbClr val="00547E"/>
                </a:solidFill>
                <a:latin typeface="Helvetica" pitchFamily="34" charset="0"/>
              </a:endParaRPr>
            </a:p>
          </p:txBody>
        </p:sp>
      </p:grpSp>
      <p:pic>
        <p:nvPicPr>
          <p:cNvPr id="226340" name="Picture 36"/>
          <p:cNvPicPr>
            <a:picLocks noChangeAspect="1" noChangeArrowheads="1"/>
          </p:cNvPicPr>
          <p:nvPr/>
        </p:nvPicPr>
        <p:blipFill>
          <a:blip r:embed="rId7" cstate="print"/>
          <a:srcRect/>
          <a:stretch>
            <a:fillRect/>
          </a:stretch>
        </p:blipFill>
        <p:spPr bwMode="auto">
          <a:xfrm>
            <a:off x="6553200" y="5105400"/>
            <a:ext cx="1887538" cy="990600"/>
          </a:xfrm>
          <a:prstGeom prst="rect">
            <a:avLst/>
          </a:prstGeom>
          <a:noFill/>
          <a:ln w="9525">
            <a:solidFill>
              <a:srgbClr val="CC0000"/>
            </a:solidFill>
            <a:miter lim="800000"/>
            <a:headEnd/>
            <a:tailEnd/>
          </a:ln>
        </p:spPr>
      </p:pic>
      <p:pic>
        <p:nvPicPr>
          <p:cNvPr id="226341" name="Picture 37"/>
          <p:cNvPicPr>
            <a:picLocks noChangeAspect="1" noChangeArrowheads="1"/>
          </p:cNvPicPr>
          <p:nvPr/>
        </p:nvPicPr>
        <p:blipFill>
          <a:blip r:embed="rId8"/>
          <a:srcRect/>
          <a:stretch>
            <a:fillRect/>
          </a:stretch>
        </p:blipFill>
        <p:spPr bwMode="auto">
          <a:xfrm>
            <a:off x="1471613" y="6708775"/>
            <a:ext cx="809625" cy="9525"/>
          </a:xfrm>
          <a:prstGeom prst="rect">
            <a:avLst/>
          </a:prstGeom>
          <a:noFill/>
          <a:ln w="9525">
            <a:noFill/>
            <a:miter lim="800000"/>
            <a:headEnd/>
            <a:tailEnd/>
          </a:ln>
        </p:spPr>
      </p:pic>
      <p:sp>
        <p:nvSpPr>
          <p:cNvPr id="226342" name="Rectangle 38"/>
          <p:cNvSpPr>
            <a:spLocks noChangeArrowheads="1"/>
          </p:cNvSpPr>
          <p:nvPr/>
        </p:nvSpPr>
        <p:spPr bwMode="auto">
          <a:xfrm>
            <a:off x="4240213" y="1193800"/>
            <a:ext cx="1266825" cy="365125"/>
          </a:xfrm>
          <a:prstGeom prst="rect">
            <a:avLst/>
          </a:prstGeom>
          <a:noFill/>
          <a:ln w="9525">
            <a:noFill/>
            <a:miter lim="800000"/>
            <a:headEnd/>
            <a:tailEnd/>
          </a:ln>
        </p:spPr>
        <p:txBody>
          <a:bodyPr wrap="none" lIns="0" tIns="0" rIns="0" bIns="0">
            <a:spAutoFit/>
          </a:bodyPr>
          <a:lstStyle/>
          <a:p>
            <a:pPr algn="l">
              <a:lnSpc>
                <a:spcPct val="100000"/>
              </a:lnSpc>
            </a:pPr>
            <a:r>
              <a:rPr lang="en-US" altLang="en-US" sz="2400"/>
              <a:t>Accelerator</a:t>
            </a:r>
          </a:p>
        </p:txBody>
      </p:sp>
      <p:sp>
        <p:nvSpPr>
          <p:cNvPr id="226343" name="Rectangle 39"/>
          <p:cNvSpPr>
            <a:spLocks noChangeArrowheads="1"/>
          </p:cNvSpPr>
          <p:nvPr/>
        </p:nvSpPr>
        <p:spPr bwMode="auto">
          <a:xfrm>
            <a:off x="4176713" y="2249488"/>
            <a:ext cx="1392237" cy="365125"/>
          </a:xfrm>
          <a:prstGeom prst="rect">
            <a:avLst/>
          </a:prstGeom>
          <a:noFill/>
          <a:ln w="9525">
            <a:noFill/>
            <a:miter lim="800000"/>
            <a:headEnd/>
            <a:tailEnd/>
          </a:ln>
        </p:spPr>
        <p:txBody>
          <a:bodyPr wrap="none" lIns="0" tIns="0" rIns="0" bIns="0">
            <a:spAutoFit/>
          </a:bodyPr>
          <a:lstStyle/>
          <a:p>
            <a:pPr algn="l">
              <a:lnSpc>
                <a:spcPct val="100000"/>
              </a:lnSpc>
            </a:pPr>
            <a:r>
              <a:rPr lang="en-US" altLang="en-US" sz="2400"/>
              <a:t>Experiments</a:t>
            </a:r>
          </a:p>
        </p:txBody>
      </p:sp>
      <p:sp>
        <p:nvSpPr>
          <p:cNvPr id="226344" name="Rectangle 40"/>
          <p:cNvSpPr>
            <a:spLocks noChangeArrowheads="1"/>
          </p:cNvSpPr>
          <p:nvPr/>
        </p:nvSpPr>
        <p:spPr bwMode="auto">
          <a:xfrm>
            <a:off x="5227638" y="2403475"/>
            <a:ext cx="0" cy="427038"/>
          </a:xfrm>
          <a:prstGeom prst="rect">
            <a:avLst/>
          </a:prstGeom>
          <a:noFill/>
          <a:ln w="9525">
            <a:noFill/>
            <a:miter lim="800000"/>
            <a:headEnd/>
            <a:tailEnd/>
          </a:ln>
        </p:spPr>
        <p:txBody>
          <a:bodyPr wrap="none" lIns="0" tIns="0" rIns="0" bIns="0">
            <a:spAutoFit/>
          </a:bodyPr>
          <a:lstStyle/>
          <a:p>
            <a:pPr algn="l">
              <a:lnSpc>
                <a:spcPct val="100000"/>
              </a:lnSpc>
            </a:pPr>
            <a:endParaRPr lang="en-GB" sz="2800">
              <a:solidFill>
                <a:srgbClr val="000080"/>
              </a:solidFill>
              <a:latin typeface="Times" pitchFamily="18" charset="0"/>
            </a:endParaRPr>
          </a:p>
        </p:txBody>
      </p:sp>
      <p:sp>
        <p:nvSpPr>
          <p:cNvPr id="226345" name="Rectangle 41"/>
          <p:cNvSpPr>
            <a:spLocks noChangeArrowheads="1"/>
          </p:cNvSpPr>
          <p:nvPr/>
        </p:nvSpPr>
        <p:spPr bwMode="auto">
          <a:xfrm>
            <a:off x="3270250" y="3048000"/>
            <a:ext cx="3206750" cy="365125"/>
          </a:xfrm>
          <a:prstGeom prst="rect">
            <a:avLst/>
          </a:prstGeom>
          <a:noFill/>
          <a:ln w="9525">
            <a:noFill/>
            <a:miter lim="800000"/>
            <a:headEnd/>
            <a:tailEnd/>
          </a:ln>
        </p:spPr>
        <p:txBody>
          <a:bodyPr wrap="none" lIns="0" tIns="0" rIns="0" bIns="0">
            <a:spAutoFit/>
          </a:bodyPr>
          <a:lstStyle/>
          <a:p>
            <a:pPr algn="l">
              <a:lnSpc>
                <a:spcPct val="100000"/>
              </a:lnSpc>
            </a:pPr>
            <a:r>
              <a:rPr lang="en-US" altLang="en-US" sz="2400"/>
              <a:t>Measurements and selection</a:t>
            </a:r>
          </a:p>
        </p:txBody>
      </p:sp>
      <p:sp>
        <p:nvSpPr>
          <p:cNvPr id="226346" name="Rectangle 42"/>
          <p:cNvSpPr>
            <a:spLocks noChangeArrowheads="1"/>
          </p:cNvSpPr>
          <p:nvPr/>
        </p:nvSpPr>
        <p:spPr bwMode="auto">
          <a:xfrm>
            <a:off x="3730625" y="4038600"/>
            <a:ext cx="2286000" cy="365125"/>
          </a:xfrm>
          <a:prstGeom prst="rect">
            <a:avLst/>
          </a:prstGeom>
          <a:noFill/>
          <a:ln w="9525">
            <a:noFill/>
            <a:miter lim="800000"/>
            <a:headEnd/>
            <a:tailEnd/>
          </a:ln>
        </p:spPr>
        <p:txBody>
          <a:bodyPr wrap="none" lIns="0" tIns="0" rIns="0" bIns="0">
            <a:spAutoFit/>
          </a:bodyPr>
          <a:lstStyle/>
          <a:p>
            <a:pPr algn="l">
              <a:lnSpc>
                <a:spcPct val="100000"/>
              </a:lnSpc>
            </a:pPr>
            <a:r>
              <a:rPr lang="en-US" altLang="en-US" sz="2400"/>
              <a:t>Data communication</a:t>
            </a:r>
          </a:p>
        </p:txBody>
      </p:sp>
      <p:pic>
        <p:nvPicPr>
          <p:cNvPr id="226347" name="Picture 43"/>
          <p:cNvPicPr>
            <a:picLocks noChangeAspect="1" noChangeArrowheads="1"/>
          </p:cNvPicPr>
          <p:nvPr/>
        </p:nvPicPr>
        <p:blipFill>
          <a:blip r:embed="rId9"/>
          <a:srcRect/>
          <a:stretch>
            <a:fillRect/>
          </a:stretch>
        </p:blipFill>
        <p:spPr bwMode="auto">
          <a:xfrm>
            <a:off x="823913" y="4876800"/>
            <a:ext cx="1217612" cy="1231900"/>
          </a:xfrm>
          <a:prstGeom prst="rect">
            <a:avLst/>
          </a:prstGeom>
          <a:noFill/>
          <a:ln w="9525">
            <a:solidFill>
              <a:srgbClr val="CC0000"/>
            </a:solidFill>
            <a:miter lim="800000"/>
            <a:headEnd/>
            <a:tailEnd/>
          </a:ln>
        </p:spPr>
      </p:pic>
      <p:sp>
        <p:nvSpPr>
          <p:cNvPr id="226348" name="Rectangle 44"/>
          <p:cNvSpPr>
            <a:spLocks noChangeArrowheads="1"/>
          </p:cNvSpPr>
          <p:nvPr/>
        </p:nvSpPr>
        <p:spPr bwMode="auto">
          <a:xfrm>
            <a:off x="3967163" y="5334000"/>
            <a:ext cx="1812925" cy="365125"/>
          </a:xfrm>
          <a:prstGeom prst="rect">
            <a:avLst/>
          </a:prstGeom>
          <a:noFill/>
          <a:ln w="9525">
            <a:noFill/>
            <a:miter lim="800000"/>
            <a:headEnd/>
            <a:tailEnd/>
          </a:ln>
        </p:spPr>
        <p:txBody>
          <a:bodyPr wrap="none" lIns="0" tIns="0" rIns="0" bIns="0">
            <a:spAutoFit/>
          </a:bodyPr>
          <a:lstStyle/>
          <a:p>
            <a:pPr algn="l">
              <a:lnSpc>
                <a:spcPct val="100000"/>
              </a:lnSpc>
            </a:pPr>
            <a:r>
              <a:rPr lang="en-US" altLang="en-US" sz="2400"/>
              <a:t>Data processing</a:t>
            </a:r>
          </a:p>
        </p:txBody>
      </p:sp>
      <p:pic>
        <p:nvPicPr>
          <p:cNvPr id="226349" name="Picture 45"/>
          <p:cNvPicPr>
            <a:picLocks noChangeAspect="1" noChangeArrowheads="1"/>
          </p:cNvPicPr>
          <p:nvPr/>
        </p:nvPicPr>
        <p:blipFill>
          <a:blip r:embed="rId10"/>
          <a:srcRect/>
          <a:stretch>
            <a:fillRect/>
          </a:stretch>
        </p:blipFill>
        <p:spPr bwMode="auto">
          <a:xfrm>
            <a:off x="6858000" y="3810000"/>
            <a:ext cx="725488" cy="1168400"/>
          </a:xfrm>
          <a:prstGeom prst="rect">
            <a:avLst/>
          </a:prstGeom>
          <a:noFill/>
          <a:ln w="9525">
            <a:solidFill>
              <a:srgbClr val="CC0000"/>
            </a:solidFill>
            <a:miter lim="800000"/>
            <a:headEnd/>
            <a:tailEnd/>
          </a:ln>
        </p:spPr>
      </p:pic>
      <p:pic>
        <p:nvPicPr>
          <p:cNvPr id="226350" name="Picture 46"/>
          <p:cNvPicPr>
            <a:picLocks noChangeAspect="1" noChangeArrowheads="1"/>
          </p:cNvPicPr>
          <p:nvPr/>
        </p:nvPicPr>
        <p:blipFill>
          <a:blip r:embed="rId11"/>
          <a:srcRect/>
          <a:stretch>
            <a:fillRect/>
          </a:stretch>
        </p:blipFill>
        <p:spPr bwMode="auto">
          <a:xfrm>
            <a:off x="6781800" y="2006600"/>
            <a:ext cx="1112838" cy="849313"/>
          </a:xfrm>
          <a:prstGeom prst="rect">
            <a:avLst/>
          </a:prstGeom>
          <a:noFill/>
          <a:ln w="9525">
            <a:solidFill>
              <a:srgbClr val="CC0000"/>
            </a:solidFill>
            <a:miter lim="800000"/>
            <a:headEnd/>
            <a:tailEnd/>
          </a:ln>
        </p:spPr>
      </p:pic>
      <p:grpSp>
        <p:nvGrpSpPr>
          <p:cNvPr id="6" name="Group 66"/>
          <p:cNvGrpSpPr>
            <a:grpSpLocks/>
          </p:cNvGrpSpPr>
          <p:nvPr/>
        </p:nvGrpSpPr>
        <p:grpSpPr bwMode="auto">
          <a:xfrm>
            <a:off x="1524000" y="1981200"/>
            <a:ext cx="1243013" cy="901700"/>
            <a:chOff x="1216" y="1392"/>
            <a:chExt cx="783" cy="568"/>
          </a:xfrm>
        </p:grpSpPr>
        <p:sp>
          <p:nvSpPr>
            <p:cNvPr id="226351" name="Rectangle 47"/>
            <p:cNvSpPr>
              <a:spLocks noChangeArrowheads="1"/>
            </p:cNvSpPr>
            <p:nvPr/>
          </p:nvSpPr>
          <p:spPr bwMode="auto">
            <a:xfrm>
              <a:off x="1230" y="1392"/>
              <a:ext cx="746" cy="558"/>
            </a:xfrm>
            <a:prstGeom prst="rect">
              <a:avLst/>
            </a:prstGeom>
            <a:solidFill>
              <a:srgbClr val="FFFFD5"/>
            </a:solidFill>
            <a:ln w="12700">
              <a:solidFill>
                <a:srgbClr val="E7EDED"/>
              </a:solidFill>
              <a:miter lim="800000"/>
              <a:headEnd/>
              <a:tailEnd/>
            </a:ln>
          </p:spPr>
          <p:txBody>
            <a:bodyPr/>
            <a:lstStyle/>
            <a:p>
              <a:pPr algn="r">
                <a:lnSpc>
                  <a:spcPct val="100000"/>
                </a:lnSpc>
              </a:pPr>
              <a:endParaRPr lang="en-GB" sz="3600" b="1">
                <a:solidFill>
                  <a:srgbClr val="00547E"/>
                </a:solidFill>
                <a:latin typeface="Helvetica" pitchFamily="34" charset="0"/>
              </a:endParaRPr>
            </a:p>
          </p:txBody>
        </p:sp>
        <p:sp>
          <p:nvSpPr>
            <p:cNvPr id="226352" name="Rectangle 48"/>
            <p:cNvSpPr>
              <a:spLocks noChangeArrowheads="1"/>
            </p:cNvSpPr>
            <p:nvPr/>
          </p:nvSpPr>
          <p:spPr bwMode="auto">
            <a:xfrm>
              <a:off x="1416" y="1584"/>
              <a:ext cx="382" cy="184"/>
            </a:xfrm>
            <a:prstGeom prst="rect">
              <a:avLst/>
            </a:prstGeom>
            <a:solidFill>
              <a:srgbClr val="FFE9AA"/>
            </a:solidFill>
            <a:ln w="3175">
              <a:solidFill>
                <a:srgbClr val="000000"/>
              </a:solidFill>
              <a:miter lim="800000"/>
              <a:headEnd/>
              <a:tailEnd/>
            </a:ln>
          </p:spPr>
          <p:txBody>
            <a:bodyPr/>
            <a:lstStyle/>
            <a:p>
              <a:pPr algn="r">
                <a:lnSpc>
                  <a:spcPct val="100000"/>
                </a:lnSpc>
              </a:pPr>
              <a:endParaRPr lang="en-GB" sz="3600" b="1">
                <a:solidFill>
                  <a:srgbClr val="00547E"/>
                </a:solidFill>
                <a:latin typeface="Helvetica" pitchFamily="34" charset="0"/>
              </a:endParaRPr>
            </a:p>
          </p:txBody>
        </p:sp>
        <p:sp>
          <p:nvSpPr>
            <p:cNvPr id="226353" name="Rectangle 49"/>
            <p:cNvSpPr>
              <a:spLocks noChangeArrowheads="1"/>
            </p:cNvSpPr>
            <p:nvPr/>
          </p:nvSpPr>
          <p:spPr bwMode="auto">
            <a:xfrm>
              <a:off x="1416" y="1559"/>
              <a:ext cx="382" cy="48"/>
            </a:xfrm>
            <a:prstGeom prst="rect">
              <a:avLst/>
            </a:prstGeom>
            <a:solidFill>
              <a:srgbClr val="2BFF00"/>
            </a:solidFill>
            <a:ln w="3175">
              <a:solidFill>
                <a:srgbClr val="000000"/>
              </a:solidFill>
              <a:miter lim="800000"/>
              <a:headEnd/>
              <a:tailEnd/>
            </a:ln>
          </p:spPr>
          <p:txBody>
            <a:bodyPr/>
            <a:lstStyle/>
            <a:p>
              <a:pPr algn="r">
                <a:lnSpc>
                  <a:spcPct val="100000"/>
                </a:lnSpc>
              </a:pPr>
              <a:endParaRPr lang="en-GB" sz="3600" b="1">
                <a:solidFill>
                  <a:srgbClr val="00547E"/>
                </a:solidFill>
                <a:latin typeface="Helvetica" pitchFamily="34" charset="0"/>
              </a:endParaRPr>
            </a:p>
          </p:txBody>
        </p:sp>
        <p:sp>
          <p:nvSpPr>
            <p:cNvPr id="226354" name="Rectangle 50"/>
            <p:cNvSpPr>
              <a:spLocks noChangeArrowheads="1"/>
            </p:cNvSpPr>
            <p:nvPr/>
          </p:nvSpPr>
          <p:spPr bwMode="auto">
            <a:xfrm>
              <a:off x="1416" y="1735"/>
              <a:ext cx="382" cy="48"/>
            </a:xfrm>
            <a:prstGeom prst="rect">
              <a:avLst/>
            </a:prstGeom>
            <a:solidFill>
              <a:srgbClr val="2BFF00"/>
            </a:solidFill>
            <a:ln w="3175">
              <a:solidFill>
                <a:srgbClr val="000000"/>
              </a:solidFill>
              <a:miter lim="800000"/>
              <a:headEnd/>
              <a:tailEnd/>
            </a:ln>
          </p:spPr>
          <p:txBody>
            <a:bodyPr/>
            <a:lstStyle/>
            <a:p>
              <a:pPr algn="r">
                <a:lnSpc>
                  <a:spcPct val="100000"/>
                </a:lnSpc>
              </a:pPr>
              <a:endParaRPr lang="en-GB" sz="3600" b="1">
                <a:solidFill>
                  <a:srgbClr val="00547E"/>
                </a:solidFill>
                <a:latin typeface="Helvetica" pitchFamily="34" charset="0"/>
              </a:endParaRPr>
            </a:p>
          </p:txBody>
        </p:sp>
        <p:sp>
          <p:nvSpPr>
            <p:cNvPr id="226355" name="Rectangle 51"/>
            <p:cNvSpPr>
              <a:spLocks noChangeArrowheads="1"/>
            </p:cNvSpPr>
            <p:nvPr/>
          </p:nvSpPr>
          <p:spPr bwMode="auto">
            <a:xfrm>
              <a:off x="1777" y="1551"/>
              <a:ext cx="36" cy="232"/>
            </a:xfrm>
            <a:prstGeom prst="rect">
              <a:avLst/>
            </a:prstGeom>
            <a:solidFill>
              <a:srgbClr val="2BFF00"/>
            </a:solidFill>
            <a:ln w="3175">
              <a:solidFill>
                <a:srgbClr val="000000"/>
              </a:solidFill>
              <a:miter lim="800000"/>
              <a:headEnd/>
              <a:tailEnd/>
            </a:ln>
          </p:spPr>
          <p:txBody>
            <a:bodyPr/>
            <a:lstStyle/>
            <a:p>
              <a:pPr algn="r">
                <a:lnSpc>
                  <a:spcPct val="100000"/>
                </a:lnSpc>
              </a:pPr>
              <a:endParaRPr lang="en-GB" sz="3600" b="1">
                <a:solidFill>
                  <a:srgbClr val="00547E"/>
                </a:solidFill>
                <a:latin typeface="Helvetica" pitchFamily="34" charset="0"/>
              </a:endParaRPr>
            </a:p>
          </p:txBody>
        </p:sp>
        <p:sp>
          <p:nvSpPr>
            <p:cNvPr id="226356" name="Rectangle 52"/>
            <p:cNvSpPr>
              <a:spLocks noChangeArrowheads="1"/>
            </p:cNvSpPr>
            <p:nvPr/>
          </p:nvSpPr>
          <p:spPr bwMode="auto">
            <a:xfrm>
              <a:off x="1399" y="1559"/>
              <a:ext cx="45" cy="224"/>
            </a:xfrm>
            <a:prstGeom prst="rect">
              <a:avLst/>
            </a:prstGeom>
            <a:solidFill>
              <a:srgbClr val="2BFF00"/>
            </a:solidFill>
            <a:ln w="3175">
              <a:solidFill>
                <a:srgbClr val="000000"/>
              </a:solidFill>
              <a:miter lim="800000"/>
              <a:headEnd/>
              <a:tailEnd/>
            </a:ln>
          </p:spPr>
          <p:txBody>
            <a:bodyPr/>
            <a:lstStyle/>
            <a:p>
              <a:pPr algn="r">
                <a:lnSpc>
                  <a:spcPct val="100000"/>
                </a:lnSpc>
              </a:pPr>
              <a:endParaRPr lang="en-GB" sz="3600" b="1">
                <a:solidFill>
                  <a:srgbClr val="00547E"/>
                </a:solidFill>
                <a:latin typeface="Helvetica" pitchFamily="34" charset="0"/>
              </a:endParaRPr>
            </a:p>
          </p:txBody>
        </p:sp>
        <p:sp>
          <p:nvSpPr>
            <p:cNvPr id="226357" name="Rectangle 53"/>
            <p:cNvSpPr>
              <a:spLocks noChangeArrowheads="1"/>
            </p:cNvSpPr>
            <p:nvPr/>
          </p:nvSpPr>
          <p:spPr bwMode="auto">
            <a:xfrm>
              <a:off x="1386" y="1472"/>
              <a:ext cx="443" cy="79"/>
            </a:xfrm>
            <a:prstGeom prst="rect">
              <a:avLst/>
            </a:prstGeom>
            <a:solidFill>
              <a:srgbClr val="A100AA"/>
            </a:solidFill>
            <a:ln w="3175">
              <a:solidFill>
                <a:srgbClr val="000000"/>
              </a:solidFill>
              <a:miter lim="800000"/>
              <a:headEnd/>
              <a:tailEnd/>
            </a:ln>
          </p:spPr>
          <p:txBody>
            <a:bodyPr/>
            <a:lstStyle/>
            <a:p>
              <a:pPr algn="r">
                <a:lnSpc>
                  <a:spcPct val="100000"/>
                </a:lnSpc>
              </a:pPr>
              <a:endParaRPr lang="en-GB" sz="3600" b="1">
                <a:solidFill>
                  <a:srgbClr val="00547E"/>
                </a:solidFill>
                <a:latin typeface="Helvetica" pitchFamily="34" charset="0"/>
              </a:endParaRPr>
            </a:p>
          </p:txBody>
        </p:sp>
        <p:sp>
          <p:nvSpPr>
            <p:cNvPr id="226358" name="Rectangle 54"/>
            <p:cNvSpPr>
              <a:spLocks noChangeArrowheads="1"/>
            </p:cNvSpPr>
            <p:nvPr/>
          </p:nvSpPr>
          <p:spPr bwMode="auto">
            <a:xfrm>
              <a:off x="1386" y="1791"/>
              <a:ext cx="443" cy="73"/>
            </a:xfrm>
            <a:prstGeom prst="rect">
              <a:avLst/>
            </a:prstGeom>
            <a:solidFill>
              <a:srgbClr val="A100AA"/>
            </a:solidFill>
            <a:ln w="3175">
              <a:solidFill>
                <a:srgbClr val="CC0000"/>
              </a:solidFill>
              <a:miter lim="800000"/>
              <a:headEnd/>
              <a:tailEnd/>
            </a:ln>
          </p:spPr>
          <p:txBody>
            <a:bodyPr/>
            <a:lstStyle/>
            <a:p>
              <a:pPr algn="r">
                <a:lnSpc>
                  <a:spcPct val="100000"/>
                </a:lnSpc>
              </a:pPr>
              <a:endParaRPr lang="en-GB" sz="3600" b="1">
                <a:solidFill>
                  <a:srgbClr val="00547E"/>
                </a:solidFill>
                <a:latin typeface="Helvetica" pitchFamily="34" charset="0"/>
              </a:endParaRPr>
            </a:p>
          </p:txBody>
        </p:sp>
        <p:sp>
          <p:nvSpPr>
            <p:cNvPr id="226359" name="Rectangle 55"/>
            <p:cNvSpPr>
              <a:spLocks noChangeArrowheads="1"/>
            </p:cNvSpPr>
            <p:nvPr/>
          </p:nvSpPr>
          <p:spPr bwMode="auto">
            <a:xfrm>
              <a:off x="1304" y="1472"/>
              <a:ext cx="89" cy="392"/>
            </a:xfrm>
            <a:prstGeom prst="rect">
              <a:avLst/>
            </a:prstGeom>
            <a:solidFill>
              <a:srgbClr val="A100AA"/>
            </a:solidFill>
            <a:ln w="3175">
              <a:solidFill>
                <a:srgbClr val="000000"/>
              </a:solidFill>
              <a:miter lim="800000"/>
              <a:headEnd/>
              <a:tailEnd/>
            </a:ln>
          </p:spPr>
          <p:txBody>
            <a:bodyPr/>
            <a:lstStyle/>
            <a:p>
              <a:pPr algn="r">
                <a:lnSpc>
                  <a:spcPct val="100000"/>
                </a:lnSpc>
              </a:pPr>
              <a:endParaRPr lang="en-GB" sz="3600" b="1">
                <a:solidFill>
                  <a:srgbClr val="00547E"/>
                </a:solidFill>
                <a:latin typeface="Helvetica" pitchFamily="34" charset="0"/>
              </a:endParaRPr>
            </a:p>
          </p:txBody>
        </p:sp>
        <p:sp>
          <p:nvSpPr>
            <p:cNvPr id="226360" name="Rectangle 56"/>
            <p:cNvSpPr>
              <a:spLocks noChangeArrowheads="1"/>
            </p:cNvSpPr>
            <p:nvPr/>
          </p:nvSpPr>
          <p:spPr bwMode="auto">
            <a:xfrm>
              <a:off x="1821" y="1472"/>
              <a:ext cx="89" cy="392"/>
            </a:xfrm>
            <a:prstGeom prst="rect">
              <a:avLst/>
            </a:prstGeom>
            <a:solidFill>
              <a:srgbClr val="A100AA"/>
            </a:solidFill>
            <a:ln w="3175">
              <a:solidFill>
                <a:srgbClr val="000000"/>
              </a:solidFill>
              <a:miter lim="800000"/>
              <a:headEnd/>
              <a:tailEnd/>
            </a:ln>
          </p:spPr>
          <p:txBody>
            <a:bodyPr/>
            <a:lstStyle/>
            <a:p>
              <a:pPr algn="r">
                <a:lnSpc>
                  <a:spcPct val="100000"/>
                </a:lnSpc>
              </a:pPr>
              <a:endParaRPr lang="en-GB" sz="3600" b="1">
                <a:solidFill>
                  <a:srgbClr val="00547E"/>
                </a:solidFill>
                <a:latin typeface="Helvetica" pitchFamily="34" charset="0"/>
              </a:endParaRPr>
            </a:p>
          </p:txBody>
        </p:sp>
        <p:sp>
          <p:nvSpPr>
            <p:cNvPr id="226361" name="Rectangle 57"/>
            <p:cNvSpPr>
              <a:spLocks noChangeArrowheads="1"/>
            </p:cNvSpPr>
            <p:nvPr/>
          </p:nvSpPr>
          <p:spPr bwMode="auto">
            <a:xfrm>
              <a:off x="1239" y="1879"/>
              <a:ext cx="737" cy="81"/>
            </a:xfrm>
            <a:prstGeom prst="rect">
              <a:avLst/>
            </a:prstGeom>
            <a:solidFill>
              <a:srgbClr val="55CDFF"/>
            </a:solidFill>
            <a:ln w="3175">
              <a:solidFill>
                <a:srgbClr val="000000"/>
              </a:solidFill>
              <a:miter lim="800000"/>
              <a:headEnd/>
              <a:tailEnd/>
            </a:ln>
          </p:spPr>
          <p:txBody>
            <a:bodyPr/>
            <a:lstStyle/>
            <a:p>
              <a:pPr algn="r">
                <a:lnSpc>
                  <a:spcPct val="100000"/>
                </a:lnSpc>
              </a:pPr>
              <a:endParaRPr lang="en-GB" sz="3600" b="1">
                <a:solidFill>
                  <a:srgbClr val="00547E"/>
                </a:solidFill>
                <a:latin typeface="Helvetica" pitchFamily="34" charset="0"/>
              </a:endParaRPr>
            </a:p>
          </p:txBody>
        </p:sp>
        <p:sp>
          <p:nvSpPr>
            <p:cNvPr id="226362" name="Rectangle 58"/>
            <p:cNvSpPr>
              <a:spLocks noChangeArrowheads="1"/>
            </p:cNvSpPr>
            <p:nvPr/>
          </p:nvSpPr>
          <p:spPr bwMode="auto">
            <a:xfrm>
              <a:off x="1245" y="1392"/>
              <a:ext cx="731" cy="78"/>
            </a:xfrm>
            <a:prstGeom prst="rect">
              <a:avLst/>
            </a:prstGeom>
            <a:solidFill>
              <a:srgbClr val="55CDFF"/>
            </a:solidFill>
            <a:ln w="3175">
              <a:solidFill>
                <a:srgbClr val="000000"/>
              </a:solidFill>
              <a:miter lim="800000"/>
              <a:headEnd/>
              <a:tailEnd/>
            </a:ln>
          </p:spPr>
          <p:txBody>
            <a:bodyPr/>
            <a:lstStyle/>
            <a:p>
              <a:pPr algn="r">
                <a:lnSpc>
                  <a:spcPct val="100000"/>
                </a:lnSpc>
              </a:pPr>
              <a:endParaRPr lang="en-GB" sz="3600" b="1">
                <a:solidFill>
                  <a:srgbClr val="00547E"/>
                </a:solidFill>
                <a:latin typeface="Helvetica" pitchFamily="34" charset="0"/>
              </a:endParaRPr>
            </a:p>
          </p:txBody>
        </p:sp>
        <p:sp>
          <p:nvSpPr>
            <p:cNvPr id="226363" name="Rectangle 59"/>
            <p:cNvSpPr>
              <a:spLocks noChangeArrowheads="1"/>
            </p:cNvSpPr>
            <p:nvPr/>
          </p:nvSpPr>
          <p:spPr bwMode="auto">
            <a:xfrm>
              <a:off x="1917" y="1392"/>
              <a:ext cx="82" cy="568"/>
            </a:xfrm>
            <a:prstGeom prst="rect">
              <a:avLst/>
            </a:prstGeom>
            <a:solidFill>
              <a:srgbClr val="55CDFF"/>
            </a:solidFill>
            <a:ln w="3175">
              <a:solidFill>
                <a:srgbClr val="000000"/>
              </a:solidFill>
              <a:miter lim="800000"/>
              <a:headEnd/>
              <a:tailEnd/>
            </a:ln>
          </p:spPr>
          <p:txBody>
            <a:bodyPr/>
            <a:lstStyle/>
            <a:p>
              <a:pPr algn="r">
                <a:lnSpc>
                  <a:spcPct val="100000"/>
                </a:lnSpc>
              </a:pPr>
              <a:endParaRPr lang="en-GB" sz="3600" b="1">
                <a:solidFill>
                  <a:srgbClr val="00547E"/>
                </a:solidFill>
                <a:latin typeface="Helvetica" pitchFamily="34" charset="0"/>
              </a:endParaRPr>
            </a:p>
          </p:txBody>
        </p:sp>
        <p:sp>
          <p:nvSpPr>
            <p:cNvPr id="226364" name="Rectangle 60"/>
            <p:cNvSpPr>
              <a:spLocks noChangeArrowheads="1"/>
            </p:cNvSpPr>
            <p:nvPr/>
          </p:nvSpPr>
          <p:spPr bwMode="auto">
            <a:xfrm>
              <a:off x="1540" y="1632"/>
              <a:ext cx="119" cy="71"/>
            </a:xfrm>
            <a:prstGeom prst="rect">
              <a:avLst/>
            </a:prstGeom>
            <a:solidFill>
              <a:srgbClr val="FFA380"/>
            </a:solidFill>
            <a:ln w="3175">
              <a:solidFill>
                <a:srgbClr val="000000"/>
              </a:solidFill>
              <a:miter lim="800000"/>
              <a:headEnd/>
              <a:tailEnd/>
            </a:ln>
          </p:spPr>
          <p:txBody>
            <a:bodyPr/>
            <a:lstStyle/>
            <a:p>
              <a:pPr algn="r">
                <a:lnSpc>
                  <a:spcPct val="100000"/>
                </a:lnSpc>
              </a:pPr>
              <a:endParaRPr lang="en-GB" sz="3600" b="1">
                <a:solidFill>
                  <a:srgbClr val="00547E"/>
                </a:solidFill>
                <a:latin typeface="Helvetica" pitchFamily="34" charset="0"/>
              </a:endParaRPr>
            </a:p>
          </p:txBody>
        </p:sp>
        <p:sp>
          <p:nvSpPr>
            <p:cNvPr id="226365" name="Rectangle 61"/>
            <p:cNvSpPr>
              <a:spLocks noChangeArrowheads="1"/>
            </p:cNvSpPr>
            <p:nvPr/>
          </p:nvSpPr>
          <p:spPr bwMode="auto">
            <a:xfrm>
              <a:off x="1216" y="1392"/>
              <a:ext cx="81" cy="568"/>
            </a:xfrm>
            <a:prstGeom prst="rect">
              <a:avLst/>
            </a:prstGeom>
            <a:solidFill>
              <a:srgbClr val="55CDFF"/>
            </a:solidFill>
            <a:ln w="3175">
              <a:solidFill>
                <a:srgbClr val="000000"/>
              </a:solidFill>
              <a:miter lim="800000"/>
              <a:headEnd/>
              <a:tailEnd/>
            </a:ln>
          </p:spPr>
          <p:txBody>
            <a:bodyPr/>
            <a:lstStyle/>
            <a:p>
              <a:pPr algn="r">
                <a:lnSpc>
                  <a:spcPct val="100000"/>
                </a:lnSpc>
              </a:pPr>
              <a:endParaRPr lang="en-GB" sz="3600" b="1">
                <a:solidFill>
                  <a:srgbClr val="00547E"/>
                </a:solidFill>
                <a:latin typeface="Helvetica" pitchFamily="34" charset="0"/>
              </a:endParaRPr>
            </a:p>
          </p:txBody>
        </p:sp>
      </p:grpSp>
      <p:pic>
        <p:nvPicPr>
          <p:cNvPr id="226366" name="Picture 62"/>
          <p:cNvPicPr>
            <a:picLocks noChangeAspect="1" noChangeArrowheads="1"/>
          </p:cNvPicPr>
          <p:nvPr/>
        </p:nvPicPr>
        <p:blipFill>
          <a:blip r:embed="rId12" cstate="print"/>
          <a:srcRect/>
          <a:stretch>
            <a:fillRect/>
          </a:stretch>
        </p:blipFill>
        <p:spPr bwMode="auto">
          <a:xfrm>
            <a:off x="6781800" y="917575"/>
            <a:ext cx="985838" cy="914400"/>
          </a:xfrm>
          <a:prstGeom prst="rect">
            <a:avLst/>
          </a:prstGeom>
          <a:noFill/>
          <a:ln w="9525">
            <a:solidFill>
              <a:srgbClr val="CC0000"/>
            </a:solidFill>
            <a:miter lim="800000"/>
            <a:headEnd/>
            <a:tailEnd/>
          </a:ln>
        </p:spPr>
      </p:pic>
      <p:pic>
        <p:nvPicPr>
          <p:cNvPr id="226367" name="Picture 63"/>
          <p:cNvPicPr>
            <a:picLocks noChangeAspect="1" noChangeArrowheads="1"/>
          </p:cNvPicPr>
          <p:nvPr/>
        </p:nvPicPr>
        <p:blipFill>
          <a:blip r:embed="rId13"/>
          <a:srcRect/>
          <a:stretch>
            <a:fillRect/>
          </a:stretch>
        </p:blipFill>
        <p:spPr bwMode="auto">
          <a:xfrm>
            <a:off x="6781800" y="2971800"/>
            <a:ext cx="1077913" cy="633413"/>
          </a:xfrm>
          <a:prstGeom prst="rect">
            <a:avLst/>
          </a:prstGeom>
          <a:noFill/>
          <a:ln w="9525">
            <a:solidFill>
              <a:srgbClr val="CC0000"/>
            </a:solidFill>
            <a:miter lim="800000"/>
            <a:headEnd/>
            <a:tailEnd/>
          </a:ln>
        </p:spPr>
      </p:pic>
      <p:sp>
        <p:nvSpPr>
          <p:cNvPr id="226368" name="Rectangle 64"/>
          <p:cNvSpPr>
            <a:spLocks noGrp="1" noChangeArrowheads="1"/>
          </p:cNvSpPr>
          <p:nvPr>
            <p:ph type="title" idx="4294967295"/>
          </p:nvPr>
        </p:nvSpPr>
        <p:spPr>
          <a:xfrm>
            <a:off x="0" y="76200"/>
            <a:ext cx="7975600" cy="762000"/>
          </a:xfrm>
        </p:spPr>
        <p:txBody>
          <a:bodyPr lIns="91440" tIns="45720" rIns="91440" bIns="45720"/>
          <a:lstStyle/>
          <a:p>
            <a:pPr eaLnBrk="1" hangingPunct="1"/>
            <a:r>
              <a:rPr lang="en-US" sz="4200" b="0"/>
              <a:t>Scientific programme: The ingredients</a:t>
            </a:r>
          </a:p>
        </p:txBody>
      </p:sp>
      <p:pic>
        <p:nvPicPr>
          <p:cNvPr id="226369" name="Picture 65"/>
          <p:cNvPicPr>
            <a:picLocks noChangeAspect="1" noChangeArrowheads="1"/>
          </p:cNvPicPr>
          <p:nvPr/>
        </p:nvPicPr>
        <p:blipFill>
          <a:blip r:embed="rId14"/>
          <a:srcRect/>
          <a:stretch>
            <a:fillRect/>
          </a:stretch>
        </p:blipFill>
        <p:spPr bwMode="auto">
          <a:xfrm>
            <a:off x="2114550" y="4910138"/>
            <a:ext cx="1060450" cy="1155700"/>
          </a:xfrm>
          <a:prstGeom prst="rect">
            <a:avLst/>
          </a:prstGeom>
          <a:noFill/>
          <a:ln w="9525">
            <a:solidFill>
              <a:srgbClr val="CC0000"/>
            </a:solidFill>
            <a:miter lim="800000"/>
            <a:headEnd/>
            <a:tailEnd/>
          </a:ln>
        </p:spPr>
      </p:pic>
      <p:sp>
        <p:nvSpPr>
          <p:cNvPr id="69" name="Footer Placeholder 5"/>
          <p:cNvSpPr>
            <a:spLocks noGrp="1"/>
          </p:cNvSpPr>
          <p:nvPr>
            <p:ph type="ftr" sz="quarter" idx="4294967295"/>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4FA514CA-6724-4FD2-8CE2-9D6FBC577DA9}" type="slidenum">
              <a:rPr lang="en-US"/>
              <a:pPr>
                <a:defRPr/>
              </a:pPr>
              <a:t>39</a:t>
            </a:fld>
            <a:endParaRPr lang="en-US" dirty="0"/>
          </a:p>
        </p:txBody>
      </p:sp>
      <p:sp>
        <p:nvSpPr>
          <p:cNvPr id="236547" name="Rectangle 2"/>
          <p:cNvSpPr>
            <a:spLocks noGrp="1" noChangeArrowheads="1"/>
          </p:cNvSpPr>
          <p:nvPr>
            <p:ph type="title" idx="4294967295"/>
          </p:nvPr>
        </p:nvSpPr>
        <p:spPr>
          <a:xfrm>
            <a:off x="415925" y="66675"/>
            <a:ext cx="8229600" cy="898525"/>
          </a:xfrm>
        </p:spPr>
        <p:txBody>
          <a:bodyPr lIns="91440" tIns="45720" rIns="91440" bIns="45720"/>
          <a:lstStyle/>
          <a:p>
            <a:pPr eaLnBrk="1" hangingPunct="1"/>
            <a:r>
              <a:rPr lang="en-GB" sz="3000" b="0">
                <a:solidFill>
                  <a:schemeClr val="tx2"/>
                </a:solidFill>
              </a:rPr>
              <a:t>Applications of particle accelerators</a:t>
            </a:r>
          </a:p>
        </p:txBody>
      </p:sp>
      <p:graphicFrame>
        <p:nvGraphicFramePr>
          <p:cNvPr id="236548" name="Group 4"/>
          <p:cNvGraphicFramePr>
            <a:graphicFrameLocks noGrp="1"/>
          </p:cNvGraphicFramePr>
          <p:nvPr>
            <p:ph type="tbl" idx="4294967295"/>
          </p:nvPr>
        </p:nvGraphicFramePr>
        <p:xfrm>
          <a:off x="522288" y="838200"/>
          <a:ext cx="8248650" cy="4100517"/>
        </p:xfrm>
        <a:graphic>
          <a:graphicData uri="http://schemas.openxmlformats.org/drawingml/2006/table">
            <a:tbl>
              <a:tblPr/>
              <a:tblGrid>
                <a:gridCol w="5183187"/>
                <a:gridCol w="3065463"/>
              </a:tblGrid>
              <a:tr h="455613">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600" b="0" i="1" u="none" strike="noStrike" cap="none" normalizeH="0" baseline="0" smtClean="0">
                          <a:ln>
                            <a:noFill/>
                          </a:ln>
                          <a:solidFill>
                            <a:schemeClr val="hlink"/>
                          </a:solidFill>
                          <a:effectLst>
                            <a:outerShdw blurRad="38100" dist="38100" dir="2700000" algn="tl">
                              <a:srgbClr val="C0C0C0"/>
                            </a:outerShdw>
                          </a:effectLst>
                          <a:latin typeface="Arial Narrow" pitchFamily="34" charset="0"/>
                        </a:rPr>
                        <a:t>CATEGORY OF ACCELERATORS</a:t>
                      </a:r>
                      <a:endParaRPr kumimoji="0" lang="en-GB" sz="1600" b="0" i="1" u="none" strike="noStrike" cap="none" normalizeH="0" baseline="0" smtClean="0">
                        <a:ln>
                          <a:noFill/>
                        </a:ln>
                        <a:solidFill>
                          <a:schemeClr val="hlink"/>
                        </a:solidFill>
                        <a:effectLst>
                          <a:outerShdw blurRad="38100" dist="38100" dir="2700000" algn="tl">
                            <a:srgbClr val="C0C0C0"/>
                          </a:outerShdw>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GB" sz="1800" b="0" i="1" u="none" strike="noStrike" cap="none" normalizeH="0" baseline="0" smtClean="0">
                          <a:ln>
                            <a:noFill/>
                          </a:ln>
                          <a:solidFill>
                            <a:schemeClr val="hlink"/>
                          </a:solidFill>
                          <a:effectLst/>
                          <a:latin typeface="Arial Narrow" pitchFamily="34" charset="0"/>
                        </a:rPr>
                        <a:t>Number in use (2005)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600" b="0" i="1" u="none" strike="noStrike" cap="none" normalizeH="0" baseline="0" smtClean="0">
                          <a:ln>
                            <a:noFill/>
                          </a:ln>
                          <a:solidFill>
                            <a:srgbClr val="1B1B51"/>
                          </a:solidFill>
                          <a:effectLst/>
                          <a:latin typeface="Arial Narrow" pitchFamily="34" charset="0"/>
                        </a:rPr>
                        <a:t>High Energy acc. (E </a:t>
                      </a:r>
                      <a:r>
                        <a:rPr kumimoji="0" lang="en-US" sz="1600" b="0" i="1" u="none" strike="noStrike" cap="none" normalizeH="0" baseline="0" smtClean="0">
                          <a:ln>
                            <a:noFill/>
                          </a:ln>
                          <a:solidFill>
                            <a:srgbClr val="1B1B51"/>
                          </a:solidFill>
                          <a:effectLst/>
                          <a:latin typeface="Arial Narrow" pitchFamily="34" charset="0"/>
                          <a:cs typeface="Arial" charset="0"/>
                        </a:rPr>
                        <a:t>&gt;1GeV)</a:t>
                      </a:r>
                      <a:endParaRPr kumimoji="0" lang="en-GB" sz="1600" b="0" i="1" u="none" strike="noStrike" cap="none" normalizeH="0" baseline="0" smtClean="0">
                        <a:ln>
                          <a:noFill/>
                        </a:ln>
                        <a:solidFill>
                          <a:srgbClr val="1B1B5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GB" sz="1600" b="1"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 120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600" b="0" i="1" u="none" strike="noStrike" cap="none" normalizeH="0" baseline="0" smtClean="0">
                          <a:ln>
                            <a:noFill/>
                          </a:ln>
                          <a:solidFill>
                            <a:srgbClr val="1B1B51"/>
                          </a:solidFill>
                          <a:effectLst/>
                          <a:latin typeface="Arial Narrow" pitchFamily="34" charset="0"/>
                        </a:rPr>
                        <a:t>Synchrotron radiation sources</a:t>
                      </a:r>
                      <a:endParaRPr kumimoji="0" lang="en-GB" sz="1600" b="0" i="1" u="none" strike="noStrike" cap="none" normalizeH="0" baseline="0" smtClean="0">
                        <a:ln>
                          <a:noFill/>
                        </a:ln>
                        <a:solidFill>
                          <a:srgbClr val="1B1B5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GB" sz="1600" b="1"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&gt; 100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600" b="0" i="1" u="none" strike="noStrike" cap="none" normalizeH="0" baseline="0" smtClean="0">
                          <a:ln>
                            <a:noFill/>
                          </a:ln>
                          <a:solidFill>
                            <a:srgbClr val="1B1B51"/>
                          </a:solidFill>
                          <a:effectLst/>
                          <a:latin typeface="Arial Narrow" pitchFamily="34" charset="0"/>
                        </a:rPr>
                        <a:t>Medical radioisotope production</a:t>
                      </a:r>
                      <a:endParaRPr kumimoji="0" lang="en-GB" sz="1600" b="0" i="1" u="none" strike="noStrike" cap="none" normalizeH="0" baseline="0" smtClean="0">
                        <a:ln>
                          <a:noFill/>
                        </a:ln>
                        <a:solidFill>
                          <a:srgbClr val="1B1B5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GB" sz="1600" b="1"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 200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600" b="0" i="1" u="none" strike="noStrike" cap="none" normalizeH="0" baseline="0" smtClean="0">
                          <a:ln>
                            <a:noFill/>
                          </a:ln>
                          <a:solidFill>
                            <a:srgbClr val="1B1B51"/>
                          </a:solidFill>
                          <a:effectLst/>
                          <a:latin typeface="Arial Narrow" pitchFamily="34" charset="0"/>
                        </a:rPr>
                        <a:t>Radiotherapy accelerators *</a:t>
                      </a:r>
                      <a:endParaRPr kumimoji="0" lang="en-GB" sz="1600" b="0" i="1" u="none" strike="noStrike" cap="none" normalizeH="0" baseline="0" smtClean="0">
                        <a:ln>
                          <a:noFill/>
                        </a:ln>
                        <a:solidFill>
                          <a:srgbClr val="1B1B5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GB" sz="1600" b="1"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&gt; 7500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600" b="0" i="1" u="none" strike="noStrike" cap="none" normalizeH="0" baseline="0" smtClean="0">
                          <a:ln>
                            <a:noFill/>
                          </a:ln>
                          <a:solidFill>
                            <a:srgbClr val="1B1B51"/>
                          </a:solidFill>
                          <a:effectLst/>
                          <a:latin typeface="Arial Narrow" pitchFamily="34" charset="0"/>
                        </a:rPr>
                        <a:t>Research acc.  including biomedical research</a:t>
                      </a:r>
                      <a:endParaRPr kumimoji="0" lang="en-GB" sz="1600" b="0" i="1" u="none" strike="noStrike" cap="none" normalizeH="0" baseline="0" smtClean="0">
                        <a:ln>
                          <a:noFill/>
                        </a:ln>
                        <a:solidFill>
                          <a:srgbClr val="1B1B5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GB" sz="1600" b="1"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 1500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600" b="0" i="1" u="none" strike="noStrike" cap="none" normalizeH="0" baseline="0" smtClean="0">
                          <a:ln>
                            <a:noFill/>
                          </a:ln>
                          <a:solidFill>
                            <a:srgbClr val="1B1B51"/>
                          </a:solidFill>
                          <a:effectLst/>
                          <a:latin typeface="Arial Narrow" pitchFamily="34" charset="0"/>
                        </a:rPr>
                        <a:t>Acc. for industrial processing and research</a:t>
                      </a:r>
                      <a:endParaRPr kumimoji="0" lang="en-GB" sz="1600" b="0" i="1" u="none" strike="noStrike" cap="none" normalizeH="0" baseline="0" smtClean="0">
                        <a:ln>
                          <a:noFill/>
                        </a:ln>
                        <a:solidFill>
                          <a:srgbClr val="1B1B5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GB" sz="1600" b="1"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 1500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600" b="0" i="1" u="none" strike="noStrike" cap="none" normalizeH="0" baseline="0" smtClean="0">
                          <a:ln>
                            <a:noFill/>
                          </a:ln>
                          <a:solidFill>
                            <a:srgbClr val="1B1B51"/>
                          </a:solidFill>
                          <a:effectLst/>
                          <a:latin typeface="Arial Narrow" pitchFamily="34" charset="0"/>
                        </a:rPr>
                        <a:t>Ion implanters, surface modification</a:t>
                      </a:r>
                      <a:endParaRPr kumimoji="0" lang="en-GB" sz="1600" b="0" i="1" u="none" strike="noStrike" cap="none" normalizeH="0" baseline="0" smtClean="0">
                        <a:ln>
                          <a:noFill/>
                        </a:ln>
                        <a:solidFill>
                          <a:srgbClr val="1B1B5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GB" sz="1600" b="1"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&gt; 7000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GB" sz="1600" b="0"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Total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GB" sz="1600" b="0"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&gt; 17500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36580" name="Text Box 35"/>
          <p:cNvSpPr txBox="1">
            <a:spLocks noChangeArrowheads="1"/>
          </p:cNvSpPr>
          <p:nvPr/>
        </p:nvSpPr>
        <p:spPr bwMode="auto">
          <a:xfrm>
            <a:off x="1295400" y="4953000"/>
            <a:ext cx="6665607" cy="1477328"/>
          </a:xfrm>
          <a:prstGeom prst="rect">
            <a:avLst/>
          </a:prstGeom>
          <a:noFill/>
          <a:ln w="9525">
            <a:noFill/>
            <a:miter lim="800000"/>
            <a:headEnd/>
            <a:tailEnd/>
          </a:ln>
        </p:spPr>
        <p:txBody>
          <a:bodyPr wrap="none">
            <a:spAutoFit/>
          </a:bodyPr>
          <a:lstStyle/>
          <a:p>
            <a:pPr algn="l">
              <a:lnSpc>
                <a:spcPct val="100000"/>
              </a:lnSpc>
            </a:pPr>
            <a:r>
              <a:rPr lang="en-US" sz="1800" dirty="0"/>
              <a:t>* </a:t>
            </a:r>
            <a:r>
              <a:rPr lang="en-US" sz="1800" dirty="0" err="1"/>
              <a:t>Linacs</a:t>
            </a:r>
            <a:r>
              <a:rPr lang="en-US" sz="1800" dirty="0"/>
              <a:t> used in radiotherapy represent 40% of all running </a:t>
            </a:r>
            <a:r>
              <a:rPr lang="en-US" sz="1800" dirty="0" smtClean="0"/>
              <a:t>accelerators:</a:t>
            </a:r>
            <a:endParaRPr lang="en-US" sz="1800" dirty="0"/>
          </a:p>
          <a:p>
            <a:pPr algn="l">
              <a:lnSpc>
                <a:spcPct val="100000"/>
              </a:lnSpc>
            </a:pPr>
            <a:r>
              <a:rPr lang="en-US" sz="1800" dirty="0"/>
              <a:t>France, Germany, Italy:  4 units per million inhabitants</a:t>
            </a:r>
          </a:p>
          <a:p>
            <a:pPr algn="l">
              <a:lnSpc>
                <a:spcPct val="100000"/>
              </a:lnSpc>
            </a:pPr>
            <a:r>
              <a:rPr lang="en-US" sz="1800" dirty="0"/>
              <a:t>Switzerland: 11 units per million inhabitants</a:t>
            </a:r>
          </a:p>
          <a:p>
            <a:pPr algn="l">
              <a:lnSpc>
                <a:spcPct val="100000"/>
              </a:lnSpc>
            </a:pPr>
            <a:r>
              <a:rPr lang="en-US" sz="1800" dirty="0"/>
              <a:t>Finland: 14 units per million inhabitants </a:t>
            </a:r>
          </a:p>
          <a:p>
            <a:pPr algn="l">
              <a:lnSpc>
                <a:spcPct val="100000"/>
              </a:lnSpc>
            </a:pPr>
            <a:endParaRPr lang="en-GB" sz="1800" dirty="0"/>
          </a:p>
        </p:txBody>
      </p:sp>
      <p:sp>
        <p:nvSpPr>
          <p:cNvPr id="7" name="Footer Placeholder 5"/>
          <p:cNvSpPr>
            <a:spLocks noGrp="1"/>
          </p:cNvSpPr>
          <p:nvPr>
            <p:ph type="ftr" sz="quarter" idx="4294967295"/>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Picture 2"/>
          <p:cNvPicPr>
            <a:picLocks noChangeAspect="1" noChangeArrowheads="1"/>
          </p:cNvPicPr>
          <p:nvPr/>
        </p:nvPicPr>
        <p:blipFill>
          <a:blip r:embed="rId3"/>
          <a:srcRect/>
          <a:stretch>
            <a:fillRect/>
          </a:stretch>
        </p:blipFill>
        <p:spPr bwMode="auto">
          <a:xfrm>
            <a:off x="457200" y="1098550"/>
            <a:ext cx="2884488" cy="5715000"/>
          </a:xfrm>
          <a:prstGeom prst="rect">
            <a:avLst/>
          </a:prstGeom>
          <a:noFill/>
        </p:spPr>
      </p:pic>
      <p:sp>
        <p:nvSpPr>
          <p:cNvPr id="111619" name="Text Box 3"/>
          <p:cNvSpPr txBox="1">
            <a:spLocks noChangeArrowheads="1"/>
          </p:cNvSpPr>
          <p:nvPr/>
        </p:nvSpPr>
        <p:spPr bwMode="auto">
          <a:xfrm>
            <a:off x="4716463" y="2787650"/>
            <a:ext cx="3384550" cy="1552575"/>
          </a:xfrm>
          <a:prstGeom prst="rect">
            <a:avLst/>
          </a:prstGeom>
          <a:noFill/>
          <a:ln w="9525">
            <a:noFill/>
            <a:miter lim="800000"/>
            <a:headEnd/>
            <a:tailEnd/>
          </a:ln>
          <a:effectLst/>
        </p:spPr>
        <p:txBody>
          <a:bodyPr>
            <a:spAutoFit/>
          </a:bodyPr>
          <a:lstStyle/>
          <a:p>
            <a:pPr>
              <a:spcBef>
                <a:spcPct val="50000"/>
              </a:spcBef>
            </a:pPr>
            <a:r>
              <a:rPr lang="en-GB"/>
              <a:t>In 50 years, we’ve come a long way, but there is still much to learn…</a:t>
            </a:r>
          </a:p>
        </p:txBody>
      </p:sp>
      <p:grpSp>
        <p:nvGrpSpPr>
          <p:cNvPr id="2" name="Group 4"/>
          <p:cNvGrpSpPr>
            <a:grpSpLocks/>
          </p:cNvGrpSpPr>
          <p:nvPr/>
        </p:nvGrpSpPr>
        <p:grpSpPr bwMode="auto">
          <a:xfrm>
            <a:off x="3635375" y="1700213"/>
            <a:ext cx="5334000" cy="4471987"/>
            <a:chOff x="624" y="1056"/>
            <a:chExt cx="3360" cy="2817"/>
          </a:xfrm>
        </p:grpSpPr>
        <p:pic>
          <p:nvPicPr>
            <p:cNvPr id="111621" name="Picture 5"/>
            <p:cNvPicPr>
              <a:picLocks noChangeAspect="1" noChangeArrowheads="1"/>
            </p:cNvPicPr>
            <p:nvPr/>
          </p:nvPicPr>
          <p:blipFill>
            <a:blip r:embed="rId4"/>
            <a:srcRect/>
            <a:stretch>
              <a:fillRect/>
            </a:stretch>
          </p:blipFill>
          <p:spPr bwMode="auto">
            <a:xfrm>
              <a:off x="624" y="1056"/>
              <a:ext cx="3360" cy="2817"/>
            </a:xfrm>
            <a:prstGeom prst="rect">
              <a:avLst/>
            </a:prstGeom>
            <a:noFill/>
          </p:spPr>
        </p:pic>
        <p:sp>
          <p:nvSpPr>
            <p:cNvPr id="111622" name="Text Box 6"/>
            <p:cNvSpPr txBox="1">
              <a:spLocks noChangeArrowheads="1"/>
            </p:cNvSpPr>
            <p:nvPr/>
          </p:nvSpPr>
          <p:spPr bwMode="auto">
            <a:xfrm>
              <a:off x="2544" y="1056"/>
              <a:ext cx="576" cy="212"/>
            </a:xfrm>
            <a:prstGeom prst="rect">
              <a:avLst/>
            </a:prstGeom>
            <a:solidFill>
              <a:schemeClr val="tx1"/>
            </a:solidFill>
            <a:ln w="9525">
              <a:noFill/>
              <a:miter lim="800000"/>
              <a:headEnd/>
              <a:tailEnd/>
            </a:ln>
            <a:effectLst/>
          </p:spPr>
          <p:txBody>
            <a:bodyPr>
              <a:spAutoFit/>
            </a:bodyPr>
            <a:lstStyle/>
            <a:p>
              <a:r>
                <a:rPr lang="en-US" sz="1600" b="1">
                  <a:solidFill>
                    <a:schemeClr val="bg2"/>
                  </a:solidFill>
                  <a:latin typeface="Verdana" pitchFamily="34" charset="0"/>
                </a:rPr>
                <a:t>gauge</a:t>
              </a:r>
            </a:p>
          </p:txBody>
        </p:sp>
        <p:sp>
          <p:nvSpPr>
            <p:cNvPr id="111623" name="Text Box 7"/>
            <p:cNvSpPr txBox="1">
              <a:spLocks noChangeArrowheads="1"/>
            </p:cNvSpPr>
            <p:nvPr/>
          </p:nvSpPr>
          <p:spPr bwMode="auto">
            <a:xfrm>
              <a:off x="3350" y="1463"/>
              <a:ext cx="268" cy="231"/>
            </a:xfrm>
            <a:prstGeom prst="rect">
              <a:avLst/>
            </a:prstGeom>
            <a:noFill/>
            <a:ln w="9525">
              <a:noFill/>
              <a:miter lim="800000"/>
              <a:headEnd/>
              <a:tailEnd/>
            </a:ln>
            <a:effectLst/>
          </p:spPr>
          <p:txBody>
            <a:bodyPr wrap="none">
              <a:spAutoFit/>
            </a:bodyPr>
            <a:lstStyle/>
            <a:p>
              <a:pPr eaLnBrk="1" hangingPunct="1"/>
              <a:r>
                <a:rPr lang="en-US" sz="1800"/>
                <a:t>x8</a:t>
              </a:r>
            </a:p>
          </p:txBody>
        </p:sp>
      </p:grpSp>
      <p:sp>
        <p:nvSpPr>
          <p:cNvPr id="111624" name="Text Box 8"/>
          <p:cNvSpPr txBox="1">
            <a:spLocks noChangeArrowheads="1"/>
          </p:cNvSpPr>
          <p:nvPr/>
        </p:nvSpPr>
        <p:spPr bwMode="auto">
          <a:xfrm>
            <a:off x="0" y="14288"/>
            <a:ext cx="8305800" cy="946150"/>
          </a:xfrm>
          <a:prstGeom prst="rect">
            <a:avLst/>
          </a:prstGeom>
          <a:noFill/>
          <a:ln w="9525">
            <a:noFill/>
            <a:miter lim="800000"/>
            <a:headEnd/>
            <a:tailEnd/>
          </a:ln>
          <a:effectLst/>
        </p:spPr>
        <p:txBody>
          <a:bodyPr>
            <a:spAutoFit/>
          </a:bodyPr>
          <a:lstStyle/>
          <a:p>
            <a:r>
              <a:rPr lang="en-GB" sz="2800" b="1"/>
              <a:t>The study of elementary particles and fields</a:t>
            </a:r>
          </a:p>
          <a:p>
            <a:r>
              <a:rPr lang="en-GB" sz="2800" b="1"/>
              <a:t>and their interactions</a:t>
            </a:r>
          </a:p>
        </p:txBody>
      </p:sp>
      <p:sp>
        <p:nvSpPr>
          <p:cNvPr id="111625" name="Oval 9"/>
          <p:cNvSpPr>
            <a:spLocks noChangeArrowheads="1"/>
          </p:cNvSpPr>
          <p:nvPr/>
        </p:nvSpPr>
        <p:spPr bwMode="auto">
          <a:xfrm>
            <a:off x="3733800" y="4976813"/>
            <a:ext cx="4953000" cy="838200"/>
          </a:xfrm>
          <a:prstGeom prst="ellipse">
            <a:avLst/>
          </a:prstGeom>
          <a:noFill/>
          <a:ln w="57150">
            <a:solidFill>
              <a:srgbClr val="CC3300"/>
            </a:solidFill>
            <a:round/>
            <a:headEnd/>
            <a:tailEnd/>
          </a:ln>
          <a:effectLst/>
        </p:spPr>
        <p:txBody>
          <a:bodyPr wrap="none" anchor="ctr"/>
          <a:lstStyle/>
          <a:p>
            <a:endParaRPr lang="en-GB"/>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116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2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1"/>
          <p:cNvSpPr>
            <a:spLocks noGrp="1"/>
          </p:cNvSpPr>
          <p:nvPr>
            <p:ph type="sldNum" sz="quarter" idx="10"/>
          </p:nvPr>
        </p:nvSpPr>
        <p:spPr/>
        <p:txBody>
          <a:bodyPr/>
          <a:lstStyle/>
          <a:p>
            <a:pPr>
              <a:defRPr/>
            </a:pPr>
            <a:fld id="{2057242A-E01B-4328-A258-F36B5CD65436}" type="slidenum">
              <a:rPr lang="en-US"/>
              <a:pPr>
                <a:defRPr/>
              </a:pPr>
              <a:t>40</a:t>
            </a:fld>
            <a:endParaRPr lang="en-US" dirty="0"/>
          </a:p>
        </p:txBody>
      </p:sp>
      <p:sp>
        <p:nvSpPr>
          <p:cNvPr id="238595" name="Rectangle 2"/>
          <p:cNvSpPr>
            <a:spLocks noGrp="1" noChangeArrowheads="1"/>
          </p:cNvSpPr>
          <p:nvPr>
            <p:ph type="title" idx="4294967295"/>
          </p:nvPr>
        </p:nvSpPr>
        <p:spPr>
          <a:xfrm>
            <a:off x="49213" y="139700"/>
            <a:ext cx="8866187" cy="838200"/>
          </a:xfrm>
        </p:spPr>
        <p:txBody>
          <a:bodyPr lIns="91440" tIns="45720" rIns="91440" bIns="45720"/>
          <a:lstStyle/>
          <a:p>
            <a:pPr eaLnBrk="1" hangingPunct="1"/>
            <a:r>
              <a:rPr lang="en-US" sz="3000" b="0">
                <a:solidFill>
                  <a:schemeClr val="tx2"/>
                </a:solidFill>
              </a:rPr>
              <a:t>Science to Health: Radiopharmaceuticals</a:t>
            </a:r>
          </a:p>
        </p:txBody>
      </p:sp>
      <p:sp>
        <p:nvSpPr>
          <p:cNvPr id="1515523" name="Rectangle 3"/>
          <p:cNvSpPr>
            <a:spLocks noGrp="1" noChangeArrowheads="1"/>
          </p:cNvSpPr>
          <p:nvPr>
            <p:ph type="body" sz="half" idx="4294967295"/>
          </p:nvPr>
        </p:nvSpPr>
        <p:spPr>
          <a:xfrm>
            <a:off x="5181600" y="1266825"/>
            <a:ext cx="4038600" cy="2514600"/>
          </a:xfrm>
        </p:spPr>
        <p:txBody>
          <a:bodyPr lIns="91440" tIns="45720" rIns="91440" bIns="45720"/>
          <a:lstStyle/>
          <a:p>
            <a:pPr marL="92075" indent="-92075" eaLnBrk="1" hangingPunct="1">
              <a:buFont typeface="Arial Narrow" pitchFamily="34" charset="0"/>
              <a:buNone/>
            </a:pPr>
            <a:r>
              <a:rPr lang="en-US" sz="2400"/>
              <a:t>Health care</a:t>
            </a:r>
          </a:p>
          <a:p>
            <a:pPr marL="441325" lvl="1" indent="-166688" eaLnBrk="1" hangingPunct="1">
              <a:buFontTx/>
              <a:buNone/>
            </a:pPr>
            <a:r>
              <a:rPr lang="en-US" sz="1600"/>
              <a:t>Medical isotopes instrumental for:</a:t>
            </a:r>
          </a:p>
          <a:p>
            <a:pPr marL="441325" lvl="1" indent="-166688" eaLnBrk="1" hangingPunct="1"/>
            <a:r>
              <a:rPr lang="en-US" sz="1600"/>
              <a:t>accurate diagnostics through medical imaging </a:t>
            </a:r>
          </a:p>
          <a:p>
            <a:pPr marL="441325" lvl="1" indent="-166688" eaLnBrk="1" hangingPunct="1"/>
            <a:r>
              <a:rPr lang="en-US" sz="1600"/>
              <a:t>cancer therapy</a:t>
            </a:r>
            <a:endParaRPr lang="en-US" sz="2000"/>
          </a:p>
        </p:txBody>
      </p:sp>
      <p:sp>
        <p:nvSpPr>
          <p:cNvPr id="1515524" name="Rectangle 4"/>
          <p:cNvSpPr>
            <a:spLocks noGrp="1" noChangeArrowheads="1"/>
          </p:cNvSpPr>
          <p:nvPr>
            <p:ph type="body" sz="half" idx="4294967295"/>
          </p:nvPr>
        </p:nvSpPr>
        <p:spPr>
          <a:xfrm>
            <a:off x="76200" y="1219200"/>
            <a:ext cx="4267200" cy="2286000"/>
          </a:xfrm>
        </p:spPr>
        <p:txBody>
          <a:bodyPr lIns="91440" tIns="45720" rIns="91440" bIns="45720"/>
          <a:lstStyle/>
          <a:p>
            <a:pPr marL="92075" indent="-92075" eaLnBrk="1" hangingPunct="1">
              <a:buFont typeface="Arial Narrow" pitchFamily="34" charset="0"/>
              <a:buNone/>
            </a:pPr>
            <a:r>
              <a:rPr lang="en-US" sz="2400"/>
              <a:t>Technology</a:t>
            </a:r>
            <a:r>
              <a:rPr lang="en-US" sz="2800">
                <a:effectLst>
                  <a:outerShdw blurRad="38100" dist="38100" dir="2700000" algn="tl">
                    <a:srgbClr val="C0C0C0"/>
                  </a:outerShdw>
                </a:effectLst>
              </a:rPr>
              <a:t> </a:t>
            </a:r>
          </a:p>
          <a:p>
            <a:pPr marL="441325" lvl="1" indent="-169863" eaLnBrk="1" hangingPunct="1"/>
            <a:r>
              <a:rPr lang="en-US" sz="1600"/>
              <a:t>Isotopes produced in reactors and accelerators</a:t>
            </a:r>
          </a:p>
          <a:p>
            <a:pPr marL="441325" lvl="1" indent="-169863" eaLnBrk="1" hangingPunct="1"/>
            <a:r>
              <a:rPr lang="en-US" sz="1600"/>
              <a:t>Advanced accelerator technologies developed in PP enable large scale production and secure supply</a:t>
            </a:r>
          </a:p>
        </p:txBody>
      </p:sp>
      <p:graphicFrame>
        <p:nvGraphicFramePr>
          <p:cNvPr id="238655" name="Group 63"/>
          <p:cNvGraphicFramePr>
            <a:graphicFrameLocks noGrp="1"/>
          </p:cNvGraphicFramePr>
          <p:nvPr>
            <p:ph sz="half" idx="4294967295"/>
          </p:nvPr>
        </p:nvGraphicFramePr>
        <p:xfrm>
          <a:off x="381000" y="4525963"/>
          <a:ext cx="8153400" cy="1189038"/>
        </p:xfrm>
        <a:graphic>
          <a:graphicData uri="http://schemas.openxmlformats.org/drawingml/2006/table">
            <a:tbl>
              <a:tblPr/>
              <a:tblGrid>
                <a:gridCol w="2895600"/>
                <a:gridCol w="1314450"/>
                <a:gridCol w="1314450"/>
                <a:gridCol w="1314450"/>
                <a:gridCol w="1314450"/>
              </a:tblGrid>
              <a:tr h="396875">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Year: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2005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2010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2015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2020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5288">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Diagnostic (M EUR)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987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1589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2559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4121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Therapeutic (M EUR)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89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143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230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372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38624" name="Text Box 31"/>
          <p:cNvSpPr txBox="1">
            <a:spLocks noChangeArrowheads="1"/>
          </p:cNvSpPr>
          <p:nvPr/>
        </p:nvSpPr>
        <p:spPr bwMode="auto">
          <a:xfrm>
            <a:off x="6858000" y="5715000"/>
            <a:ext cx="2133600" cy="274638"/>
          </a:xfrm>
          <a:prstGeom prst="rect">
            <a:avLst/>
          </a:prstGeom>
          <a:noFill/>
          <a:ln w="9525">
            <a:noFill/>
            <a:miter lim="800000"/>
            <a:headEnd/>
            <a:tailEnd/>
          </a:ln>
        </p:spPr>
        <p:txBody>
          <a:bodyPr>
            <a:spAutoFit/>
          </a:bodyPr>
          <a:lstStyle/>
          <a:p>
            <a:pPr algn="l">
              <a:lnSpc>
                <a:spcPct val="100000"/>
              </a:lnSpc>
              <a:spcBef>
                <a:spcPct val="50000"/>
              </a:spcBef>
            </a:pPr>
            <a:r>
              <a:rPr lang="en-US" sz="1200" i="1">
                <a:latin typeface="Arial" charset="0"/>
              </a:rPr>
              <a:t>Source:</a:t>
            </a:r>
            <a:r>
              <a:rPr lang="en-US" sz="1200">
                <a:latin typeface="Arial" charset="0"/>
              </a:rPr>
              <a:t> </a:t>
            </a:r>
            <a:r>
              <a:rPr lang="en-US" sz="1200" i="1">
                <a:latin typeface="Arial" charset="0"/>
              </a:rPr>
              <a:t>Frost &amp; Sullivan</a:t>
            </a:r>
          </a:p>
        </p:txBody>
      </p:sp>
      <p:sp>
        <p:nvSpPr>
          <p:cNvPr id="1515552" name="Text Box 32"/>
          <p:cNvSpPr txBox="1">
            <a:spLocks noChangeArrowheads="1"/>
          </p:cNvSpPr>
          <p:nvPr/>
        </p:nvSpPr>
        <p:spPr bwMode="auto">
          <a:xfrm>
            <a:off x="457200" y="3352800"/>
            <a:ext cx="8229600" cy="946150"/>
          </a:xfrm>
          <a:prstGeom prst="rect">
            <a:avLst/>
          </a:prstGeom>
          <a:noFill/>
          <a:ln w="9525">
            <a:noFill/>
            <a:miter lim="800000"/>
            <a:headEnd/>
            <a:tailEnd/>
          </a:ln>
          <a:effectLst/>
        </p:spPr>
        <p:txBody>
          <a:bodyPr>
            <a:spAutoFit/>
          </a:bodyPr>
          <a:lstStyle/>
          <a:p>
            <a:pPr algn="l">
              <a:lnSpc>
                <a:spcPct val="100000"/>
              </a:lnSpc>
            </a:pPr>
            <a:r>
              <a:rPr lang="en-US" sz="2400" b="1" i="1">
                <a:solidFill>
                  <a:srgbClr val="1B1B51"/>
                </a:solidFill>
              </a:rPr>
              <a:t>Business impact</a:t>
            </a:r>
          </a:p>
          <a:p>
            <a:pPr algn="l">
              <a:lnSpc>
                <a:spcPct val="100000"/>
              </a:lnSpc>
            </a:pPr>
            <a:r>
              <a:rPr lang="en-US"/>
              <a:t>Strong increase in demand expected. Market for diagnostic and therapeutic isotopes forecasted a 10% annual growth and should reach 4.5 Bn Euros in 2020.</a:t>
            </a:r>
            <a:endParaRPr lang="en-US" b="1">
              <a:solidFill>
                <a:srgbClr val="00547E"/>
              </a:solidFill>
            </a:endParaRPr>
          </a:p>
        </p:txBody>
      </p:sp>
      <p:sp>
        <p:nvSpPr>
          <p:cNvPr id="238626" name="AutoShape 33"/>
          <p:cNvSpPr>
            <a:spLocks noChangeArrowheads="1"/>
          </p:cNvSpPr>
          <p:nvPr/>
        </p:nvSpPr>
        <p:spPr bwMode="auto">
          <a:xfrm rot="5400000">
            <a:off x="3924300" y="2171700"/>
            <a:ext cx="1600200" cy="457200"/>
          </a:xfrm>
          <a:prstGeom prst="triangle">
            <a:avLst>
              <a:gd name="adj" fmla="val 50000"/>
            </a:avLst>
          </a:prstGeom>
          <a:solidFill>
            <a:schemeClr val="accent1"/>
          </a:solidFill>
          <a:ln w="9525">
            <a:solidFill>
              <a:schemeClr val="tx1"/>
            </a:solidFill>
            <a:miter lim="800000"/>
            <a:headEnd/>
            <a:tailEnd/>
          </a:ln>
        </p:spPr>
        <p:txBody>
          <a:bodyPr wrap="none" anchor="ctr"/>
          <a:lstStyle/>
          <a:p>
            <a:pPr algn="r">
              <a:lnSpc>
                <a:spcPct val="100000"/>
              </a:lnSpc>
            </a:pPr>
            <a:endParaRPr lang="en-GB" sz="3600" b="1">
              <a:solidFill>
                <a:srgbClr val="00547E"/>
              </a:solidFill>
              <a:latin typeface="Helvetica" pitchFamily="34" charset="0"/>
            </a:endParaRPr>
          </a:p>
        </p:txBody>
      </p:sp>
      <p:sp>
        <p:nvSpPr>
          <p:cNvPr id="11" name="Footer Placeholder 5"/>
          <p:cNvSpPr>
            <a:spLocks noGrp="1"/>
          </p:cNvSpPr>
          <p:nvPr>
            <p:ph type="ftr" sz="quarter" idx="4294967295"/>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lide Number Placeholder 3"/>
          <p:cNvSpPr>
            <a:spLocks noGrp="1"/>
          </p:cNvSpPr>
          <p:nvPr>
            <p:ph type="sldNum" sz="quarter" idx="4294967295"/>
          </p:nvPr>
        </p:nvSpPr>
        <p:spPr>
          <a:xfrm>
            <a:off x="8594725" y="6726238"/>
            <a:ext cx="196850" cy="103187"/>
          </a:xfrm>
          <a:prstGeom prst="rect">
            <a:avLst/>
          </a:prstGeom>
        </p:spPr>
        <p:txBody>
          <a:bodyPr/>
          <a:lstStyle/>
          <a:p>
            <a:pPr>
              <a:defRPr/>
            </a:pPr>
            <a:fld id="{EC71A587-E4FE-4071-BDF3-26F065AB9C07}" type="slidenum">
              <a:rPr lang="en-US"/>
              <a:pPr>
                <a:defRPr/>
              </a:pPr>
              <a:t>41</a:t>
            </a:fld>
            <a:endParaRPr lang="en-US" dirty="0"/>
          </a:p>
        </p:txBody>
      </p:sp>
      <p:sp>
        <p:nvSpPr>
          <p:cNvPr id="271362" name="Rectangle 2"/>
          <p:cNvSpPr>
            <a:spLocks noGrp="1" noChangeArrowheads="1"/>
          </p:cNvSpPr>
          <p:nvPr>
            <p:ph type="title"/>
          </p:nvPr>
        </p:nvSpPr>
        <p:spPr>
          <a:xfrm>
            <a:off x="77788" y="0"/>
            <a:ext cx="8304212" cy="908050"/>
          </a:xfrm>
        </p:spPr>
        <p:txBody>
          <a:bodyPr/>
          <a:lstStyle/>
          <a:p>
            <a:r>
              <a:rPr lang="it-IT" sz="3000" b="0"/>
              <a:t>Hadron Therapy</a:t>
            </a:r>
            <a:endParaRPr lang="en-US" sz="3000" b="0"/>
          </a:p>
        </p:txBody>
      </p:sp>
      <p:grpSp>
        <p:nvGrpSpPr>
          <p:cNvPr id="2" name="Group 3"/>
          <p:cNvGrpSpPr>
            <a:grpSpLocks/>
          </p:cNvGrpSpPr>
          <p:nvPr/>
        </p:nvGrpSpPr>
        <p:grpSpPr bwMode="auto">
          <a:xfrm>
            <a:off x="2325688" y="939800"/>
            <a:ext cx="6275387" cy="2082800"/>
            <a:chOff x="1497" y="459"/>
            <a:chExt cx="4037" cy="1419"/>
          </a:xfrm>
        </p:grpSpPr>
        <p:graphicFrame>
          <p:nvGraphicFramePr>
            <p:cNvPr id="271364" name="Object 4"/>
            <p:cNvGraphicFramePr>
              <a:graphicFrameLocks noChangeAspect="1"/>
            </p:cNvGraphicFramePr>
            <p:nvPr/>
          </p:nvGraphicFramePr>
          <p:xfrm>
            <a:off x="1506" y="459"/>
            <a:ext cx="4028" cy="1419"/>
          </p:xfrm>
          <a:graphic>
            <a:graphicData uri="http://schemas.openxmlformats.org/presentationml/2006/ole">
              <p:oleObj spid="_x0000_s105475" name="Bitmap Image" r:id="rId4" imgW="7000000" imgH="2657846" progId="PBrush">
                <p:embed/>
              </p:oleObj>
            </a:graphicData>
          </a:graphic>
        </p:graphicFrame>
        <p:sp>
          <p:nvSpPr>
            <p:cNvPr id="271365" name="Line 5"/>
            <p:cNvSpPr>
              <a:spLocks noChangeShapeType="1"/>
            </p:cNvSpPr>
            <p:nvPr/>
          </p:nvSpPr>
          <p:spPr bwMode="auto">
            <a:xfrm>
              <a:off x="1497" y="731"/>
              <a:ext cx="2939" cy="0"/>
            </a:xfrm>
            <a:prstGeom prst="line">
              <a:avLst/>
            </a:prstGeom>
            <a:noFill/>
            <a:ln w="6350">
              <a:solidFill>
                <a:srgbClr val="FFFF66"/>
              </a:solidFill>
              <a:round/>
              <a:headEnd type="triangle" w="med" len="med"/>
              <a:tailEnd type="triangle" w="med" len="med"/>
            </a:ln>
            <a:effectLst/>
          </p:spPr>
          <p:txBody>
            <a:bodyPr>
              <a:spAutoFit/>
            </a:bodyPr>
            <a:lstStyle/>
            <a:p>
              <a:endParaRPr lang="en-GB"/>
            </a:p>
          </p:txBody>
        </p:sp>
        <p:sp>
          <p:nvSpPr>
            <p:cNvPr id="271366" name="Text Box 6"/>
            <p:cNvSpPr txBox="1">
              <a:spLocks noChangeArrowheads="1"/>
            </p:cNvSpPr>
            <p:nvPr/>
          </p:nvSpPr>
          <p:spPr bwMode="auto">
            <a:xfrm>
              <a:off x="1641" y="1430"/>
              <a:ext cx="1569" cy="390"/>
            </a:xfrm>
            <a:prstGeom prst="rect">
              <a:avLst/>
            </a:prstGeom>
            <a:noFill/>
            <a:ln w="28575">
              <a:noFill/>
              <a:miter lim="800000"/>
              <a:headEnd/>
              <a:tailEnd/>
            </a:ln>
            <a:effectLst/>
          </p:spPr>
          <p:txBody>
            <a:bodyPr wrap="none">
              <a:spAutoFit/>
            </a:bodyPr>
            <a:lstStyle/>
            <a:p>
              <a:pPr eaLnBrk="1" hangingPunct="1">
                <a:lnSpc>
                  <a:spcPct val="100000"/>
                </a:lnSpc>
                <a:spcBef>
                  <a:spcPct val="25000"/>
                </a:spcBef>
              </a:pPr>
              <a:r>
                <a:rPr lang="en-US" sz="1400" b="1">
                  <a:solidFill>
                    <a:schemeClr val="folHlink"/>
                  </a:solidFill>
                  <a:latin typeface="Arial" charset="0"/>
                </a:rPr>
                <a:t>charged hadron beam</a:t>
              </a:r>
            </a:p>
            <a:p>
              <a:pPr eaLnBrk="1" hangingPunct="1">
                <a:lnSpc>
                  <a:spcPct val="100000"/>
                </a:lnSpc>
                <a:spcBef>
                  <a:spcPct val="25000"/>
                </a:spcBef>
              </a:pPr>
              <a:r>
                <a:rPr lang="en-US" sz="1400" b="1">
                  <a:solidFill>
                    <a:schemeClr val="folHlink"/>
                  </a:solidFill>
                  <a:latin typeface="Arial" charset="0"/>
                </a:rPr>
                <a:t>that loses energy in matter</a:t>
              </a:r>
              <a:endParaRPr lang="en-US" sz="1200" b="1">
                <a:solidFill>
                  <a:schemeClr val="folHlink"/>
                </a:solidFill>
                <a:latin typeface="Arial" charset="0"/>
              </a:endParaRPr>
            </a:p>
          </p:txBody>
        </p:sp>
        <p:sp>
          <p:nvSpPr>
            <p:cNvPr id="271367" name="Text Box 7"/>
            <p:cNvSpPr txBox="1">
              <a:spLocks noChangeArrowheads="1"/>
            </p:cNvSpPr>
            <p:nvPr/>
          </p:nvSpPr>
          <p:spPr bwMode="auto">
            <a:xfrm>
              <a:off x="2523" y="547"/>
              <a:ext cx="443" cy="207"/>
            </a:xfrm>
            <a:prstGeom prst="rect">
              <a:avLst/>
            </a:prstGeom>
            <a:noFill/>
            <a:ln w="28575">
              <a:noFill/>
              <a:miter lim="800000"/>
              <a:headEnd/>
              <a:tailEnd/>
            </a:ln>
            <a:effectLst/>
          </p:spPr>
          <p:txBody>
            <a:bodyPr wrap="none">
              <a:spAutoFit/>
            </a:bodyPr>
            <a:lstStyle/>
            <a:p>
              <a:pPr eaLnBrk="1" hangingPunct="1">
                <a:lnSpc>
                  <a:spcPct val="100000"/>
                </a:lnSpc>
                <a:spcBef>
                  <a:spcPct val="50000"/>
                </a:spcBef>
              </a:pPr>
              <a:r>
                <a:rPr lang="en-US" sz="1400" b="1">
                  <a:solidFill>
                    <a:schemeClr val="folHlink"/>
                  </a:solidFill>
                  <a:latin typeface="Arial" charset="0"/>
                </a:rPr>
                <a:t>28 cm</a:t>
              </a:r>
            </a:p>
          </p:txBody>
        </p:sp>
        <p:sp>
          <p:nvSpPr>
            <p:cNvPr id="271368" name="Text Box 8"/>
            <p:cNvSpPr txBox="1">
              <a:spLocks noChangeArrowheads="1"/>
            </p:cNvSpPr>
            <p:nvPr/>
          </p:nvSpPr>
          <p:spPr bwMode="auto">
            <a:xfrm>
              <a:off x="4871" y="727"/>
              <a:ext cx="512" cy="425"/>
            </a:xfrm>
            <a:prstGeom prst="rect">
              <a:avLst/>
            </a:prstGeom>
            <a:noFill/>
            <a:ln w="28575">
              <a:noFill/>
              <a:miter lim="800000"/>
              <a:headEnd/>
              <a:tailEnd/>
            </a:ln>
            <a:effectLst/>
          </p:spPr>
          <p:txBody>
            <a:bodyPr wrap="none">
              <a:spAutoFit/>
            </a:bodyPr>
            <a:lstStyle/>
            <a:p>
              <a:pPr eaLnBrk="1" hangingPunct="1">
                <a:lnSpc>
                  <a:spcPct val="100000"/>
                </a:lnSpc>
                <a:spcBef>
                  <a:spcPct val="50000"/>
                </a:spcBef>
              </a:pPr>
              <a:r>
                <a:rPr lang="en-US" sz="1400" b="1">
                  <a:solidFill>
                    <a:srgbClr val="00FF00"/>
                  </a:solidFill>
                  <a:latin typeface="Arial" charset="0"/>
                </a:rPr>
                <a:t>tumour</a:t>
              </a:r>
            </a:p>
            <a:p>
              <a:pPr eaLnBrk="1" hangingPunct="1">
                <a:lnSpc>
                  <a:spcPct val="100000"/>
                </a:lnSpc>
                <a:spcBef>
                  <a:spcPct val="50000"/>
                </a:spcBef>
              </a:pPr>
              <a:r>
                <a:rPr lang="en-US" sz="1400" b="1">
                  <a:solidFill>
                    <a:srgbClr val="00FF00"/>
                  </a:solidFill>
                  <a:latin typeface="Arial" charset="0"/>
                </a:rPr>
                <a:t>target</a:t>
              </a:r>
            </a:p>
          </p:txBody>
        </p:sp>
      </p:grpSp>
      <p:sp>
        <p:nvSpPr>
          <p:cNvPr id="271369" name="Text Box 9"/>
          <p:cNvSpPr txBox="1">
            <a:spLocks noChangeArrowheads="1"/>
          </p:cNvSpPr>
          <p:nvPr/>
        </p:nvSpPr>
        <p:spPr bwMode="auto">
          <a:xfrm>
            <a:off x="465138" y="1146175"/>
            <a:ext cx="1563687" cy="1978025"/>
          </a:xfrm>
          <a:prstGeom prst="rect">
            <a:avLst/>
          </a:prstGeom>
          <a:solidFill>
            <a:schemeClr val="bg2">
              <a:alpha val="80000"/>
            </a:schemeClr>
          </a:solidFill>
          <a:ln w="28575">
            <a:noFill/>
            <a:miter lim="800000"/>
            <a:headEnd/>
            <a:tailEnd/>
          </a:ln>
          <a:effectLst/>
        </p:spPr>
        <p:txBody>
          <a:bodyPr>
            <a:spAutoFit/>
          </a:bodyPr>
          <a:lstStyle/>
          <a:p>
            <a:pPr eaLnBrk="1" hangingPunct="1">
              <a:lnSpc>
                <a:spcPct val="65000"/>
              </a:lnSpc>
            </a:pPr>
            <a:r>
              <a:rPr lang="en-US" b="1">
                <a:solidFill>
                  <a:schemeClr val="folHlink"/>
                </a:solidFill>
                <a:latin typeface="Arial" charset="0"/>
              </a:rPr>
              <a:t> 200 MeV</a:t>
            </a:r>
          </a:p>
          <a:p>
            <a:pPr eaLnBrk="1" hangingPunct="1">
              <a:lnSpc>
                <a:spcPct val="65000"/>
              </a:lnSpc>
            </a:pPr>
            <a:r>
              <a:rPr lang="en-US" b="1">
                <a:solidFill>
                  <a:schemeClr val="folHlink"/>
                </a:solidFill>
                <a:latin typeface="Arial" charset="0"/>
              </a:rPr>
              <a:t>protons</a:t>
            </a:r>
          </a:p>
          <a:p>
            <a:pPr eaLnBrk="1" hangingPunct="1">
              <a:lnSpc>
                <a:spcPct val="65000"/>
              </a:lnSpc>
            </a:pPr>
            <a:endParaRPr lang="en-US" b="1">
              <a:solidFill>
                <a:schemeClr val="folHlink"/>
              </a:solidFill>
              <a:latin typeface="Arial" charset="0"/>
            </a:endParaRPr>
          </a:p>
          <a:p>
            <a:pPr eaLnBrk="1" hangingPunct="1">
              <a:lnSpc>
                <a:spcPct val="65000"/>
              </a:lnSpc>
            </a:pPr>
            <a:endParaRPr lang="en-US" b="1">
              <a:solidFill>
                <a:schemeClr val="folHlink"/>
              </a:solidFill>
              <a:latin typeface="Arial" charset="0"/>
            </a:endParaRPr>
          </a:p>
          <a:p>
            <a:pPr eaLnBrk="1" hangingPunct="1">
              <a:lnSpc>
                <a:spcPct val="65000"/>
              </a:lnSpc>
            </a:pPr>
            <a:r>
              <a:rPr lang="en-US" b="1">
                <a:solidFill>
                  <a:schemeClr val="folHlink"/>
                </a:solidFill>
                <a:latin typeface="Arial" charset="0"/>
              </a:rPr>
              <a:t>480 MeV</a:t>
            </a:r>
          </a:p>
          <a:p>
            <a:pPr eaLnBrk="1" hangingPunct="1">
              <a:lnSpc>
                <a:spcPct val="65000"/>
              </a:lnSpc>
            </a:pPr>
            <a:r>
              <a:rPr lang="en-US" b="1">
                <a:solidFill>
                  <a:schemeClr val="folHlink"/>
                </a:solidFill>
                <a:latin typeface="Arial" charset="0"/>
              </a:rPr>
              <a:t>carbon ions</a:t>
            </a:r>
          </a:p>
          <a:p>
            <a:pPr eaLnBrk="1" hangingPunct="1">
              <a:lnSpc>
                <a:spcPct val="80000"/>
              </a:lnSpc>
              <a:spcBef>
                <a:spcPct val="30000"/>
              </a:spcBef>
            </a:pPr>
            <a:r>
              <a:rPr lang="en-US" sz="1400" b="1">
                <a:latin typeface="Arial" charset="0"/>
              </a:rPr>
              <a:t>which control </a:t>
            </a:r>
          </a:p>
          <a:p>
            <a:pPr eaLnBrk="1" hangingPunct="1">
              <a:lnSpc>
                <a:spcPct val="80000"/>
              </a:lnSpc>
              <a:spcBef>
                <a:spcPct val="30000"/>
              </a:spcBef>
            </a:pPr>
            <a:r>
              <a:rPr lang="en-US" sz="1400" b="1">
                <a:latin typeface="Arial" charset="0"/>
              </a:rPr>
              <a:t>radioresistant</a:t>
            </a:r>
          </a:p>
          <a:p>
            <a:pPr eaLnBrk="1" hangingPunct="1">
              <a:lnSpc>
                <a:spcPct val="80000"/>
              </a:lnSpc>
              <a:spcBef>
                <a:spcPct val="30000"/>
              </a:spcBef>
            </a:pPr>
            <a:r>
              <a:rPr lang="en-US" sz="1400" b="1">
                <a:latin typeface="Arial" charset="0"/>
              </a:rPr>
              <a:t>tumours</a:t>
            </a:r>
          </a:p>
          <a:p>
            <a:pPr eaLnBrk="1" hangingPunct="1">
              <a:lnSpc>
                <a:spcPct val="80000"/>
              </a:lnSpc>
              <a:spcBef>
                <a:spcPct val="30000"/>
              </a:spcBef>
            </a:pPr>
            <a:r>
              <a:rPr lang="en-US" sz="1400" b="1">
                <a:solidFill>
                  <a:schemeClr val="folHlink"/>
                </a:solidFill>
                <a:latin typeface="Arial" charset="0"/>
              </a:rPr>
              <a:t>(G. Kraft)</a:t>
            </a:r>
          </a:p>
        </p:txBody>
      </p:sp>
      <p:sp>
        <p:nvSpPr>
          <p:cNvPr id="271370" name="Line 10"/>
          <p:cNvSpPr>
            <a:spLocks noChangeShapeType="1"/>
          </p:cNvSpPr>
          <p:nvPr/>
        </p:nvSpPr>
        <p:spPr bwMode="auto">
          <a:xfrm>
            <a:off x="179388" y="2139950"/>
            <a:ext cx="2255837" cy="0"/>
          </a:xfrm>
          <a:prstGeom prst="line">
            <a:avLst/>
          </a:prstGeom>
          <a:noFill/>
          <a:ln w="57150">
            <a:solidFill>
              <a:schemeClr val="accent1"/>
            </a:solidFill>
            <a:round/>
            <a:headEnd/>
            <a:tailEnd type="triangle" w="med" len="med"/>
          </a:ln>
          <a:effectLst/>
        </p:spPr>
        <p:txBody>
          <a:bodyPr>
            <a:spAutoFit/>
          </a:bodyPr>
          <a:lstStyle/>
          <a:p>
            <a:endParaRPr lang="en-GB"/>
          </a:p>
        </p:txBody>
      </p:sp>
      <p:sp>
        <p:nvSpPr>
          <p:cNvPr id="271393" name="Text Box 33"/>
          <p:cNvSpPr txBox="1">
            <a:spLocks noChangeArrowheads="1"/>
          </p:cNvSpPr>
          <p:nvPr/>
        </p:nvSpPr>
        <p:spPr bwMode="auto">
          <a:xfrm>
            <a:off x="2525713" y="3940175"/>
            <a:ext cx="184150" cy="366713"/>
          </a:xfrm>
          <a:prstGeom prst="rect">
            <a:avLst/>
          </a:prstGeom>
          <a:noFill/>
          <a:ln w="28575">
            <a:noFill/>
            <a:miter lim="800000"/>
            <a:headEnd/>
            <a:tailEnd/>
          </a:ln>
          <a:effectLst/>
        </p:spPr>
        <p:txBody>
          <a:bodyPr wrap="none">
            <a:spAutoFit/>
          </a:bodyPr>
          <a:lstStyle/>
          <a:p>
            <a:pPr eaLnBrk="1" hangingPunct="1">
              <a:lnSpc>
                <a:spcPct val="100000"/>
              </a:lnSpc>
              <a:spcBef>
                <a:spcPct val="50000"/>
              </a:spcBef>
            </a:pPr>
            <a:endParaRPr lang="en-GB" sz="1800" b="1">
              <a:solidFill>
                <a:schemeClr val="folHlink"/>
              </a:solidFill>
              <a:latin typeface="Arial" charset="0"/>
            </a:endParaRPr>
          </a:p>
        </p:txBody>
      </p:sp>
      <p:pic>
        <p:nvPicPr>
          <p:cNvPr id="271394" name="Picture 34" descr="Bragg-3D-Mitsubishi"/>
          <p:cNvPicPr>
            <a:picLocks noGrp="1" noChangeAspect="1" noChangeArrowheads="1"/>
          </p:cNvPicPr>
          <p:nvPr>
            <p:ph idx="1"/>
          </p:nvPr>
        </p:nvPicPr>
        <p:blipFill>
          <a:blip r:embed="rId5"/>
          <a:srcRect/>
          <a:stretch>
            <a:fillRect/>
          </a:stretch>
        </p:blipFill>
        <p:spPr>
          <a:xfrm>
            <a:off x="231775" y="3124200"/>
            <a:ext cx="4222750" cy="3016250"/>
          </a:xfrm>
          <a:noFill/>
          <a:ln/>
        </p:spPr>
      </p:pic>
      <p:sp>
        <p:nvSpPr>
          <p:cNvPr id="271395" name="Line 35"/>
          <p:cNvSpPr>
            <a:spLocks noChangeShapeType="1"/>
          </p:cNvSpPr>
          <p:nvPr/>
        </p:nvSpPr>
        <p:spPr bwMode="auto">
          <a:xfrm flipH="1">
            <a:off x="3568700" y="5070475"/>
            <a:ext cx="228600" cy="395288"/>
          </a:xfrm>
          <a:prstGeom prst="line">
            <a:avLst/>
          </a:prstGeom>
          <a:noFill/>
          <a:ln w="28575">
            <a:solidFill>
              <a:schemeClr val="hlink"/>
            </a:solidFill>
            <a:round/>
            <a:headEnd/>
            <a:tailEnd type="triangle" w="med" len="med"/>
          </a:ln>
          <a:effectLst/>
        </p:spPr>
        <p:txBody>
          <a:bodyPr anchor="ctr">
            <a:spAutoFit/>
          </a:bodyPr>
          <a:lstStyle/>
          <a:p>
            <a:endParaRPr lang="en-GB"/>
          </a:p>
        </p:txBody>
      </p:sp>
      <p:sp>
        <p:nvSpPr>
          <p:cNvPr id="271396" name="Text Box 36"/>
          <p:cNvSpPr txBox="1">
            <a:spLocks noChangeArrowheads="1"/>
          </p:cNvSpPr>
          <p:nvPr/>
        </p:nvSpPr>
        <p:spPr bwMode="auto">
          <a:xfrm>
            <a:off x="3600450" y="4838700"/>
            <a:ext cx="439738" cy="230188"/>
          </a:xfrm>
          <a:prstGeom prst="rect">
            <a:avLst/>
          </a:prstGeom>
          <a:noFill/>
          <a:ln w="28575" algn="ctr">
            <a:noFill/>
            <a:miter lim="800000"/>
            <a:headEnd/>
            <a:tailEnd/>
          </a:ln>
          <a:effectLst/>
        </p:spPr>
        <p:txBody>
          <a:bodyPr wrap="none">
            <a:spAutoFit/>
          </a:bodyPr>
          <a:lstStyle/>
          <a:p>
            <a:pPr eaLnBrk="1" hangingPunct="1">
              <a:lnSpc>
                <a:spcPct val="65000"/>
              </a:lnSpc>
              <a:spcBef>
                <a:spcPct val="20000"/>
              </a:spcBef>
            </a:pPr>
            <a:r>
              <a:rPr lang="en-US" sz="1400" b="1">
                <a:solidFill>
                  <a:schemeClr val="hlink"/>
                </a:solidFill>
                <a:latin typeface="Arial" charset="0"/>
              </a:rPr>
              <a:t>tail</a:t>
            </a:r>
          </a:p>
        </p:txBody>
      </p:sp>
      <p:sp>
        <p:nvSpPr>
          <p:cNvPr id="271397" name="Text Box 37"/>
          <p:cNvSpPr txBox="1">
            <a:spLocks noChangeArrowheads="1"/>
          </p:cNvSpPr>
          <p:nvPr/>
        </p:nvSpPr>
        <p:spPr bwMode="auto">
          <a:xfrm>
            <a:off x="915988" y="4097338"/>
            <a:ext cx="658812" cy="274637"/>
          </a:xfrm>
          <a:prstGeom prst="rect">
            <a:avLst/>
          </a:prstGeom>
          <a:solidFill>
            <a:schemeClr val="bg1"/>
          </a:solidFill>
          <a:ln w="9525" algn="ctr">
            <a:noFill/>
            <a:miter lim="800000"/>
            <a:headEnd/>
            <a:tailEnd/>
          </a:ln>
          <a:effectLst/>
        </p:spPr>
        <p:txBody>
          <a:bodyPr wrap="none">
            <a:spAutoFit/>
          </a:bodyPr>
          <a:lstStyle/>
          <a:p>
            <a:pPr eaLnBrk="1" hangingPunct="1">
              <a:lnSpc>
                <a:spcPct val="100000"/>
              </a:lnSpc>
              <a:spcBef>
                <a:spcPct val="50000"/>
              </a:spcBef>
            </a:pPr>
            <a:r>
              <a:rPr lang="en-US" sz="1200" b="1">
                <a:solidFill>
                  <a:srgbClr val="000000"/>
                </a:solidFill>
                <a:latin typeface="Arial" charset="0"/>
              </a:rPr>
              <a:t>Cobalt</a:t>
            </a:r>
          </a:p>
        </p:txBody>
      </p:sp>
      <p:sp>
        <p:nvSpPr>
          <p:cNvPr id="271398" name="Text Box 38"/>
          <p:cNvSpPr txBox="1">
            <a:spLocks noChangeArrowheads="1"/>
          </p:cNvSpPr>
          <p:nvPr/>
        </p:nvSpPr>
        <p:spPr bwMode="auto">
          <a:xfrm>
            <a:off x="2005013" y="3736975"/>
            <a:ext cx="531812" cy="274638"/>
          </a:xfrm>
          <a:prstGeom prst="rect">
            <a:avLst/>
          </a:prstGeom>
          <a:solidFill>
            <a:schemeClr val="bg1"/>
          </a:solidFill>
          <a:ln w="9525" algn="ctr">
            <a:noFill/>
            <a:miter lim="800000"/>
            <a:headEnd/>
            <a:tailEnd/>
          </a:ln>
          <a:effectLst/>
        </p:spPr>
        <p:txBody>
          <a:bodyPr wrap="none">
            <a:spAutoFit/>
          </a:bodyPr>
          <a:lstStyle/>
          <a:p>
            <a:pPr eaLnBrk="1" hangingPunct="1">
              <a:lnSpc>
                <a:spcPct val="100000"/>
              </a:lnSpc>
              <a:spcBef>
                <a:spcPct val="50000"/>
              </a:spcBef>
            </a:pPr>
            <a:r>
              <a:rPr lang="en-US" sz="1200" b="1">
                <a:solidFill>
                  <a:srgbClr val="000000"/>
                </a:solidFill>
                <a:latin typeface="Arial" charset="0"/>
              </a:rPr>
              <a:t>linac</a:t>
            </a:r>
          </a:p>
        </p:txBody>
      </p:sp>
      <p:sp>
        <p:nvSpPr>
          <p:cNvPr id="271401" name="Text Box 41"/>
          <p:cNvSpPr txBox="1">
            <a:spLocks noChangeArrowheads="1"/>
          </p:cNvSpPr>
          <p:nvPr/>
        </p:nvSpPr>
        <p:spPr bwMode="auto">
          <a:xfrm>
            <a:off x="0" y="719138"/>
            <a:ext cx="9144000" cy="304800"/>
          </a:xfrm>
          <a:prstGeom prst="rect">
            <a:avLst/>
          </a:prstGeom>
          <a:solidFill>
            <a:schemeClr val="accent1">
              <a:alpha val="89999"/>
            </a:schemeClr>
          </a:solidFill>
          <a:ln w="9525">
            <a:noFill/>
            <a:miter lim="800000"/>
            <a:headEnd/>
            <a:tailEnd/>
          </a:ln>
          <a:effectLst/>
        </p:spPr>
        <p:txBody>
          <a:bodyPr>
            <a:spAutoFit/>
          </a:bodyPr>
          <a:lstStyle/>
          <a:p>
            <a:pPr algn="l">
              <a:lnSpc>
                <a:spcPct val="100000"/>
              </a:lnSpc>
            </a:pPr>
            <a:r>
              <a:rPr lang="en-GB" sz="1400">
                <a:latin typeface="Comic Sans MS" pitchFamily="66" charset="0"/>
              </a:rPr>
              <a:t>Loma Linda(p)-US; PSI(p)- CH; Heidelberg, Pavia-CNAO (C), Lyon-Etoile (all C ions, p), Medastron (C)</a:t>
            </a:r>
          </a:p>
        </p:txBody>
      </p:sp>
      <p:grpSp>
        <p:nvGrpSpPr>
          <p:cNvPr id="3" name="Group 43"/>
          <p:cNvGrpSpPr>
            <a:grpSpLocks/>
          </p:cNvGrpSpPr>
          <p:nvPr/>
        </p:nvGrpSpPr>
        <p:grpSpPr bwMode="auto">
          <a:xfrm>
            <a:off x="4492625" y="3048000"/>
            <a:ext cx="4327525" cy="3048000"/>
            <a:chOff x="2830" y="1920"/>
            <a:chExt cx="2726" cy="1920"/>
          </a:xfrm>
        </p:grpSpPr>
        <p:sp>
          <p:nvSpPr>
            <p:cNvPr id="271374" name="Rectangle 14"/>
            <p:cNvSpPr>
              <a:spLocks noChangeArrowheads="1"/>
            </p:cNvSpPr>
            <p:nvPr/>
          </p:nvSpPr>
          <p:spPr bwMode="auto">
            <a:xfrm>
              <a:off x="2830" y="1965"/>
              <a:ext cx="2726" cy="1853"/>
            </a:xfrm>
            <a:prstGeom prst="rect">
              <a:avLst/>
            </a:prstGeom>
            <a:solidFill>
              <a:schemeClr val="bg2"/>
            </a:solidFill>
            <a:ln w="28575">
              <a:solidFill>
                <a:schemeClr val="bg2"/>
              </a:solidFill>
              <a:miter lim="800000"/>
              <a:headEnd/>
              <a:tailEnd/>
            </a:ln>
            <a:effectLst/>
          </p:spPr>
          <p:txBody>
            <a:bodyPr anchor="ctr">
              <a:spAutoFit/>
            </a:bodyPr>
            <a:lstStyle/>
            <a:p>
              <a:endParaRPr lang="en-GB"/>
            </a:p>
          </p:txBody>
        </p:sp>
        <p:grpSp>
          <p:nvGrpSpPr>
            <p:cNvPr id="4" name="Group 15"/>
            <p:cNvGrpSpPr>
              <a:grpSpLocks noChangeAspect="1"/>
            </p:cNvGrpSpPr>
            <p:nvPr/>
          </p:nvGrpSpPr>
          <p:grpSpPr bwMode="auto">
            <a:xfrm>
              <a:off x="3071" y="1971"/>
              <a:ext cx="2397" cy="1869"/>
              <a:chOff x="2191" y="1935"/>
              <a:chExt cx="3078" cy="2413"/>
            </a:xfrm>
          </p:grpSpPr>
          <p:sp>
            <p:nvSpPr>
              <p:cNvPr id="271376" name="AutoShape 16"/>
              <p:cNvSpPr>
                <a:spLocks noChangeAspect="1" noChangeArrowheads="1" noTextEdit="1"/>
              </p:cNvSpPr>
              <p:nvPr/>
            </p:nvSpPr>
            <p:spPr bwMode="auto">
              <a:xfrm>
                <a:off x="2192" y="1936"/>
                <a:ext cx="3077" cy="2336"/>
              </a:xfrm>
              <a:prstGeom prst="rect">
                <a:avLst/>
              </a:prstGeom>
              <a:noFill/>
              <a:ln w="9525">
                <a:noFill/>
                <a:miter lim="800000"/>
                <a:headEnd/>
                <a:tailEnd/>
              </a:ln>
            </p:spPr>
            <p:txBody>
              <a:bodyPr/>
              <a:lstStyle/>
              <a:p>
                <a:endParaRPr lang="en-GB"/>
              </a:p>
            </p:txBody>
          </p:sp>
          <p:sp>
            <p:nvSpPr>
              <p:cNvPr id="271377" name="Rectangle 17"/>
              <p:cNvSpPr>
                <a:spLocks noChangeArrowheads="1"/>
              </p:cNvSpPr>
              <p:nvPr/>
            </p:nvSpPr>
            <p:spPr bwMode="auto">
              <a:xfrm>
                <a:off x="2191" y="1935"/>
                <a:ext cx="3078" cy="2413"/>
              </a:xfrm>
              <a:prstGeom prst="rect">
                <a:avLst/>
              </a:prstGeom>
              <a:solidFill>
                <a:srgbClr val="000000"/>
              </a:solidFill>
              <a:ln w="9525">
                <a:noFill/>
                <a:miter lim="800000"/>
                <a:headEnd/>
                <a:tailEnd/>
              </a:ln>
            </p:spPr>
            <p:txBody>
              <a:bodyPr/>
              <a:lstStyle/>
              <a:p>
                <a:endParaRPr lang="en-GB"/>
              </a:p>
            </p:txBody>
          </p:sp>
          <p:pic>
            <p:nvPicPr>
              <p:cNvPr id="271378" name="Picture 18"/>
              <p:cNvPicPr>
                <a:picLocks noChangeAspect="1" noChangeArrowheads="1"/>
              </p:cNvPicPr>
              <p:nvPr/>
            </p:nvPicPr>
            <p:blipFill>
              <a:blip r:embed="rId6"/>
              <a:srcRect/>
              <a:stretch>
                <a:fillRect/>
              </a:stretch>
            </p:blipFill>
            <p:spPr bwMode="auto">
              <a:xfrm>
                <a:off x="2295" y="2365"/>
                <a:ext cx="1410" cy="1474"/>
              </a:xfrm>
              <a:prstGeom prst="rect">
                <a:avLst/>
              </a:prstGeom>
              <a:noFill/>
              <a:ln w="9525">
                <a:noFill/>
                <a:miter lim="800000"/>
                <a:headEnd/>
                <a:tailEnd/>
              </a:ln>
            </p:spPr>
          </p:pic>
          <p:pic>
            <p:nvPicPr>
              <p:cNvPr id="271379" name="Picture 19"/>
              <p:cNvPicPr>
                <a:picLocks noChangeAspect="1" noChangeArrowheads="1"/>
              </p:cNvPicPr>
              <p:nvPr/>
            </p:nvPicPr>
            <p:blipFill>
              <a:blip r:embed="rId7"/>
              <a:srcRect/>
              <a:stretch>
                <a:fillRect/>
              </a:stretch>
            </p:blipFill>
            <p:spPr bwMode="auto">
              <a:xfrm>
                <a:off x="3782" y="2365"/>
                <a:ext cx="1360" cy="1474"/>
              </a:xfrm>
              <a:prstGeom prst="rect">
                <a:avLst/>
              </a:prstGeom>
              <a:noFill/>
              <a:ln w="9525">
                <a:noFill/>
                <a:miter lim="800000"/>
                <a:headEnd/>
                <a:tailEnd/>
              </a:ln>
            </p:spPr>
          </p:pic>
          <p:pic>
            <p:nvPicPr>
              <p:cNvPr id="271380" name="Picture 20"/>
              <p:cNvPicPr>
                <a:picLocks noChangeAspect="1" noChangeArrowheads="1"/>
              </p:cNvPicPr>
              <p:nvPr/>
            </p:nvPicPr>
            <p:blipFill>
              <a:blip r:embed="rId8"/>
              <a:srcRect/>
              <a:stretch>
                <a:fillRect/>
              </a:stretch>
            </p:blipFill>
            <p:spPr bwMode="auto">
              <a:xfrm>
                <a:off x="3576" y="3518"/>
                <a:ext cx="390" cy="750"/>
              </a:xfrm>
              <a:prstGeom prst="rect">
                <a:avLst/>
              </a:prstGeom>
              <a:noFill/>
              <a:ln w="9525">
                <a:noFill/>
                <a:miter lim="800000"/>
                <a:headEnd/>
                <a:tailEnd/>
              </a:ln>
            </p:spPr>
          </p:pic>
          <p:sp>
            <p:nvSpPr>
              <p:cNvPr id="271381" name="Rectangle 21"/>
              <p:cNvSpPr>
                <a:spLocks noChangeArrowheads="1"/>
              </p:cNvSpPr>
              <p:nvPr/>
            </p:nvSpPr>
            <p:spPr bwMode="auto">
              <a:xfrm>
                <a:off x="2765" y="2120"/>
                <a:ext cx="461" cy="161"/>
              </a:xfrm>
              <a:prstGeom prst="rect">
                <a:avLst/>
              </a:prstGeom>
              <a:noFill/>
              <a:ln w="9525">
                <a:noFill/>
                <a:miter lim="800000"/>
                <a:headEnd/>
                <a:tailEnd/>
              </a:ln>
            </p:spPr>
            <p:txBody>
              <a:bodyPr wrap="none" lIns="0" tIns="0" rIns="0" bIns="0">
                <a:spAutoFit/>
              </a:bodyPr>
              <a:lstStyle/>
              <a:p>
                <a:pPr eaLnBrk="1" hangingPunct="1">
                  <a:lnSpc>
                    <a:spcPct val="100000"/>
                  </a:lnSpc>
                  <a:spcBef>
                    <a:spcPct val="50000"/>
                  </a:spcBef>
                </a:pPr>
                <a:r>
                  <a:rPr lang="en-US" sz="1300" b="1">
                    <a:solidFill>
                      <a:srgbClr val="FFFFFF"/>
                    </a:solidFill>
                    <a:latin typeface="Times New Roman" pitchFamily="18" charset="0"/>
                  </a:rPr>
                  <a:t>Photons</a:t>
                </a:r>
                <a:endParaRPr lang="en-US" b="1">
                  <a:solidFill>
                    <a:schemeClr val="folHlink"/>
                  </a:solidFill>
                  <a:latin typeface="Arial" charset="0"/>
                </a:endParaRPr>
              </a:p>
            </p:txBody>
          </p:sp>
          <p:sp>
            <p:nvSpPr>
              <p:cNvPr id="271382" name="Rectangle 22"/>
              <p:cNvSpPr>
                <a:spLocks noChangeArrowheads="1"/>
              </p:cNvSpPr>
              <p:nvPr/>
            </p:nvSpPr>
            <p:spPr bwMode="auto">
              <a:xfrm>
                <a:off x="4180" y="2120"/>
                <a:ext cx="446" cy="161"/>
              </a:xfrm>
              <a:prstGeom prst="rect">
                <a:avLst/>
              </a:prstGeom>
              <a:noFill/>
              <a:ln w="9525">
                <a:noFill/>
                <a:miter lim="800000"/>
                <a:headEnd/>
                <a:tailEnd/>
              </a:ln>
            </p:spPr>
            <p:txBody>
              <a:bodyPr wrap="none" lIns="0" tIns="0" rIns="0" bIns="0">
                <a:spAutoFit/>
              </a:bodyPr>
              <a:lstStyle/>
              <a:p>
                <a:pPr eaLnBrk="1" hangingPunct="1">
                  <a:lnSpc>
                    <a:spcPct val="100000"/>
                  </a:lnSpc>
                  <a:spcBef>
                    <a:spcPct val="50000"/>
                  </a:spcBef>
                </a:pPr>
                <a:r>
                  <a:rPr lang="en-US" sz="1300" b="1">
                    <a:solidFill>
                      <a:srgbClr val="FFFFFF"/>
                    </a:solidFill>
                    <a:latin typeface="Times New Roman" pitchFamily="18" charset="0"/>
                  </a:rPr>
                  <a:t>Protons</a:t>
                </a:r>
                <a:endParaRPr lang="en-US" b="1">
                  <a:solidFill>
                    <a:schemeClr val="folHlink"/>
                  </a:solidFill>
                  <a:latin typeface="Arial" charset="0"/>
                </a:endParaRPr>
              </a:p>
            </p:txBody>
          </p:sp>
        </p:grpSp>
        <p:grpSp>
          <p:nvGrpSpPr>
            <p:cNvPr id="5" name="Group 23"/>
            <p:cNvGrpSpPr>
              <a:grpSpLocks/>
            </p:cNvGrpSpPr>
            <p:nvPr/>
          </p:nvGrpSpPr>
          <p:grpSpPr bwMode="auto">
            <a:xfrm>
              <a:off x="2830" y="1928"/>
              <a:ext cx="2726" cy="1853"/>
              <a:chOff x="1920" y="1855"/>
              <a:chExt cx="3500" cy="2392"/>
            </a:xfrm>
          </p:grpSpPr>
          <p:sp>
            <p:nvSpPr>
              <p:cNvPr id="271384" name="Rectangle 24"/>
              <p:cNvSpPr>
                <a:spLocks noChangeArrowheads="1"/>
              </p:cNvSpPr>
              <p:nvPr/>
            </p:nvSpPr>
            <p:spPr bwMode="auto">
              <a:xfrm>
                <a:off x="1920" y="1855"/>
                <a:ext cx="3500" cy="2392"/>
              </a:xfrm>
              <a:prstGeom prst="rect">
                <a:avLst/>
              </a:prstGeom>
              <a:solidFill>
                <a:schemeClr val="bg2"/>
              </a:solidFill>
              <a:ln w="28575">
                <a:solidFill>
                  <a:schemeClr val="bg2"/>
                </a:solidFill>
                <a:miter lim="800000"/>
                <a:headEnd/>
                <a:tailEnd/>
              </a:ln>
              <a:effectLst/>
            </p:spPr>
            <p:txBody>
              <a:bodyPr anchor="ctr">
                <a:spAutoFit/>
              </a:bodyPr>
              <a:lstStyle/>
              <a:p>
                <a:endParaRPr lang="en-GB"/>
              </a:p>
            </p:txBody>
          </p:sp>
          <p:graphicFrame>
            <p:nvGraphicFramePr>
              <p:cNvPr id="271385" name="Object 25"/>
              <p:cNvGraphicFramePr>
                <a:graphicFrameLocks noChangeAspect="1"/>
              </p:cNvGraphicFramePr>
              <p:nvPr/>
            </p:nvGraphicFramePr>
            <p:xfrm>
              <a:off x="2230" y="1911"/>
              <a:ext cx="3077" cy="2336"/>
            </p:xfrm>
            <a:graphic>
              <a:graphicData uri="http://schemas.openxmlformats.org/presentationml/2006/ole">
                <p:oleObj spid="_x0000_s105474" name="Slide" r:id="rId9" imgW="5090050" imgH="3395611" progId="PowerPoint.Slide.8">
                  <p:embed/>
                </p:oleObj>
              </a:graphicData>
            </a:graphic>
          </p:graphicFrame>
        </p:grpSp>
        <p:sp>
          <p:nvSpPr>
            <p:cNvPr id="271388" name="Text Box 28"/>
            <p:cNvSpPr txBox="1">
              <a:spLocks noChangeArrowheads="1"/>
            </p:cNvSpPr>
            <p:nvPr/>
          </p:nvSpPr>
          <p:spPr bwMode="auto">
            <a:xfrm>
              <a:off x="3305" y="1920"/>
              <a:ext cx="715" cy="320"/>
            </a:xfrm>
            <a:prstGeom prst="rect">
              <a:avLst/>
            </a:prstGeom>
            <a:solidFill>
              <a:schemeClr val="bg2"/>
            </a:solidFill>
            <a:ln w="28575">
              <a:noFill/>
              <a:miter lim="800000"/>
              <a:headEnd/>
              <a:tailEnd/>
            </a:ln>
            <a:effectLst/>
          </p:spPr>
          <p:txBody>
            <a:bodyPr>
              <a:spAutoFit/>
            </a:bodyPr>
            <a:lstStyle/>
            <a:p>
              <a:pPr eaLnBrk="1" hangingPunct="1">
                <a:lnSpc>
                  <a:spcPct val="70000"/>
                </a:lnSpc>
                <a:spcBef>
                  <a:spcPct val="30000"/>
                </a:spcBef>
              </a:pPr>
              <a:endParaRPr lang="en-US" b="1">
                <a:solidFill>
                  <a:srgbClr val="1B1B51"/>
                </a:solidFill>
                <a:latin typeface="Arial" charset="0"/>
              </a:endParaRPr>
            </a:p>
            <a:p>
              <a:pPr eaLnBrk="1" hangingPunct="1">
                <a:lnSpc>
                  <a:spcPct val="70000"/>
                </a:lnSpc>
                <a:spcBef>
                  <a:spcPct val="30000"/>
                </a:spcBef>
              </a:pPr>
              <a:r>
                <a:rPr lang="en-US" b="1">
                  <a:solidFill>
                    <a:srgbClr val="1B1B51"/>
                  </a:solidFill>
                  <a:latin typeface="Arial" charset="0"/>
                </a:rPr>
                <a:t>X rays</a:t>
              </a:r>
            </a:p>
          </p:txBody>
        </p:sp>
        <p:sp>
          <p:nvSpPr>
            <p:cNvPr id="271389" name="Text Box 29"/>
            <p:cNvSpPr txBox="1">
              <a:spLocks noChangeArrowheads="1"/>
            </p:cNvSpPr>
            <p:nvPr/>
          </p:nvSpPr>
          <p:spPr bwMode="auto">
            <a:xfrm>
              <a:off x="4389" y="1968"/>
              <a:ext cx="841" cy="320"/>
            </a:xfrm>
            <a:prstGeom prst="rect">
              <a:avLst/>
            </a:prstGeom>
            <a:solidFill>
              <a:schemeClr val="bg2"/>
            </a:solidFill>
            <a:ln w="28575">
              <a:noFill/>
              <a:miter lim="800000"/>
              <a:headEnd/>
              <a:tailEnd/>
            </a:ln>
            <a:effectLst/>
          </p:spPr>
          <p:txBody>
            <a:bodyPr wrap="none">
              <a:spAutoFit/>
            </a:bodyPr>
            <a:lstStyle/>
            <a:p>
              <a:pPr eaLnBrk="1" hangingPunct="1">
                <a:lnSpc>
                  <a:spcPct val="70000"/>
                </a:lnSpc>
                <a:spcBef>
                  <a:spcPct val="30000"/>
                </a:spcBef>
              </a:pPr>
              <a:r>
                <a:rPr lang="en-US" b="1">
                  <a:solidFill>
                    <a:srgbClr val="1B1B51"/>
                  </a:solidFill>
                  <a:latin typeface="Arial" charset="0"/>
                </a:rPr>
                <a:t>protons or</a:t>
              </a:r>
            </a:p>
            <a:p>
              <a:pPr eaLnBrk="1" hangingPunct="1">
                <a:lnSpc>
                  <a:spcPct val="70000"/>
                </a:lnSpc>
                <a:spcBef>
                  <a:spcPct val="30000"/>
                </a:spcBef>
              </a:pPr>
              <a:r>
                <a:rPr lang="en-US" b="1">
                  <a:solidFill>
                    <a:srgbClr val="1B1B51"/>
                  </a:solidFill>
                  <a:latin typeface="Arial" charset="0"/>
                </a:rPr>
                <a:t>carbon ions</a:t>
              </a:r>
            </a:p>
          </p:txBody>
        </p:sp>
        <p:sp>
          <p:nvSpPr>
            <p:cNvPr id="271390" name="Line 30"/>
            <p:cNvSpPr>
              <a:spLocks noChangeShapeType="1"/>
            </p:cNvSpPr>
            <p:nvPr/>
          </p:nvSpPr>
          <p:spPr bwMode="auto">
            <a:xfrm>
              <a:off x="4134" y="2594"/>
              <a:ext cx="318" cy="94"/>
            </a:xfrm>
            <a:prstGeom prst="line">
              <a:avLst/>
            </a:prstGeom>
            <a:noFill/>
            <a:ln w="76200">
              <a:solidFill>
                <a:schemeClr val="accent1"/>
              </a:solidFill>
              <a:round/>
              <a:headEnd/>
              <a:tailEnd type="triangle" w="med" len="med"/>
            </a:ln>
            <a:effectLst/>
          </p:spPr>
          <p:txBody>
            <a:bodyPr>
              <a:spAutoFit/>
            </a:bodyPr>
            <a:lstStyle/>
            <a:p>
              <a:endParaRPr lang="en-GB"/>
            </a:p>
          </p:txBody>
        </p:sp>
        <p:sp>
          <p:nvSpPr>
            <p:cNvPr id="271391" name="Line 31"/>
            <p:cNvSpPr>
              <a:spLocks noChangeShapeType="1"/>
            </p:cNvSpPr>
            <p:nvPr/>
          </p:nvSpPr>
          <p:spPr bwMode="auto">
            <a:xfrm>
              <a:off x="2934" y="2546"/>
              <a:ext cx="318" cy="94"/>
            </a:xfrm>
            <a:prstGeom prst="line">
              <a:avLst/>
            </a:prstGeom>
            <a:noFill/>
            <a:ln w="76200">
              <a:solidFill>
                <a:schemeClr val="accent1"/>
              </a:solidFill>
              <a:round/>
              <a:headEnd/>
              <a:tailEnd type="triangle" w="med" len="med"/>
            </a:ln>
            <a:effectLst/>
          </p:spPr>
          <p:txBody>
            <a:bodyPr>
              <a:spAutoFit/>
            </a:bodyPr>
            <a:lstStyle/>
            <a:p>
              <a:endParaRPr lang="en-GB"/>
            </a:p>
          </p:txBody>
        </p:sp>
        <p:sp>
          <p:nvSpPr>
            <p:cNvPr id="271402" name="Text Box 42"/>
            <p:cNvSpPr txBox="1">
              <a:spLocks noChangeArrowheads="1"/>
            </p:cNvSpPr>
            <p:nvPr/>
          </p:nvSpPr>
          <p:spPr bwMode="auto">
            <a:xfrm>
              <a:off x="5136" y="3600"/>
              <a:ext cx="364" cy="231"/>
            </a:xfrm>
            <a:prstGeom prst="rect">
              <a:avLst/>
            </a:prstGeom>
            <a:noFill/>
            <a:ln w="9525">
              <a:noFill/>
              <a:miter lim="800000"/>
              <a:headEnd/>
              <a:tailEnd/>
            </a:ln>
            <a:effectLst/>
          </p:spPr>
          <p:txBody>
            <a:bodyPr wrap="none">
              <a:spAutoFit/>
            </a:bodyPr>
            <a:lstStyle/>
            <a:p>
              <a:pPr algn="l">
                <a:lnSpc>
                  <a:spcPct val="100000"/>
                </a:lnSpc>
              </a:pPr>
              <a:r>
                <a:rPr lang="en-GB" sz="1800">
                  <a:solidFill>
                    <a:schemeClr val="folHlink"/>
                  </a:solidFill>
                  <a:latin typeface="Arial" charset="0"/>
                </a:rPr>
                <a:t>GSI</a:t>
              </a:r>
            </a:p>
          </p:txBody>
        </p:sp>
      </p:grpSp>
      <p:sp>
        <p:nvSpPr>
          <p:cNvPr id="38" name="Footer Placeholder 5"/>
          <p:cNvSpPr>
            <a:spLocks noGrp="1"/>
          </p:cNvSpPr>
          <p:nvPr>
            <p:ph type="ftr" sz="quarter" idx="12"/>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ransition>
    <p:cover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1"/>
          <p:cNvSpPr>
            <a:spLocks noGrp="1"/>
          </p:cNvSpPr>
          <p:nvPr>
            <p:ph type="sldNum" sz="quarter" idx="10"/>
          </p:nvPr>
        </p:nvSpPr>
        <p:spPr/>
        <p:txBody>
          <a:bodyPr/>
          <a:lstStyle/>
          <a:p>
            <a:pPr>
              <a:defRPr/>
            </a:pPr>
            <a:fld id="{02A1D733-C4B7-4768-AC81-9A2473A13C54}" type="slidenum">
              <a:rPr lang="en-US"/>
              <a:pPr>
                <a:defRPr/>
              </a:pPr>
              <a:t>42</a:t>
            </a:fld>
            <a:endParaRPr lang="en-US" dirty="0"/>
          </a:p>
        </p:txBody>
      </p:sp>
      <p:sp>
        <p:nvSpPr>
          <p:cNvPr id="240643" name="Rectangle 2"/>
          <p:cNvSpPr>
            <a:spLocks noGrp="1" noChangeArrowheads="1"/>
          </p:cNvSpPr>
          <p:nvPr>
            <p:ph type="title" idx="4294967295"/>
          </p:nvPr>
        </p:nvSpPr>
        <p:spPr>
          <a:xfrm>
            <a:off x="138113" y="88900"/>
            <a:ext cx="8229600" cy="838200"/>
          </a:xfrm>
        </p:spPr>
        <p:txBody>
          <a:bodyPr lIns="91440" tIns="45720" rIns="91440" bIns="45720"/>
          <a:lstStyle/>
          <a:p>
            <a:pPr eaLnBrk="1" hangingPunct="1"/>
            <a:r>
              <a:rPr lang="en-US" sz="3000" b="0">
                <a:solidFill>
                  <a:schemeClr val="tx2"/>
                </a:solidFill>
              </a:rPr>
              <a:t>Science to Health: Hadron Therapy </a:t>
            </a:r>
          </a:p>
        </p:txBody>
      </p:sp>
      <p:sp>
        <p:nvSpPr>
          <p:cNvPr id="1424387" name="Rectangle 3"/>
          <p:cNvSpPr>
            <a:spLocks noGrp="1" noChangeArrowheads="1"/>
          </p:cNvSpPr>
          <p:nvPr>
            <p:ph type="body" sz="half" idx="4294967295"/>
          </p:nvPr>
        </p:nvSpPr>
        <p:spPr>
          <a:xfrm>
            <a:off x="5181600" y="1266825"/>
            <a:ext cx="4038600" cy="2085975"/>
          </a:xfrm>
        </p:spPr>
        <p:txBody>
          <a:bodyPr lIns="91440" tIns="45720" rIns="91440" bIns="45720"/>
          <a:lstStyle/>
          <a:p>
            <a:pPr eaLnBrk="1" hangingPunct="1">
              <a:buSzTx/>
              <a:buFont typeface="Arial Narrow" pitchFamily="34" charset="0"/>
              <a:buNone/>
            </a:pPr>
            <a:r>
              <a:rPr lang="en-US" sz="2800" dirty="0"/>
              <a:t>Health care</a:t>
            </a:r>
          </a:p>
          <a:p>
            <a:pPr>
              <a:spcBef>
                <a:spcPct val="0"/>
              </a:spcBef>
              <a:buClrTx/>
              <a:buSzTx/>
              <a:buFontTx/>
              <a:buChar char="•"/>
            </a:pPr>
            <a:r>
              <a:rPr lang="en-US" sz="1800" b="0" i="0" dirty="0">
                <a:solidFill>
                  <a:schemeClr val="tx1"/>
                </a:solidFill>
              </a:rPr>
              <a:t>  Protons and ions have proved to be extremely efficient to treat deep seated tumors without damaging healthy tissue. </a:t>
            </a:r>
          </a:p>
          <a:p>
            <a:pPr>
              <a:spcBef>
                <a:spcPct val="0"/>
              </a:spcBef>
              <a:buClrTx/>
              <a:buSzTx/>
              <a:buFontTx/>
              <a:buChar char="•"/>
            </a:pPr>
            <a:r>
              <a:rPr lang="en-US" sz="1800" b="0" i="0" dirty="0">
                <a:solidFill>
                  <a:schemeClr val="tx1"/>
                </a:solidFill>
              </a:rPr>
              <a:t>  Effective also for radio resistive tumors</a:t>
            </a:r>
          </a:p>
        </p:txBody>
      </p:sp>
      <p:sp>
        <p:nvSpPr>
          <p:cNvPr id="1424388" name="Rectangle 4"/>
          <p:cNvSpPr>
            <a:spLocks noGrp="1" noChangeArrowheads="1"/>
          </p:cNvSpPr>
          <p:nvPr>
            <p:ph type="body" sz="half" idx="4294967295"/>
          </p:nvPr>
        </p:nvSpPr>
        <p:spPr>
          <a:xfrm>
            <a:off x="76200" y="1219200"/>
            <a:ext cx="4267200" cy="2286000"/>
          </a:xfrm>
        </p:spPr>
        <p:txBody>
          <a:bodyPr lIns="91440" tIns="45720" rIns="91440" bIns="45720"/>
          <a:lstStyle/>
          <a:p>
            <a:pPr eaLnBrk="1" hangingPunct="1">
              <a:buFont typeface="Arial Narrow" pitchFamily="34" charset="0"/>
              <a:buNone/>
            </a:pPr>
            <a:r>
              <a:rPr lang="en-US" sz="2800" dirty="0"/>
              <a:t>Technology</a:t>
            </a:r>
            <a:r>
              <a:rPr lang="en-US" sz="3200" b="0" i="0" dirty="0"/>
              <a:t> </a:t>
            </a:r>
          </a:p>
          <a:p>
            <a:pPr>
              <a:spcBef>
                <a:spcPct val="0"/>
              </a:spcBef>
              <a:buClrTx/>
              <a:buSzTx/>
              <a:buFontTx/>
              <a:buNone/>
            </a:pPr>
            <a:r>
              <a:rPr lang="en-US" sz="1800" b="0" i="0" dirty="0">
                <a:solidFill>
                  <a:schemeClr val="tx1"/>
                </a:solidFill>
              </a:rPr>
              <a:t>Complex accelerator technology in combination with precise imaging systems developed for PP constitute the infrastructure for </a:t>
            </a:r>
            <a:r>
              <a:rPr lang="en-US" sz="1800" b="0" i="0" dirty="0" err="1">
                <a:solidFill>
                  <a:schemeClr val="tx1"/>
                </a:solidFill>
              </a:rPr>
              <a:t>hadron</a:t>
            </a:r>
            <a:r>
              <a:rPr lang="en-US" sz="1800" b="0" i="0" dirty="0">
                <a:solidFill>
                  <a:schemeClr val="tx1"/>
                </a:solidFill>
              </a:rPr>
              <a:t> therapy centers.</a:t>
            </a:r>
          </a:p>
          <a:p>
            <a:pPr>
              <a:spcBef>
                <a:spcPct val="0"/>
              </a:spcBef>
              <a:buClrTx/>
              <a:buSzTx/>
              <a:buFontTx/>
              <a:buNone/>
            </a:pPr>
            <a:r>
              <a:rPr lang="en-US" sz="1800" b="0" i="0" dirty="0">
                <a:solidFill>
                  <a:schemeClr val="tx1"/>
                </a:solidFill>
              </a:rPr>
              <a:t>(ex. PIMMS Design Study (published in 2000))</a:t>
            </a:r>
          </a:p>
        </p:txBody>
      </p:sp>
      <p:sp>
        <p:nvSpPr>
          <p:cNvPr id="1424389" name="Text Box 5"/>
          <p:cNvSpPr txBox="1">
            <a:spLocks noChangeArrowheads="1"/>
          </p:cNvSpPr>
          <p:nvPr/>
        </p:nvSpPr>
        <p:spPr bwMode="auto">
          <a:xfrm>
            <a:off x="76200" y="3249811"/>
            <a:ext cx="6629400" cy="2769989"/>
          </a:xfrm>
          <a:prstGeom prst="rect">
            <a:avLst/>
          </a:prstGeom>
          <a:noFill/>
          <a:ln w="9525">
            <a:noFill/>
            <a:miter lim="800000"/>
            <a:headEnd/>
            <a:tailEnd/>
          </a:ln>
          <a:effectLst/>
        </p:spPr>
        <p:txBody>
          <a:bodyPr>
            <a:spAutoFit/>
          </a:bodyPr>
          <a:lstStyle/>
          <a:p>
            <a:pPr marL="88900" indent="-88900" algn="l">
              <a:lnSpc>
                <a:spcPct val="100000"/>
              </a:lnSpc>
            </a:pPr>
            <a:r>
              <a:rPr lang="en-US" sz="2800" i="1" dirty="0" smtClean="0">
                <a:solidFill>
                  <a:srgbClr val="1B1B51"/>
                </a:solidFill>
              </a:rPr>
              <a:t>I</a:t>
            </a:r>
            <a:r>
              <a:rPr lang="en-US" sz="2800" b="1" i="1" dirty="0" smtClean="0">
                <a:solidFill>
                  <a:srgbClr val="1B1B51"/>
                </a:solidFill>
              </a:rPr>
              <a:t>mpact</a:t>
            </a:r>
            <a:endParaRPr lang="en-US" sz="2800" b="1" i="1" dirty="0">
              <a:solidFill>
                <a:srgbClr val="1B1B51"/>
              </a:solidFill>
            </a:endParaRPr>
          </a:p>
          <a:p>
            <a:pPr marL="533400" lvl="1" indent="-265113" algn="l">
              <a:lnSpc>
                <a:spcPct val="100000"/>
              </a:lnSpc>
              <a:buFontTx/>
              <a:buChar char="•"/>
            </a:pPr>
            <a:r>
              <a:rPr lang="en-US" dirty="0">
                <a:effectLst>
                  <a:outerShdw blurRad="38100" dist="38100" dir="2700000" algn="tl">
                    <a:srgbClr val="C0C0C0"/>
                  </a:outerShdw>
                </a:effectLst>
              </a:rPr>
              <a:t>29 centers have treated 48 000 patients to date, many of them being PP centers </a:t>
            </a:r>
            <a:r>
              <a:rPr lang="en-US" sz="1400" dirty="0">
                <a:effectLst>
                  <a:outerShdw blurRad="38100" dist="38100" dir="2700000" algn="tl">
                    <a:srgbClr val="C0C0C0"/>
                  </a:outerShdw>
                </a:effectLst>
              </a:rPr>
              <a:t>(1)</a:t>
            </a:r>
            <a:endParaRPr lang="en-US" sz="1800" dirty="0">
              <a:effectLst>
                <a:outerShdw blurRad="38100" dist="38100" dir="2700000" algn="tl">
                  <a:srgbClr val="C0C0C0"/>
                </a:outerShdw>
              </a:effectLst>
            </a:endParaRPr>
          </a:p>
          <a:p>
            <a:pPr marL="533400" lvl="1" indent="-265113" algn="l">
              <a:lnSpc>
                <a:spcPct val="100000"/>
              </a:lnSpc>
              <a:buFontTx/>
              <a:buChar char="•"/>
            </a:pPr>
            <a:r>
              <a:rPr lang="en-US" dirty="0">
                <a:effectLst>
                  <a:outerShdw blurRad="38100" dist="38100" dir="2700000" algn="tl">
                    <a:srgbClr val="C0C0C0"/>
                  </a:outerShdw>
                </a:effectLst>
              </a:rPr>
              <a:t>5 dedicated </a:t>
            </a:r>
            <a:r>
              <a:rPr lang="en-US" dirty="0" err="1">
                <a:effectLst>
                  <a:outerShdw blurRad="38100" dist="38100" dir="2700000" algn="tl">
                    <a:srgbClr val="C0C0C0"/>
                  </a:outerShdw>
                </a:effectLst>
              </a:rPr>
              <a:t>hadron</a:t>
            </a:r>
            <a:r>
              <a:rPr lang="en-US" dirty="0">
                <a:effectLst>
                  <a:outerShdw blurRad="38100" dist="38100" dir="2700000" algn="tl">
                    <a:srgbClr val="C0C0C0"/>
                  </a:outerShdw>
                </a:effectLst>
              </a:rPr>
              <a:t> therapy facilities are being constructed. In 10 years up to 30 is forecasted </a:t>
            </a:r>
            <a:r>
              <a:rPr lang="en-US" sz="1400" dirty="0">
                <a:effectLst>
                  <a:outerShdw blurRad="38100" dist="38100" dir="2700000" algn="tl">
                    <a:srgbClr val="C0C0C0"/>
                  </a:outerShdw>
                </a:effectLst>
              </a:rPr>
              <a:t>(2</a:t>
            </a:r>
            <a:r>
              <a:rPr lang="en-US" sz="1400" dirty="0" smtClean="0">
                <a:effectLst>
                  <a:outerShdw blurRad="38100" dist="38100" dir="2700000" algn="tl">
                    <a:srgbClr val="C0C0C0"/>
                  </a:outerShdw>
                </a:effectLst>
              </a:rPr>
              <a:t>). </a:t>
            </a:r>
            <a:r>
              <a:rPr lang="en-US" dirty="0" smtClean="0">
                <a:effectLst>
                  <a:outerShdw blurRad="38100" dist="38100" dir="2700000" algn="tl">
                    <a:srgbClr val="C0C0C0"/>
                  </a:outerShdw>
                </a:effectLst>
              </a:rPr>
              <a:t> CERN is contributing to the construction of CNAO (Italy) and </a:t>
            </a:r>
            <a:r>
              <a:rPr lang="en-US" dirty="0" err="1" smtClean="0">
                <a:effectLst>
                  <a:outerShdw blurRad="38100" dist="38100" dir="2700000" algn="tl">
                    <a:srgbClr val="C0C0C0"/>
                  </a:outerShdw>
                </a:effectLst>
              </a:rPr>
              <a:t>MedAustron</a:t>
            </a:r>
            <a:r>
              <a:rPr lang="en-US" dirty="0" smtClean="0">
                <a:effectLst>
                  <a:outerShdw blurRad="38100" dist="38100" dir="2700000" algn="tl">
                    <a:srgbClr val="C0C0C0"/>
                  </a:outerShdw>
                </a:effectLst>
              </a:rPr>
              <a:t> (Austria)  (Former members of the PIMMS study group).</a:t>
            </a:r>
            <a:endParaRPr lang="en-US" sz="1800" dirty="0">
              <a:effectLst>
                <a:outerShdw blurRad="38100" dist="38100" dir="2700000" algn="tl">
                  <a:srgbClr val="C0C0C0"/>
                </a:outerShdw>
              </a:effectLst>
            </a:endParaRPr>
          </a:p>
          <a:p>
            <a:pPr marL="533400" lvl="1" indent="-265113" algn="l">
              <a:lnSpc>
                <a:spcPct val="100000"/>
              </a:lnSpc>
              <a:buFontTx/>
              <a:buChar char="•"/>
            </a:pPr>
            <a:r>
              <a:rPr lang="en-US" dirty="0">
                <a:effectLst>
                  <a:outerShdw blurRad="38100" dist="38100" dir="2700000" algn="tl">
                    <a:srgbClr val="C0C0C0"/>
                  </a:outerShdw>
                </a:effectLst>
              </a:rPr>
              <a:t>Epidemiological data suggest one center per 10M inhabitants </a:t>
            </a:r>
            <a:r>
              <a:rPr lang="en-US" sz="1400" dirty="0">
                <a:effectLst>
                  <a:outerShdw blurRad="38100" dist="38100" dir="2700000" algn="tl">
                    <a:srgbClr val="C0C0C0"/>
                  </a:outerShdw>
                </a:effectLst>
              </a:rPr>
              <a:t>(3)</a:t>
            </a:r>
            <a:endParaRPr lang="en-US" sz="700" dirty="0">
              <a:effectLst>
                <a:outerShdw blurRad="38100" dist="38100" dir="2700000" algn="tl">
                  <a:srgbClr val="C0C0C0"/>
                </a:outerShdw>
              </a:effectLst>
            </a:endParaRPr>
          </a:p>
          <a:p>
            <a:pPr marL="533400" lvl="1" indent="-265113" algn="l">
              <a:lnSpc>
                <a:spcPct val="100000"/>
              </a:lnSpc>
              <a:buFontTx/>
              <a:buChar char="•"/>
            </a:pPr>
            <a:r>
              <a:rPr lang="en-US" dirty="0">
                <a:effectLst>
                  <a:outerShdw blurRad="38100" dist="38100" dir="2700000" algn="tl">
                    <a:srgbClr val="C0C0C0"/>
                  </a:outerShdw>
                </a:effectLst>
              </a:rPr>
              <a:t>Construction costs for the infrastructure of such center is approximately </a:t>
            </a:r>
            <a:r>
              <a:rPr lang="en-US" dirty="0" smtClean="0">
                <a:effectLst>
                  <a:outerShdw blurRad="38100" dist="38100" dir="2700000" algn="tl">
                    <a:srgbClr val="C0C0C0"/>
                  </a:outerShdw>
                </a:effectLst>
              </a:rPr>
              <a:t>120 </a:t>
            </a:r>
            <a:r>
              <a:rPr lang="en-US" dirty="0">
                <a:effectLst>
                  <a:outerShdw blurRad="38100" dist="38100" dir="2700000" algn="tl">
                    <a:srgbClr val="C0C0C0"/>
                  </a:outerShdw>
                </a:effectLst>
              </a:rPr>
              <a:t>Million EUR. Annual running costs 15 Million EUR.</a:t>
            </a:r>
            <a:r>
              <a:rPr lang="en-US" sz="1800" b="1" dirty="0">
                <a:solidFill>
                  <a:srgbClr val="00547E"/>
                </a:solidFill>
              </a:rPr>
              <a:t> </a:t>
            </a:r>
          </a:p>
        </p:txBody>
      </p:sp>
      <p:sp>
        <p:nvSpPr>
          <p:cNvPr id="240647" name="AutoShape 6"/>
          <p:cNvSpPr>
            <a:spLocks noChangeArrowheads="1"/>
          </p:cNvSpPr>
          <p:nvPr/>
        </p:nvSpPr>
        <p:spPr bwMode="auto">
          <a:xfrm rot="5400000">
            <a:off x="3924300" y="2171700"/>
            <a:ext cx="1600200" cy="457200"/>
          </a:xfrm>
          <a:prstGeom prst="triangle">
            <a:avLst>
              <a:gd name="adj" fmla="val 50000"/>
            </a:avLst>
          </a:prstGeom>
          <a:solidFill>
            <a:schemeClr val="accent1"/>
          </a:solidFill>
          <a:ln w="9525">
            <a:solidFill>
              <a:schemeClr val="tx1"/>
            </a:solidFill>
            <a:miter lim="800000"/>
            <a:headEnd/>
            <a:tailEnd/>
          </a:ln>
        </p:spPr>
        <p:txBody>
          <a:bodyPr wrap="none" anchor="ctr"/>
          <a:lstStyle/>
          <a:p>
            <a:pPr algn="r">
              <a:lnSpc>
                <a:spcPct val="100000"/>
              </a:lnSpc>
            </a:pPr>
            <a:endParaRPr lang="en-GB" sz="3600" b="1">
              <a:solidFill>
                <a:srgbClr val="00547E"/>
              </a:solidFill>
              <a:latin typeface="Helvetica" pitchFamily="34" charset="0"/>
            </a:endParaRPr>
          </a:p>
        </p:txBody>
      </p:sp>
      <p:sp>
        <p:nvSpPr>
          <p:cNvPr id="240648" name="Text Box 7"/>
          <p:cNvSpPr txBox="1">
            <a:spLocks noChangeArrowheads="1"/>
          </p:cNvSpPr>
          <p:nvPr/>
        </p:nvSpPr>
        <p:spPr bwMode="auto">
          <a:xfrm>
            <a:off x="971550" y="5867400"/>
            <a:ext cx="7639050" cy="274638"/>
          </a:xfrm>
          <a:prstGeom prst="rect">
            <a:avLst/>
          </a:prstGeom>
          <a:noFill/>
          <a:ln w="9525">
            <a:noFill/>
            <a:miter lim="800000"/>
            <a:headEnd/>
            <a:tailEnd/>
          </a:ln>
        </p:spPr>
        <p:txBody>
          <a:bodyPr>
            <a:spAutoFit/>
          </a:bodyPr>
          <a:lstStyle/>
          <a:p>
            <a:pPr algn="l">
              <a:lnSpc>
                <a:spcPct val="100000"/>
              </a:lnSpc>
              <a:spcBef>
                <a:spcPct val="50000"/>
              </a:spcBef>
            </a:pPr>
            <a:r>
              <a:rPr lang="en-US" sz="1000" i="1">
                <a:latin typeface="Arial" charset="0"/>
              </a:rPr>
              <a:t>Sources:</a:t>
            </a:r>
            <a:r>
              <a:rPr lang="en-US" sz="900">
                <a:latin typeface="Arial" charset="0"/>
              </a:rPr>
              <a:t> </a:t>
            </a:r>
            <a:r>
              <a:rPr lang="en-US" sz="1000">
                <a:latin typeface="Arial" charset="0"/>
              </a:rPr>
              <a:t>(1)</a:t>
            </a:r>
            <a:r>
              <a:rPr lang="en-US" sz="900">
                <a:latin typeface="Arial" charset="0"/>
              </a:rPr>
              <a:t> </a:t>
            </a:r>
            <a:r>
              <a:rPr lang="en-US" sz="1000" i="1">
                <a:latin typeface="Arial" charset="0"/>
              </a:rPr>
              <a:t>Particle Therapy Co-Operative Group</a:t>
            </a:r>
            <a:r>
              <a:rPr lang="en-US" sz="1200">
                <a:latin typeface="Arial" charset="0"/>
              </a:rPr>
              <a:t>, </a:t>
            </a:r>
            <a:r>
              <a:rPr lang="en-US" sz="1000">
                <a:latin typeface="Arial" charset="0"/>
              </a:rPr>
              <a:t>(2) </a:t>
            </a:r>
            <a:r>
              <a:rPr lang="en-US" sz="1000" i="1">
                <a:latin typeface="Arial" charset="0"/>
              </a:rPr>
              <a:t>Siemens, (3) TERA</a:t>
            </a:r>
          </a:p>
        </p:txBody>
      </p:sp>
      <p:pic>
        <p:nvPicPr>
          <p:cNvPr id="240649" name="Picture 9" descr="humans_bild01">
            <a:hlinkClick r:id="rId3"/>
          </p:cNvPr>
          <p:cNvPicPr>
            <a:picLocks noChangeAspect="1" noChangeArrowheads="1"/>
          </p:cNvPicPr>
          <p:nvPr/>
        </p:nvPicPr>
        <p:blipFill>
          <a:blip r:embed="rId4"/>
          <a:srcRect/>
          <a:stretch>
            <a:fillRect/>
          </a:stretch>
        </p:blipFill>
        <p:spPr bwMode="auto">
          <a:xfrm>
            <a:off x="6781800" y="3352800"/>
            <a:ext cx="2271713" cy="2743200"/>
          </a:xfrm>
          <a:prstGeom prst="rect">
            <a:avLst/>
          </a:prstGeom>
          <a:noFill/>
          <a:ln w="57150">
            <a:solidFill>
              <a:schemeClr val="hlink"/>
            </a:solidFill>
            <a:miter lim="800000"/>
            <a:headEnd/>
            <a:tailEnd/>
          </a:ln>
        </p:spPr>
      </p:pic>
      <p:sp>
        <p:nvSpPr>
          <p:cNvPr id="11" name="Footer Placeholder 5"/>
          <p:cNvSpPr>
            <a:spLocks noGrp="1"/>
          </p:cNvSpPr>
          <p:nvPr>
            <p:ph type="ftr" sz="quarter" idx="4294967295"/>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1"/>
          <p:cNvSpPr>
            <a:spLocks noGrp="1"/>
          </p:cNvSpPr>
          <p:nvPr>
            <p:ph type="sldNum" sz="quarter" idx="10"/>
          </p:nvPr>
        </p:nvSpPr>
        <p:spPr>
          <a:noFill/>
        </p:spPr>
        <p:txBody>
          <a:bodyPr/>
          <a:lstStyle/>
          <a:p>
            <a:fld id="{CE30A1EE-A20A-4297-981B-23B11E1D94BD}" type="slidenum">
              <a:rPr lang="en-US" smtClean="0">
                <a:latin typeface="Arial" pitchFamily="34" charset="0"/>
              </a:rPr>
              <a:pPr/>
              <a:t>43</a:t>
            </a:fld>
            <a:endParaRPr lang="en-US" smtClean="0">
              <a:latin typeface="Arial" pitchFamily="34" charset="0"/>
            </a:endParaRPr>
          </a:p>
        </p:txBody>
      </p:sp>
      <p:sp>
        <p:nvSpPr>
          <p:cNvPr id="16387" name="Footer Placeholder 2"/>
          <p:cNvSpPr>
            <a:spLocks noGrp="1"/>
          </p:cNvSpPr>
          <p:nvPr>
            <p:ph type="ftr" sz="quarter" idx="11"/>
          </p:nvPr>
        </p:nvSpPr>
        <p:spPr>
          <a:xfrm>
            <a:off x="1139825" y="6215063"/>
            <a:ext cx="6565900" cy="423862"/>
          </a:xfrm>
          <a:prstGeom prst="rect">
            <a:avLst/>
          </a:prstGeom>
          <a:noFill/>
        </p:spPr>
        <p:txBody>
          <a:bodyPr/>
          <a:lstStyle/>
          <a:p>
            <a:r>
              <a:rPr lang="fr-FR" sz="1600" smtClean="0"/>
              <a:t>Protoptype of flat pannel solar collector developed at CERN in partnership with industry</a:t>
            </a:r>
          </a:p>
          <a:p>
            <a:r>
              <a:rPr lang="fr-FR" sz="1600" smtClean="0"/>
              <a:t>Industrial production just started: First series optimized for electricity production</a:t>
            </a:r>
            <a:endParaRPr lang="fr-FR" sz="1800" smtClean="0">
              <a:latin typeface="Arial" pitchFamily="34" charset="0"/>
            </a:endParaRPr>
          </a:p>
        </p:txBody>
      </p:sp>
      <p:sp>
        <p:nvSpPr>
          <p:cNvPr id="16388" name="Rectangle 12"/>
          <p:cNvSpPr>
            <a:spLocks noChangeArrowheads="1"/>
          </p:cNvSpPr>
          <p:nvPr/>
        </p:nvSpPr>
        <p:spPr bwMode="auto">
          <a:xfrm>
            <a:off x="0" y="787400"/>
            <a:ext cx="9144000" cy="5314950"/>
          </a:xfrm>
          <a:prstGeom prst="rect">
            <a:avLst/>
          </a:prstGeom>
          <a:solidFill>
            <a:schemeClr val="tx2"/>
          </a:solidFill>
          <a:ln w="9525" algn="ctr">
            <a:solidFill>
              <a:schemeClr val="tx1"/>
            </a:solidFill>
            <a:miter lim="800000"/>
            <a:headEnd/>
            <a:tailEnd/>
          </a:ln>
        </p:spPr>
        <p:txBody>
          <a:bodyPr wrap="none" lIns="18000" tIns="10800" rIns="18000" bIns="10800" anchor="ctr"/>
          <a:lstStyle/>
          <a:p>
            <a:endParaRPr lang="en-US"/>
          </a:p>
        </p:txBody>
      </p:sp>
      <p:sp>
        <p:nvSpPr>
          <p:cNvPr id="16389" name="Title 1"/>
          <p:cNvSpPr>
            <a:spLocks noGrp="1"/>
          </p:cNvSpPr>
          <p:nvPr>
            <p:ph type="title" idx="4294967295"/>
          </p:nvPr>
        </p:nvSpPr>
        <p:spPr>
          <a:xfrm>
            <a:off x="304800" y="69850"/>
            <a:ext cx="8229600" cy="665163"/>
          </a:xfrm>
        </p:spPr>
        <p:txBody>
          <a:bodyPr lIns="91440" tIns="45720" rIns="91440" bIns="45720"/>
          <a:lstStyle/>
          <a:p>
            <a:pPr eaLnBrk="1" hangingPunct="1"/>
            <a:r>
              <a:rPr lang="en-US" sz="2800" smtClean="0">
                <a:latin typeface="Calibri" pitchFamily="34" charset="0"/>
              </a:rPr>
              <a:t>Application of NEG technology to Renewable Energy</a:t>
            </a:r>
            <a:endParaRPr lang="fr-FR" sz="2800" b="0" smtClean="0">
              <a:latin typeface="Calibri" pitchFamily="34" charset="0"/>
            </a:endParaRPr>
          </a:p>
        </p:txBody>
      </p:sp>
      <p:pic>
        <p:nvPicPr>
          <p:cNvPr id="16390" name="Picture 6"/>
          <p:cNvPicPr>
            <a:picLocks noChangeAspect="1" noChangeArrowheads="1"/>
          </p:cNvPicPr>
          <p:nvPr/>
        </p:nvPicPr>
        <p:blipFill>
          <a:blip r:embed="rId3"/>
          <a:srcRect/>
          <a:stretch>
            <a:fillRect/>
          </a:stretch>
        </p:blipFill>
        <p:spPr bwMode="auto">
          <a:xfrm>
            <a:off x="342900" y="787400"/>
            <a:ext cx="2662238" cy="2322513"/>
          </a:xfrm>
          <a:prstGeom prst="rect">
            <a:avLst/>
          </a:prstGeom>
          <a:noFill/>
          <a:ln w="9525">
            <a:noFill/>
            <a:miter lim="800000"/>
            <a:headEnd/>
            <a:tailEnd/>
          </a:ln>
        </p:spPr>
      </p:pic>
      <p:pic>
        <p:nvPicPr>
          <p:cNvPr id="16391" name="Picture 4"/>
          <p:cNvPicPr>
            <a:picLocks noChangeAspect="1" noChangeArrowheads="1"/>
          </p:cNvPicPr>
          <p:nvPr/>
        </p:nvPicPr>
        <p:blipFill>
          <a:blip r:embed="rId4"/>
          <a:srcRect/>
          <a:stretch>
            <a:fillRect/>
          </a:stretch>
        </p:blipFill>
        <p:spPr bwMode="auto">
          <a:xfrm>
            <a:off x="180975" y="4102100"/>
            <a:ext cx="2914650" cy="2000250"/>
          </a:xfrm>
          <a:prstGeom prst="rect">
            <a:avLst/>
          </a:prstGeom>
          <a:noFill/>
          <a:ln w="38100">
            <a:solidFill>
              <a:srgbClr val="CC0000"/>
            </a:solidFill>
            <a:miter lim="800000"/>
            <a:headEnd/>
            <a:tailEnd/>
          </a:ln>
        </p:spPr>
      </p:pic>
      <p:pic>
        <p:nvPicPr>
          <p:cNvPr id="16393" name="Picture 16" descr="flat-plate-solar-collectors-3"/>
          <p:cNvPicPr>
            <a:picLocks noChangeAspect="1" noChangeArrowheads="1"/>
          </p:cNvPicPr>
          <p:nvPr/>
        </p:nvPicPr>
        <p:blipFill>
          <a:blip r:embed="rId5"/>
          <a:srcRect/>
          <a:stretch>
            <a:fillRect/>
          </a:stretch>
        </p:blipFill>
        <p:spPr bwMode="auto">
          <a:xfrm>
            <a:off x="5594364" y="782631"/>
            <a:ext cx="1942268" cy="2171700"/>
          </a:xfrm>
          <a:prstGeom prst="rect">
            <a:avLst/>
          </a:prstGeom>
          <a:noFill/>
          <a:ln w="9525">
            <a:noFill/>
            <a:miter lim="800000"/>
            <a:headEnd/>
            <a:tailEnd/>
          </a:ln>
          <a:scene3d>
            <a:camera prst="orthographicFront">
              <a:rot lat="0" lon="0" rev="0"/>
            </a:camera>
            <a:lightRig rig="threePt" dir="t"/>
          </a:scene3d>
        </p:spPr>
      </p:pic>
      <p:sp>
        <p:nvSpPr>
          <p:cNvPr id="2" name="AutoShape 13"/>
          <p:cNvSpPr>
            <a:spLocks noChangeArrowheads="1"/>
          </p:cNvSpPr>
          <p:nvPr/>
        </p:nvSpPr>
        <p:spPr bwMode="auto">
          <a:xfrm rot="5400000">
            <a:off x="3324226" y="971550"/>
            <a:ext cx="1600200" cy="1851025"/>
          </a:xfrm>
          <a:prstGeom prst="triangle">
            <a:avLst>
              <a:gd name="adj" fmla="val 50000"/>
            </a:avLst>
          </a:prstGeom>
          <a:solidFill>
            <a:schemeClr val="accent1"/>
          </a:solidFill>
          <a:ln w="9525">
            <a:solidFill>
              <a:schemeClr val="tx1"/>
            </a:solidFill>
            <a:miter lim="800000"/>
            <a:headEnd/>
            <a:tailEnd/>
          </a:ln>
        </p:spPr>
        <p:txBody>
          <a:bodyPr rot="10800000" vert="eaVert" wrap="none" anchor="ctr"/>
          <a:lstStyle/>
          <a:p>
            <a:pPr algn="l">
              <a:lnSpc>
                <a:spcPct val="100000"/>
              </a:lnSpc>
            </a:pPr>
            <a:r>
              <a:rPr lang="en-US">
                <a:solidFill>
                  <a:srgbClr val="FFFF66"/>
                </a:solidFill>
                <a:latin typeface="Helvetica" pitchFamily="34" charset="0"/>
              </a:rPr>
              <a:t>High vacuum</a:t>
            </a:r>
          </a:p>
          <a:p>
            <a:pPr algn="l">
              <a:lnSpc>
                <a:spcPct val="100000"/>
              </a:lnSpc>
            </a:pPr>
            <a:r>
              <a:rPr lang="en-US">
                <a:solidFill>
                  <a:srgbClr val="FFFF66"/>
                </a:solidFill>
                <a:latin typeface="Helvetica" pitchFamily="34" charset="0"/>
              </a:rPr>
              <a:t>for  flat solar </a:t>
            </a:r>
            <a:br>
              <a:rPr lang="en-US">
                <a:solidFill>
                  <a:srgbClr val="FFFF66"/>
                </a:solidFill>
                <a:latin typeface="Helvetica" pitchFamily="34" charset="0"/>
              </a:rPr>
            </a:br>
            <a:r>
              <a:rPr lang="en-US">
                <a:solidFill>
                  <a:srgbClr val="FFFF66"/>
                </a:solidFill>
                <a:latin typeface="Helvetica" pitchFamily="34" charset="0"/>
              </a:rPr>
              <a:t>collectors </a:t>
            </a:r>
          </a:p>
        </p:txBody>
      </p:sp>
      <p:sp>
        <p:nvSpPr>
          <p:cNvPr id="16394" name="Flowchart: Merge 9"/>
          <p:cNvSpPr>
            <a:spLocks noChangeArrowheads="1"/>
          </p:cNvSpPr>
          <p:nvPr/>
        </p:nvSpPr>
        <p:spPr bwMode="auto">
          <a:xfrm>
            <a:off x="233363" y="3052763"/>
            <a:ext cx="2913062" cy="982662"/>
          </a:xfrm>
          <a:prstGeom prst="flowChartMerge">
            <a:avLst/>
          </a:prstGeom>
          <a:solidFill>
            <a:schemeClr val="accent1"/>
          </a:solidFill>
          <a:ln w="9525" algn="ctr">
            <a:solidFill>
              <a:schemeClr val="tx1"/>
            </a:solidFill>
            <a:round/>
            <a:headEnd/>
            <a:tailEnd/>
          </a:ln>
        </p:spPr>
        <p:txBody>
          <a:bodyPr/>
          <a:lstStyle/>
          <a:p>
            <a:pPr>
              <a:lnSpc>
                <a:spcPct val="100000"/>
              </a:lnSpc>
            </a:pPr>
            <a:r>
              <a:rPr lang="en-US">
                <a:solidFill>
                  <a:srgbClr val="FFFF66"/>
                </a:solidFill>
                <a:latin typeface="Helvetica" pitchFamily="34" charset="0"/>
              </a:rPr>
              <a:t>Achieve XUHV (10</a:t>
            </a:r>
            <a:r>
              <a:rPr lang="en-US" baseline="30000">
                <a:solidFill>
                  <a:srgbClr val="FFFF66"/>
                </a:solidFill>
                <a:latin typeface="Helvetica" pitchFamily="34" charset="0"/>
              </a:rPr>
              <a:t>-13</a:t>
            </a:r>
            <a:r>
              <a:rPr lang="en-US">
                <a:solidFill>
                  <a:srgbClr val="FFFF66"/>
                </a:solidFill>
                <a:latin typeface="Helvetica" pitchFamily="34" charset="0"/>
              </a:rPr>
              <a:t> Torr) in vacuum tubes</a:t>
            </a:r>
          </a:p>
        </p:txBody>
      </p:sp>
      <p:pic>
        <p:nvPicPr>
          <p:cNvPr id="16395" name="Picture 2" descr="G:\Workspaces\r\RBE\Vacuum\Giacomo\IMG_0185.jpg"/>
          <p:cNvPicPr>
            <a:picLocks noChangeAspect="1" noChangeArrowheads="1"/>
          </p:cNvPicPr>
          <p:nvPr/>
        </p:nvPicPr>
        <p:blipFill>
          <a:blip r:embed="rId6"/>
          <a:srcRect/>
          <a:stretch>
            <a:fillRect/>
          </a:stretch>
        </p:blipFill>
        <p:spPr bwMode="auto">
          <a:xfrm>
            <a:off x="4718050" y="3209925"/>
            <a:ext cx="3797300" cy="2847975"/>
          </a:xfrm>
          <a:prstGeom prst="rect">
            <a:avLst/>
          </a:prstGeom>
          <a:noFill/>
          <a:ln w="9525">
            <a:noFill/>
            <a:miter lim="800000"/>
            <a:headEnd/>
            <a:tailEnd/>
          </a:ln>
        </p:spPr>
      </p:pic>
      <p:sp>
        <p:nvSpPr>
          <p:cNvPr id="16396" name="Flowchart: Merge 10"/>
          <p:cNvSpPr>
            <a:spLocks noChangeArrowheads="1"/>
          </p:cNvSpPr>
          <p:nvPr/>
        </p:nvSpPr>
        <p:spPr bwMode="auto">
          <a:xfrm>
            <a:off x="4168775" y="2954338"/>
            <a:ext cx="4662488" cy="801687"/>
          </a:xfrm>
          <a:prstGeom prst="flowChartMerge">
            <a:avLst/>
          </a:prstGeom>
          <a:solidFill>
            <a:schemeClr val="accent1"/>
          </a:solidFill>
          <a:ln w="9525" algn="ctr">
            <a:solidFill>
              <a:schemeClr val="tx1"/>
            </a:solidFill>
            <a:round/>
            <a:headEnd/>
            <a:tailEnd/>
          </a:ln>
        </p:spPr>
        <p:txBody>
          <a:bodyPr/>
          <a:lstStyle/>
          <a:p>
            <a:pPr>
              <a:lnSpc>
                <a:spcPct val="100000"/>
              </a:lnSpc>
            </a:pPr>
            <a:r>
              <a:rPr lang="en-US">
                <a:solidFill>
                  <a:srgbClr val="FFFF66"/>
                </a:solidFill>
                <a:latin typeface="Helvetica" pitchFamily="34" charset="0"/>
              </a:rPr>
              <a:t>Heating &amp; Cooling, Electricity, Agriculture, Desalination </a:t>
            </a:r>
          </a:p>
        </p:txBody>
      </p:sp>
      <p:pic>
        <p:nvPicPr>
          <p:cNvPr id="16397" name="Picture 14" descr="SRB_VLC.jpg"/>
          <p:cNvPicPr>
            <a:picLocks noChangeAspect="1"/>
          </p:cNvPicPr>
          <p:nvPr/>
        </p:nvPicPr>
        <p:blipFill>
          <a:blip r:embed="rId7">
            <a:clrChange>
              <a:clrFrom>
                <a:srgbClr val="FFFFFF"/>
              </a:clrFrom>
              <a:clrTo>
                <a:srgbClr val="FFFFFF">
                  <a:alpha val="0"/>
                </a:srgbClr>
              </a:clrTo>
            </a:clrChange>
          </a:blip>
          <a:srcRect/>
          <a:stretch>
            <a:fillRect/>
          </a:stretch>
        </p:blipFill>
        <p:spPr bwMode="auto">
          <a:xfrm>
            <a:off x="8064500" y="4968875"/>
            <a:ext cx="450850" cy="760413"/>
          </a:xfrm>
          <a:prstGeom prst="rect">
            <a:avLst/>
          </a:prstGeom>
          <a:noFill/>
          <a:ln w="9525">
            <a:noFill/>
            <a:miter lim="800000"/>
            <a:headEnd/>
            <a:tailEnd/>
          </a:ln>
        </p:spPr>
      </p:pic>
      <p:sp>
        <p:nvSpPr>
          <p:cNvPr id="16" name="Title 1"/>
          <p:cNvSpPr txBox="1">
            <a:spLocks/>
          </p:cNvSpPr>
          <p:nvPr/>
        </p:nvSpPr>
        <p:spPr>
          <a:xfrm>
            <a:off x="4821238" y="4170363"/>
            <a:ext cx="3584575" cy="325437"/>
          </a:xfrm>
          <a:prstGeom prst="rect">
            <a:avLst/>
          </a:prstGeom>
        </p:spPr>
        <p:txBody>
          <a:bodyPr>
            <a:normAutofit/>
          </a:bodyPr>
          <a:lstStyle/>
          <a:p>
            <a:pPr algn="l">
              <a:lnSpc>
                <a:spcPct val="90000"/>
              </a:lnSpc>
              <a:defRPr/>
            </a:pPr>
            <a:r>
              <a:rPr lang="fr-CH" sz="1200" kern="0" cap="all" dirty="0">
                <a:solidFill>
                  <a:srgbClr val="FEBD88"/>
                </a:solidFill>
                <a:effectLst>
                  <a:outerShdw blurRad="38100" dist="38100" dir="2700000" algn="tl">
                    <a:srgbClr val="000000">
                      <a:alpha val="43137"/>
                    </a:srgbClr>
                  </a:outerShdw>
                </a:effectLst>
                <a:latin typeface="+mj-lt"/>
                <a:ea typeface="+mj-ea"/>
                <a:cs typeface="+mj-cs"/>
              </a:rPr>
              <a:t>The flat plate </a:t>
            </a:r>
            <a:r>
              <a:rPr lang="fr-CH" sz="1200" kern="0" cap="all" dirty="0" err="1">
                <a:solidFill>
                  <a:srgbClr val="FEBD88"/>
                </a:solidFill>
                <a:effectLst>
                  <a:outerShdw blurRad="38100" dist="38100" dir="2700000" algn="tl">
                    <a:srgbClr val="000000">
                      <a:alpha val="43137"/>
                    </a:srgbClr>
                  </a:outerShdw>
                </a:effectLst>
                <a:latin typeface="+mj-lt"/>
                <a:ea typeface="+mj-ea"/>
                <a:cs typeface="+mj-cs"/>
              </a:rPr>
              <a:t>evacuated</a:t>
            </a:r>
            <a:r>
              <a:rPr lang="fr-CH" sz="1200" kern="0" cap="all" dirty="0">
                <a:solidFill>
                  <a:srgbClr val="FEBD88"/>
                </a:solidFill>
                <a:effectLst>
                  <a:outerShdw blurRad="38100" dist="38100" dir="2700000" algn="tl">
                    <a:srgbClr val="000000">
                      <a:alpha val="43137"/>
                    </a:srgbClr>
                  </a:outerShdw>
                </a:effectLst>
                <a:latin typeface="+mj-lt"/>
                <a:ea typeface="+mj-ea"/>
                <a:cs typeface="+mj-cs"/>
              </a:rPr>
              <a:t> </a:t>
            </a:r>
            <a:r>
              <a:rPr lang="fr-CH" sz="1200" kern="0" cap="all" dirty="0" err="1">
                <a:solidFill>
                  <a:srgbClr val="FEBD88"/>
                </a:solidFill>
                <a:effectLst>
                  <a:outerShdw blurRad="38100" dist="38100" dir="2700000" algn="tl">
                    <a:srgbClr val="000000">
                      <a:alpha val="43137"/>
                    </a:srgbClr>
                  </a:outerShdw>
                </a:effectLst>
                <a:latin typeface="+mj-lt"/>
                <a:ea typeface="+mj-ea"/>
                <a:cs typeface="+mj-cs"/>
              </a:rPr>
              <a:t>solar</a:t>
            </a:r>
            <a:r>
              <a:rPr lang="fr-CH" sz="1200" kern="0" cap="all" dirty="0">
                <a:solidFill>
                  <a:srgbClr val="FEBD88"/>
                </a:solidFill>
                <a:effectLst>
                  <a:outerShdw blurRad="38100" dist="38100" dir="2700000" algn="tl">
                    <a:srgbClr val="000000">
                      <a:alpha val="43137"/>
                    </a:srgbClr>
                  </a:outerShdw>
                </a:effectLst>
                <a:latin typeface="+mj-lt"/>
                <a:ea typeface="+mj-ea"/>
                <a:cs typeface="+mj-cs"/>
              </a:rPr>
              <a:t> </a:t>
            </a:r>
            <a:r>
              <a:rPr lang="fr-CH" sz="1200" kern="0" cap="all" dirty="0" err="1">
                <a:solidFill>
                  <a:srgbClr val="FEBD88"/>
                </a:solidFill>
                <a:effectLst>
                  <a:outerShdw blurRad="38100" dist="38100" dir="2700000" algn="tl">
                    <a:srgbClr val="000000">
                      <a:alpha val="43137"/>
                    </a:srgbClr>
                  </a:outerShdw>
                </a:effectLst>
                <a:latin typeface="+mj-lt"/>
                <a:ea typeface="+mj-ea"/>
                <a:cs typeface="+mj-cs"/>
              </a:rPr>
              <a:t>collector</a:t>
            </a:r>
            <a:endParaRPr lang="fr-FR" sz="1200" kern="0" cap="all" dirty="0">
              <a:solidFill>
                <a:srgbClr val="FEBD88"/>
              </a:solidFill>
              <a:effectLst>
                <a:outerShdw blurRad="38100" dist="38100" dir="2700000" algn="tl">
                  <a:srgbClr val="000000">
                    <a:alpha val="43137"/>
                  </a:srgbClr>
                </a:outerShdw>
              </a:effectLst>
              <a:latin typeface="+mj-lt"/>
              <a:ea typeface="+mj-ea"/>
              <a:cs typeface="+mj-cs"/>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Lymph[1]. Pre TX_cine_PET.mpg">
            <a:hlinkClick r:id="" action="ppaction://media"/>
          </p:cNvPr>
          <p:cNvPicPr>
            <a:picLocks noRot="1" noChangeAspect="1" noChangeArrowheads="1"/>
          </p:cNvPicPr>
          <p:nvPr>
            <a:videoFile r:link="rId2"/>
          </p:nvPr>
        </p:nvPicPr>
        <p:blipFill>
          <a:blip r:embed="rId5"/>
          <a:srcRect/>
          <a:stretch>
            <a:fillRect/>
          </a:stretch>
        </p:blipFill>
        <p:spPr bwMode="auto">
          <a:xfrm>
            <a:off x="6771574" y="3819525"/>
            <a:ext cx="2189931" cy="2341563"/>
          </a:xfrm>
          <a:prstGeom prst="rect">
            <a:avLst/>
          </a:prstGeom>
          <a:noFill/>
          <a:ln w="9525">
            <a:noFill/>
            <a:miter lim="800000"/>
            <a:headEnd/>
            <a:tailEnd/>
          </a:ln>
        </p:spPr>
      </p:pic>
      <p:graphicFrame>
        <p:nvGraphicFramePr>
          <p:cNvPr id="1357846" name="Object 22"/>
          <p:cNvGraphicFramePr>
            <a:graphicFrameLocks noChangeAspect="1"/>
          </p:cNvGraphicFramePr>
          <p:nvPr/>
        </p:nvGraphicFramePr>
        <p:xfrm>
          <a:off x="5188475" y="3259138"/>
          <a:ext cx="1738888" cy="3019425"/>
        </p:xfrm>
        <a:graphic>
          <a:graphicData uri="http://schemas.openxmlformats.org/presentationml/2006/ole">
            <p:oleObj spid="_x0000_s106498" name="Image" r:id="rId6" imgW="3631746" imgH="5892063" progId="">
              <p:embed/>
            </p:oleObj>
          </a:graphicData>
        </a:graphic>
      </p:graphicFrame>
      <p:pic>
        <p:nvPicPr>
          <p:cNvPr id="1028" name="Picture 21"/>
          <p:cNvPicPr>
            <a:picLocks noChangeAspect="1" noChangeArrowheads="1"/>
          </p:cNvPicPr>
          <p:nvPr/>
        </p:nvPicPr>
        <p:blipFill>
          <a:blip r:embed="rId7"/>
          <a:srcRect/>
          <a:stretch>
            <a:fillRect/>
          </a:stretch>
        </p:blipFill>
        <p:spPr bwMode="auto">
          <a:xfrm>
            <a:off x="210684" y="3321050"/>
            <a:ext cx="3614276" cy="2657475"/>
          </a:xfrm>
          <a:prstGeom prst="rect">
            <a:avLst/>
          </a:prstGeom>
          <a:noFill/>
          <a:ln w="9525">
            <a:noFill/>
            <a:miter lim="800000"/>
            <a:headEnd/>
            <a:tailEnd/>
          </a:ln>
        </p:spPr>
      </p:pic>
      <p:sp>
        <p:nvSpPr>
          <p:cNvPr id="13" name="Slide Number Placeholder 3"/>
          <p:cNvSpPr>
            <a:spLocks noGrp="1"/>
          </p:cNvSpPr>
          <p:nvPr>
            <p:ph type="sldNum" sz="quarter" idx="4294967295"/>
          </p:nvPr>
        </p:nvSpPr>
        <p:spPr>
          <a:xfrm>
            <a:off x="8173665" y="6400800"/>
            <a:ext cx="970335" cy="457200"/>
          </a:xfrm>
          <a:prstGeom prst="rect">
            <a:avLst/>
          </a:prstGeom>
        </p:spPr>
        <p:txBody>
          <a:bodyPr/>
          <a:lstStyle/>
          <a:p>
            <a:pPr>
              <a:defRPr/>
            </a:pPr>
            <a:fld id="{9BA0D6A5-15C0-4CA8-8702-AC7074DA15BE}" type="slidenum">
              <a:rPr lang="en-US"/>
              <a:pPr>
                <a:defRPr/>
              </a:pPr>
              <a:t>44</a:t>
            </a:fld>
            <a:endParaRPr lang="en-US"/>
          </a:p>
        </p:txBody>
      </p:sp>
      <p:graphicFrame>
        <p:nvGraphicFramePr>
          <p:cNvPr id="1026" name="Object 4"/>
          <p:cNvGraphicFramePr>
            <a:graphicFrameLocks noChangeAspect="1"/>
          </p:cNvGraphicFramePr>
          <p:nvPr/>
        </p:nvGraphicFramePr>
        <p:xfrm>
          <a:off x="246293" y="685800"/>
          <a:ext cx="3689945" cy="1978025"/>
        </p:xfrm>
        <a:graphic>
          <a:graphicData uri="http://schemas.openxmlformats.org/presentationml/2006/ole">
            <p:oleObj spid="_x0000_s106499" name="Document" r:id="rId8" imgW="4715640" imgH="2362320" progId="Word.Document.8">
              <p:embed/>
            </p:oleObj>
          </a:graphicData>
        </a:graphic>
      </p:graphicFrame>
      <p:pic>
        <p:nvPicPr>
          <p:cNvPr id="1030" name="Picture 5"/>
          <p:cNvPicPr>
            <a:picLocks noChangeAspect="1" noChangeArrowheads="1"/>
          </p:cNvPicPr>
          <p:nvPr/>
        </p:nvPicPr>
        <p:blipFill>
          <a:blip r:embed="rId9" cstate="print"/>
          <a:srcRect/>
          <a:stretch>
            <a:fillRect/>
          </a:stretch>
        </p:blipFill>
        <p:spPr bwMode="auto">
          <a:xfrm>
            <a:off x="5890262" y="609600"/>
            <a:ext cx="2448093" cy="2138363"/>
          </a:xfrm>
          <a:prstGeom prst="rect">
            <a:avLst/>
          </a:prstGeom>
          <a:noFill/>
          <a:ln w="9525">
            <a:solidFill>
              <a:srgbClr val="CC0000"/>
            </a:solidFill>
            <a:miter lim="800000"/>
            <a:headEnd/>
            <a:tailEnd/>
          </a:ln>
        </p:spPr>
      </p:pic>
      <p:sp>
        <p:nvSpPr>
          <p:cNvPr id="1031" name="AutoShape 13"/>
          <p:cNvSpPr>
            <a:spLocks noChangeArrowheads="1"/>
          </p:cNvSpPr>
          <p:nvPr/>
        </p:nvSpPr>
        <p:spPr bwMode="auto">
          <a:xfrm rot="5400000">
            <a:off x="4165821" y="712475"/>
            <a:ext cx="1600200" cy="1851649"/>
          </a:xfrm>
          <a:prstGeom prst="triangle">
            <a:avLst>
              <a:gd name="adj" fmla="val 50000"/>
            </a:avLst>
          </a:prstGeom>
          <a:solidFill>
            <a:schemeClr val="accent1"/>
          </a:solidFill>
          <a:ln w="9525">
            <a:solidFill>
              <a:schemeClr val="tx1"/>
            </a:solidFill>
            <a:miter lim="800000"/>
            <a:headEnd/>
            <a:tailEnd/>
          </a:ln>
        </p:spPr>
        <p:txBody>
          <a:bodyPr rot="10800000" vert="eaVert" wrap="none" anchor="ctr"/>
          <a:lstStyle/>
          <a:p>
            <a:pPr algn="l"/>
            <a:r>
              <a:rPr lang="en-US" sz="1400">
                <a:solidFill>
                  <a:srgbClr val="FFFF66"/>
                </a:solidFill>
              </a:rPr>
              <a:t>Brought the </a:t>
            </a:r>
          </a:p>
          <a:p>
            <a:pPr algn="l"/>
            <a:r>
              <a:rPr lang="en-US" sz="1400">
                <a:solidFill>
                  <a:srgbClr val="FFFF66"/>
                </a:solidFill>
              </a:rPr>
              <a:t>idea of PET</a:t>
            </a:r>
          </a:p>
        </p:txBody>
      </p:sp>
      <p:sp>
        <p:nvSpPr>
          <p:cNvPr id="1032" name="Text Box 15"/>
          <p:cNvSpPr txBox="1">
            <a:spLocks noChangeArrowheads="1"/>
          </p:cNvSpPr>
          <p:nvPr/>
        </p:nvSpPr>
        <p:spPr bwMode="auto">
          <a:xfrm>
            <a:off x="1287845" y="5954713"/>
            <a:ext cx="1843774" cy="353943"/>
          </a:xfrm>
          <a:prstGeom prst="rect">
            <a:avLst/>
          </a:prstGeom>
          <a:noFill/>
          <a:ln w="9525">
            <a:noFill/>
            <a:miter lim="800000"/>
            <a:headEnd/>
            <a:tailEnd/>
          </a:ln>
        </p:spPr>
        <p:txBody>
          <a:bodyPr wrap="none">
            <a:spAutoFit/>
          </a:bodyPr>
          <a:lstStyle/>
          <a:p>
            <a:r>
              <a:rPr lang="en-US" sz="2000" dirty="0"/>
              <a:t>CMS calorimeter</a:t>
            </a:r>
          </a:p>
        </p:txBody>
      </p:sp>
      <p:sp>
        <p:nvSpPr>
          <p:cNvPr id="1357826" name="Rectangle 2"/>
          <p:cNvSpPr>
            <a:spLocks noGrp="1" noChangeArrowheads="1"/>
          </p:cNvSpPr>
          <p:nvPr>
            <p:ph type="title"/>
          </p:nvPr>
        </p:nvSpPr>
        <p:spPr>
          <a:xfrm>
            <a:off x="1084580" y="152400"/>
            <a:ext cx="6982259" cy="442913"/>
          </a:xfrm>
        </p:spPr>
        <p:txBody>
          <a:bodyPr>
            <a:normAutofit fontScale="90000"/>
          </a:bodyPr>
          <a:lstStyle/>
          <a:p>
            <a:pPr eaLnBrk="1" hangingPunct="1">
              <a:defRPr/>
            </a:pPr>
            <a:r>
              <a:rPr lang="en-US" sz="4000" dirty="0" smtClean="0"/>
              <a:t>Science for society</a:t>
            </a:r>
            <a:r>
              <a:rPr lang="fr-CH" sz="4000" dirty="0" smtClean="0"/>
              <a:t>:</a:t>
            </a:r>
            <a:r>
              <a:rPr lang="en-US" sz="4000" dirty="0" smtClean="0"/>
              <a:t> Health</a:t>
            </a:r>
          </a:p>
        </p:txBody>
      </p:sp>
      <p:sp>
        <p:nvSpPr>
          <p:cNvPr id="1034" name="AutoShape 17"/>
          <p:cNvSpPr>
            <a:spLocks noChangeArrowheads="1"/>
          </p:cNvSpPr>
          <p:nvPr/>
        </p:nvSpPr>
        <p:spPr bwMode="auto">
          <a:xfrm flipH="1" flipV="1">
            <a:off x="5985218" y="2836862"/>
            <a:ext cx="2342752" cy="709612"/>
          </a:xfrm>
          <a:prstGeom prst="triangle">
            <a:avLst>
              <a:gd name="adj" fmla="val 50000"/>
            </a:avLst>
          </a:prstGeom>
          <a:solidFill>
            <a:schemeClr val="accent1"/>
          </a:solidFill>
          <a:ln w="9525">
            <a:solidFill>
              <a:schemeClr val="tx1"/>
            </a:solidFill>
            <a:miter lim="800000"/>
            <a:headEnd/>
            <a:tailEnd/>
          </a:ln>
        </p:spPr>
        <p:txBody>
          <a:bodyPr rot="10800000" vert="eaVert" wrap="none" anchor="ctr"/>
          <a:lstStyle/>
          <a:p>
            <a:pPr algn="ctr"/>
            <a:endParaRPr lang="en-US" sz="2000" i="1">
              <a:solidFill>
                <a:schemeClr val="tx1"/>
              </a:solidFill>
            </a:endParaRPr>
          </a:p>
          <a:p>
            <a:pPr algn="ctr"/>
            <a:endParaRPr lang="en-US">
              <a:solidFill>
                <a:schemeClr val="tx1"/>
              </a:solidFill>
            </a:endParaRPr>
          </a:p>
        </p:txBody>
      </p:sp>
      <p:sp>
        <p:nvSpPr>
          <p:cNvPr id="1035" name="Text Box 20"/>
          <p:cNvSpPr txBox="1">
            <a:spLocks noChangeArrowheads="1"/>
          </p:cNvSpPr>
          <p:nvPr/>
        </p:nvSpPr>
        <p:spPr bwMode="auto">
          <a:xfrm>
            <a:off x="6824988" y="2854324"/>
            <a:ext cx="577402" cy="458587"/>
          </a:xfrm>
          <a:prstGeom prst="rect">
            <a:avLst/>
          </a:prstGeom>
          <a:noFill/>
          <a:ln w="9525">
            <a:noFill/>
            <a:miter lim="800000"/>
            <a:headEnd/>
            <a:tailEnd/>
          </a:ln>
        </p:spPr>
        <p:txBody>
          <a:bodyPr wrap="none">
            <a:spAutoFit/>
          </a:bodyPr>
          <a:lstStyle/>
          <a:p>
            <a:pPr algn="l"/>
            <a:r>
              <a:rPr lang="en-GB" sz="1400">
                <a:solidFill>
                  <a:srgbClr val="FFFF66"/>
                </a:solidFill>
              </a:rPr>
              <a:t>PET</a:t>
            </a:r>
          </a:p>
          <a:p>
            <a:pPr algn="l"/>
            <a:r>
              <a:rPr lang="en-GB" sz="1400">
                <a:solidFill>
                  <a:srgbClr val="FFFF66"/>
                </a:solidFill>
              </a:rPr>
              <a:t>today</a:t>
            </a:r>
          </a:p>
        </p:txBody>
      </p:sp>
      <p:sp>
        <p:nvSpPr>
          <p:cNvPr id="1036" name="Flowchart: Merge 15"/>
          <p:cNvSpPr>
            <a:spLocks noChangeArrowheads="1"/>
          </p:cNvSpPr>
          <p:nvPr/>
        </p:nvSpPr>
        <p:spPr bwMode="auto">
          <a:xfrm>
            <a:off x="232941" y="2641600"/>
            <a:ext cx="3651368" cy="735013"/>
          </a:xfrm>
          <a:prstGeom prst="flowChartMerge">
            <a:avLst/>
          </a:prstGeom>
          <a:solidFill>
            <a:schemeClr val="accent1"/>
          </a:solidFill>
          <a:ln w="9525" algn="ctr">
            <a:solidFill>
              <a:schemeClr val="tx1"/>
            </a:solidFill>
            <a:round/>
            <a:headEnd/>
            <a:tailEnd/>
          </a:ln>
        </p:spPr>
        <p:txBody>
          <a:bodyPr/>
          <a:lstStyle/>
          <a:p>
            <a:pPr algn="ctr"/>
            <a:r>
              <a:rPr lang="en-US" sz="1400">
                <a:solidFill>
                  <a:srgbClr val="FFFF66"/>
                </a:solidFill>
              </a:rPr>
              <a:t>Photon detection used for calorimetry</a:t>
            </a:r>
          </a:p>
        </p:txBody>
      </p:sp>
      <p:sp>
        <p:nvSpPr>
          <p:cNvPr id="15" name="Footer Placeholder 5"/>
          <p:cNvSpPr>
            <a:spLocks noGrp="1"/>
          </p:cNvSpPr>
          <p:nvPr>
            <p:ph type="ftr" sz="quarter" idx="12"/>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57846"/>
                                        </p:tgtEl>
                                        <p:attrNameLst>
                                          <p:attrName>style.visibility</p:attrName>
                                        </p:attrNameLst>
                                      </p:cBhvr>
                                      <p:to>
                                        <p:strVal val="visible"/>
                                      </p:to>
                                    </p:set>
                                    <p:animEffect transition="in" filter="fade">
                                      <p:cBhvr>
                                        <p:cTn id="7" dur="2000"/>
                                        <p:tgtEl>
                                          <p:spTgt spid="1357846"/>
                                        </p:tgtEl>
                                      </p:cBhvr>
                                    </p:animEffect>
                                  </p:childTnLst>
                                </p:cTn>
                              </p:par>
                            </p:childTnLst>
                          </p:cTn>
                        </p:par>
                        <p:par>
                          <p:cTn id="8" fill="hold">
                            <p:stCondLst>
                              <p:cond delay="2000"/>
                            </p:stCondLst>
                            <p:childTnLst>
                              <p:par>
                                <p:cTn id="9" presetID="1" presetClass="mediacall" presetSubtype="0" fill="hold" nodeType="afterEffect">
                                  <p:stCondLst>
                                    <p:cond delay="0"/>
                                  </p:stCondLst>
                                  <p:childTnLst>
                                    <p:cmd type="call" cmd="playFrom(0.0)">
                                      <p:cBhvr>
                                        <p:cTn id="10" dur="2067"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18"/>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18"/>
                                        </p:tgtEl>
                                      </p:cBhvr>
                                    </p:cmd>
                                  </p:childTnLst>
                                </p:cTn>
                              </p:par>
                            </p:childTnLst>
                          </p:cTn>
                        </p:par>
                      </p:childTnLst>
                    </p:cTn>
                  </p:par>
                </p:childTnLst>
              </p:cTn>
              <p:nextCondLst>
                <p:cond evt="onClick" delay="0">
                  <p:tgtEl>
                    <p:spTgt spid="18"/>
                  </p:tgtEl>
                </p:cond>
              </p:nextCondLst>
            </p:seq>
            <p:video>
              <p:cMediaNode>
                <p:cTn id="16" repeatCount="indefinite" fill="hold" display="0">
                  <p:stCondLst>
                    <p:cond delay="indefinite"/>
                  </p:stCondLst>
                  <p:endCondLst>
                    <p:cond evt="onNext" delay="0">
                      <p:tgtEl>
                        <p:sldTgt/>
                      </p:tgtEl>
                    </p:cond>
                    <p:cond evt="onPrev" delay="0">
                      <p:tgtEl>
                        <p:sldTgt/>
                      </p:tgtEl>
                    </p:cond>
                  </p:endCondLst>
                </p:cTn>
                <p:tgtEl>
                  <p:spTgt spid="18"/>
                </p:tgtEl>
              </p:cMediaNode>
            </p:vide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4"/>
          <p:cNvSpPr>
            <a:spLocks noGrp="1"/>
          </p:cNvSpPr>
          <p:nvPr>
            <p:ph type="sldNum" sz="quarter" idx="10"/>
          </p:nvPr>
        </p:nvSpPr>
        <p:spPr/>
        <p:txBody>
          <a:bodyPr/>
          <a:lstStyle/>
          <a:p>
            <a:pPr>
              <a:defRPr/>
            </a:pPr>
            <a:fld id="{4A660F23-CD9A-4305-8899-6F481F2D57EF}" type="slidenum">
              <a:rPr lang="en-US"/>
              <a:pPr>
                <a:defRPr/>
              </a:pPr>
              <a:t>45</a:t>
            </a:fld>
            <a:endParaRPr lang="en-US" dirty="0"/>
          </a:p>
        </p:txBody>
      </p:sp>
      <p:pic>
        <p:nvPicPr>
          <p:cNvPr id="285698" name="Picture 2" descr="Roentgen-x-ray-von-kollikers-hand"/>
          <p:cNvPicPr>
            <a:picLocks noChangeAspect="1" noChangeArrowheads="1"/>
          </p:cNvPicPr>
          <p:nvPr/>
        </p:nvPicPr>
        <p:blipFill>
          <a:blip r:embed="rId3"/>
          <a:srcRect/>
          <a:stretch>
            <a:fillRect/>
          </a:stretch>
        </p:blipFill>
        <p:spPr bwMode="auto">
          <a:xfrm>
            <a:off x="6477000" y="304800"/>
            <a:ext cx="2147888" cy="3224213"/>
          </a:xfrm>
          <a:prstGeom prst="rect">
            <a:avLst/>
          </a:prstGeom>
          <a:noFill/>
        </p:spPr>
      </p:pic>
      <p:sp>
        <p:nvSpPr>
          <p:cNvPr id="285699" name="Rectangle 3"/>
          <p:cNvSpPr>
            <a:spLocks noGrp="1" noChangeArrowheads="1"/>
          </p:cNvSpPr>
          <p:nvPr>
            <p:ph type="title"/>
          </p:nvPr>
        </p:nvSpPr>
        <p:spPr>
          <a:xfrm>
            <a:off x="-76200" y="-44450"/>
            <a:ext cx="8229600" cy="806450"/>
          </a:xfrm>
        </p:spPr>
        <p:txBody>
          <a:bodyPr/>
          <a:lstStyle/>
          <a:p>
            <a:r>
              <a:rPr lang="fr-FR" sz="4000" b="0">
                <a:solidFill>
                  <a:srgbClr val="1B1B51"/>
                </a:solidFill>
              </a:rPr>
              <a:t>X Rays</a:t>
            </a:r>
          </a:p>
        </p:txBody>
      </p:sp>
      <p:sp>
        <p:nvSpPr>
          <p:cNvPr id="285700" name="Rectangle 4"/>
          <p:cNvSpPr>
            <a:spLocks noGrp="1" noChangeArrowheads="1"/>
          </p:cNvSpPr>
          <p:nvPr>
            <p:ph type="body" sz="half" idx="1"/>
          </p:nvPr>
        </p:nvSpPr>
        <p:spPr>
          <a:xfrm>
            <a:off x="76200" y="838200"/>
            <a:ext cx="4038600" cy="1825625"/>
          </a:xfrm>
        </p:spPr>
        <p:txBody>
          <a:bodyPr/>
          <a:lstStyle/>
          <a:p>
            <a:pPr>
              <a:lnSpc>
                <a:spcPct val="90000"/>
              </a:lnSpc>
            </a:pPr>
            <a:r>
              <a:rPr lang="en-US"/>
              <a:t>Since 1895</a:t>
            </a:r>
          </a:p>
          <a:p>
            <a:pPr>
              <a:lnSpc>
                <a:spcPct val="90000"/>
              </a:lnSpc>
            </a:pPr>
            <a:r>
              <a:rPr lang="en-US"/>
              <a:t>30 – 100 kEV</a:t>
            </a:r>
          </a:p>
          <a:p>
            <a:pPr>
              <a:lnSpc>
                <a:spcPct val="90000"/>
              </a:lnSpc>
            </a:pPr>
            <a:r>
              <a:rPr lang="en-US"/>
              <a:t>Originally: Sensitive film</a:t>
            </a:r>
            <a:br>
              <a:rPr lang="en-US"/>
            </a:br>
            <a:r>
              <a:rPr lang="en-US"/>
              <a:t>Today: Computed tomography</a:t>
            </a:r>
          </a:p>
        </p:txBody>
      </p:sp>
      <p:pic>
        <p:nvPicPr>
          <p:cNvPr id="285701" name="Picture 5" descr="744px-Spectre"/>
          <p:cNvPicPr>
            <a:picLocks noChangeAspect="1" noChangeArrowheads="1"/>
          </p:cNvPicPr>
          <p:nvPr/>
        </p:nvPicPr>
        <p:blipFill>
          <a:blip r:embed="rId4"/>
          <a:srcRect/>
          <a:stretch>
            <a:fillRect/>
          </a:stretch>
        </p:blipFill>
        <p:spPr bwMode="auto">
          <a:xfrm>
            <a:off x="228600" y="2349500"/>
            <a:ext cx="5319713" cy="3746500"/>
          </a:xfrm>
          <a:prstGeom prst="rect">
            <a:avLst/>
          </a:prstGeom>
          <a:noFill/>
          <a:ln w="9525">
            <a:noFill/>
            <a:miter lim="800000"/>
            <a:headEnd/>
            <a:tailEnd/>
          </a:ln>
        </p:spPr>
      </p:pic>
      <p:sp>
        <p:nvSpPr>
          <p:cNvPr id="285702" name="Text Box 6"/>
          <p:cNvSpPr txBox="1">
            <a:spLocks noChangeArrowheads="1"/>
          </p:cNvSpPr>
          <p:nvPr/>
        </p:nvSpPr>
        <p:spPr bwMode="auto">
          <a:xfrm>
            <a:off x="5410200" y="2236788"/>
            <a:ext cx="1111250" cy="366712"/>
          </a:xfrm>
          <a:prstGeom prst="rect">
            <a:avLst/>
          </a:prstGeom>
          <a:noFill/>
          <a:ln w="9525">
            <a:noFill/>
            <a:miter lim="800000"/>
            <a:headEnd/>
            <a:tailEnd/>
          </a:ln>
          <a:effectLst/>
        </p:spPr>
        <p:txBody>
          <a:bodyPr wrap="none">
            <a:spAutoFit/>
          </a:bodyPr>
          <a:lstStyle/>
          <a:p>
            <a:pPr algn="l">
              <a:lnSpc>
                <a:spcPct val="100000"/>
              </a:lnSpc>
            </a:pPr>
            <a:r>
              <a:rPr lang="fr-FR" sz="1800" dirty="0">
                <a:latin typeface="Arial" charset="0"/>
              </a:rPr>
              <a:t>Röntgen</a:t>
            </a:r>
            <a:r>
              <a:rPr lang="en-US" sz="1800" dirty="0">
                <a:latin typeface="Arial" charset="0"/>
              </a:rPr>
              <a:t> </a:t>
            </a:r>
            <a:endParaRPr lang="fr-FR" sz="1800" dirty="0">
              <a:latin typeface="Arial" charset="0"/>
            </a:endParaRPr>
          </a:p>
        </p:txBody>
      </p:sp>
      <p:sp>
        <p:nvSpPr>
          <p:cNvPr id="285703" name="Text Box 7"/>
          <p:cNvSpPr txBox="1">
            <a:spLocks noChangeArrowheads="1"/>
          </p:cNvSpPr>
          <p:nvPr/>
        </p:nvSpPr>
        <p:spPr bwMode="auto">
          <a:xfrm>
            <a:off x="3998913" y="3049588"/>
            <a:ext cx="1435100" cy="304800"/>
          </a:xfrm>
          <a:prstGeom prst="rect">
            <a:avLst/>
          </a:prstGeom>
          <a:noFill/>
          <a:ln w="9525">
            <a:noFill/>
            <a:miter lim="800000"/>
            <a:headEnd/>
            <a:tailEnd/>
          </a:ln>
          <a:effectLst/>
        </p:spPr>
        <p:txBody>
          <a:bodyPr wrap="none">
            <a:spAutoFit/>
          </a:bodyPr>
          <a:lstStyle/>
          <a:p>
            <a:pPr algn="l">
              <a:lnSpc>
                <a:spcPct val="100000"/>
              </a:lnSpc>
            </a:pPr>
            <a:r>
              <a:rPr lang="fr-FR" sz="1400">
                <a:latin typeface="Arial" charset="0"/>
              </a:rPr>
              <a:t>Radiofréquence</a:t>
            </a:r>
          </a:p>
        </p:txBody>
      </p:sp>
      <p:pic>
        <p:nvPicPr>
          <p:cNvPr id="285704" name="Picture 8" descr="cte_cspine_vr1"/>
          <p:cNvPicPr>
            <a:picLocks noChangeAspect="1" noChangeArrowheads="1"/>
          </p:cNvPicPr>
          <p:nvPr/>
        </p:nvPicPr>
        <p:blipFill>
          <a:blip r:embed="rId5"/>
          <a:srcRect/>
          <a:stretch>
            <a:fillRect/>
          </a:stretch>
        </p:blipFill>
        <p:spPr bwMode="auto">
          <a:xfrm>
            <a:off x="6045200" y="3468688"/>
            <a:ext cx="3025775" cy="3008312"/>
          </a:xfrm>
          <a:prstGeom prst="rect">
            <a:avLst/>
          </a:prstGeom>
          <a:noFill/>
          <a:ln w="9525">
            <a:noFill/>
            <a:miter lim="800000"/>
            <a:headEnd/>
            <a:tailEnd/>
          </a:ln>
        </p:spPr>
      </p:pic>
      <p:sp>
        <p:nvSpPr>
          <p:cNvPr id="285705" name="Text Box 9"/>
          <p:cNvSpPr txBox="1">
            <a:spLocks noChangeArrowheads="1"/>
          </p:cNvSpPr>
          <p:nvPr/>
        </p:nvSpPr>
        <p:spPr bwMode="auto">
          <a:xfrm>
            <a:off x="6781800" y="6430963"/>
            <a:ext cx="1055688" cy="274637"/>
          </a:xfrm>
          <a:prstGeom prst="rect">
            <a:avLst/>
          </a:prstGeom>
          <a:noFill/>
          <a:ln w="9525">
            <a:noFill/>
            <a:miter lim="800000"/>
            <a:headEnd/>
            <a:tailEnd/>
          </a:ln>
          <a:effectLst/>
        </p:spPr>
        <p:txBody>
          <a:bodyPr wrap="none">
            <a:spAutoFit/>
          </a:bodyPr>
          <a:lstStyle/>
          <a:p>
            <a:pPr algn="l">
              <a:lnSpc>
                <a:spcPct val="100000"/>
              </a:lnSpc>
            </a:pPr>
            <a:r>
              <a:rPr lang="fr-FR" sz="1200">
                <a:latin typeface="Arial" charset="0"/>
              </a:rPr>
              <a:t>Courtesy GE</a:t>
            </a:r>
          </a:p>
        </p:txBody>
      </p:sp>
      <p:sp>
        <p:nvSpPr>
          <p:cNvPr id="12" name="Footer Placeholder 5"/>
          <p:cNvSpPr>
            <a:spLocks noGrp="1"/>
          </p:cNvSpPr>
          <p:nvPr>
            <p:ph type="ftr" sz="quarter" idx="4294967295"/>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1"/>
          <p:cNvSpPr>
            <a:spLocks noGrp="1"/>
          </p:cNvSpPr>
          <p:nvPr>
            <p:ph type="sldNum" sz="quarter" idx="10"/>
          </p:nvPr>
        </p:nvSpPr>
        <p:spPr/>
        <p:txBody>
          <a:bodyPr/>
          <a:lstStyle/>
          <a:p>
            <a:pPr>
              <a:defRPr/>
            </a:pPr>
            <a:fld id="{500033A3-203B-440C-B6F6-ED3568C3F63B}" type="slidenum">
              <a:rPr lang="en-US"/>
              <a:pPr>
                <a:defRPr/>
              </a:pPr>
              <a:t>46</a:t>
            </a:fld>
            <a:endParaRPr lang="en-US" dirty="0"/>
          </a:p>
        </p:txBody>
      </p:sp>
      <p:sp>
        <p:nvSpPr>
          <p:cNvPr id="252931" name="Rectangle 2"/>
          <p:cNvSpPr>
            <a:spLocks noGrp="1" noChangeArrowheads="1"/>
          </p:cNvSpPr>
          <p:nvPr>
            <p:ph type="title" idx="4294967295"/>
          </p:nvPr>
        </p:nvSpPr>
        <p:spPr>
          <a:xfrm>
            <a:off x="0" y="38100"/>
            <a:ext cx="8966200" cy="823913"/>
          </a:xfrm>
        </p:spPr>
        <p:txBody>
          <a:bodyPr lIns="91440" tIns="45720" rIns="91440" bIns="45720"/>
          <a:lstStyle/>
          <a:p>
            <a:pPr eaLnBrk="1" hangingPunct="1"/>
            <a:r>
              <a:rPr lang="en-GB" sz="2800" b="0">
                <a:solidFill>
                  <a:schemeClr val="tx2"/>
                </a:solidFill>
              </a:rPr>
              <a:t>Novel Particle detector electronics for health &amp; industrial processes</a:t>
            </a:r>
          </a:p>
        </p:txBody>
      </p:sp>
      <p:sp>
        <p:nvSpPr>
          <p:cNvPr id="1527811" name="Rectangle 3"/>
          <p:cNvSpPr>
            <a:spLocks noGrp="1" noChangeArrowheads="1"/>
          </p:cNvSpPr>
          <p:nvPr>
            <p:ph type="body" sz="half" idx="4294967295"/>
          </p:nvPr>
        </p:nvSpPr>
        <p:spPr>
          <a:xfrm>
            <a:off x="277813" y="1219200"/>
            <a:ext cx="4065587" cy="2322513"/>
          </a:xfrm>
        </p:spPr>
        <p:txBody>
          <a:bodyPr lIns="91440" tIns="45720" rIns="91440" bIns="45720"/>
          <a:lstStyle/>
          <a:p>
            <a:pPr eaLnBrk="1" hangingPunct="1"/>
            <a:r>
              <a:rPr lang="en-GB"/>
              <a:t>Current</a:t>
            </a:r>
          </a:p>
          <a:p>
            <a:pPr lvl="1" eaLnBrk="1" hangingPunct="1"/>
            <a:r>
              <a:rPr lang="en-GB"/>
              <a:t>Limited contrast</a:t>
            </a:r>
          </a:p>
          <a:p>
            <a:pPr lvl="1" eaLnBrk="1" hangingPunct="1"/>
            <a:r>
              <a:rPr lang="en-GB"/>
              <a:t>High dose</a:t>
            </a:r>
          </a:p>
          <a:p>
            <a:pPr lvl="2" eaLnBrk="1" hangingPunct="1"/>
            <a:r>
              <a:rPr lang="en-GB"/>
              <a:t>Restricted use for screening</a:t>
            </a:r>
          </a:p>
          <a:p>
            <a:pPr lvl="2" eaLnBrk="1" hangingPunct="1"/>
            <a:r>
              <a:rPr lang="en-GB"/>
              <a:t>Limited access to preventive health care market</a:t>
            </a:r>
          </a:p>
        </p:txBody>
      </p:sp>
      <p:sp>
        <p:nvSpPr>
          <p:cNvPr id="1527812" name="Rectangle 4"/>
          <p:cNvSpPr>
            <a:spLocks noGrp="1" noChangeArrowheads="1"/>
          </p:cNvSpPr>
          <p:nvPr>
            <p:ph type="body" sz="half" idx="4294967295"/>
          </p:nvPr>
        </p:nvSpPr>
        <p:spPr>
          <a:xfrm>
            <a:off x="4830763" y="1219200"/>
            <a:ext cx="4237037" cy="2057400"/>
          </a:xfrm>
        </p:spPr>
        <p:txBody>
          <a:bodyPr lIns="91440" tIns="45720" rIns="91440" bIns="45720"/>
          <a:lstStyle/>
          <a:p>
            <a:pPr eaLnBrk="1" hangingPunct="1"/>
            <a:r>
              <a:rPr lang="en-GB"/>
              <a:t>Counting</a:t>
            </a:r>
          </a:p>
          <a:p>
            <a:pPr lvl="1" eaLnBrk="1" hangingPunct="1"/>
            <a:r>
              <a:rPr lang="en-GB"/>
              <a:t>High contrast</a:t>
            </a:r>
          </a:p>
          <a:p>
            <a:pPr lvl="1" eaLnBrk="1" hangingPunct="1"/>
            <a:r>
              <a:rPr lang="en-GB"/>
              <a:t>Colour mode possible</a:t>
            </a:r>
          </a:p>
          <a:p>
            <a:pPr lvl="1" eaLnBrk="1" hangingPunct="1"/>
            <a:r>
              <a:rPr lang="en-GB"/>
              <a:t>Lower dose (factor of 10)</a:t>
            </a:r>
          </a:p>
          <a:p>
            <a:pPr lvl="2" eaLnBrk="1" hangingPunct="1"/>
            <a:r>
              <a:rPr lang="en-GB"/>
              <a:t>Opportunity for screening</a:t>
            </a:r>
          </a:p>
          <a:p>
            <a:pPr lvl="2" eaLnBrk="1" hangingPunct="1"/>
            <a:r>
              <a:rPr lang="en-GB"/>
              <a:t>Access to preventive health care </a:t>
            </a:r>
          </a:p>
        </p:txBody>
      </p:sp>
      <p:sp>
        <p:nvSpPr>
          <p:cNvPr id="252934" name="Text Box 5"/>
          <p:cNvSpPr txBox="1">
            <a:spLocks noChangeArrowheads="1"/>
          </p:cNvSpPr>
          <p:nvPr/>
        </p:nvSpPr>
        <p:spPr bwMode="auto">
          <a:xfrm>
            <a:off x="314325" y="5410200"/>
            <a:ext cx="8829675" cy="763588"/>
          </a:xfrm>
          <a:prstGeom prst="rect">
            <a:avLst/>
          </a:prstGeom>
          <a:noFill/>
          <a:ln w="9525">
            <a:noFill/>
            <a:miter lim="800000"/>
            <a:headEnd/>
            <a:tailEnd/>
          </a:ln>
        </p:spPr>
        <p:txBody>
          <a:bodyPr>
            <a:spAutoFit/>
          </a:bodyPr>
          <a:lstStyle/>
          <a:p>
            <a:pPr algn="l">
              <a:lnSpc>
                <a:spcPct val="100000"/>
              </a:lnSpc>
              <a:buFontTx/>
              <a:buBlip>
                <a:blip r:embed="rId3"/>
              </a:buBlip>
            </a:pPr>
            <a:r>
              <a:rPr lang="en-GB">
                <a:solidFill>
                  <a:schemeClr val="folHlink"/>
                </a:solidFill>
                <a:latin typeface="Helvetica" pitchFamily="34" charset="0"/>
              </a:rPr>
              <a:t> </a:t>
            </a:r>
            <a:r>
              <a:rPr lang="en-GB">
                <a:latin typeface="Helvetica" pitchFamily="34" charset="0"/>
              </a:rPr>
              <a:t>Computed tomography (CT)</a:t>
            </a:r>
          </a:p>
          <a:p>
            <a:pPr lvl="1" algn="l">
              <a:lnSpc>
                <a:spcPct val="100000"/>
              </a:lnSpc>
              <a:buFontTx/>
              <a:buBlip>
                <a:blip r:embed="rId4"/>
              </a:buBlip>
            </a:pPr>
            <a:r>
              <a:rPr lang="en-US" sz="1200">
                <a:solidFill>
                  <a:schemeClr val="folHlink"/>
                </a:solidFill>
                <a:latin typeface="Helvetica" pitchFamily="34" charset="0"/>
              </a:rPr>
              <a:t> </a:t>
            </a:r>
            <a:r>
              <a:rPr lang="en-GB" sz="1200">
                <a:latin typeface="Helvetica" pitchFamily="34" charset="0"/>
              </a:rPr>
              <a:t>L</a:t>
            </a:r>
            <a:r>
              <a:rPr lang="en-US" sz="1200">
                <a:latin typeface="Helvetica" pitchFamily="34" charset="0"/>
              </a:rPr>
              <a:t>ow-cost, high-reliability, high-speed, true-colour / higher-quality imaging and less patient radiation exposure</a:t>
            </a:r>
          </a:p>
          <a:p>
            <a:pPr algn="l">
              <a:lnSpc>
                <a:spcPct val="100000"/>
              </a:lnSpc>
              <a:buFontTx/>
              <a:buBlip>
                <a:blip r:embed="rId3"/>
              </a:buBlip>
            </a:pPr>
            <a:r>
              <a:rPr lang="en-GB">
                <a:solidFill>
                  <a:schemeClr val="folHlink"/>
                </a:solidFill>
                <a:latin typeface="Helvetica" pitchFamily="34" charset="0"/>
              </a:rPr>
              <a:t> </a:t>
            </a:r>
            <a:r>
              <a:rPr lang="en-GB">
                <a:latin typeface="Helvetica" pitchFamily="34" charset="0"/>
              </a:rPr>
              <a:t>Industrial process: Digital X-Ray camera</a:t>
            </a:r>
            <a:r>
              <a:rPr lang="en-US" sz="1200">
                <a:solidFill>
                  <a:schemeClr val="hlink"/>
                </a:solidFill>
                <a:latin typeface="Helvetica" pitchFamily="34" charset="0"/>
              </a:rPr>
              <a:t> </a:t>
            </a:r>
            <a:endParaRPr lang="en-GB" sz="1200">
              <a:solidFill>
                <a:schemeClr val="hlink"/>
              </a:solidFill>
              <a:latin typeface="Helvetica" pitchFamily="34" charset="0"/>
            </a:endParaRPr>
          </a:p>
        </p:txBody>
      </p:sp>
      <p:sp>
        <p:nvSpPr>
          <p:cNvPr id="252935" name="Text Box 7"/>
          <p:cNvSpPr txBox="1">
            <a:spLocks noChangeArrowheads="1"/>
          </p:cNvSpPr>
          <p:nvPr/>
        </p:nvSpPr>
        <p:spPr bwMode="auto">
          <a:xfrm>
            <a:off x="0" y="838200"/>
            <a:ext cx="4962525" cy="396875"/>
          </a:xfrm>
          <a:prstGeom prst="rect">
            <a:avLst/>
          </a:prstGeom>
          <a:noFill/>
          <a:ln w="9525">
            <a:noFill/>
            <a:miter lim="800000"/>
            <a:headEnd/>
            <a:tailEnd/>
          </a:ln>
        </p:spPr>
        <p:txBody>
          <a:bodyPr wrap="none">
            <a:spAutoFit/>
          </a:bodyPr>
          <a:lstStyle/>
          <a:p>
            <a:pPr algn="l">
              <a:lnSpc>
                <a:spcPct val="100000"/>
              </a:lnSpc>
            </a:pPr>
            <a:r>
              <a:rPr lang="en-GB" sz="2000">
                <a:solidFill>
                  <a:srgbClr val="1B1B51"/>
                </a:solidFill>
                <a:latin typeface="Helvetica" pitchFamily="34" charset="0"/>
              </a:rPr>
              <a:t>A paradigm shift: current to counting mode</a:t>
            </a:r>
          </a:p>
        </p:txBody>
      </p:sp>
      <p:sp>
        <p:nvSpPr>
          <p:cNvPr id="252936" name="Text Box 9"/>
          <p:cNvSpPr txBox="1">
            <a:spLocks noChangeArrowheads="1"/>
          </p:cNvSpPr>
          <p:nvPr/>
        </p:nvSpPr>
        <p:spPr bwMode="auto">
          <a:xfrm>
            <a:off x="4152900" y="5241925"/>
            <a:ext cx="2533650" cy="244475"/>
          </a:xfrm>
          <a:prstGeom prst="rect">
            <a:avLst/>
          </a:prstGeom>
          <a:noFill/>
          <a:ln w="9525">
            <a:noFill/>
            <a:miter lim="800000"/>
            <a:headEnd/>
            <a:tailEnd/>
          </a:ln>
        </p:spPr>
        <p:txBody>
          <a:bodyPr>
            <a:spAutoFit/>
          </a:bodyPr>
          <a:lstStyle/>
          <a:p>
            <a:pPr algn="l">
              <a:lnSpc>
                <a:spcPct val="100000"/>
              </a:lnSpc>
            </a:pPr>
            <a:r>
              <a:rPr lang="fr-FR" sz="1000">
                <a:latin typeface="Arial" charset="0"/>
              </a:rPr>
              <a:t>Courtesy Rabin Medical Center, Israel</a:t>
            </a:r>
          </a:p>
        </p:txBody>
      </p:sp>
      <p:pic>
        <p:nvPicPr>
          <p:cNvPr id="252937" name="Picture 9"/>
          <p:cNvPicPr>
            <a:picLocks noChangeAspect="1" noChangeArrowheads="1"/>
          </p:cNvPicPr>
          <p:nvPr/>
        </p:nvPicPr>
        <p:blipFill>
          <a:blip r:embed="rId5"/>
          <a:srcRect/>
          <a:stretch>
            <a:fillRect/>
          </a:stretch>
        </p:blipFill>
        <p:spPr bwMode="auto">
          <a:xfrm>
            <a:off x="4164013" y="3413125"/>
            <a:ext cx="4784725" cy="1855788"/>
          </a:xfrm>
          <a:prstGeom prst="rect">
            <a:avLst/>
          </a:prstGeom>
          <a:noFill/>
          <a:ln w="9525">
            <a:noFill/>
            <a:miter lim="800000"/>
            <a:headEnd/>
            <a:tailEnd/>
          </a:ln>
          <a:effectLst/>
        </p:spPr>
      </p:pic>
      <p:pic>
        <p:nvPicPr>
          <p:cNvPr id="252938" name="Picture 8" descr="cte_cspine_vr1"/>
          <p:cNvPicPr>
            <a:picLocks noChangeAspect="1" noChangeArrowheads="1"/>
          </p:cNvPicPr>
          <p:nvPr/>
        </p:nvPicPr>
        <p:blipFill>
          <a:blip r:embed="rId6"/>
          <a:srcRect/>
          <a:stretch>
            <a:fillRect/>
          </a:stretch>
        </p:blipFill>
        <p:spPr bwMode="auto">
          <a:xfrm>
            <a:off x="936625" y="3138488"/>
            <a:ext cx="2055813" cy="2044700"/>
          </a:xfrm>
          <a:prstGeom prst="rect">
            <a:avLst/>
          </a:prstGeom>
          <a:noFill/>
          <a:ln w="9525">
            <a:noFill/>
            <a:miter lim="800000"/>
            <a:headEnd/>
            <a:tailEnd/>
          </a:ln>
        </p:spPr>
      </p:pic>
      <p:sp>
        <p:nvSpPr>
          <p:cNvPr id="252939" name="Text Box 9"/>
          <p:cNvSpPr txBox="1">
            <a:spLocks noChangeArrowheads="1"/>
          </p:cNvSpPr>
          <p:nvPr/>
        </p:nvSpPr>
        <p:spPr bwMode="auto">
          <a:xfrm>
            <a:off x="1498600" y="5165725"/>
            <a:ext cx="917575" cy="244475"/>
          </a:xfrm>
          <a:prstGeom prst="rect">
            <a:avLst/>
          </a:prstGeom>
          <a:noFill/>
          <a:ln w="9525">
            <a:noFill/>
            <a:miter lim="800000"/>
            <a:headEnd/>
            <a:tailEnd/>
          </a:ln>
        </p:spPr>
        <p:txBody>
          <a:bodyPr>
            <a:spAutoFit/>
          </a:bodyPr>
          <a:lstStyle/>
          <a:p>
            <a:pPr algn="l">
              <a:lnSpc>
                <a:spcPct val="100000"/>
              </a:lnSpc>
            </a:pPr>
            <a:r>
              <a:rPr lang="fr-FR" sz="1000">
                <a:latin typeface="Arial" charset="0"/>
              </a:rPr>
              <a:t>Courtesy GE</a:t>
            </a:r>
          </a:p>
        </p:txBody>
      </p:sp>
      <p:pic>
        <p:nvPicPr>
          <p:cNvPr id="252940" name="Picture 12"/>
          <p:cNvPicPr>
            <a:picLocks noChangeAspect="1" noChangeArrowheads="1"/>
          </p:cNvPicPr>
          <p:nvPr/>
        </p:nvPicPr>
        <p:blipFill>
          <a:blip r:embed="rId7"/>
          <a:srcRect/>
          <a:stretch>
            <a:fillRect/>
          </a:stretch>
        </p:blipFill>
        <p:spPr bwMode="auto">
          <a:xfrm>
            <a:off x="6748463" y="5245100"/>
            <a:ext cx="2217737" cy="190500"/>
          </a:xfrm>
          <a:prstGeom prst="rect">
            <a:avLst/>
          </a:prstGeom>
          <a:noFill/>
          <a:ln w="9525">
            <a:noFill/>
            <a:miter lim="800000"/>
            <a:headEnd/>
            <a:tailEnd/>
          </a:ln>
          <a:effectLst/>
        </p:spPr>
      </p:pic>
      <p:sp>
        <p:nvSpPr>
          <p:cNvPr id="14" name="Footer Placeholder 5"/>
          <p:cNvSpPr>
            <a:spLocks noGrp="1"/>
          </p:cNvSpPr>
          <p:nvPr>
            <p:ph type="ftr" sz="quarter" idx="4294967295"/>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1"/>
          <p:cNvSpPr>
            <a:spLocks noGrp="1"/>
          </p:cNvSpPr>
          <p:nvPr>
            <p:ph type="sldNum" sz="quarter" idx="10"/>
          </p:nvPr>
        </p:nvSpPr>
        <p:spPr/>
        <p:txBody>
          <a:bodyPr/>
          <a:lstStyle/>
          <a:p>
            <a:pPr>
              <a:defRPr/>
            </a:pPr>
            <a:fld id="{066A09A3-9FD2-4094-BA85-459E20A562FF}" type="slidenum">
              <a:rPr lang="en-US"/>
              <a:pPr>
                <a:defRPr/>
              </a:pPr>
              <a:t>47</a:t>
            </a:fld>
            <a:endParaRPr lang="en-US" dirty="0"/>
          </a:p>
        </p:txBody>
      </p:sp>
      <p:sp>
        <p:nvSpPr>
          <p:cNvPr id="1405954" name="Rectangle 2"/>
          <p:cNvSpPr>
            <a:spLocks noGrp="1" noChangeArrowheads="1"/>
          </p:cNvSpPr>
          <p:nvPr>
            <p:ph type="body" idx="4294967295"/>
          </p:nvPr>
        </p:nvSpPr>
        <p:spPr>
          <a:xfrm>
            <a:off x="0" y="914400"/>
            <a:ext cx="8229600" cy="1477963"/>
          </a:xfrm>
        </p:spPr>
        <p:txBody>
          <a:bodyPr lIns="91440" tIns="45720" rIns="91440" bIns="45720"/>
          <a:lstStyle/>
          <a:p>
            <a:pPr eaLnBrk="1" hangingPunct="1"/>
            <a:r>
              <a:rPr lang="en-US"/>
              <a:t>Scientists deployed the Internet Infrastructure</a:t>
            </a:r>
          </a:p>
          <a:p>
            <a:pPr eaLnBrk="1" hangingPunct="1"/>
            <a:r>
              <a:rPr lang="en-US"/>
              <a:t>CERN invented the World Wide Web </a:t>
            </a:r>
          </a:p>
          <a:p>
            <a:pPr eaLnBrk="1" hangingPunct="1"/>
            <a:r>
              <a:rPr lang="en-US"/>
              <a:t>Scientists are developing the Grid computing</a:t>
            </a:r>
          </a:p>
        </p:txBody>
      </p:sp>
      <p:sp>
        <p:nvSpPr>
          <p:cNvPr id="254980" name="Rectangle 3"/>
          <p:cNvSpPr>
            <a:spLocks noGrp="1" noChangeArrowheads="1"/>
          </p:cNvSpPr>
          <p:nvPr>
            <p:ph type="title" idx="4294967295"/>
          </p:nvPr>
        </p:nvSpPr>
        <p:spPr>
          <a:xfrm>
            <a:off x="152400" y="279400"/>
            <a:ext cx="8763000" cy="442913"/>
          </a:xfrm>
          <a:noFill/>
        </p:spPr>
        <p:txBody>
          <a:bodyPr lIns="91440" tIns="45720" rIns="91440" bIns="45720">
            <a:normAutofit fontScale="90000"/>
          </a:bodyPr>
          <a:lstStyle/>
          <a:p>
            <a:pPr eaLnBrk="1" hangingPunct="1"/>
            <a:r>
              <a:rPr lang="en-US" sz="3000" b="0">
                <a:solidFill>
                  <a:schemeClr val="tx2"/>
                </a:solidFill>
              </a:rPr>
              <a:t>Science for society: ICT*</a:t>
            </a:r>
          </a:p>
        </p:txBody>
      </p:sp>
      <p:pic>
        <p:nvPicPr>
          <p:cNvPr id="254981" name="Picture 4" descr="bul-pho-2003-010"/>
          <p:cNvPicPr>
            <a:picLocks noChangeAspect="1" noChangeArrowheads="1"/>
          </p:cNvPicPr>
          <p:nvPr/>
        </p:nvPicPr>
        <p:blipFill>
          <a:blip r:embed="rId3"/>
          <a:srcRect/>
          <a:stretch>
            <a:fillRect/>
          </a:stretch>
        </p:blipFill>
        <p:spPr bwMode="auto">
          <a:xfrm>
            <a:off x="5707063" y="3567113"/>
            <a:ext cx="3224212" cy="2070100"/>
          </a:xfrm>
          <a:prstGeom prst="rect">
            <a:avLst/>
          </a:prstGeom>
          <a:noFill/>
          <a:ln w="9525">
            <a:solidFill>
              <a:srgbClr val="CC0000"/>
            </a:solidFill>
            <a:miter lim="800000"/>
            <a:headEnd/>
            <a:tailEnd/>
          </a:ln>
        </p:spPr>
      </p:pic>
      <p:pic>
        <p:nvPicPr>
          <p:cNvPr id="254982" name="Picture 5" descr="computer_center_downstairs11"/>
          <p:cNvPicPr>
            <a:picLocks noChangeAspect="1" noChangeArrowheads="1"/>
          </p:cNvPicPr>
          <p:nvPr/>
        </p:nvPicPr>
        <p:blipFill>
          <a:blip r:embed="rId4"/>
          <a:srcRect l="5429" t="7355" r="18553" b="24004"/>
          <a:stretch>
            <a:fillRect/>
          </a:stretch>
        </p:blipFill>
        <p:spPr bwMode="auto">
          <a:xfrm>
            <a:off x="3665538" y="2519363"/>
            <a:ext cx="2557462" cy="1824037"/>
          </a:xfrm>
          <a:prstGeom prst="rect">
            <a:avLst/>
          </a:prstGeom>
          <a:noFill/>
          <a:ln w="9525">
            <a:solidFill>
              <a:srgbClr val="CC0000"/>
            </a:solidFill>
            <a:miter lim="800000"/>
            <a:headEnd/>
            <a:tailEnd/>
          </a:ln>
        </p:spPr>
      </p:pic>
      <p:pic>
        <p:nvPicPr>
          <p:cNvPr id="254983" name="Picture 6" descr="computer_center_downstairs10"/>
          <p:cNvPicPr>
            <a:picLocks noChangeAspect="1" noChangeArrowheads="1"/>
          </p:cNvPicPr>
          <p:nvPr/>
        </p:nvPicPr>
        <p:blipFill>
          <a:blip r:embed="rId5"/>
          <a:srcRect l="21719" t="22052" r="18552" b="28943"/>
          <a:stretch>
            <a:fillRect/>
          </a:stretch>
        </p:blipFill>
        <p:spPr bwMode="auto">
          <a:xfrm>
            <a:off x="104775" y="3425825"/>
            <a:ext cx="4000500" cy="2593975"/>
          </a:xfrm>
          <a:prstGeom prst="rect">
            <a:avLst/>
          </a:prstGeom>
          <a:noFill/>
          <a:ln w="9525">
            <a:solidFill>
              <a:srgbClr val="CC0000"/>
            </a:solidFill>
            <a:miter lim="800000"/>
            <a:headEnd/>
            <a:tailEnd/>
          </a:ln>
        </p:spPr>
      </p:pic>
      <p:sp>
        <p:nvSpPr>
          <p:cNvPr id="1405959" name="Rectangle 7"/>
          <p:cNvSpPr>
            <a:spLocks noChangeArrowheads="1"/>
          </p:cNvSpPr>
          <p:nvPr/>
        </p:nvSpPr>
        <p:spPr bwMode="auto">
          <a:xfrm>
            <a:off x="4046538" y="6248400"/>
            <a:ext cx="3000375" cy="304800"/>
          </a:xfrm>
          <a:prstGeom prst="rect">
            <a:avLst/>
          </a:prstGeom>
          <a:noFill/>
          <a:ln w="9525">
            <a:noFill/>
            <a:miter lim="800000"/>
            <a:headEnd/>
            <a:tailEnd/>
          </a:ln>
          <a:effectLst/>
        </p:spPr>
        <p:txBody>
          <a:bodyPr wrap="none">
            <a:spAutoFit/>
          </a:bodyPr>
          <a:lstStyle/>
          <a:p>
            <a:pPr algn="r">
              <a:lnSpc>
                <a:spcPct val="100000"/>
              </a:lnSpc>
            </a:pPr>
            <a:r>
              <a:rPr lang="en-US" sz="1400">
                <a:solidFill>
                  <a:schemeClr val="tx2"/>
                </a:solidFill>
              </a:rPr>
              <a:t>* Information &amp; Communication Technology</a:t>
            </a:r>
          </a:p>
        </p:txBody>
      </p:sp>
      <p:sp>
        <p:nvSpPr>
          <p:cNvPr id="1405960" name="Rectangle 8"/>
          <p:cNvSpPr>
            <a:spLocks noChangeArrowheads="1"/>
          </p:cNvSpPr>
          <p:nvPr/>
        </p:nvSpPr>
        <p:spPr bwMode="auto">
          <a:xfrm>
            <a:off x="4402138" y="3108325"/>
            <a:ext cx="2806700" cy="641350"/>
          </a:xfrm>
          <a:prstGeom prst="rect">
            <a:avLst/>
          </a:prstGeom>
          <a:noFill/>
          <a:ln w="9525">
            <a:noFill/>
            <a:miter lim="800000"/>
            <a:headEnd/>
            <a:tailEnd/>
          </a:ln>
          <a:effectLst/>
        </p:spPr>
        <p:txBody>
          <a:bodyPr>
            <a:spAutoFit/>
          </a:bodyPr>
          <a:lstStyle/>
          <a:p>
            <a:pPr algn="r">
              <a:lnSpc>
                <a:spcPct val="100000"/>
              </a:lnSpc>
              <a:defRPr/>
            </a:pPr>
            <a:r>
              <a:rPr lang="en-US" sz="3600" b="1">
                <a:solidFill>
                  <a:srgbClr val="FFFF66"/>
                </a:solidFill>
                <a:effectLst>
                  <a:outerShdw blurRad="38100" dist="38100" dir="2700000" algn="tl">
                    <a:srgbClr val="000000"/>
                  </a:outerShdw>
                </a:effectLst>
                <a:latin typeface="Helvetica" pitchFamily="34" charset="0"/>
              </a:rPr>
              <a:t> </a:t>
            </a:r>
          </a:p>
        </p:txBody>
      </p:sp>
      <p:sp>
        <p:nvSpPr>
          <p:cNvPr id="254986" name="Text Box 9"/>
          <p:cNvSpPr txBox="1">
            <a:spLocks noChangeArrowheads="1"/>
          </p:cNvSpPr>
          <p:nvPr/>
        </p:nvSpPr>
        <p:spPr bwMode="auto">
          <a:xfrm>
            <a:off x="5700713" y="5613400"/>
            <a:ext cx="3214687" cy="366713"/>
          </a:xfrm>
          <a:prstGeom prst="rect">
            <a:avLst/>
          </a:prstGeom>
          <a:noFill/>
          <a:ln w="9525">
            <a:noFill/>
            <a:miter lim="800000"/>
            <a:headEnd/>
            <a:tailEnd/>
          </a:ln>
        </p:spPr>
        <p:txBody>
          <a:bodyPr wrap="none">
            <a:spAutoFit/>
          </a:bodyPr>
          <a:lstStyle/>
          <a:p>
            <a:pPr algn="r">
              <a:lnSpc>
                <a:spcPct val="100000"/>
              </a:lnSpc>
            </a:pPr>
            <a:r>
              <a:rPr lang="fr-CH" sz="1800" b="1">
                <a:solidFill>
                  <a:schemeClr val="folHlink"/>
                </a:solidFill>
              </a:rPr>
              <a:t>World wide distributed computing</a:t>
            </a:r>
            <a:endParaRPr lang="en-US" sz="1800" b="1">
              <a:solidFill>
                <a:schemeClr val="folHlink"/>
              </a:solidFill>
            </a:endParaRPr>
          </a:p>
        </p:txBody>
      </p:sp>
      <p:sp>
        <p:nvSpPr>
          <p:cNvPr id="254987" name="Text Box 10"/>
          <p:cNvSpPr txBox="1">
            <a:spLocks noChangeArrowheads="1"/>
          </p:cNvSpPr>
          <p:nvPr/>
        </p:nvSpPr>
        <p:spPr bwMode="auto">
          <a:xfrm>
            <a:off x="252413" y="3081338"/>
            <a:ext cx="2403475" cy="366712"/>
          </a:xfrm>
          <a:prstGeom prst="rect">
            <a:avLst/>
          </a:prstGeom>
          <a:noFill/>
          <a:ln w="9525">
            <a:noFill/>
            <a:miter lim="800000"/>
            <a:headEnd/>
            <a:tailEnd/>
          </a:ln>
        </p:spPr>
        <p:txBody>
          <a:bodyPr>
            <a:spAutoFit/>
          </a:bodyPr>
          <a:lstStyle/>
          <a:p>
            <a:pPr algn="r">
              <a:lnSpc>
                <a:spcPct val="100000"/>
              </a:lnSpc>
            </a:pPr>
            <a:r>
              <a:rPr lang="fr-CH" sz="1800" b="1">
                <a:solidFill>
                  <a:schemeClr val="folHlink"/>
                </a:solidFill>
              </a:rPr>
              <a:t>Internet infrastructure</a:t>
            </a:r>
            <a:endParaRPr lang="en-US" sz="1800" b="1">
              <a:solidFill>
                <a:schemeClr val="folHlink"/>
              </a:solidFill>
            </a:endParaRPr>
          </a:p>
        </p:txBody>
      </p:sp>
      <p:sp>
        <p:nvSpPr>
          <p:cNvPr id="254988" name="Text Box 11"/>
          <p:cNvSpPr txBox="1">
            <a:spLocks noChangeArrowheads="1"/>
          </p:cNvSpPr>
          <p:nvPr/>
        </p:nvSpPr>
        <p:spPr bwMode="auto">
          <a:xfrm>
            <a:off x="6172200" y="2382838"/>
            <a:ext cx="1851025" cy="366712"/>
          </a:xfrm>
          <a:prstGeom prst="rect">
            <a:avLst/>
          </a:prstGeom>
          <a:noFill/>
          <a:ln w="9525">
            <a:noFill/>
            <a:miter lim="800000"/>
            <a:headEnd/>
            <a:tailEnd/>
          </a:ln>
        </p:spPr>
        <p:txBody>
          <a:bodyPr wrap="none">
            <a:spAutoFit/>
          </a:bodyPr>
          <a:lstStyle/>
          <a:p>
            <a:pPr algn="r">
              <a:lnSpc>
                <a:spcPct val="100000"/>
              </a:lnSpc>
            </a:pPr>
            <a:r>
              <a:rPr lang="fr-CH" sz="1800" b="1">
                <a:solidFill>
                  <a:schemeClr val="folHlink"/>
                </a:solidFill>
              </a:rPr>
              <a:t>Web infrastructure</a:t>
            </a:r>
            <a:endParaRPr lang="en-US" sz="1800" b="1">
              <a:solidFill>
                <a:schemeClr val="folHlink"/>
              </a:solidFill>
            </a:endParaRPr>
          </a:p>
        </p:txBody>
      </p:sp>
      <p:sp>
        <p:nvSpPr>
          <p:cNvPr id="14" name="Footer Placeholder 5"/>
          <p:cNvSpPr>
            <a:spLocks noGrp="1"/>
          </p:cNvSpPr>
          <p:nvPr>
            <p:ph type="ftr" sz="quarter" idx="4294967295"/>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6" name="Picture 4" descr="bul-pho-2003-010"/>
          <p:cNvPicPr>
            <a:picLocks noChangeAspect="1" noChangeArrowheads="1"/>
          </p:cNvPicPr>
          <p:nvPr/>
        </p:nvPicPr>
        <p:blipFill>
          <a:blip r:embed="rId3"/>
          <a:srcRect/>
          <a:stretch>
            <a:fillRect/>
          </a:stretch>
        </p:blipFill>
        <p:spPr bwMode="auto">
          <a:xfrm>
            <a:off x="5093519" y="3657600"/>
            <a:ext cx="3842765" cy="2466975"/>
          </a:xfrm>
          <a:prstGeom prst="rect">
            <a:avLst/>
          </a:prstGeom>
          <a:noFill/>
          <a:ln w="9525">
            <a:solidFill>
              <a:srgbClr val="CC0000"/>
            </a:solidFill>
            <a:miter lim="800000"/>
            <a:headEnd/>
            <a:tailEnd/>
          </a:ln>
        </p:spPr>
      </p:pic>
      <p:pic>
        <p:nvPicPr>
          <p:cNvPr id="4098" name="Picture 7" descr="amazon"/>
          <p:cNvPicPr>
            <a:picLocks noChangeAspect="1" noChangeArrowheads="1"/>
          </p:cNvPicPr>
          <p:nvPr/>
        </p:nvPicPr>
        <p:blipFill>
          <a:blip r:embed="rId4"/>
          <a:srcRect/>
          <a:stretch>
            <a:fillRect/>
          </a:stretch>
        </p:blipFill>
        <p:spPr bwMode="auto">
          <a:xfrm>
            <a:off x="5081649" y="692151"/>
            <a:ext cx="2706256" cy="1158875"/>
          </a:xfrm>
          <a:prstGeom prst="rect">
            <a:avLst/>
          </a:prstGeom>
          <a:noFill/>
          <a:ln w="9525">
            <a:noFill/>
            <a:miter lim="800000"/>
            <a:headEnd/>
            <a:tailEnd/>
          </a:ln>
        </p:spPr>
      </p:pic>
      <p:pic>
        <p:nvPicPr>
          <p:cNvPr id="4099" name="Picture 4"/>
          <p:cNvPicPr>
            <a:picLocks noChangeAspect="1" noChangeArrowheads="1"/>
          </p:cNvPicPr>
          <p:nvPr/>
        </p:nvPicPr>
        <p:blipFill>
          <a:blip r:embed="rId5"/>
          <a:srcRect/>
          <a:stretch>
            <a:fillRect/>
          </a:stretch>
        </p:blipFill>
        <p:spPr bwMode="auto">
          <a:xfrm>
            <a:off x="402082" y="3124200"/>
            <a:ext cx="3443651" cy="3049587"/>
          </a:xfrm>
          <a:prstGeom prst="rect">
            <a:avLst/>
          </a:prstGeom>
          <a:noFill/>
          <a:ln w="9525">
            <a:noFill/>
            <a:miter lim="800000"/>
            <a:headEnd/>
            <a:tailEnd/>
          </a:ln>
        </p:spPr>
      </p:pic>
      <p:sp>
        <p:nvSpPr>
          <p:cNvPr id="13" name="Slide Number Placeholder 3"/>
          <p:cNvSpPr>
            <a:spLocks noGrp="1"/>
          </p:cNvSpPr>
          <p:nvPr>
            <p:ph type="sldNum" sz="quarter" idx="4294967295"/>
          </p:nvPr>
        </p:nvSpPr>
        <p:spPr>
          <a:xfrm>
            <a:off x="8173665" y="6400800"/>
            <a:ext cx="970335" cy="457200"/>
          </a:xfrm>
          <a:prstGeom prst="rect">
            <a:avLst/>
          </a:prstGeom>
        </p:spPr>
        <p:txBody>
          <a:bodyPr/>
          <a:lstStyle/>
          <a:p>
            <a:pPr>
              <a:defRPr/>
            </a:pPr>
            <a:fld id="{77659E92-AFEE-415A-87E7-2578F670DBFF}" type="slidenum">
              <a:rPr lang="en-US"/>
              <a:pPr>
                <a:defRPr/>
              </a:pPr>
              <a:t>48</a:t>
            </a:fld>
            <a:endParaRPr lang="en-US"/>
          </a:p>
        </p:txBody>
      </p:sp>
      <p:sp>
        <p:nvSpPr>
          <p:cNvPr id="4101" name="AutoShape 13"/>
          <p:cNvSpPr>
            <a:spLocks noChangeArrowheads="1"/>
          </p:cNvSpPr>
          <p:nvPr/>
        </p:nvSpPr>
        <p:spPr bwMode="auto">
          <a:xfrm rot="5400000">
            <a:off x="3686587" y="779151"/>
            <a:ext cx="1600200" cy="1851649"/>
          </a:xfrm>
          <a:prstGeom prst="triangle">
            <a:avLst>
              <a:gd name="adj" fmla="val 50000"/>
            </a:avLst>
          </a:prstGeom>
          <a:solidFill>
            <a:schemeClr val="accent1"/>
          </a:solidFill>
          <a:ln w="9525">
            <a:solidFill>
              <a:schemeClr val="tx1"/>
            </a:solidFill>
            <a:miter lim="800000"/>
            <a:headEnd/>
            <a:tailEnd/>
          </a:ln>
        </p:spPr>
        <p:txBody>
          <a:bodyPr rot="10800000" vert="eaVert" wrap="none" anchor="ctr"/>
          <a:lstStyle/>
          <a:p>
            <a:pPr algn="l"/>
            <a:r>
              <a:rPr lang="en-US" sz="1400" dirty="0">
                <a:solidFill>
                  <a:srgbClr val="FFFF66"/>
                </a:solidFill>
              </a:rPr>
              <a:t>Brought to </a:t>
            </a:r>
          </a:p>
          <a:p>
            <a:pPr algn="l"/>
            <a:r>
              <a:rPr lang="en-US" sz="1400" dirty="0">
                <a:solidFill>
                  <a:srgbClr val="FFFF66"/>
                </a:solidFill>
              </a:rPr>
              <a:t>the general</a:t>
            </a:r>
          </a:p>
          <a:p>
            <a:pPr algn="l"/>
            <a:r>
              <a:rPr lang="en-US" sz="1400" dirty="0">
                <a:solidFill>
                  <a:srgbClr val="FFFF66"/>
                </a:solidFill>
              </a:rPr>
              <a:t>public</a:t>
            </a:r>
          </a:p>
        </p:txBody>
      </p:sp>
      <p:sp>
        <p:nvSpPr>
          <p:cNvPr id="1357826" name="Rectangle 2"/>
          <p:cNvSpPr>
            <a:spLocks noGrp="1" noChangeArrowheads="1"/>
          </p:cNvSpPr>
          <p:nvPr>
            <p:ph type="title"/>
          </p:nvPr>
        </p:nvSpPr>
        <p:spPr>
          <a:xfrm>
            <a:off x="1084580" y="152400"/>
            <a:ext cx="6982259" cy="442913"/>
          </a:xfrm>
        </p:spPr>
        <p:txBody>
          <a:bodyPr>
            <a:normAutofit fontScale="90000"/>
          </a:bodyPr>
          <a:lstStyle/>
          <a:p>
            <a:pPr eaLnBrk="1" hangingPunct="1">
              <a:defRPr/>
            </a:pPr>
            <a:r>
              <a:rPr lang="en-US" sz="4000" dirty="0" smtClean="0"/>
              <a:t>Science for society: ICT</a:t>
            </a:r>
          </a:p>
        </p:txBody>
      </p:sp>
      <p:sp>
        <p:nvSpPr>
          <p:cNvPr id="4105" name="Flowchart: Merge 15"/>
          <p:cNvSpPr>
            <a:spLocks noChangeArrowheads="1"/>
          </p:cNvSpPr>
          <p:nvPr/>
        </p:nvSpPr>
        <p:spPr bwMode="auto">
          <a:xfrm>
            <a:off x="232941" y="2749551"/>
            <a:ext cx="3651368" cy="735013"/>
          </a:xfrm>
          <a:prstGeom prst="flowChartMerge">
            <a:avLst/>
          </a:prstGeom>
          <a:solidFill>
            <a:schemeClr val="accent1"/>
          </a:solidFill>
          <a:ln w="9525" algn="ctr">
            <a:solidFill>
              <a:schemeClr val="tx1"/>
            </a:solidFill>
            <a:round/>
            <a:headEnd/>
            <a:tailEnd/>
          </a:ln>
        </p:spPr>
        <p:txBody>
          <a:bodyPr/>
          <a:lstStyle/>
          <a:p>
            <a:pPr algn="ctr"/>
            <a:r>
              <a:rPr lang="en-US" sz="1400">
                <a:solidFill>
                  <a:srgbClr val="FFFF66"/>
                </a:solidFill>
              </a:rPr>
              <a:t>GRID for distributed computing</a:t>
            </a:r>
          </a:p>
        </p:txBody>
      </p:sp>
      <p:pic>
        <p:nvPicPr>
          <p:cNvPr id="4107" name="Picture 5"/>
          <p:cNvPicPr>
            <a:picLocks noChangeAspect="1" noChangeArrowheads="1"/>
          </p:cNvPicPr>
          <p:nvPr/>
        </p:nvPicPr>
        <p:blipFill>
          <a:blip r:embed="rId6"/>
          <a:srcRect/>
          <a:stretch>
            <a:fillRect/>
          </a:stretch>
        </p:blipFill>
        <p:spPr bwMode="auto">
          <a:xfrm>
            <a:off x="787841" y="685800"/>
            <a:ext cx="2669163" cy="2014538"/>
          </a:xfrm>
          <a:prstGeom prst="rect">
            <a:avLst/>
          </a:prstGeom>
          <a:noFill/>
          <a:ln w="9525">
            <a:noFill/>
            <a:miter lim="800000"/>
            <a:headEnd/>
            <a:tailEnd/>
          </a:ln>
        </p:spPr>
      </p:pic>
      <p:pic>
        <p:nvPicPr>
          <p:cNvPr id="4108" name="Picture 6" descr="cnn"/>
          <p:cNvPicPr>
            <a:picLocks noChangeAspect="1" noChangeArrowheads="1"/>
          </p:cNvPicPr>
          <p:nvPr/>
        </p:nvPicPr>
        <p:blipFill>
          <a:blip r:embed="rId7"/>
          <a:srcRect/>
          <a:stretch>
            <a:fillRect/>
          </a:stretch>
        </p:blipFill>
        <p:spPr bwMode="auto">
          <a:xfrm>
            <a:off x="6752287" y="893763"/>
            <a:ext cx="1781915" cy="1943100"/>
          </a:xfrm>
          <a:prstGeom prst="rect">
            <a:avLst/>
          </a:prstGeom>
          <a:noFill/>
          <a:ln w="9525">
            <a:noFill/>
            <a:miter lim="800000"/>
            <a:headEnd/>
            <a:tailEnd/>
          </a:ln>
        </p:spPr>
      </p:pic>
      <p:pic>
        <p:nvPicPr>
          <p:cNvPr id="4109" name="Picture 5" descr="www"/>
          <p:cNvPicPr>
            <a:picLocks noChangeAspect="1" noChangeArrowheads="1"/>
          </p:cNvPicPr>
          <p:nvPr/>
        </p:nvPicPr>
        <p:blipFill>
          <a:blip r:embed="rId8"/>
          <a:srcRect/>
          <a:stretch>
            <a:fillRect/>
          </a:stretch>
        </p:blipFill>
        <p:spPr bwMode="auto">
          <a:xfrm>
            <a:off x="7341313" y="2036763"/>
            <a:ext cx="1802687" cy="1236662"/>
          </a:xfrm>
          <a:prstGeom prst="rect">
            <a:avLst/>
          </a:prstGeom>
          <a:noFill/>
          <a:ln w="9525">
            <a:noFill/>
            <a:miter lim="800000"/>
            <a:headEnd/>
            <a:tailEnd/>
          </a:ln>
        </p:spPr>
      </p:pic>
      <p:grpSp>
        <p:nvGrpSpPr>
          <p:cNvPr id="2" name="Group 13"/>
          <p:cNvGrpSpPr/>
          <p:nvPr/>
        </p:nvGrpSpPr>
        <p:grpSpPr>
          <a:xfrm>
            <a:off x="5985218" y="3055938"/>
            <a:ext cx="2342752" cy="709612"/>
            <a:chOff x="5985218" y="3055938"/>
            <a:chExt cx="2342752" cy="709612"/>
          </a:xfrm>
        </p:grpSpPr>
        <p:sp>
          <p:nvSpPr>
            <p:cNvPr id="4103" name="AutoShape 17"/>
            <p:cNvSpPr>
              <a:spLocks noChangeArrowheads="1"/>
            </p:cNvSpPr>
            <p:nvPr/>
          </p:nvSpPr>
          <p:spPr bwMode="auto">
            <a:xfrm flipH="1" flipV="1">
              <a:off x="5985218" y="3055938"/>
              <a:ext cx="2342752" cy="709612"/>
            </a:xfrm>
            <a:prstGeom prst="triangle">
              <a:avLst>
                <a:gd name="adj" fmla="val 50000"/>
              </a:avLst>
            </a:prstGeom>
            <a:solidFill>
              <a:schemeClr val="accent1"/>
            </a:solidFill>
            <a:ln w="9525">
              <a:solidFill>
                <a:schemeClr val="tx1"/>
              </a:solidFill>
              <a:miter lim="800000"/>
              <a:headEnd/>
              <a:tailEnd/>
            </a:ln>
          </p:spPr>
          <p:txBody>
            <a:bodyPr rot="10800000" vert="eaVert" wrap="none" anchor="ctr"/>
            <a:lstStyle/>
            <a:p>
              <a:pPr algn="ctr"/>
              <a:endParaRPr lang="en-US" sz="2000" i="1">
                <a:solidFill>
                  <a:schemeClr val="tx1"/>
                </a:solidFill>
              </a:endParaRPr>
            </a:p>
            <a:p>
              <a:pPr algn="ctr"/>
              <a:endParaRPr lang="en-US">
                <a:solidFill>
                  <a:schemeClr val="tx1"/>
                </a:solidFill>
              </a:endParaRPr>
            </a:p>
          </p:txBody>
        </p:sp>
        <p:sp>
          <p:nvSpPr>
            <p:cNvPr id="4104" name="Text Box 20"/>
            <p:cNvSpPr txBox="1">
              <a:spLocks noChangeArrowheads="1"/>
            </p:cNvSpPr>
            <p:nvPr/>
          </p:nvSpPr>
          <p:spPr bwMode="auto">
            <a:xfrm>
              <a:off x="6411037" y="3073400"/>
              <a:ext cx="1509388" cy="458587"/>
            </a:xfrm>
            <a:prstGeom prst="rect">
              <a:avLst/>
            </a:prstGeom>
            <a:noFill/>
            <a:ln w="9525">
              <a:noFill/>
              <a:miter lim="800000"/>
              <a:headEnd/>
              <a:tailEnd/>
            </a:ln>
          </p:spPr>
          <p:txBody>
            <a:bodyPr wrap="none">
              <a:spAutoFit/>
            </a:bodyPr>
            <a:lstStyle/>
            <a:p>
              <a:pPr algn="ctr"/>
              <a:r>
                <a:rPr lang="en-GB" sz="1400" dirty="0">
                  <a:solidFill>
                    <a:srgbClr val="FFFF66"/>
                  </a:solidFill>
                </a:rPr>
                <a:t>Global Web-based </a:t>
              </a:r>
            </a:p>
            <a:p>
              <a:pPr algn="ctr"/>
              <a:r>
                <a:rPr lang="en-GB" sz="1400" dirty="0">
                  <a:solidFill>
                    <a:srgbClr val="FFFF66"/>
                  </a:solidFill>
                </a:rPr>
                <a:t>Economy</a:t>
              </a:r>
            </a:p>
          </p:txBody>
        </p:sp>
      </p:grpSp>
      <p:sp>
        <p:nvSpPr>
          <p:cNvPr id="16" name="Footer Placeholder 5"/>
          <p:cNvSpPr>
            <a:spLocks noGrp="1"/>
          </p:cNvSpPr>
          <p:nvPr>
            <p:ph type="ftr" sz="quarter" idx="12"/>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1"/>
          <p:cNvSpPr>
            <a:spLocks noGrp="1"/>
          </p:cNvSpPr>
          <p:nvPr>
            <p:ph type="sldNum" sz="quarter" idx="10"/>
          </p:nvPr>
        </p:nvSpPr>
        <p:spPr/>
        <p:txBody>
          <a:bodyPr/>
          <a:lstStyle/>
          <a:p>
            <a:pPr>
              <a:defRPr/>
            </a:pPr>
            <a:fld id="{95965538-6466-45E7-8E03-B981164E2DB9}" type="slidenum">
              <a:rPr lang="en-US"/>
              <a:pPr>
                <a:defRPr/>
              </a:pPr>
              <a:t>49</a:t>
            </a:fld>
            <a:endParaRPr lang="en-US" dirty="0"/>
          </a:p>
        </p:txBody>
      </p:sp>
      <p:sp>
        <p:nvSpPr>
          <p:cNvPr id="257027" name="Rectangle 2"/>
          <p:cNvSpPr>
            <a:spLocks noGrp="1" noChangeArrowheads="1"/>
          </p:cNvSpPr>
          <p:nvPr>
            <p:ph type="title" idx="4294967295"/>
          </p:nvPr>
        </p:nvSpPr>
        <p:spPr>
          <a:xfrm>
            <a:off x="304800" y="190500"/>
            <a:ext cx="8229600" cy="635000"/>
          </a:xfrm>
        </p:spPr>
        <p:txBody>
          <a:bodyPr lIns="91440" tIns="45720" rIns="91440" bIns="45720"/>
          <a:lstStyle/>
          <a:p>
            <a:pPr eaLnBrk="1" hangingPunct="1"/>
            <a:r>
              <a:rPr lang="en-US" sz="3000" b="0">
                <a:solidFill>
                  <a:schemeClr val="tx2"/>
                </a:solidFill>
              </a:rPr>
              <a:t>Science to e-Society: WWW</a:t>
            </a:r>
          </a:p>
        </p:txBody>
      </p:sp>
      <p:graphicFrame>
        <p:nvGraphicFramePr>
          <p:cNvPr id="257081" name="Group 57"/>
          <p:cNvGraphicFramePr>
            <a:graphicFrameLocks noGrp="1"/>
          </p:cNvGraphicFramePr>
          <p:nvPr>
            <p:ph sz="half" idx="4294967295"/>
          </p:nvPr>
        </p:nvGraphicFramePr>
        <p:xfrm>
          <a:off x="517525" y="2286000"/>
          <a:ext cx="8169275" cy="2903347"/>
        </p:xfrm>
        <a:graphic>
          <a:graphicData uri="http://schemas.openxmlformats.org/drawingml/2006/table">
            <a:tbl>
              <a:tblPr/>
              <a:tblGrid>
                <a:gridCol w="6683375"/>
                <a:gridCol w="1485900"/>
              </a:tblGrid>
              <a:tr h="430213">
                <a:tc gridSpan="2">
                  <a:txBody>
                    <a:bodyPr/>
                    <a:lstStyle/>
                    <a:p>
                      <a:pPr marL="0" marR="0" lvl="0" indent="0" algn="ctr" defTabSz="914400" rtl="0" eaLnBrk="0" fontAlgn="t" latinLnBrk="0" hangingPunct="0">
                        <a:lnSpc>
                          <a:spcPct val="85000"/>
                        </a:lnSpc>
                        <a:spcBef>
                          <a:spcPct val="0"/>
                        </a:spcBef>
                        <a:spcAft>
                          <a:spcPct val="0"/>
                        </a:spcAft>
                        <a:buClrTx/>
                        <a:buSzTx/>
                        <a:buFontTx/>
                        <a:buNone/>
                        <a:tabLst/>
                      </a:pPr>
                      <a:r>
                        <a:rPr kumimoji="0" lang="en-US" sz="2800" b="0" i="1" u="none" strike="noStrike" cap="none" normalizeH="0" baseline="0" smtClean="0">
                          <a:ln>
                            <a:noFill/>
                          </a:ln>
                          <a:solidFill>
                            <a:schemeClr val="folHlink"/>
                          </a:solidFill>
                          <a:effectLst/>
                          <a:latin typeface="Arial Narrow" pitchFamily="34" charset="0"/>
                        </a:rPr>
                        <a:t>World Wide Web</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GB"/>
                    </a:p>
                  </a:txBody>
                  <a:tcPr/>
                </a:tc>
              </a:tr>
              <a:tr h="285750">
                <a:tc>
                  <a:txBody>
                    <a:bodyPr/>
                    <a:lstStyle/>
                    <a:p>
                      <a:pPr marL="0" marR="0" lvl="0" indent="0" algn="l" defTabSz="914400" rtl="0" eaLnBrk="0" fontAlgn="t" latinLnBrk="0" hangingPunct="0">
                        <a:lnSpc>
                          <a:spcPct val="85000"/>
                        </a:lnSpc>
                        <a:spcBef>
                          <a:spcPct val="0"/>
                        </a:spcBef>
                        <a:spcAft>
                          <a:spcPct val="0"/>
                        </a:spcAft>
                        <a:buClrTx/>
                        <a:buSzTx/>
                        <a:buFontTx/>
                        <a:buNone/>
                        <a:tabLst/>
                      </a:pPr>
                      <a:r>
                        <a:rPr kumimoji="0" lang="en-US" sz="1600" b="1" i="1" u="none" strike="noStrike" cap="none" normalizeH="0" baseline="0" smtClean="0">
                          <a:ln>
                            <a:noFill/>
                          </a:ln>
                          <a:solidFill>
                            <a:srgbClr val="1B1B51"/>
                          </a:solidFill>
                          <a:effectLst/>
                          <a:latin typeface="Arial Narrow" pitchFamily="34" charset="0"/>
                          <a:cs typeface="Arial" charset="0"/>
                        </a:rPr>
                        <a:t>Web pages in the publicly indexable web </a:t>
                      </a:r>
                      <a:r>
                        <a:rPr kumimoji="0" lang="en-US" sz="1600" b="1" i="1" u="none" strike="noStrike" cap="none" normalizeH="0" baseline="30000" smtClean="0">
                          <a:ln>
                            <a:noFill/>
                          </a:ln>
                          <a:solidFill>
                            <a:srgbClr val="1B1B51"/>
                          </a:solidFill>
                          <a:effectLst/>
                          <a:latin typeface="Arial Narrow" pitchFamily="34" charset="0"/>
                          <a:cs typeface="Arial" charset="0"/>
                        </a:rPr>
                        <a:t>(1)</a:t>
                      </a:r>
                      <a:endParaRPr kumimoji="0" lang="en-US" sz="1600" b="1" i="1" u="none" strike="noStrike" cap="none" normalizeH="0" baseline="30000" smtClean="0">
                        <a:ln>
                          <a:noFill/>
                        </a:ln>
                        <a:solidFill>
                          <a:srgbClr val="1B1B5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85000"/>
                        </a:lnSpc>
                        <a:spcBef>
                          <a:spcPct val="0"/>
                        </a:spcBef>
                        <a:spcAft>
                          <a:spcPct val="0"/>
                        </a:spcAft>
                        <a:buClrTx/>
                        <a:buSzTx/>
                        <a:buFontTx/>
                        <a:buNone/>
                        <a:tabLst/>
                      </a:pPr>
                      <a:r>
                        <a:rPr kumimoji="0" lang="en-US" sz="1600" b="0" i="1" u="none" strike="noStrike" cap="none" normalizeH="0" baseline="0" smtClean="0">
                          <a:ln>
                            <a:noFill/>
                          </a:ln>
                          <a:solidFill>
                            <a:srgbClr val="1B1B51"/>
                          </a:solidFill>
                          <a:effectLst/>
                          <a:latin typeface="Arial Narrow" pitchFamily="34" charset="0"/>
                          <a:cs typeface="Arial" charset="0"/>
                        </a:rPr>
                        <a:t>11.5 billion</a:t>
                      </a:r>
                      <a:endParaRPr kumimoji="0" lang="en-US" sz="1600" b="0" i="1" u="none" strike="noStrike" cap="none" normalizeH="0" baseline="0" smtClean="0">
                        <a:ln>
                          <a:noFill/>
                        </a:ln>
                        <a:solidFill>
                          <a:srgbClr val="1B1B5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0" fontAlgn="t" latinLnBrk="0" hangingPunct="0">
                        <a:lnSpc>
                          <a:spcPct val="85000"/>
                        </a:lnSpc>
                        <a:spcBef>
                          <a:spcPct val="0"/>
                        </a:spcBef>
                        <a:spcAft>
                          <a:spcPct val="0"/>
                        </a:spcAft>
                        <a:buClrTx/>
                        <a:buSzTx/>
                        <a:buFontTx/>
                        <a:buNone/>
                        <a:tabLst/>
                      </a:pPr>
                      <a:r>
                        <a:rPr kumimoji="0" lang="en-US" sz="1600" b="1" i="1" u="none" strike="noStrike" cap="none" normalizeH="0" baseline="0" smtClean="0">
                          <a:ln>
                            <a:noFill/>
                          </a:ln>
                          <a:solidFill>
                            <a:srgbClr val="1B1B51"/>
                          </a:solidFill>
                          <a:effectLst/>
                          <a:latin typeface="Arial Narrow" pitchFamily="34" charset="0"/>
                          <a:cs typeface="Arial" charset="0"/>
                        </a:rPr>
                        <a:t>Number of World Internet Users  </a:t>
                      </a:r>
                      <a:r>
                        <a:rPr kumimoji="0" lang="en-US" sz="1600" b="1" i="1" u="none" strike="noStrike" cap="none" normalizeH="0" baseline="30000" smtClean="0">
                          <a:ln>
                            <a:noFill/>
                          </a:ln>
                          <a:solidFill>
                            <a:srgbClr val="1B1B51"/>
                          </a:solidFill>
                          <a:effectLst/>
                          <a:latin typeface="Arial Narrow" pitchFamily="34" charset="0"/>
                          <a:cs typeface="Arial" charset="0"/>
                        </a:rPr>
                        <a:t>(2)</a:t>
                      </a:r>
                      <a:endParaRPr kumimoji="0" lang="en-US" sz="1600" b="1" i="1" u="none" strike="noStrike" cap="none" normalizeH="0" baseline="30000" smtClean="0">
                        <a:ln>
                          <a:noFill/>
                        </a:ln>
                        <a:solidFill>
                          <a:srgbClr val="1B1B5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85000"/>
                        </a:lnSpc>
                        <a:spcBef>
                          <a:spcPct val="0"/>
                        </a:spcBef>
                        <a:spcAft>
                          <a:spcPct val="0"/>
                        </a:spcAft>
                        <a:buClrTx/>
                        <a:buSzTx/>
                        <a:buFontTx/>
                        <a:buNone/>
                        <a:tabLst/>
                      </a:pPr>
                      <a:r>
                        <a:rPr kumimoji="0" lang="en-US" sz="1600" b="0" i="1" u="none" strike="noStrike" cap="none" normalizeH="0" baseline="0" smtClean="0">
                          <a:ln>
                            <a:noFill/>
                          </a:ln>
                          <a:solidFill>
                            <a:srgbClr val="1B1B51"/>
                          </a:solidFill>
                          <a:effectLst/>
                          <a:latin typeface="Arial Narrow" pitchFamily="34" charset="0"/>
                          <a:cs typeface="Arial" charset="0"/>
                        </a:rPr>
                        <a:t>1.04 billion</a:t>
                      </a:r>
                      <a:endParaRPr kumimoji="0" lang="en-US" sz="1600" b="0" i="1" u="none" strike="noStrike" cap="none" normalizeH="0" baseline="0" smtClean="0">
                        <a:ln>
                          <a:noFill/>
                        </a:ln>
                        <a:solidFill>
                          <a:srgbClr val="1B1B5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0" fontAlgn="t" latinLnBrk="0" hangingPunct="0">
                        <a:lnSpc>
                          <a:spcPct val="85000"/>
                        </a:lnSpc>
                        <a:spcBef>
                          <a:spcPct val="0"/>
                        </a:spcBef>
                        <a:spcAft>
                          <a:spcPct val="0"/>
                        </a:spcAft>
                        <a:buClrTx/>
                        <a:buSzTx/>
                        <a:buFontTx/>
                        <a:buNone/>
                        <a:tabLst/>
                      </a:pPr>
                      <a:r>
                        <a:rPr kumimoji="0" lang="en-US" sz="1600" b="1" i="1" u="none" strike="noStrike" cap="none" normalizeH="0" baseline="0" smtClean="0">
                          <a:ln>
                            <a:noFill/>
                          </a:ln>
                          <a:solidFill>
                            <a:srgbClr val="1B1B51"/>
                          </a:solidFill>
                          <a:effectLst/>
                          <a:latin typeface="Arial Narrow" pitchFamily="34" charset="0"/>
                          <a:cs typeface="Arial" charset="0"/>
                        </a:rPr>
                        <a:t>New hostnames/month - 1st quarter 2006 (average) </a:t>
                      </a:r>
                      <a:r>
                        <a:rPr kumimoji="0" lang="en-US" sz="1600" b="1" i="1" u="none" strike="noStrike" cap="none" normalizeH="0" baseline="30000" smtClean="0">
                          <a:ln>
                            <a:noFill/>
                          </a:ln>
                          <a:solidFill>
                            <a:srgbClr val="1B1B51"/>
                          </a:solidFill>
                          <a:effectLst/>
                          <a:latin typeface="Arial Narrow" pitchFamily="34" charset="0"/>
                          <a:cs typeface="Arial" charset="0"/>
                        </a:rPr>
                        <a:t>(3)</a:t>
                      </a:r>
                      <a:endParaRPr kumimoji="0" lang="en-US" sz="1600" b="1" i="1" u="none" strike="noStrike" cap="none" normalizeH="0" baseline="30000" smtClean="0">
                        <a:ln>
                          <a:noFill/>
                        </a:ln>
                        <a:solidFill>
                          <a:srgbClr val="1B1B5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85000"/>
                        </a:lnSpc>
                        <a:spcBef>
                          <a:spcPct val="0"/>
                        </a:spcBef>
                        <a:spcAft>
                          <a:spcPct val="0"/>
                        </a:spcAft>
                        <a:buClrTx/>
                        <a:buSzTx/>
                        <a:buFontTx/>
                        <a:buNone/>
                        <a:tabLst/>
                      </a:pPr>
                      <a:r>
                        <a:rPr kumimoji="0" lang="en-US" sz="1600" b="0" i="1" u="none" strike="noStrike" cap="none" normalizeH="0" baseline="0" smtClean="0">
                          <a:ln>
                            <a:noFill/>
                          </a:ln>
                          <a:solidFill>
                            <a:srgbClr val="1B1B51"/>
                          </a:solidFill>
                          <a:effectLst/>
                          <a:latin typeface="Arial Narrow" pitchFamily="34" charset="0"/>
                          <a:cs typeface="Arial" charset="0"/>
                        </a:rPr>
                        <a:t>2.75 million</a:t>
                      </a:r>
                      <a:endParaRPr kumimoji="0" lang="en-US" sz="1600" b="0" i="1" u="none" strike="noStrike" cap="none" normalizeH="0" baseline="0" smtClean="0">
                        <a:ln>
                          <a:noFill/>
                        </a:ln>
                        <a:solidFill>
                          <a:srgbClr val="1B1B5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0" fontAlgn="t" latinLnBrk="0" hangingPunct="0">
                        <a:lnSpc>
                          <a:spcPct val="85000"/>
                        </a:lnSpc>
                        <a:spcBef>
                          <a:spcPct val="0"/>
                        </a:spcBef>
                        <a:spcAft>
                          <a:spcPct val="0"/>
                        </a:spcAft>
                        <a:buClrTx/>
                        <a:buSzTx/>
                        <a:buFontTx/>
                        <a:buNone/>
                        <a:tabLst/>
                      </a:pPr>
                      <a:r>
                        <a:rPr kumimoji="0" lang="en-US" sz="1600" b="1" i="1" u="none" strike="noStrike" cap="none" normalizeH="0" baseline="0" smtClean="0">
                          <a:ln>
                            <a:noFill/>
                          </a:ln>
                          <a:solidFill>
                            <a:srgbClr val="1B1B51"/>
                          </a:solidFill>
                          <a:effectLst/>
                          <a:latin typeface="Arial Narrow" pitchFamily="34" charset="0"/>
                        </a:rPr>
                        <a:t>Total hostnames from Jan.1994 – Jan.2006 </a:t>
                      </a:r>
                      <a:r>
                        <a:rPr kumimoji="0" lang="en-US" sz="1600" b="1" i="1" u="none" strike="noStrike" cap="none" normalizeH="0" baseline="30000" smtClean="0">
                          <a:ln>
                            <a:noFill/>
                          </a:ln>
                          <a:solidFill>
                            <a:srgbClr val="1B1B51"/>
                          </a:solidFill>
                          <a:effectLst/>
                          <a:latin typeface="Arial Narrow"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85000"/>
                        </a:lnSpc>
                        <a:spcBef>
                          <a:spcPct val="0"/>
                        </a:spcBef>
                        <a:spcAft>
                          <a:spcPct val="0"/>
                        </a:spcAft>
                        <a:buClrTx/>
                        <a:buSzTx/>
                        <a:buFontTx/>
                        <a:buNone/>
                        <a:tabLst/>
                      </a:pPr>
                      <a:r>
                        <a:rPr kumimoji="0" lang="en-US" sz="1600" b="0" i="1" u="none" strike="noStrike" cap="none" normalizeH="0" baseline="0" smtClean="0">
                          <a:ln>
                            <a:noFill/>
                          </a:ln>
                          <a:solidFill>
                            <a:srgbClr val="1B1B51"/>
                          </a:solidFill>
                          <a:effectLst/>
                          <a:latin typeface="Arial Narrow" pitchFamily="34" charset="0"/>
                        </a:rPr>
                        <a:t>450 million</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7338">
                <a:tc>
                  <a:txBody>
                    <a:bodyPr/>
                    <a:lstStyle/>
                    <a:p>
                      <a:pPr marL="0" marR="0" lvl="0" indent="0" algn="l" defTabSz="914400" rtl="0" eaLnBrk="0" fontAlgn="t" latinLnBrk="0" hangingPunct="0">
                        <a:lnSpc>
                          <a:spcPct val="85000"/>
                        </a:lnSpc>
                        <a:spcBef>
                          <a:spcPct val="0"/>
                        </a:spcBef>
                        <a:spcAft>
                          <a:spcPct val="0"/>
                        </a:spcAft>
                        <a:buClrTx/>
                        <a:buSzTx/>
                        <a:buFontTx/>
                        <a:buNone/>
                        <a:tabLst/>
                      </a:pPr>
                      <a:r>
                        <a:rPr kumimoji="0" lang="en-US" sz="1600" b="1" i="1" u="none" strike="noStrike" cap="none" normalizeH="0" baseline="0" smtClean="0">
                          <a:ln>
                            <a:noFill/>
                          </a:ln>
                          <a:solidFill>
                            <a:srgbClr val="1B1B51"/>
                          </a:solidFill>
                          <a:effectLst/>
                          <a:latin typeface="Arial Narrow" pitchFamily="34" charset="0"/>
                          <a:cs typeface="Arial" charset="0"/>
                        </a:rPr>
                        <a:t>Domains currently registered on the Internet (.Com/.Net/.Org) </a:t>
                      </a:r>
                      <a:r>
                        <a:rPr kumimoji="0" lang="en-US" sz="1600" b="1" i="1" u="none" strike="noStrike" cap="none" normalizeH="0" baseline="30000" smtClean="0">
                          <a:ln>
                            <a:noFill/>
                          </a:ln>
                          <a:solidFill>
                            <a:srgbClr val="1B1B51"/>
                          </a:solidFill>
                          <a:effectLst/>
                          <a:latin typeface="Arial Narrow" pitchFamily="34" charset="0"/>
                          <a:cs typeface="Arial" charset="0"/>
                        </a:rPr>
                        <a:t>(5)</a:t>
                      </a:r>
                      <a:endParaRPr kumimoji="0" lang="en-US" sz="1600" b="1" i="1" u="none" strike="noStrike" cap="none" normalizeH="0" baseline="30000" smtClean="0">
                        <a:ln>
                          <a:noFill/>
                        </a:ln>
                        <a:solidFill>
                          <a:srgbClr val="1B1B5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85000"/>
                        </a:lnSpc>
                        <a:spcBef>
                          <a:spcPct val="0"/>
                        </a:spcBef>
                        <a:spcAft>
                          <a:spcPct val="0"/>
                        </a:spcAft>
                        <a:buClrTx/>
                        <a:buSzTx/>
                        <a:buFontTx/>
                        <a:buNone/>
                        <a:tabLst/>
                      </a:pPr>
                      <a:r>
                        <a:rPr kumimoji="0" lang="en-US" sz="1600" b="0" i="1" u="none" strike="noStrike" cap="none" normalizeH="0" baseline="0" smtClean="0">
                          <a:ln>
                            <a:noFill/>
                          </a:ln>
                          <a:solidFill>
                            <a:srgbClr val="1B1B51"/>
                          </a:solidFill>
                          <a:effectLst/>
                          <a:latin typeface="Arial Narrow" pitchFamily="34" charset="0"/>
                          <a:cs typeface="Arial" charset="0"/>
                        </a:rPr>
                        <a:t>76.10 million</a:t>
                      </a:r>
                      <a:endParaRPr kumimoji="0" lang="en-US" sz="1600" b="0" i="1" u="none" strike="noStrike" cap="none" normalizeH="0" baseline="0" smtClean="0">
                        <a:ln>
                          <a:noFill/>
                        </a:ln>
                        <a:solidFill>
                          <a:srgbClr val="1B1B5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55675">
                <a:tc gridSpan="2">
                  <a:txBody>
                    <a:bodyPr/>
                    <a:lstStyle/>
                    <a:p>
                      <a:pPr marL="228600" marR="0" lvl="0" indent="-228600" algn="l" defTabSz="914400" rtl="0" eaLnBrk="0" fontAlgn="t" latinLnBrk="0" hangingPunct="0">
                        <a:lnSpc>
                          <a:spcPct val="85000"/>
                        </a:lnSpc>
                        <a:spcBef>
                          <a:spcPct val="0"/>
                        </a:spcBef>
                        <a:spcAft>
                          <a:spcPct val="0"/>
                        </a:spcAft>
                        <a:buClrTx/>
                        <a:buSzTx/>
                        <a:buFontTx/>
                        <a:buAutoNum type="arabicParenBoth"/>
                        <a:tabLst/>
                      </a:pPr>
                      <a:r>
                        <a:rPr kumimoji="0" lang="en-US" sz="1000" b="1" i="1" u="none" strike="noStrike" cap="none" normalizeH="0" baseline="0" smtClean="0">
                          <a:ln>
                            <a:noFill/>
                          </a:ln>
                          <a:solidFill>
                            <a:srgbClr val="1B1B51"/>
                          </a:solidFill>
                          <a:effectLst/>
                          <a:latin typeface="Arial Narrow" pitchFamily="34" charset="0"/>
                        </a:rPr>
                        <a:t>- As of Jan.2005, Wikipedia, September 7, 2006</a:t>
                      </a:r>
                    </a:p>
                    <a:p>
                      <a:pPr marL="228600" marR="0" lvl="0" indent="-228600" algn="l" defTabSz="914400" rtl="0" eaLnBrk="0" fontAlgn="t" latinLnBrk="0" hangingPunct="0">
                        <a:lnSpc>
                          <a:spcPct val="85000"/>
                        </a:lnSpc>
                        <a:spcBef>
                          <a:spcPct val="0"/>
                        </a:spcBef>
                        <a:spcAft>
                          <a:spcPct val="0"/>
                        </a:spcAft>
                        <a:buClrTx/>
                        <a:buSzTx/>
                        <a:buFontTx/>
                        <a:buAutoNum type="arabicParenBoth"/>
                        <a:tabLst/>
                      </a:pPr>
                      <a:r>
                        <a:rPr kumimoji="0" lang="en-US" sz="1000" b="1" i="1" u="none" strike="noStrike" cap="none" normalizeH="0" baseline="0" smtClean="0">
                          <a:ln>
                            <a:noFill/>
                          </a:ln>
                          <a:solidFill>
                            <a:srgbClr val="1B1B51"/>
                          </a:solidFill>
                          <a:effectLst/>
                          <a:latin typeface="Arial Narrow" pitchFamily="34" charset="0"/>
                        </a:rPr>
                        <a:t>- World Internet Usage and World Population Statistics, June 30, 2006</a:t>
                      </a:r>
                    </a:p>
                    <a:p>
                      <a:pPr marL="228600" marR="0" lvl="0" indent="-228600" algn="l" defTabSz="914400" rtl="0" eaLnBrk="0" fontAlgn="t" latinLnBrk="0" hangingPunct="0">
                        <a:lnSpc>
                          <a:spcPct val="85000"/>
                        </a:lnSpc>
                        <a:spcBef>
                          <a:spcPct val="0"/>
                        </a:spcBef>
                        <a:spcAft>
                          <a:spcPct val="0"/>
                        </a:spcAft>
                        <a:buClrTx/>
                        <a:buSzTx/>
                        <a:buFontTx/>
                        <a:buAutoNum type="arabicParenBoth"/>
                        <a:tabLst/>
                      </a:pPr>
                      <a:r>
                        <a:rPr kumimoji="0" lang="en-US" sz="1000" b="1" i="1" u="none" strike="noStrike" cap="none" normalizeH="0" baseline="0" smtClean="0">
                          <a:ln>
                            <a:noFill/>
                          </a:ln>
                          <a:solidFill>
                            <a:srgbClr val="1B1B51"/>
                          </a:solidFill>
                          <a:effectLst/>
                          <a:latin typeface="Arial Narrow" pitchFamily="34" charset="0"/>
                        </a:rPr>
                        <a:t>- NetCraft (</a:t>
                      </a:r>
                      <a:r>
                        <a:rPr kumimoji="0" lang="en-US" sz="1000" b="1" i="1" u="none" strike="noStrike" cap="none" normalizeH="0" baseline="0" smtClean="0">
                          <a:ln>
                            <a:noFill/>
                          </a:ln>
                          <a:solidFill>
                            <a:srgbClr val="1B1B51"/>
                          </a:solidFill>
                          <a:effectLst/>
                          <a:latin typeface="Arial Narrow" pitchFamily="34" charset="0"/>
                          <a:hlinkClick r:id="rId3"/>
                        </a:rPr>
                        <a:t>http://news.netcraft.com/</a:t>
                      </a:r>
                      <a:r>
                        <a:rPr kumimoji="0" lang="en-US" sz="1000" b="1" i="1" u="none" strike="noStrike" cap="none" normalizeH="0" baseline="0" smtClean="0">
                          <a:ln>
                            <a:noFill/>
                          </a:ln>
                          <a:solidFill>
                            <a:srgbClr val="1B1B51"/>
                          </a:solidFill>
                          <a:effectLst/>
                          <a:latin typeface="Arial Narrow" pitchFamily="34" charset="0"/>
                        </a:rPr>
                        <a:t>), September 12, 2006</a:t>
                      </a:r>
                    </a:p>
                    <a:p>
                      <a:pPr marL="228600" marR="0" lvl="0" indent="-228600" algn="l" defTabSz="914400" rtl="0" eaLnBrk="0" fontAlgn="t" latinLnBrk="0" hangingPunct="0">
                        <a:lnSpc>
                          <a:spcPct val="85000"/>
                        </a:lnSpc>
                        <a:spcBef>
                          <a:spcPct val="0"/>
                        </a:spcBef>
                        <a:spcAft>
                          <a:spcPct val="0"/>
                        </a:spcAft>
                        <a:buClrTx/>
                        <a:buSzTx/>
                        <a:buFontTx/>
                        <a:buAutoNum type="arabicParenBoth"/>
                        <a:tabLst/>
                      </a:pPr>
                      <a:r>
                        <a:rPr kumimoji="0" lang="en-US" sz="1000" b="1" i="1" u="none" strike="noStrike" cap="none" normalizeH="0" baseline="0" smtClean="0">
                          <a:ln>
                            <a:noFill/>
                          </a:ln>
                          <a:solidFill>
                            <a:srgbClr val="1B1B51"/>
                          </a:solidFill>
                          <a:effectLst/>
                          <a:latin typeface="Arial Narrow" pitchFamily="34" charset="0"/>
                        </a:rPr>
                        <a:t>- Internet System Consortium (ICS), September 7, 2006</a:t>
                      </a:r>
                    </a:p>
                    <a:p>
                      <a:pPr marL="228600" marR="0" lvl="0" indent="-228600" algn="l" defTabSz="914400" rtl="0" eaLnBrk="0" fontAlgn="t" latinLnBrk="0" hangingPunct="0">
                        <a:lnSpc>
                          <a:spcPct val="85000"/>
                        </a:lnSpc>
                        <a:spcBef>
                          <a:spcPct val="0"/>
                        </a:spcBef>
                        <a:spcAft>
                          <a:spcPct val="0"/>
                        </a:spcAft>
                        <a:buClrTx/>
                        <a:buSzTx/>
                        <a:buFontTx/>
                        <a:buAutoNum type="arabicParenBoth"/>
                        <a:tabLst/>
                      </a:pPr>
                      <a:r>
                        <a:rPr kumimoji="0" lang="en-US" sz="1000" b="1" i="1" u="none" strike="noStrike" cap="none" normalizeH="0" baseline="0" smtClean="0">
                          <a:ln>
                            <a:noFill/>
                          </a:ln>
                          <a:solidFill>
                            <a:srgbClr val="1B1B51"/>
                          </a:solidFill>
                          <a:effectLst/>
                          <a:latin typeface="Arial Narrow" pitchFamily="34" charset="0"/>
                        </a:rPr>
                        <a:t>- Domaintools (</a:t>
                      </a:r>
                      <a:r>
                        <a:rPr kumimoji="0" lang="en-US" sz="1000" b="1" i="1" u="none" strike="noStrike" cap="none" normalizeH="0" baseline="0" smtClean="0">
                          <a:ln>
                            <a:noFill/>
                          </a:ln>
                          <a:solidFill>
                            <a:srgbClr val="1B1B51"/>
                          </a:solidFill>
                          <a:effectLst/>
                          <a:latin typeface="Arial Narrow" pitchFamily="34" charset="0"/>
                          <a:hlinkClick r:id="rId4"/>
                        </a:rPr>
                        <a:t>http://domaintools.com/internetstatistics</a:t>
                      </a:r>
                      <a:r>
                        <a:rPr kumimoji="0" lang="en-US" sz="1000" b="1" i="1" u="none" strike="noStrike" cap="none" normalizeH="0" baseline="0" smtClean="0">
                          <a:ln>
                            <a:noFill/>
                          </a:ln>
                          <a:solidFill>
                            <a:srgbClr val="1B1B51"/>
                          </a:solidFill>
                          <a:effectLst/>
                          <a:latin typeface="Arial Narrow" pitchFamily="34" charset="0"/>
                        </a:rPr>
                        <a:t>), September 12, 2006</a:t>
                      </a:r>
                      <a:r>
                        <a:rPr kumimoji="0" lang="en-US" sz="1400" b="1" i="1" u="none" strike="noStrike" cap="none" normalizeH="0" baseline="0" smtClean="0">
                          <a:ln>
                            <a:noFill/>
                          </a:ln>
                          <a:solidFill>
                            <a:srgbClr val="1B1B51"/>
                          </a:solidFill>
                          <a:effectLst/>
                          <a:latin typeface="Arial Narrow" pitchFamily="34"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GB"/>
                    </a:p>
                  </a:txBody>
                  <a:tcPr/>
                </a:tc>
              </a:tr>
            </a:tbl>
          </a:graphicData>
        </a:graphic>
      </p:graphicFrame>
      <p:sp>
        <p:nvSpPr>
          <p:cNvPr id="257052" name="Text Box 53"/>
          <p:cNvSpPr txBox="1">
            <a:spLocks noChangeArrowheads="1"/>
          </p:cNvSpPr>
          <p:nvPr/>
        </p:nvSpPr>
        <p:spPr bwMode="auto">
          <a:xfrm>
            <a:off x="103188" y="5257800"/>
            <a:ext cx="8888412" cy="822325"/>
          </a:xfrm>
          <a:prstGeom prst="rect">
            <a:avLst/>
          </a:prstGeom>
          <a:noFill/>
          <a:ln w="9525">
            <a:noFill/>
            <a:miter lim="800000"/>
            <a:headEnd/>
            <a:tailEnd/>
          </a:ln>
        </p:spPr>
        <p:txBody>
          <a:bodyPr>
            <a:spAutoFit/>
          </a:bodyPr>
          <a:lstStyle/>
          <a:p>
            <a:pPr algn="l">
              <a:lnSpc>
                <a:spcPct val="100000"/>
              </a:lnSpc>
              <a:tabLst>
                <a:tab pos="4691063" algn="l"/>
              </a:tabLst>
            </a:pPr>
            <a:r>
              <a:rPr lang="en-GB" sz="1200">
                <a:latin typeface="Arial" charset="0"/>
              </a:rPr>
              <a:t>E-business related revenue expected to reach</a:t>
            </a:r>
            <a:r>
              <a:rPr lang="en-GB" sz="1200">
                <a:latin typeface="Arial" charset="0"/>
                <a:cs typeface="Arial" charset="0"/>
              </a:rPr>
              <a:t> </a:t>
            </a:r>
            <a:r>
              <a:rPr lang="en-GB" sz="1200">
                <a:latin typeface="Arial" charset="0"/>
              </a:rPr>
              <a:t>$ 3 trillion by 2006, protecting the flow of credit cards, financial transactions, and all forms of commerce across the Internet;</a:t>
            </a:r>
          </a:p>
          <a:p>
            <a:pPr algn="l">
              <a:lnSpc>
                <a:spcPct val="100000"/>
              </a:lnSpc>
              <a:tabLst>
                <a:tab pos="4691063" algn="l"/>
              </a:tabLst>
            </a:pPr>
            <a:r>
              <a:rPr lang="en-GB" sz="1200">
                <a:latin typeface="Arial" charset="0"/>
              </a:rPr>
              <a:t>E-business spending $ billion. 	Hosting Service $ 12.5 billion.</a:t>
            </a:r>
          </a:p>
          <a:p>
            <a:pPr algn="l">
              <a:lnSpc>
                <a:spcPct val="100000"/>
              </a:lnSpc>
              <a:tabLst>
                <a:tab pos="4691063" algn="l"/>
              </a:tabLst>
            </a:pPr>
            <a:r>
              <a:rPr lang="en-GB" sz="1200">
                <a:latin typeface="Arial" charset="0"/>
              </a:rPr>
              <a:t>Products $ 11.7 billion.	US spending $ 24.2 billion.</a:t>
            </a:r>
          </a:p>
        </p:txBody>
      </p:sp>
      <p:sp>
        <p:nvSpPr>
          <p:cNvPr id="1410051" name="Rectangle 3"/>
          <p:cNvSpPr>
            <a:spLocks noChangeArrowheads="1"/>
          </p:cNvSpPr>
          <p:nvPr/>
        </p:nvSpPr>
        <p:spPr bwMode="auto">
          <a:xfrm>
            <a:off x="73025" y="1028700"/>
            <a:ext cx="4564063" cy="1066800"/>
          </a:xfrm>
          <a:prstGeom prst="rect">
            <a:avLst/>
          </a:prstGeom>
          <a:noFill/>
          <a:ln w="9525">
            <a:noFill/>
            <a:miter lim="800000"/>
            <a:headEnd/>
            <a:tailEnd/>
          </a:ln>
        </p:spPr>
        <p:txBody>
          <a:bodyPr/>
          <a:lstStyle/>
          <a:p>
            <a:pPr algn="l" eaLnBrk="1" hangingPunct="1">
              <a:lnSpc>
                <a:spcPct val="110000"/>
              </a:lnSpc>
              <a:spcBef>
                <a:spcPct val="100000"/>
              </a:spcBef>
              <a:buClr>
                <a:srgbClr val="185598"/>
              </a:buClr>
              <a:buSzPct val="25000"/>
              <a:buFont typeface="Arial Narrow" pitchFamily="34" charset="0"/>
              <a:buChar char=" "/>
            </a:pPr>
            <a:r>
              <a:rPr lang="en-US" b="1" i="1">
                <a:solidFill>
                  <a:srgbClr val="1B1B51"/>
                </a:solidFill>
              </a:rPr>
              <a:t>Physicists needed to share computer-stored information to answer tough questions about the Universe and to network within the R&amp;D community</a:t>
            </a:r>
          </a:p>
        </p:txBody>
      </p:sp>
      <p:sp>
        <p:nvSpPr>
          <p:cNvPr id="257054" name="Text Box 30"/>
          <p:cNvSpPr txBox="1">
            <a:spLocks noChangeArrowheads="1"/>
          </p:cNvSpPr>
          <p:nvPr/>
        </p:nvSpPr>
        <p:spPr bwMode="auto">
          <a:xfrm>
            <a:off x="4800600" y="930275"/>
            <a:ext cx="4262438" cy="1165225"/>
          </a:xfrm>
          <a:prstGeom prst="rect">
            <a:avLst/>
          </a:prstGeom>
          <a:noFill/>
          <a:ln w="9525">
            <a:noFill/>
            <a:miter lim="800000"/>
            <a:headEnd/>
            <a:tailEnd/>
          </a:ln>
          <a:effectLst/>
        </p:spPr>
        <p:txBody>
          <a:bodyPr>
            <a:spAutoFit/>
          </a:bodyPr>
          <a:lstStyle/>
          <a:p>
            <a:pPr marL="282575" indent="-282575" algn="l" eaLnBrk="1" hangingPunct="1">
              <a:lnSpc>
                <a:spcPct val="110000"/>
              </a:lnSpc>
              <a:spcBef>
                <a:spcPct val="20000"/>
              </a:spcBef>
              <a:buClr>
                <a:schemeClr val="hlink"/>
              </a:buClr>
              <a:buSzPct val="90000"/>
              <a:buFont typeface="Wingdings" pitchFamily="2" charset="2"/>
              <a:buNone/>
            </a:pPr>
            <a:r>
              <a:rPr lang="en-US" b="1" i="1">
                <a:solidFill>
                  <a:srgbClr val="1B1B51"/>
                </a:solidFill>
              </a:rPr>
              <a:t>	1989 - Sir Tim Berners - Lee created an information management system using hypertext to share data, documentation and news to help the Physicists community</a:t>
            </a:r>
          </a:p>
        </p:txBody>
      </p:sp>
      <p:sp>
        <p:nvSpPr>
          <p:cNvPr id="257055" name="AutoShape 5"/>
          <p:cNvSpPr>
            <a:spLocks noChangeArrowheads="1"/>
          </p:cNvSpPr>
          <p:nvPr/>
        </p:nvSpPr>
        <p:spPr bwMode="auto">
          <a:xfrm rot="5400000" flipH="1">
            <a:off x="3921125" y="1412875"/>
            <a:ext cx="1381125" cy="231775"/>
          </a:xfrm>
          <a:prstGeom prst="triangle">
            <a:avLst>
              <a:gd name="adj" fmla="val 50000"/>
            </a:avLst>
          </a:prstGeom>
          <a:solidFill>
            <a:schemeClr val="accent1"/>
          </a:solidFill>
          <a:ln w="9525">
            <a:solidFill>
              <a:schemeClr val="tx1"/>
            </a:solidFill>
            <a:miter lim="800000"/>
            <a:headEnd/>
            <a:tailEnd/>
          </a:ln>
        </p:spPr>
        <p:txBody>
          <a:bodyPr rot="10800000" vert="eaVert" wrap="none" anchor="ctr"/>
          <a:lstStyle/>
          <a:p>
            <a:pPr algn="r">
              <a:lnSpc>
                <a:spcPct val="100000"/>
              </a:lnSpc>
            </a:pPr>
            <a:endParaRPr lang="en-GB" sz="3600" b="1">
              <a:solidFill>
                <a:srgbClr val="00547E"/>
              </a:solidFill>
              <a:latin typeface="Helvetica" pitchFamily="34" charset="0"/>
            </a:endParaRPr>
          </a:p>
        </p:txBody>
      </p:sp>
      <p:sp>
        <p:nvSpPr>
          <p:cNvPr id="10" name="Footer Placeholder 5"/>
          <p:cNvSpPr>
            <a:spLocks noGrp="1"/>
          </p:cNvSpPr>
          <p:nvPr>
            <p:ph type="ftr" sz="quarter" idx="4294967295"/>
          </p:nvPr>
        </p:nvSpPr>
        <p:spPr>
          <a:xfrm>
            <a:off x="1219200" y="6215063"/>
            <a:ext cx="2971800" cy="423862"/>
          </a:xfrm>
          <a:prstGeom prst="rect">
            <a:avLst/>
          </a:prstGeom>
        </p:spPr>
        <p:txBody>
          <a:bodyPr/>
          <a:lstStyle>
            <a:lvl1pPr algn="l">
              <a:defRPr sz="1400" b="0"/>
            </a:lvl1pPr>
          </a:lstStyle>
          <a:p>
            <a:r>
              <a:rPr lang="en-US" dirty="0" smtClean="0"/>
              <a:t>NTNU Entrepreneurship</a:t>
            </a:r>
            <a:endParaRPr lang="en-US" dirty="0" smtClean="0"/>
          </a:p>
          <a:p>
            <a:r>
              <a:rPr lang="en-US" dirty="0" smtClean="0"/>
              <a:t>CERN, November 3 </a:t>
            </a:r>
            <a:r>
              <a:rPr lang="en-US" dirty="0" smtClean="0"/>
              <a:t>– </a:t>
            </a:r>
            <a:r>
              <a:rPr lang="en-US" dirty="0" smtClean="0"/>
              <a:t>7</a:t>
            </a:r>
            <a:r>
              <a:rPr lang="en-US" dirty="0" smtClean="0"/>
              <a:t>, </a:t>
            </a:r>
            <a:r>
              <a:rPr lang="en-US" dirty="0" smtClean="0"/>
              <a:t>2008 </a:t>
            </a:r>
            <a:endParaRPr lang="en-US" dirty="0">
              <a:latin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23" name="Picture 11" descr="CERN accelerator complex"/>
          <p:cNvPicPr>
            <a:picLocks noChangeAspect="1" noChangeArrowheads="1"/>
          </p:cNvPicPr>
          <p:nvPr/>
        </p:nvPicPr>
        <p:blipFill>
          <a:blip r:embed="rId3"/>
          <a:srcRect l="9167" t="3316" r="3334" b="3537"/>
          <a:stretch>
            <a:fillRect/>
          </a:stretch>
        </p:blipFill>
        <p:spPr bwMode="auto">
          <a:xfrm>
            <a:off x="0" y="0"/>
            <a:ext cx="9144000" cy="6880225"/>
          </a:xfrm>
          <a:prstGeom prst="rect">
            <a:avLst/>
          </a:prstGeom>
          <a:noFill/>
        </p:spPr>
      </p:pic>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8048CF52-B16B-48D1-8C91-8C6A957A5BC2}" type="slidenum">
              <a:rPr lang="en-US"/>
              <a:pPr>
                <a:defRPr/>
              </a:pPr>
              <a:t>50</a:t>
            </a:fld>
            <a:endParaRPr lang="en-US" dirty="0"/>
          </a:p>
        </p:txBody>
      </p:sp>
      <p:sp>
        <p:nvSpPr>
          <p:cNvPr id="267267" name="Rectangle 2"/>
          <p:cNvSpPr>
            <a:spLocks noGrp="1" noChangeArrowheads="1"/>
          </p:cNvSpPr>
          <p:nvPr>
            <p:ph type="title" idx="4294967295"/>
          </p:nvPr>
        </p:nvSpPr>
        <p:spPr>
          <a:xfrm>
            <a:off x="0" y="76200"/>
            <a:ext cx="8229600" cy="663575"/>
          </a:xfrm>
        </p:spPr>
        <p:txBody>
          <a:bodyPr lIns="91440" tIns="45720" rIns="91440" bIns="45720"/>
          <a:lstStyle/>
          <a:p>
            <a:pPr eaLnBrk="1" hangingPunct="1"/>
            <a:r>
              <a:rPr lang="fr-CH" sz="3800" b="0">
                <a:solidFill>
                  <a:srgbClr val="1B1B51"/>
                </a:solidFill>
              </a:rPr>
              <a:t>Conclusions</a:t>
            </a:r>
            <a:endParaRPr lang="en-US" sz="3800" b="0">
              <a:solidFill>
                <a:srgbClr val="1B1B51"/>
              </a:solidFill>
            </a:endParaRPr>
          </a:p>
        </p:txBody>
      </p:sp>
      <p:sp>
        <p:nvSpPr>
          <p:cNvPr id="1379331" name="Rectangle 3"/>
          <p:cNvSpPr>
            <a:spLocks noGrp="1" noChangeArrowheads="1"/>
          </p:cNvSpPr>
          <p:nvPr>
            <p:ph type="body" idx="4294967295"/>
          </p:nvPr>
        </p:nvSpPr>
        <p:spPr>
          <a:xfrm>
            <a:off x="76200" y="838200"/>
            <a:ext cx="8915400" cy="5230813"/>
          </a:xfrm>
        </p:spPr>
        <p:txBody>
          <a:bodyPr lIns="91440" tIns="45720" rIns="91440" bIns="45720"/>
          <a:lstStyle/>
          <a:p>
            <a:pPr eaLnBrk="1" hangingPunct="1">
              <a:lnSpc>
                <a:spcPct val="90000"/>
              </a:lnSpc>
            </a:pPr>
            <a:r>
              <a:rPr lang="en-GB" sz="2400" dirty="0"/>
              <a:t>Basic research has a strong impact on technology developments and innovation</a:t>
            </a:r>
          </a:p>
          <a:p>
            <a:pPr eaLnBrk="1" hangingPunct="1">
              <a:lnSpc>
                <a:spcPct val="90000"/>
              </a:lnSpc>
            </a:pPr>
            <a:r>
              <a:rPr lang="en-GB" sz="2400" dirty="0"/>
              <a:t>Technology developed for science have major repercussions on the global community</a:t>
            </a:r>
          </a:p>
          <a:p>
            <a:pPr eaLnBrk="1" hangingPunct="1">
              <a:lnSpc>
                <a:spcPct val="90000"/>
              </a:lnSpc>
            </a:pPr>
            <a:r>
              <a:rPr lang="en-GB" sz="2400" dirty="0"/>
              <a:t>Technology developed for science is a source for Industry that leads to important business prospects</a:t>
            </a:r>
          </a:p>
          <a:p>
            <a:pPr eaLnBrk="1" hangingPunct="1">
              <a:lnSpc>
                <a:spcPct val="90000"/>
              </a:lnSpc>
            </a:pPr>
            <a:r>
              <a:rPr lang="en-GB" sz="2400" dirty="0"/>
              <a:t>Fundamental science accelerates the industrial process and improves daily life  </a:t>
            </a:r>
          </a:p>
          <a:p>
            <a:pPr eaLnBrk="1" hangingPunct="1">
              <a:lnSpc>
                <a:spcPct val="90000"/>
              </a:lnSpc>
            </a:pPr>
            <a:r>
              <a:rPr lang="en-GB" sz="2400" dirty="0"/>
              <a:t>Many issues, including funding </a:t>
            </a:r>
            <a:r>
              <a:rPr lang="en-GB" sz="2400" dirty="0" smtClean="0"/>
              <a:t> and IP complexity are </a:t>
            </a:r>
            <a:r>
              <a:rPr lang="en-GB" sz="2400" dirty="0"/>
              <a:t>limiting the impact of public research to industry and society</a:t>
            </a:r>
          </a:p>
        </p:txBody>
      </p:sp>
      <p:sp>
        <p:nvSpPr>
          <p:cNvPr id="6" name="Text Box 5"/>
          <p:cNvSpPr txBox="1">
            <a:spLocks noChangeArrowheads="1"/>
          </p:cNvSpPr>
          <p:nvPr/>
        </p:nvSpPr>
        <p:spPr bwMode="auto">
          <a:xfrm>
            <a:off x="1695450" y="6087070"/>
            <a:ext cx="5431230" cy="923330"/>
          </a:xfrm>
          <a:prstGeom prst="rect">
            <a:avLst/>
          </a:prstGeom>
          <a:noFill/>
          <a:ln w="9525" algn="ctr">
            <a:noFill/>
            <a:miter lim="800000"/>
            <a:headEnd/>
            <a:tailEnd/>
          </a:ln>
          <a:effectLst/>
        </p:spPr>
        <p:txBody>
          <a:bodyPr wrap="square">
            <a:spAutoFit/>
          </a:bodyPr>
          <a:lstStyle/>
          <a:p>
            <a:pPr eaLnBrk="1" hangingPunct="1">
              <a:lnSpc>
                <a:spcPct val="100000"/>
              </a:lnSpc>
            </a:pPr>
            <a:r>
              <a:rPr lang="en-GB" sz="1800" dirty="0"/>
              <a:t>TT Contact</a:t>
            </a:r>
            <a:r>
              <a:rPr lang="en-GB" sz="1800" b="0" dirty="0"/>
              <a:t>: +</a:t>
            </a:r>
            <a:r>
              <a:rPr lang="en-GB" sz="1800" b="0" dirty="0" smtClean="0"/>
              <a:t>41 22 767 84 44</a:t>
            </a:r>
            <a:r>
              <a:rPr lang="en-GB" sz="1800" b="0" dirty="0"/>
              <a:t>, </a:t>
            </a:r>
            <a:r>
              <a:rPr lang="en-GB" sz="1800" b="0" dirty="0" smtClean="0"/>
              <a:t> </a:t>
            </a:r>
            <a:r>
              <a:rPr lang="en-GB" sz="1800" b="0" dirty="0" err="1" smtClean="0">
                <a:hlinkClick r:id="rId3"/>
              </a:rPr>
              <a:t>Technology.Transfer@cern.ch</a:t>
            </a:r>
            <a:endParaRPr lang="en-GB" sz="1800" b="0" dirty="0" smtClean="0"/>
          </a:p>
          <a:p>
            <a:pPr eaLnBrk="1" hangingPunct="1">
              <a:lnSpc>
                <a:spcPct val="100000"/>
              </a:lnSpc>
            </a:pPr>
            <a:r>
              <a:rPr lang="en-GB" sz="1800" b="0" dirty="0" smtClean="0">
                <a:hlinkClick r:id="rId4"/>
              </a:rPr>
              <a:t>http://technologytransfer.web.cern.ch/TechnologyTransfer/</a:t>
            </a:r>
            <a:endParaRPr lang="en-GB" sz="1800" b="0" dirty="0" smtClean="0"/>
          </a:p>
          <a:p>
            <a:pPr eaLnBrk="1" hangingPunct="1">
              <a:lnSpc>
                <a:spcPct val="100000"/>
              </a:lnSpc>
            </a:pPr>
            <a:endParaRPr lang="en-GB" sz="1800" b="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a:xfrm>
            <a:off x="304800" y="0"/>
            <a:ext cx="8229600" cy="776288"/>
          </a:xfrm>
        </p:spPr>
        <p:txBody>
          <a:bodyPr>
            <a:normAutofit/>
          </a:bodyPr>
          <a:lstStyle/>
          <a:p>
            <a:r>
              <a:rPr lang="en-US" sz="3200" dirty="0">
                <a:effectLst>
                  <a:outerShdw blurRad="38100" dist="38100" dir="2700000" algn="tl">
                    <a:srgbClr val="C0C0C0"/>
                  </a:outerShdw>
                </a:effectLst>
              </a:rPr>
              <a:t>The LHC = Proton - Proton Collider</a:t>
            </a:r>
          </a:p>
        </p:txBody>
      </p:sp>
      <p:pic>
        <p:nvPicPr>
          <p:cNvPr id="154627" name="Picture 3"/>
          <p:cNvPicPr>
            <a:picLocks noChangeAspect="1" noChangeArrowheads="1"/>
          </p:cNvPicPr>
          <p:nvPr/>
        </p:nvPicPr>
        <p:blipFill>
          <a:blip r:embed="rId3">
            <a:lum bright="24000" contrast="6000"/>
          </a:blip>
          <a:srcRect/>
          <a:stretch>
            <a:fillRect/>
          </a:stretch>
        </p:blipFill>
        <p:spPr bwMode="auto">
          <a:xfrm>
            <a:off x="2547938" y="1219200"/>
            <a:ext cx="6596062" cy="4889500"/>
          </a:xfrm>
          <a:prstGeom prst="rect">
            <a:avLst/>
          </a:prstGeom>
          <a:noFill/>
        </p:spPr>
      </p:pic>
      <p:grpSp>
        <p:nvGrpSpPr>
          <p:cNvPr id="2" name="Group 4"/>
          <p:cNvGrpSpPr>
            <a:grpSpLocks/>
          </p:cNvGrpSpPr>
          <p:nvPr/>
        </p:nvGrpSpPr>
        <p:grpSpPr bwMode="auto">
          <a:xfrm>
            <a:off x="179388" y="1949450"/>
            <a:ext cx="2119312" cy="485775"/>
            <a:chOff x="528" y="2592"/>
            <a:chExt cx="1335" cy="306"/>
          </a:xfrm>
        </p:grpSpPr>
        <p:sp>
          <p:nvSpPr>
            <p:cNvPr id="154629" name="AutoShape 5"/>
            <p:cNvSpPr>
              <a:spLocks noChangeArrowheads="1"/>
            </p:cNvSpPr>
            <p:nvPr/>
          </p:nvSpPr>
          <p:spPr bwMode="auto">
            <a:xfrm>
              <a:off x="528" y="2592"/>
              <a:ext cx="615" cy="306"/>
            </a:xfrm>
            <a:prstGeom prst="rightArrow">
              <a:avLst>
                <a:gd name="adj1" fmla="val 50000"/>
                <a:gd name="adj2" fmla="val 50245"/>
              </a:avLst>
            </a:prstGeom>
            <a:solidFill>
              <a:schemeClr val="accent1"/>
            </a:solidFill>
            <a:ln w="12700" cap="sq">
              <a:solidFill>
                <a:schemeClr val="tx1"/>
              </a:solidFill>
              <a:miter lim="800000"/>
              <a:headEnd type="none" w="sm" len="sm"/>
              <a:tailEnd type="none" w="sm" len="sm"/>
            </a:ln>
            <a:effectLst/>
          </p:spPr>
          <p:txBody>
            <a:bodyPr wrap="none" anchor="ctr"/>
            <a:lstStyle/>
            <a:p>
              <a:endParaRPr lang="en-GB"/>
            </a:p>
          </p:txBody>
        </p:sp>
        <p:sp>
          <p:nvSpPr>
            <p:cNvPr id="154630" name="AutoShape 6"/>
            <p:cNvSpPr>
              <a:spLocks noChangeArrowheads="1"/>
            </p:cNvSpPr>
            <p:nvPr/>
          </p:nvSpPr>
          <p:spPr bwMode="auto">
            <a:xfrm>
              <a:off x="1248" y="2592"/>
              <a:ext cx="615" cy="306"/>
            </a:xfrm>
            <a:prstGeom prst="leftArrow">
              <a:avLst>
                <a:gd name="adj1" fmla="val 50000"/>
                <a:gd name="adj2" fmla="val 50245"/>
              </a:avLst>
            </a:prstGeom>
            <a:solidFill>
              <a:schemeClr val="accent1"/>
            </a:solidFill>
            <a:ln w="12700" cap="sq">
              <a:solidFill>
                <a:schemeClr val="tx1"/>
              </a:solidFill>
              <a:miter lim="800000"/>
              <a:headEnd type="none" w="sm" len="sm"/>
              <a:tailEnd type="none" w="sm" len="sm"/>
            </a:ln>
            <a:effectLst/>
          </p:spPr>
          <p:txBody>
            <a:bodyPr wrap="none" anchor="ctr"/>
            <a:lstStyle/>
            <a:p>
              <a:endParaRPr lang="en-GB"/>
            </a:p>
          </p:txBody>
        </p:sp>
      </p:grpSp>
      <p:grpSp>
        <p:nvGrpSpPr>
          <p:cNvPr id="3" name="Group 7"/>
          <p:cNvGrpSpPr>
            <a:grpSpLocks/>
          </p:cNvGrpSpPr>
          <p:nvPr/>
        </p:nvGrpSpPr>
        <p:grpSpPr bwMode="auto">
          <a:xfrm>
            <a:off x="179388" y="1412875"/>
            <a:ext cx="2139950" cy="457200"/>
            <a:chOff x="374" y="2316"/>
            <a:chExt cx="1348" cy="288"/>
          </a:xfrm>
        </p:grpSpPr>
        <p:sp>
          <p:nvSpPr>
            <p:cNvPr id="154632" name="Text Box 8"/>
            <p:cNvSpPr txBox="1">
              <a:spLocks noChangeArrowheads="1"/>
            </p:cNvSpPr>
            <p:nvPr/>
          </p:nvSpPr>
          <p:spPr bwMode="auto">
            <a:xfrm>
              <a:off x="374" y="2316"/>
              <a:ext cx="794" cy="288"/>
            </a:xfrm>
            <a:prstGeom prst="rect">
              <a:avLst/>
            </a:prstGeom>
            <a:noFill/>
            <a:ln w="12700" cap="sq">
              <a:noFill/>
              <a:miter lim="800000"/>
              <a:headEnd type="none" w="sm" len="sm"/>
              <a:tailEnd type="none" w="sm" len="sm"/>
            </a:ln>
            <a:effectLst/>
          </p:spPr>
          <p:txBody>
            <a:bodyPr wrap="none">
              <a:spAutoFit/>
            </a:bodyPr>
            <a:lstStyle/>
            <a:p>
              <a:r>
                <a:rPr lang="en-GB">
                  <a:solidFill>
                    <a:schemeClr val="bg1"/>
                  </a:solidFill>
                </a:rPr>
                <a:t>7 TeV +</a:t>
              </a:r>
            </a:p>
          </p:txBody>
        </p:sp>
        <p:sp>
          <p:nvSpPr>
            <p:cNvPr id="154633" name="Text Box 9"/>
            <p:cNvSpPr txBox="1">
              <a:spLocks noChangeArrowheads="1"/>
            </p:cNvSpPr>
            <p:nvPr/>
          </p:nvSpPr>
          <p:spPr bwMode="auto">
            <a:xfrm>
              <a:off x="1094" y="2316"/>
              <a:ext cx="628" cy="288"/>
            </a:xfrm>
            <a:prstGeom prst="rect">
              <a:avLst/>
            </a:prstGeom>
            <a:noFill/>
            <a:ln w="12700" cap="sq">
              <a:noFill/>
              <a:miter lim="800000"/>
              <a:headEnd type="none" w="sm" len="sm"/>
              <a:tailEnd type="none" w="sm" len="sm"/>
            </a:ln>
            <a:effectLst/>
          </p:spPr>
          <p:txBody>
            <a:bodyPr wrap="none">
              <a:spAutoFit/>
            </a:bodyPr>
            <a:lstStyle/>
            <a:p>
              <a:r>
                <a:rPr lang="en-GB">
                  <a:solidFill>
                    <a:schemeClr val="bg1"/>
                  </a:solidFill>
                </a:rPr>
                <a:t>7 TeV</a:t>
              </a:r>
            </a:p>
          </p:txBody>
        </p:sp>
      </p:grpSp>
      <p:sp>
        <p:nvSpPr>
          <p:cNvPr id="154634" name="Text Box 10"/>
          <p:cNvSpPr txBox="1">
            <a:spLocks noChangeArrowheads="1"/>
          </p:cNvSpPr>
          <p:nvPr/>
        </p:nvSpPr>
        <p:spPr bwMode="auto">
          <a:xfrm>
            <a:off x="80963" y="3141663"/>
            <a:ext cx="2305050" cy="946150"/>
          </a:xfrm>
          <a:prstGeom prst="rect">
            <a:avLst/>
          </a:prstGeom>
          <a:solidFill>
            <a:schemeClr val="accent1"/>
          </a:solidFill>
          <a:ln w="12700" cap="sq">
            <a:noFill/>
            <a:miter lim="800000"/>
            <a:headEnd type="none" w="sm" len="sm"/>
            <a:tailEnd type="none" w="sm" len="sm"/>
          </a:ln>
          <a:effectLst/>
        </p:spPr>
        <p:txBody>
          <a:bodyPr wrap="none">
            <a:spAutoFit/>
          </a:bodyPr>
          <a:lstStyle/>
          <a:p>
            <a:r>
              <a:rPr lang="en-GB" sz="2800"/>
              <a:t>Luminosity = </a:t>
            </a:r>
            <a:br>
              <a:rPr lang="en-GB" sz="2800"/>
            </a:br>
            <a:r>
              <a:rPr lang="en-GB" sz="2800"/>
              <a:t>10</a:t>
            </a:r>
            <a:r>
              <a:rPr lang="en-GB" sz="2800" baseline="30000"/>
              <a:t>34</a:t>
            </a:r>
            <a:r>
              <a:rPr lang="en-GB" sz="2800"/>
              <a:t>cm</a:t>
            </a:r>
            <a:r>
              <a:rPr lang="en-GB" sz="2800" baseline="30000"/>
              <a:t>-2</a:t>
            </a:r>
            <a:r>
              <a:rPr lang="en-GB" sz="2800"/>
              <a:t>sec</a:t>
            </a:r>
            <a:r>
              <a:rPr lang="en-GB" sz="2800" baseline="30000"/>
              <a:t>-1</a:t>
            </a:r>
            <a:endParaRPr lang="en-GB" baseline="30000"/>
          </a:p>
        </p:txBody>
      </p:sp>
      <p:sp>
        <p:nvSpPr>
          <p:cNvPr id="154635" name="Rectangle 11"/>
          <p:cNvSpPr>
            <a:spLocks noChangeArrowheads="1"/>
          </p:cNvSpPr>
          <p:nvPr/>
        </p:nvSpPr>
        <p:spPr bwMode="auto">
          <a:xfrm>
            <a:off x="34925" y="4895850"/>
            <a:ext cx="3221038" cy="1917700"/>
          </a:xfrm>
          <a:prstGeom prst="rect">
            <a:avLst/>
          </a:prstGeom>
          <a:solidFill>
            <a:srgbClr val="FB137C"/>
          </a:solidFill>
          <a:ln w="12700" cap="sq">
            <a:noFill/>
            <a:miter lim="800000"/>
            <a:headEnd type="none" w="sm" len="sm"/>
            <a:tailEnd type="none" w="sm" len="sm"/>
          </a:ln>
          <a:effectLst/>
        </p:spPr>
        <p:txBody>
          <a:bodyPr wrap="none">
            <a:spAutoFit/>
          </a:bodyPr>
          <a:lstStyle/>
          <a:p>
            <a:r>
              <a:rPr lang="en-GB"/>
              <a:t>Primary targets: </a:t>
            </a:r>
          </a:p>
          <a:p>
            <a:pPr>
              <a:buFontTx/>
              <a:buChar char="•"/>
            </a:pPr>
            <a:r>
              <a:rPr lang="en-GB"/>
              <a:t>Origin of mass</a:t>
            </a:r>
          </a:p>
          <a:p>
            <a:pPr>
              <a:buFontTx/>
              <a:buChar char="•"/>
            </a:pPr>
            <a:r>
              <a:rPr lang="en-GB"/>
              <a:t>Nature of Dark Matter</a:t>
            </a:r>
          </a:p>
          <a:p>
            <a:pPr>
              <a:buFontTx/>
              <a:buChar char="•"/>
            </a:pPr>
            <a:r>
              <a:rPr lang="en-GB"/>
              <a:t>Primordial Plasma</a:t>
            </a:r>
          </a:p>
          <a:p>
            <a:pPr>
              <a:buFontTx/>
              <a:buChar char="•"/>
            </a:pPr>
            <a:r>
              <a:rPr lang="en-GB"/>
              <a:t>Matter vs Antimatter</a:t>
            </a:r>
          </a:p>
        </p:txBody>
      </p:sp>
      <p:sp>
        <p:nvSpPr>
          <p:cNvPr id="154636" name="Rectangle 12"/>
          <p:cNvSpPr>
            <a:spLocks noChangeArrowheads="1"/>
          </p:cNvSpPr>
          <p:nvPr/>
        </p:nvSpPr>
        <p:spPr bwMode="auto">
          <a:xfrm>
            <a:off x="4537075" y="5626100"/>
            <a:ext cx="4572000" cy="1187450"/>
          </a:xfrm>
          <a:prstGeom prst="rect">
            <a:avLst/>
          </a:prstGeom>
          <a:solidFill>
            <a:srgbClr val="CC940C"/>
          </a:solidFill>
          <a:ln w="9525">
            <a:noFill/>
            <a:miter lim="800000"/>
            <a:headEnd/>
            <a:tailEnd/>
          </a:ln>
          <a:effectLst/>
        </p:spPr>
        <p:txBody>
          <a:bodyPr>
            <a:spAutoFit/>
          </a:bodyPr>
          <a:lstStyle/>
          <a:p>
            <a:r>
              <a:rPr lang="en-US" b="1"/>
              <a:t>The LHC results will determine the future course of High Energy Physics</a:t>
            </a:r>
            <a:endParaRPr lang="en-GB" b="1"/>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normAutofit fontScale="90000"/>
          </a:bodyPr>
          <a:lstStyle/>
          <a:p>
            <a:r>
              <a:rPr lang="fr-CH"/>
              <a:t> </a:t>
            </a:r>
            <a:br>
              <a:rPr lang="fr-CH"/>
            </a:br>
            <a:endParaRPr lang="en-US"/>
          </a:p>
        </p:txBody>
      </p:sp>
      <p:pic>
        <p:nvPicPr>
          <p:cNvPr id="66563" name="Picture 3"/>
          <p:cNvPicPr>
            <a:picLocks noChangeAspect="1" noChangeArrowheads="1"/>
          </p:cNvPicPr>
          <p:nvPr/>
        </p:nvPicPr>
        <p:blipFill>
          <a:blip r:embed="rId3"/>
          <a:srcRect/>
          <a:stretch>
            <a:fillRect/>
          </a:stretch>
        </p:blipFill>
        <p:spPr bwMode="auto">
          <a:xfrm>
            <a:off x="231775" y="304800"/>
            <a:ext cx="8759825" cy="6081713"/>
          </a:xfrm>
          <a:prstGeom prst="rect">
            <a:avLst/>
          </a:prstGeom>
          <a:noFill/>
          <a:ln w="9525">
            <a:noFill/>
            <a:miter lim="800000"/>
            <a:headEnd/>
            <a:tailEnd/>
          </a:ln>
          <a:effectLst/>
        </p:spPr>
      </p:pic>
    </p:spTree>
  </p:cSld>
  <p:clrMapOvr>
    <a:masterClrMapping/>
  </p:clrMapOvr>
  <p:transition spd="med">
    <p:cover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3410" name="Rectangle 2"/>
          <p:cNvSpPr>
            <a:spLocks noGrp="1" noChangeArrowheads="1"/>
          </p:cNvSpPr>
          <p:nvPr>
            <p:ph type="title"/>
          </p:nvPr>
        </p:nvSpPr>
        <p:spPr>
          <a:xfrm>
            <a:off x="152400" y="152400"/>
            <a:ext cx="8839200" cy="457200"/>
          </a:xfrm>
        </p:spPr>
        <p:txBody>
          <a:bodyPr>
            <a:normAutofit fontScale="90000"/>
          </a:bodyPr>
          <a:lstStyle/>
          <a:p>
            <a:r>
              <a:rPr lang="fr-CH" sz="3600" dirty="0" err="1"/>
              <a:t>Magnet</a:t>
            </a:r>
            <a:r>
              <a:rPr lang="fr-CH" sz="3600" dirty="0"/>
              <a:t> – Cryostat </a:t>
            </a:r>
            <a:r>
              <a:rPr lang="fr-CH" sz="3600" dirty="0" err="1"/>
              <a:t>Assembly</a:t>
            </a:r>
            <a:r>
              <a:rPr lang="fr-CH" sz="3600" dirty="0"/>
              <a:t> &amp; Test</a:t>
            </a:r>
            <a:endParaRPr lang="en-US" sz="3600" dirty="0"/>
          </a:p>
        </p:txBody>
      </p:sp>
      <p:pic>
        <p:nvPicPr>
          <p:cNvPr id="273411" name="Picture 3" descr="0403011_02"/>
          <p:cNvPicPr>
            <a:picLocks noChangeAspect="1" noChangeArrowheads="1"/>
          </p:cNvPicPr>
          <p:nvPr/>
        </p:nvPicPr>
        <p:blipFill>
          <a:blip r:embed="rId3"/>
          <a:srcRect/>
          <a:stretch>
            <a:fillRect/>
          </a:stretch>
        </p:blipFill>
        <p:spPr bwMode="auto">
          <a:xfrm>
            <a:off x="101600" y="919163"/>
            <a:ext cx="8929688" cy="5819775"/>
          </a:xfrm>
          <a:prstGeom prst="rect">
            <a:avLst/>
          </a:prstGeom>
          <a:noFill/>
        </p:spPr>
      </p:pic>
    </p:spTree>
  </p:cSld>
  <p:clrMapOvr>
    <a:masterClrMapping/>
  </p:clrMapOvr>
  <p:transition spd="med">
    <p:cover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80" name="Picture 4" descr="MagnetDescent"/>
          <p:cNvPicPr>
            <a:picLocks noChangeAspect="1" noChangeArrowheads="1"/>
          </p:cNvPicPr>
          <p:nvPr/>
        </p:nvPicPr>
        <p:blipFill>
          <a:blip r:embed="rId3"/>
          <a:srcRect/>
          <a:stretch>
            <a:fillRect/>
          </a:stretch>
        </p:blipFill>
        <p:spPr bwMode="auto">
          <a:xfrm>
            <a:off x="0" y="0"/>
            <a:ext cx="9144000" cy="6870700"/>
          </a:xfrm>
          <a:prstGeom prst="rect">
            <a:avLst/>
          </a:prstGeom>
          <a:noFill/>
        </p:spPr>
      </p:pic>
      <p:pic>
        <p:nvPicPr>
          <p:cNvPr id="75781" name="Picture 5" descr="MagnetTransport"/>
          <p:cNvPicPr>
            <a:picLocks noChangeAspect="1" noChangeArrowheads="1"/>
          </p:cNvPicPr>
          <p:nvPr/>
        </p:nvPicPr>
        <p:blipFill>
          <a:blip r:embed="rId4"/>
          <a:srcRect/>
          <a:stretch>
            <a:fillRect/>
          </a:stretch>
        </p:blipFill>
        <p:spPr bwMode="auto">
          <a:xfrm>
            <a:off x="0" y="0"/>
            <a:ext cx="9144000" cy="6926263"/>
          </a:xfrm>
          <a:prstGeom prst="rect">
            <a:avLst/>
          </a:prstGeom>
          <a:noFill/>
        </p:spPr>
      </p:pic>
      <p:pic>
        <p:nvPicPr>
          <p:cNvPr id="75789" name="Picture 13" descr="MagnetInstalled"/>
          <p:cNvPicPr>
            <a:picLocks noChangeAspect="1" noChangeArrowheads="1"/>
          </p:cNvPicPr>
          <p:nvPr/>
        </p:nvPicPr>
        <p:blipFill>
          <a:blip r:embed="rId5"/>
          <a:srcRect/>
          <a:stretch>
            <a:fillRect/>
          </a:stretch>
        </p:blipFill>
        <p:spPr bwMode="auto">
          <a:xfrm>
            <a:off x="0" y="0"/>
            <a:ext cx="9144000" cy="6969125"/>
          </a:xfrm>
          <a:prstGeom prst="rect">
            <a:avLst/>
          </a:prstGeom>
          <a:noFill/>
        </p:spPr>
      </p:pic>
      <p:pic>
        <p:nvPicPr>
          <p:cNvPr id="75785" name="Picture 9" descr="MagnetWelded"/>
          <p:cNvPicPr>
            <a:picLocks noChangeAspect="1" noChangeArrowheads="1"/>
          </p:cNvPicPr>
          <p:nvPr/>
        </p:nvPicPr>
        <p:blipFill>
          <a:blip r:embed="rId6"/>
          <a:srcRect/>
          <a:stretch>
            <a:fillRect/>
          </a:stretch>
        </p:blipFill>
        <p:spPr bwMode="auto">
          <a:xfrm>
            <a:off x="0" y="0"/>
            <a:ext cx="9144000" cy="6956425"/>
          </a:xfrm>
          <a:prstGeom prst="rect">
            <a:avLst/>
          </a:prstGeom>
          <a:noFill/>
        </p:spPr>
      </p:pic>
      <p:pic>
        <p:nvPicPr>
          <p:cNvPr id="75786" name="Picture 10" descr="Magnets"/>
          <p:cNvPicPr>
            <a:picLocks noChangeAspect="1" noChangeArrowheads="1"/>
          </p:cNvPicPr>
          <p:nvPr/>
        </p:nvPicPr>
        <p:blipFill>
          <a:blip r:embed="rId7"/>
          <a:srcRect/>
          <a:stretch>
            <a:fillRect/>
          </a:stretch>
        </p:blipFill>
        <p:spPr bwMode="auto">
          <a:xfrm>
            <a:off x="-36513" y="0"/>
            <a:ext cx="9180513" cy="6962775"/>
          </a:xfrm>
          <a:prstGeom prst="rect">
            <a:avLst/>
          </a:prstGeom>
          <a:noFill/>
        </p:spPr>
      </p:pic>
      <p:sp>
        <p:nvSpPr>
          <p:cNvPr id="75782" name="Text Box 6"/>
          <p:cNvSpPr txBox="1">
            <a:spLocks noChangeArrowheads="1"/>
          </p:cNvSpPr>
          <p:nvPr/>
        </p:nvSpPr>
        <p:spPr bwMode="auto">
          <a:xfrm>
            <a:off x="0" y="6308725"/>
            <a:ext cx="3924300" cy="579438"/>
          </a:xfrm>
          <a:prstGeom prst="rect">
            <a:avLst/>
          </a:prstGeom>
          <a:solidFill>
            <a:schemeClr val="tx1"/>
          </a:solidFill>
          <a:ln w="9525">
            <a:noFill/>
            <a:miter lim="800000"/>
            <a:headEnd/>
            <a:tailEnd/>
          </a:ln>
          <a:effectLst/>
        </p:spPr>
        <p:txBody>
          <a:bodyPr>
            <a:spAutoFit/>
          </a:bodyPr>
          <a:lstStyle/>
          <a:p>
            <a:pPr>
              <a:spcBef>
                <a:spcPct val="50000"/>
              </a:spcBef>
            </a:pPr>
            <a:r>
              <a:rPr lang="en-GB" sz="3200" b="1">
                <a:solidFill>
                  <a:schemeClr val="bg2"/>
                </a:solidFill>
              </a:rPr>
              <a:t>Magnet installation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5781"/>
                                        </p:tgtEl>
                                        <p:attrNameLst>
                                          <p:attrName>style.visibility</p:attrName>
                                        </p:attrNameLst>
                                      </p:cBhvr>
                                      <p:to>
                                        <p:strVal val="visible"/>
                                      </p:to>
                                    </p:set>
                                    <p:animEffect transition="in" filter="fade">
                                      <p:cBhvr>
                                        <p:cTn id="7" dur="1000"/>
                                        <p:tgtEl>
                                          <p:spTgt spid="7578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5789"/>
                                        </p:tgtEl>
                                        <p:attrNameLst>
                                          <p:attrName>style.visibility</p:attrName>
                                        </p:attrNameLst>
                                      </p:cBhvr>
                                      <p:to>
                                        <p:strVal val="visible"/>
                                      </p:to>
                                    </p:set>
                                    <p:animEffect transition="in" filter="fade">
                                      <p:cBhvr>
                                        <p:cTn id="12" dur="1000"/>
                                        <p:tgtEl>
                                          <p:spTgt spid="7578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5785"/>
                                        </p:tgtEl>
                                        <p:attrNameLst>
                                          <p:attrName>style.visibility</p:attrName>
                                        </p:attrNameLst>
                                      </p:cBhvr>
                                      <p:to>
                                        <p:strVal val="visible"/>
                                      </p:to>
                                    </p:set>
                                    <p:animEffect transition="in" filter="fade">
                                      <p:cBhvr>
                                        <p:cTn id="17" dur="1000"/>
                                        <p:tgtEl>
                                          <p:spTgt spid="7578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5786"/>
                                        </p:tgtEl>
                                        <p:attrNameLst>
                                          <p:attrName>style.visibility</p:attrName>
                                        </p:attrNameLst>
                                      </p:cBhvr>
                                      <p:to>
                                        <p:strVal val="visible"/>
                                      </p:to>
                                    </p:set>
                                    <p:animEffect transition="in" filter="fade">
                                      <p:cBhvr>
                                        <p:cTn id="22" dur="1000"/>
                                        <p:tgtEl>
                                          <p:spTgt spid="757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T template may 2007">
  <a:themeElements>
    <a:clrScheme name="BI_mal_20051220 8">
      <a:dk1>
        <a:srgbClr val="292929"/>
      </a:dk1>
      <a:lt1>
        <a:srgbClr val="FFFFFF"/>
      </a:lt1>
      <a:dk2>
        <a:srgbClr val="292929"/>
      </a:dk2>
      <a:lt2>
        <a:srgbClr val="D0D0D0"/>
      </a:lt2>
      <a:accent1>
        <a:srgbClr val="99CCFF"/>
      </a:accent1>
      <a:accent2>
        <a:srgbClr val="21B5C9"/>
      </a:accent2>
      <a:accent3>
        <a:srgbClr val="FFFFFF"/>
      </a:accent3>
      <a:accent4>
        <a:srgbClr val="212121"/>
      </a:accent4>
      <a:accent5>
        <a:srgbClr val="CAE2FF"/>
      </a:accent5>
      <a:accent6>
        <a:srgbClr val="1DA4B6"/>
      </a:accent6>
      <a:hlink>
        <a:srgbClr val="96C0BE"/>
      </a:hlink>
      <a:folHlink>
        <a:srgbClr val="CC0000"/>
      </a:folHlink>
    </a:clrScheme>
    <a:fontScheme name="BI_mal_20051220">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18000" tIns="10800" rIns="18000" bIns="10800" numCol="1" anchor="ctr" anchorCtr="0" compatLnSpc="1">
        <a:prstTxWarp prst="textNoShape">
          <a:avLst/>
        </a:prstTxWarp>
      </a:bodyPr>
      <a:lstStyle>
        <a:defPPr marL="0" marR="0" indent="0" algn="ctr" defTabSz="914400" rtl="0" eaLnBrk="0" fontAlgn="base" latinLnBrk="0" hangingPunct="0">
          <a:lnSpc>
            <a:spcPct val="85000"/>
          </a:lnSpc>
          <a:spcBef>
            <a:spcPct val="0"/>
          </a:spcBef>
          <a:spcAft>
            <a:spcPct val="0"/>
          </a:spcAft>
          <a:buClrTx/>
          <a:buSzTx/>
          <a:buFontTx/>
          <a:buNone/>
          <a:tabLst/>
          <a:defRPr kumimoji="0" lang="en-US" sz="16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18000" tIns="10800" rIns="18000" bIns="10800" numCol="1" anchor="ctr" anchorCtr="0" compatLnSpc="1">
        <a:prstTxWarp prst="textNoShape">
          <a:avLst/>
        </a:prstTxWarp>
      </a:bodyPr>
      <a:lstStyle>
        <a:defPPr marL="0" marR="0" indent="0" algn="ctr" defTabSz="914400" rtl="0" eaLnBrk="0" fontAlgn="base" latinLnBrk="0" hangingPunct="0">
          <a:lnSpc>
            <a:spcPct val="85000"/>
          </a:lnSpc>
          <a:spcBef>
            <a:spcPct val="0"/>
          </a:spcBef>
          <a:spcAft>
            <a:spcPct val="0"/>
          </a:spcAft>
          <a:buClrTx/>
          <a:buSzTx/>
          <a:buFontTx/>
          <a:buNone/>
          <a:tabLst/>
          <a:defRPr kumimoji="0" lang="en-US" sz="16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BI_mal_20051220 1">
        <a:dk1>
          <a:srgbClr val="000000"/>
        </a:dk1>
        <a:lt1>
          <a:srgbClr val="FFFFFF"/>
        </a:lt1>
        <a:dk2>
          <a:srgbClr val="9E9E9E"/>
        </a:dk2>
        <a:lt2>
          <a:srgbClr val="DDDDDD"/>
        </a:lt2>
        <a:accent1>
          <a:srgbClr val="BCBCBC"/>
        </a:accent1>
        <a:accent2>
          <a:srgbClr val="E9E9E9"/>
        </a:accent2>
        <a:accent3>
          <a:srgbClr val="FFFFFF"/>
        </a:accent3>
        <a:accent4>
          <a:srgbClr val="000000"/>
        </a:accent4>
        <a:accent5>
          <a:srgbClr val="DADADA"/>
        </a:accent5>
        <a:accent6>
          <a:srgbClr val="D3D3D3"/>
        </a:accent6>
        <a:hlink>
          <a:srgbClr val="BCBCBC"/>
        </a:hlink>
        <a:folHlink>
          <a:srgbClr val="535353"/>
        </a:folHlink>
      </a:clrScheme>
      <a:clrMap bg1="lt1" tx1="dk1" bg2="lt2" tx2="dk2" accent1="accent1" accent2="accent2" accent3="accent3" accent4="accent4" accent5="accent5" accent6="accent6" hlink="hlink" folHlink="folHlink"/>
    </a:extraClrScheme>
    <a:extraClrScheme>
      <a:clrScheme name="BI_mal_20051220 2">
        <a:dk1>
          <a:srgbClr val="292929"/>
        </a:dk1>
        <a:lt1>
          <a:srgbClr val="FFFFFF"/>
        </a:lt1>
        <a:dk2>
          <a:srgbClr val="000000"/>
        </a:dk2>
        <a:lt2>
          <a:srgbClr val="F0CD96"/>
        </a:lt2>
        <a:accent1>
          <a:srgbClr val="B4AA82"/>
        </a:accent1>
        <a:accent2>
          <a:srgbClr val="D0D0D0"/>
        </a:accent2>
        <a:accent3>
          <a:srgbClr val="FFFFFF"/>
        </a:accent3>
        <a:accent4>
          <a:srgbClr val="212121"/>
        </a:accent4>
        <a:accent5>
          <a:srgbClr val="D6D2C1"/>
        </a:accent5>
        <a:accent6>
          <a:srgbClr val="BCBCBC"/>
        </a:accent6>
        <a:hlink>
          <a:srgbClr val="96C0BE"/>
        </a:hlink>
        <a:folHlink>
          <a:srgbClr val="F0CD96"/>
        </a:folHlink>
      </a:clrScheme>
      <a:clrMap bg1="lt1" tx1="dk1" bg2="lt2" tx2="dk2" accent1="accent1" accent2="accent2" accent3="accent3" accent4="accent4" accent5="accent5" accent6="accent6" hlink="hlink" folHlink="folHlink"/>
    </a:extraClrScheme>
    <a:extraClrScheme>
      <a:clrScheme name="BI_mal_20051220 3">
        <a:dk1>
          <a:srgbClr val="292929"/>
        </a:dk1>
        <a:lt1>
          <a:srgbClr val="FFFFFF"/>
        </a:lt1>
        <a:dk2>
          <a:srgbClr val="000000"/>
        </a:dk2>
        <a:lt2>
          <a:srgbClr val="292929"/>
        </a:lt2>
        <a:accent1>
          <a:srgbClr val="B4AA82"/>
        </a:accent1>
        <a:accent2>
          <a:srgbClr val="D0D0D0"/>
        </a:accent2>
        <a:accent3>
          <a:srgbClr val="FFFFFF"/>
        </a:accent3>
        <a:accent4>
          <a:srgbClr val="212121"/>
        </a:accent4>
        <a:accent5>
          <a:srgbClr val="D6D2C1"/>
        </a:accent5>
        <a:accent6>
          <a:srgbClr val="BCBCBC"/>
        </a:accent6>
        <a:hlink>
          <a:srgbClr val="96C0BE"/>
        </a:hlink>
        <a:folHlink>
          <a:srgbClr val="F0CD96"/>
        </a:folHlink>
      </a:clrScheme>
      <a:clrMap bg1="lt1" tx1="dk1" bg2="lt2" tx2="dk2" accent1="accent1" accent2="accent2" accent3="accent3" accent4="accent4" accent5="accent5" accent6="accent6" hlink="hlink" folHlink="folHlink"/>
    </a:extraClrScheme>
    <a:extraClrScheme>
      <a:clrScheme name="BI_mal_20051220 4">
        <a:dk1>
          <a:srgbClr val="292929"/>
        </a:dk1>
        <a:lt1>
          <a:srgbClr val="FFFFFF"/>
        </a:lt1>
        <a:dk2>
          <a:srgbClr val="292929"/>
        </a:dk2>
        <a:lt2>
          <a:srgbClr val="292929"/>
        </a:lt2>
        <a:accent1>
          <a:srgbClr val="96C0BE"/>
        </a:accent1>
        <a:accent2>
          <a:srgbClr val="D0D0D0"/>
        </a:accent2>
        <a:accent3>
          <a:srgbClr val="FFFFFF"/>
        </a:accent3>
        <a:accent4>
          <a:srgbClr val="212121"/>
        </a:accent4>
        <a:accent5>
          <a:srgbClr val="C9DCDB"/>
        </a:accent5>
        <a:accent6>
          <a:srgbClr val="BCBCBC"/>
        </a:accent6>
        <a:hlink>
          <a:srgbClr val="96C0BE"/>
        </a:hlink>
        <a:folHlink>
          <a:srgbClr val="F0CD96"/>
        </a:folHlink>
      </a:clrScheme>
      <a:clrMap bg1="lt1" tx1="dk1" bg2="lt2" tx2="dk2" accent1="accent1" accent2="accent2" accent3="accent3" accent4="accent4" accent5="accent5" accent6="accent6" hlink="hlink" folHlink="folHlink"/>
    </a:extraClrScheme>
    <a:extraClrScheme>
      <a:clrScheme name="BI_mal_20051220 5">
        <a:dk1>
          <a:srgbClr val="292929"/>
        </a:dk1>
        <a:lt1>
          <a:srgbClr val="FFFFFF"/>
        </a:lt1>
        <a:dk2>
          <a:srgbClr val="292929"/>
        </a:dk2>
        <a:lt2>
          <a:srgbClr val="292929"/>
        </a:lt2>
        <a:accent1>
          <a:srgbClr val="96C0BE"/>
        </a:accent1>
        <a:accent2>
          <a:srgbClr val="D0D0D0"/>
        </a:accent2>
        <a:accent3>
          <a:srgbClr val="FFFFFF"/>
        </a:accent3>
        <a:accent4>
          <a:srgbClr val="212121"/>
        </a:accent4>
        <a:accent5>
          <a:srgbClr val="C9DCDB"/>
        </a:accent5>
        <a:accent6>
          <a:srgbClr val="BCBCBC"/>
        </a:accent6>
        <a:hlink>
          <a:srgbClr val="99CCFF"/>
        </a:hlink>
        <a:folHlink>
          <a:srgbClr val="F0CD96"/>
        </a:folHlink>
      </a:clrScheme>
      <a:clrMap bg1="lt1" tx1="dk1" bg2="lt2" tx2="dk2" accent1="accent1" accent2="accent2" accent3="accent3" accent4="accent4" accent5="accent5" accent6="accent6" hlink="hlink" folHlink="folHlink"/>
    </a:extraClrScheme>
    <a:extraClrScheme>
      <a:clrScheme name="BI_mal_20051220 6">
        <a:dk1>
          <a:srgbClr val="292929"/>
        </a:dk1>
        <a:lt1>
          <a:srgbClr val="FFFFFF"/>
        </a:lt1>
        <a:dk2>
          <a:srgbClr val="292929"/>
        </a:dk2>
        <a:lt2>
          <a:srgbClr val="D0D0D0"/>
        </a:lt2>
        <a:accent1>
          <a:srgbClr val="96C0BE"/>
        </a:accent1>
        <a:accent2>
          <a:srgbClr val="D0D0D0"/>
        </a:accent2>
        <a:accent3>
          <a:srgbClr val="FFFFFF"/>
        </a:accent3>
        <a:accent4>
          <a:srgbClr val="212121"/>
        </a:accent4>
        <a:accent5>
          <a:srgbClr val="C9DCDB"/>
        </a:accent5>
        <a:accent6>
          <a:srgbClr val="BCBCBC"/>
        </a:accent6>
        <a:hlink>
          <a:srgbClr val="99CCFF"/>
        </a:hlink>
        <a:folHlink>
          <a:srgbClr val="F0CD96"/>
        </a:folHlink>
      </a:clrScheme>
      <a:clrMap bg1="lt1" tx1="dk1" bg2="lt2" tx2="dk2" accent1="accent1" accent2="accent2" accent3="accent3" accent4="accent4" accent5="accent5" accent6="accent6" hlink="hlink" folHlink="folHlink"/>
    </a:extraClrScheme>
    <a:extraClrScheme>
      <a:clrScheme name="BI_mal_20051220 7">
        <a:dk1>
          <a:srgbClr val="292929"/>
        </a:dk1>
        <a:lt1>
          <a:srgbClr val="FFFFFF"/>
        </a:lt1>
        <a:dk2>
          <a:srgbClr val="292929"/>
        </a:dk2>
        <a:lt2>
          <a:srgbClr val="D0D0D0"/>
        </a:lt2>
        <a:accent1>
          <a:srgbClr val="21B5C9"/>
        </a:accent1>
        <a:accent2>
          <a:srgbClr val="96C0BE"/>
        </a:accent2>
        <a:accent3>
          <a:srgbClr val="FFFFFF"/>
        </a:accent3>
        <a:accent4>
          <a:srgbClr val="212121"/>
        </a:accent4>
        <a:accent5>
          <a:srgbClr val="ABD7E1"/>
        </a:accent5>
        <a:accent6>
          <a:srgbClr val="87AEAC"/>
        </a:accent6>
        <a:hlink>
          <a:srgbClr val="99CCFF"/>
        </a:hlink>
        <a:folHlink>
          <a:srgbClr val="CC0000"/>
        </a:folHlink>
      </a:clrScheme>
      <a:clrMap bg1="lt1" tx1="dk1" bg2="lt2" tx2="dk2" accent1="accent1" accent2="accent2" accent3="accent3" accent4="accent4" accent5="accent5" accent6="accent6" hlink="hlink" folHlink="folHlink"/>
    </a:extraClrScheme>
    <a:extraClrScheme>
      <a:clrScheme name="BI_mal_20051220 8">
        <a:dk1>
          <a:srgbClr val="292929"/>
        </a:dk1>
        <a:lt1>
          <a:srgbClr val="FFFFFF"/>
        </a:lt1>
        <a:dk2>
          <a:srgbClr val="292929"/>
        </a:dk2>
        <a:lt2>
          <a:srgbClr val="D0D0D0"/>
        </a:lt2>
        <a:accent1>
          <a:srgbClr val="99CCFF"/>
        </a:accent1>
        <a:accent2>
          <a:srgbClr val="21B5C9"/>
        </a:accent2>
        <a:accent3>
          <a:srgbClr val="FFFFFF"/>
        </a:accent3>
        <a:accent4>
          <a:srgbClr val="212121"/>
        </a:accent4>
        <a:accent5>
          <a:srgbClr val="CAE2FF"/>
        </a:accent5>
        <a:accent6>
          <a:srgbClr val="1DA4B6"/>
        </a:accent6>
        <a:hlink>
          <a:srgbClr val="96C0BE"/>
        </a:hlink>
        <a:folHlink>
          <a:srgbClr val="CC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TT template may 2007</Template>
  <TotalTime>1463</TotalTime>
  <Words>3233</Words>
  <Application>Microsoft Office PowerPoint</Application>
  <PresentationFormat>On-screen Show (4:3)</PresentationFormat>
  <Paragraphs>706</Paragraphs>
  <Slides>50</Slides>
  <Notes>50</Notes>
  <HiddenSlides>2</HiddenSlides>
  <MMClips>1</MMClips>
  <ScaleCrop>false</ScaleCrop>
  <HeadingPairs>
    <vt:vector size="6" baseType="variant">
      <vt:variant>
        <vt:lpstr>Theme</vt:lpstr>
      </vt:variant>
      <vt:variant>
        <vt:i4>1</vt:i4>
      </vt:variant>
      <vt:variant>
        <vt:lpstr>Embedded OLE Servers</vt:lpstr>
      </vt:variant>
      <vt:variant>
        <vt:i4>4</vt:i4>
      </vt:variant>
      <vt:variant>
        <vt:lpstr>Slide Titles</vt:lpstr>
      </vt:variant>
      <vt:variant>
        <vt:i4>50</vt:i4>
      </vt:variant>
    </vt:vector>
  </HeadingPairs>
  <TitlesOfParts>
    <vt:vector size="55" baseType="lpstr">
      <vt:lpstr>TT template may 2007</vt:lpstr>
      <vt:lpstr>Slide</vt:lpstr>
      <vt:lpstr>Bitmap Image</vt:lpstr>
      <vt:lpstr>Image</vt:lpstr>
      <vt:lpstr>Document</vt:lpstr>
      <vt:lpstr>NTNU - Entrepreneurship Geneva, November 3 - 7</vt:lpstr>
      <vt:lpstr>Slide 2</vt:lpstr>
      <vt:lpstr>CERN in Numbers</vt:lpstr>
      <vt:lpstr>Slide 4</vt:lpstr>
      <vt:lpstr>Slide 5</vt:lpstr>
      <vt:lpstr>The LHC = Proton - Proton Collider</vt:lpstr>
      <vt:lpstr>  </vt:lpstr>
      <vt:lpstr>Magnet – Cryostat Assembly &amp; Test</vt:lpstr>
      <vt:lpstr>Slide 9</vt:lpstr>
      <vt:lpstr>Slide 10</vt:lpstr>
      <vt:lpstr>ATLAS Cavern</vt:lpstr>
      <vt:lpstr>The CMS Detector</vt:lpstr>
      <vt:lpstr>CERN…</vt:lpstr>
      <vt:lpstr>Content</vt:lpstr>
      <vt:lpstr>Slide 15</vt:lpstr>
      <vt:lpstr>Fundamental Science and TT</vt:lpstr>
      <vt:lpstr>CERN as a source of technology &amp; know-how</vt:lpstr>
      <vt:lpstr>From research to industry: Challenges</vt:lpstr>
      <vt:lpstr>Impact of fundamental science to society </vt:lpstr>
      <vt:lpstr>R&amp;D contexts for PP and industry, impact on TT</vt:lpstr>
      <vt:lpstr>The aims and objectives of TT</vt:lpstr>
      <vt:lpstr>TT activities at CERN</vt:lpstr>
      <vt:lpstr>Dissemination principles</vt:lpstr>
      <vt:lpstr>Dissemination models</vt:lpstr>
      <vt:lpstr>Content</vt:lpstr>
      <vt:lpstr>New products from Procurement</vt:lpstr>
      <vt:lpstr>Content</vt:lpstr>
      <vt:lpstr>Potential of CERN technologies in non-HEP application domains </vt:lpstr>
      <vt:lpstr>Content</vt:lpstr>
      <vt:lpstr>Dissemination models</vt:lpstr>
      <vt:lpstr>Licensing</vt:lpstr>
      <vt:lpstr>Dissemination models</vt:lpstr>
      <vt:lpstr>Collaborations</vt:lpstr>
      <vt:lpstr>Dissemination models</vt:lpstr>
      <vt:lpstr>Partnerships</vt:lpstr>
      <vt:lpstr>Partnerships</vt:lpstr>
      <vt:lpstr>Content</vt:lpstr>
      <vt:lpstr>Scientific programme: The ingredients</vt:lpstr>
      <vt:lpstr>Applications of particle accelerators</vt:lpstr>
      <vt:lpstr>Science to Health: Radiopharmaceuticals</vt:lpstr>
      <vt:lpstr>Hadron Therapy</vt:lpstr>
      <vt:lpstr>Science to Health: Hadron Therapy </vt:lpstr>
      <vt:lpstr>Application of NEG technology to Renewable Energy</vt:lpstr>
      <vt:lpstr>Science for society: Health</vt:lpstr>
      <vt:lpstr>X Rays</vt:lpstr>
      <vt:lpstr>Novel Particle detector electronics for health &amp; industrial processes</vt:lpstr>
      <vt:lpstr>Science for society: ICT*</vt:lpstr>
      <vt:lpstr>Science for society: ICT</vt:lpstr>
      <vt:lpstr>Science to e-Society: WWW</vt:lpstr>
      <vt:lpstr>Conclusions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legoffjm</dc:creator>
  <cp:lastModifiedBy>legoffjm</cp:lastModifiedBy>
  <cp:revision>174</cp:revision>
  <dcterms:created xsi:type="dcterms:W3CDTF">2008-04-13T08:28:24Z</dcterms:created>
  <dcterms:modified xsi:type="dcterms:W3CDTF">2008-11-03T08:16:18Z</dcterms:modified>
</cp:coreProperties>
</file>