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9" r:id="rId4"/>
    <p:sldId id="262" r:id="rId5"/>
    <p:sldId id="263" r:id="rId6"/>
    <p:sldId id="264" r:id="rId7"/>
    <p:sldId id="267" r:id="rId8"/>
    <p:sldId id="270" r:id="rId9"/>
    <p:sldId id="272" r:id="rId10"/>
    <p:sldId id="275" r:id="rId11"/>
    <p:sldId id="276" r:id="rId12"/>
    <p:sldId id="279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358" autoAdjust="0"/>
  </p:normalViewPr>
  <p:slideViewPr>
    <p:cSldViewPr>
      <p:cViewPr>
        <p:scale>
          <a:sx n="59" d="100"/>
          <a:sy n="59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0CCEB-0660-4CFD-BBAC-D3E3E49A1735}" type="datetimeFigureOut">
              <a:rPr lang="en-US" smtClean="0"/>
              <a:pPr/>
              <a:t>11/2/2008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FA98E-1BEB-41E0-9633-E6CCCB591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2271F-773C-479C-A3B1-8B1F0A2C56D6}" type="datetimeFigureOut">
              <a:rPr lang="en-US" smtClean="0"/>
              <a:pPr/>
              <a:t>11/2/2008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DC494-2DDD-453F-81CB-62F7F0BAE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DC5996-7AFD-4FB1-87E8-6C41F251FF96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137DA-4129-4333-A9B8-0FBFDA158786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D0EE46-9ABE-4186-9EB5-2ABCB4A2A590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04245-C28F-49F4-AE87-0A890526B9E4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A1DE91-CBD4-49E8-AE1E-977E2A5F5C42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F03AE-839E-431B-B8D1-A299B138C63E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17D96C-A258-4559-9032-FD958CA449C0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5D51E-CF78-4AAD-A02D-7AEF9A9F564F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2700" y="1841500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-6350"/>
            <a:ext cx="914558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00" y="3703638"/>
            <a:ext cx="7372350" cy="752475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Click to edit Master subtitle style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357438"/>
            <a:ext cx="9144000" cy="1346200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63513"/>
            <a:ext cx="22129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63513"/>
            <a:ext cx="64865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5913" y="1125538"/>
            <a:ext cx="4191000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192587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125538"/>
            <a:ext cx="8535987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  <a:p>
            <a:pPr lvl="3"/>
            <a:r>
              <a:rPr lang="en-US" smtClean="0"/>
              <a:t>Level 4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163513"/>
            <a:ext cx="88519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Pour modifier le style du titre du masque</a:t>
            </a:r>
          </a:p>
        </p:txBody>
      </p:sp>
      <p:pic>
        <p:nvPicPr>
          <p:cNvPr id="13" name="Picture 4" descr="CERNLogo origin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5913" y="6132513"/>
            <a:ext cx="725487" cy="7254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94725" y="6726238"/>
            <a:ext cx="196850" cy="10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745413" y="6215063"/>
            <a:ext cx="1509712" cy="511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Technology </a:t>
            </a:r>
          </a:p>
          <a:p>
            <a:pPr algn="l"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Transfer</a:t>
            </a:r>
            <a:endParaRPr lang="en-US" kern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588" y="776288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1588" y="6132513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215063"/>
            <a:ext cx="29718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85000"/>
        </a:lnSpc>
        <a:spcBef>
          <a:spcPct val="100000"/>
        </a:spcBef>
        <a:spcAft>
          <a:spcPct val="0"/>
        </a:spcAft>
        <a:buClr>
          <a:srgbClr val="185598"/>
        </a:buClr>
        <a:buSzPct val="25000"/>
        <a:buFont typeface="Arial Narrow" pitchFamily="34" charset="0"/>
        <a:buChar char=" 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l" rtl="0" eaLnBrk="1" fontAlgn="base" hangingPunct="1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 sz="2800">
          <a:solidFill>
            <a:schemeClr val="tx1"/>
          </a:solidFill>
          <a:latin typeface="+mn-lt"/>
        </a:defRPr>
      </a:lvl2pPr>
      <a:lvl3pPr marL="330200" indent="-163513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help/high-res-multimedi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0" y="6143644"/>
            <a:ext cx="7372350" cy="453183"/>
          </a:xfrm>
        </p:spPr>
        <p:txBody>
          <a:bodyPr/>
          <a:lstStyle/>
          <a:p>
            <a:r>
              <a:rPr lang="en-GB" dirty="0" smtClean="0"/>
              <a:t>Henning Huuse, PPM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0" y="2357438"/>
            <a:ext cx="9144000" cy="897884"/>
          </a:xfrm>
        </p:spPr>
        <p:txBody>
          <a:bodyPr/>
          <a:lstStyle/>
          <a:p>
            <a:r>
              <a:rPr lang="en-GB" dirty="0" smtClean="0"/>
              <a:t>Access to CERN technologies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-32" y="3429000"/>
            <a:ext cx="7372350" cy="4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NSE Technology screening week – </a:t>
            </a:r>
            <a:r>
              <a:rPr kumimoji="0" lang="en-GB" sz="2000" b="1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 </a:t>
            </a:r>
            <a:r>
              <a:rPr kumimoji="0" lang="en-GB" sz="2000" b="1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3, </a:t>
            </a:r>
            <a:r>
              <a:rPr kumimoji="0" lang="en-GB" sz="2000" b="1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2008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B84EE0C-8228-4C0D-80F2-29F22A82CE9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models – Partnerships</a:t>
            </a:r>
            <a:endParaRPr lang="en-US" dirty="0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Object of the partnerships</a:t>
            </a:r>
          </a:p>
          <a:p>
            <a:pPr lvl="1"/>
            <a:r>
              <a:rPr lang="en-US" sz="1800" dirty="0" smtClean="0"/>
              <a:t>Development of commercial product based on CERN technology and/or expertise</a:t>
            </a:r>
          </a:p>
          <a:p>
            <a:pPr lvl="1"/>
            <a:r>
              <a:rPr lang="en-US" sz="1800" dirty="0" smtClean="0"/>
              <a:t>Pre-competitive R&amp;D (basic technology, feasibility studies, …)</a:t>
            </a:r>
          </a:p>
          <a:p>
            <a:pPr lvl="1"/>
            <a:endParaRPr lang="en-US" sz="1800" dirty="0" smtClean="0"/>
          </a:p>
          <a:p>
            <a:pPr marL="0" indent="0"/>
            <a:r>
              <a:rPr lang="en-US" dirty="0" smtClean="0"/>
              <a:t>Development of commercial products</a:t>
            </a:r>
          </a:p>
          <a:p>
            <a:pPr lvl="1"/>
            <a:r>
              <a:rPr lang="en-US" sz="1800" dirty="0" smtClean="0"/>
              <a:t>Funding</a:t>
            </a:r>
          </a:p>
          <a:p>
            <a:pPr lvl="2"/>
            <a:r>
              <a:rPr lang="en-US" dirty="0" smtClean="0"/>
              <a:t>No funding from CERN</a:t>
            </a:r>
          </a:p>
          <a:p>
            <a:pPr lvl="2"/>
            <a:r>
              <a:rPr lang="en-US" dirty="0" smtClean="0"/>
              <a:t>Public funding </a:t>
            </a:r>
            <a:r>
              <a:rPr lang="en-US" dirty="0" smtClean="0"/>
              <a:t>is </a:t>
            </a:r>
            <a:r>
              <a:rPr lang="en-US" dirty="0" smtClean="0"/>
              <a:t>possible (CERN is eligible for European and national funding schemes)</a:t>
            </a:r>
          </a:p>
          <a:p>
            <a:pPr lvl="2"/>
            <a:r>
              <a:rPr lang="en-US" dirty="0" smtClean="0"/>
              <a:t>Full cost recovery is essential</a:t>
            </a:r>
          </a:p>
          <a:p>
            <a:pPr lvl="1"/>
            <a:r>
              <a:rPr lang="en-US" sz="1800" dirty="0" smtClean="0"/>
              <a:t>Access to and exploitation of IP</a:t>
            </a:r>
          </a:p>
          <a:p>
            <a:pPr lvl="2"/>
            <a:r>
              <a:rPr lang="en-US" dirty="0" smtClean="0"/>
              <a:t>The commercial partner usually have exclusivity on the results of the R&amp;D project in his market and have access to CERN background IP in order to exploit the results</a:t>
            </a:r>
          </a:p>
          <a:p>
            <a:pPr marL="0" indent="0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B1D3E0-814F-49CB-9B57-4E61197D6EB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models – Partnerships </a:t>
            </a:r>
            <a:r>
              <a:rPr lang="en-US" dirty="0" smtClean="0"/>
              <a:t>(2)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mtClean="0"/>
              <a:t>Pre-competitive R&amp;D (basic technology, feasibility studies, …)</a:t>
            </a:r>
          </a:p>
          <a:p>
            <a:pPr lvl="1"/>
            <a:r>
              <a:rPr lang="en-US" sz="1800" smtClean="0"/>
              <a:t>Funding</a:t>
            </a:r>
          </a:p>
          <a:p>
            <a:pPr lvl="2"/>
            <a:r>
              <a:rPr lang="en-US" smtClean="0"/>
              <a:t>CERN may cover part of the R&amp;D costs depending on the interest for CERN’s core R&amp;D program</a:t>
            </a:r>
          </a:p>
          <a:p>
            <a:pPr lvl="2"/>
            <a:r>
              <a:rPr lang="en-US" smtClean="0"/>
              <a:t>Public funding are possible</a:t>
            </a:r>
          </a:p>
          <a:p>
            <a:pPr lvl="1"/>
            <a:r>
              <a:rPr lang="en-US" sz="1800" smtClean="0"/>
              <a:t>Access to and exploitation of IP</a:t>
            </a:r>
          </a:p>
          <a:p>
            <a:pPr lvl="2"/>
            <a:r>
              <a:rPr lang="en-US" smtClean="0"/>
              <a:t>The commercial partner usually have exclusivity on the results of the R&amp;D project in his market and have access to CERN background IP in order to exploit the results</a:t>
            </a:r>
          </a:p>
          <a:p>
            <a:pPr lvl="2"/>
            <a:r>
              <a:rPr lang="en-US" smtClean="0"/>
              <a:t>CERN and the Particle Physics community have access to the results </a:t>
            </a:r>
          </a:p>
          <a:p>
            <a:pPr lvl="2"/>
            <a:r>
              <a:rPr lang="en-US" smtClean="0"/>
              <a:t>The commercial partner has access to CERN background IP in the framework of the project and in order to exploit the results</a:t>
            </a:r>
          </a:p>
          <a:p>
            <a:pPr lvl="2"/>
            <a:r>
              <a:rPr lang="en-US" smtClean="0"/>
              <a:t>CERN has access to the background IP of the industrial partner for R&amp;D purpose and to manufacture the components based on the results</a:t>
            </a:r>
          </a:p>
          <a:p>
            <a:pPr marL="0" indent="0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F5EACC-0E3F-4B07-8B8C-55427422BAB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principles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First option and favorable conditions to Member State industry</a:t>
            </a:r>
          </a:p>
          <a:p>
            <a:pPr marL="0" indent="0"/>
            <a:r>
              <a:rPr lang="en-US" dirty="0" smtClean="0"/>
              <a:t>Equal opportunities for the commercial actors in the Member States </a:t>
            </a:r>
          </a:p>
          <a:p>
            <a:pPr marL="0" indent="0"/>
            <a:r>
              <a:rPr lang="en-US" dirty="0" smtClean="0"/>
              <a:t>Dissemination </a:t>
            </a:r>
            <a:r>
              <a:rPr lang="en-US" dirty="0" smtClean="0"/>
              <a:t>vs. </a:t>
            </a:r>
            <a:r>
              <a:rPr lang="en-US" dirty="0" smtClean="0"/>
              <a:t>income</a:t>
            </a:r>
          </a:p>
          <a:p>
            <a:pPr marL="0" indent="0"/>
            <a:r>
              <a:rPr lang="en-US" dirty="0" smtClean="0"/>
              <a:t>Market price</a:t>
            </a:r>
          </a:p>
          <a:p>
            <a:pPr marL="0" indent="0"/>
            <a:r>
              <a:rPr lang="en-US" dirty="0" smtClean="0"/>
              <a:t>Military application are excluded </a:t>
            </a:r>
          </a:p>
          <a:p>
            <a:pPr marL="0" indent="0"/>
            <a:endParaRPr lang="en-US" dirty="0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F20B0A-11EA-4EA5-B887-C116416EE41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principles – NSE</a:t>
            </a:r>
            <a:endParaRPr lang="en-US" dirty="0" smtClean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NSE access to CERN IP:</a:t>
            </a:r>
            <a:endParaRPr lang="en-US" dirty="0" smtClean="0"/>
          </a:p>
          <a:p>
            <a:pPr lvl="1"/>
            <a:r>
              <a:rPr lang="en-US" sz="1800" dirty="0" smtClean="0"/>
              <a:t>Interaction with inventors and technical experts for the purpose of evaluating CERN technologies. </a:t>
            </a:r>
            <a:endParaRPr lang="en-US" sz="1800" dirty="0" smtClean="0"/>
          </a:p>
          <a:p>
            <a:pPr lvl="1"/>
            <a:r>
              <a:rPr lang="en-US" sz="1800" dirty="0" smtClean="0"/>
              <a:t>Access to information during the technology screening week and after for the purpose.</a:t>
            </a:r>
            <a:endParaRPr lang="en-US" sz="1800" dirty="0" smtClean="0"/>
          </a:p>
          <a:p>
            <a:pPr marL="0" indent="0"/>
            <a:r>
              <a:rPr lang="en-GB" dirty="0" smtClean="0"/>
              <a:t>Formalized agreements needed when:</a:t>
            </a:r>
            <a:endParaRPr lang="en-US" dirty="0" smtClean="0"/>
          </a:p>
          <a:p>
            <a:pPr lvl="1"/>
            <a:r>
              <a:rPr lang="en-GB" sz="1800" dirty="0" smtClean="0"/>
              <a:t>Developments starts on CERN technology (R&amp;D license or Partnership agreement)</a:t>
            </a:r>
            <a:endParaRPr lang="en-US" sz="1800" dirty="0" smtClean="0"/>
          </a:p>
          <a:p>
            <a:pPr lvl="1"/>
            <a:r>
              <a:rPr lang="en-US" sz="1800" dirty="0" smtClean="0"/>
              <a:t>Commercial activity based CERN technologies (Commercial license)</a:t>
            </a:r>
            <a:endParaRPr lang="en-US" sz="1800" dirty="0" smtClean="0"/>
          </a:p>
          <a:p>
            <a:pPr marL="0" indent="0"/>
            <a:r>
              <a:rPr lang="en-US" dirty="0" smtClean="0"/>
              <a:t>Principles for agreement:</a:t>
            </a:r>
          </a:p>
          <a:p>
            <a:pPr lvl="1"/>
            <a:r>
              <a:rPr lang="en-GB" sz="1800" dirty="0" smtClean="0"/>
              <a:t>Same as for any Member State company</a:t>
            </a:r>
          </a:p>
          <a:p>
            <a:pPr lvl="1">
              <a:buSzPct val="100000"/>
            </a:pPr>
            <a:r>
              <a:rPr lang="en-GB" sz="1800" dirty="0" smtClean="0"/>
              <a:t>Tailor made agreements and conditions adapted to the needs of the licensee. </a:t>
            </a:r>
          </a:p>
          <a:p>
            <a:pPr lvl="1">
              <a:buSzPct val="100000"/>
            </a:pPr>
            <a:r>
              <a:rPr lang="en-GB" sz="1800" dirty="0" smtClean="0"/>
              <a:t>Based on the business plan of the licensee.</a:t>
            </a:r>
            <a:endParaRPr lang="en-US" sz="1800" dirty="0" smtClean="0"/>
          </a:p>
          <a:p>
            <a:pPr marL="0" indent="0"/>
            <a:endParaRPr lang="en-US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428604"/>
            <a:ext cx="8399491" cy="5857916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endParaRPr lang="en-GB" dirty="0" smtClean="0"/>
          </a:p>
          <a:p>
            <a:pPr lvl="1">
              <a:lnSpc>
                <a:spcPct val="100000"/>
              </a:lnSpc>
              <a:spcBef>
                <a:spcPts val="800"/>
              </a:spcBef>
              <a:buNone/>
            </a:pPr>
            <a:endParaRPr lang="en-US" sz="2000" b="1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  <a:ea typeface="+mn-ea"/>
                <a:cs typeface="+mn-cs"/>
              </a:rPr>
              <a:t>Overview of CERN IP</a:t>
            </a:r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  <a:ea typeface="+mn-ea"/>
                <a:cs typeface="+mn-cs"/>
              </a:rPr>
              <a:t>TT Dissemination models and policy</a:t>
            </a:r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  <a:ea typeface="+mn-ea"/>
                <a:cs typeface="+mn-cs"/>
              </a:rPr>
              <a:t>Dissemination principles</a:t>
            </a:r>
            <a:endParaRPr lang="en-US" sz="2000" b="1" i="1" dirty="0" smtClean="0">
              <a:solidFill>
                <a:srgbClr val="1B1B51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Overview of CERN 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928670"/>
            <a:ext cx="8399491" cy="5357850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endParaRPr lang="en-GB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  <a:ea typeface="+mn-ea"/>
                <a:cs typeface="+mn-cs"/>
              </a:rPr>
              <a:t>Different elements of IP at CERN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sz="1400" dirty="0" smtClean="0"/>
              <a:t>Copyright: Software, publications, images, logos. 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sz="1400" dirty="0" smtClean="0"/>
              <a:t>Trademarks: “Where the web was borne”, “</a:t>
            </a:r>
            <a:r>
              <a:rPr lang="en-GB" sz="1400" dirty="0" err="1" smtClean="0"/>
              <a:t>GridCafe</a:t>
            </a:r>
            <a:r>
              <a:rPr lang="en-GB" sz="1400" dirty="0" smtClean="0"/>
              <a:t>”, “Globe of science and innovation”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sz="1400" dirty="0" smtClean="0"/>
              <a:t>Patents: Quantum dosimeter, Pulse tube </a:t>
            </a:r>
            <a:r>
              <a:rPr lang="en-GB" sz="1400" dirty="0" err="1" smtClean="0"/>
              <a:t>cryo</a:t>
            </a:r>
            <a:r>
              <a:rPr lang="en-GB" sz="1400" dirty="0" smtClean="0"/>
              <a:t> cooler. 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sz="1400" dirty="0" smtClean="0"/>
              <a:t>Trade secrets: Knowledge, ideas, processes.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endParaRPr lang="en-GB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How to access CERN 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428604"/>
            <a:ext cx="8399491" cy="5857916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endParaRPr lang="en-GB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  <a:ea typeface="+mn-ea"/>
                <a:cs typeface="+mn-cs"/>
              </a:rPr>
              <a:t>Copyrighted material</a:t>
            </a:r>
            <a:endParaRPr lang="en-US" sz="2000" b="1" i="1" dirty="0" smtClean="0">
              <a:solidFill>
                <a:srgbClr val="1B1B51"/>
              </a:solidFill>
              <a:ea typeface="+mn-ea"/>
              <a:cs typeface="+mn-cs"/>
            </a:endParaRPr>
          </a:p>
          <a:p>
            <a:pPr lvl="1"/>
            <a:r>
              <a:rPr lang="en-GB" sz="1800" dirty="0" smtClean="0"/>
              <a:t>Software:</a:t>
            </a:r>
          </a:p>
          <a:p>
            <a:pPr lvl="2"/>
            <a:r>
              <a:rPr lang="en-GB" sz="1800" dirty="0" smtClean="0"/>
              <a:t>Open </a:t>
            </a:r>
            <a:r>
              <a:rPr lang="en-GB" sz="1800" dirty="0" smtClean="0"/>
              <a:t>source software – special conditions apply. </a:t>
            </a:r>
            <a:endParaRPr lang="en-GB" sz="1800" dirty="0" smtClean="0"/>
          </a:p>
          <a:p>
            <a:pPr lvl="2"/>
            <a:r>
              <a:rPr lang="en-GB" sz="1800" dirty="0" smtClean="0"/>
              <a:t>Proprietary </a:t>
            </a:r>
            <a:r>
              <a:rPr lang="en-GB" sz="1800" dirty="0" smtClean="0"/>
              <a:t>software: License. </a:t>
            </a:r>
            <a:endParaRPr lang="en-GB" sz="1800" dirty="0" smtClean="0"/>
          </a:p>
          <a:p>
            <a:pPr lvl="1"/>
            <a:r>
              <a:rPr lang="en-GB" sz="1800" dirty="0" smtClean="0"/>
              <a:t>Publications: </a:t>
            </a:r>
            <a:endParaRPr lang="en-GB" sz="1800" dirty="0" smtClean="0"/>
          </a:p>
          <a:p>
            <a:pPr lvl="2"/>
            <a:r>
              <a:rPr lang="en-GB" sz="1800" dirty="0" smtClean="0"/>
              <a:t>Published information is feely available. Reference to the source. </a:t>
            </a:r>
          </a:p>
          <a:p>
            <a:pPr lvl="1"/>
            <a:r>
              <a:rPr lang="en-GB" sz="1800" dirty="0" smtClean="0"/>
              <a:t>Images/videos/Logos: </a:t>
            </a:r>
            <a:endParaRPr lang="en-GB" sz="1800" dirty="0" smtClean="0"/>
          </a:p>
          <a:p>
            <a:pPr lvl="2"/>
            <a:r>
              <a:rPr lang="en-GB" sz="1800" dirty="0" smtClean="0"/>
              <a:t>Freely available, but restrictions apply: </a:t>
            </a:r>
            <a:r>
              <a:rPr lang="en-GB" sz="1800" dirty="0" smtClean="0">
                <a:hlinkClick r:id="rId3"/>
              </a:rPr>
              <a:t>http://cdsweb.cern.ch/help/high-res-multimedia</a:t>
            </a:r>
            <a:endParaRPr lang="en-GB" sz="1800" dirty="0" smtClean="0"/>
          </a:p>
          <a:p>
            <a:pPr lvl="1"/>
            <a:endParaRPr lang="en-GB" sz="1800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US" sz="2000" b="1" i="1" dirty="0" smtClean="0">
                <a:solidFill>
                  <a:srgbClr val="1B1B51"/>
                </a:solidFill>
              </a:rPr>
              <a:t>Trademarks</a:t>
            </a:r>
          </a:p>
          <a:p>
            <a:pPr lvl="1"/>
            <a:r>
              <a:rPr lang="en-GB" sz="1800" dirty="0" smtClean="0"/>
              <a:t>Registered IP. Available under license agreement with CERN.</a:t>
            </a:r>
            <a:endParaRPr lang="en-GB" sz="1400" dirty="0" smtClean="0"/>
          </a:p>
          <a:p>
            <a:pPr lvl="1"/>
            <a:endParaRPr lang="en-GB" sz="1800" dirty="0" smtClean="0"/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endParaRPr lang="en-GB" sz="1400" dirty="0" smtClean="0"/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endParaRPr lang="en-GB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How to access CERN 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428604"/>
            <a:ext cx="8399491" cy="5857916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endParaRPr lang="en-GB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GB" sz="2000" b="1" i="1" dirty="0" smtClean="0">
                <a:solidFill>
                  <a:srgbClr val="1B1B51"/>
                </a:solidFill>
                <a:ea typeface="+mn-ea"/>
                <a:cs typeface="+mn-cs"/>
              </a:rPr>
              <a:t>Patents</a:t>
            </a:r>
            <a:endParaRPr lang="en-GB" sz="2000" b="1" i="1" dirty="0" smtClean="0">
              <a:solidFill>
                <a:srgbClr val="1B1B51"/>
              </a:solidFill>
              <a:ea typeface="+mn-ea"/>
              <a:cs typeface="+mn-cs"/>
            </a:endParaRPr>
          </a:p>
          <a:p>
            <a:pPr lvl="1"/>
            <a:r>
              <a:rPr lang="en-GB" sz="1800" dirty="0" smtClean="0"/>
              <a:t>Granted patent and patent applications: Access subject to license agreement with the patent holders (CERN and joint owners)</a:t>
            </a:r>
          </a:p>
          <a:p>
            <a:pPr lvl="1"/>
            <a:r>
              <a:rPr lang="en-GB" sz="1800" dirty="0" smtClean="0"/>
              <a:t>Expired or abandoned patent: Like publication. </a:t>
            </a:r>
            <a:r>
              <a:rPr lang="en-GB" sz="1800" dirty="0" smtClean="0"/>
              <a:t>Freely available. </a:t>
            </a:r>
            <a:endParaRPr lang="en-GB" sz="1400" dirty="0" smtClean="0"/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endParaRPr lang="en-GB" sz="2000" b="1" i="1" dirty="0" smtClean="0">
              <a:solidFill>
                <a:srgbClr val="1B1B51"/>
              </a:solidFill>
              <a:ea typeface="+mn-ea"/>
              <a:cs typeface="+mn-cs"/>
            </a:endParaRPr>
          </a:p>
          <a:p>
            <a:pPr marL="0" lvl="1" indent="0">
              <a:spcBef>
                <a:spcPct val="100000"/>
              </a:spcBef>
              <a:buSzPct val="25000"/>
              <a:buFont typeface="Arial Narrow" pitchFamily="34" charset="0"/>
              <a:buChar char=" "/>
            </a:pPr>
            <a:r>
              <a:rPr lang="en-GB" sz="2000" b="1" i="1" dirty="0" smtClean="0">
                <a:solidFill>
                  <a:srgbClr val="1B1B51"/>
                </a:solidFill>
                <a:ea typeface="+mn-ea"/>
                <a:cs typeface="+mn-cs"/>
              </a:rPr>
              <a:t>Trade </a:t>
            </a:r>
            <a:r>
              <a:rPr lang="en-GB" sz="2000" b="1" i="1" dirty="0" smtClean="0">
                <a:solidFill>
                  <a:srgbClr val="1B1B51"/>
                </a:solidFill>
                <a:ea typeface="+mn-ea"/>
                <a:cs typeface="+mn-cs"/>
              </a:rPr>
              <a:t>secrets:</a:t>
            </a:r>
          </a:p>
          <a:p>
            <a:pPr lvl="1"/>
            <a:r>
              <a:rPr lang="en-GB" sz="1800" dirty="0" smtClean="0"/>
              <a:t>Protected as long as they are secret. </a:t>
            </a:r>
            <a:r>
              <a:rPr lang="en-GB" sz="1800" dirty="0" smtClean="0"/>
              <a:t>Published </a:t>
            </a:r>
            <a:r>
              <a:rPr lang="en-GB" sz="1800" dirty="0" smtClean="0"/>
              <a:t>when they are known. </a:t>
            </a:r>
            <a:endParaRPr lang="en-GB" sz="1800" dirty="0" smtClean="0"/>
          </a:p>
          <a:p>
            <a:pPr lvl="1"/>
            <a:r>
              <a:rPr lang="en-GB" sz="1800" dirty="0" smtClean="0"/>
              <a:t>Non-disclosure </a:t>
            </a:r>
            <a:r>
              <a:rPr lang="en-GB" sz="1800" dirty="0" smtClean="0"/>
              <a:t>agreements </a:t>
            </a:r>
            <a:r>
              <a:rPr lang="en-GB" sz="1800" dirty="0" smtClean="0"/>
              <a:t>enable </a:t>
            </a:r>
            <a:r>
              <a:rPr lang="en-GB" sz="1800" dirty="0" smtClean="0"/>
              <a:t>controlled dissemination of ideas and confidential information. </a:t>
            </a:r>
            <a:endParaRPr lang="en-GB" sz="1800" dirty="0" smtClean="0"/>
          </a:p>
          <a:p>
            <a:pPr lvl="1"/>
            <a:r>
              <a:rPr lang="en-GB" sz="1800" dirty="0" smtClean="0"/>
              <a:t>Can be accessed through a license.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endParaRPr lang="en-GB" sz="1400" dirty="0" smtClean="0"/>
          </a:p>
          <a:p>
            <a:pPr lvl="2">
              <a:lnSpc>
                <a:spcPct val="100000"/>
              </a:lnSpc>
              <a:spcBef>
                <a:spcPts val="1200"/>
              </a:spcBef>
              <a:buNone/>
            </a:pPr>
            <a:endParaRPr lang="en-GB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7DAC8A1-CEB9-4DEB-9E89-FEC5A24BE96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models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 err="1" smtClean="0"/>
              <a:t>Commercialisation</a:t>
            </a:r>
            <a:r>
              <a:rPr lang="en-US" dirty="0" smtClean="0"/>
              <a:t> of CERN </a:t>
            </a:r>
            <a:r>
              <a:rPr lang="en-US" dirty="0" smtClean="0"/>
              <a:t>IP – Mature technology/products</a:t>
            </a:r>
            <a:endParaRPr lang="en-US" dirty="0" smtClean="0"/>
          </a:p>
          <a:p>
            <a:pPr lvl="1"/>
            <a:r>
              <a:rPr lang="en-US" sz="1800" dirty="0" smtClean="0"/>
              <a:t>Licensing</a:t>
            </a:r>
          </a:p>
          <a:p>
            <a:pPr lvl="1"/>
            <a:r>
              <a:rPr lang="en-US" sz="1800" dirty="0" smtClean="0"/>
              <a:t>Service and consultancy </a:t>
            </a:r>
          </a:p>
          <a:p>
            <a:pPr marL="0" indent="0"/>
            <a:r>
              <a:rPr lang="en-US" dirty="0" smtClean="0"/>
              <a:t>TT R&amp;D projects </a:t>
            </a:r>
            <a:r>
              <a:rPr lang="en-US" dirty="0" smtClean="0"/>
              <a:t>– Further development with CERN is needed</a:t>
            </a:r>
            <a:endParaRPr lang="en-US" dirty="0" smtClean="0"/>
          </a:p>
          <a:p>
            <a:pPr lvl="1"/>
            <a:r>
              <a:rPr lang="en-US" sz="1800" dirty="0" smtClean="0"/>
              <a:t>Collaboration with other institutes</a:t>
            </a:r>
          </a:p>
          <a:p>
            <a:pPr lvl="1"/>
            <a:r>
              <a:rPr lang="en-US" sz="1800" dirty="0" smtClean="0"/>
              <a:t>Partnership with industry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290D90-0EDC-474B-8692-1BC73F1D408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models – Licensing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Object of the licenses</a:t>
            </a:r>
          </a:p>
          <a:p>
            <a:pPr lvl="1"/>
            <a:r>
              <a:rPr lang="en-US" sz="1800" dirty="0" smtClean="0"/>
              <a:t>Patent</a:t>
            </a:r>
          </a:p>
          <a:p>
            <a:pPr lvl="1"/>
            <a:r>
              <a:rPr lang="en-US" sz="1800" dirty="0" smtClean="0"/>
              <a:t>Copyright (software, chip masks, documented design)</a:t>
            </a:r>
          </a:p>
          <a:p>
            <a:pPr lvl="1"/>
            <a:r>
              <a:rPr lang="en-US" sz="1800" dirty="0" smtClean="0"/>
              <a:t>Know-how and expertise</a:t>
            </a:r>
          </a:p>
          <a:p>
            <a:pPr marL="0" indent="0"/>
            <a:r>
              <a:rPr lang="en-US" dirty="0" smtClean="0"/>
              <a:t>R&amp;D and/or commercial licenses</a:t>
            </a:r>
          </a:p>
          <a:p>
            <a:pPr marL="0" indent="0"/>
            <a:r>
              <a:rPr lang="en-US" dirty="0" smtClean="0"/>
              <a:t>May include the supply of technology</a:t>
            </a:r>
          </a:p>
          <a:p>
            <a:pPr marL="0" indent="0"/>
            <a:r>
              <a:rPr lang="en-US" dirty="0" smtClean="0"/>
              <a:t>Principles</a:t>
            </a:r>
          </a:p>
          <a:p>
            <a:pPr lvl="1"/>
            <a:r>
              <a:rPr lang="en-US" sz="1800" dirty="0" smtClean="0"/>
              <a:t>Technology licensed on an “as-is” basis</a:t>
            </a:r>
          </a:p>
          <a:p>
            <a:pPr lvl="1"/>
            <a:r>
              <a:rPr lang="en-US" sz="1800" dirty="0" smtClean="0"/>
              <a:t>Non-exclusive licenses (normally)</a:t>
            </a:r>
          </a:p>
          <a:p>
            <a:pPr lvl="1"/>
            <a:r>
              <a:rPr lang="en-US" sz="1800" dirty="0" smtClean="0"/>
              <a:t>Conditioned to effective exploitation </a:t>
            </a:r>
          </a:p>
          <a:p>
            <a:pPr lvl="1"/>
            <a:r>
              <a:rPr lang="en-US" sz="1800" dirty="0" smtClean="0"/>
              <a:t>Restrictions may </a:t>
            </a:r>
            <a:r>
              <a:rPr lang="en-US" sz="1800" dirty="0" smtClean="0"/>
              <a:t>apply on a case by case basis</a:t>
            </a:r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2EDBCF9-205B-4D7B-8CFE-D7880AA4FBF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models – Service </a:t>
            </a:r>
            <a:r>
              <a:rPr lang="en-US" dirty="0" smtClean="0"/>
              <a:t>and consultancy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mtClean="0"/>
              <a:t>Object of the service or consultancy contracts</a:t>
            </a:r>
          </a:p>
          <a:p>
            <a:pPr lvl="1"/>
            <a:r>
              <a:rPr lang="en-US" sz="1800" smtClean="0"/>
              <a:t>Unique know-how and expertise</a:t>
            </a:r>
          </a:p>
          <a:p>
            <a:pPr lvl="1"/>
            <a:r>
              <a:rPr lang="en-US" sz="1800" smtClean="0"/>
              <a:t>Unique equipment or facility</a:t>
            </a:r>
          </a:p>
          <a:p>
            <a:pPr marL="0" indent="0"/>
            <a:r>
              <a:rPr lang="en-US" smtClean="0"/>
              <a:t>Principles</a:t>
            </a:r>
          </a:p>
          <a:p>
            <a:pPr lvl="1"/>
            <a:r>
              <a:rPr lang="en-US" sz="1800" smtClean="0"/>
              <a:t>Technology licensed on an “as-is” basis</a:t>
            </a:r>
          </a:p>
          <a:p>
            <a:pPr lvl="1"/>
            <a:r>
              <a:rPr lang="en-US" sz="1800" smtClean="0"/>
              <a:t>Market price</a:t>
            </a:r>
          </a:p>
          <a:p>
            <a:pPr lvl="1"/>
            <a:r>
              <a:rPr lang="en-US" sz="1800" smtClean="0"/>
              <a:t>Licensing approach preferred if feasible</a:t>
            </a:r>
          </a:p>
          <a:p>
            <a:pPr lvl="1"/>
            <a:r>
              <a:rPr lang="en-US" sz="1800" smtClean="0"/>
              <a:t>Subject to availability of the key resources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C0D2D1-1B31-4120-9267-227628EE222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models – Collaborations</a:t>
            </a:r>
            <a:endParaRPr lang="en-US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mtClean="0"/>
              <a:t>Academic members only</a:t>
            </a:r>
          </a:p>
          <a:p>
            <a:pPr marL="0" indent="0"/>
            <a:r>
              <a:rPr lang="en-US" smtClean="0"/>
              <a:t>Object of the collaborations</a:t>
            </a:r>
          </a:p>
          <a:p>
            <a:pPr lvl="1"/>
            <a:r>
              <a:rPr lang="en-US" sz="1800" smtClean="0"/>
              <a:t>Core technology with applications in Particle Physics and in commercial markets</a:t>
            </a:r>
          </a:p>
          <a:p>
            <a:pPr marL="0" indent="0"/>
            <a:r>
              <a:rPr lang="en-US" smtClean="0"/>
              <a:t>Funding</a:t>
            </a:r>
          </a:p>
          <a:p>
            <a:pPr lvl="1"/>
            <a:r>
              <a:rPr lang="en-US" sz="1800" smtClean="0"/>
              <a:t>Academic members</a:t>
            </a:r>
          </a:p>
          <a:p>
            <a:pPr marL="0" indent="0"/>
            <a:r>
              <a:rPr lang="en-US" smtClean="0"/>
              <a:t>Access to and exploitation of IP</a:t>
            </a:r>
          </a:p>
          <a:p>
            <a:pPr lvl="1"/>
            <a:r>
              <a:rPr lang="en-US" sz="1800" smtClean="0"/>
              <a:t>Promising technology is protected by suitable IP mechanisms</a:t>
            </a:r>
          </a:p>
          <a:p>
            <a:pPr lvl="1"/>
            <a:r>
              <a:rPr lang="en-US" sz="1800" smtClean="0"/>
              <a:t>Collaboration members have free access to results for R&amp;D purpose</a:t>
            </a:r>
          </a:p>
          <a:p>
            <a:pPr lvl="1"/>
            <a:r>
              <a:rPr lang="en-US" sz="1800" smtClean="0"/>
              <a:t>Exploitation agreements with commercial actors (licenses or partnerships) in specific markets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ctroWorkshop_Template_June07">
  <a:themeElements>
    <a:clrScheme name="ElectroWorkshop_Template_June07 8">
      <a:dk1>
        <a:srgbClr val="292929"/>
      </a:dk1>
      <a:lt1>
        <a:srgbClr val="FFFFFF"/>
      </a:lt1>
      <a:dk2>
        <a:srgbClr val="292929"/>
      </a:dk2>
      <a:lt2>
        <a:srgbClr val="D0D0D0"/>
      </a:lt2>
      <a:accent1>
        <a:srgbClr val="99CCFF"/>
      </a:accent1>
      <a:accent2>
        <a:srgbClr val="21B5C9"/>
      </a:accent2>
      <a:accent3>
        <a:srgbClr val="FFFFFF"/>
      </a:accent3>
      <a:accent4>
        <a:srgbClr val="212121"/>
      </a:accent4>
      <a:accent5>
        <a:srgbClr val="CAE2FF"/>
      </a:accent5>
      <a:accent6>
        <a:srgbClr val="1DA4B6"/>
      </a:accent6>
      <a:hlink>
        <a:srgbClr val="96C0BE"/>
      </a:hlink>
      <a:folHlink>
        <a:srgbClr val="CC0000"/>
      </a:folHlink>
    </a:clrScheme>
    <a:fontScheme name="ElectroWorkshop_Template_June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ElectroWorkshop_Template_June07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Hyrad-Medipix_copy</Template>
  <TotalTime>1261</TotalTime>
  <Words>784</Words>
  <Application>Microsoft Office PowerPoint</Application>
  <PresentationFormat>On-screen Show (4:3)</PresentationFormat>
  <Paragraphs>138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ElectroWorkshop_Template_June07</vt:lpstr>
      <vt:lpstr>Access to CERN technologies</vt:lpstr>
      <vt:lpstr>Outline</vt:lpstr>
      <vt:lpstr>Overview of CERN IP </vt:lpstr>
      <vt:lpstr>How to access CERN IP </vt:lpstr>
      <vt:lpstr>How to access CERN IP </vt:lpstr>
      <vt:lpstr>Dissemination models</vt:lpstr>
      <vt:lpstr>Dissemination models – Licensing</vt:lpstr>
      <vt:lpstr>Dissemination models – Service and consultancy</vt:lpstr>
      <vt:lpstr>Dissemination models – Collaborations</vt:lpstr>
      <vt:lpstr>Dissemination models – Partnerships</vt:lpstr>
      <vt:lpstr>Dissemination models – Partnerships (2)</vt:lpstr>
      <vt:lpstr>Dissemination principles</vt:lpstr>
      <vt:lpstr>Dissemination principles – NSE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Patent Portfolio</dc:title>
  <dc:creator>huuse</dc:creator>
  <cp:lastModifiedBy>huuse</cp:lastModifiedBy>
  <cp:revision>117</cp:revision>
  <dcterms:created xsi:type="dcterms:W3CDTF">2008-05-09T08:10:32Z</dcterms:created>
  <dcterms:modified xsi:type="dcterms:W3CDTF">2008-11-02T16:38:39Z</dcterms:modified>
</cp:coreProperties>
</file>