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2" r:id="rId5"/>
    <p:sldId id="263" r:id="rId6"/>
    <p:sldId id="259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358" autoAdjust="0"/>
  </p:normalViewPr>
  <p:slideViewPr>
    <p:cSldViewPr>
      <p:cViewPr>
        <p:scale>
          <a:sx n="59" d="100"/>
          <a:sy n="59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00CCEB-0660-4CFD-BBAC-D3E3E49A1735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FA98E-1BEB-41E0-9633-E6CCCB591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C2271F-773C-479C-A3B1-8B1F0A2C56D6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DC494-2DDD-453F-81CB-62F7F0BAE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12700" y="1841500"/>
            <a:ext cx="9144000" cy="5013325"/>
          </a:xfrm>
          <a:prstGeom prst="flowChartProcess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chemeClr val="accent1">
                  <a:alpha val="50000"/>
                </a:schemeClr>
              </a:gs>
              <a:gs pos="100000">
                <a:schemeClr val="accent1">
                  <a:lumMod val="90000"/>
                  <a:alpha val="80000"/>
                </a:schemeClr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</p:spPr>
        <p:txBody>
          <a:bodyPr wrap="none" lIns="18000" tIns="10800" rIns="18000" bIns="10800" anchor="ctr"/>
          <a:lstStyle/>
          <a:p>
            <a:pPr>
              <a:defRPr/>
            </a:pPr>
            <a:endParaRPr lang="en-US"/>
          </a:p>
        </p:txBody>
      </p:sp>
      <p:pic>
        <p:nvPicPr>
          <p:cNvPr id="5" name="Picture 12" descr="Blue-ban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3" y="-6350"/>
            <a:ext cx="9145587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700" y="3703638"/>
            <a:ext cx="7372350" cy="752475"/>
          </a:xfrm>
        </p:spPr>
        <p:txBody>
          <a:bodyPr lIns="972000" tIns="72000" rIns="72000" bIns="72000">
            <a:spAutoFit/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en-US" smtClean="0"/>
              <a:t>Click to edit Master subtitle style</a:t>
            </a: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0" y="2357438"/>
            <a:ext cx="9144000" cy="1346200"/>
          </a:xfrm>
        </p:spPr>
        <p:txBody>
          <a:bodyPr lIns="972000" tIns="360000" bIns="72000" anchor="t">
            <a:spAutoFit/>
          </a:bodyPr>
          <a:lstStyle>
            <a:lvl1pPr fontAlgn="t">
              <a:lnSpc>
                <a:spcPct val="100000"/>
              </a:lnSpc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alt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63513"/>
            <a:ext cx="2212975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63513"/>
            <a:ext cx="6486525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5913" y="1125538"/>
            <a:ext cx="4191000" cy="497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125538"/>
            <a:ext cx="4192587" cy="497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5913" y="1125538"/>
            <a:ext cx="8535987" cy="497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0" tIns="0" rIns="18000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Level 1</a:t>
            </a:r>
          </a:p>
          <a:p>
            <a:pPr lvl="1"/>
            <a:r>
              <a:rPr lang="en-US" smtClean="0"/>
              <a:t>Level 2</a:t>
            </a:r>
          </a:p>
          <a:p>
            <a:pPr lvl="2"/>
            <a:r>
              <a:rPr lang="en-US" smtClean="0"/>
              <a:t>Level 3</a:t>
            </a:r>
          </a:p>
          <a:p>
            <a:pPr lvl="3"/>
            <a:r>
              <a:rPr lang="en-US" smtClean="0"/>
              <a:t>Level 4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163513"/>
            <a:ext cx="88519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24000" tIns="3600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Pour modifier le style du titre du masque</a:t>
            </a:r>
          </a:p>
        </p:txBody>
      </p:sp>
      <p:pic>
        <p:nvPicPr>
          <p:cNvPr id="13" name="Picture 4" descr="CERNLogo original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15913" y="6132513"/>
            <a:ext cx="725487" cy="72548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94725" y="6726238"/>
            <a:ext cx="196850" cy="10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6000" tIns="0" rIns="36000" bIns="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lnSpc>
                <a:spcPct val="85000"/>
              </a:lnSpc>
              <a:defRPr sz="8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0" y="6132513"/>
            <a:ext cx="9142413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7815263" y="6132513"/>
            <a:ext cx="1036637" cy="0"/>
          </a:xfrm>
          <a:prstGeom prst="line">
            <a:avLst/>
          </a:prstGeom>
          <a:noFill/>
          <a:ln w="25400">
            <a:solidFill>
              <a:srgbClr val="18559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745413" y="6215063"/>
            <a:ext cx="1509712" cy="511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nb-NO" kern="0" dirty="0">
                <a:solidFill>
                  <a:schemeClr val="bg1">
                    <a:lumMod val="65000"/>
                  </a:schemeClr>
                </a:solidFill>
              </a:rPr>
              <a:t>Technology </a:t>
            </a:r>
          </a:p>
          <a:p>
            <a:pPr algn="l">
              <a:defRPr/>
            </a:pPr>
            <a:r>
              <a:rPr lang="nb-NO" kern="0" dirty="0">
                <a:solidFill>
                  <a:schemeClr val="bg1">
                    <a:lumMod val="65000"/>
                  </a:schemeClr>
                </a:solidFill>
              </a:rPr>
              <a:t>Transfer</a:t>
            </a:r>
            <a:endParaRPr lang="en-US" kern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588" y="776288"/>
            <a:ext cx="9142412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Line 7"/>
          <p:cNvSpPr>
            <a:spLocks noChangeShapeType="1"/>
          </p:cNvSpPr>
          <p:nvPr/>
        </p:nvSpPr>
        <p:spPr bwMode="auto">
          <a:xfrm>
            <a:off x="1588" y="6132513"/>
            <a:ext cx="9142412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Line 8"/>
          <p:cNvSpPr>
            <a:spLocks noChangeShapeType="1"/>
          </p:cNvSpPr>
          <p:nvPr/>
        </p:nvSpPr>
        <p:spPr bwMode="auto">
          <a:xfrm>
            <a:off x="7815263" y="6132513"/>
            <a:ext cx="1036637" cy="0"/>
          </a:xfrm>
          <a:prstGeom prst="line">
            <a:avLst/>
          </a:prstGeom>
          <a:noFill/>
          <a:ln w="25400">
            <a:solidFill>
              <a:srgbClr val="18559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215063"/>
            <a:ext cx="2971800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 b="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lnSpc>
          <a:spcPct val="85000"/>
        </a:lnSpc>
        <a:spcBef>
          <a:spcPct val="100000"/>
        </a:spcBef>
        <a:spcAft>
          <a:spcPct val="0"/>
        </a:spcAft>
        <a:buClr>
          <a:srgbClr val="185598"/>
        </a:buClr>
        <a:buSzPct val="25000"/>
        <a:buFont typeface="Arial Narrow" pitchFamily="34" charset="0"/>
        <a:buChar char=" "/>
        <a:defRPr sz="2000" b="1" i="1">
          <a:solidFill>
            <a:srgbClr val="1B1B51"/>
          </a:solidFill>
          <a:latin typeface="+mn-lt"/>
          <a:ea typeface="+mn-ea"/>
          <a:cs typeface="+mn-cs"/>
        </a:defRPr>
      </a:lvl1pPr>
      <a:lvl2pPr marL="165100" indent="-163513" algn="l" rtl="0" eaLnBrk="1" fontAlgn="base" hangingPunct="1">
        <a:lnSpc>
          <a:spcPct val="85000"/>
        </a:lnSpc>
        <a:spcBef>
          <a:spcPct val="55000"/>
        </a:spcBef>
        <a:spcAft>
          <a:spcPct val="0"/>
        </a:spcAft>
        <a:buClr>
          <a:srgbClr val="185598"/>
        </a:buClr>
        <a:buChar char="•"/>
        <a:defRPr sz="2800">
          <a:solidFill>
            <a:schemeClr val="tx1"/>
          </a:solidFill>
          <a:latin typeface="+mn-lt"/>
        </a:defRPr>
      </a:lvl2pPr>
      <a:lvl3pPr marL="330200" indent="-163513" algn="l" rtl="0" eaLnBrk="1" fontAlgn="base" hangingPunct="1">
        <a:lnSpc>
          <a:spcPct val="85000"/>
        </a:lnSpc>
        <a:spcBef>
          <a:spcPct val="50000"/>
        </a:spcBef>
        <a:spcAft>
          <a:spcPct val="0"/>
        </a:spcAft>
        <a:buClr>
          <a:srgbClr val="185598"/>
        </a:buClr>
        <a:buSzPct val="40000"/>
        <a:buFont typeface="Wingdings" pitchFamily="2" charset="2"/>
        <a:buChar char="q"/>
        <a:defRPr sz="1600">
          <a:solidFill>
            <a:schemeClr val="tx1"/>
          </a:solidFill>
          <a:latin typeface="+mn-lt"/>
        </a:defRPr>
      </a:lvl3pPr>
      <a:lvl4pPr marL="504825" indent="-173038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9621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4193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28765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3337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37909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ot.ntnu.no/nse/default2.asp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hyperlink" Target="http://www.cern.ch/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TimeTable.py?confId=44317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building.web.cern.ch/buildin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t-div.web.cern.ch/it-div/gencomputing/VisitorPortables.asp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brary.cern.ch/" TargetMode="External"/><Relationship Id="rId5" Type="http://schemas.openxmlformats.org/officeDocument/2006/relationships/hyperlink" Target="http://user.web.cern.ch/user/Welcome.asp" TargetMode="External"/><Relationship Id="rId4" Type="http://schemas.openxmlformats.org/officeDocument/2006/relationships/hyperlink" Target="https://winservices.web.cern.ch/winservices/Help/?kbid=070107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0" y="6143644"/>
            <a:ext cx="7372350" cy="453183"/>
          </a:xfrm>
        </p:spPr>
        <p:txBody>
          <a:bodyPr/>
          <a:lstStyle/>
          <a:p>
            <a:r>
              <a:rPr lang="en-GB" dirty="0" smtClean="0"/>
              <a:t>Henning Huuse, PPM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0" y="2357438"/>
            <a:ext cx="9144000" cy="897884"/>
          </a:xfrm>
        </p:spPr>
        <p:txBody>
          <a:bodyPr/>
          <a:lstStyle/>
          <a:p>
            <a:r>
              <a:rPr lang="en-GB" dirty="0" smtClean="0"/>
              <a:t>Practical information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-32" y="3429000"/>
            <a:ext cx="7372350" cy="45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2000" tIns="72000" rIns="72000" bIns="7200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GB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NSE Technology screening week – </a:t>
            </a:r>
            <a:r>
              <a:rPr kumimoji="0" lang="en-GB" sz="2000" b="1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November 3, 2008</a:t>
            </a: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13" y="500042"/>
            <a:ext cx="8535987" cy="5643602"/>
          </a:xfrm>
        </p:spPr>
        <p:txBody>
          <a:bodyPr/>
          <a:lstStyle/>
          <a:p>
            <a:pPr>
              <a:spcBef>
                <a:spcPts val="1200"/>
              </a:spcBef>
              <a:buNone/>
            </a:pPr>
            <a:endParaRPr lang="en-GB" dirty="0" smtClean="0"/>
          </a:p>
          <a:p>
            <a:pPr lvl="1">
              <a:lnSpc>
                <a:spcPct val="100000"/>
              </a:lnSpc>
              <a:spcBef>
                <a:spcPts val="800"/>
              </a:spcBef>
            </a:pPr>
            <a:endParaRPr lang="en-US" dirty="0" smtClean="0"/>
          </a:p>
          <a:p>
            <a:pPr lvl="1">
              <a:lnSpc>
                <a:spcPct val="100000"/>
              </a:lnSpc>
              <a:spcBef>
                <a:spcPts val="800"/>
              </a:spcBef>
            </a:pPr>
            <a:r>
              <a:rPr lang="en-US" dirty="0" smtClean="0"/>
              <a:t>Schedule for the week 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dirty="0" smtClean="0"/>
              <a:t>Project rooms/navigate at CERN 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dirty="0" smtClean="0"/>
              <a:t>Resources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dirty="0" smtClean="0"/>
              <a:t>NDA 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  <p:pic>
        <p:nvPicPr>
          <p:cNvPr id="4" name="Picture 10" descr="http://www.iot.ntnu.no/nse/images/index01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857232"/>
            <a:ext cx="2857520" cy="2051878"/>
          </a:xfrm>
          <a:prstGeom prst="rect">
            <a:avLst/>
          </a:prstGeom>
          <a:noFill/>
        </p:spPr>
      </p:pic>
      <p:pic>
        <p:nvPicPr>
          <p:cNvPr id="5" name="Picture 6" descr="CERN Logo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520" y="2428868"/>
            <a:ext cx="1214446" cy="12144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>
              <a:lnSpc>
                <a:spcPct val="100000"/>
              </a:lnSpc>
              <a:spcBef>
                <a:spcPts val="800"/>
              </a:spcBef>
            </a:pPr>
            <a:r>
              <a:rPr lang="en-US" dirty="0" smtClean="0"/>
              <a:t>Schedule for the week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Online at </a:t>
            </a:r>
            <a:r>
              <a:rPr lang="en-GB" dirty="0" err="1" smtClean="0"/>
              <a:t>Indico</a:t>
            </a:r>
            <a:r>
              <a:rPr lang="en-GB" dirty="0" smtClean="0"/>
              <a:t>:</a:t>
            </a:r>
          </a:p>
          <a:p>
            <a:r>
              <a:rPr lang="en-GB" dirty="0" smtClean="0">
                <a:hlinkClick r:id="rId3"/>
              </a:rPr>
              <a:t>http://indico.cern.ch/conferenceTimeTable.py?confId=44317</a:t>
            </a:r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Rooms – Navigate at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Rooms: Naming convention:</a:t>
            </a:r>
          </a:p>
          <a:p>
            <a:pPr lvl="2">
              <a:buNone/>
            </a:pPr>
            <a:r>
              <a:rPr lang="en-GB" dirty="0" smtClean="0"/>
              <a:t>“Building-Floor-Room “</a:t>
            </a:r>
          </a:p>
          <a:p>
            <a:pPr lvl="2">
              <a:buNone/>
            </a:pPr>
            <a:r>
              <a:rPr lang="en-GB" dirty="0" smtClean="0"/>
              <a:t>Example: 602-R-021</a:t>
            </a:r>
          </a:p>
          <a:p>
            <a:pPr lvl="2">
              <a:buNone/>
            </a:pPr>
            <a:r>
              <a:rPr lang="en-GB" dirty="0" smtClean="0"/>
              <a:t>R: Ground floor </a:t>
            </a:r>
          </a:p>
          <a:p>
            <a:pPr lvl="2">
              <a:buNone/>
            </a:pPr>
            <a:r>
              <a:rPr lang="en-GB" dirty="0" smtClean="0"/>
              <a:t>S: Basement</a:t>
            </a:r>
          </a:p>
          <a:p>
            <a:pPr lvl="2">
              <a:buNone/>
            </a:pPr>
            <a:r>
              <a:rPr lang="en-GB" dirty="0" smtClean="0"/>
              <a:t>S2: 2</a:t>
            </a:r>
            <a:r>
              <a:rPr lang="en-GB" baseline="30000" dirty="0" smtClean="0"/>
              <a:t>nd</a:t>
            </a:r>
            <a:r>
              <a:rPr lang="en-GB" dirty="0" smtClean="0"/>
              <a:t> level below ground floor</a:t>
            </a:r>
          </a:p>
          <a:p>
            <a:pPr>
              <a:buNone/>
            </a:pPr>
            <a:r>
              <a:rPr lang="en-GB" dirty="0" smtClean="0"/>
              <a:t>  How to find a building:</a:t>
            </a:r>
          </a:p>
          <a:p>
            <a:r>
              <a:rPr lang="en-GB" dirty="0" smtClean="0">
                <a:hlinkClick r:id="rId3"/>
              </a:rPr>
              <a:t>http://building.web.cern.ch/building/</a:t>
            </a:r>
            <a:endParaRPr lang="en-GB" dirty="0" smtClean="0"/>
          </a:p>
          <a:p>
            <a:endParaRPr lang="en-GB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 l="3430" t="16145" r="55786" b="53701"/>
          <a:stretch>
            <a:fillRect/>
          </a:stretch>
        </p:blipFill>
        <p:spPr bwMode="auto">
          <a:xfrm>
            <a:off x="4857752" y="1142984"/>
            <a:ext cx="407196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Rooms – Offices and meeting rooms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85786" y="1000108"/>
          <a:ext cx="7215237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079"/>
                <a:gridCol w="2405079"/>
                <a:gridCol w="2405079"/>
              </a:tblGrid>
              <a:tr h="264186">
                <a:tc>
                  <a:txBody>
                    <a:bodyPr/>
                    <a:lstStyle/>
                    <a:p>
                      <a:r>
                        <a:rPr lang="nb-NO" dirty="0" smtClean="0"/>
                        <a:t>Groups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Technology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Room</a:t>
                      </a:r>
                      <a:endParaRPr lang="en-US" dirty="0"/>
                    </a:p>
                  </a:txBody>
                  <a:tcPr/>
                </a:tc>
              </a:tr>
              <a:tr h="264186">
                <a:tc>
                  <a:txBody>
                    <a:bodyPr/>
                    <a:lstStyle/>
                    <a:p>
                      <a:r>
                        <a:rPr lang="nb-NO" dirty="0" smtClean="0"/>
                        <a:t>Group</a:t>
                      </a:r>
                      <a:r>
                        <a:rPr lang="nb-NO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PTC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4-3-016</a:t>
                      </a:r>
                      <a:endParaRPr lang="en-US" dirty="0"/>
                    </a:p>
                  </a:txBody>
                  <a:tcPr/>
                </a:tc>
              </a:tr>
              <a:tr h="264186">
                <a:tc>
                  <a:txBody>
                    <a:bodyPr/>
                    <a:lstStyle/>
                    <a:p>
                      <a:r>
                        <a:rPr lang="nb-NO" dirty="0" smtClean="0"/>
                        <a:t>Group</a:t>
                      </a:r>
                      <a:r>
                        <a:rPr lang="nb-NO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4-3-034</a:t>
                      </a:r>
                      <a:endParaRPr lang="en-US" dirty="0"/>
                    </a:p>
                  </a:txBody>
                  <a:tcPr/>
                </a:tc>
              </a:tr>
              <a:tr h="264186">
                <a:tc>
                  <a:txBody>
                    <a:bodyPr/>
                    <a:lstStyle/>
                    <a:p>
                      <a:r>
                        <a:rPr lang="nb-NO" dirty="0" smtClean="0"/>
                        <a:t>Group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51-R-019</a:t>
                      </a:r>
                      <a:endParaRPr lang="en-US" dirty="0"/>
                    </a:p>
                  </a:txBody>
                  <a:tcPr/>
                </a:tc>
              </a:tr>
              <a:tr h="264186">
                <a:tc>
                  <a:txBody>
                    <a:bodyPr/>
                    <a:lstStyle/>
                    <a:p>
                      <a:r>
                        <a:rPr lang="nb-NO" dirty="0" smtClean="0"/>
                        <a:t>Group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104-R-B09</a:t>
                      </a:r>
                      <a:endParaRPr lang="en-US" dirty="0"/>
                    </a:p>
                  </a:txBody>
                  <a:tcPr/>
                </a:tc>
              </a:tr>
              <a:tr h="264186">
                <a:tc>
                  <a:txBody>
                    <a:bodyPr/>
                    <a:lstStyle/>
                    <a:p>
                      <a:r>
                        <a:rPr lang="nb-NO" dirty="0" smtClean="0"/>
                        <a:t>Group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NEG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5-3-012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85786" y="3643314"/>
            <a:ext cx="73581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Plenary sessions: 	Council Chamber, 503-1-001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Supervisors office: 	Room C, close to council chamber, 61-1-007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Afternoon meetings: 	602-R-021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TT Office: 	33-S-001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Henning Huuse: 	33-S-010, Phone: 76971 </a:t>
            </a:r>
          </a:p>
          <a:p>
            <a:pPr>
              <a:buFont typeface="Arial" pitchFamily="34" charset="0"/>
              <a:buChar char="•"/>
            </a:pPr>
            <a:r>
              <a:rPr lang="en-GB" dirty="0" err="1" smtClean="0"/>
              <a:t>Bj</a:t>
            </a:r>
            <a:r>
              <a:rPr lang="nb-NO" dirty="0" err="1" smtClean="0"/>
              <a:t>ørnulf</a:t>
            </a:r>
            <a:r>
              <a:rPr lang="nb-NO" dirty="0" smtClean="0"/>
              <a:t> Lande: 	33-S-022, </a:t>
            </a:r>
            <a:r>
              <a:rPr lang="nb-NO" dirty="0" err="1" smtClean="0"/>
              <a:t>Phone</a:t>
            </a:r>
            <a:r>
              <a:rPr lang="nb-NO" dirty="0" smtClean="0"/>
              <a:t>: 71253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buNone/>
            </a:pPr>
            <a:r>
              <a:rPr lang="en-GB" dirty="0" smtClean="0"/>
              <a:t>Registration of PC – web access:  </a:t>
            </a:r>
          </a:p>
          <a:p>
            <a:pPr>
              <a:spcBef>
                <a:spcPts val="1200"/>
              </a:spcBef>
            </a:pPr>
            <a:r>
              <a:rPr lang="en-GB" dirty="0" smtClean="0">
                <a:hlinkClick r:id="rId3"/>
              </a:rPr>
              <a:t>http://it-div.web.cern.ch/it-div/gencomputing/VisitorPortables.asp</a:t>
            </a:r>
            <a:endParaRPr lang="en-GB" dirty="0" smtClean="0"/>
          </a:p>
          <a:p>
            <a:pPr>
              <a:spcBef>
                <a:spcPts val="1200"/>
              </a:spcBef>
              <a:buNone/>
            </a:pPr>
            <a:r>
              <a:rPr lang="en-GB" dirty="0" smtClean="0"/>
              <a:t>Printing: </a:t>
            </a:r>
          </a:p>
          <a:p>
            <a:pPr>
              <a:spcBef>
                <a:spcPts val="1200"/>
              </a:spcBef>
            </a:pPr>
            <a:r>
              <a:rPr lang="en-GB" dirty="0" smtClean="0">
                <a:hlinkClick r:id="rId4"/>
              </a:rPr>
              <a:t>https://winservices.web.cern.ch/winservices/Help/?kbid=070107</a:t>
            </a:r>
            <a:endParaRPr lang="en-GB" dirty="0" smtClean="0"/>
          </a:p>
          <a:p>
            <a:pPr>
              <a:spcBef>
                <a:spcPts val="1200"/>
              </a:spcBef>
              <a:buNone/>
            </a:pPr>
            <a:r>
              <a:rPr lang="en-GB" dirty="0" smtClean="0"/>
              <a:t>Telephone: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Phone in each office and meeting room. Direct line should have been installed. Type “0” to get external line. 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CERN </a:t>
            </a:r>
            <a:r>
              <a:rPr lang="en-GB" dirty="0" smtClean="0"/>
              <a:t>phone book: </a:t>
            </a:r>
            <a:r>
              <a:rPr lang="en-GB" dirty="0" smtClean="0">
                <a:hlinkClick r:id="rId5"/>
              </a:rPr>
              <a:t>http://user.web.cern.ch/user/Welcome.asp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CERN Scientific Library, CDS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>
                <a:hlinkClick r:id="rId6"/>
              </a:rPr>
              <a:t>http://library.cern.ch/</a:t>
            </a:r>
            <a:endParaRPr lang="en-GB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Non-Disclosure Agreement (NDA)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Why?</a:t>
            </a:r>
          </a:p>
          <a:p>
            <a:pPr lvl="2"/>
            <a:r>
              <a:rPr lang="en-GB" sz="2000" dirty="0" smtClean="0"/>
              <a:t>Privileged access to information </a:t>
            </a:r>
          </a:p>
          <a:p>
            <a:pPr lvl="2"/>
            <a:r>
              <a:rPr lang="en-GB" sz="2000" dirty="0" smtClean="0"/>
              <a:t>Everybody at CERN are under confidentiality – free flow of information</a:t>
            </a:r>
          </a:p>
          <a:p>
            <a:pPr lvl="2"/>
            <a:r>
              <a:rPr lang="en-GB" sz="2000" dirty="0" smtClean="0"/>
              <a:t>Information provided may be confidential</a:t>
            </a:r>
          </a:p>
          <a:p>
            <a:pPr lvl="2"/>
            <a:r>
              <a:rPr lang="en-GB" sz="2000" dirty="0" smtClean="0"/>
              <a:t>”Additional” information received from inventors may not be protected</a:t>
            </a:r>
          </a:p>
          <a:p>
            <a:pPr lvl="2"/>
            <a:r>
              <a:rPr lang="en-GB" sz="2000" dirty="0" smtClean="0"/>
              <a:t>To be signed individually</a:t>
            </a:r>
          </a:p>
          <a:p>
            <a:endParaRPr lang="en-GB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ElectroWorkshop_Template_June07">
  <a:themeElements>
    <a:clrScheme name="ElectroWorkshop_Template_June07 8">
      <a:dk1>
        <a:srgbClr val="292929"/>
      </a:dk1>
      <a:lt1>
        <a:srgbClr val="FFFFFF"/>
      </a:lt1>
      <a:dk2>
        <a:srgbClr val="292929"/>
      </a:dk2>
      <a:lt2>
        <a:srgbClr val="D0D0D0"/>
      </a:lt2>
      <a:accent1>
        <a:srgbClr val="99CCFF"/>
      </a:accent1>
      <a:accent2>
        <a:srgbClr val="21B5C9"/>
      </a:accent2>
      <a:accent3>
        <a:srgbClr val="FFFFFF"/>
      </a:accent3>
      <a:accent4>
        <a:srgbClr val="212121"/>
      </a:accent4>
      <a:accent5>
        <a:srgbClr val="CAE2FF"/>
      </a:accent5>
      <a:accent6>
        <a:srgbClr val="1DA4B6"/>
      </a:accent6>
      <a:hlink>
        <a:srgbClr val="96C0BE"/>
      </a:hlink>
      <a:folHlink>
        <a:srgbClr val="CC0000"/>
      </a:folHlink>
    </a:clrScheme>
    <a:fontScheme name="ElectroWorkshop_Template_June07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ElectroWorkshop_Template_June07 1">
        <a:dk1>
          <a:srgbClr val="000000"/>
        </a:dk1>
        <a:lt1>
          <a:srgbClr val="FFFFFF"/>
        </a:lt1>
        <a:dk2>
          <a:srgbClr val="9E9E9E"/>
        </a:dk2>
        <a:lt2>
          <a:srgbClr val="DDDDDD"/>
        </a:lt2>
        <a:accent1>
          <a:srgbClr val="BCBCBC"/>
        </a:accent1>
        <a:accent2>
          <a:srgbClr val="E9E9E9"/>
        </a:accent2>
        <a:accent3>
          <a:srgbClr val="FFFFFF"/>
        </a:accent3>
        <a:accent4>
          <a:srgbClr val="000000"/>
        </a:accent4>
        <a:accent5>
          <a:srgbClr val="DADADA"/>
        </a:accent5>
        <a:accent6>
          <a:srgbClr val="D3D3D3"/>
        </a:accent6>
        <a:hlink>
          <a:srgbClr val="BCBCBC"/>
        </a:hlink>
        <a:folHlink>
          <a:srgbClr val="5353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2">
        <a:dk1>
          <a:srgbClr val="292929"/>
        </a:dk1>
        <a:lt1>
          <a:srgbClr val="FFFFFF"/>
        </a:lt1>
        <a:dk2>
          <a:srgbClr val="000000"/>
        </a:dk2>
        <a:lt2>
          <a:srgbClr val="F0CD96"/>
        </a:lt2>
        <a:accent1>
          <a:srgbClr val="B4AA82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D6D2C1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3">
        <a:dk1>
          <a:srgbClr val="292929"/>
        </a:dk1>
        <a:lt1>
          <a:srgbClr val="FFFFFF"/>
        </a:lt1>
        <a:dk2>
          <a:srgbClr val="000000"/>
        </a:dk2>
        <a:lt2>
          <a:srgbClr val="292929"/>
        </a:lt2>
        <a:accent1>
          <a:srgbClr val="B4AA82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D6D2C1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4">
        <a:dk1>
          <a:srgbClr val="292929"/>
        </a:dk1>
        <a:lt1>
          <a:srgbClr val="FFFFFF"/>
        </a:lt1>
        <a:dk2>
          <a:srgbClr val="292929"/>
        </a:dk2>
        <a:lt2>
          <a:srgbClr val="292929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5">
        <a:dk1>
          <a:srgbClr val="292929"/>
        </a:dk1>
        <a:lt1>
          <a:srgbClr val="FFFFFF"/>
        </a:lt1>
        <a:dk2>
          <a:srgbClr val="292929"/>
        </a:dk2>
        <a:lt2>
          <a:srgbClr val="292929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9CCFF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6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9CCFF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7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21B5C9"/>
        </a:accent1>
        <a:accent2>
          <a:srgbClr val="96C0BE"/>
        </a:accent2>
        <a:accent3>
          <a:srgbClr val="FFFFFF"/>
        </a:accent3>
        <a:accent4>
          <a:srgbClr val="212121"/>
        </a:accent4>
        <a:accent5>
          <a:srgbClr val="ABD7E1"/>
        </a:accent5>
        <a:accent6>
          <a:srgbClr val="87AEAC"/>
        </a:accent6>
        <a:hlink>
          <a:srgbClr val="99CCFF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8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99CCFF"/>
        </a:accent1>
        <a:accent2>
          <a:srgbClr val="21B5C9"/>
        </a:accent2>
        <a:accent3>
          <a:srgbClr val="FFFFFF"/>
        </a:accent3>
        <a:accent4>
          <a:srgbClr val="212121"/>
        </a:accent4>
        <a:accent5>
          <a:srgbClr val="CAE2FF"/>
        </a:accent5>
        <a:accent6>
          <a:srgbClr val="1DA4B6"/>
        </a:accent6>
        <a:hlink>
          <a:srgbClr val="96C0BE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Hyrad-Medipix_copy</Template>
  <TotalTime>1388</TotalTime>
  <Words>215</Words>
  <Application>Microsoft Office PowerPoint</Application>
  <PresentationFormat>On-screen Show (4:3)</PresentationFormat>
  <Paragraphs>72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ElectroWorkshop_Template_June07</vt:lpstr>
      <vt:lpstr>Practical information</vt:lpstr>
      <vt:lpstr>Outline</vt:lpstr>
      <vt:lpstr>Schedule for the week </vt:lpstr>
      <vt:lpstr>Rooms – Navigate at CERN</vt:lpstr>
      <vt:lpstr>Rooms – Offices and meeting rooms</vt:lpstr>
      <vt:lpstr>Resources</vt:lpstr>
      <vt:lpstr>Non-Disclosure Agreement (NDA)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Patent Portfolio</dc:title>
  <dc:creator>huuse</dc:creator>
  <cp:lastModifiedBy>huuse</cp:lastModifiedBy>
  <cp:revision>129</cp:revision>
  <dcterms:created xsi:type="dcterms:W3CDTF">2008-05-09T08:10:32Z</dcterms:created>
  <dcterms:modified xsi:type="dcterms:W3CDTF">2008-11-03T14:29:40Z</dcterms:modified>
</cp:coreProperties>
</file>