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6" r:id="rId3"/>
    <p:sldId id="273" r:id="rId4"/>
    <p:sldId id="263" r:id="rId5"/>
    <p:sldId id="264" r:id="rId6"/>
    <p:sldId id="265" r:id="rId7"/>
    <p:sldId id="268" r:id="rId8"/>
    <p:sldId id="269" r:id="rId9"/>
    <p:sldId id="267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4624" autoAdjust="0"/>
  </p:normalViewPr>
  <p:slideViewPr>
    <p:cSldViewPr snapToGrid="0" snapToObjects="1">
      <p:cViewPr varScale="1">
        <p:scale>
          <a:sx n="139" d="100"/>
          <a:sy n="139" d="100"/>
        </p:scale>
        <p:origin x="84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9/21/15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9/21/15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9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98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Research</a:t>
            </a:r>
            <a:r>
              <a:rPr lang="en-GB" baseline="0" dirty="0" smtClean="0"/>
              <a:t> organisations from 7 countries have proposed to work together to develop a cross-border joint procurement of innovative cloud services. This is an important change: never before have research organisations across Europe pooled their funds and resources to procure cloud services to support their scientific programmes. </a:t>
            </a:r>
          </a:p>
          <a:p>
            <a:endParaRPr lang="en-GB" baseline="0" dirty="0" smtClean="0"/>
          </a:p>
          <a:p>
            <a:r>
              <a:rPr lang="en-GB" baseline="0" dirty="0" err="1" smtClean="0"/>
              <a:t>eduGAIN</a:t>
            </a:r>
            <a:r>
              <a:rPr lang="en-GB" baseline="0" dirty="0" smtClean="0"/>
              <a:t> federated identity mgmt. should include commercial identity providers taking into account multiple levels of assurance.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4BD18-9238-45B0-A735-683D0FF33CC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58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22-Sep-2015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22-Sep-2015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6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5" Type="http://schemas.openxmlformats.org/officeDocument/2006/relationships/hyperlink" Target="http://dx.doi.org/10.5281/zenodo.16140" TargetMode="Externa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gif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tiff"/><Relationship Id="rId3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Report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LHCC Referees meeting</a:t>
            </a:r>
          </a:p>
          <a:p>
            <a:r>
              <a:rPr lang="en-GB" dirty="0" smtClean="0"/>
              <a:t>CERN; 22</a:t>
            </a:r>
            <a:r>
              <a:rPr lang="en-GB" baseline="30000" dirty="0" smtClean="0"/>
              <a:t>nd</a:t>
            </a:r>
            <a:r>
              <a:rPr lang="en-GB" dirty="0" smtClean="0"/>
              <a:t> September 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51483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PCP project has been approved and will start in January 2016</a:t>
            </a:r>
          </a:p>
          <a:p>
            <a:pPr lvl="1"/>
            <a:r>
              <a:rPr lang="en-US" dirty="0" smtClean="0"/>
              <a:t>Derogation of CERN procurement rules to allow compliance with EC procurement (EC member states) agreed by CERN Council last week</a:t>
            </a:r>
          </a:p>
          <a:p>
            <a:pPr lvl="1"/>
            <a:r>
              <a:rPr lang="en-US" dirty="0" smtClean="0">
                <a:sym typeface="Wingdings"/>
              </a:rPr>
              <a:t> see next few slides</a:t>
            </a:r>
          </a:p>
          <a:p>
            <a:pPr marL="448009" lvl="1" indent="0">
              <a:buNone/>
            </a:pPr>
            <a:endParaRPr lang="en-US" dirty="0" smtClean="0"/>
          </a:p>
          <a:p>
            <a:r>
              <a:rPr lang="en-US" dirty="0" smtClean="0"/>
              <a:t>Independent of the PCP project, CERN is doing 2 procurements to understand market prices and usage models:</a:t>
            </a:r>
          </a:p>
          <a:p>
            <a:pPr lvl="1"/>
            <a:r>
              <a:rPr lang="en-US" dirty="0" smtClean="0"/>
              <a:t>200 KCHF for compute (essentially simulation)</a:t>
            </a:r>
          </a:p>
          <a:p>
            <a:pPr lvl="1"/>
            <a:r>
              <a:rPr lang="en-US" dirty="0" smtClean="0"/>
              <a:t>400 KCHF for data intensive use cases (needs market survey)</a:t>
            </a:r>
          </a:p>
          <a:p>
            <a:pPr lvl="1"/>
            <a:r>
              <a:rPr lang="en-US" dirty="0" smtClean="0"/>
              <a:t>To be procured as extensions of the CERN cloud</a:t>
            </a:r>
          </a:p>
          <a:p>
            <a:pPr lvl="1"/>
            <a:r>
              <a:rPr lang="en-US" dirty="0" smtClean="0"/>
              <a:t>Eventual use cases – investigate alternatives to “Wigner-style” extensions for next round; dynamic expansion of CERN resources</a:t>
            </a:r>
          </a:p>
          <a:p>
            <a:pPr lvl="1"/>
            <a:r>
              <a:rPr lang="en-US" dirty="0" smtClean="0"/>
              <a:t>This capacity is in addition to pledges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9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1600" y="116632"/>
            <a:ext cx="7200800" cy="812800"/>
          </a:xfrm>
        </p:spPr>
        <p:txBody>
          <a:bodyPr>
            <a:noAutofit/>
          </a:bodyPr>
          <a:lstStyle/>
          <a:p>
            <a:r>
              <a:rPr lang="en-GB" sz="3600" b="1" dirty="0" smtClean="0"/>
              <a:t>Open Science Cloud and the EC</a:t>
            </a:r>
            <a:endParaRPr lang="en-GB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384" y="4027643"/>
            <a:ext cx="4419600" cy="1079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251520" y="3464413"/>
            <a:ext cx="416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Questions posed by RJ Smits during visit to CERN</a:t>
            </a:r>
            <a:br>
              <a:rPr lang="en-GB" sz="1400" dirty="0" smtClean="0"/>
            </a:br>
            <a:r>
              <a:rPr lang="en-GB" sz="1400" dirty="0" smtClean="0"/>
              <a:t>with Commissioner Moedas in January 2015: 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79248"/>
            <a:ext cx="4046755" cy="23103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688" y="980728"/>
            <a:ext cx="4390535" cy="211441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718993" y="3790889"/>
            <a:ext cx="4173487" cy="215839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5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“The Commission will launch a European Cloud initiative including cloud services certification, contracts, switching of cloud services providers and a </a:t>
            </a:r>
            <a:r>
              <a:rPr kumimoji="0" lang="en-GB" sz="15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open science cloud</a:t>
            </a:r>
            <a:r>
              <a:rPr kumimoji="0" lang="en-GB" sz="15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.”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endParaRPr lang="en-GB" sz="1400" i="1" dirty="0">
              <a:solidFill>
                <a:sysClr val="windowText" lastClr="000000"/>
              </a:solidFill>
              <a:latin typeface="Arial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500" b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The draft H2020 Work</a:t>
            </a:r>
            <a:r>
              <a:rPr kumimoji="0" lang="en-GB" sz="15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Programme 2016 – 2017 (annex 4) includes funding call INFRADEV-04-2016 </a:t>
            </a:r>
            <a:r>
              <a:rPr kumimoji="0" lang="en-GB" sz="15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European</a:t>
            </a:r>
            <a:r>
              <a:rPr lang="en-GB" sz="1500" i="1" dirty="0" smtClean="0">
                <a:solidFill>
                  <a:sysClr val="windowText" lastClr="000000"/>
                </a:solidFill>
                <a:latin typeface="Arial"/>
              </a:rPr>
              <a:t> Open Science Cloud for Research </a:t>
            </a:r>
            <a:r>
              <a:rPr lang="en-GB" sz="1500" dirty="0" smtClean="0">
                <a:solidFill>
                  <a:sysClr val="windowText" lastClr="000000"/>
                </a:solidFill>
                <a:latin typeface="Arial"/>
              </a:rPr>
              <a:t>(10M€)</a:t>
            </a:r>
            <a:r>
              <a:rPr kumimoji="0" lang="en-GB" sz="15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400" b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</a:t>
            </a:r>
            <a:endParaRPr kumimoji="0" lang="en-GB" sz="1400" b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80000"/>
              <a:buFont typeface="Arial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4566" y="3464413"/>
            <a:ext cx="4281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Commissioner Moedas announced in June 2015:</a:t>
            </a:r>
            <a:endParaRPr lang="en-GB" sz="1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5240358"/>
            <a:ext cx="4320480" cy="8529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Clr>
                <a:srgbClr val="4F81BD"/>
              </a:buClr>
              <a:buNone/>
              <a:defRPr/>
            </a:pPr>
            <a:r>
              <a:rPr kumimoji="0" lang="en-GB" sz="1400" b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CERN produced a paper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Towards </a:t>
            </a: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th</a:t>
            </a:r>
            <a:r>
              <a:rPr lang="en-GB" sz="1400" i="1" dirty="0" smtClean="0">
                <a:solidFill>
                  <a:sysClr val="windowText" lastClr="000000"/>
                </a:solidFill>
                <a:latin typeface="Arial"/>
              </a:rPr>
              <a:t>e European Open Science Cloud </a:t>
            </a:r>
            <a:r>
              <a:rPr lang="en-GB" sz="1400" dirty="0" smtClean="0">
                <a:solidFill>
                  <a:sysClr val="windowText" lastClr="000000"/>
                </a:solidFill>
                <a:latin typeface="Arial"/>
              </a:rPr>
              <a:t>that answered these questions </a:t>
            </a:r>
            <a:r>
              <a:rPr lang="en-GB" sz="1400" b="1" dirty="0" smtClean="0">
                <a:solidFill>
                  <a:prstClr val="black"/>
                </a:solidFill>
                <a:hlinkClick r:id="rId5"/>
              </a:rPr>
              <a:t>http</a:t>
            </a:r>
            <a:r>
              <a:rPr lang="en-GB" sz="1400" b="1" dirty="0">
                <a:solidFill>
                  <a:prstClr val="black"/>
                </a:solidFill>
                <a:hlinkClick r:id="rId5"/>
              </a:rPr>
              <a:t>://</a:t>
            </a:r>
            <a:r>
              <a:rPr lang="en-GB" sz="1400" b="1" dirty="0" smtClean="0">
                <a:solidFill>
                  <a:prstClr val="black"/>
                </a:solidFill>
                <a:hlinkClick r:id="rId5"/>
              </a:rPr>
              <a:t>dx.doi.org/10.5281/zenodo.16140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33622" y="836712"/>
            <a:ext cx="4602874" cy="5580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73" y="116632"/>
            <a:ext cx="7397971" cy="562074"/>
          </a:xfrm>
        </p:spPr>
        <p:txBody>
          <a:bodyPr>
            <a:noAutofit/>
          </a:bodyPr>
          <a:lstStyle/>
          <a:p>
            <a:r>
              <a:rPr lang="en-GB" sz="3600" b="1" dirty="0" err="1" smtClean="0"/>
              <a:t>HNSciCloud</a:t>
            </a:r>
            <a:r>
              <a:rPr lang="en-GB" sz="3600" b="1" dirty="0" smtClean="0"/>
              <a:t> H2020 PCP Project</a:t>
            </a:r>
            <a:endParaRPr lang="en-GB" sz="36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248885" y="2515120"/>
            <a:ext cx="2790825" cy="2489747"/>
            <a:chOff x="5176877" y="2659136"/>
            <a:chExt cx="2790825" cy="248974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4522" y="2659136"/>
              <a:ext cx="709454" cy="192443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5176877" y="2928907"/>
              <a:ext cx="2790825" cy="2219976"/>
              <a:chOff x="3157834" y="2906683"/>
              <a:chExt cx="2790825" cy="2219976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79912" y="2906683"/>
                <a:ext cx="743599" cy="234285"/>
              </a:xfrm>
              <a:prstGeom prst="rect">
                <a:avLst/>
              </a:prstGeom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3157834" y="2924944"/>
                <a:ext cx="2790825" cy="2201715"/>
                <a:chOff x="3157834" y="2924944"/>
                <a:chExt cx="2790825" cy="2201715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105512" y="2924944"/>
                  <a:ext cx="1843147" cy="2201715"/>
                  <a:chOff x="4105512" y="2924944"/>
                  <a:chExt cx="1843147" cy="2201715"/>
                </a:xfrm>
              </p:grpSpPr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05512" y="3957851"/>
                    <a:ext cx="673818" cy="549694"/>
                  </a:xfrm>
                  <a:prstGeom prst="rect">
                    <a:avLst/>
                  </a:prstGeom>
                </p:spPr>
              </p:pic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4856665" y="2924944"/>
                    <a:ext cx="1091994" cy="2201715"/>
                    <a:chOff x="4856665" y="2924944"/>
                    <a:chExt cx="1091994" cy="2201715"/>
                  </a:xfrm>
                </p:grpSpPr>
                <p:pic>
                  <p:nvPicPr>
                    <p:cNvPr id="8" name="Picture 7" descr="C:\Users\RAMSAGHR\AppData\Local\Microsoft\Windows\Temporary Internet Files\Content.IE5\QGV9AXE3\LogoCERN.gif"/>
                    <p:cNvPicPr/>
                    <p:nvPr/>
                  </p:nvPicPr>
                  <p:blipFill>
                    <a:blip r:embed="rId7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004048" y="3985022"/>
                      <a:ext cx="360040" cy="3600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pic>
                  <p:nvPicPr>
                    <p:cNvPr id="9" name="Picture 8"/>
                    <p:cNvPicPr>
                      <a:picLocks noChangeAspect="1"/>
                    </p:cNvPicPr>
                    <p:nvPr/>
                  </p:nvPicPr>
                  <p:blipFill>
                    <a:blip r:embed="rId8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483071" y="4678564"/>
                      <a:ext cx="451143" cy="44809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4856665" y="2924944"/>
                      <a:ext cx="1091994" cy="1008112"/>
                      <a:chOff x="4856665" y="2924944"/>
                      <a:chExt cx="1091994" cy="1008112"/>
                    </a:xfrm>
                  </p:grpSpPr>
                  <p:pic>
                    <p:nvPicPr>
                      <p:cNvPr id="10" name="Picture 9"/>
                      <p:cNvPicPr>
                        <a:picLocks noChangeAspect="1"/>
                      </p:cNvPicPr>
                      <p:nvPr/>
                    </p:nvPicPr>
                    <p:blipFill>
                      <a:blip r:embed="rId9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12911" y="2924944"/>
                        <a:ext cx="535748" cy="52392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4" name="Picture 13"/>
                      <p:cNvPicPr>
                        <a:picLocks noChangeAspect="1"/>
                      </p:cNvPicPr>
                      <p:nvPr/>
                    </p:nvPicPr>
                    <p:blipFill>
                      <a:blip r:embed="rId10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81812" y="3585545"/>
                        <a:ext cx="658340" cy="34751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5" name="Picture 14"/>
                      <p:cNvPicPr>
                        <a:picLocks noChangeAspect="1"/>
                      </p:cNvPicPr>
                      <p:nvPr/>
                    </p:nvPicPr>
                    <p:blipFill>
                      <a:blip r:embed="rId11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856665" y="2977662"/>
                        <a:ext cx="556246" cy="209246"/>
                      </a:xfrm>
                      <a:prstGeom prst="rect">
                        <a:avLst/>
                      </a:prstGeom>
                    </p:spPr>
                  </p:pic>
                </p:grpSp>
              </p:grpSp>
            </p:grpSp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57834" y="4879926"/>
                  <a:ext cx="896456" cy="19623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9" name="TextBox 18"/>
          <p:cNvSpPr txBox="1"/>
          <p:nvPr/>
        </p:nvSpPr>
        <p:spPr>
          <a:xfrm>
            <a:off x="90412" y="972590"/>
            <a:ext cx="44064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group of buyers have committed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~</a:t>
            </a:r>
            <a:r>
              <a:rPr lang="en-GB" sz="2000" dirty="0" smtClean="0"/>
              <a:t>1.6M€ of funds</a:t>
            </a:r>
            <a:br>
              <a:rPr lang="en-GB" sz="2000" dirty="0" smtClean="0"/>
            </a:br>
            <a:r>
              <a:rPr lang="en-GB" sz="2000" dirty="0" smtClean="0"/>
              <a:t>(generating </a:t>
            </a:r>
            <a:r>
              <a:rPr lang="en-GB" sz="2000" dirty="0"/>
              <a:t>~</a:t>
            </a:r>
            <a:r>
              <a:rPr lang="en-GB" sz="2000" dirty="0" smtClean="0"/>
              <a:t>6M</a:t>
            </a:r>
            <a:r>
              <a:rPr lang="en-GB" sz="2000" dirty="0"/>
              <a:t>€ </a:t>
            </a:r>
            <a:r>
              <a:rPr lang="en-GB" sz="2000" dirty="0" smtClean="0"/>
              <a:t>total funds)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</a:t>
            </a:r>
            <a:r>
              <a:rPr lang="en-GB" sz="2000" dirty="0" smtClean="0"/>
              <a:t>anpower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Applications &amp;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In-house IT resources</a:t>
            </a:r>
          </a:p>
          <a:p>
            <a:endParaRPr lang="en-GB" sz="2000" dirty="0" smtClean="0"/>
          </a:p>
          <a:p>
            <a:r>
              <a:rPr lang="en-GB" sz="2000" dirty="0" smtClean="0"/>
              <a:t>To procure innovative IaaS cloud services integrated into a hybrid cloud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Commercial cloud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European e-Infrastructures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In-house IT resources</a:t>
            </a:r>
          </a:p>
          <a:p>
            <a:endParaRPr lang="en-GB" sz="2000" dirty="0"/>
          </a:p>
          <a:p>
            <a:r>
              <a:rPr lang="en-GB" sz="2000" dirty="0" smtClean="0"/>
              <a:t>Procured services will be made available to end-users from many research communities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Ian.Bird@cern.ch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22-Sep-2015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1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0"/>
            <a:ext cx="8226854" cy="940443"/>
          </a:xfrm>
        </p:spPr>
        <p:txBody>
          <a:bodyPr/>
          <a:lstStyle/>
          <a:p>
            <a:r>
              <a:rPr lang="en-US" dirty="0" smtClean="0"/>
              <a:t>LHC Running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182" y="3325567"/>
            <a:ext cx="5266362" cy="25836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LHC estimates of live time for 2017 reduced </a:t>
            </a:r>
            <a:r>
              <a:rPr lang="en-US" dirty="0" err="1" smtClean="0"/>
              <a:t>wrt</a:t>
            </a:r>
            <a:r>
              <a:rPr lang="en-US" dirty="0" smtClean="0"/>
              <a:t> previous </a:t>
            </a:r>
          </a:p>
          <a:p>
            <a:pPr lvl="1"/>
            <a:r>
              <a:rPr lang="en-US" dirty="0" smtClean="0">
                <a:sym typeface="Wingdings"/>
              </a:rPr>
              <a:t> 5 M </a:t>
            </a:r>
            <a:r>
              <a:rPr lang="en-US" dirty="0" err="1" smtClean="0">
                <a:sym typeface="Wingdings"/>
              </a:rPr>
              <a:t>secs</a:t>
            </a:r>
            <a:r>
              <a:rPr lang="en-US" dirty="0" smtClean="0">
                <a:sym typeface="Wingdings"/>
              </a:rPr>
              <a:t> live time for pp in 2016 and 2017</a:t>
            </a:r>
          </a:p>
          <a:p>
            <a:pPr lvl="1"/>
            <a:r>
              <a:rPr lang="en-US" dirty="0" smtClean="0">
                <a:sym typeface="Wingdings"/>
              </a:rPr>
              <a:t>Has changed resource estimates</a:t>
            </a:r>
          </a:p>
          <a:p>
            <a:r>
              <a:rPr lang="en-US" dirty="0" smtClean="0">
                <a:sym typeface="Wingdings"/>
              </a:rPr>
              <a:t>Less data in 2015, </a:t>
            </a:r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reduced 2016 requirements</a:t>
            </a:r>
          </a:p>
          <a:p>
            <a:r>
              <a:rPr lang="en-US" dirty="0" smtClean="0">
                <a:sym typeface="Wingdings"/>
              </a:rPr>
              <a:t>Likely to reflect in updated pledges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" y="768678"/>
            <a:ext cx="9144000" cy="24890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359" y="2482476"/>
            <a:ext cx="3051665" cy="21349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359" y="4638682"/>
            <a:ext cx="3100175" cy="216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57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2016 pledges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13078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Based on April RRB approved requests, and pledges as updated in preparation for October RRB (still some updates missing, biggest missing is Russia)</a:t>
            </a:r>
          </a:p>
          <a:p>
            <a:pPr lvl="1"/>
            <a:r>
              <a:rPr lang="en-US" dirty="0" smtClean="0"/>
              <a:t>May change following RRB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5145"/>
            <a:ext cx="3593592" cy="2648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824" y="2785144"/>
            <a:ext cx="3593592" cy="2648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15310"/>
          <a:stretch/>
        </p:blipFill>
        <p:spPr>
          <a:xfrm>
            <a:off x="6300217" y="2785143"/>
            <a:ext cx="2816352" cy="264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5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Tier-0 Resources (1)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Pledge fulfilment</a:t>
            </a:r>
          </a:p>
          <a:p>
            <a:pPr lvl="1"/>
            <a:r>
              <a:rPr lang="en-GB" dirty="0" smtClean="0"/>
              <a:t>Disk and tape provided early in 2015 as pledged</a:t>
            </a:r>
          </a:p>
          <a:p>
            <a:pPr lvl="1"/>
            <a:r>
              <a:rPr lang="en-GB" dirty="0" smtClean="0"/>
              <a:t>CPU slightly late (firmware issue), provided as pledged in July</a:t>
            </a:r>
          </a:p>
          <a:p>
            <a:r>
              <a:rPr lang="en-GB" dirty="0" smtClean="0"/>
              <a:t>General concerns:</a:t>
            </a:r>
            <a:endParaRPr lang="en-GB" dirty="0" smtClean="0"/>
          </a:p>
          <a:p>
            <a:pPr lvl="1"/>
            <a:r>
              <a:rPr lang="en-GB" dirty="0" smtClean="0"/>
              <a:t>Capacity provided as virtual machines in CERN private cloud; currently performance hit of ~10%</a:t>
            </a:r>
          </a:p>
          <a:p>
            <a:pPr lvl="2"/>
            <a:r>
              <a:rPr lang="en-GB" dirty="0" smtClean="0"/>
              <a:t>Already compensated for regarding installed capacity</a:t>
            </a:r>
          </a:p>
          <a:p>
            <a:pPr lvl="2"/>
            <a:r>
              <a:rPr lang="en-GB" dirty="0" smtClean="0"/>
              <a:t>On-going work on further optimisations (~5% or less)</a:t>
            </a:r>
          </a:p>
          <a:p>
            <a:pPr lvl="1"/>
            <a:r>
              <a:rPr lang="en-GB" dirty="0" smtClean="0"/>
              <a:t>With settings deployed on part of capacity, worker nodes can get into state of very slow processing</a:t>
            </a:r>
          </a:p>
          <a:p>
            <a:pPr lvl="2"/>
            <a:r>
              <a:rPr lang="en-GB" dirty="0" smtClean="0"/>
              <a:t>Initially reported by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2"/>
            <a:r>
              <a:rPr lang="en-GB" dirty="0" smtClean="0"/>
              <a:t>Reason found, will be fixed with on-going optimisations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Ian.Bird@cern.ch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60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Tier-0 Resources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164" y="1173935"/>
            <a:ext cx="8375904" cy="505690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ALICE concerns</a:t>
            </a:r>
            <a:endParaRPr lang="en-GB" dirty="0" smtClean="0"/>
          </a:p>
          <a:p>
            <a:pPr lvl="1"/>
            <a:r>
              <a:rPr lang="en-GB" dirty="0" smtClean="0"/>
              <a:t>Same class of jobs 15…20% less efficient (CPU/wall) than elsewhere – under investigation</a:t>
            </a:r>
          </a:p>
          <a:p>
            <a:pPr lvl="1"/>
            <a:r>
              <a:rPr lang="en-GB" dirty="0" smtClean="0"/>
              <a:t>Sporadic high I/O wait of worker nodes – under investigation</a:t>
            </a:r>
          </a:p>
          <a:p>
            <a:r>
              <a:rPr lang="en-GB" dirty="0" smtClean="0"/>
              <a:t>ATLAS concerns</a:t>
            </a:r>
            <a:endParaRPr lang="en-GB" dirty="0" smtClean="0"/>
          </a:p>
          <a:p>
            <a:pPr lvl="1"/>
            <a:r>
              <a:rPr lang="en-GB" dirty="0" smtClean="0"/>
              <a:t>Rocky start of dedicated LSF Tier-0 instance; okay as of </a:t>
            </a:r>
            <a:r>
              <a:rPr lang="en-GB" dirty="0" smtClean="0"/>
              <a:t>mid-July</a:t>
            </a:r>
            <a:endParaRPr lang="en-GB" dirty="0" smtClean="0"/>
          </a:p>
          <a:p>
            <a:pPr lvl="1"/>
            <a:r>
              <a:rPr lang="en-GB" dirty="0" smtClean="0"/>
              <a:t>Changed ATLAS Tier-0 workflow means that worker nodes can only be used ~50</a:t>
            </a:r>
            <a:r>
              <a:rPr lang="en-GB" dirty="0" smtClean="0"/>
              <a:t>% sometimes</a:t>
            </a:r>
            <a:endParaRPr lang="en-GB" dirty="0" smtClean="0"/>
          </a:p>
          <a:p>
            <a:r>
              <a:rPr lang="en-GB" dirty="0" smtClean="0"/>
              <a:t>CMS concerns</a:t>
            </a:r>
            <a:endParaRPr lang="en-GB" dirty="0" smtClean="0"/>
          </a:p>
          <a:p>
            <a:pPr lvl="1"/>
            <a:r>
              <a:rPr lang="en-GB" dirty="0" smtClean="0"/>
              <a:t>Slow Tier-0 nodes due to memory over-commitment: in process of being </a:t>
            </a:r>
            <a:r>
              <a:rPr lang="en-GB" dirty="0" smtClean="0"/>
              <a:t>resolved</a:t>
            </a:r>
            <a:endParaRPr lang="en-GB" dirty="0"/>
          </a:p>
          <a:p>
            <a:r>
              <a:rPr lang="en-GB" dirty="0" smtClean="0"/>
              <a:t>For 2016 we will increase installed capacity (~10%) above pledges to compensate</a:t>
            </a:r>
          </a:p>
          <a:p>
            <a:pPr lvl="1"/>
            <a:r>
              <a:rPr lang="en-GB" dirty="0" smtClean="0"/>
              <a:t>Also planning to test deploying containers or “bare-metal” where performance should not be penalised</a:t>
            </a:r>
          </a:p>
          <a:p>
            <a:r>
              <a:rPr lang="en-GB" dirty="0" smtClean="0"/>
              <a:t>NB: the use of </a:t>
            </a:r>
            <a:r>
              <a:rPr lang="en-GB" dirty="0" err="1" smtClean="0"/>
              <a:t>openstack</a:t>
            </a:r>
            <a:r>
              <a:rPr lang="en-GB" dirty="0" smtClean="0"/>
              <a:t> helps to manage the much larger Tier 0</a:t>
            </a:r>
          </a:p>
          <a:p>
            <a:pPr lvl="1"/>
            <a:r>
              <a:rPr lang="en-GB" dirty="0" smtClean="0"/>
              <a:t>Size has doubled </a:t>
            </a:r>
            <a:r>
              <a:rPr lang="en-GB" dirty="0" err="1" smtClean="0"/>
              <a:t>wrt</a:t>
            </a:r>
            <a:r>
              <a:rPr lang="en-GB" dirty="0" smtClean="0"/>
              <a:t> 2012, and significant increase again for 2016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Ian.Bird@cern.ch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6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213" y="1173935"/>
            <a:ext cx="4017159" cy="2966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6" y="3298244"/>
            <a:ext cx="4894729" cy="30581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949" y="1220427"/>
            <a:ext cx="48130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Non-uniform memory architectures in modern CPUs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Problem arises if hypervisor allocates virtual </a:t>
            </a:r>
            <a:r>
              <a:rPr lang="en-US" sz="1600" dirty="0" err="1" smtClean="0"/>
              <a:t>cpu</a:t>
            </a:r>
            <a:r>
              <a:rPr lang="en-US" sz="1600" dirty="0" smtClean="0"/>
              <a:t> cycles on different physical cores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Effect is worse for larger VM’s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Pinning and tuning can reduce effect to few 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Upgraded connectivity P5 </a:t>
            </a:r>
            <a:r>
              <a:rPr lang="en-US" dirty="0" smtClean="0">
                <a:sym typeface="Wingdings"/>
              </a:rPr>
              <a:t> Tier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505729"/>
          </a:xfrm>
        </p:spPr>
        <p:txBody>
          <a:bodyPr/>
          <a:lstStyle/>
          <a:p>
            <a:r>
              <a:rPr lang="en-US" dirty="0" smtClean="0"/>
              <a:t>10 Gb/s connection was limiting CMS ability for Run 2 and in being able to make full use of HLT</a:t>
            </a:r>
          </a:p>
          <a:p>
            <a:r>
              <a:rPr lang="en-US" dirty="0" smtClean="0"/>
              <a:t>Now upgraded to 100 Gb/s – data rates of 800 MB/s achieved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715664"/>
            <a:ext cx="6629400" cy="314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00"/>
            <a:ext cx="9144000" cy="673522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5817" y="1032734"/>
            <a:ext cx="1685077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Multi-core jobs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078356" y="408791"/>
            <a:ext cx="183517" cy="623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9850" y="571069"/>
            <a:ext cx="1828800" cy="92333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WLCG fully operational with Run 2 data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772" y="5211008"/>
            <a:ext cx="7003228" cy="15632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60977" y="4908685"/>
            <a:ext cx="3083023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Data written to tape </a:t>
            </a:r>
            <a:r>
              <a:rPr lang="en-US" smtClean="0">
                <a:solidFill>
                  <a:srgbClr val="00B0F0"/>
                </a:solidFill>
              </a:rPr>
              <a:t>at Tier 0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13059" y="52631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2015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3497815"/>
            <a:ext cx="3102606" cy="261610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600" dirty="0"/>
              <a:t>WLCG sites were prepared for Run 2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/>
              <a:t>Some delays in deploying new resources, but all were in place for 1</a:t>
            </a:r>
            <a:r>
              <a:rPr lang="en-GB" sz="1600" baseline="30000" dirty="0"/>
              <a:t>st</a:t>
            </a:r>
            <a:r>
              <a:rPr lang="en-GB" sz="1600" dirty="0"/>
              <a:t> collisions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/>
              <a:t>Major procurement exercise has essentially doubled existing </a:t>
            </a:r>
            <a:r>
              <a:rPr lang="en-GB" sz="1600" dirty="0" smtClean="0"/>
              <a:t>installations</a:t>
            </a:r>
          </a:p>
          <a:p>
            <a:pPr marL="742903" lvl="1" indent="-285750">
              <a:buFont typeface="Arial" charset="0"/>
              <a:buChar char="•"/>
            </a:pPr>
            <a:r>
              <a:rPr lang="en-GB" sz="1600" dirty="0" smtClean="0"/>
              <a:t>that </a:t>
            </a:r>
            <a:r>
              <a:rPr lang="en-GB" sz="1600" dirty="0"/>
              <a:t>took significant effort and time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term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Putting in place a “WLCG Technical Forum” to explore possible computing models for the Hl-LHC era</a:t>
            </a:r>
          </a:p>
          <a:p>
            <a:pPr lvl="1"/>
            <a:r>
              <a:rPr lang="en-US" dirty="0" smtClean="0"/>
              <a:t>Initial action will be to document some outline ideas for investigation</a:t>
            </a:r>
          </a:p>
          <a:p>
            <a:pPr lvl="1"/>
            <a:r>
              <a:rPr lang="en-US" dirty="0" smtClean="0"/>
              <a:t>WLCG workshop in Feb 2016 is an opportunity for further input on this</a:t>
            </a:r>
          </a:p>
          <a:p>
            <a:pPr lvl="1"/>
            <a:r>
              <a:rPr lang="en-US" dirty="0" smtClean="0"/>
              <a:t>In parallel look at a number of evolutionary topics</a:t>
            </a:r>
          </a:p>
          <a:p>
            <a:r>
              <a:rPr lang="en-US" dirty="0" smtClean="0"/>
              <a:t>Must be done in parallel with ramping up effort on software improvements (HSF)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22-Sep-2015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-WLCG-4-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3806</TotalTime>
  <Words>851</Words>
  <Application>Microsoft Macintosh PowerPoint</Application>
  <PresentationFormat>On-screen Show (4:3)</PresentationFormat>
  <Paragraphs>133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Courier New</vt:lpstr>
      <vt:lpstr>Wingdings</vt:lpstr>
      <vt:lpstr>Arial</vt:lpstr>
      <vt:lpstr>CERN-WLCG-4-3</vt:lpstr>
      <vt:lpstr>WLCG Report</vt:lpstr>
      <vt:lpstr>LHC Running conditions</vt:lpstr>
      <vt:lpstr>Current state of 2016 pledges</vt:lpstr>
      <vt:lpstr>Status of Tier-0 Resources (1)</vt:lpstr>
      <vt:lpstr>Status of Tier-0 Resources (2)</vt:lpstr>
      <vt:lpstr>VM performance</vt:lpstr>
      <vt:lpstr>Upgraded connectivity P5  Tier 0</vt:lpstr>
      <vt:lpstr>PowerPoint Presentation</vt:lpstr>
      <vt:lpstr>Longer term planning</vt:lpstr>
      <vt:lpstr>Science Cloud</vt:lpstr>
      <vt:lpstr>Open Science Cloud and the EC</vt:lpstr>
      <vt:lpstr>HNSciCloud H2020 PCP Project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Report</dc:title>
  <dc:creator>Ian Bird</dc:creator>
  <cp:lastModifiedBy>Ian Bird</cp:lastModifiedBy>
  <cp:revision>25</cp:revision>
  <cp:lastPrinted>2013-11-14T14:03:19Z</cp:lastPrinted>
  <dcterms:created xsi:type="dcterms:W3CDTF">2015-09-16T12:36:07Z</dcterms:created>
  <dcterms:modified xsi:type="dcterms:W3CDTF">2015-09-22T07:47:36Z</dcterms:modified>
</cp:coreProperties>
</file>