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8" r:id="rId4"/>
    <p:sldId id="259" r:id="rId5"/>
    <p:sldId id="266" r:id="rId6"/>
    <p:sldId id="269" r:id="rId7"/>
    <p:sldId id="263" r:id="rId8"/>
    <p:sldId id="264" r:id="rId9"/>
    <p:sldId id="265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1E6BD18-C880-4A9D-9C0F-BF1FD0A19AB1}" type="datetimeFigureOut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E82E6CF-D1A0-456C-880E-6923776BB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06253-1AF0-4FC0-957D-6E695928E606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EC138-250D-4B1D-A986-B4EC5EA2A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415E5-7396-495D-AF56-AA12356A2EDB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73D49-A5C3-42C5-A578-23D246C86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32B07-B855-4E23-A872-1729F6CC0850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B1B9-C084-4022-B5F0-EBD3A4C6CD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ACF30-1C8D-401E-B41E-34E997581C7F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6EB1D-7329-43A1-931F-0ABE728F56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895C-ABD4-48BC-AE86-B0E01AAD4EE1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8B5BB-CC38-4FCD-AFBA-BB0FEB7D6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93377-A3D5-4BC1-B9D2-3FFE0ECC4A96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318A3-F272-4D42-A61E-578B0BB135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9C0D9-8518-4F5C-9727-7C77006B78F5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D3A48-3EFE-441F-ABB3-7AB9789DD3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A30FD-16C0-4A6B-AE61-6CD21A6ED8F3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18391-8AD8-4FF9-B213-7E267E666A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2169-726F-4BF6-8E9F-F88746610EFC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C7297-E1EF-4FFC-9D5C-5CA6E90A3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BF67-08E4-4560-8C43-6687FF9FC34E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35B52-1ED6-459E-8F72-36BDFD487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CBD22-E828-4D2B-98C0-A60E43084DC3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6F7EF-AD32-46D7-B4B5-043F2E5E0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371BC75-B37E-42F0-88DD-598ADA32ADAD}" type="datetime1">
              <a:rPr lang="en-US"/>
              <a:pPr>
                <a:defRPr/>
              </a:pPr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C065C9-BDB3-491D-8BDB-94CFB3DCDF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228850"/>
          </a:xfrm>
        </p:spPr>
        <p:txBody>
          <a:bodyPr/>
          <a:lstStyle/>
          <a:p>
            <a:pPr eaLnBrk="1" hangingPunct="1"/>
            <a:r>
              <a:rPr lang="en-US" dirty="0" smtClean="0"/>
              <a:t>ILC08</a:t>
            </a:r>
            <a:br>
              <a:rPr lang="en-US" dirty="0" smtClean="0"/>
            </a:br>
            <a:r>
              <a:rPr lang="en-US" dirty="0" smtClean="0"/>
              <a:t>Project </a:t>
            </a:r>
            <a:r>
              <a:rPr lang="en-US" dirty="0" smtClean="0"/>
              <a:t>tools </a:t>
            </a:r>
            <a:r>
              <a:rPr lang="en-US" smtClean="0"/>
              <a:t>and Cost/Schedule </a:t>
            </a:r>
            <a:r>
              <a:rPr lang="en-US" dirty="0" smtClean="0"/>
              <a:t>WG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81800" cy="2362200"/>
          </a:xfrm>
        </p:spPr>
        <p:txBody>
          <a:bodyPr rtlCol="0">
            <a:normAutofit fontScale="92500" lnSpcReduction="10000"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70C0"/>
                </a:solidFill>
              </a:rPr>
              <a:t>Extract from CLIC cost and schedule status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H. Braun, G. Riddone: 19.11.2008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solidFill>
                <a:srgbClr val="0070C0"/>
              </a:solidFill>
            </a:endParaRP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rgbClr val="0070C0"/>
                </a:solidFill>
              </a:rPr>
              <a:t>Extract from summary of the </a:t>
            </a:r>
            <a:r>
              <a:rPr lang="en-US" smtClean="0">
                <a:solidFill>
                  <a:srgbClr val="0070C0"/>
                </a:solidFill>
              </a:rPr>
              <a:t>WG ILC08 </a:t>
            </a:r>
            <a:r>
              <a:rPr lang="en-US" dirty="0" smtClean="0">
                <a:solidFill>
                  <a:srgbClr val="0070C0"/>
                </a:solidFill>
              </a:rPr>
              <a:t/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P. </a:t>
            </a:r>
            <a:r>
              <a:rPr lang="en-US" dirty="0" err="1" smtClean="0">
                <a:solidFill>
                  <a:srgbClr val="0070C0"/>
                </a:solidFill>
              </a:rPr>
              <a:t>Garbincious</a:t>
            </a:r>
            <a:r>
              <a:rPr lang="en-US" dirty="0" smtClean="0">
                <a:solidFill>
                  <a:srgbClr val="0070C0"/>
                </a:solidFill>
              </a:rPr>
              <a:t>: 20.11.2008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C0211D-00F8-4A1A-AE8E-3BD8E590520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PBS comparison</a:t>
            </a: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4800600" y="1600200"/>
            <a:ext cx="3810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>
              <a:latin typeface="Calibri" pitchFamily="34" charset="0"/>
            </a:endParaRPr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657350"/>
            <a:ext cx="404336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3"/>
          <p:cNvPicPr>
            <a:picLocks noChangeAspect="1" noChangeArrowheads="1"/>
          </p:cNvPicPr>
          <p:nvPr/>
        </p:nvPicPr>
        <p:blipFill>
          <a:blip r:embed="rId3"/>
          <a:srcRect r="34299"/>
          <a:stretch>
            <a:fillRect/>
          </a:stretch>
        </p:blipFill>
        <p:spPr bwMode="auto">
          <a:xfrm>
            <a:off x="4419600" y="2085975"/>
            <a:ext cx="44672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8600" y="1219200"/>
            <a:ext cx="710451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CLIC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09261" y="1676400"/>
            <a:ext cx="54373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dirty="0"/>
              <a:t>ILC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A4A978-1A70-4548-9E40-287899CFC6F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58175" y="0"/>
            <a:ext cx="8858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CLIC 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Schedule for PBS level 2 areas (K. Foraz)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Preparation of templates (coordinators)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Schedule information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Number of units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Filling of template (coordinators) with input from experts (archive in CERN EDMS structure)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Selected area estimate (e.g. module) to be ready by Jan 09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Full cost estimate to be ready by end of 09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Tool development in 2009 (prototype by 2Q 09, final version by end of 09)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AF3F8-AE81-4EA4-A79C-E7C16284EC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ILC-CLIC cost &amp; schedule WG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3DF208-C0FB-4089-B285-FE5C65A8FF8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38150"/>
            <a:ext cx="8210550" cy="598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Cost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Updated version of specification including schedule information [EDMS#975066]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Updated version of DB Entry template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Schedule information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Two energy configurations (500 </a:t>
            </a:r>
            <a:r>
              <a:rPr lang="en-US" dirty="0" err="1" smtClean="0"/>
              <a:t>GeV</a:t>
            </a:r>
            <a:r>
              <a:rPr lang="en-US" dirty="0" smtClean="0"/>
              <a:t> and 3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Development of tool at CERN using Excel DBE, oracle database and web interface similar to existing CERN management tools (M. Draper, J. De Jonghe)</a:t>
            </a:r>
            <a:endParaRPr lang="en-US" dirty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ym typeface="Wingdings" pitchFamily="2" charset="2"/>
              </a:rPr>
              <a:t>first prototype ready by 2Q 2009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>
                <a:sym typeface="Wingdings" pitchFamily="2" charset="2"/>
              </a:rPr>
              <a:t>final version by end of 2009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1F1DA5-3AA6-4968-A09F-93EAAFF8BE0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C7297-E1EF-4FFC-9D5C-5CA6E90A3EC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04800"/>
            <a:ext cx="8077200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Template 1/2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/>
          <a:srcRect b="38506"/>
          <a:stretch>
            <a:fillRect/>
          </a:stretch>
        </p:blipFill>
        <p:spPr bwMode="auto">
          <a:xfrm>
            <a:off x="3810000" y="0"/>
            <a:ext cx="5257800" cy="681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7B846B-EABE-4360-84C5-5903A9A8967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0" y="83820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Template 2/2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mtClean="0"/>
              <a:t> 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/>
          <a:srcRect t="62074"/>
          <a:stretch>
            <a:fillRect/>
          </a:stretch>
        </p:blipFill>
        <p:spPr bwMode="auto">
          <a:xfrm>
            <a:off x="2914650" y="1371600"/>
            <a:ext cx="62293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2699D5-1A1A-4513-AC50-C32E184BAE1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C7297-E1EF-4FFC-9D5C-5CA6E90A3EC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" y="160020"/>
            <a:ext cx="8892540" cy="662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 of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Role of the coordinator (PBS, levels 2 and 3)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Gather technical specifications, total numbers, delivery schedule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Cost estimate from experts based on cost template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Provide preliminary levels 2 and 3 estimates (even when level 4 is not available)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Filling template for level 4 estimate based on input from experts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Archive the system filled templates in EDMS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Role of experts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Provide cost estimate input for the related system (PBS level 4)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Role of accountant, </a:t>
            </a:r>
            <a:r>
              <a:rPr lang="en-US" i="1" dirty="0" smtClean="0"/>
              <a:t>M. Draper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Put all the numbers together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6C1B82-BC9D-4B02-97F6-8E14B4029AD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/>
          <a:lstStyle/>
          <a:p>
            <a:pPr eaLnBrk="1" hangingPunct="1"/>
            <a:r>
              <a:rPr lang="en-US" smtClean="0"/>
              <a:t>PBS levels 2 and 3 cost coordinators</a:t>
            </a:r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6865938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B83F0-2D92-4320-9445-126ED9FBB32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PBS level 4 experts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974B7F-C746-4102-BE80-89F9A2F81E4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95400"/>
            <a:ext cx="5486400" cy="479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"/>
            <a:ext cx="2019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295</Words>
  <Application>Microsoft Office PowerPoint</Application>
  <PresentationFormat>On-screen Show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ILC08 Project tools and Cost/Schedule WG </vt:lpstr>
      <vt:lpstr>Cost tool</vt:lpstr>
      <vt:lpstr>Slide 3</vt:lpstr>
      <vt:lpstr>Template 1/2</vt:lpstr>
      <vt:lpstr>Template 2/2</vt:lpstr>
      <vt:lpstr>Slide 6</vt:lpstr>
      <vt:lpstr>Definition of roles</vt:lpstr>
      <vt:lpstr>PBS levels 2 and 3 cost coordinators</vt:lpstr>
      <vt:lpstr>PBS level 4 experts</vt:lpstr>
      <vt:lpstr>PBS comparison</vt:lpstr>
      <vt:lpstr>CLIC Future work</vt:lpstr>
      <vt:lpstr>ILC-CLIC cost &amp; schedule WG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</cp:lastModifiedBy>
  <cp:revision>47</cp:revision>
  <dcterms:created xsi:type="dcterms:W3CDTF">2008-11-19T01:35:06Z</dcterms:created>
  <dcterms:modified xsi:type="dcterms:W3CDTF">2008-11-25T15:22:14Z</dcterms:modified>
</cp:coreProperties>
</file>