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95" r:id="rId3"/>
    <p:sldId id="257" r:id="rId4"/>
    <p:sldId id="291" r:id="rId5"/>
    <p:sldId id="287" r:id="rId6"/>
    <p:sldId id="289" r:id="rId7"/>
    <p:sldId id="285" r:id="rId8"/>
    <p:sldId id="294" r:id="rId9"/>
    <p:sldId id="292" r:id="rId10"/>
    <p:sldId id="297" r:id="rId11"/>
    <p:sldId id="298" r:id="rId12"/>
    <p:sldId id="290" r:id="rId13"/>
    <p:sldId id="284" r:id="rId14"/>
    <p:sldId id="296" r:id="rId15"/>
    <p:sldId id="299" r:id="rId16"/>
  </p:sldIdLst>
  <p:sldSz cx="9144000" cy="6858000" type="screen4x3"/>
  <p:notesSz cx="6662738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BBE0E3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87396" cy="49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768" y="0"/>
            <a:ext cx="2887396" cy="49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5663" y="742950"/>
            <a:ext cx="4951412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5960" y="4705670"/>
            <a:ext cx="5330820" cy="4456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09743"/>
            <a:ext cx="2887396" cy="49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768" y="9409743"/>
            <a:ext cx="2887396" cy="49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63461E1-D1A4-4B5D-AE40-E8B65DDA2D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Riddone, CDC 25.11.2008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74397-9EAD-41EA-9A15-1E0778B701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Riddone, CDC 25.11.2008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D004F-9B1A-4A00-92A9-5D967550A5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Riddone, CDC 25.11.2008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C5E6D-95B6-43F3-9E63-30D02B472C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Riddone, CDC 25.11.2008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C91E06-9B1F-4FD7-9340-56EE142C17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Riddone, CDC 25.11.2008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8122E-102F-457E-A764-5A206CFB23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Riddone, CDC 25.11.2008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A964D-3C49-4F4B-A114-A2103B6365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Riddone, CDC 25.11.2008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AF3C6-654D-42E8-836C-80C05C0042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Riddone, CDC 25.11.2008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D5143B-B0C8-44F4-935F-6F7D56FF6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Riddone, CDC 25.11.2008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1FD07-6968-4D19-931A-005259501D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Riddone, CDC 25.11.2008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4C7E3-83B6-404C-92D0-A14FEBD375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Riddone, CDC 25.11.2008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65F7C-7A77-47A4-8BF9-D1DE3DD092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Riddone, CDC 25.11.2008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820A1-8090-4C98-A6BE-E800FB7CF7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Input for cooling system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Following last meeting on cooling on 03.12.2008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0" y="6245225"/>
            <a:ext cx="3352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339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G. Riddone, CDC 25.11.2008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3399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338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3399"/>
                </a:solidFill>
                <a:latin typeface="+mn-lt"/>
              </a:defRPr>
            </a:lvl1pPr>
          </a:lstStyle>
          <a:p>
            <a:pPr>
              <a:defRPr/>
            </a:pPr>
            <a:fld id="{279D294F-FCF5-4E49-850B-3666DDA6CD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Calibri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003399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03399"/>
          </a:solidFill>
          <a:latin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rgbClr val="003399"/>
          </a:solidFill>
          <a:latin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003399"/>
          </a:solidFill>
          <a:latin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003399"/>
          </a:solidFill>
          <a:latin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3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3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3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1924050"/>
          </a:xfrm>
          <a:solidFill>
            <a:srgbClr val="003399"/>
          </a:solidFill>
          <a:ln w="57150" cmpd="thinThick"/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bg1"/>
                </a:solidFill>
              </a:rPr>
              <a:t>CLIC cooling and ventilation requirements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G. Riddone</a:t>
            </a:r>
          </a:p>
          <a:p>
            <a:pPr eaLnBrk="1" hangingPunct="1"/>
            <a:endParaRPr lang="fr-FR" dirty="0" smtClean="0"/>
          </a:p>
          <a:p>
            <a:pPr eaLnBrk="1" hangingPunct="1"/>
            <a:r>
              <a:rPr lang="fr-FR" dirty="0" smtClean="0"/>
              <a:t>2008.11.25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Riddone, CDC 25.11.2008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61FD07-6968-4D19-931A-005259501D1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8915400" cy="6171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400800" y="6096000"/>
            <a:ext cx="2428229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J. Osborne, CLIC08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cooling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Riddone, CDC 25.11.2008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61FD07-6968-4D19-931A-005259501D1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676400"/>
            <a:ext cx="6703243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553200" y="5410200"/>
            <a:ext cx="2057400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/>
              <a:t>DeltaT</a:t>
            </a:r>
            <a:r>
              <a:rPr lang="en-US" dirty="0" smtClean="0"/>
              <a:t> = 20 C</a:t>
            </a:r>
          </a:p>
          <a:p>
            <a:r>
              <a:rPr lang="en-US" dirty="0" smtClean="0"/>
              <a:t>V = 3.2 m/s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638800" y="1371600"/>
            <a:ext cx="2403222" cy="1066800"/>
            <a:chOff x="3285659" y="1752600"/>
            <a:chExt cx="2403222" cy="1066800"/>
          </a:xfrm>
        </p:grpSpPr>
        <p:sp>
          <p:nvSpPr>
            <p:cNvPr id="8" name="Oval 7"/>
            <p:cNvSpPr/>
            <p:nvPr/>
          </p:nvSpPr>
          <p:spPr>
            <a:xfrm>
              <a:off x="3590459" y="2514600"/>
              <a:ext cx="457200" cy="304800"/>
            </a:xfrm>
            <a:prstGeom prst="ellipse">
              <a:avLst/>
            </a:prstGeom>
            <a:solidFill>
              <a:srgbClr val="FF0000">
                <a:alpha val="36863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85659" y="1752600"/>
              <a:ext cx="2403222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Present working point</a:t>
              </a:r>
              <a:endParaRPr lang="en-US" dirty="0"/>
            </a:p>
          </p:txBody>
        </p:sp>
        <p:cxnSp>
          <p:nvCxnSpPr>
            <p:cNvPr id="10" name="Straight Arrow Connector 9"/>
            <p:cNvCxnSpPr>
              <a:stCxn id="9" idx="2"/>
              <a:endCxn id="8" idx="7"/>
            </p:cNvCxnSpPr>
            <p:nvPr/>
          </p:nvCxnSpPr>
          <p:spPr>
            <a:xfrm rot="5400000">
              <a:off x="4015335" y="2087301"/>
              <a:ext cx="437305" cy="50656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628900" y="2933700"/>
            <a:ext cx="5943600" cy="685800"/>
          </a:xfrm>
        </p:spPr>
        <p:txBody>
          <a:bodyPr/>
          <a:lstStyle/>
          <a:p>
            <a:r>
              <a:rPr lang="en-US" dirty="0" smtClean="0"/>
              <a:t>Power cooled by air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Riddone, CDC 25.11.2008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8122E-102F-457E-A764-5A206CFB23C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7863" y="471488"/>
            <a:ext cx="8466137" cy="591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657600" cy="990600"/>
          </a:xfrm>
        </p:spPr>
        <p:txBody>
          <a:bodyPr/>
          <a:lstStyle/>
          <a:p>
            <a:pPr algn="l"/>
            <a:r>
              <a:rPr lang="en-US" dirty="0" smtClean="0"/>
              <a:t>CLIC electrical power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8122E-102F-457E-A764-5A206CFB23C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Riddone, CDC 25.11.2008</a:t>
            </a:r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76200"/>
            <a:ext cx="5105400" cy="6624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power comparison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Riddone, CDC 25.11.2008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61FD07-6968-4D19-931A-005259501D1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447800"/>
            <a:ext cx="8275637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Identification of inconsistencies and re-contact people to confirm values</a:t>
            </a:r>
          </a:p>
          <a:p>
            <a:r>
              <a:rPr lang="en-US" dirty="0" smtClean="0"/>
              <a:t>Values for power to air in the tunnel are too high by at least a factor 2</a:t>
            </a:r>
          </a:p>
          <a:p>
            <a:endParaRPr lang="en-US" dirty="0" smtClean="0"/>
          </a:p>
          <a:p>
            <a:r>
              <a:rPr lang="en-US" dirty="0" smtClean="0"/>
              <a:t>Study alternative linac cooling process</a:t>
            </a:r>
          </a:p>
          <a:p>
            <a:r>
              <a:rPr lang="en-US" dirty="0" smtClean="0"/>
              <a:t>Study alternative module cooling methods </a:t>
            </a:r>
          </a:p>
          <a:p>
            <a:r>
              <a:rPr lang="en-US" dirty="0" smtClean="0"/>
              <a:t>Study alternative tunnel integration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Riddone, CDC 25.11.2008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8122E-102F-457E-A764-5A206CFB23C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Power requirement calculated for 3 </a:t>
            </a:r>
            <a:r>
              <a:rPr lang="en-US" dirty="0" err="1" smtClean="0"/>
              <a:t>TeV</a:t>
            </a:r>
            <a:r>
              <a:rPr lang="en-US" dirty="0" smtClean="0"/>
              <a:t>, extrapolated for 0.5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smtClean="0"/>
              <a:t>Calculated power dissipation based on input from several groups (last update for tunnel components Feb 2008)</a:t>
            </a:r>
          </a:p>
          <a:p>
            <a:pPr lvl="1"/>
            <a:r>
              <a:rPr lang="en-US" dirty="0" smtClean="0"/>
              <a:t>Power requirement comparison </a:t>
            </a:r>
          </a:p>
          <a:p>
            <a:pPr lvl="1"/>
            <a:r>
              <a:rPr lang="en-US" dirty="0" smtClean="0"/>
              <a:t>Identification of high contributions</a:t>
            </a:r>
          </a:p>
          <a:p>
            <a:pPr lvl="1"/>
            <a:endParaRPr lang="en-US" dirty="0" smtClean="0"/>
          </a:p>
          <a:p>
            <a:r>
              <a:rPr lang="en-US" i="1" dirty="0" smtClean="0"/>
              <a:t>Next step </a:t>
            </a:r>
            <a:r>
              <a:rPr lang="en-US" i="1" dirty="0" smtClean="0">
                <a:sym typeface="Wingdings" pitchFamily="2" charset="2"/>
              </a:rPr>
              <a:t> see conclusions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Riddone, CDC 25.11.2008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8122E-102F-457E-A764-5A206CFB23C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Cooling/ventilation system</a:t>
            </a:r>
            <a:endParaRPr lang="fr-FR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Present</a:t>
            </a:r>
            <a:r>
              <a:rPr lang="fr-FR" dirty="0" smtClean="0"/>
              <a:t> </a:t>
            </a:r>
            <a:r>
              <a:rPr lang="fr-FR" dirty="0" err="1" smtClean="0"/>
              <a:t>baseline</a:t>
            </a:r>
            <a:r>
              <a:rPr lang="fr-FR" dirty="0" smtClean="0"/>
              <a:t> for tunnel (CESWG and CMWG)</a:t>
            </a:r>
          </a:p>
          <a:p>
            <a:endParaRPr lang="en-US" dirty="0" smtClean="0"/>
          </a:p>
          <a:p>
            <a:r>
              <a:rPr lang="en-US" dirty="0" smtClean="0"/>
              <a:t>Water - CIRCUIT A : MODULES COOLING -  </a:t>
            </a:r>
            <a:r>
              <a:rPr lang="en-US" dirty="0" err="1" smtClean="0"/>
              <a:t>Demineralised</a:t>
            </a:r>
            <a:r>
              <a:rPr lang="en-US" dirty="0" smtClean="0"/>
              <a:t> water -  Accelerating structure, Loads, PETS, </a:t>
            </a:r>
            <a:r>
              <a:rPr lang="en-US" dirty="0" err="1" smtClean="0"/>
              <a:t>Quadrupoles</a:t>
            </a:r>
            <a:endParaRPr lang="en-US" dirty="0" smtClean="0"/>
          </a:p>
          <a:p>
            <a:r>
              <a:rPr lang="en-US" dirty="0" smtClean="0"/>
              <a:t>Water - CIRCUIT B : GENERAL COOLING - </a:t>
            </a:r>
            <a:r>
              <a:rPr lang="en-US" dirty="0" err="1" smtClean="0"/>
              <a:t>Demineralised</a:t>
            </a:r>
            <a:r>
              <a:rPr lang="en-US" dirty="0" smtClean="0"/>
              <a:t> water - transfer lines, UTRA, UTRC, Vacuum, Beam Dump</a:t>
            </a:r>
          </a:p>
          <a:p>
            <a:r>
              <a:rPr lang="en-US" dirty="0" smtClean="0"/>
              <a:t>Ventilation : GENERAL VENTILATION – AIR 22 C</a:t>
            </a:r>
            <a:endParaRPr lang="fr-CH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Riddone, CDC 25.11.2008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864C-7D6C-4E1F-8E71-35664FC1D31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  <p:bldP spid="14339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Circuit A - Module cooling layout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Riddone, CDC 25.11.2008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774" y="1219200"/>
            <a:ext cx="4616626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648200" y="1524000"/>
            <a:ext cx="414690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 Uniform duct over a full length of a linac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 Unique inlet/outlet point close to IP</a:t>
            </a:r>
          </a:p>
          <a:p>
            <a:r>
              <a:rPr lang="en-US" dirty="0" smtClean="0">
                <a:latin typeface="Calibri" pitchFamily="34" charset="0"/>
              </a:rPr>
              <a:t>(§CES WG)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 All modules cooled in parallel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 ACS and loads cooled in series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 ACS, PETS, MB Q and DN Q cooled </a:t>
            </a:r>
          </a:p>
          <a:p>
            <a:r>
              <a:rPr lang="en-US" dirty="0" smtClean="0">
                <a:latin typeface="Calibri" pitchFamily="34" charset="0"/>
              </a:rPr>
              <a:t>in parallel</a:t>
            </a:r>
          </a:p>
          <a:p>
            <a:endParaRPr lang="en-US" dirty="0" smtClean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762000" y="4717018"/>
            <a:ext cx="8039566" cy="1455182"/>
            <a:chOff x="862013" y="4495800"/>
            <a:chExt cx="8039566" cy="1455182"/>
          </a:xfrm>
        </p:grpSpPr>
        <p:grpSp>
          <p:nvGrpSpPr>
            <p:cNvPr id="38" name="Group 37"/>
            <p:cNvGrpSpPr/>
            <p:nvPr/>
          </p:nvGrpSpPr>
          <p:grpSpPr>
            <a:xfrm>
              <a:off x="7467600" y="4725194"/>
              <a:ext cx="229394" cy="761206"/>
              <a:chOff x="7467600" y="4725194"/>
              <a:chExt cx="229394" cy="761206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 rot="5400000">
                <a:off x="7315994" y="5333206"/>
                <a:ext cx="304800" cy="1588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rot="5400000">
                <a:off x="7543800" y="4876800"/>
                <a:ext cx="304800" cy="1588"/>
              </a:xfrm>
              <a:prstGeom prst="line">
                <a:avLst/>
              </a:prstGeom>
              <a:ln w="28575">
                <a:solidFill>
                  <a:srgbClr val="0033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Straight Connector 14"/>
            <p:cNvCxnSpPr/>
            <p:nvPr/>
          </p:nvCxnSpPr>
          <p:spPr>
            <a:xfrm>
              <a:off x="862013" y="4724400"/>
              <a:ext cx="3571875" cy="1588"/>
            </a:xfrm>
            <a:prstGeom prst="line">
              <a:avLst/>
            </a:prstGeom>
            <a:ln w="57150">
              <a:solidFill>
                <a:srgbClr val="003399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862013" y="5510213"/>
              <a:ext cx="3571875" cy="1587"/>
            </a:xfrm>
            <a:prstGeom prst="line">
              <a:avLst/>
            </a:prstGeom>
            <a:ln w="571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51"/>
            <p:cNvSpPr txBox="1">
              <a:spLocks noChangeArrowheads="1"/>
            </p:cNvSpPr>
            <p:nvPr/>
          </p:nvSpPr>
          <p:spPr bwMode="auto">
            <a:xfrm>
              <a:off x="4316413" y="4938713"/>
              <a:ext cx="403225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IP</a:t>
              </a: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4648200" y="4724400"/>
              <a:ext cx="3571875" cy="1588"/>
            </a:xfrm>
            <a:prstGeom prst="line">
              <a:avLst/>
            </a:prstGeom>
            <a:ln w="57150">
              <a:solidFill>
                <a:srgbClr val="003399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4648200" y="5510213"/>
              <a:ext cx="3571875" cy="1587"/>
            </a:xfrm>
            <a:prstGeom prst="line">
              <a:avLst/>
            </a:prstGeom>
            <a:ln w="5715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7362825" y="4938713"/>
              <a:ext cx="428625" cy="428625"/>
            </a:xfrm>
            <a:prstGeom prst="rect">
              <a:avLst/>
            </a:prstGeom>
            <a:solidFill>
              <a:srgbClr val="99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M</a:t>
              </a:r>
            </a:p>
          </p:txBody>
        </p:sp>
        <p:sp>
          <p:nvSpPr>
            <p:cNvPr id="30" name="TextBox 59"/>
            <p:cNvSpPr txBox="1">
              <a:spLocks noChangeArrowheads="1"/>
            </p:cNvSpPr>
            <p:nvPr/>
          </p:nvSpPr>
          <p:spPr bwMode="auto">
            <a:xfrm>
              <a:off x="8229600" y="4495800"/>
              <a:ext cx="41549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/>
                <a:t>IN</a:t>
              </a:r>
              <a:endParaRPr lang="en-US" dirty="0"/>
            </a:p>
          </p:txBody>
        </p:sp>
        <p:sp>
          <p:nvSpPr>
            <p:cNvPr id="31" name="TextBox 60"/>
            <p:cNvSpPr txBox="1">
              <a:spLocks noChangeArrowheads="1"/>
            </p:cNvSpPr>
            <p:nvPr/>
          </p:nvSpPr>
          <p:spPr bwMode="auto">
            <a:xfrm>
              <a:off x="2147888" y="5581650"/>
              <a:ext cx="106311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err="1"/>
                <a:t>Linac</a:t>
              </a:r>
              <a:r>
                <a:rPr lang="en-US" dirty="0"/>
                <a:t> </a:t>
              </a:r>
              <a:r>
                <a:rPr lang="en-US" dirty="0" smtClean="0"/>
                <a:t>e+</a:t>
              </a:r>
              <a:endParaRPr lang="en-US" dirty="0"/>
            </a:p>
          </p:txBody>
        </p:sp>
        <p:sp>
          <p:nvSpPr>
            <p:cNvPr id="32" name="TextBox 61"/>
            <p:cNvSpPr txBox="1">
              <a:spLocks noChangeArrowheads="1"/>
            </p:cNvSpPr>
            <p:nvPr/>
          </p:nvSpPr>
          <p:spPr bwMode="auto">
            <a:xfrm>
              <a:off x="6005513" y="5581650"/>
              <a:ext cx="100540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err="1"/>
                <a:t>Linac</a:t>
              </a:r>
              <a:r>
                <a:rPr lang="en-US" dirty="0"/>
                <a:t> </a:t>
              </a:r>
              <a:r>
                <a:rPr lang="en-US" dirty="0" smtClean="0"/>
                <a:t>e-</a:t>
              </a:r>
              <a:endParaRPr lang="en-US" dirty="0"/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6886575" y="4739481"/>
              <a:ext cx="229394" cy="761206"/>
              <a:chOff x="7467600" y="4725194"/>
              <a:chExt cx="229394" cy="761206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 rot="5400000">
                <a:off x="7315994" y="5333206"/>
                <a:ext cx="304800" cy="1588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rot="5400000">
                <a:off x="7543800" y="4876800"/>
                <a:ext cx="304800" cy="1588"/>
              </a:xfrm>
              <a:prstGeom prst="line">
                <a:avLst/>
              </a:prstGeom>
              <a:ln w="28575">
                <a:solidFill>
                  <a:srgbClr val="0033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Rectangle 44"/>
            <p:cNvSpPr/>
            <p:nvPr/>
          </p:nvSpPr>
          <p:spPr>
            <a:xfrm>
              <a:off x="6781800" y="4953000"/>
              <a:ext cx="428625" cy="428625"/>
            </a:xfrm>
            <a:prstGeom prst="rect">
              <a:avLst/>
            </a:prstGeom>
            <a:solidFill>
              <a:srgbClr val="99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M</a:t>
              </a: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6276975" y="4739481"/>
              <a:ext cx="229394" cy="761206"/>
              <a:chOff x="7467600" y="4725194"/>
              <a:chExt cx="229394" cy="761206"/>
            </a:xfrm>
          </p:grpSpPr>
          <p:cxnSp>
            <p:nvCxnSpPr>
              <p:cNvPr id="47" name="Straight Connector 46"/>
              <p:cNvCxnSpPr/>
              <p:nvPr/>
            </p:nvCxnSpPr>
            <p:spPr>
              <a:xfrm rot="5400000">
                <a:off x="7315994" y="5333206"/>
                <a:ext cx="304800" cy="1588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rot="5400000">
                <a:off x="7543800" y="4876800"/>
                <a:ext cx="304800" cy="1588"/>
              </a:xfrm>
              <a:prstGeom prst="line">
                <a:avLst/>
              </a:prstGeom>
              <a:ln w="28575">
                <a:solidFill>
                  <a:srgbClr val="0033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Rectangle 48"/>
            <p:cNvSpPr/>
            <p:nvPr/>
          </p:nvSpPr>
          <p:spPr>
            <a:xfrm>
              <a:off x="6172200" y="4953000"/>
              <a:ext cx="428625" cy="428625"/>
            </a:xfrm>
            <a:prstGeom prst="rect">
              <a:avLst/>
            </a:prstGeom>
            <a:solidFill>
              <a:srgbClr val="99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M</a:t>
              </a: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5667375" y="4739481"/>
              <a:ext cx="229394" cy="761206"/>
              <a:chOff x="7467600" y="4725194"/>
              <a:chExt cx="229394" cy="761206"/>
            </a:xfrm>
          </p:grpSpPr>
          <p:cxnSp>
            <p:nvCxnSpPr>
              <p:cNvPr id="51" name="Straight Connector 50"/>
              <p:cNvCxnSpPr/>
              <p:nvPr/>
            </p:nvCxnSpPr>
            <p:spPr>
              <a:xfrm rot="5400000">
                <a:off x="7315994" y="5333206"/>
                <a:ext cx="304800" cy="1588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rot="5400000">
                <a:off x="7543800" y="4876800"/>
                <a:ext cx="304800" cy="1588"/>
              </a:xfrm>
              <a:prstGeom prst="line">
                <a:avLst/>
              </a:prstGeom>
              <a:ln w="28575">
                <a:solidFill>
                  <a:srgbClr val="0033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Rectangle 52"/>
            <p:cNvSpPr/>
            <p:nvPr/>
          </p:nvSpPr>
          <p:spPr>
            <a:xfrm>
              <a:off x="5562600" y="4953000"/>
              <a:ext cx="428625" cy="428625"/>
            </a:xfrm>
            <a:prstGeom prst="rect">
              <a:avLst/>
            </a:prstGeom>
            <a:solidFill>
              <a:srgbClr val="99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M</a:t>
              </a: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5057775" y="4739481"/>
              <a:ext cx="229394" cy="761206"/>
              <a:chOff x="7467600" y="4725194"/>
              <a:chExt cx="229394" cy="761206"/>
            </a:xfrm>
          </p:grpSpPr>
          <p:cxnSp>
            <p:nvCxnSpPr>
              <p:cNvPr id="55" name="Straight Connector 54"/>
              <p:cNvCxnSpPr/>
              <p:nvPr/>
            </p:nvCxnSpPr>
            <p:spPr>
              <a:xfrm rot="5400000">
                <a:off x="7315994" y="5333206"/>
                <a:ext cx="304800" cy="1588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rot="5400000">
                <a:off x="7543800" y="4876800"/>
                <a:ext cx="304800" cy="1588"/>
              </a:xfrm>
              <a:prstGeom prst="line">
                <a:avLst/>
              </a:prstGeom>
              <a:ln w="28575">
                <a:solidFill>
                  <a:srgbClr val="0033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Rectangle 56"/>
            <p:cNvSpPr/>
            <p:nvPr/>
          </p:nvSpPr>
          <p:spPr>
            <a:xfrm>
              <a:off x="4953000" y="4953000"/>
              <a:ext cx="428625" cy="428625"/>
            </a:xfrm>
            <a:prstGeom prst="rect">
              <a:avLst/>
            </a:prstGeom>
            <a:solidFill>
              <a:srgbClr val="99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M</a:t>
              </a:r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3733800" y="4739481"/>
              <a:ext cx="428625" cy="761206"/>
              <a:chOff x="3733800" y="4739481"/>
              <a:chExt cx="428625" cy="761206"/>
            </a:xfrm>
          </p:grpSpPr>
          <p:grpSp>
            <p:nvGrpSpPr>
              <p:cNvPr id="58" name="Group 57"/>
              <p:cNvGrpSpPr/>
              <p:nvPr/>
            </p:nvGrpSpPr>
            <p:grpSpPr>
              <a:xfrm flipV="1">
                <a:off x="3838575" y="4739481"/>
                <a:ext cx="229394" cy="761206"/>
                <a:chOff x="7467600" y="4725194"/>
                <a:chExt cx="229394" cy="761206"/>
              </a:xfrm>
            </p:grpSpPr>
            <p:cxnSp>
              <p:nvCxnSpPr>
                <p:cNvPr id="59" name="Straight Connector 58"/>
                <p:cNvCxnSpPr/>
                <p:nvPr/>
              </p:nvCxnSpPr>
              <p:spPr>
                <a:xfrm rot="16200000" flipV="1">
                  <a:off x="7315994" y="5333206"/>
                  <a:ext cx="304800" cy="1588"/>
                </a:xfrm>
                <a:prstGeom prst="line">
                  <a:avLst/>
                </a:prstGeom>
                <a:ln w="28575">
                  <a:solidFill>
                    <a:srgbClr val="00339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/>
                <p:nvPr/>
              </p:nvCxnSpPr>
              <p:spPr>
                <a:xfrm rot="5400000">
                  <a:off x="7543800" y="4876800"/>
                  <a:ext cx="304800" cy="1588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1" name="Rectangle 60"/>
              <p:cNvSpPr/>
              <p:nvPr/>
            </p:nvSpPr>
            <p:spPr>
              <a:xfrm>
                <a:off x="3733800" y="4953000"/>
                <a:ext cx="428625" cy="428625"/>
              </a:xfrm>
              <a:prstGeom prst="rect">
                <a:avLst/>
              </a:prstGeom>
              <a:solidFill>
                <a:srgbClr val="99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M</a:t>
                </a:r>
              </a:p>
            </p:txBody>
          </p:sp>
        </p:grpSp>
        <p:grpSp>
          <p:nvGrpSpPr>
            <p:cNvPr id="71" name="Group 70"/>
            <p:cNvGrpSpPr/>
            <p:nvPr/>
          </p:nvGrpSpPr>
          <p:grpSpPr>
            <a:xfrm>
              <a:off x="3152775" y="4724400"/>
              <a:ext cx="428625" cy="761206"/>
              <a:chOff x="3733800" y="4739481"/>
              <a:chExt cx="428625" cy="761206"/>
            </a:xfrm>
          </p:grpSpPr>
          <p:grpSp>
            <p:nvGrpSpPr>
              <p:cNvPr id="72" name="Group 71"/>
              <p:cNvGrpSpPr/>
              <p:nvPr/>
            </p:nvGrpSpPr>
            <p:grpSpPr>
              <a:xfrm flipV="1">
                <a:off x="3838575" y="4739481"/>
                <a:ext cx="229394" cy="761206"/>
                <a:chOff x="7467600" y="4725194"/>
                <a:chExt cx="229394" cy="761206"/>
              </a:xfrm>
            </p:grpSpPr>
            <p:cxnSp>
              <p:nvCxnSpPr>
                <p:cNvPr id="74" name="Straight Connector 73"/>
                <p:cNvCxnSpPr/>
                <p:nvPr/>
              </p:nvCxnSpPr>
              <p:spPr>
                <a:xfrm rot="16200000" flipV="1">
                  <a:off x="7315994" y="5333206"/>
                  <a:ext cx="304800" cy="1588"/>
                </a:xfrm>
                <a:prstGeom prst="line">
                  <a:avLst/>
                </a:prstGeom>
                <a:ln w="28575">
                  <a:solidFill>
                    <a:srgbClr val="00339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 rot="5400000">
                  <a:off x="7543800" y="4876800"/>
                  <a:ext cx="304800" cy="1588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3" name="Rectangle 72"/>
              <p:cNvSpPr/>
              <p:nvPr/>
            </p:nvSpPr>
            <p:spPr>
              <a:xfrm>
                <a:off x="3733800" y="4953000"/>
                <a:ext cx="428625" cy="428625"/>
              </a:xfrm>
              <a:prstGeom prst="rect">
                <a:avLst/>
              </a:prstGeom>
              <a:solidFill>
                <a:srgbClr val="99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M</a:t>
                </a:r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2514600" y="4724400"/>
              <a:ext cx="428625" cy="761206"/>
              <a:chOff x="3733800" y="4739481"/>
              <a:chExt cx="428625" cy="761206"/>
            </a:xfrm>
          </p:grpSpPr>
          <p:grpSp>
            <p:nvGrpSpPr>
              <p:cNvPr id="77" name="Group 71"/>
              <p:cNvGrpSpPr/>
              <p:nvPr/>
            </p:nvGrpSpPr>
            <p:grpSpPr>
              <a:xfrm flipV="1">
                <a:off x="3838575" y="4739481"/>
                <a:ext cx="229394" cy="761206"/>
                <a:chOff x="7467600" y="4725194"/>
                <a:chExt cx="229394" cy="761206"/>
              </a:xfrm>
            </p:grpSpPr>
            <p:cxnSp>
              <p:nvCxnSpPr>
                <p:cNvPr id="79" name="Straight Connector 78"/>
                <p:cNvCxnSpPr/>
                <p:nvPr/>
              </p:nvCxnSpPr>
              <p:spPr>
                <a:xfrm rot="16200000" flipV="1">
                  <a:off x="7315994" y="5333206"/>
                  <a:ext cx="304800" cy="1588"/>
                </a:xfrm>
                <a:prstGeom prst="line">
                  <a:avLst/>
                </a:prstGeom>
                <a:ln w="28575">
                  <a:solidFill>
                    <a:srgbClr val="00339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>
                <a:xfrm rot="5400000">
                  <a:off x="7543800" y="4876800"/>
                  <a:ext cx="304800" cy="1588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8" name="Rectangle 77"/>
              <p:cNvSpPr/>
              <p:nvPr/>
            </p:nvSpPr>
            <p:spPr>
              <a:xfrm>
                <a:off x="3733800" y="4953000"/>
                <a:ext cx="428625" cy="428625"/>
              </a:xfrm>
              <a:prstGeom prst="rect">
                <a:avLst/>
              </a:prstGeom>
              <a:solidFill>
                <a:srgbClr val="99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M</a:t>
                </a:r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1295400" y="4724400"/>
              <a:ext cx="428625" cy="761206"/>
              <a:chOff x="3733800" y="4739481"/>
              <a:chExt cx="428625" cy="761206"/>
            </a:xfrm>
          </p:grpSpPr>
          <p:grpSp>
            <p:nvGrpSpPr>
              <p:cNvPr id="82" name="Group 71"/>
              <p:cNvGrpSpPr/>
              <p:nvPr/>
            </p:nvGrpSpPr>
            <p:grpSpPr>
              <a:xfrm flipV="1">
                <a:off x="3838575" y="4739481"/>
                <a:ext cx="229394" cy="761206"/>
                <a:chOff x="7467600" y="4725194"/>
                <a:chExt cx="229394" cy="761206"/>
              </a:xfrm>
            </p:grpSpPr>
            <p:cxnSp>
              <p:nvCxnSpPr>
                <p:cNvPr id="84" name="Straight Connector 83"/>
                <p:cNvCxnSpPr/>
                <p:nvPr/>
              </p:nvCxnSpPr>
              <p:spPr>
                <a:xfrm rot="16200000" flipV="1">
                  <a:off x="7315994" y="5333206"/>
                  <a:ext cx="304800" cy="1588"/>
                </a:xfrm>
                <a:prstGeom prst="line">
                  <a:avLst/>
                </a:prstGeom>
                <a:ln w="28575">
                  <a:solidFill>
                    <a:srgbClr val="00339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/>
                <p:cNvCxnSpPr/>
                <p:nvPr/>
              </p:nvCxnSpPr>
              <p:spPr>
                <a:xfrm rot="5400000">
                  <a:off x="7543800" y="4876800"/>
                  <a:ext cx="304800" cy="1588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3" name="Rectangle 82"/>
              <p:cNvSpPr/>
              <p:nvPr/>
            </p:nvSpPr>
            <p:spPr>
              <a:xfrm>
                <a:off x="3733800" y="4953000"/>
                <a:ext cx="428625" cy="428625"/>
              </a:xfrm>
              <a:prstGeom prst="rect">
                <a:avLst/>
              </a:prstGeom>
              <a:solidFill>
                <a:srgbClr val="99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M</a:t>
                </a:r>
              </a:p>
            </p:txBody>
          </p:sp>
        </p:grpSp>
        <p:grpSp>
          <p:nvGrpSpPr>
            <p:cNvPr id="86" name="Group 85"/>
            <p:cNvGrpSpPr/>
            <p:nvPr/>
          </p:nvGrpSpPr>
          <p:grpSpPr>
            <a:xfrm>
              <a:off x="1905000" y="4724400"/>
              <a:ext cx="428625" cy="761206"/>
              <a:chOff x="3733800" y="4739481"/>
              <a:chExt cx="428625" cy="761206"/>
            </a:xfrm>
          </p:grpSpPr>
          <p:grpSp>
            <p:nvGrpSpPr>
              <p:cNvPr id="87" name="Group 71"/>
              <p:cNvGrpSpPr/>
              <p:nvPr/>
            </p:nvGrpSpPr>
            <p:grpSpPr>
              <a:xfrm flipV="1">
                <a:off x="3838575" y="4739481"/>
                <a:ext cx="229394" cy="761206"/>
                <a:chOff x="7467600" y="4725194"/>
                <a:chExt cx="229394" cy="761206"/>
              </a:xfrm>
            </p:grpSpPr>
            <p:cxnSp>
              <p:nvCxnSpPr>
                <p:cNvPr id="89" name="Straight Connector 88"/>
                <p:cNvCxnSpPr/>
                <p:nvPr/>
              </p:nvCxnSpPr>
              <p:spPr>
                <a:xfrm rot="16200000" flipV="1">
                  <a:off x="7315994" y="5333206"/>
                  <a:ext cx="304800" cy="1588"/>
                </a:xfrm>
                <a:prstGeom prst="line">
                  <a:avLst/>
                </a:prstGeom>
                <a:ln w="28575">
                  <a:solidFill>
                    <a:srgbClr val="00339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/>
                <p:nvPr/>
              </p:nvCxnSpPr>
              <p:spPr>
                <a:xfrm rot="5400000">
                  <a:off x="7543800" y="4876800"/>
                  <a:ext cx="304800" cy="1588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8" name="Rectangle 87"/>
              <p:cNvSpPr/>
              <p:nvPr/>
            </p:nvSpPr>
            <p:spPr>
              <a:xfrm>
                <a:off x="3733800" y="4953000"/>
                <a:ext cx="428625" cy="428625"/>
              </a:xfrm>
              <a:prstGeom prst="rect">
                <a:avLst/>
              </a:prstGeom>
              <a:solidFill>
                <a:srgbClr val="99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M</a:t>
                </a:r>
              </a:p>
            </p:txBody>
          </p:sp>
        </p:grpSp>
        <p:sp>
          <p:nvSpPr>
            <p:cNvPr id="91" name="TextBox 59"/>
            <p:cNvSpPr txBox="1">
              <a:spLocks noChangeArrowheads="1"/>
            </p:cNvSpPr>
            <p:nvPr/>
          </p:nvSpPr>
          <p:spPr bwMode="auto">
            <a:xfrm>
              <a:off x="8229600" y="5334000"/>
              <a:ext cx="67197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/>
                <a:t>OUT</a:t>
              </a:r>
              <a:endParaRPr lang="en-US" dirty="0"/>
            </a:p>
          </p:txBody>
        </p:sp>
      </p:grpSp>
      <p:sp>
        <p:nvSpPr>
          <p:cNvPr id="63" name="Slide Number Placeholder 6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61FD07-6968-4D19-931A-005259501D1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cooled by water - circuit A (module)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Riddone, CDC 25.11.2008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8122E-102F-457E-A764-5A206CFB23C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0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04800" y="6248400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EDMS# 964715 - 964717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Circuit A – Power contributions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2209800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/>
              <a:t>Total dissipated power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65.3 MW x 2 = 130.6 MW (2 linacs)</a:t>
            </a:r>
          </a:p>
          <a:p>
            <a:r>
              <a:rPr lang="en-US" sz="2000" dirty="0" smtClean="0"/>
              <a:t>Tin = 25 +/- 0.1 ˚C (ref. EDMS 925173, EDMS 964549)  </a:t>
            </a:r>
          </a:p>
          <a:p>
            <a:r>
              <a:rPr lang="en-US" sz="2000" dirty="0" smtClean="0"/>
              <a:t>Tout = 43-45 ˚C</a:t>
            </a:r>
          </a:p>
          <a:p>
            <a:r>
              <a:rPr lang="en-US" sz="2000" dirty="0" smtClean="0"/>
              <a:t>Standard module = </a:t>
            </a:r>
            <a:r>
              <a:rPr lang="en-US" sz="2000" dirty="0" smtClean="0">
                <a:latin typeface="Symbol" pitchFamily="18" charset="2"/>
              </a:rPr>
              <a:t>D</a:t>
            </a:r>
            <a:r>
              <a:rPr lang="en-US" sz="2000" dirty="0" smtClean="0"/>
              <a:t>T for ACS =&gt; 10 K </a:t>
            </a:r>
            <a:br>
              <a:rPr lang="en-US" sz="2000" dirty="0" smtClean="0"/>
            </a:br>
            <a:r>
              <a:rPr lang="en-US" sz="2000" dirty="0" smtClean="0"/>
              <a:t>(ref. EDMS </a:t>
            </a:r>
            <a:r>
              <a:rPr lang="en-US" sz="2000" dirty="0" smtClean="0"/>
              <a:t>901290</a:t>
            </a:r>
            <a:r>
              <a:rPr lang="en-US" sz="2000" dirty="0" smtClean="0"/>
              <a:t>, rf str. meeting 16.06.2008) </a:t>
            </a:r>
          </a:p>
          <a:p>
            <a:endParaRPr lang="en-US" sz="20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Riddone, CDC 25.11.2008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61FD07-6968-4D19-931A-005259501D1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3429000"/>
            <a:ext cx="5445935" cy="32766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657599"/>
            <a:ext cx="2286000" cy="230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cooled by water - Circuit 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Riddone, CDC 25.11.2008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8122E-102F-457E-A764-5A206CFB23C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1400175"/>
            <a:ext cx="8990013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Riddone, CDC 25.11.2008</a:t>
            </a:r>
            <a:endParaRPr lang="en-US"/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5B83A8-D7FC-4ADB-A7EE-9EBE73AA89D0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Volumetric mass-flow </a:t>
            </a:r>
            <a:br>
              <a:rPr lang="en-US" sz="3200" dirty="0" smtClean="0"/>
            </a:br>
            <a:r>
              <a:rPr lang="en-US" sz="3200" dirty="0" smtClean="0"/>
              <a:t>and pipe diameters</a:t>
            </a:r>
          </a:p>
        </p:txBody>
      </p:sp>
      <p:graphicFrame>
        <p:nvGraphicFramePr>
          <p:cNvPr id="22626" name="Group 98"/>
          <p:cNvGraphicFramePr>
            <a:graphicFrameLocks noGrp="1"/>
          </p:cNvGraphicFramePr>
          <p:nvPr>
            <p:ph idx="1"/>
          </p:nvPr>
        </p:nvGraphicFramePr>
        <p:xfrm>
          <a:off x="457200" y="1371600"/>
          <a:ext cx="8229600" cy="5041900"/>
        </p:xfrm>
        <a:graphic>
          <a:graphicData uri="http://schemas.openxmlformats.org/drawingml/2006/table">
            <a:tbl>
              <a:tblPr/>
              <a:tblGrid>
                <a:gridCol w="1646238"/>
                <a:gridCol w="1646237"/>
                <a:gridCol w="1644650"/>
                <a:gridCol w="1646238"/>
                <a:gridCol w="1646237"/>
              </a:tblGrid>
              <a:tr h="4572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</a:rPr>
                        <a:t>Circuit 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</a:rPr>
                        <a:t>Circuit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16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</a:rPr>
                        <a:t>27.02.2008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</a:rPr>
                        <a:t>14.11.2008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</a:rPr>
                        <a:t>27.02.2008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</a:rPr>
                        <a:t>14.11.2008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0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</a:rPr>
                        <a:t>Volumetric flow [m3/h]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</a:rPr>
                        <a:t>3215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</a:rPr>
                        <a:t>3100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</a:rPr>
                        <a:t>470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</a:rPr>
                        <a:t>470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3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</a:rPr>
                        <a:t>Flow speed [m/s]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</a:rPr>
                        <a:t>3.2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</a:rPr>
                        <a:t>Pipe diameter [m]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</a:rPr>
                        <a:t>0.6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</a:rPr>
                        <a:t>0.58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</a:rPr>
                        <a:t>0.25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</a:rPr>
                        <a:t>0.25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0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</a:rPr>
                        <a:t>DeltaT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</a:rPr>
                        <a:t>20 (each module in parallel)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93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</a:rPr>
                        <a:t>Power [kW]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</a:rPr>
                        <a:t>70172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</a:rPr>
                        <a:t>65300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</a:rPr>
                        <a:t>13620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</a:rPr>
                        <a:t>13833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G. Riddone, CDC 25.11.2008</a:t>
            </a:r>
            <a:endParaRPr lang="en-US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/>
          <a:srcRect r="7655"/>
          <a:stretch>
            <a:fillRect/>
          </a:stretch>
        </p:blipFill>
        <p:spPr bwMode="auto">
          <a:xfrm>
            <a:off x="4572000" y="3890460"/>
            <a:ext cx="4595812" cy="296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 t="8000"/>
          <a:stretch>
            <a:fillRect/>
          </a:stretch>
        </p:blipFill>
        <p:spPr bwMode="auto">
          <a:xfrm>
            <a:off x="228600" y="990600"/>
            <a:ext cx="63976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cooling 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2438400" y="1066800"/>
            <a:ext cx="2403222" cy="1066800"/>
            <a:chOff x="3285659" y="1752600"/>
            <a:chExt cx="2403222" cy="1066800"/>
          </a:xfrm>
        </p:grpSpPr>
        <p:sp>
          <p:nvSpPr>
            <p:cNvPr id="17" name="Oval 16"/>
            <p:cNvSpPr/>
            <p:nvPr/>
          </p:nvSpPr>
          <p:spPr>
            <a:xfrm>
              <a:off x="3590459" y="2514600"/>
              <a:ext cx="457200" cy="304800"/>
            </a:xfrm>
            <a:prstGeom prst="ellipse">
              <a:avLst/>
            </a:prstGeom>
            <a:solidFill>
              <a:srgbClr val="FF0000">
                <a:alpha val="36863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285659" y="1752600"/>
              <a:ext cx="2403222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Present working point</a:t>
              </a:r>
              <a:endParaRPr lang="en-US" dirty="0"/>
            </a:p>
          </p:txBody>
        </p:sp>
        <p:cxnSp>
          <p:nvCxnSpPr>
            <p:cNvPr id="20" name="Straight Arrow Connector 19"/>
            <p:cNvCxnSpPr>
              <a:stCxn id="18" idx="2"/>
              <a:endCxn id="17" idx="7"/>
            </p:cNvCxnSpPr>
            <p:nvPr/>
          </p:nvCxnSpPr>
          <p:spPr>
            <a:xfrm rot="5400000">
              <a:off x="4015335" y="2087301"/>
              <a:ext cx="437305" cy="50656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61FD07-6968-4D19-931A-005259501D1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6172200" y="3962400"/>
            <a:ext cx="2403222" cy="1066800"/>
            <a:chOff x="3285659" y="1752600"/>
            <a:chExt cx="2403222" cy="1066800"/>
          </a:xfrm>
        </p:grpSpPr>
        <p:sp>
          <p:nvSpPr>
            <p:cNvPr id="16" name="Oval 15"/>
            <p:cNvSpPr/>
            <p:nvPr/>
          </p:nvSpPr>
          <p:spPr>
            <a:xfrm>
              <a:off x="3590459" y="2514600"/>
              <a:ext cx="457200" cy="304800"/>
            </a:xfrm>
            <a:prstGeom prst="ellipse">
              <a:avLst/>
            </a:prstGeom>
            <a:solidFill>
              <a:srgbClr val="FF0000">
                <a:alpha val="36863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85659" y="1752600"/>
              <a:ext cx="2403222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Present working point</a:t>
              </a:r>
              <a:endParaRPr lang="en-US" dirty="0"/>
            </a:p>
          </p:txBody>
        </p:sp>
        <p:cxnSp>
          <p:nvCxnSpPr>
            <p:cNvPr id="21" name="Straight Arrow Connector 20"/>
            <p:cNvCxnSpPr>
              <a:stCxn id="19" idx="2"/>
              <a:endCxn id="16" idx="7"/>
            </p:cNvCxnSpPr>
            <p:nvPr/>
          </p:nvCxnSpPr>
          <p:spPr>
            <a:xfrm rot="5400000">
              <a:off x="4015335" y="2087301"/>
              <a:ext cx="437305" cy="50656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2273</TotalTime>
  <Words>439</Words>
  <Application>Microsoft Office PowerPoint</Application>
  <PresentationFormat>On-screen Show (4:3)</PresentationFormat>
  <Paragraphs>122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CLIC cooling and ventilation requirements</vt:lpstr>
      <vt:lpstr>Introduction</vt:lpstr>
      <vt:lpstr>Cooling/ventilation system</vt:lpstr>
      <vt:lpstr>Circuit A - Module cooling layout</vt:lpstr>
      <vt:lpstr>Power cooled by water - circuit A (module)</vt:lpstr>
      <vt:lpstr>Circuit A – Power contributions </vt:lpstr>
      <vt:lpstr>Power cooled by water - Circuit B</vt:lpstr>
      <vt:lpstr>Volumetric mass-flow  and pipe diameters</vt:lpstr>
      <vt:lpstr>Module cooling </vt:lpstr>
      <vt:lpstr>Slide 10</vt:lpstr>
      <vt:lpstr>Module cooling</vt:lpstr>
      <vt:lpstr>Power cooled by air</vt:lpstr>
      <vt:lpstr>CLIC electrical power </vt:lpstr>
      <vt:lpstr>Electrical power comparison 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riddone</dc:creator>
  <cp:lastModifiedBy>riddone</cp:lastModifiedBy>
  <cp:revision>202</cp:revision>
  <dcterms:created xsi:type="dcterms:W3CDTF">2007-03-08T07:21:26Z</dcterms:created>
  <dcterms:modified xsi:type="dcterms:W3CDTF">2008-12-19T13:48:27Z</dcterms:modified>
</cp:coreProperties>
</file>