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93928-D664-4AF0-A5AE-945C7DF84990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42AB1-681D-4A49-8843-C2C3F1206C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287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42AB1-681D-4A49-8843-C2C3F1206CE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42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92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637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550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75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781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2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93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15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97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87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73826-460A-4BA6-A675-349D79337BD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89510-074C-4C7B-8346-2252FE7EE5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2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51720" y="1700808"/>
            <a:ext cx="39503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Collimation en énergie</a:t>
            </a:r>
          </a:p>
          <a:p>
            <a:r>
              <a:rPr lang="fr-FR" sz="3200" dirty="0" smtClean="0"/>
              <a:t>Statut de l’optique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658908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869897"/>
              </p:ext>
            </p:extLst>
          </p:nvPr>
        </p:nvGraphicFramePr>
        <p:xfrm>
          <a:off x="1403648" y="4365104"/>
          <a:ext cx="583265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530"/>
                <a:gridCol w="1166530"/>
                <a:gridCol w="1339348"/>
                <a:gridCol w="993712"/>
                <a:gridCol w="1166530"/>
              </a:tblGrid>
              <a:tr h="278334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0" dirty="0" smtClean="0"/>
                        <a:t> (m)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Beta X (m)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Dx</a:t>
                      </a:r>
                      <a:r>
                        <a:rPr lang="fr-FR" dirty="0" smtClean="0"/>
                        <a:t> (m)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Angle (°)</a:t>
                      </a:r>
                      <a:endParaRPr lang="fr-FR" dirty="0"/>
                    </a:p>
                  </a:txBody>
                  <a:tcPr/>
                </a:tc>
              </a:tr>
              <a:tr h="2783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TCP.MCS.H1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585.88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</a:t>
                      </a:r>
                      <a:endParaRPr lang="fr-FR" sz="1400" dirty="0"/>
                    </a:p>
                  </a:txBody>
                  <a:tcPr/>
                </a:tc>
              </a:tr>
              <a:tr h="2783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TCSG.MCS.1.H1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351.91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139.14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31</a:t>
                      </a:r>
                      <a:endParaRPr lang="fr-FR" sz="1400" dirty="0"/>
                    </a:p>
                  </a:txBody>
                  <a:tcPr/>
                </a:tc>
              </a:tr>
              <a:tr h="2783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TCSG.MCS.2.H1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783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122.17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149</a:t>
                      </a:r>
                      <a:endParaRPr lang="fr-FR" sz="1400" dirty="0"/>
                    </a:p>
                  </a:txBody>
                  <a:tcPr/>
                </a:tc>
              </a:tr>
              <a:tr h="2783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TCSG.MCS.4.H1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867.8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449.88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180</a:t>
                      </a:r>
                      <a:endParaRPr lang="fr-FR" sz="1400" dirty="0"/>
                    </a:p>
                  </a:txBody>
                  <a:tcPr/>
                </a:tc>
              </a:tr>
              <a:tr h="2783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TCSG.MCS.3.H1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867.8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449.88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180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759768"/>
            <a:ext cx="4617133" cy="3610040"/>
          </a:xfrm>
          <a:prstGeom prst="rect">
            <a:avLst/>
          </a:prstGeom>
        </p:spPr>
      </p:pic>
      <p:cxnSp>
        <p:nvCxnSpPr>
          <p:cNvPr id="4" name="Connecteur droit 3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2153677" y="20617"/>
            <a:ext cx="483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installation des collimateurs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4258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optimisation des dipôles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35429" y="868070"/>
            <a:ext cx="8219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dipôles installés après les collimateurs doivent être chauds, ceux installés avant le </a:t>
            </a:r>
          </a:p>
          <a:p>
            <a:r>
              <a:rPr lang="fr-FR" dirty="0" smtClean="0"/>
              <a:t>collimateur primaire peuvent être gardés </a:t>
            </a:r>
            <a:r>
              <a:rPr lang="fr-FR" dirty="0" err="1" smtClean="0"/>
              <a:t>supras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335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058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058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05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95536" y="836712"/>
            <a:ext cx="636623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Nouvelle séquence basée sur des cellules </a:t>
            </a:r>
            <a:r>
              <a:rPr lang="fr-FR" dirty="0" err="1" smtClean="0"/>
              <a:t>Fodo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Quads chauds, dipôles </a:t>
            </a:r>
            <a:r>
              <a:rPr lang="fr-FR" dirty="0" err="1" smtClean="0"/>
              <a:t>supras</a:t>
            </a:r>
            <a:r>
              <a:rPr lang="fr-FR" dirty="0" smtClean="0"/>
              <a:t> et chauds</a:t>
            </a:r>
          </a:p>
          <a:p>
            <a:endParaRPr lang="fr-FR" dirty="0"/>
          </a:p>
          <a:p>
            <a:r>
              <a:rPr lang="fr-FR" dirty="0" smtClean="0"/>
              <a:t>1 collimateur primaire, 4 secondaire et 4 absorbeurs</a:t>
            </a:r>
          </a:p>
          <a:p>
            <a:endParaRPr lang="fr-FR" dirty="0"/>
          </a:p>
          <a:p>
            <a:r>
              <a:rPr lang="fr-FR" dirty="0" smtClean="0"/>
              <a:t>Le meilleur ratio </a:t>
            </a:r>
            <a:r>
              <a:rPr lang="fr-FR" dirty="0" err="1" smtClean="0"/>
              <a:t>D</a:t>
            </a:r>
            <a:r>
              <a:rPr lang="fr-FR" baseline="-25000" dirty="0" err="1" smtClean="0"/>
              <a:t>x</a:t>
            </a:r>
            <a:r>
              <a:rPr lang="fr-FR" dirty="0" smtClean="0"/>
              <a:t>/</a:t>
            </a:r>
            <a:r>
              <a:rPr lang="el-GR" dirty="0" smtClean="0"/>
              <a:t>β</a:t>
            </a:r>
            <a:r>
              <a:rPr lang="fr-FR" dirty="0" smtClean="0"/>
              <a:t>x possible à l’endroit du collimateur primaire</a:t>
            </a:r>
          </a:p>
          <a:p>
            <a:endParaRPr lang="fr-FR" dirty="0"/>
          </a:p>
          <a:p>
            <a:r>
              <a:rPr lang="fr-FR" dirty="0" smtClean="0"/>
              <a:t>Longueur totale 4.2km</a:t>
            </a:r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2278526" y="53274"/>
            <a:ext cx="2262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Introduction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546883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3837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Définition de la maille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1196752"/>
            <a:ext cx="76631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4200m de la section se décomposent comme suit : 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Une section de </a:t>
            </a:r>
            <a:r>
              <a:rPr lang="fr-FR" dirty="0" err="1" smtClean="0"/>
              <a:t>matching</a:t>
            </a:r>
            <a:r>
              <a:rPr lang="fr-FR" dirty="0" smtClean="0"/>
              <a:t> (1000m) entre l’arc et les cellules </a:t>
            </a:r>
            <a:r>
              <a:rPr lang="fr-FR" dirty="0" err="1" smtClean="0"/>
              <a:t>fodo</a:t>
            </a:r>
            <a:r>
              <a:rPr lang="fr-FR" dirty="0" smtClean="0"/>
              <a:t> de la section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3 cellules </a:t>
            </a:r>
            <a:r>
              <a:rPr lang="fr-FR" dirty="0" err="1" smtClean="0"/>
              <a:t>fodo</a:t>
            </a:r>
            <a:r>
              <a:rPr lang="fr-FR" dirty="0" smtClean="0"/>
              <a:t> de 800m chacune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Une section de </a:t>
            </a:r>
            <a:r>
              <a:rPr lang="fr-FR" dirty="0" err="1" smtClean="0"/>
              <a:t>matching</a:t>
            </a:r>
            <a:r>
              <a:rPr lang="fr-FR" dirty="0" smtClean="0"/>
              <a:t> (600m)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07279" y="3933056"/>
            <a:ext cx="8729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Une première version a été définie avec des quads de 70m de long, ce qui correspond à un </a:t>
            </a:r>
          </a:p>
          <a:p>
            <a:r>
              <a:rPr lang="fr-FR" dirty="0" smtClean="0"/>
              <a:t>gradient d’environ 20 T/m.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0"/>
            <a:ext cx="3837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Définition de la maille</a:t>
            </a:r>
            <a:endParaRPr lang="fr-FR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9" y="476672"/>
            <a:ext cx="4248472" cy="346099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36912"/>
            <a:ext cx="4930067" cy="402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4119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Optimisation des quads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755412"/>
            <a:ext cx="587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Calculons l’ouverture des quads et ainsi le champ sur le pôle.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4731" y="1255269"/>
            <a:ext cx="248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Enveloppes transverses :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3218526" y="1179062"/>
                <a:ext cx="2239267" cy="521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X=</a:t>
                </a:r>
                <a14:m>
                  <m:oMath xmlns:m="http://schemas.openxmlformats.org/officeDocument/2006/math">
                    <a:fld id="{531A9B59-6620-4098-962A-07E960E47D26}" type="mathplaceholder">
                      <a:rPr lang="fr-FR" i="1">
                        <a:latin typeface="Cambria Math"/>
                      </a:rPr>
                      <a:t>n</a:t>
                    </a:fld>
                  </m:oMath>
                </a14:m>
                <a:r>
                  <a:rPr lang="fr-FR" baseline="-25000" dirty="0" smtClean="0"/>
                  <a:t>sigma</a:t>
                </a:r>
                <a:r>
                  <a:rPr lang="fr-FR" dirty="0" smtClean="0"/>
                  <a:t>x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l-GR" i="1" dirty="0" smtClean="0">
                            <a:latin typeface="Cambria Math"/>
                          </a:rPr>
                          <m:t>β</m:t>
                        </m:r>
                        <m:r>
                          <a:rPr lang="fr-FR" i="1" dirty="0" smtClean="0">
                            <a:latin typeface="Cambria Math"/>
                          </a:rPr>
                          <m:t>ɛ</m:t>
                        </m:r>
                      </m:e>
                    </m:rad>
                    <m:r>
                      <a:rPr lang="fr-FR" b="0" i="1" dirty="0" smtClean="0">
                        <a:latin typeface="Cambria Math"/>
                      </a:rPr>
                      <m:t>+</m:t>
                    </m:r>
                    <m:r>
                      <a:rPr lang="fr-FR" b="0" i="1" dirty="0" smtClean="0">
                        <a:latin typeface="Cambria Math"/>
                      </a:rPr>
                      <m:t>𝐷𝑥</m:t>
                    </m:r>
                    <m:f>
                      <m:fPr>
                        <m:ctrlPr>
                          <a:rPr lang="fr-FR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b="0" i="1" dirty="0" smtClean="0">
                            <a:latin typeface="Cambria Math"/>
                          </a:rPr>
                          <m:t>𝑑𝑝</m:t>
                        </m:r>
                      </m:num>
                      <m:den>
                        <m:r>
                          <a:rPr lang="fr-FR" b="0" i="1" dirty="0" smtClean="0">
                            <a:latin typeface="Cambria Math"/>
                          </a:rPr>
                          <m:t>𝑝</m:t>
                        </m:r>
                      </m:den>
                    </m:f>
                  </m:oMath>
                </a14:m>
                <a:endParaRPr lang="fr-FR" dirty="0" smtClean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526" y="1179062"/>
                <a:ext cx="2239267" cy="521746"/>
              </a:xfrm>
              <a:prstGeom prst="rect">
                <a:avLst/>
              </a:prstGeom>
              <a:blipFill rotWithShape="1">
                <a:blip r:embed="rId2"/>
                <a:stretch>
                  <a:fillRect l="-2452" b="-11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24731" y="1844824"/>
            <a:ext cx="627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Dans le LHC les ouvertures des aimants sont garanties à 18 sigma.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6706724" cy="4188084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>
            <a:off x="2608424" y="2780928"/>
            <a:ext cx="2467632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127706" y="2596262"/>
            <a:ext cx="1503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 bleu : Total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4716016" y="3140968"/>
            <a:ext cx="2448272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181665" y="2956302"/>
            <a:ext cx="1340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 rouge :</a:t>
            </a:r>
          </a:p>
          <a:p>
            <a:r>
              <a:rPr lang="fr-FR" dirty="0" smtClean="0"/>
              <a:t>composante</a:t>
            </a:r>
          </a:p>
          <a:p>
            <a:r>
              <a:rPr lang="fr-FR" dirty="0" err="1" smtClean="0"/>
              <a:t>bétatron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 flipH="1">
            <a:off x="3347864" y="5301208"/>
            <a:ext cx="3960440" cy="5040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397833" y="4888207"/>
            <a:ext cx="1340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 vert :</a:t>
            </a:r>
          </a:p>
          <a:p>
            <a:r>
              <a:rPr lang="fr-FR" dirty="0" smtClean="0"/>
              <a:t>composante</a:t>
            </a:r>
          </a:p>
          <a:p>
            <a:r>
              <a:rPr lang="fr-FR" dirty="0" smtClean="0"/>
              <a:t>dispersion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164288" y="1255269"/>
            <a:ext cx="1398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3.3 </a:t>
            </a:r>
            <a:r>
              <a:rPr lang="fr-FR" sz="3200" dirty="0" err="1" smtClean="0">
                <a:solidFill>
                  <a:srgbClr val="FF0000"/>
                </a:solidFill>
              </a:rPr>
              <a:t>TeV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4119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Optimisation des quads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5280" y="659737"/>
            <a:ext cx="8272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 assumant une épaisseur de chambre de 2mm on obtient les ouvertures des quads :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" y="1029069"/>
            <a:ext cx="3980656" cy="248863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06606"/>
            <a:ext cx="4896544" cy="309689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626313" y="3148367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Et finalement le champ sur les pôles :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724128" y="4221088"/>
            <a:ext cx="3341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 voit que l’on a de la marge si</a:t>
            </a:r>
          </a:p>
          <a:p>
            <a:r>
              <a:rPr lang="fr-FR" dirty="0" smtClean="0"/>
              <a:t>on prend comme limite maximale</a:t>
            </a:r>
          </a:p>
          <a:p>
            <a:r>
              <a:rPr lang="fr-FR" dirty="0" smtClean="0"/>
              <a:t>1T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164288" y="1255269"/>
            <a:ext cx="1398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3.3 </a:t>
            </a:r>
            <a:r>
              <a:rPr lang="fr-FR" sz="3200" dirty="0" err="1" smtClean="0">
                <a:solidFill>
                  <a:srgbClr val="FF0000"/>
                </a:solidFill>
              </a:rPr>
              <a:t>TeV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908605" y="5445224"/>
            <a:ext cx="1294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50 </a:t>
            </a:r>
            <a:r>
              <a:rPr lang="fr-FR" sz="3200" dirty="0" err="1" smtClean="0">
                <a:solidFill>
                  <a:srgbClr val="FF0000"/>
                </a:solidFill>
              </a:rPr>
              <a:t>TeV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4119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Optimisation des quads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796062"/>
            <a:ext cx="91603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 peut donc diminuer la taille des quads pour optimiser au maximum la place disponible pour </a:t>
            </a:r>
          </a:p>
          <a:p>
            <a:r>
              <a:rPr lang="fr-FR" dirty="0" smtClean="0"/>
              <a:t>les aimants dipôles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Les quads de la section d’adaptation sont ramenés à 30m au lieu de 70m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Les autres quads sont ramenés à 25m au lieu de 70m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60003"/>
            <a:ext cx="5682276" cy="440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4119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Optimisation des quads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0277" y="638049"/>
            <a:ext cx="8346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Pas de changement dans les enveloppes faisceau (et donc les ouvertures des aimants):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7381"/>
            <a:ext cx="4932040" cy="307986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876870"/>
            <a:ext cx="4720862" cy="299695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97795" y="4103233"/>
            <a:ext cx="2470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Champ maximal est à 1T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908605" y="5445224"/>
            <a:ext cx="1294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50 </a:t>
            </a:r>
            <a:r>
              <a:rPr lang="fr-FR" sz="3200" dirty="0" err="1" smtClean="0">
                <a:solidFill>
                  <a:srgbClr val="FF0000"/>
                </a:solidFill>
              </a:rPr>
              <a:t>TeV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164288" y="1255269"/>
            <a:ext cx="1398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3.3 </a:t>
            </a:r>
            <a:r>
              <a:rPr lang="fr-FR" sz="3200" dirty="0" err="1" smtClean="0">
                <a:solidFill>
                  <a:srgbClr val="FF0000"/>
                </a:solidFill>
              </a:rPr>
              <a:t>TeV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78526" y="53274"/>
            <a:ext cx="4007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Installation des dipôles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79512" y="751031"/>
            <a:ext cx="5569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Une première version a été faite avec des dipôles </a:t>
            </a:r>
            <a:r>
              <a:rPr lang="fr-FR" dirty="0" err="1" smtClean="0"/>
              <a:t>supras</a:t>
            </a:r>
            <a:r>
              <a:rPr lang="fr-FR" dirty="0" smtClean="0"/>
              <a:t> :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58344"/>
            <a:ext cx="6840760" cy="534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698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379</Words>
  <Application>Microsoft Office PowerPoint</Application>
  <PresentationFormat>Affichage à l'écran (4:3)</PresentationFormat>
  <Paragraphs>91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Lachaize</dc:creator>
  <cp:lastModifiedBy>Antoine Lachaize</cp:lastModifiedBy>
  <cp:revision>7</cp:revision>
  <dcterms:created xsi:type="dcterms:W3CDTF">2015-09-06T15:37:17Z</dcterms:created>
  <dcterms:modified xsi:type="dcterms:W3CDTF">2015-09-06T18:13:15Z</dcterms:modified>
</cp:coreProperties>
</file>