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66" r:id="rId2"/>
    <p:sldId id="273" r:id="rId3"/>
    <p:sldId id="268" r:id="rId4"/>
    <p:sldId id="269" r:id="rId5"/>
    <p:sldId id="270" r:id="rId6"/>
    <p:sldId id="271" r:id="rId7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606" autoAdjust="0"/>
    <p:restoredTop sz="94660"/>
  </p:normalViewPr>
  <p:slideViewPr>
    <p:cSldViewPr>
      <p:cViewPr varScale="1">
        <p:scale>
          <a:sx n="98" d="100"/>
          <a:sy n="98" d="100"/>
        </p:scale>
        <p:origin x="-9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1588" y="0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8A3F96-0A6F-4B3B-AD9F-1307F838B8DB}" type="datetimeFigureOut">
              <a:rPr lang="en-US"/>
              <a:pPr>
                <a:defRPr/>
              </a:pPr>
              <a:t>11/6/2008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1588" y="9361488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6AC0CE-D235-48D6-9E98-DA34BD0E3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2125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1588" y="0"/>
            <a:ext cx="2917825" cy="492125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4E4053-92F9-4B28-B86E-58E6320A3061}" type="datetimeFigureOut">
              <a:rPr lang="en-US"/>
              <a:pPr>
                <a:defRPr/>
              </a:pPr>
              <a:t>11/6/2008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9188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538"/>
            <a:ext cx="5384800" cy="4433887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7825" cy="492125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1588" y="9361488"/>
            <a:ext cx="2917825" cy="492125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3F6D97-5097-4A26-BDED-8E7F3A757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 txBox="1">
            <a:spLocks noGrp="1" noChangeArrowheads="1"/>
          </p:cNvSpPr>
          <p:nvPr/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16" tIns="45258" rIns="90516" bIns="45258" anchor="b"/>
          <a:lstStyle/>
          <a:p>
            <a:pPr algn="r" defTabSz="904875"/>
            <a:fld id="{01F79A21-A61B-4B87-B290-36858044F247}" type="slidenum">
              <a:rPr lang="en-US" sz="1200">
                <a:latin typeface="Times New Roman" pitchFamily="18" charset="0"/>
              </a:rPr>
              <a:pPr algn="r" defTabSz="904875"/>
              <a:t>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6626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903288" y="739775"/>
            <a:ext cx="4926012" cy="3694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 txBox="1">
            <a:spLocks noGrp="1" noChangeArrowheads="1"/>
          </p:cNvSpPr>
          <p:nvPr/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16" tIns="45258" rIns="90516" bIns="45258" anchor="b"/>
          <a:lstStyle/>
          <a:p>
            <a:pPr algn="r" defTabSz="904875"/>
            <a:fld id="{320AF98A-0B27-4E0E-9AC2-C6589BFA5ECB}" type="slidenum">
              <a:rPr lang="en-US" sz="1200">
                <a:latin typeface="Times New Roman" pitchFamily="18" charset="0"/>
              </a:rPr>
              <a:pPr algn="r" defTabSz="904875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903288" y="739775"/>
            <a:ext cx="4926012" cy="3694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 txBox="1">
            <a:spLocks noGrp="1" noChangeArrowheads="1"/>
          </p:cNvSpPr>
          <p:nvPr/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16" tIns="45258" rIns="90516" bIns="45258" anchor="b"/>
          <a:lstStyle/>
          <a:p>
            <a:pPr algn="r" defTabSz="904875"/>
            <a:fld id="{89C2CDB6-4AC6-4552-8590-3D00A1F6F5D7}" type="slidenum">
              <a:rPr lang="en-US" sz="1200">
                <a:latin typeface="Times New Roman" pitchFamily="18" charset="0"/>
              </a:rPr>
              <a:pPr algn="r" defTabSz="904875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32770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903288" y="739775"/>
            <a:ext cx="4926012" cy="3694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16" tIns="45258" rIns="90516" bIns="45258" anchor="b"/>
          <a:lstStyle/>
          <a:p>
            <a:pPr algn="r" defTabSz="904875"/>
            <a:fld id="{C508E524-710B-44F9-BA45-C3B16B8E5208}" type="slidenum">
              <a:rPr lang="en-US" sz="1200">
                <a:latin typeface="Times New Roman" pitchFamily="18" charset="0"/>
              </a:rPr>
              <a:pPr algn="r" defTabSz="904875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34818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903288" y="739775"/>
            <a:ext cx="4926012" cy="3694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 txBox="1">
            <a:spLocks noGrp="1" noChangeArrowheads="1"/>
          </p:cNvSpPr>
          <p:nvPr/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16" tIns="45258" rIns="90516" bIns="45258" anchor="b"/>
          <a:lstStyle/>
          <a:p>
            <a:pPr algn="r" defTabSz="904875"/>
            <a:fld id="{9749D753-D511-46CF-AB05-FD32E3E1C616}" type="slidenum">
              <a:rPr lang="en-US" sz="1200">
                <a:latin typeface="Times New Roman" pitchFamily="18" charset="0"/>
              </a:rPr>
              <a:pPr algn="r" defTabSz="904875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36866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903288" y="739775"/>
            <a:ext cx="4926012" cy="3694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 txBox="1">
            <a:spLocks noGrp="1" noChangeArrowheads="1"/>
          </p:cNvSpPr>
          <p:nvPr/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16" tIns="45258" rIns="90516" bIns="45258" anchor="b"/>
          <a:lstStyle/>
          <a:p>
            <a:pPr algn="r" defTabSz="904875"/>
            <a:fld id="{CFD4D270-3778-4B63-A6C4-90778C93F366}" type="slidenum">
              <a:rPr lang="en-US" sz="1200">
                <a:latin typeface="Times New Roman" pitchFamily="18" charset="0"/>
              </a:rPr>
              <a:pPr algn="r" defTabSz="904875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3891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903288" y="739775"/>
            <a:ext cx="4926012" cy="3694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5702F-717B-4F01-B2D5-6E29AB4D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416B9-4B79-4EB0-A71C-5E6EAFAFE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762000"/>
            <a:ext cx="207645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607695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2A972-B77C-4527-90B7-E2D1ADFDC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C9DCF-4187-4C7E-BA0B-71D4DC3B4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F699F-4C4F-456E-92EA-DB980457D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4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05000"/>
            <a:ext cx="3924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0783B-68E4-427D-9406-D2629DF62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0F69-38F4-4625-977D-590B3C640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5A683-7373-42A6-8A52-03AA7203B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DCDF2-AD21-499E-9DD4-E10647673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A59AB-77D8-4737-818F-57753DD5A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0BAD7-00EC-466D-A085-3C3F5D697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620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800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B324D92A-F7D8-4173-964A-97A94960D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28600" y="0"/>
            <a:ext cx="8915400" cy="914400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000">
              <a:solidFill>
                <a:schemeClr val="bg1"/>
              </a:solidFill>
              <a:latin typeface="Verdana" pitchFamily="34" charset="0"/>
            </a:endParaRPr>
          </a:p>
          <a:p>
            <a:pPr algn="ctr">
              <a:defRPr/>
            </a:pPr>
            <a:r>
              <a:rPr lang="en-US" sz="2400">
                <a:solidFill>
                  <a:schemeClr val="bg1"/>
                </a:solidFill>
                <a:latin typeface="Verdana" pitchFamily="34" charset="0"/>
              </a:rPr>
              <a:t>E2CTF – Support</a:t>
            </a:r>
          </a:p>
          <a:p>
            <a:pPr algn="ctr">
              <a:defRPr/>
            </a:pPr>
            <a:endParaRPr lang="en-US" sz="2000">
              <a:latin typeface="Verdana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838200" cy="914400"/>
          </a:xfrm>
          <a:prstGeom prst="rect">
            <a:avLst/>
          </a:prstGeom>
          <a:solidFill>
            <a:srgbClr val="84B2C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>
              <a:latin typeface="Times New Roman" pitchFamily="18" charset="0"/>
            </a:endParaRPr>
          </a:p>
        </p:txBody>
      </p:sp>
      <p:pic>
        <p:nvPicPr>
          <p:cNvPr id="11272" name="Picture 11" descr="logoTS-1-small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ate Placeholder 3"/>
          <p:cNvSpPr txBox="1">
            <a:spLocks noGrp="1"/>
          </p:cNvSpPr>
          <p:nvPr/>
        </p:nvSpPr>
        <p:spPr bwMode="auto">
          <a:xfrm>
            <a:off x="838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chemeClr val="accent2"/>
                </a:solidFill>
                <a:latin typeface="Verdana" pitchFamily="34" charset="0"/>
              </a:rPr>
              <a:t>6 novembre 2008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Etat des lieux des applications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01000" cy="4114800"/>
          </a:xfrm>
        </p:spPr>
        <p:txBody>
          <a:bodyPr/>
          <a:lstStyle/>
          <a:p>
            <a:pPr eaLnBrk="1" hangingPunct="1"/>
            <a:r>
              <a:rPr lang="fr-CH" smtClean="0"/>
              <a:t>Oracle</a:t>
            </a:r>
          </a:p>
          <a:p>
            <a:pPr eaLnBrk="1" hangingPunct="1"/>
            <a:r>
              <a:rPr lang="fr-CH" smtClean="0"/>
              <a:t>Smarteam r16 (Enovia Smarteam)</a:t>
            </a:r>
          </a:p>
          <a:p>
            <a:pPr eaLnBrk="1" hangingPunct="1"/>
            <a:r>
              <a:rPr lang="fr-CH" smtClean="0"/>
              <a:t>CDD</a:t>
            </a:r>
          </a:p>
          <a:p>
            <a:pPr eaLnBrk="1" hangingPunct="1"/>
            <a:r>
              <a:rPr lang="fr-CH" smtClean="0"/>
              <a:t>CartWeb</a:t>
            </a:r>
          </a:p>
          <a:p>
            <a:pPr eaLnBrk="1" hangingPunct="1"/>
            <a:r>
              <a:rPr lang="fr-CH" smtClean="0"/>
              <a:t>Axalant SP3 &amp; EDMS</a:t>
            </a:r>
          </a:p>
          <a:p>
            <a:pPr eaLnBrk="1" hangingPunct="1"/>
            <a:r>
              <a:rPr lang="fr-CH" smtClean="0"/>
              <a:t>D7i (Infor EAM) – non couvert</a:t>
            </a:r>
          </a:p>
          <a:p>
            <a:pPr eaLnBrk="1" hangingPunct="1"/>
            <a:r>
              <a:rPr lang="fr-CH" smtClean="0"/>
              <a:t>CATIA v5 r16 – non couvert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 txBox="1">
            <a:spLocks noGrp="1"/>
          </p:cNvSpPr>
          <p:nvPr/>
        </p:nvSpPr>
        <p:spPr bwMode="auto">
          <a:xfrm>
            <a:off x="838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chemeClr val="accent2"/>
                </a:solidFill>
                <a:latin typeface="Verdana" pitchFamily="34" charset="0"/>
              </a:rPr>
              <a:t>6 novembre 2008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Etat des lieux des applications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H" smtClean="0"/>
              <a:t>Oracle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Migration imminente à Oracle 10 – début janvier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Concerne de nombreuses applications CAD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Smarteam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CDD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CartWeb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Axalant &amp; EDMS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D7i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Outils de conversion vers CATIA – Smarteam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A priori, pas de problème à attendre. Toutes les applis ont été testées sur Oracle 10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Reste peut-être une interrogation sur les outils de conversion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Date Placeholder 3"/>
          <p:cNvSpPr txBox="1">
            <a:spLocks noGrp="1"/>
          </p:cNvSpPr>
          <p:nvPr/>
        </p:nvSpPr>
        <p:spPr bwMode="auto">
          <a:xfrm>
            <a:off x="838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chemeClr val="accent2"/>
                </a:solidFill>
                <a:latin typeface="Verdana" pitchFamily="34" charset="0"/>
              </a:rPr>
              <a:t>6 novembre 2008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Etat des lieux des applications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01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CH" sz="2000" smtClean="0"/>
              <a:t>Smarteam r16 (Enovia Smarteam)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Historique CAD2000: Smarteam était proposé pour CATIA et Inventor</a:t>
            </a:r>
          </a:p>
          <a:p>
            <a:pPr lvl="2" eaLnBrk="1" hangingPunct="1">
              <a:lnSpc>
                <a:spcPct val="80000"/>
              </a:lnSpc>
            </a:pPr>
            <a:r>
              <a:rPr lang="fr-CH" sz="1600" smtClean="0"/>
              <a:t>Pas un choix d’informaticien</a:t>
            </a:r>
          </a:p>
          <a:p>
            <a:pPr lvl="2" eaLnBrk="1" hangingPunct="1">
              <a:lnSpc>
                <a:spcPct val="80000"/>
              </a:lnSpc>
            </a:pPr>
            <a:r>
              <a:rPr lang="fr-CH" sz="1600" smtClean="0"/>
              <a:t>Sans doute pas assez de recul à ce moment-là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Jusqu’à récemment, Smarteam ne proposait pas un modèle « prêt à l’emploi »</a:t>
            </a:r>
          </a:p>
          <a:p>
            <a:pPr lvl="2" eaLnBrk="1" hangingPunct="1">
              <a:lnSpc>
                <a:spcPct val="80000"/>
              </a:lnSpc>
            </a:pPr>
            <a:r>
              <a:rPr lang="fr-CH" sz="1600" smtClean="0"/>
              <a:t>Grosses difficultés dans les 1ères tentatives de mise en place au CERN</a:t>
            </a:r>
          </a:p>
          <a:p>
            <a:pPr lvl="3" eaLnBrk="1" hangingPunct="1">
              <a:lnSpc>
                <a:spcPct val="80000"/>
              </a:lnSpc>
            </a:pPr>
            <a:r>
              <a:rPr lang="fr-CH" sz="1600" smtClean="0"/>
              <a:t>Modèles de données</a:t>
            </a:r>
          </a:p>
          <a:p>
            <a:pPr lvl="3" eaLnBrk="1" hangingPunct="1">
              <a:lnSpc>
                <a:spcPct val="80000"/>
              </a:lnSpc>
            </a:pPr>
            <a:r>
              <a:rPr lang="fr-CH" sz="1600" smtClean="0"/>
              <a:t>Web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Le Smarteam CERN est basée sur la base SPInumérique (G. Fournier)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Ordre d’idée de la customisation</a:t>
            </a:r>
          </a:p>
          <a:p>
            <a:pPr lvl="2" eaLnBrk="1" hangingPunct="1">
              <a:lnSpc>
                <a:spcPct val="80000"/>
              </a:lnSpc>
            </a:pPr>
            <a:r>
              <a:rPr lang="fr-CH" sz="1600" smtClean="0"/>
              <a:t>Environ 70 scripts VB appelés dans diverses opérations, éventuellement en utilisant les APIs CATIA</a:t>
            </a:r>
          </a:p>
          <a:p>
            <a:pPr lvl="2" eaLnBrk="1" hangingPunct="1">
              <a:lnSpc>
                <a:spcPct val="80000"/>
              </a:lnSpc>
            </a:pPr>
            <a:r>
              <a:rPr lang="fr-CH" sz="1600" smtClean="0"/>
              <a:t>Environ 50 tables ad-hoc ou fortement customisées sur 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Date Placeholder 3"/>
          <p:cNvSpPr txBox="1">
            <a:spLocks noGrp="1"/>
          </p:cNvSpPr>
          <p:nvPr/>
        </p:nvSpPr>
        <p:spPr bwMode="auto">
          <a:xfrm>
            <a:off x="838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chemeClr val="accent2"/>
                </a:solidFill>
                <a:latin typeface="Verdana" pitchFamily="34" charset="0"/>
              </a:rPr>
              <a:t>6 novembre 2008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Etat des lieux des applications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H" smtClean="0"/>
              <a:t>CDD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Gestion des dessins – fichiers archivés essentiellement en HPGL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Application maison basée sur une technologie Oracle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95’000 lignes de code PL/SQL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La totalité des données sont visibles dans l’EDMS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CDD est appelé à disparaître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Après mise en place dans l’EDMS des fonctionnalités type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Reprographie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Drawing Folders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Transfert des données « approbation »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Enregistrement, workflow, etc.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Attention à ne pas avoir une interface jugée trop complexe</a:t>
            </a:r>
          </a:p>
          <a:p>
            <a:pPr lvl="2" eaLnBrk="1" hangingPunct="1">
              <a:lnSpc>
                <a:spcPct val="90000"/>
              </a:lnSpc>
            </a:pPr>
            <a:endParaRPr lang="fr-CH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Date Placeholder 3"/>
          <p:cNvSpPr txBox="1">
            <a:spLocks noGrp="1"/>
          </p:cNvSpPr>
          <p:nvPr/>
        </p:nvSpPr>
        <p:spPr bwMode="auto">
          <a:xfrm>
            <a:off x="838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chemeClr val="accent2"/>
                </a:solidFill>
                <a:latin typeface="Verdana" pitchFamily="34" charset="0"/>
              </a:rPr>
              <a:t>6 novembre 2008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Etat des lieux des applications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01000" cy="4114800"/>
          </a:xfrm>
        </p:spPr>
        <p:txBody>
          <a:bodyPr/>
          <a:lstStyle/>
          <a:p>
            <a:pPr eaLnBrk="1" hangingPunct="1"/>
            <a:r>
              <a:rPr lang="fr-CH" smtClean="0"/>
              <a:t>CartWeb</a:t>
            </a:r>
          </a:p>
          <a:p>
            <a:pPr lvl="1" eaLnBrk="1" hangingPunct="1"/>
            <a:r>
              <a:rPr lang="fr-CH" smtClean="0"/>
              <a:t>« Editeur de cartouche » pour tous les outils CAO</a:t>
            </a:r>
          </a:p>
          <a:p>
            <a:pPr lvl="1" eaLnBrk="1" hangingPunct="1"/>
            <a:r>
              <a:rPr lang="fr-CH" smtClean="0"/>
              <a:t>Application Maison basée sur une technologie Oracle</a:t>
            </a:r>
          </a:p>
          <a:p>
            <a:pPr lvl="1" eaLnBrk="1" hangingPunct="1"/>
            <a:r>
              <a:rPr lang="fr-CH" smtClean="0"/>
              <a:t>Environ 20’000 lignes de code PL/SQL</a:t>
            </a:r>
          </a:p>
          <a:p>
            <a:pPr lvl="1" eaLnBrk="1" hangingPunct="1"/>
            <a:r>
              <a:rPr lang="fr-CH" smtClean="0"/>
              <a:t>Quelques scripts VB et Unix – 2000 lignes de codes</a:t>
            </a:r>
          </a:p>
          <a:p>
            <a:pPr lvl="1" eaLnBrk="1" hangingPunct="1"/>
            <a:endParaRPr lang="fr-CH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Date Placeholder 3"/>
          <p:cNvSpPr txBox="1">
            <a:spLocks noGrp="1"/>
          </p:cNvSpPr>
          <p:nvPr/>
        </p:nvSpPr>
        <p:spPr bwMode="auto">
          <a:xfrm>
            <a:off x="838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chemeClr val="accent2"/>
                </a:solidFill>
                <a:latin typeface="Verdana" pitchFamily="34" charset="0"/>
              </a:rPr>
              <a:t>6 novembre 2008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Etat des lieux des applications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H" smtClean="0"/>
              <a:t>Axalant SP3 &amp; EDMS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Axalant est l’outil commercial derrière l’EDMS pour les domaines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Documents et fichiers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Noeuds « projets »</a:t>
            </a:r>
          </a:p>
          <a:p>
            <a:pPr lvl="2" eaLnBrk="1" hangingPunct="1">
              <a:lnSpc>
                <a:spcPct val="90000"/>
              </a:lnSpc>
            </a:pPr>
            <a:r>
              <a:rPr lang="fr-CH" smtClean="0"/>
              <a:t>Quelques groupes y utilisent déjà la notion d’item</a:t>
            </a:r>
          </a:p>
          <a:p>
            <a:pPr eaLnBrk="1" hangingPunct="1">
              <a:lnSpc>
                <a:spcPct val="90000"/>
              </a:lnSpc>
            </a:pPr>
            <a:r>
              <a:rPr lang="fr-CH" smtClean="0"/>
              <a:t>EDMS (web) est une application « maison » basée sur une technologie Oracle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310’000 lignes de code PL/SQL</a:t>
            </a:r>
          </a:p>
          <a:p>
            <a:pPr eaLnBrk="1" hangingPunct="1">
              <a:lnSpc>
                <a:spcPct val="90000"/>
              </a:lnSpc>
            </a:pPr>
            <a:r>
              <a:rPr lang="fr-CH" smtClean="0"/>
              <a:t>Customisation CERN d’Axalant assez importante</a:t>
            </a:r>
          </a:p>
          <a:p>
            <a:pPr lvl="1" eaLnBrk="1" hangingPunct="1">
              <a:lnSpc>
                <a:spcPct val="90000"/>
              </a:lnSpc>
            </a:pPr>
            <a:r>
              <a:rPr lang="fr-CH" smtClean="0"/>
              <a:t>Exemple: 71 tables (entités) CERN sur un total de 467</a:t>
            </a:r>
          </a:p>
          <a:p>
            <a:pPr eaLnBrk="1" hangingPunct="1">
              <a:lnSpc>
                <a:spcPct val="90000"/>
              </a:lnSpc>
            </a:pPr>
            <a:r>
              <a:rPr lang="fr-CH" smtClean="0"/>
              <a:t>Migration en cours vers Agile e6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S">
  <a:themeElements>
    <a:clrScheme name="I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S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Matrix diagram</Template>
  <TotalTime>66</TotalTime>
  <Words>372</Words>
  <Application>Microsoft Office PowerPoint</Application>
  <PresentationFormat>On-screen Show (4:3)</PresentationFormat>
  <Paragraphs>75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Verdana</vt:lpstr>
      <vt:lpstr>Calibri</vt:lpstr>
      <vt:lpstr>Times New Roman</vt:lpstr>
      <vt:lpstr>ISS</vt:lpstr>
      <vt:lpstr>Etat des lieux des applications</vt:lpstr>
      <vt:lpstr>Etat des lieux des applications</vt:lpstr>
      <vt:lpstr>Etat des lieux des applications</vt:lpstr>
      <vt:lpstr>Etat des lieux des applications</vt:lpstr>
      <vt:lpstr>Etat des lieux des applications</vt:lpstr>
      <vt:lpstr>Etat des lieux des applications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28</cp:revision>
  <dcterms:created xsi:type="dcterms:W3CDTF">2007-04-04T15:41:09Z</dcterms:created>
  <dcterms:modified xsi:type="dcterms:W3CDTF">2008-11-06T08:34:35Z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TC101743281033</vt:lpwstr>
  </property>
</Properties>
</file>