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49" r:id="rId2"/>
    <p:sldMasterId id="2147483650" r:id="rId3"/>
  </p:sldMasterIdLst>
  <p:notesMasterIdLst>
    <p:notesMasterId r:id="rId8"/>
  </p:notesMasterIdLst>
  <p:handoutMasterIdLst>
    <p:handoutMasterId r:id="rId9"/>
  </p:handoutMasterIdLst>
  <p:sldIdLst>
    <p:sldId id="263" r:id="rId4"/>
    <p:sldId id="264" r:id="rId5"/>
    <p:sldId id="265" r:id="rId6"/>
    <p:sldId id="266" r:id="rId7"/>
  </p:sldIdLst>
  <p:sldSz cx="9144000" cy="6858000" type="screen4x3"/>
  <p:notesSz cx="67310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0225" autoAdjust="0"/>
    <p:restoredTop sz="94660"/>
  </p:normalViewPr>
  <p:slideViewPr>
    <p:cSldViewPr>
      <p:cViewPr varScale="1">
        <p:scale>
          <a:sx n="97" d="100"/>
          <a:sy n="97" d="100"/>
        </p:scale>
        <p:origin x="-11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7825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1588" y="0"/>
            <a:ext cx="2917825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0C2BFDC-479E-4203-8BAB-189BFAF0541E}" type="datetimeFigureOut">
              <a:rPr lang="en-US"/>
              <a:pPr>
                <a:defRPr/>
              </a:pPr>
              <a:t>11/6/2008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1488"/>
            <a:ext cx="2917825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1588" y="9361488"/>
            <a:ext cx="2917825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519E4CD-917E-4D15-BA22-A4E57E7B17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7825" cy="492125"/>
          </a:xfrm>
          <a:prstGeom prst="rect">
            <a:avLst/>
          </a:prstGeom>
        </p:spPr>
        <p:txBody>
          <a:bodyPr vert="horz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1588" y="0"/>
            <a:ext cx="2917825" cy="492125"/>
          </a:xfrm>
          <a:prstGeom prst="rect">
            <a:avLst/>
          </a:prstGeom>
        </p:spPr>
        <p:txBody>
          <a:bodyPr vert="horz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9A5F273-886D-46BC-BFAF-E6A4E3D7C07A}" type="datetimeFigureOut">
              <a:rPr lang="en-US"/>
              <a:pPr>
                <a:defRPr/>
              </a:pPr>
              <a:t>11/6/2008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29188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81538"/>
            <a:ext cx="5384800" cy="4433887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1488"/>
            <a:ext cx="2917825" cy="492125"/>
          </a:xfrm>
          <a:prstGeom prst="rect">
            <a:avLst/>
          </a:prstGeom>
        </p:spPr>
        <p:txBody>
          <a:bodyPr vert="horz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1588" y="9361488"/>
            <a:ext cx="2917825" cy="492125"/>
          </a:xfrm>
          <a:prstGeom prst="rect">
            <a:avLst/>
          </a:prstGeom>
        </p:spPr>
        <p:txBody>
          <a:bodyPr vert="horz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254276A-54B5-4F08-BBA5-B1F6B512C7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1B1410-F7D3-4D4F-9019-7C9527CFD10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 txBox="1">
            <a:spLocks noGrp="1" noChangeArrowheads="1"/>
          </p:cNvSpPr>
          <p:nvPr/>
        </p:nvSpPr>
        <p:spPr bwMode="auto">
          <a:xfrm>
            <a:off x="3813175" y="9361488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516" tIns="45258" rIns="90516" bIns="45258" anchor="b"/>
          <a:lstStyle/>
          <a:p>
            <a:pPr algn="r" defTabSz="904875"/>
            <a:fld id="{7A7A3E9C-05BC-4E42-9760-68252FD64739}" type="slidenum">
              <a:rPr lang="en-US" sz="1200">
                <a:latin typeface="Times New Roman" pitchFamily="18" charset="0"/>
              </a:rPr>
              <a:pPr algn="r" defTabSz="904875"/>
              <a:t>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8674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xfrm>
            <a:off x="903288" y="739775"/>
            <a:ext cx="4926012" cy="36941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0516" tIns="45258" rIns="90516" bIns="4525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 txBox="1">
            <a:spLocks noGrp="1" noChangeArrowheads="1"/>
          </p:cNvSpPr>
          <p:nvPr/>
        </p:nvSpPr>
        <p:spPr bwMode="auto">
          <a:xfrm>
            <a:off x="3813175" y="9361488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516" tIns="45258" rIns="90516" bIns="45258" anchor="b"/>
          <a:lstStyle/>
          <a:p>
            <a:pPr algn="r" defTabSz="904875"/>
            <a:fld id="{F56C493E-4979-41DF-8F6F-2E12B61F144E}" type="slidenum">
              <a:rPr lang="en-US" sz="1200">
                <a:latin typeface="Times New Roman" pitchFamily="18" charset="0"/>
              </a:rPr>
              <a:pPr algn="r" defTabSz="904875"/>
              <a:t>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30722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xfrm>
            <a:off x="903288" y="739775"/>
            <a:ext cx="4926012" cy="36941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0516" tIns="45258" rIns="90516" bIns="4525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3811588" y="9361488"/>
            <a:ext cx="2917825" cy="492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9C8D9F0-CA13-4642-AA47-A6F56056C77C}" type="slidenum">
              <a:rPr lang="en-US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en-US" sz="1200">
              <a:latin typeface="+mn-l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September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EDMS: abcdef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20791-7590-4019-8A4B-E8F50988FF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 septembre 2008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63C1B-BC7D-41AE-9B5A-58F9234355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 septembre 2008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B868D-7DA3-4FC9-9BEB-724DD7E935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 septembre 2008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AD7D29-0BA4-43FD-810C-8BB00F7E5B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43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05000"/>
            <a:ext cx="39243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 septembre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D763F4-8665-409F-A8E7-AC04A9CFFC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 septembre 2008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D04DBF-24B8-4ADB-80E3-DF9C4F639F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 septembre 2008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7ADEF-4EDD-4AE3-9044-BE957B98D6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 septembre 2008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8EA747-5180-40A6-A555-D7A1525DA8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 septembre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B1F53-9474-44E2-BE43-1BC5329218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 septembre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010D2-49FF-408D-BDB8-2E33B17FF1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 septembre 2008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337B7D-9D96-4429-B032-A275242A29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September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EDMS: abcdef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A2ECD-225A-46ED-B0C6-6038C928F2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67550" y="762000"/>
            <a:ext cx="207645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607695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 septembre 2008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6D2EE-FFE9-4C64-951E-38E88B3C4E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September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EDMS: abcdef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305A9-4745-4FD4-883C-91678AFB5A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September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EDMS: abcdef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CC975-0591-4A2A-84F7-DE06B4551E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September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EDMS: abcdef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E72DB-76A7-46A9-B49E-62A633C03A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September 2008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EDMS: abcdef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0F3FB-2AAE-4D39-9ED4-BDDF4E569F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September 2008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EDMS: abcdef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50E77-E74E-4DF0-86FD-79B5B6B06B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September 2008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EDMS: abcdef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77240-067E-41B1-B716-FCBFED6C7B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September 2008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EDMS: abcdef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A589D-CD02-4962-AD45-3978AF4BC6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September 2008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EDMS: abcdef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3166F-449A-468E-B85B-27BC7DC61E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September 2008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EDMS: abcdef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5465C-E845-4A35-9A37-10F2C5E39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September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EDMS: abcdef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2C049-71D2-401B-9BF7-A35728813B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September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EDMS: abcdef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D4E86-C64C-4200-8619-A625B19348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September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EDMS: abcdef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701D6-149D-4E18-AFF2-9DFF0A398B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September 2008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EDMS: abcdef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611C9-7640-4BC6-84D8-416A06284B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September 2008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EDMS: abcdef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99438-7704-478C-BA16-93F775FAE0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September 2008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EDMS: abcdef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0CFE8-36DC-4433-8447-335C182E96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September 2008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EDMS: abcdef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EBE69-EEAC-4EF1-BB4E-5E3850383B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September 2008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EDMS: abcdef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05CD0-1DDC-4D0B-B7C0-4455A5BE1B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September 2008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EDMS: abcdef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DE7C9-5C8A-4575-A1B4-EECD29D4F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September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EDMS: abcdef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824C39B-DCE7-4CBD-8BFE-58C0F6FAA5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ln w="18415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orbe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orbe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orbe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orbe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orbe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orbe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orbe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orbe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762000"/>
            <a:ext cx="830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8001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17 septembre 2008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FA24690C-C3F7-4132-8B7E-90F1FF0656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28600" y="0"/>
            <a:ext cx="8915400" cy="914400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000">
              <a:solidFill>
                <a:schemeClr val="bg1"/>
              </a:solidFill>
              <a:latin typeface="Verdana" pitchFamily="34" charset="0"/>
            </a:endParaRPr>
          </a:p>
          <a:p>
            <a:pPr algn="ctr">
              <a:defRPr/>
            </a:pPr>
            <a:r>
              <a:rPr lang="en-US" sz="2400">
                <a:solidFill>
                  <a:schemeClr val="bg1"/>
                </a:solidFill>
                <a:latin typeface="Verdana" pitchFamily="34" charset="0"/>
              </a:rPr>
              <a:t>E2CTF – Support</a:t>
            </a:r>
          </a:p>
          <a:p>
            <a:pPr algn="ctr">
              <a:defRPr/>
            </a:pPr>
            <a:endParaRPr lang="en-US" sz="2000">
              <a:latin typeface="Verdana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838200" cy="914400"/>
          </a:xfrm>
          <a:prstGeom prst="rect">
            <a:avLst/>
          </a:prstGeom>
          <a:solidFill>
            <a:srgbClr val="84B2C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2400">
              <a:latin typeface="Times New Roman" pitchFamily="18" charset="0"/>
            </a:endParaRPr>
          </a:p>
        </p:txBody>
      </p:sp>
      <p:pic>
        <p:nvPicPr>
          <p:cNvPr id="11272" name="Picture 11" descr="logoTS-1-small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9" r:id="rId2"/>
    <p:sldLayoutId id="2147483668" r:id="rId3"/>
    <p:sldLayoutId id="2147483667" r:id="rId4"/>
    <p:sldLayoutId id="2147483666" r:id="rId5"/>
    <p:sldLayoutId id="2147483665" r:id="rId6"/>
    <p:sldLayoutId id="2147483664" r:id="rId7"/>
    <p:sldLayoutId id="2147483663" r:id="rId8"/>
    <p:sldLayoutId id="2147483662" r:id="rId9"/>
    <p:sldLayoutId id="2147483661" r:id="rId10"/>
    <p:sldLayoutId id="2147483660" r:id="rId11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accent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37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September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EDMS: abcdef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6D1731C-C282-4B4B-8B82-6164AC8516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orbe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orbe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orbe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orbe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orbe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orbe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orbe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orbe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CAD service team resources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FFFFFF"/>
                </a:solidFill>
              </a:rPr>
              <a:t>E2CTF06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2C6A2B-85BD-46B8-9A33-63AE6C48E0C2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838200" y="1524000"/>
            <a:ext cx="3200400" cy="3048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CATIA Hotline &amp; First line support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5334000" y="4377154"/>
            <a:ext cx="3200400" cy="3048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CATIA training - Basic</a:t>
            </a:r>
          </a:p>
        </p:txBody>
      </p:sp>
      <p:sp>
        <p:nvSpPr>
          <p:cNvPr id="46" name="Rounded Rectangle 45"/>
          <p:cNvSpPr/>
          <p:nvPr/>
        </p:nvSpPr>
        <p:spPr>
          <a:xfrm>
            <a:off x="838200" y="2286000"/>
            <a:ext cx="3200400" cy="3048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Training management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838200" y="2667000"/>
            <a:ext cx="3200400" cy="3048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Documentation &amp; FAQs</a:t>
            </a:r>
          </a:p>
        </p:txBody>
      </p:sp>
      <p:sp>
        <p:nvSpPr>
          <p:cNvPr id="48" name="Rounded Rectangle 47"/>
          <p:cNvSpPr/>
          <p:nvPr/>
        </p:nvSpPr>
        <p:spPr>
          <a:xfrm>
            <a:off x="838200" y="3048000"/>
            <a:ext cx="3200400" cy="3048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Workbench consulting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838200" y="3429000"/>
            <a:ext cx="3200400" cy="3048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Catalogue management 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838200" y="3810000"/>
            <a:ext cx="3200400" cy="3048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CATIA system </a:t>
            </a:r>
            <a:r>
              <a:rPr lang="en-US" sz="1600" dirty="0" err="1"/>
              <a:t>config</a:t>
            </a:r>
            <a:r>
              <a:rPr lang="en-US" sz="1600" dirty="0"/>
              <a:t>. &amp; dev.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838200" y="4191000"/>
            <a:ext cx="3200400" cy="3048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Smarteam system </a:t>
            </a:r>
            <a:r>
              <a:rPr lang="en-US" sz="1600" dirty="0" err="1"/>
              <a:t>config</a:t>
            </a:r>
            <a:r>
              <a:rPr lang="en-US" sz="1600" dirty="0"/>
              <a:t>. &amp; dev.</a:t>
            </a:r>
          </a:p>
        </p:txBody>
      </p:sp>
      <p:sp>
        <p:nvSpPr>
          <p:cNvPr id="52" name="Rounded Rectangle 51"/>
          <p:cNvSpPr/>
          <p:nvPr/>
        </p:nvSpPr>
        <p:spPr>
          <a:xfrm>
            <a:off x="838200" y="4572000"/>
            <a:ext cx="3200400" cy="3048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Participation in WGs &amp; projects</a:t>
            </a:r>
          </a:p>
        </p:txBody>
      </p:sp>
      <p:sp>
        <p:nvSpPr>
          <p:cNvPr id="54" name="Rounded Rectangle 53"/>
          <p:cNvSpPr/>
          <p:nvPr/>
        </p:nvSpPr>
        <p:spPr>
          <a:xfrm>
            <a:off x="838200" y="5105400"/>
            <a:ext cx="3200400" cy="3048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Support, </a:t>
            </a:r>
            <a:r>
              <a:rPr lang="en-US" sz="1600" dirty="0" err="1"/>
              <a:t>config</a:t>
            </a:r>
            <a:r>
              <a:rPr lang="en-US" sz="1600" dirty="0"/>
              <a:t>. &amp; sys. integration</a:t>
            </a:r>
          </a:p>
        </p:txBody>
      </p:sp>
      <p:sp>
        <p:nvSpPr>
          <p:cNvPr id="60" name="Rounded Rectangle 59"/>
          <p:cNvSpPr/>
          <p:nvPr/>
        </p:nvSpPr>
        <p:spPr>
          <a:xfrm>
            <a:off x="5334000" y="5520154"/>
            <a:ext cx="3200400" cy="5334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CATIA / Smarteam customizations  &amp;  developments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838200" y="5715000"/>
            <a:ext cx="3200400" cy="3048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Reprography &amp; CAD PC support</a:t>
            </a:r>
          </a:p>
        </p:txBody>
      </p:sp>
      <p:sp>
        <p:nvSpPr>
          <p:cNvPr id="74" name="Rounded Rectangle 73"/>
          <p:cNvSpPr/>
          <p:nvPr/>
        </p:nvSpPr>
        <p:spPr>
          <a:xfrm rot="16200000">
            <a:off x="-1066800" y="2971800"/>
            <a:ext cx="3429000" cy="381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CATIA/Smarteam</a:t>
            </a:r>
          </a:p>
        </p:txBody>
      </p:sp>
      <p:sp>
        <p:nvSpPr>
          <p:cNvPr id="75" name="Rounded Rectangle 74"/>
          <p:cNvSpPr/>
          <p:nvPr/>
        </p:nvSpPr>
        <p:spPr>
          <a:xfrm rot="16200000">
            <a:off x="266700" y="5067300"/>
            <a:ext cx="762000" cy="3810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ACAD</a:t>
            </a:r>
          </a:p>
        </p:txBody>
      </p:sp>
      <p:sp>
        <p:nvSpPr>
          <p:cNvPr id="76" name="Rounded Rectangle 75"/>
          <p:cNvSpPr/>
          <p:nvPr/>
        </p:nvSpPr>
        <p:spPr>
          <a:xfrm rot="16200000">
            <a:off x="381000" y="5715000"/>
            <a:ext cx="533400" cy="3810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PC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838200" y="1905000"/>
            <a:ext cx="3200400" cy="3048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Smarteam Hotline &amp; Support</a:t>
            </a:r>
          </a:p>
        </p:txBody>
      </p:sp>
      <p:sp>
        <p:nvSpPr>
          <p:cNvPr id="79" name="Rounded Rectangle 78"/>
          <p:cNvSpPr/>
          <p:nvPr/>
        </p:nvSpPr>
        <p:spPr>
          <a:xfrm>
            <a:off x="4038600" y="1524000"/>
            <a:ext cx="533400" cy="3048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0.8</a:t>
            </a:r>
          </a:p>
        </p:txBody>
      </p:sp>
      <p:sp>
        <p:nvSpPr>
          <p:cNvPr id="80" name="Rounded Rectangle 79"/>
          <p:cNvSpPr/>
          <p:nvPr/>
        </p:nvSpPr>
        <p:spPr>
          <a:xfrm>
            <a:off x="4038600" y="1905000"/>
            <a:ext cx="533400" cy="3048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0.8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4038600" y="2286000"/>
            <a:ext cx="533400" cy="3048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0.2</a:t>
            </a:r>
          </a:p>
        </p:txBody>
      </p:sp>
      <p:sp>
        <p:nvSpPr>
          <p:cNvPr id="82" name="Rounded Rectangle 81"/>
          <p:cNvSpPr/>
          <p:nvPr/>
        </p:nvSpPr>
        <p:spPr>
          <a:xfrm>
            <a:off x="4038600" y="2667000"/>
            <a:ext cx="533400" cy="3048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0.2</a:t>
            </a:r>
          </a:p>
        </p:txBody>
      </p:sp>
      <p:sp>
        <p:nvSpPr>
          <p:cNvPr id="83" name="Rounded Rectangle 82"/>
          <p:cNvSpPr/>
          <p:nvPr/>
        </p:nvSpPr>
        <p:spPr>
          <a:xfrm>
            <a:off x="4038600" y="3048000"/>
            <a:ext cx="533400" cy="3048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0.8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4038600" y="3429000"/>
            <a:ext cx="533400" cy="3048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0.2</a:t>
            </a:r>
          </a:p>
        </p:txBody>
      </p:sp>
      <p:sp>
        <p:nvSpPr>
          <p:cNvPr id="85" name="Rounded Rectangle 84"/>
          <p:cNvSpPr/>
          <p:nvPr/>
        </p:nvSpPr>
        <p:spPr>
          <a:xfrm>
            <a:off x="4038600" y="3810000"/>
            <a:ext cx="533400" cy="3048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0.8</a:t>
            </a:r>
          </a:p>
        </p:txBody>
      </p:sp>
      <p:sp>
        <p:nvSpPr>
          <p:cNvPr id="86" name="Rounded Rectangle 85"/>
          <p:cNvSpPr/>
          <p:nvPr/>
        </p:nvSpPr>
        <p:spPr>
          <a:xfrm>
            <a:off x="4038600" y="4191000"/>
            <a:ext cx="533400" cy="3048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0.8</a:t>
            </a:r>
          </a:p>
        </p:txBody>
      </p:sp>
      <p:sp>
        <p:nvSpPr>
          <p:cNvPr id="87" name="Rounded Rectangle 86"/>
          <p:cNvSpPr/>
          <p:nvPr/>
        </p:nvSpPr>
        <p:spPr>
          <a:xfrm>
            <a:off x="4038600" y="4572000"/>
            <a:ext cx="533400" cy="3048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0.8</a:t>
            </a:r>
          </a:p>
        </p:txBody>
      </p:sp>
      <p:sp>
        <p:nvSpPr>
          <p:cNvPr id="88" name="Rounded Rectangle 87"/>
          <p:cNvSpPr/>
          <p:nvPr/>
        </p:nvSpPr>
        <p:spPr>
          <a:xfrm>
            <a:off x="4038600" y="5105400"/>
            <a:ext cx="533400" cy="3048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0.6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4038600" y="5715000"/>
            <a:ext cx="533400" cy="3048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0.6</a:t>
            </a:r>
          </a:p>
        </p:txBody>
      </p:sp>
      <p:sp>
        <p:nvSpPr>
          <p:cNvPr id="92" name="Rounded Rectangle 91"/>
          <p:cNvSpPr/>
          <p:nvPr/>
        </p:nvSpPr>
        <p:spPr>
          <a:xfrm>
            <a:off x="5334000" y="4758154"/>
            <a:ext cx="3200400" cy="3048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CATIA training – advanced modules</a:t>
            </a:r>
          </a:p>
        </p:txBody>
      </p:sp>
      <p:sp>
        <p:nvSpPr>
          <p:cNvPr id="93" name="Rounded Rectangle 92"/>
          <p:cNvSpPr/>
          <p:nvPr/>
        </p:nvSpPr>
        <p:spPr>
          <a:xfrm>
            <a:off x="5334000" y="5139154"/>
            <a:ext cx="3200400" cy="3048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Smarteam training – Introduction</a:t>
            </a:r>
          </a:p>
        </p:txBody>
      </p:sp>
      <p:sp>
        <p:nvSpPr>
          <p:cNvPr id="25691" name="TextBox 93"/>
          <p:cNvSpPr txBox="1">
            <a:spLocks noChangeArrowheads="1"/>
          </p:cNvSpPr>
          <p:nvPr/>
        </p:nvSpPr>
        <p:spPr bwMode="auto">
          <a:xfrm>
            <a:off x="5334000" y="3962400"/>
            <a:ext cx="3124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Outsourced activities</a:t>
            </a:r>
          </a:p>
        </p:txBody>
      </p:sp>
      <p:sp>
        <p:nvSpPr>
          <p:cNvPr id="101" name="Rounded Rectangle 100"/>
          <p:cNvSpPr/>
          <p:nvPr/>
        </p:nvSpPr>
        <p:spPr>
          <a:xfrm>
            <a:off x="6096000" y="1981200"/>
            <a:ext cx="1219200" cy="3048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5.4 FTE</a:t>
            </a:r>
          </a:p>
        </p:txBody>
      </p:sp>
      <p:sp>
        <p:nvSpPr>
          <p:cNvPr id="102" name="Rounded Rectangle 101"/>
          <p:cNvSpPr/>
          <p:nvPr/>
        </p:nvSpPr>
        <p:spPr>
          <a:xfrm>
            <a:off x="6096000" y="2286000"/>
            <a:ext cx="1219200" cy="3048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0.6 FTE</a:t>
            </a:r>
          </a:p>
        </p:txBody>
      </p:sp>
      <p:sp>
        <p:nvSpPr>
          <p:cNvPr id="103" name="Rounded Rectangle 102"/>
          <p:cNvSpPr/>
          <p:nvPr/>
        </p:nvSpPr>
        <p:spPr>
          <a:xfrm>
            <a:off x="6096000" y="2743200"/>
            <a:ext cx="1219200" cy="3048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0.6 FTE</a:t>
            </a:r>
          </a:p>
        </p:txBody>
      </p:sp>
      <p:sp>
        <p:nvSpPr>
          <p:cNvPr id="25701" name="TextBox 107"/>
          <p:cNvSpPr txBox="1">
            <a:spLocks noChangeArrowheads="1"/>
          </p:cNvSpPr>
          <p:nvPr/>
        </p:nvSpPr>
        <p:spPr bwMode="auto">
          <a:xfrm>
            <a:off x="5181600" y="1566863"/>
            <a:ext cx="31242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Required resources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Date Placeholder 3"/>
          <p:cNvSpPr txBox="1">
            <a:spLocks noGrp="1"/>
          </p:cNvSpPr>
          <p:nvPr/>
        </p:nvSpPr>
        <p:spPr bwMode="auto">
          <a:xfrm>
            <a:off x="838200" y="6400800"/>
            <a:ext cx="2514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200">
                <a:solidFill>
                  <a:schemeClr val="accent2"/>
                </a:solidFill>
                <a:latin typeface="Verdana" pitchFamily="34" charset="0"/>
              </a:rPr>
              <a:t>E2CTF #1 17 septembre 2008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Composition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676400"/>
            <a:ext cx="80010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CH" sz="1800" smtClean="0"/>
              <a:t>Eric Van Uytvinck</a:t>
            </a:r>
          </a:p>
          <a:p>
            <a:pPr lvl="1" eaLnBrk="1" hangingPunct="1">
              <a:lnSpc>
                <a:spcPct val="90000"/>
              </a:lnSpc>
            </a:pPr>
            <a:r>
              <a:rPr lang="fr-CH" sz="1400" smtClean="0"/>
              <a:t>Migration Euclid vers CATIA (y compris minutes GMEC), Migration CATIA-dfs vers CATIA-Smarteam, Suivi des développements Smarteam, déploiement Smarteam, Formations Smarteam, </a:t>
            </a:r>
            <a:r>
              <a:rPr lang="fr-CH" sz="1400" u="sng" smtClean="0"/>
              <a:t>Support Smarteam</a:t>
            </a:r>
            <a:r>
              <a:rPr lang="fr-CH" sz="1400" smtClean="0"/>
              <a:t>, SMT-Coord </a:t>
            </a:r>
          </a:p>
          <a:p>
            <a:pPr eaLnBrk="1" hangingPunct="1">
              <a:lnSpc>
                <a:spcPct val="90000"/>
              </a:lnSpc>
            </a:pPr>
            <a:r>
              <a:rPr lang="fr-CH" sz="1800" smtClean="0"/>
              <a:t>Per-Olof Friman</a:t>
            </a:r>
          </a:p>
          <a:p>
            <a:pPr lvl="1" eaLnBrk="1" hangingPunct="1">
              <a:lnSpc>
                <a:spcPct val="90000"/>
              </a:lnSpc>
            </a:pPr>
            <a:r>
              <a:rPr lang="fr-CH" sz="1400" u="sng" smtClean="0"/>
              <a:t>Support CATIA</a:t>
            </a:r>
            <a:r>
              <a:rPr lang="fr-CH" sz="1400" smtClean="0"/>
              <a:t> et support Smarteam, Suivi et maintenance CATIA (settings, standards, configurations, installations, petits développements),  Déploiement des workbenches spécifiques style  "Piping" et "Charpente", Web site(s), FAQ, Méthodologies avec GIC, GMIC, GMEC</a:t>
            </a:r>
          </a:p>
          <a:p>
            <a:pPr eaLnBrk="1" hangingPunct="1">
              <a:lnSpc>
                <a:spcPct val="90000"/>
              </a:lnSpc>
            </a:pPr>
            <a:r>
              <a:rPr lang="fr-CH" sz="1800" smtClean="0"/>
              <a:t>Bruno Féral</a:t>
            </a:r>
          </a:p>
          <a:p>
            <a:pPr lvl="1" eaLnBrk="1" hangingPunct="1">
              <a:lnSpc>
                <a:spcPct val="90000"/>
              </a:lnSpc>
            </a:pPr>
            <a:r>
              <a:rPr lang="fr-CH" sz="1400" smtClean="0"/>
              <a:t>Formation CATIA (ancienne formule), suivi de la nouvelle formation CATIA (Repetti), Accompagnement CATIA (hors 376), SMT-Coord et Tests nouvelles fonctions SMT (jusqu'à maintenant), Méthodologies avec GIC</a:t>
            </a:r>
          </a:p>
          <a:p>
            <a:pPr eaLnBrk="1" hangingPunct="1">
              <a:lnSpc>
                <a:spcPct val="90000"/>
              </a:lnSpc>
            </a:pPr>
            <a:r>
              <a:rPr lang="fr-CH" sz="1800" smtClean="0"/>
              <a:t>Timo Hakulinen (10% sur CAO)</a:t>
            </a:r>
          </a:p>
          <a:p>
            <a:pPr lvl="1" eaLnBrk="1" hangingPunct="1">
              <a:lnSpc>
                <a:spcPct val="90000"/>
              </a:lnSpc>
            </a:pPr>
            <a:r>
              <a:rPr lang="fr-CH" sz="1400" smtClean="0"/>
              <a:t>en charge de l'infrastructure informatique Smarteam et liens avec IT, Suivi des développements AutoCAD sous-traités (Cartweb et archivage)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Date Placeholder 3"/>
          <p:cNvSpPr txBox="1">
            <a:spLocks noGrp="1"/>
          </p:cNvSpPr>
          <p:nvPr/>
        </p:nvSpPr>
        <p:spPr bwMode="auto">
          <a:xfrm>
            <a:off x="838200" y="6400800"/>
            <a:ext cx="2514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200">
                <a:solidFill>
                  <a:schemeClr val="accent2"/>
                </a:solidFill>
                <a:latin typeface="Verdana" pitchFamily="34" charset="0"/>
              </a:rPr>
              <a:t>E2CTF #1 17 septembre 2008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Composition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676400"/>
            <a:ext cx="80010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CH" sz="2000" smtClean="0"/>
              <a:t>Line Gunther (TECH -&gt; 01.09)</a:t>
            </a:r>
          </a:p>
          <a:p>
            <a:pPr lvl="1" eaLnBrk="1" hangingPunct="1">
              <a:lnSpc>
                <a:spcPct val="80000"/>
              </a:lnSpc>
            </a:pPr>
            <a:r>
              <a:rPr lang="fr-CH" sz="1600" smtClean="0"/>
              <a:t>introduction module Piping pour TS-CV (configuration, administration, documentation, suivi des utilisateurs)</a:t>
            </a:r>
          </a:p>
          <a:p>
            <a:pPr eaLnBrk="1" hangingPunct="1">
              <a:lnSpc>
                <a:spcPct val="80000"/>
              </a:lnSpc>
            </a:pPr>
            <a:r>
              <a:rPr lang="fr-CH" sz="2000" smtClean="0"/>
              <a:t>Guillaume Fournier (EXT)</a:t>
            </a:r>
          </a:p>
          <a:p>
            <a:pPr lvl="1" eaLnBrk="1" hangingPunct="1">
              <a:lnSpc>
                <a:spcPct val="80000"/>
              </a:lnSpc>
            </a:pPr>
            <a:r>
              <a:rPr lang="fr-CH" sz="1600" smtClean="0"/>
              <a:t>société Spinumérique, consultant pour administration, configuration et développement Smarteam, 4-5 jours/mois </a:t>
            </a:r>
          </a:p>
          <a:p>
            <a:pPr eaLnBrk="1" hangingPunct="1">
              <a:lnSpc>
                <a:spcPct val="80000"/>
              </a:lnSpc>
            </a:pPr>
            <a:r>
              <a:rPr lang="fr-CH" sz="2000" smtClean="0"/>
              <a:t>Ch. Delamare: 30% à 50% sur les aspects CAO</a:t>
            </a:r>
          </a:p>
          <a:p>
            <a:pPr lvl="1" eaLnBrk="1" hangingPunct="1">
              <a:lnSpc>
                <a:spcPct val="80000"/>
              </a:lnSpc>
            </a:pPr>
            <a:r>
              <a:rPr lang="fr-CH" sz="1600" smtClean="0"/>
              <a:t>Smarteam en particulier</a:t>
            </a:r>
          </a:p>
          <a:p>
            <a:pPr eaLnBrk="1" hangingPunct="1">
              <a:lnSpc>
                <a:spcPct val="80000"/>
              </a:lnSpc>
            </a:pPr>
            <a:r>
              <a:rPr lang="fr-CH" sz="2000" smtClean="0"/>
              <a:t>Anna Suwalska</a:t>
            </a:r>
          </a:p>
          <a:p>
            <a:pPr lvl="1" eaLnBrk="1" hangingPunct="1">
              <a:lnSpc>
                <a:spcPct val="80000"/>
              </a:lnSpc>
            </a:pPr>
            <a:r>
              <a:rPr lang="fr-CH" sz="1600" smtClean="0"/>
              <a:t>en apprentissage sur Smarteam, dans l'optique des liens Smarteam-EDMS </a:t>
            </a:r>
          </a:p>
          <a:p>
            <a:pPr eaLnBrk="1" hangingPunct="1">
              <a:lnSpc>
                <a:spcPct val="80000"/>
              </a:lnSpc>
            </a:pPr>
            <a:r>
              <a:rPr lang="fr-CH" sz="2000" smtClean="0"/>
              <a:t>A venir au 1er décembre:</a:t>
            </a:r>
          </a:p>
          <a:p>
            <a:pPr lvl="1" eaLnBrk="1" hangingPunct="1">
              <a:lnSpc>
                <a:spcPct val="80000"/>
              </a:lnSpc>
            </a:pPr>
            <a:r>
              <a:rPr lang="fr-CH" sz="1600" smtClean="0"/>
              <a:t>Michal Mlynarcik: Support CATIA-Smarteam, reprise du workbench Piping</a:t>
            </a:r>
          </a:p>
          <a:p>
            <a:pPr lvl="1" eaLnBrk="1" hangingPunct="1">
              <a:lnSpc>
                <a:spcPct val="80000"/>
              </a:lnSpc>
            </a:pPr>
            <a:r>
              <a:rPr lang="fr-CH" sz="1600" smtClean="0"/>
              <a:t>Marta Garcia (PJAS): Support CATIA-Smarteam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>
              <a:defRPr/>
            </a:pPr>
            <a:r>
              <a:rPr lang="en-US" kern="12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The CAD service at CERN</a:t>
            </a:r>
            <a:endParaRPr lang="en-US" kern="120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286CBCB-E429-4D86-A75D-BF1BFEA4C1F1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en-US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667000" y="3657600"/>
            <a:ext cx="3162756" cy="609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CATIA/Smarteam User Board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2438400" y="4800600"/>
            <a:ext cx="3619956" cy="609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CERN CAD Service Team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2800578" y="2362200"/>
            <a:ext cx="1752600" cy="609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TS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2114778" y="2362200"/>
            <a:ext cx="609600" cy="609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AB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4629378" y="2362200"/>
            <a:ext cx="990600" cy="609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PH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5696178" y="2362200"/>
            <a:ext cx="609600" cy="609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AT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6915378" y="2286000"/>
            <a:ext cx="1752600" cy="609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Mechanical Methodology 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6915378" y="2971800"/>
            <a:ext cx="1752600" cy="609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Integration</a:t>
            </a:r>
            <a:br>
              <a:rPr lang="en-US" dirty="0"/>
            </a:br>
            <a:r>
              <a:rPr lang="en-US" dirty="0"/>
              <a:t>Methodology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6915378" y="3657600"/>
            <a:ext cx="1752600" cy="609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PLM &amp; Processes</a:t>
            </a:r>
            <a:endParaRPr lang="en-US" dirty="0"/>
          </a:p>
        </p:txBody>
      </p:sp>
      <p:cxnSp>
        <p:nvCxnSpPr>
          <p:cNvPr id="21" name="Straight Connector 20"/>
          <p:cNvCxnSpPr>
            <a:stCxn id="0" idx="2"/>
            <a:endCxn id="0" idx="0"/>
          </p:cNvCxnSpPr>
          <p:nvPr/>
        </p:nvCxnSpPr>
        <p:spPr>
          <a:xfrm rot="16200000" flipH="1">
            <a:off x="2990850" y="2400300"/>
            <a:ext cx="685800" cy="1828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V="1">
            <a:off x="4267200" y="2971800"/>
            <a:ext cx="1657350" cy="685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0" idx="2"/>
            <a:endCxn id="0" idx="0"/>
          </p:cNvCxnSpPr>
          <p:nvPr/>
        </p:nvCxnSpPr>
        <p:spPr>
          <a:xfrm rot="5400000">
            <a:off x="4343400" y="2876550"/>
            <a:ext cx="685800" cy="8763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0" idx="2"/>
            <a:endCxn id="0" idx="0"/>
          </p:cNvCxnSpPr>
          <p:nvPr/>
        </p:nvCxnSpPr>
        <p:spPr>
          <a:xfrm rot="16200000" flipH="1">
            <a:off x="3619500" y="3028950"/>
            <a:ext cx="685800" cy="571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0" idx="2"/>
            <a:endCxn id="0" idx="0"/>
          </p:cNvCxnSpPr>
          <p:nvPr/>
        </p:nvCxnSpPr>
        <p:spPr>
          <a:xfrm rot="5400000">
            <a:off x="3982244" y="4534694"/>
            <a:ext cx="533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0" idx="1"/>
            <a:endCxn id="0" idx="3"/>
          </p:cNvCxnSpPr>
          <p:nvPr/>
        </p:nvCxnSpPr>
        <p:spPr>
          <a:xfrm rot="10800000">
            <a:off x="5829300" y="3962400"/>
            <a:ext cx="108585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0" idx="1"/>
            <a:endCxn id="0" idx="3"/>
          </p:cNvCxnSpPr>
          <p:nvPr/>
        </p:nvCxnSpPr>
        <p:spPr>
          <a:xfrm rot="10800000" flipV="1">
            <a:off x="5829300" y="3276600"/>
            <a:ext cx="1085850" cy="685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0" idx="1"/>
            <a:endCxn id="0" idx="3"/>
          </p:cNvCxnSpPr>
          <p:nvPr/>
        </p:nvCxnSpPr>
        <p:spPr>
          <a:xfrm rot="10800000" flipV="1">
            <a:off x="5829300" y="2590800"/>
            <a:ext cx="1085850" cy="1371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57" name="TextBox 54"/>
          <p:cNvSpPr txBox="1">
            <a:spLocks noChangeArrowheads="1"/>
          </p:cNvSpPr>
          <p:nvPr/>
        </p:nvSpPr>
        <p:spPr bwMode="auto">
          <a:xfrm>
            <a:off x="6858000" y="1524000"/>
            <a:ext cx="17494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CERN-wide</a:t>
            </a:r>
            <a:br>
              <a:rPr lang="en-US"/>
            </a:br>
            <a:r>
              <a:rPr lang="en-US"/>
              <a:t>working groups</a:t>
            </a:r>
          </a:p>
        </p:txBody>
      </p:sp>
      <p:sp>
        <p:nvSpPr>
          <p:cNvPr id="34858" name="TextBox 57"/>
          <p:cNvSpPr txBox="1">
            <a:spLocks noChangeArrowheads="1"/>
          </p:cNvSpPr>
          <p:nvPr/>
        </p:nvSpPr>
        <p:spPr bwMode="auto">
          <a:xfrm>
            <a:off x="152400" y="2355850"/>
            <a:ext cx="18288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300"/>
              <a:t>Local CAD support provided by</a:t>
            </a:r>
            <a:br>
              <a:rPr lang="en-US" sz="1300"/>
            </a:br>
            <a:r>
              <a:rPr lang="en-US" sz="1300"/>
              <a:t>“super users”.</a:t>
            </a:r>
          </a:p>
        </p:txBody>
      </p:sp>
      <p:sp>
        <p:nvSpPr>
          <p:cNvPr id="34859" name="TextBox 58"/>
          <p:cNvSpPr txBox="1">
            <a:spLocks noChangeArrowheads="1"/>
          </p:cNvSpPr>
          <p:nvPr/>
        </p:nvSpPr>
        <p:spPr bwMode="auto">
          <a:xfrm>
            <a:off x="228600" y="3451225"/>
            <a:ext cx="18288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300"/>
              <a:t>Coordination of releases, introduction of new modules or functionality.</a:t>
            </a:r>
          </a:p>
        </p:txBody>
      </p:sp>
      <p:sp>
        <p:nvSpPr>
          <p:cNvPr id="34860" name="TextBox 66"/>
          <p:cNvSpPr txBox="1">
            <a:spLocks noChangeArrowheads="1"/>
          </p:cNvSpPr>
          <p:nvPr/>
        </p:nvSpPr>
        <p:spPr bwMode="auto">
          <a:xfrm>
            <a:off x="76200" y="4648200"/>
            <a:ext cx="259080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300"/>
              <a:t>Central CAD Expertise:</a:t>
            </a:r>
            <a:br>
              <a:rPr lang="en-US" sz="1300"/>
            </a:br>
            <a:r>
              <a:rPr lang="en-US" sz="1200"/>
              <a:t>Assistance to local supporters</a:t>
            </a:r>
            <a:br>
              <a:rPr lang="en-US" sz="1200"/>
            </a:br>
            <a:r>
              <a:rPr lang="en-US" sz="1200"/>
              <a:t>Consulting resources</a:t>
            </a:r>
            <a:br>
              <a:rPr lang="en-US" sz="1200"/>
            </a:br>
            <a:r>
              <a:rPr lang="en-US" sz="1200"/>
              <a:t>Management of trainings</a:t>
            </a:r>
            <a:br>
              <a:rPr lang="en-US" sz="1200"/>
            </a:br>
            <a:r>
              <a:rPr lang="en-US" sz="1200"/>
              <a:t>System support &amp; configuration</a:t>
            </a:r>
          </a:p>
        </p:txBody>
      </p:sp>
      <p:sp>
        <p:nvSpPr>
          <p:cNvPr id="68" name="Rounded Rectangle 67"/>
          <p:cNvSpPr/>
          <p:nvPr/>
        </p:nvSpPr>
        <p:spPr>
          <a:xfrm>
            <a:off x="6858000" y="5181600"/>
            <a:ext cx="1752600" cy="609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Introduction of new modules</a:t>
            </a:r>
            <a:endParaRPr lang="en-US" dirty="0"/>
          </a:p>
        </p:txBody>
      </p:sp>
      <p:sp>
        <p:nvSpPr>
          <p:cNvPr id="34864" name="TextBox 68"/>
          <p:cNvSpPr txBox="1">
            <a:spLocks noChangeArrowheads="1"/>
          </p:cNvSpPr>
          <p:nvPr/>
        </p:nvSpPr>
        <p:spPr bwMode="auto">
          <a:xfrm>
            <a:off x="6781800" y="4724400"/>
            <a:ext cx="1812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Ad-hoc Projects</a:t>
            </a:r>
          </a:p>
        </p:txBody>
      </p:sp>
      <p:cxnSp>
        <p:nvCxnSpPr>
          <p:cNvPr id="70" name="Straight Connector 69"/>
          <p:cNvCxnSpPr>
            <a:stCxn id="0" idx="1"/>
            <a:endCxn id="0" idx="3"/>
          </p:cNvCxnSpPr>
          <p:nvPr/>
        </p:nvCxnSpPr>
        <p:spPr>
          <a:xfrm rot="10800000">
            <a:off x="5829300" y="3962400"/>
            <a:ext cx="1028700" cy="1524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trix diagra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lux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SS">
  <a:themeElements>
    <a:clrScheme name="IS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SS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atrix diagram">
  <a:themeElements>
    <a:clrScheme name="1_Matrix diagram 1">
      <a:dk1>
        <a:srgbClr val="1F497D"/>
      </a:dk1>
      <a:lt1>
        <a:srgbClr val="FFFFFF"/>
      </a:lt1>
      <a:dk2>
        <a:srgbClr val="000000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ADADA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Matrix diagram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Matrix diagram 1">
        <a:dk1>
          <a:srgbClr val="1F497D"/>
        </a:dk1>
        <a:lt1>
          <a:srgbClr val="FFFFFF"/>
        </a:lt1>
        <a:dk2>
          <a:srgbClr val="000000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ADADA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Matrix diagram</Template>
  <TotalTime>57</TotalTime>
  <Words>330</Words>
  <Application>Microsoft Office PowerPoint</Application>
  <PresentationFormat>On-screen Show (4:3)</PresentationFormat>
  <Paragraphs>79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Corbel</vt:lpstr>
      <vt:lpstr>Calibri</vt:lpstr>
      <vt:lpstr>Verdana</vt:lpstr>
      <vt:lpstr>Times New Roman</vt:lpstr>
      <vt:lpstr>Matrix diagram</vt:lpstr>
      <vt:lpstr>ISS</vt:lpstr>
      <vt:lpstr>1_Matrix diagram</vt:lpstr>
      <vt:lpstr>Slide 1</vt:lpstr>
      <vt:lpstr>Composition</vt:lpstr>
      <vt:lpstr>Composition</vt:lpstr>
      <vt:lpstr>Slide 4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24</cp:revision>
  <dcterms:created xsi:type="dcterms:W3CDTF">2007-04-04T15:41:09Z</dcterms:created>
  <dcterms:modified xsi:type="dcterms:W3CDTF">2008-11-06T08:38:34Z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TC101743281033</vt:lpwstr>
  </property>
</Properties>
</file>