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2"/>
  </p:notesMasterIdLst>
  <p:sldIdLst>
    <p:sldId id="259" r:id="rId2"/>
    <p:sldId id="289" r:id="rId3"/>
    <p:sldId id="290" r:id="rId4"/>
    <p:sldId id="291" r:id="rId5"/>
    <p:sldId id="261" r:id="rId6"/>
    <p:sldId id="296" r:id="rId7"/>
    <p:sldId id="297" r:id="rId8"/>
    <p:sldId id="298" r:id="rId9"/>
    <p:sldId id="300" r:id="rId10"/>
    <p:sldId id="303" r:id="rId11"/>
    <p:sldId id="299" r:id="rId12"/>
    <p:sldId id="301" r:id="rId13"/>
    <p:sldId id="302" r:id="rId14"/>
    <p:sldId id="262" r:id="rId15"/>
    <p:sldId id="263" r:id="rId16"/>
    <p:sldId id="264" r:id="rId17"/>
    <p:sldId id="270" r:id="rId18"/>
    <p:sldId id="265" r:id="rId19"/>
    <p:sldId id="268" r:id="rId20"/>
    <p:sldId id="269" r:id="rId21"/>
    <p:sldId id="271" r:id="rId22"/>
    <p:sldId id="273" r:id="rId23"/>
    <p:sldId id="272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93" r:id="rId40"/>
    <p:sldId id="292" r:id="rId41"/>
    <p:sldId id="295" r:id="rId42"/>
    <p:sldId id="342" r:id="rId43"/>
    <p:sldId id="343" r:id="rId44"/>
    <p:sldId id="304" r:id="rId45"/>
    <p:sldId id="305" r:id="rId46"/>
    <p:sldId id="306" r:id="rId47"/>
    <p:sldId id="311" r:id="rId48"/>
    <p:sldId id="307" r:id="rId49"/>
    <p:sldId id="308" r:id="rId50"/>
    <p:sldId id="309" r:id="rId51"/>
    <p:sldId id="310" r:id="rId52"/>
    <p:sldId id="312" r:id="rId53"/>
    <p:sldId id="313" r:id="rId54"/>
    <p:sldId id="314" r:id="rId55"/>
    <p:sldId id="316" r:id="rId56"/>
    <p:sldId id="317" r:id="rId57"/>
    <p:sldId id="315" r:id="rId58"/>
    <p:sldId id="318" r:id="rId59"/>
    <p:sldId id="319" r:id="rId60"/>
    <p:sldId id="331" r:id="rId61"/>
    <p:sldId id="332" r:id="rId62"/>
    <p:sldId id="333" r:id="rId63"/>
    <p:sldId id="334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5" r:id="rId75"/>
    <p:sldId id="336" r:id="rId76"/>
    <p:sldId id="344" r:id="rId77"/>
    <p:sldId id="345" r:id="rId78"/>
    <p:sldId id="346" r:id="rId79"/>
    <p:sldId id="347" r:id="rId80"/>
    <p:sldId id="348" r:id="rId81"/>
    <p:sldId id="349" r:id="rId82"/>
    <p:sldId id="350" r:id="rId83"/>
    <p:sldId id="351" r:id="rId84"/>
    <p:sldId id="352" r:id="rId85"/>
    <p:sldId id="353" r:id="rId86"/>
    <p:sldId id="354" r:id="rId87"/>
    <p:sldId id="355" r:id="rId88"/>
    <p:sldId id="356" r:id="rId89"/>
    <p:sldId id="357" r:id="rId90"/>
    <p:sldId id="358" r:id="rId9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6FFD"/>
    <a:srgbClr val="7F6000"/>
    <a:srgbClr val="41719C"/>
    <a:srgbClr val="6F2FA1"/>
    <a:srgbClr val="01B150"/>
    <a:srgbClr val="F5B184"/>
    <a:srgbClr val="FF4CF6"/>
    <a:srgbClr val="55EFFF"/>
    <a:srgbClr val="00FA18"/>
    <a:srgbClr val="FFF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/>
    <p:restoredTop sz="96471"/>
  </p:normalViewPr>
  <p:slideViewPr>
    <p:cSldViewPr snapToGrid="0" snapToObjects="1">
      <p:cViewPr varScale="1">
        <p:scale>
          <a:sx n="103" d="100"/>
          <a:sy n="103" d="100"/>
        </p:scale>
        <p:origin x="192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notesMaster" Target="notesMasters/notesMaster1.xml"/><Relationship Id="rId93" Type="http://schemas.openxmlformats.org/officeDocument/2006/relationships/presProps" Target="presProps.xml"/><Relationship Id="rId94" Type="http://schemas.openxmlformats.org/officeDocument/2006/relationships/viewProps" Target="viewProps.xml"/><Relationship Id="rId95" Type="http://schemas.openxmlformats.org/officeDocument/2006/relationships/theme" Target="theme/theme1.xml"/><Relationship Id="rId9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BC91D-E5AF-AF43-958B-BEBFE2F9913B}" type="datetimeFigureOut">
              <a:rPr lang="en-US" smtClean="0"/>
              <a:t>9/20/15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C2CE8-000D-724C-A80E-112B8B1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C2CE8-000D-724C-A80E-112B8B1F59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20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59477-DF8C-1541-B5C8-32CCE11CA16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52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A767-22F6-DF44-AD1E-FC9522FBBECE}" type="datetime1">
              <a:rPr lang="en-US" smtClean="0"/>
              <a:t>9/21/15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3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32FF-BF95-5B44-B944-639DC48DC483}" type="datetime1">
              <a:rPr lang="en-US" smtClean="0"/>
              <a:t>9/21/15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66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5AF1-8351-964C-8D88-5D7D9B9EBD8E}" type="datetime1">
              <a:rPr lang="en-US" smtClean="0"/>
              <a:t>9/21/15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42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554A-06AF-AA43-AFC6-1EA4B7362DD9}" type="datetime1">
              <a:rPr lang="en-US" smtClean="0"/>
              <a:t>9/21/15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71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F6E-58F8-6345-8971-244D23AF6D81}" type="datetime1">
              <a:rPr lang="en-US" smtClean="0"/>
              <a:t>9/21/15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82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BFC3-BA48-104C-98C2-08DFB869C3E7}" type="datetime1">
              <a:rPr lang="en-US" smtClean="0"/>
              <a:t>9/21/15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62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599D-5E7E-2A42-8AC4-B34967BE5675}" type="datetime1">
              <a:rPr lang="en-US" smtClean="0"/>
              <a:t>9/21/15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84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2216-F1AF-DA42-A237-CC8A26D6EC7E}" type="datetime1">
              <a:rPr lang="en-US" smtClean="0"/>
              <a:t>9/21/15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69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88A0-7A2D-3947-98FA-2BF036034D93}" type="datetime1">
              <a:rPr lang="en-US" smtClean="0"/>
              <a:t>9/21/15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6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CB9A-38AD-FD4E-BECB-C305DA77E3F3}" type="datetime1">
              <a:rPr lang="en-US" smtClean="0"/>
              <a:t>9/21/15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30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0447-BE5C-854F-9F8A-1F6D58340939}" type="datetime1">
              <a:rPr lang="en-US" smtClean="0"/>
              <a:t>9/21/15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87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5E6E3-4850-4D45-9AC2-50E5B136D727}" type="datetime1">
              <a:rPr lang="en-US" smtClean="0"/>
              <a:t>9/21/15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9ADD4-F931-A24A-9BC5-EB3C2FC49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220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4" Type="http://schemas.openxmlformats.org/officeDocument/2006/relationships/image" Target="../media/image14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tiff"/><Relationship Id="rId3" Type="http://schemas.openxmlformats.org/officeDocument/2006/relationships/image" Target="../media/image16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17.pn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17.png"/><Relationship Id="rId5" Type="http://schemas.openxmlformats.org/officeDocument/2006/relationships/image" Target="../media/image19.jpeg"/><Relationship Id="rId6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4" Type="http://schemas.openxmlformats.org/officeDocument/2006/relationships/image" Target="../media/image26.tiff"/><Relationship Id="rId5" Type="http://schemas.openxmlformats.org/officeDocument/2006/relationships/image" Target="../media/image2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7.pn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4" Type="http://schemas.openxmlformats.org/officeDocument/2006/relationships/image" Target="../media/image33.tiff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4" Type="http://schemas.openxmlformats.org/officeDocument/2006/relationships/image" Target="../media/image37.tiff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4" Type="http://schemas.openxmlformats.org/officeDocument/2006/relationships/image" Target="../media/image41.tiff"/><Relationship Id="rId5" Type="http://schemas.openxmlformats.org/officeDocument/2006/relationships/image" Target="../media/image42.tiff"/><Relationship Id="rId6" Type="http://schemas.openxmlformats.org/officeDocument/2006/relationships/image" Target="../media/image4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tif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tiff"/><Relationship Id="rId3" Type="http://schemas.openxmlformats.org/officeDocument/2006/relationships/image" Target="../media/image44.tif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gif"/><Relationship Id="rId3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jp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tif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Relationship Id="rId3" Type="http://schemas.openxmlformats.org/officeDocument/2006/relationships/image" Target="../media/image1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tif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tiff"/><Relationship Id="rId3" Type="http://schemas.openxmlformats.org/officeDocument/2006/relationships/image" Target="../media/image18.jp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4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tiff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tiff"/><Relationship Id="rId3" Type="http://schemas.openxmlformats.org/officeDocument/2006/relationships/image" Target="../media/image8.tif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musi_logo_3x3-200dp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1" y="2044701"/>
            <a:ext cx="2743337" cy="27433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8154" y="4436100"/>
            <a:ext cx="905984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/>
              <a:t>Martin Benjamin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The Particles of Language:</a:t>
            </a:r>
          </a:p>
          <a:p>
            <a:pPr algn="ctr"/>
            <a:r>
              <a:rPr lang="en-US" dirty="0"/>
              <a:t> "The Dictionary" as elemental data for 7000 languages across time and space</a:t>
            </a:r>
          </a:p>
          <a:p>
            <a:pPr algn="ctr"/>
            <a:endParaRPr lang="en-US" i="1" dirty="0"/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21 May, 2015 – CERN, Geneva</a:t>
            </a:r>
          </a:p>
          <a:p>
            <a:pPr algn="ctr"/>
            <a:endParaRPr lang="en-US" sz="1400" dirty="0"/>
          </a:p>
        </p:txBody>
      </p:sp>
      <p:pic>
        <p:nvPicPr>
          <p:cNvPr id="3" name="Picture 2" descr="EPFL_logo-trans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842" y="62149"/>
            <a:ext cx="2345251" cy="113528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36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roblems for Lexicography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Concepts?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286891" cy="3401455"/>
          </a:xfrm>
        </p:spPr>
        <p:txBody>
          <a:bodyPr/>
          <a:lstStyle/>
          <a:p>
            <a:r>
              <a:rPr lang="en-US" dirty="0" smtClean="0"/>
              <a:t>How to explain an idea in its own language</a:t>
            </a:r>
          </a:p>
          <a:p>
            <a:r>
              <a:rPr lang="en-US" dirty="0" smtClean="0"/>
              <a:t>How to express an idea across languages</a:t>
            </a:r>
          </a:p>
          <a:p>
            <a:r>
              <a:rPr lang="en-US" dirty="0" smtClean="0"/>
              <a:t>How to account for variation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7352270" y="1681163"/>
            <a:ext cx="4003118" cy="823912"/>
          </a:xfrm>
        </p:spPr>
        <p:txBody>
          <a:bodyPr/>
          <a:lstStyle/>
          <a:p>
            <a:pPr algn="r"/>
            <a:r>
              <a:rPr lang="en-US" dirty="0" smtClean="0"/>
              <a:t>What are Words?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7834184" y="2505075"/>
            <a:ext cx="3521204" cy="3684588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rgbClr val="00B050"/>
                </a:solidFill>
              </a:rPr>
              <a:t>A set of letters?</a:t>
            </a:r>
          </a:p>
          <a:p>
            <a:pPr algn="r"/>
            <a:r>
              <a:rPr lang="en-US" dirty="0" smtClean="0"/>
              <a:t>A set of sounds?</a:t>
            </a:r>
          </a:p>
          <a:p>
            <a:pPr algn="r"/>
            <a:r>
              <a:rPr lang="en-US" dirty="0" smtClean="0"/>
              <a:t>A “canonical” form?</a:t>
            </a:r>
          </a:p>
          <a:p>
            <a:pPr algn="r"/>
            <a:r>
              <a:rPr lang="en-US" dirty="0" smtClean="0"/>
              <a:t>A single entity?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01616" y="3078124"/>
            <a:ext cx="27285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B050"/>
                </a:solidFill>
              </a:rPr>
              <a:t>C-L-I-E-N-T</a:t>
            </a:r>
            <a:endParaRPr lang="en-US" sz="4400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746" y="4744995"/>
            <a:ext cx="3027217" cy="12881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369" y="4744995"/>
            <a:ext cx="1334183" cy="12881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2920" y="4733301"/>
            <a:ext cx="2342076" cy="1311563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279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roblems for Lexicography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Concepts?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286891" cy="3401455"/>
          </a:xfrm>
        </p:spPr>
        <p:txBody>
          <a:bodyPr/>
          <a:lstStyle/>
          <a:p>
            <a:r>
              <a:rPr lang="en-US" dirty="0" smtClean="0"/>
              <a:t>How to explain an idea in its own language</a:t>
            </a:r>
          </a:p>
          <a:p>
            <a:r>
              <a:rPr lang="en-US" dirty="0" smtClean="0"/>
              <a:t>How to express an idea across languages</a:t>
            </a:r>
          </a:p>
          <a:p>
            <a:r>
              <a:rPr lang="en-US" dirty="0" smtClean="0"/>
              <a:t>How to account for variation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7352270" y="1681163"/>
            <a:ext cx="4003118" cy="823912"/>
          </a:xfrm>
        </p:spPr>
        <p:txBody>
          <a:bodyPr/>
          <a:lstStyle/>
          <a:p>
            <a:pPr algn="r"/>
            <a:r>
              <a:rPr lang="en-US" dirty="0" smtClean="0"/>
              <a:t>What are Words?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7352270" y="2505075"/>
            <a:ext cx="4003118" cy="3684588"/>
          </a:xfrm>
        </p:spPr>
        <p:txBody>
          <a:bodyPr/>
          <a:lstStyle/>
          <a:p>
            <a:pPr algn="r"/>
            <a:r>
              <a:rPr lang="en-US" dirty="0" smtClean="0"/>
              <a:t>A set of letters?</a:t>
            </a:r>
          </a:p>
          <a:p>
            <a:pPr algn="r"/>
            <a:r>
              <a:rPr lang="en-US" dirty="0" smtClean="0">
                <a:solidFill>
                  <a:srgbClr val="00B050"/>
                </a:solidFill>
              </a:rPr>
              <a:t>A set of sounds?</a:t>
            </a:r>
          </a:p>
          <a:p>
            <a:pPr algn="r"/>
            <a:r>
              <a:rPr lang="en-US" dirty="0" smtClean="0"/>
              <a:t>A “canonical” form?</a:t>
            </a:r>
          </a:p>
          <a:p>
            <a:pPr algn="r"/>
            <a:r>
              <a:rPr lang="en-US" dirty="0" smtClean="0"/>
              <a:t>A single entity?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5187103"/>
            <a:ext cx="1671380" cy="14365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861" y="5187103"/>
            <a:ext cx="2322814" cy="13936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6377" y="5189399"/>
            <a:ext cx="2651211" cy="14342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20281" y="4485503"/>
            <a:ext cx="5894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whined            wind              wined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26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roblems for Lexicography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Concepts?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286891" cy="3401455"/>
          </a:xfrm>
        </p:spPr>
        <p:txBody>
          <a:bodyPr/>
          <a:lstStyle/>
          <a:p>
            <a:r>
              <a:rPr lang="en-US" dirty="0" smtClean="0"/>
              <a:t>How to explain an idea in its own language</a:t>
            </a:r>
          </a:p>
          <a:p>
            <a:r>
              <a:rPr lang="en-US" dirty="0" smtClean="0"/>
              <a:t>How to express an idea across languages</a:t>
            </a:r>
          </a:p>
          <a:p>
            <a:r>
              <a:rPr lang="en-US" dirty="0" smtClean="0"/>
              <a:t>How to account for variation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7352270" y="1681163"/>
            <a:ext cx="4003118" cy="823912"/>
          </a:xfrm>
        </p:spPr>
        <p:txBody>
          <a:bodyPr/>
          <a:lstStyle/>
          <a:p>
            <a:pPr algn="r"/>
            <a:r>
              <a:rPr lang="en-US" dirty="0" smtClean="0"/>
              <a:t>What are Words?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7352270" y="2505075"/>
            <a:ext cx="4003118" cy="3684588"/>
          </a:xfrm>
        </p:spPr>
        <p:txBody>
          <a:bodyPr/>
          <a:lstStyle/>
          <a:p>
            <a:pPr algn="r"/>
            <a:r>
              <a:rPr lang="en-US" dirty="0" smtClean="0"/>
              <a:t>A set of letters?</a:t>
            </a:r>
          </a:p>
          <a:p>
            <a:pPr algn="r"/>
            <a:r>
              <a:rPr lang="en-US" dirty="0" smtClean="0"/>
              <a:t>A set of sounds?</a:t>
            </a:r>
          </a:p>
          <a:p>
            <a:pPr algn="r"/>
            <a:r>
              <a:rPr lang="en-US" dirty="0" smtClean="0">
                <a:solidFill>
                  <a:srgbClr val="00B050"/>
                </a:solidFill>
              </a:rPr>
              <a:t>A “canonical” form?</a:t>
            </a:r>
          </a:p>
          <a:p>
            <a:pPr algn="r"/>
            <a:r>
              <a:rPr lang="en-US" dirty="0" smtClean="0"/>
              <a:t>A single entity?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98756" y="2063577"/>
            <a:ext cx="58566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SEE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sees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saw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seen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seeing</a:t>
            </a:r>
          </a:p>
          <a:p>
            <a:endParaRPr lang="en-US" sz="3200" dirty="0" smtClean="0">
              <a:solidFill>
                <a:srgbClr val="00B050"/>
              </a:solidFill>
            </a:endParaRPr>
          </a:p>
          <a:p>
            <a:r>
              <a:rPr lang="en-US" sz="3200" b="1" dirty="0" smtClean="0">
                <a:solidFill>
                  <a:srgbClr val="00B050"/>
                </a:solidFill>
              </a:rPr>
              <a:t>Kinyarwanda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900 million forms for every verb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46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roblems for Lexicography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Concepts?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286891" cy="3401455"/>
          </a:xfrm>
        </p:spPr>
        <p:txBody>
          <a:bodyPr/>
          <a:lstStyle/>
          <a:p>
            <a:r>
              <a:rPr lang="en-US" dirty="0" smtClean="0"/>
              <a:t>How to explain an idea in its own language</a:t>
            </a:r>
          </a:p>
          <a:p>
            <a:r>
              <a:rPr lang="en-US" dirty="0" smtClean="0"/>
              <a:t>How to express an idea across languages</a:t>
            </a:r>
          </a:p>
          <a:p>
            <a:r>
              <a:rPr lang="en-US" dirty="0" smtClean="0"/>
              <a:t>How to account for variation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7352270" y="1681163"/>
            <a:ext cx="4003118" cy="823912"/>
          </a:xfrm>
        </p:spPr>
        <p:txBody>
          <a:bodyPr/>
          <a:lstStyle/>
          <a:p>
            <a:pPr algn="r"/>
            <a:r>
              <a:rPr lang="en-US" dirty="0" smtClean="0"/>
              <a:t>What are Words?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7352270" y="2505075"/>
            <a:ext cx="4003118" cy="3684588"/>
          </a:xfrm>
        </p:spPr>
        <p:txBody>
          <a:bodyPr/>
          <a:lstStyle/>
          <a:p>
            <a:pPr algn="r"/>
            <a:r>
              <a:rPr lang="en-US" dirty="0" smtClean="0"/>
              <a:t>A set of letters?</a:t>
            </a:r>
          </a:p>
          <a:p>
            <a:pPr algn="r"/>
            <a:r>
              <a:rPr lang="en-US" dirty="0" smtClean="0"/>
              <a:t>A set of sounds?</a:t>
            </a:r>
          </a:p>
          <a:p>
            <a:pPr algn="r"/>
            <a:r>
              <a:rPr lang="en-US" dirty="0" smtClean="0"/>
              <a:t>A “canonical” form?</a:t>
            </a:r>
          </a:p>
          <a:p>
            <a:pPr algn="r"/>
            <a:r>
              <a:rPr lang="en-US" dirty="0" smtClean="0">
                <a:solidFill>
                  <a:srgbClr val="00B050"/>
                </a:solidFill>
              </a:rPr>
              <a:t>A single entity?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553" y="4800759"/>
            <a:ext cx="2571922" cy="17114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483" y="4800759"/>
            <a:ext cx="2571922" cy="17114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3103" y="5537199"/>
            <a:ext cx="2912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African fish eagle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53829" y="5537199"/>
            <a:ext cx="2685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drive up the wall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42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74260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40174" y="3228967"/>
            <a:ext cx="883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87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74260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40174" y="3278483"/>
            <a:ext cx="883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</a:t>
            </a:r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V="1">
            <a:off x="5886175" y="2317349"/>
            <a:ext cx="7445" cy="123865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4" idx="2"/>
          </p:cNvCxnSpPr>
          <p:nvPr/>
        </p:nvCxnSpPr>
        <p:spPr>
          <a:xfrm flipH="1" flipV="1">
            <a:off x="4677831" y="3677665"/>
            <a:ext cx="1064779" cy="1637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4"/>
          </p:cNvCxnSpPr>
          <p:nvPr/>
        </p:nvCxnSpPr>
        <p:spPr>
          <a:xfrm>
            <a:off x="5886175" y="3832086"/>
            <a:ext cx="7445" cy="112764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4" idx="6"/>
          </p:cNvCxnSpPr>
          <p:nvPr/>
        </p:nvCxnSpPr>
        <p:spPr>
          <a:xfrm>
            <a:off x="6029740" y="3694043"/>
            <a:ext cx="1139857" cy="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79192" y="6488668"/>
            <a:ext cx="470989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why multilingual dictionaries were impossible </a:t>
            </a:r>
          </a:p>
        </p:txBody>
      </p:sp>
      <p:pic>
        <p:nvPicPr>
          <p:cNvPr id="23" name="Picture 22" descr="light-weight-circ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84486" y="3247309"/>
            <a:ext cx="860711" cy="860711"/>
          </a:xfrm>
          <a:prstGeom prst="rect">
            <a:avLst/>
          </a:prstGeom>
        </p:spPr>
      </p:pic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56820" y="1062520"/>
            <a:ext cx="873600" cy="88786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88597" y="3246643"/>
            <a:ext cx="665620" cy="80234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713" y="5395629"/>
            <a:ext cx="538303" cy="99161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36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74260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40174" y="3278483"/>
            <a:ext cx="883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</a:t>
            </a:r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V="1">
            <a:off x="5886175" y="2317349"/>
            <a:ext cx="7445" cy="123865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4" idx="2"/>
          </p:cNvCxnSpPr>
          <p:nvPr/>
        </p:nvCxnSpPr>
        <p:spPr>
          <a:xfrm flipH="1" flipV="1">
            <a:off x="4677831" y="3677665"/>
            <a:ext cx="1064779" cy="1637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4"/>
          </p:cNvCxnSpPr>
          <p:nvPr/>
        </p:nvCxnSpPr>
        <p:spPr>
          <a:xfrm>
            <a:off x="5886175" y="3832086"/>
            <a:ext cx="7445" cy="112764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742609" y="202810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390700" y="3539621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42609" y="4959731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40174" y="1948017"/>
            <a:ext cx="1097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lumineux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28248" y="3463149"/>
            <a:ext cx="746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léger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86005" y="4866485"/>
            <a:ext cx="74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allégé</a:t>
            </a:r>
            <a:endParaRPr lang="en-US" dirty="0"/>
          </a:p>
        </p:txBody>
      </p:sp>
      <p:cxnSp>
        <p:nvCxnSpPr>
          <p:cNvPr id="17" name="Straight Connector 16"/>
          <p:cNvCxnSpPr>
            <a:stCxn id="4" idx="6"/>
          </p:cNvCxnSpPr>
          <p:nvPr/>
        </p:nvCxnSpPr>
        <p:spPr>
          <a:xfrm>
            <a:off x="6029740" y="3694043"/>
            <a:ext cx="1139857" cy="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169596" y="355639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456727" y="3492998"/>
            <a:ext cx="83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léger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79192" y="6488668"/>
            <a:ext cx="470989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why multilingual dictionaries were impossible </a:t>
            </a:r>
          </a:p>
        </p:txBody>
      </p:sp>
      <p:pic>
        <p:nvPicPr>
          <p:cNvPr id="28" name="Picture 27" descr="light-weight-circ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7538" y="3217460"/>
            <a:ext cx="860711" cy="860711"/>
          </a:xfrm>
          <a:prstGeom prst="rect">
            <a:avLst/>
          </a:prstGeom>
        </p:spPr>
      </p:pic>
      <p:pic>
        <p:nvPicPr>
          <p:cNvPr id="21" name="Picture 20" descr="LIGHTBULB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56820" y="1062520"/>
            <a:ext cx="873600" cy="88786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18094" y="3246643"/>
            <a:ext cx="665620" cy="80234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713" y="5395629"/>
            <a:ext cx="538303" cy="99161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8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74260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40174" y="3278483"/>
            <a:ext cx="883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</a:t>
            </a:r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V="1">
            <a:off x="5886175" y="2317349"/>
            <a:ext cx="7445" cy="123865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4" idx="2"/>
          </p:cNvCxnSpPr>
          <p:nvPr/>
        </p:nvCxnSpPr>
        <p:spPr>
          <a:xfrm flipH="1" flipV="1">
            <a:off x="4677831" y="3677665"/>
            <a:ext cx="1064779" cy="1637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4"/>
          </p:cNvCxnSpPr>
          <p:nvPr/>
        </p:nvCxnSpPr>
        <p:spPr>
          <a:xfrm>
            <a:off x="5886175" y="3832086"/>
            <a:ext cx="7445" cy="112764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742609" y="202810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390700" y="3539621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42609" y="4959731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40174" y="1948017"/>
            <a:ext cx="1097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lumineux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28248" y="3463149"/>
            <a:ext cx="746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léger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86005" y="4866485"/>
            <a:ext cx="74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allégé</a:t>
            </a:r>
            <a:endParaRPr lang="en-US" dirty="0"/>
          </a:p>
        </p:txBody>
      </p:sp>
      <p:cxnSp>
        <p:nvCxnSpPr>
          <p:cNvPr id="17" name="Straight Connector 16"/>
          <p:cNvCxnSpPr>
            <a:stCxn id="4" idx="6"/>
          </p:cNvCxnSpPr>
          <p:nvPr/>
        </p:nvCxnSpPr>
        <p:spPr>
          <a:xfrm>
            <a:off x="6029740" y="3694043"/>
            <a:ext cx="1139857" cy="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169596" y="355639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456727" y="3492998"/>
            <a:ext cx="83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léger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79192" y="6488668"/>
            <a:ext cx="470989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why multilingual dictionaries were impossible </a:t>
            </a:r>
          </a:p>
        </p:txBody>
      </p:sp>
      <p:pic>
        <p:nvPicPr>
          <p:cNvPr id="28" name="Picture 27" descr="light-weight-circ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7538" y="3217460"/>
            <a:ext cx="860711" cy="860711"/>
          </a:xfrm>
          <a:prstGeom prst="rect">
            <a:avLst/>
          </a:prstGeom>
        </p:spPr>
      </p:pic>
      <p:pic>
        <p:nvPicPr>
          <p:cNvPr id="21" name="Picture 20" descr="LIGHTBULB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56820" y="1062520"/>
            <a:ext cx="873600" cy="88786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18094" y="3246643"/>
            <a:ext cx="665620" cy="80234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713" y="5395629"/>
            <a:ext cx="538303" cy="9916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050453" y="3866413"/>
            <a:ext cx="3125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WOLF 02121424-a: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léger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lumière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1470" y="4004912"/>
            <a:ext cx="3125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WOLF 01186408-a: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léger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832545" y="5111973"/>
            <a:ext cx="3125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WOLF 00993117-a: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léger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allégé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lumière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light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45102" y="932354"/>
            <a:ext cx="3125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WOLF 00269989-a: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lumière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lumineux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clair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1469" y="332189"/>
            <a:ext cx="40592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PWN (English Wordnet):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light x 47</a:t>
            </a:r>
          </a:p>
          <a:p>
            <a:endParaRPr lang="en-US" dirty="0">
              <a:latin typeface="OCR A Std" charset="0"/>
              <a:ea typeface="OCR A Std" charset="0"/>
              <a:cs typeface="OCR A Std" charset="0"/>
            </a:endParaRP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WOLF (French Wordnet):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light = lumière x 44</a:t>
            </a:r>
          </a:p>
          <a:p>
            <a:r>
              <a:rPr lang="en-US" dirty="0" smtClean="0">
                <a:latin typeface="OCR A Std" charset="0"/>
                <a:ea typeface="OCR A Std" charset="0"/>
                <a:cs typeface="OCR A Std" charset="0"/>
              </a:rPr>
              <a:t>light = léger x 37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5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874" y="2370627"/>
            <a:ext cx="4292600" cy="927100"/>
          </a:xfrm>
          <a:prstGeom prst="rect">
            <a:avLst/>
          </a:prstGeom>
          <a:ln w="50800">
            <a:solidFill>
              <a:schemeClr val="accent6"/>
            </a:solidFill>
            <a:round/>
          </a:ln>
          <a:effectLst>
            <a:softEdge rad="50800"/>
          </a:effectLst>
        </p:spPr>
      </p:pic>
      <p:cxnSp>
        <p:nvCxnSpPr>
          <p:cNvPr id="3" name="Straight Connector 2"/>
          <p:cNvCxnSpPr>
            <a:stCxn id="4" idx="0"/>
          </p:cNvCxnSpPr>
          <p:nvPr/>
        </p:nvCxnSpPr>
        <p:spPr>
          <a:xfrm flipV="1">
            <a:off x="5886175" y="2317349"/>
            <a:ext cx="7445" cy="1238650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5742609" y="3556000"/>
            <a:ext cx="287130" cy="276087"/>
          </a:xfrm>
          <a:prstGeom prst="ellipse">
            <a:avLst/>
          </a:prstGeom>
          <a:solidFill>
            <a:srgbClr val="FF00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40174" y="3278483"/>
            <a:ext cx="883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</a:t>
            </a:r>
          </a:p>
        </p:txBody>
      </p:sp>
      <p:cxnSp>
        <p:nvCxnSpPr>
          <p:cNvPr id="7" name="Straight Connector 6"/>
          <p:cNvCxnSpPr>
            <a:stCxn id="4" idx="2"/>
          </p:cNvCxnSpPr>
          <p:nvPr/>
        </p:nvCxnSpPr>
        <p:spPr>
          <a:xfrm flipH="1" flipV="1">
            <a:off x="4677831" y="3677665"/>
            <a:ext cx="1064779" cy="16379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4"/>
          </p:cNvCxnSpPr>
          <p:nvPr/>
        </p:nvCxnSpPr>
        <p:spPr>
          <a:xfrm>
            <a:off x="5886175" y="3832086"/>
            <a:ext cx="7445" cy="1127644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742609" y="2028109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390700" y="3539621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42609" y="4959731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28248" y="3463149"/>
            <a:ext cx="746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léger</a:t>
            </a:r>
          </a:p>
        </p:txBody>
      </p:sp>
      <p:cxnSp>
        <p:nvCxnSpPr>
          <p:cNvPr id="17" name="Straight Connector 16"/>
          <p:cNvCxnSpPr>
            <a:stCxn id="4" idx="6"/>
          </p:cNvCxnSpPr>
          <p:nvPr/>
        </p:nvCxnSpPr>
        <p:spPr>
          <a:xfrm>
            <a:off x="6029740" y="3694043"/>
            <a:ext cx="1139857" cy="0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169596" y="3556395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79192" y="6488668"/>
            <a:ext cx="470989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why multilingual dictionaries were impossible </a:t>
            </a:r>
          </a:p>
        </p:txBody>
      </p:sp>
      <p:pic>
        <p:nvPicPr>
          <p:cNvPr id="28" name="Picture 2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7538" y="3217460"/>
            <a:ext cx="860711" cy="86071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140174" y="1948017"/>
            <a:ext cx="1097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lumineux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086005" y="4866485"/>
            <a:ext cx="74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allégé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456727" y="3492998"/>
            <a:ext cx="83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léger</a:t>
            </a:r>
            <a:endParaRPr lang="en-US" dirty="0"/>
          </a:p>
        </p:txBody>
      </p:sp>
      <p:pic>
        <p:nvPicPr>
          <p:cNvPr id="30" name="Picture 29" descr="LIGHTBULB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56820" y="1062520"/>
            <a:ext cx="873600" cy="88786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18094" y="3246643"/>
            <a:ext cx="665620" cy="80234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468" y="5497057"/>
            <a:ext cx="538303" cy="99161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8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light_tuk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245" y="1698481"/>
            <a:ext cx="3370030" cy="3702996"/>
          </a:xfrm>
          <a:prstGeom prst="rect">
            <a:avLst/>
          </a:prstGeom>
          <a:ln w="25400">
            <a:solidFill>
              <a:schemeClr val="accent6"/>
            </a:solidFill>
          </a:ln>
          <a:effectLst/>
        </p:spPr>
      </p:pic>
      <p:cxnSp>
        <p:nvCxnSpPr>
          <p:cNvPr id="3" name="Straight Connector 2"/>
          <p:cNvCxnSpPr>
            <a:stCxn id="4" idx="0"/>
          </p:cNvCxnSpPr>
          <p:nvPr/>
        </p:nvCxnSpPr>
        <p:spPr>
          <a:xfrm flipV="1">
            <a:off x="5886175" y="2317349"/>
            <a:ext cx="7445" cy="1238650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5742609" y="3556000"/>
            <a:ext cx="287130" cy="276087"/>
          </a:xfrm>
          <a:prstGeom prst="ellipse">
            <a:avLst/>
          </a:prstGeom>
          <a:solidFill>
            <a:srgbClr val="FF00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>
            <a:stCxn id="4" idx="2"/>
          </p:cNvCxnSpPr>
          <p:nvPr/>
        </p:nvCxnSpPr>
        <p:spPr>
          <a:xfrm flipH="1" flipV="1">
            <a:off x="4677831" y="3677665"/>
            <a:ext cx="1064779" cy="16379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4"/>
          </p:cNvCxnSpPr>
          <p:nvPr/>
        </p:nvCxnSpPr>
        <p:spPr>
          <a:xfrm>
            <a:off x="5886175" y="3832086"/>
            <a:ext cx="7445" cy="1127644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742609" y="2028109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390700" y="3539621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42609" y="4959731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>
            <a:stCxn id="4" idx="6"/>
          </p:cNvCxnSpPr>
          <p:nvPr/>
        </p:nvCxnSpPr>
        <p:spPr>
          <a:xfrm>
            <a:off x="6029740" y="3694043"/>
            <a:ext cx="1139857" cy="0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169596" y="3556395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79192" y="6488668"/>
            <a:ext cx="470989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why multilingual dictionaries were impossible </a:t>
            </a:r>
          </a:p>
        </p:txBody>
      </p:sp>
      <p:pic>
        <p:nvPicPr>
          <p:cNvPr id="28" name="Picture 2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7538" y="3217460"/>
            <a:ext cx="860711" cy="860711"/>
          </a:xfrm>
          <a:prstGeom prst="rect">
            <a:avLst/>
          </a:prstGeom>
        </p:spPr>
      </p:pic>
      <p:pic>
        <p:nvPicPr>
          <p:cNvPr id="30" name="Picture 29" descr="LIGHTBULB001.jpg"/>
          <p:cNvPicPr>
            <a:picLocks noChangeAspect="1"/>
          </p:cNvPicPr>
          <p:nvPr/>
        </p:nvPicPr>
        <p:blipFill>
          <a:blip r:embed="rId4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56820" y="1062520"/>
            <a:ext cx="873600" cy="88786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18094" y="3246643"/>
            <a:ext cx="665620" cy="80234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468" y="5497057"/>
            <a:ext cx="538303" cy="99161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6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musi_logo_3x3-200dp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1" y="2044701"/>
            <a:ext cx="2743337" cy="27433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43856" y="5069293"/>
            <a:ext cx="4821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kamusi</a:t>
            </a:r>
            <a:r>
              <a:rPr lang="en-US" dirty="0"/>
              <a:t> is Swahili for </a:t>
            </a:r>
            <a:r>
              <a:rPr lang="en-US" i="1" dirty="0"/>
              <a:t>dictionary</a:t>
            </a:r>
          </a:p>
        </p:txBody>
      </p:sp>
      <p:pic>
        <p:nvPicPr>
          <p:cNvPr id="5" name="Picture 4" descr="EPFL_logo-trans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842" y="62149"/>
            <a:ext cx="2345251" cy="113528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7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light_gujaratilexicon_co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770" y="2028109"/>
            <a:ext cx="4670345" cy="3143843"/>
          </a:xfrm>
          <a:prstGeom prst="rect">
            <a:avLst/>
          </a:prstGeom>
          <a:ln w="19050">
            <a:solidFill>
              <a:schemeClr val="accent6"/>
            </a:solidFill>
          </a:ln>
          <a:effectLst>
            <a:outerShdw blurRad="50800" dist="190500" dir="66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Straight Connector 2"/>
          <p:cNvCxnSpPr>
            <a:stCxn id="4" idx="0"/>
          </p:cNvCxnSpPr>
          <p:nvPr/>
        </p:nvCxnSpPr>
        <p:spPr>
          <a:xfrm flipV="1">
            <a:off x="5886175" y="2317349"/>
            <a:ext cx="7445" cy="1238650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5742609" y="3556000"/>
            <a:ext cx="287130" cy="276087"/>
          </a:xfrm>
          <a:prstGeom prst="ellipse">
            <a:avLst/>
          </a:prstGeom>
          <a:solidFill>
            <a:srgbClr val="FF00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>
            <a:stCxn id="4" idx="2"/>
          </p:cNvCxnSpPr>
          <p:nvPr/>
        </p:nvCxnSpPr>
        <p:spPr>
          <a:xfrm flipH="1" flipV="1">
            <a:off x="4677831" y="3677665"/>
            <a:ext cx="1064779" cy="16379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4"/>
          </p:cNvCxnSpPr>
          <p:nvPr/>
        </p:nvCxnSpPr>
        <p:spPr>
          <a:xfrm>
            <a:off x="5886175" y="3832086"/>
            <a:ext cx="7445" cy="1127644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742609" y="2028109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390700" y="3539621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42609" y="4959731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>
            <a:stCxn id="4" idx="6"/>
          </p:cNvCxnSpPr>
          <p:nvPr/>
        </p:nvCxnSpPr>
        <p:spPr>
          <a:xfrm>
            <a:off x="6029740" y="3694043"/>
            <a:ext cx="1139857" cy="0"/>
          </a:xfrm>
          <a:prstGeom prst="line">
            <a:avLst/>
          </a:prstGeom>
          <a:ln>
            <a:solidFill>
              <a:srgbClr val="C0504D"/>
            </a:solidFill>
          </a:ln>
          <a:effectLst>
            <a:outerShdw blurRad="40000" dist="190500" dir="66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169596" y="3556395"/>
            <a:ext cx="287130" cy="276087"/>
          </a:xfrm>
          <a:prstGeom prst="ellipse">
            <a:avLst/>
          </a:prstGeom>
          <a:solidFill>
            <a:srgbClr val="FFFF00"/>
          </a:solidFill>
          <a:effectLst>
            <a:outerShdw blurRad="40000" dist="190500" dir="6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79192" y="6488668"/>
            <a:ext cx="470989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why multilingual dictionaries were impossible </a:t>
            </a:r>
          </a:p>
        </p:txBody>
      </p:sp>
      <p:pic>
        <p:nvPicPr>
          <p:cNvPr id="28" name="Picture 2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7538" y="3217460"/>
            <a:ext cx="860711" cy="86071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140174" y="1948017"/>
            <a:ext cx="1097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lumineux</a:t>
            </a:r>
            <a:endParaRPr lang="en-US" dirty="0"/>
          </a:p>
        </p:txBody>
      </p:sp>
      <p:pic>
        <p:nvPicPr>
          <p:cNvPr id="30" name="Picture 29" descr="LIGHTBULB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56820" y="1062520"/>
            <a:ext cx="873600" cy="88786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18094" y="3246643"/>
            <a:ext cx="665620" cy="80234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468" y="5497057"/>
            <a:ext cx="538303" cy="99161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0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800976" y="1587016"/>
            <a:ext cx="4203658" cy="4203095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74260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40174" y="3278483"/>
            <a:ext cx="883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</a:t>
            </a:r>
          </a:p>
        </p:txBody>
      </p:sp>
      <p:cxnSp>
        <p:nvCxnSpPr>
          <p:cNvPr id="3" name="Straight Connector 2"/>
          <p:cNvCxnSpPr>
            <a:stCxn id="4" idx="0"/>
            <a:endCxn id="10" idx="5"/>
          </p:cNvCxnSpPr>
          <p:nvPr/>
        </p:nvCxnSpPr>
        <p:spPr>
          <a:xfrm flipH="1" flipV="1">
            <a:off x="5118743" y="1772713"/>
            <a:ext cx="767431" cy="178328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4" idx="2"/>
            <a:endCxn id="11" idx="5"/>
          </p:cNvCxnSpPr>
          <p:nvPr/>
        </p:nvCxnSpPr>
        <p:spPr>
          <a:xfrm flipH="1" flipV="1">
            <a:off x="4006865" y="2753378"/>
            <a:ext cx="1735744" cy="94066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4"/>
            <a:endCxn id="12" idx="7"/>
          </p:cNvCxnSpPr>
          <p:nvPr/>
        </p:nvCxnSpPr>
        <p:spPr>
          <a:xfrm flipH="1">
            <a:off x="4890237" y="3832087"/>
            <a:ext cx="995937" cy="169073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873662" y="1537058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761784" y="2517723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4645156" y="548238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36678" y="1486141"/>
            <a:ext cx="1480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lumineux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38121" y="2409808"/>
            <a:ext cx="109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06900" y="5622924"/>
            <a:ext cx="106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allégé</a:t>
            </a:r>
            <a:endParaRPr lang="en-US" dirty="0"/>
          </a:p>
        </p:txBody>
      </p:sp>
      <p:cxnSp>
        <p:nvCxnSpPr>
          <p:cNvPr id="17" name="Straight Connector 16"/>
          <p:cNvCxnSpPr>
            <a:stCxn id="4" idx="6"/>
            <a:endCxn id="18" idx="3"/>
          </p:cNvCxnSpPr>
          <p:nvPr/>
        </p:nvCxnSpPr>
        <p:spPr>
          <a:xfrm flipV="1">
            <a:off x="6029739" y="2799435"/>
            <a:ext cx="1769006" cy="89460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756696" y="2563780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165741" y="2498973"/>
            <a:ext cx="106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79192" y="6488668"/>
            <a:ext cx="470989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why multilingual dictionaries were impossible </a:t>
            </a:r>
          </a:p>
        </p:txBody>
      </p:sp>
      <p:pic>
        <p:nvPicPr>
          <p:cNvPr id="28" name="Picture 27" descr="light-weight-circ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80908" y="3283671"/>
            <a:ext cx="860711" cy="860711"/>
          </a:xfrm>
          <a:prstGeom prst="rect">
            <a:avLst/>
          </a:prstGeom>
        </p:spPr>
      </p:pic>
      <p:pic>
        <p:nvPicPr>
          <p:cNvPr id="21" name="Picture 20" descr="LIGHTBULB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97339" y="93000"/>
            <a:ext cx="873600" cy="88786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82546" y="3276493"/>
            <a:ext cx="665620" cy="80234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713" y="5395629"/>
            <a:ext cx="538303" cy="991611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3513845" y="3092017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197313" y="5724407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7944518" y="3103685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489132" y="1314895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382804" y="5725931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7950753" y="3714027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6188161" y="1347649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3474654" y="3827006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3667918" y="4359516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6806782" y="1604576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7850562" y="4321875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6910532" y="5448320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54579" y="5466945"/>
            <a:ext cx="1817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ที่แคลอรี่ต่ำ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35025" y="5962750"/>
            <a:ext cx="1375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</a:t>
            </a:r>
            <a:r>
              <a:rPr lang="en-US" dirty="0" err="1" smtClean="0"/>
              <a:t>kaloriton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87862" y="6078515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</a:t>
            </a:r>
            <a:r>
              <a:rPr lang="en-US" dirty="0" smtClean="0"/>
              <a:t> </a:t>
            </a:r>
            <a:r>
              <a:rPr lang="en-US" dirty="0" err="1" smtClean="0"/>
              <a:t>pungufu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687420" y="4313641"/>
            <a:ext cx="109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เบา</a:t>
            </a:r>
            <a:endParaRPr lang="en-US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2446477" y="3745228"/>
            <a:ext cx="112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 </a:t>
            </a:r>
            <a:r>
              <a:rPr lang="en-US" dirty="0" err="1" smtClean="0"/>
              <a:t>kevyt</a:t>
            </a:r>
            <a:endParaRPr lang="en-US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326472" y="3014077"/>
            <a:ext cx="1384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dirty="0" smtClean="0"/>
              <a:t>-epesi</a:t>
            </a:r>
          </a:p>
          <a:p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208169" y="1507964"/>
            <a:ext cx="1245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สว่าง</a:t>
            </a:r>
            <a:endParaRPr lang="en-US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6500342" y="914572"/>
            <a:ext cx="1201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valoisa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07009" y="884960"/>
            <a:ext cx="202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dirty="0" smtClean="0"/>
              <a:t>-enye mwanga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263457" y="4275252"/>
            <a:ext cx="170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ซึ่งไร้สาระ</a:t>
            </a:r>
            <a:endParaRPr lang="en-US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8368932" y="3689433"/>
            <a:ext cx="1913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tyhjänpäiväinen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334393" y="3029593"/>
            <a:ext cx="2096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</a:t>
            </a:r>
            <a:r>
              <a:rPr lang="en-US" dirty="0" smtClean="0"/>
              <a:t> -a kuchekesha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5645870" y="1587590"/>
            <a:ext cx="247750" cy="192322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5928224" y="1913043"/>
            <a:ext cx="949618" cy="163004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4" idx="0"/>
          </p:cNvCxnSpPr>
          <p:nvPr/>
        </p:nvCxnSpPr>
        <p:spPr>
          <a:xfrm flipH="1">
            <a:off x="5886174" y="1625168"/>
            <a:ext cx="441829" cy="193083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26" idx="7"/>
          </p:cNvCxnSpPr>
          <p:nvPr/>
        </p:nvCxnSpPr>
        <p:spPr>
          <a:xfrm flipH="1">
            <a:off x="5442394" y="3874412"/>
            <a:ext cx="422095" cy="189042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4" idx="4"/>
          </p:cNvCxnSpPr>
          <p:nvPr/>
        </p:nvCxnSpPr>
        <p:spPr>
          <a:xfrm>
            <a:off x="5886174" y="3832087"/>
            <a:ext cx="1147483" cy="160579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30" idx="0"/>
          </p:cNvCxnSpPr>
          <p:nvPr/>
        </p:nvCxnSpPr>
        <p:spPr>
          <a:xfrm>
            <a:off x="5902419" y="3827006"/>
            <a:ext cx="623950" cy="189892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27" idx="2"/>
          </p:cNvCxnSpPr>
          <p:nvPr/>
        </p:nvCxnSpPr>
        <p:spPr>
          <a:xfrm flipV="1">
            <a:off x="6011984" y="3241729"/>
            <a:ext cx="1932534" cy="47229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endCxn id="31" idx="2"/>
          </p:cNvCxnSpPr>
          <p:nvPr/>
        </p:nvCxnSpPr>
        <p:spPr>
          <a:xfrm>
            <a:off x="6021287" y="3724193"/>
            <a:ext cx="1929466" cy="12787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36" idx="2"/>
          </p:cNvCxnSpPr>
          <p:nvPr/>
        </p:nvCxnSpPr>
        <p:spPr>
          <a:xfrm>
            <a:off x="6057805" y="3745228"/>
            <a:ext cx="1792757" cy="71469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25" idx="5"/>
            <a:endCxn id="4" idx="3"/>
          </p:cNvCxnSpPr>
          <p:nvPr/>
        </p:nvCxnSpPr>
        <p:spPr>
          <a:xfrm>
            <a:off x="3758926" y="3327672"/>
            <a:ext cx="2025732" cy="46398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34" idx="6"/>
          </p:cNvCxnSpPr>
          <p:nvPr/>
        </p:nvCxnSpPr>
        <p:spPr>
          <a:xfrm flipV="1">
            <a:off x="3955048" y="3789991"/>
            <a:ext cx="1766942" cy="70756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33" idx="6"/>
            <a:endCxn id="4" idx="3"/>
          </p:cNvCxnSpPr>
          <p:nvPr/>
        </p:nvCxnSpPr>
        <p:spPr>
          <a:xfrm flipV="1">
            <a:off x="3761784" y="3791655"/>
            <a:ext cx="2022874" cy="17339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51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361651" y="3543083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76151" y="3504767"/>
            <a:ext cx="97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en: </a:t>
            </a:r>
            <a:r>
              <a:rPr lang="en-US" smtClean="0"/>
              <a:t>light</a:t>
            </a:r>
            <a:endParaRPr lang="en-US" dirty="0"/>
          </a:p>
        </p:txBody>
      </p:sp>
      <p:cxnSp>
        <p:nvCxnSpPr>
          <p:cNvPr id="3" name="Straight Connector 2"/>
          <p:cNvCxnSpPr>
            <a:stCxn id="81" idx="2"/>
            <a:endCxn id="10" idx="5"/>
          </p:cNvCxnSpPr>
          <p:nvPr/>
        </p:nvCxnSpPr>
        <p:spPr>
          <a:xfrm flipH="1" flipV="1">
            <a:off x="5118743" y="1772713"/>
            <a:ext cx="627589" cy="30708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83" idx="0"/>
            <a:endCxn id="11" idx="5"/>
          </p:cNvCxnSpPr>
          <p:nvPr/>
        </p:nvCxnSpPr>
        <p:spPr>
          <a:xfrm flipH="1" flipV="1">
            <a:off x="4006865" y="2753378"/>
            <a:ext cx="222797" cy="78277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82" idx="2"/>
            <a:endCxn id="12" idx="7"/>
          </p:cNvCxnSpPr>
          <p:nvPr/>
        </p:nvCxnSpPr>
        <p:spPr>
          <a:xfrm flipH="1">
            <a:off x="4890237" y="5198126"/>
            <a:ext cx="860641" cy="32469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873662" y="1537058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761784" y="2517723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4645156" y="548238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36678" y="1486141"/>
            <a:ext cx="1480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lumineux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38121" y="2409808"/>
            <a:ext cx="109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06900" y="5622924"/>
            <a:ext cx="106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allégé</a:t>
            </a:r>
            <a:endParaRPr lang="en-US" dirty="0"/>
          </a:p>
        </p:txBody>
      </p:sp>
      <p:cxnSp>
        <p:nvCxnSpPr>
          <p:cNvPr id="17" name="Straight Connector 16"/>
          <p:cNvCxnSpPr>
            <a:stCxn id="4" idx="7"/>
            <a:endCxn id="18" idx="4"/>
          </p:cNvCxnSpPr>
          <p:nvPr/>
        </p:nvCxnSpPr>
        <p:spPr>
          <a:xfrm flipV="1">
            <a:off x="7606732" y="2839867"/>
            <a:ext cx="293529" cy="74364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756696" y="2563780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165741" y="2498973"/>
            <a:ext cx="106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79192" y="6488668"/>
            <a:ext cx="470989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why multilingual dictionaries were impossible </a:t>
            </a:r>
          </a:p>
        </p:txBody>
      </p:sp>
      <p:pic>
        <p:nvPicPr>
          <p:cNvPr id="28" name="Picture 27" descr="light-weight-circ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80908" y="3283671"/>
            <a:ext cx="860711" cy="860711"/>
          </a:xfrm>
          <a:prstGeom prst="rect">
            <a:avLst/>
          </a:prstGeom>
        </p:spPr>
      </p:pic>
      <p:pic>
        <p:nvPicPr>
          <p:cNvPr id="21" name="Picture 20" descr="LIGHTBULB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97339" y="93000"/>
            <a:ext cx="873600" cy="88786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82546" y="3276493"/>
            <a:ext cx="665620" cy="80234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713" y="5395629"/>
            <a:ext cx="538303" cy="991611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3513845" y="3092017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197313" y="5724407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7944518" y="3103685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489132" y="1314895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382804" y="5725931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7950753" y="3714027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6188161" y="1347649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3474654" y="3827006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3667918" y="4359516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6806782" y="1604576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7850562" y="4321875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6910532" y="5448320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54579" y="5466945"/>
            <a:ext cx="1817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ที่แคลอรี่ต่ำ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35025" y="5962750"/>
            <a:ext cx="1375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</a:t>
            </a:r>
            <a:r>
              <a:rPr lang="en-US" dirty="0" err="1" smtClean="0"/>
              <a:t>kaloriton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87862" y="6078515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</a:t>
            </a:r>
            <a:r>
              <a:rPr lang="en-US" dirty="0" smtClean="0"/>
              <a:t> </a:t>
            </a:r>
            <a:r>
              <a:rPr lang="en-US" dirty="0" err="1" smtClean="0"/>
              <a:t>pungufu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687420" y="4313641"/>
            <a:ext cx="109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เบา</a:t>
            </a:r>
            <a:endParaRPr lang="en-US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2446477" y="3745228"/>
            <a:ext cx="112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 </a:t>
            </a:r>
            <a:r>
              <a:rPr lang="en-US" dirty="0" err="1" smtClean="0"/>
              <a:t>kevyt</a:t>
            </a:r>
            <a:endParaRPr lang="en-US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326472" y="3014077"/>
            <a:ext cx="1384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dirty="0" smtClean="0"/>
              <a:t>-epesi</a:t>
            </a:r>
          </a:p>
          <a:p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208169" y="1507964"/>
            <a:ext cx="1245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สว่าง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500342" y="914572"/>
            <a:ext cx="1201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valoisa</a:t>
            </a:r>
          </a:p>
          <a:p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607009" y="884960"/>
            <a:ext cx="2022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dirty="0" smtClean="0"/>
              <a:t>-enye mwanga</a:t>
            </a:r>
          </a:p>
          <a:p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8263457" y="4275252"/>
            <a:ext cx="170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ซึ่งไร้สาระ</a:t>
            </a:r>
            <a:endParaRPr lang="en-US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8368932" y="3689432"/>
            <a:ext cx="2057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tyhjänpäiväinen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334393" y="3029593"/>
            <a:ext cx="2096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</a:t>
            </a:r>
            <a:r>
              <a:rPr lang="en-US" dirty="0" smtClean="0"/>
              <a:t> -a kuchekesha</a:t>
            </a:r>
          </a:p>
        </p:txBody>
      </p:sp>
      <p:cxnSp>
        <p:nvCxnSpPr>
          <p:cNvPr id="47" name="Straight Connector 46"/>
          <p:cNvCxnSpPr>
            <a:endCxn id="81" idx="0"/>
          </p:cNvCxnSpPr>
          <p:nvPr/>
        </p:nvCxnSpPr>
        <p:spPr>
          <a:xfrm>
            <a:off x="5645870" y="1587590"/>
            <a:ext cx="244027" cy="35416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5" idx="2"/>
            <a:endCxn id="81" idx="6"/>
          </p:cNvCxnSpPr>
          <p:nvPr/>
        </p:nvCxnSpPr>
        <p:spPr>
          <a:xfrm flipH="1">
            <a:off x="6033462" y="1742620"/>
            <a:ext cx="773320" cy="33718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82" idx="3"/>
            <a:endCxn id="26" idx="7"/>
          </p:cNvCxnSpPr>
          <p:nvPr/>
        </p:nvCxnSpPr>
        <p:spPr>
          <a:xfrm flipH="1">
            <a:off x="5442394" y="5295737"/>
            <a:ext cx="350533" cy="46910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4" idx="4"/>
            <a:endCxn id="36" idx="1"/>
          </p:cNvCxnSpPr>
          <p:nvPr/>
        </p:nvCxnSpPr>
        <p:spPr>
          <a:xfrm>
            <a:off x="7505216" y="3819170"/>
            <a:ext cx="387395" cy="54313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82" idx="5"/>
            <a:endCxn id="30" idx="0"/>
          </p:cNvCxnSpPr>
          <p:nvPr/>
        </p:nvCxnSpPr>
        <p:spPr>
          <a:xfrm>
            <a:off x="5995959" y="5295737"/>
            <a:ext cx="530410" cy="43019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4" idx="7"/>
          </p:cNvCxnSpPr>
          <p:nvPr/>
        </p:nvCxnSpPr>
        <p:spPr>
          <a:xfrm flipV="1">
            <a:off x="7606732" y="3379773"/>
            <a:ext cx="293529" cy="20374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4" idx="5"/>
            <a:endCxn id="31" idx="2"/>
          </p:cNvCxnSpPr>
          <p:nvPr/>
        </p:nvCxnSpPr>
        <p:spPr>
          <a:xfrm>
            <a:off x="7606732" y="3778738"/>
            <a:ext cx="344021" cy="7333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82" idx="5"/>
            <a:endCxn id="37" idx="2"/>
          </p:cNvCxnSpPr>
          <p:nvPr/>
        </p:nvCxnSpPr>
        <p:spPr>
          <a:xfrm>
            <a:off x="5995959" y="5295737"/>
            <a:ext cx="914573" cy="29062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25" idx="5"/>
            <a:endCxn id="83" idx="2"/>
          </p:cNvCxnSpPr>
          <p:nvPr/>
        </p:nvCxnSpPr>
        <p:spPr>
          <a:xfrm>
            <a:off x="3758926" y="3327672"/>
            <a:ext cx="327171" cy="34652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34" idx="6"/>
            <a:endCxn id="83" idx="4"/>
          </p:cNvCxnSpPr>
          <p:nvPr/>
        </p:nvCxnSpPr>
        <p:spPr>
          <a:xfrm flipV="1">
            <a:off x="3955048" y="3812244"/>
            <a:ext cx="274614" cy="68531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33" idx="6"/>
            <a:endCxn id="83" idx="3"/>
          </p:cNvCxnSpPr>
          <p:nvPr/>
        </p:nvCxnSpPr>
        <p:spPr>
          <a:xfrm flipV="1">
            <a:off x="3761784" y="3771812"/>
            <a:ext cx="366362" cy="19323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25" idx="0"/>
            <a:endCxn id="11" idx="3"/>
          </p:cNvCxnSpPr>
          <p:nvPr/>
        </p:nvCxnSpPr>
        <p:spPr>
          <a:xfrm flipV="1">
            <a:off x="3657410" y="2753378"/>
            <a:ext cx="146423" cy="33863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12" idx="5"/>
            <a:endCxn id="26" idx="2"/>
          </p:cNvCxnSpPr>
          <p:nvPr/>
        </p:nvCxnSpPr>
        <p:spPr>
          <a:xfrm>
            <a:off x="4890237" y="5718040"/>
            <a:ext cx="307076" cy="14441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31" idx="0"/>
            <a:endCxn id="27" idx="4"/>
          </p:cNvCxnSpPr>
          <p:nvPr/>
        </p:nvCxnSpPr>
        <p:spPr>
          <a:xfrm flipH="1" flipV="1">
            <a:off x="8088083" y="3379772"/>
            <a:ext cx="6235" cy="33425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endCxn id="31" idx="4"/>
          </p:cNvCxnSpPr>
          <p:nvPr/>
        </p:nvCxnSpPr>
        <p:spPr>
          <a:xfrm flipV="1">
            <a:off x="8032977" y="3990114"/>
            <a:ext cx="61341" cy="33748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27" idx="0"/>
            <a:endCxn id="18" idx="5"/>
          </p:cNvCxnSpPr>
          <p:nvPr/>
        </p:nvCxnSpPr>
        <p:spPr>
          <a:xfrm flipH="1" flipV="1">
            <a:off x="8001777" y="2799435"/>
            <a:ext cx="86306" cy="30425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endCxn id="32" idx="2"/>
          </p:cNvCxnSpPr>
          <p:nvPr/>
        </p:nvCxnSpPr>
        <p:spPr>
          <a:xfrm>
            <a:off x="5780492" y="1467847"/>
            <a:ext cx="407669" cy="1784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35" idx="1"/>
            <a:endCxn id="32" idx="6"/>
          </p:cNvCxnSpPr>
          <p:nvPr/>
        </p:nvCxnSpPr>
        <p:spPr>
          <a:xfrm flipH="1" flipV="1">
            <a:off x="6475291" y="1485693"/>
            <a:ext cx="373540" cy="15931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5181920" y="1504432"/>
            <a:ext cx="346592" cy="9603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33" idx="0"/>
          </p:cNvCxnSpPr>
          <p:nvPr/>
        </p:nvCxnSpPr>
        <p:spPr>
          <a:xfrm flipH="1" flipV="1">
            <a:off x="3606919" y="3396817"/>
            <a:ext cx="11300" cy="43018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33" idx="4"/>
          </p:cNvCxnSpPr>
          <p:nvPr/>
        </p:nvCxnSpPr>
        <p:spPr>
          <a:xfrm flipH="1" flipV="1">
            <a:off x="3618219" y="4103093"/>
            <a:ext cx="117657" cy="26285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34" idx="0"/>
            <a:endCxn id="11" idx="4"/>
          </p:cNvCxnSpPr>
          <p:nvPr/>
        </p:nvCxnSpPr>
        <p:spPr>
          <a:xfrm flipV="1">
            <a:off x="3811483" y="2793810"/>
            <a:ext cx="93866" cy="156570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33" idx="7"/>
            <a:endCxn id="11" idx="4"/>
          </p:cNvCxnSpPr>
          <p:nvPr/>
        </p:nvCxnSpPr>
        <p:spPr>
          <a:xfrm flipV="1">
            <a:off x="3719735" y="2793810"/>
            <a:ext cx="185614" cy="107362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34" idx="0"/>
            <a:endCxn id="25" idx="5"/>
          </p:cNvCxnSpPr>
          <p:nvPr/>
        </p:nvCxnSpPr>
        <p:spPr>
          <a:xfrm flipH="1" flipV="1">
            <a:off x="3758926" y="3327672"/>
            <a:ext cx="52557" cy="103184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35" idx="2"/>
            <a:endCxn id="10" idx="5"/>
          </p:cNvCxnSpPr>
          <p:nvPr/>
        </p:nvCxnSpPr>
        <p:spPr>
          <a:xfrm flipH="1">
            <a:off x="5118743" y="1742620"/>
            <a:ext cx="1688039" cy="3009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32" idx="3"/>
          </p:cNvCxnSpPr>
          <p:nvPr/>
        </p:nvCxnSpPr>
        <p:spPr>
          <a:xfrm flipH="1">
            <a:off x="5144709" y="1583304"/>
            <a:ext cx="1085501" cy="18882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12" idx="6"/>
            <a:endCxn id="30" idx="2"/>
          </p:cNvCxnSpPr>
          <p:nvPr/>
        </p:nvCxnSpPr>
        <p:spPr>
          <a:xfrm>
            <a:off x="4932286" y="5620429"/>
            <a:ext cx="1450518" cy="24354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37" idx="2"/>
          </p:cNvCxnSpPr>
          <p:nvPr/>
        </p:nvCxnSpPr>
        <p:spPr>
          <a:xfrm flipV="1">
            <a:off x="5528512" y="5586364"/>
            <a:ext cx="1382020" cy="25012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12" idx="6"/>
            <a:endCxn id="37" idx="2"/>
          </p:cNvCxnSpPr>
          <p:nvPr/>
        </p:nvCxnSpPr>
        <p:spPr>
          <a:xfrm flipV="1">
            <a:off x="4932286" y="5586364"/>
            <a:ext cx="1978246" cy="3406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30" idx="6"/>
            <a:endCxn id="37" idx="3"/>
          </p:cNvCxnSpPr>
          <p:nvPr/>
        </p:nvCxnSpPr>
        <p:spPr>
          <a:xfrm flipV="1">
            <a:off x="6669934" y="5683975"/>
            <a:ext cx="282647" cy="18000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endCxn id="30" idx="2"/>
          </p:cNvCxnSpPr>
          <p:nvPr/>
        </p:nvCxnSpPr>
        <p:spPr>
          <a:xfrm flipV="1">
            <a:off x="5490703" y="5863975"/>
            <a:ext cx="892101" cy="3756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>
            <a:stCxn id="31" idx="1"/>
            <a:endCxn id="18" idx="4"/>
          </p:cNvCxnSpPr>
          <p:nvPr/>
        </p:nvCxnSpPr>
        <p:spPr>
          <a:xfrm flipH="1" flipV="1">
            <a:off x="7900261" y="2839867"/>
            <a:ext cx="92541" cy="91459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>
            <a:stCxn id="36" idx="1"/>
            <a:endCxn id="18" idx="4"/>
          </p:cNvCxnSpPr>
          <p:nvPr/>
        </p:nvCxnSpPr>
        <p:spPr>
          <a:xfrm flipV="1">
            <a:off x="7892611" y="2839867"/>
            <a:ext cx="7650" cy="152244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stCxn id="29" idx="4"/>
            <a:endCxn id="35" idx="2"/>
          </p:cNvCxnSpPr>
          <p:nvPr/>
        </p:nvCxnSpPr>
        <p:spPr>
          <a:xfrm>
            <a:off x="5632697" y="1590982"/>
            <a:ext cx="1174085" cy="15163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27" idx="3"/>
            <a:endCxn id="36" idx="1"/>
          </p:cNvCxnSpPr>
          <p:nvPr/>
        </p:nvCxnSpPr>
        <p:spPr>
          <a:xfrm flipH="1">
            <a:off x="7892611" y="3339340"/>
            <a:ext cx="93956" cy="102296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Oval 80"/>
          <p:cNvSpPr/>
          <p:nvPr/>
        </p:nvSpPr>
        <p:spPr>
          <a:xfrm>
            <a:off x="5746332" y="1941758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Oval 81"/>
          <p:cNvSpPr/>
          <p:nvPr/>
        </p:nvSpPr>
        <p:spPr>
          <a:xfrm>
            <a:off x="5750878" y="506008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Oval 82"/>
          <p:cNvSpPr/>
          <p:nvPr/>
        </p:nvSpPr>
        <p:spPr>
          <a:xfrm>
            <a:off x="4086097" y="3536157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9" name="Straight Connector 98"/>
          <p:cNvCxnSpPr>
            <a:stCxn id="32" idx="3"/>
            <a:endCxn id="81" idx="7"/>
          </p:cNvCxnSpPr>
          <p:nvPr/>
        </p:nvCxnSpPr>
        <p:spPr>
          <a:xfrm flipH="1">
            <a:off x="5991413" y="1583304"/>
            <a:ext cx="238797" cy="39888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375929" y="3512379"/>
            <a:ext cx="97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en: </a:t>
            </a:r>
            <a:r>
              <a:rPr lang="en-US" smtClean="0"/>
              <a:t>light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5897723" y="2172333"/>
            <a:ext cx="97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en: </a:t>
            </a:r>
            <a:r>
              <a:rPr lang="en-US" smtClean="0"/>
              <a:t>light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>
            <a:off x="5968164" y="4834314"/>
            <a:ext cx="97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en: </a:t>
            </a:r>
            <a:r>
              <a:rPr lang="en-US" smtClean="0"/>
              <a:t>light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>
            <a:stCxn id="4" idx="0"/>
            <a:endCxn id="10" idx="5"/>
          </p:cNvCxnSpPr>
          <p:nvPr/>
        </p:nvCxnSpPr>
        <p:spPr>
          <a:xfrm flipH="1" flipV="1">
            <a:off x="5118743" y="1772713"/>
            <a:ext cx="767431" cy="178328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4" idx="2"/>
            <a:endCxn id="11" idx="5"/>
          </p:cNvCxnSpPr>
          <p:nvPr/>
        </p:nvCxnSpPr>
        <p:spPr>
          <a:xfrm flipH="1" flipV="1">
            <a:off x="4006865" y="2753378"/>
            <a:ext cx="1735744" cy="94066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4"/>
            <a:endCxn id="12" idx="7"/>
          </p:cNvCxnSpPr>
          <p:nvPr/>
        </p:nvCxnSpPr>
        <p:spPr>
          <a:xfrm flipH="1">
            <a:off x="4890237" y="3832087"/>
            <a:ext cx="995937" cy="169073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873662" y="1537058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761784" y="2517723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4645156" y="548238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36678" y="1486141"/>
            <a:ext cx="1480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lumineux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38121" y="2409808"/>
            <a:ext cx="109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06900" y="5622924"/>
            <a:ext cx="106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allégé</a:t>
            </a:r>
            <a:endParaRPr lang="en-US" dirty="0"/>
          </a:p>
        </p:txBody>
      </p:sp>
      <p:cxnSp>
        <p:nvCxnSpPr>
          <p:cNvPr id="17" name="Straight Connector 16"/>
          <p:cNvCxnSpPr>
            <a:stCxn id="4" idx="6"/>
            <a:endCxn id="18" idx="3"/>
          </p:cNvCxnSpPr>
          <p:nvPr/>
        </p:nvCxnSpPr>
        <p:spPr>
          <a:xfrm flipV="1">
            <a:off x="6029739" y="2799435"/>
            <a:ext cx="1769006" cy="89460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756696" y="2563780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79192" y="6488668"/>
            <a:ext cx="470989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why multilingual dictionaries were impossible </a:t>
            </a:r>
          </a:p>
        </p:txBody>
      </p:sp>
      <p:pic>
        <p:nvPicPr>
          <p:cNvPr id="21" name="Picture 20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97339" y="93000"/>
            <a:ext cx="873600" cy="88786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713" y="5395629"/>
            <a:ext cx="538303" cy="991611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3513845" y="3092017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197313" y="5724407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7944518" y="3103685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489132" y="1314895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382804" y="5725931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7950753" y="3714027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6188161" y="1347649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3474654" y="3827006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3667918" y="4359516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6806782" y="1604576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7850562" y="4321875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6910532" y="5448320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54579" y="5466945"/>
            <a:ext cx="1817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ที่แคลอรี่ต่ำ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35025" y="5962750"/>
            <a:ext cx="1375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</a:t>
            </a:r>
            <a:r>
              <a:rPr lang="en-US" dirty="0" err="1" smtClean="0"/>
              <a:t>kaloriton</a:t>
            </a:r>
            <a:endParaRPr lang="en-US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87862" y="6078515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</a:t>
            </a:r>
            <a:r>
              <a:rPr lang="en-US" dirty="0" smtClean="0"/>
              <a:t> </a:t>
            </a:r>
            <a:r>
              <a:rPr lang="en-US" dirty="0" err="1" smtClean="0"/>
              <a:t>pungufu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687420" y="4313641"/>
            <a:ext cx="109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เบา</a:t>
            </a:r>
            <a:endParaRPr lang="en-US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2446477" y="3745228"/>
            <a:ext cx="112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 </a:t>
            </a:r>
            <a:r>
              <a:rPr lang="en-US" dirty="0" err="1" smtClean="0"/>
              <a:t>kevyt</a:t>
            </a:r>
            <a:endParaRPr lang="en-US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326472" y="3014077"/>
            <a:ext cx="1384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dirty="0" smtClean="0"/>
              <a:t>-epesi</a:t>
            </a:r>
          </a:p>
          <a:p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208169" y="1507964"/>
            <a:ext cx="1245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สว่าง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500342" y="914572"/>
            <a:ext cx="1201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valoisa</a:t>
            </a:r>
          </a:p>
          <a:p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607009" y="884960"/>
            <a:ext cx="2022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dirty="0" smtClean="0"/>
              <a:t>-enye mwanga</a:t>
            </a:r>
          </a:p>
          <a:p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5645870" y="1587590"/>
            <a:ext cx="247750" cy="192322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5" idx="3"/>
          </p:cNvCxnSpPr>
          <p:nvPr/>
        </p:nvCxnSpPr>
        <p:spPr>
          <a:xfrm flipH="1">
            <a:off x="5928224" y="1840231"/>
            <a:ext cx="920607" cy="170285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4" idx="0"/>
          </p:cNvCxnSpPr>
          <p:nvPr/>
        </p:nvCxnSpPr>
        <p:spPr>
          <a:xfrm flipH="1">
            <a:off x="5886174" y="1625168"/>
            <a:ext cx="441829" cy="193083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26" idx="7"/>
          </p:cNvCxnSpPr>
          <p:nvPr/>
        </p:nvCxnSpPr>
        <p:spPr>
          <a:xfrm flipH="1">
            <a:off x="5442394" y="3874412"/>
            <a:ext cx="422095" cy="189042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4" idx="4"/>
          </p:cNvCxnSpPr>
          <p:nvPr/>
        </p:nvCxnSpPr>
        <p:spPr>
          <a:xfrm>
            <a:off x="5886174" y="3832087"/>
            <a:ext cx="1147483" cy="160579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30" idx="0"/>
          </p:cNvCxnSpPr>
          <p:nvPr/>
        </p:nvCxnSpPr>
        <p:spPr>
          <a:xfrm>
            <a:off x="5902419" y="3827006"/>
            <a:ext cx="623950" cy="189892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27" idx="2"/>
          </p:cNvCxnSpPr>
          <p:nvPr/>
        </p:nvCxnSpPr>
        <p:spPr>
          <a:xfrm flipV="1">
            <a:off x="6011984" y="3241729"/>
            <a:ext cx="1932534" cy="47229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endCxn id="31" idx="2"/>
          </p:cNvCxnSpPr>
          <p:nvPr/>
        </p:nvCxnSpPr>
        <p:spPr>
          <a:xfrm>
            <a:off x="6021287" y="3724193"/>
            <a:ext cx="1929466" cy="12787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36" idx="1"/>
          </p:cNvCxnSpPr>
          <p:nvPr/>
        </p:nvCxnSpPr>
        <p:spPr>
          <a:xfrm>
            <a:off x="6057805" y="3745228"/>
            <a:ext cx="1834806" cy="61707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25" idx="5"/>
            <a:endCxn id="4" idx="3"/>
          </p:cNvCxnSpPr>
          <p:nvPr/>
        </p:nvCxnSpPr>
        <p:spPr>
          <a:xfrm>
            <a:off x="3758926" y="3327672"/>
            <a:ext cx="2025732" cy="46398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34" idx="6"/>
          </p:cNvCxnSpPr>
          <p:nvPr/>
        </p:nvCxnSpPr>
        <p:spPr>
          <a:xfrm flipV="1">
            <a:off x="3955048" y="3789991"/>
            <a:ext cx="1766942" cy="70756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33" idx="6"/>
            <a:endCxn id="4" idx="3"/>
          </p:cNvCxnSpPr>
          <p:nvPr/>
        </p:nvCxnSpPr>
        <p:spPr>
          <a:xfrm flipV="1">
            <a:off x="3761784" y="3791655"/>
            <a:ext cx="2022874" cy="17339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25" idx="0"/>
            <a:endCxn id="11" idx="3"/>
          </p:cNvCxnSpPr>
          <p:nvPr/>
        </p:nvCxnSpPr>
        <p:spPr>
          <a:xfrm flipV="1">
            <a:off x="3657410" y="2753378"/>
            <a:ext cx="146423" cy="33863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12" idx="5"/>
            <a:endCxn id="26" idx="2"/>
          </p:cNvCxnSpPr>
          <p:nvPr/>
        </p:nvCxnSpPr>
        <p:spPr>
          <a:xfrm>
            <a:off x="4890237" y="5718040"/>
            <a:ext cx="307076" cy="14441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31" idx="0"/>
            <a:endCxn id="27" idx="4"/>
          </p:cNvCxnSpPr>
          <p:nvPr/>
        </p:nvCxnSpPr>
        <p:spPr>
          <a:xfrm flipH="1" flipV="1">
            <a:off x="8088083" y="3379772"/>
            <a:ext cx="6235" cy="33425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endCxn id="31" idx="4"/>
          </p:cNvCxnSpPr>
          <p:nvPr/>
        </p:nvCxnSpPr>
        <p:spPr>
          <a:xfrm flipV="1">
            <a:off x="8032977" y="3990114"/>
            <a:ext cx="61341" cy="33748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27" idx="0"/>
            <a:endCxn id="18" idx="5"/>
          </p:cNvCxnSpPr>
          <p:nvPr/>
        </p:nvCxnSpPr>
        <p:spPr>
          <a:xfrm flipH="1" flipV="1">
            <a:off x="8001777" y="2799435"/>
            <a:ext cx="86306" cy="30425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endCxn id="32" idx="2"/>
          </p:cNvCxnSpPr>
          <p:nvPr/>
        </p:nvCxnSpPr>
        <p:spPr>
          <a:xfrm>
            <a:off x="5780492" y="1467847"/>
            <a:ext cx="407669" cy="1784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35" idx="1"/>
            <a:endCxn id="32" idx="6"/>
          </p:cNvCxnSpPr>
          <p:nvPr/>
        </p:nvCxnSpPr>
        <p:spPr>
          <a:xfrm flipH="1" flipV="1">
            <a:off x="6475291" y="1485693"/>
            <a:ext cx="373540" cy="15931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5181920" y="1504432"/>
            <a:ext cx="346592" cy="9603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33" idx="0"/>
          </p:cNvCxnSpPr>
          <p:nvPr/>
        </p:nvCxnSpPr>
        <p:spPr>
          <a:xfrm flipH="1" flipV="1">
            <a:off x="3606919" y="3396817"/>
            <a:ext cx="11300" cy="43018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33" idx="4"/>
          </p:cNvCxnSpPr>
          <p:nvPr/>
        </p:nvCxnSpPr>
        <p:spPr>
          <a:xfrm flipH="1" flipV="1">
            <a:off x="3618219" y="4103093"/>
            <a:ext cx="117657" cy="26285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34" idx="0"/>
            <a:endCxn id="11" idx="4"/>
          </p:cNvCxnSpPr>
          <p:nvPr/>
        </p:nvCxnSpPr>
        <p:spPr>
          <a:xfrm flipV="1">
            <a:off x="3811483" y="2793810"/>
            <a:ext cx="93866" cy="156570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33" idx="7"/>
            <a:endCxn id="11" idx="4"/>
          </p:cNvCxnSpPr>
          <p:nvPr/>
        </p:nvCxnSpPr>
        <p:spPr>
          <a:xfrm flipV="1">
            <a:off x="3719735" y="2793810"/>
            <a:ext cx="185614" cy="107362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34" idx="0"/>
            <a:endCxn id="25" idx="5"/>
          </p:cNvCxnSpPr>
          <p:nvPr/>
        </p:nvCxnSpPr>
        <p:spPr>
          <a:xfrm flipH="1" flipV="1">
            <a:off x="3758926" y="3327672"/>
            <a:ext cx="52557" cy="103184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35" idx="2"/>
            <a:endCxn id="10" idx="5"/>
          </p:cNvCxnSpPr>
          <p:nvPr/>
        </p:nvCxnSpPr>
        <p:spPr>
          <a:xfrm flipH="1">
            <a:off x="5118743" y="1742620"/>
            <a:ext cx="1688039" cy="3009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32" idx="3"/>
          </p:cNvCxnSpPr>
          <p:nvPr/>
        </p:nvCxnSpPr>
        <p:spPr>
          <a:xfrm flipH="1">
            <a:off x="5144709" y="1583304"/>
            <a:ext cx="1085501" cy="18882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12" idx="6"/>
            <a:endCxn id="30" idx="2"/>
          </p:cNvCxnSpPr>
          <p:nvPr/>
        </p:nvCxnSpPr>
        <p:spPr>
          <a:xfrm>
            <a:off x="4932286" y="5620429"/>
            <a:ext cx="1450518" cy="24354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37" idx="2"/>
          </p:cNvCxnSpPr>
          <p:nvPr/>
        </p:nvCxnSpPr>
        <p:spPr>
          <a:xfrm flipV="1">
            <a:off x="5528512" y="5586364"/>
            <a:ext cx="1382020" cy="25012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12" idx="6"/>
            <a:endCxn id="37" idx="2"/>
          </p:cNvCxnSpPr>
          <p:nvPr/>
        </p:nvCxnSpPr>
        <p:spPr>
          <a:xfrm flipV="1">
            <a:off x="4932286" y="5586364"/>
            <a:ext cx="1978246" cy="3406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30" idx="6"/>
            <a:endCxn id="37" idx="3"/>
          </p:cNvCxnSpPr>
          <p:nvPr/>
        </p:nvCxnSpPr>
        <p:spPr>
          <a:xfrm flipV="1">
            <a:off x="6669934" y="5683975"/>
            <a:ext cx="282647" cy="18000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endCxn id="30" idx="2"/>
          </p:cNvCxnSpPr>
          <p:nvPr/>
        </p:nvCxnSpPr>
        <p:spPr>
          <a:xfrm flipV="1">
            <a:off x="5490703" y="5863975"/>
            <a:ext cx="892101" cy="3756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>
            <a:stCxn id="31" idx="1"/>
            <a:endCxn id="18" idx="4"/>
          </p:cNvCxnSpPr>
          <p:nvPr/>
        </p:nvCxnSpPr>
        <p:spPr>
          <a:xfrm flipH="1" flipV="1">
            <a:off x="7900261" y="2839867"/>
            <a:ext cx="92541" cy="91459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>
            <a:stCxn id="36" idx="1"/>
            <a:endCxn id="18" idx="4"/>
          </p:cNvCxnSpPr>
          <p:nvPr/>
        </p:nvCxnSpPr>
        <p:spPr>
          <a:xfrm flipV="1">
            <a:off x="7892611" y="2839867"/>
            <a:ext cx="7650" cy="152244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stCxn id="29" idx="4"/>
            <a:endCxn id="35" idx="2"/>
          </p:cNvCxnSpPr>
          <p:nvPr/>
        </p:nvCxnSpPr>
        <p:spPr>
          <a:xfrm>
            <a:off x="5632697" y="1590982"/>
            <a:ext cx="1174085" cy="15163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27" idx="3"/>
            <a:endCxn id="36" idx="1"/>
          </p:cNvCxnSpPr>
          <p:nvPr/>
        </p:nvCxnSpPr>
        <p:spPr>
          <a:xfrm flipH="1">
            <a:off x="7892611" y="3339340"/>
            <a:ext cx="93956" cy="102296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12" idx="7"/>
            <a:endCxn id="11" idx="5"/>
          </p:cNvCxnSpPr>
          <p:nvPr/>
        </p:nvCxnSpPr>
        <p:spPr>
          <a:xfrm flipH="1" flipV="1">
            <a:off x="4006865" y="2753378"/>
            <a:ext cx="883372" cy="276943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stCxn id="26" idx="7"/>
            <a:endCxn id="11" idx="5"/>
          </p:cNvCxnSpPr>
          <p:nvPr/>
        </p:nvCxnSpPr>
        <p:spPr>
          <a:xfrm flipH="1" flipV="1">
            <a:off x="4006865" y="2753378"/>
            <a:ext cx="1435529" cy="301146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37" idx="1"/>
            <a:endCxn id="11" idx="5"/>
          </p:cNvCxnSpPr>
          <p:nvPr/>
        </p:nvCxnSpPr>
        <p:spPr>
          <a:xfrm flipH="1" flipV="1">
            <a:off x="4006865" y="2753378"/>
            <a:ext cx="2945716" cy="273537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>
            <a:stCxn id="30" idx="0"/>
            <a:endCxn id="11" idx="5"/>
          </p:cNvCxnSpPr>
          <p:nvPr/>
        </p:nvCxnSpPr>
        <p:spPr>
          <a:xfrm flipH="1" flipV="1">
            <a:off x="4006865" y="2753378"/>
            <a:ext cx="2519504" cy="297255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>
            <a:stCxn id="36" idx="1"/>
            <a:endCxn id="11" idx="5"/>
          </p:cNvCxnSpPr>
          <p:nvPr/>
        </p:nvCxnSpPr>
        <p:spPr>
          <a:xfrm flipH="1" flipV="1">
            <a:off x="4006865" y="2753378"/>
            <a:ext cx="3885746" cy="160892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>
            <a:stCxn id="31" idx="2"/>
            <a:endCxn id="11" idx="5"/>
          </p:cNvCxnSpPr>
          <p:nvPr/>
        </p:nvCxnSpPr>
        <p:spPr>
          <a:xfrm flipH="1" flipV="1">
            <a:off x="4006865" y="2753378"/>
            <a:ext cx="3943888" cy="109869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>
            <a:stCxn id="27" idx="2"/>
            <a:endCxn id="11" idx="5"/>
          </p:cNvCxnSpPr>
          <p:nvPr/>
        </p:nvCxnSpPr>
        <p:spPr>
          <a:xfrm flipH="1" flipV="1">
            <a:off x="4006865" y="2753378"/>
            <a:ext cx="3937653" cy="48835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>
            <a:stCxn id="18" idx="3"/>
            <a:endCxn id="11" idx="6"/>
          </p:cNvCxnSpPr>
          <p:nvPr/>
        </p:nvCxnSpPr>
        <p:spPr>
          <a:xfrm flipH="1" flipV="1">
            <a:off x="4048914" y="2655767"/>
            <a:ext cx="3749831" cy="14366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>
            <a:stCxn id="32" idx="3"/>
            <a:endCxn id="11" idx="6"/>
          </p:cNvCxnSpPr>
          <p:nvPr/>
        </p:nvCxnSpPr>
        <p:spPr>
          <a:xfrm flipH="1">
            <a:off x="4048914" y="1583304"/>
            <a:ext cx="2181296" cy="107246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>
            <a:endCxn id="11" idx="7"/>
          </p:cNvCxnSpPr>
          <p:nvPr/>
        </p:nvCxnSpPr>
        <p:spPr>
          <a:xfrm flipH="1">
            <a:off x="4006865" y="1645008"/>
            <a:ext cx="1622830" cy="91314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>
            <a:stCxn id="35" idx="3"/>
            <a:endCxn id="11" idx="6"/>
          </p:cNvCxnSpPr>
          <p:nvPr/>
        </p:nvCxnSpPr>
        <p:spPr>
          <a:xfrm flipH="1">
            <a:off x="4048914" y="1840231"/>
            <a:ext cx="2799917" cy="81553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>
            <a:stCxn id="10" idx="3"/>
            <a:endCxn id="11" idx="7"/>
          </p:cNvCxnSpPr>
          <p:nvPr/>
        </p:nvCxnSpPr>
        <p:spPr>
          <a:xfrm flipH="1">
            <a:off x="4006865" y="1772713"/>
            <a:ext cx="908846" cy="78544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>
            <a:stCxn id="25" idx="5"/>
            <a:endCxn id="27" idx="2"/>
          </p:cNvCxnSpPr>
          <p:nvPr/>
        </p:nvCxnSpPr>
        <p:spPr>
          <a:xfrm flipV="1">
            <a:off x="3758926" y="3241729"/>
            <a:ext cx="4185592" cy="8594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>
            <a:stCxn id="25" idx="5"/>
            <a:endCxn id="12" idx="0"/>
          </p:cNvCxnSpPr>
          <p:nvPr/>
        </p:nvCxnSpPr>
        <p:spPr>
          <a:xfrm>
            <a:off x="3758926" y="3327672"/>
            <a:ext cx="1029795" cy="215471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>
            <a:stCxn id="25" idx="5"/>
            <a:endCxn id="26" idx="0"/>
          </p:cNvCxnSpPr>
          <p:nvPr/>
        </p:nvCxnSpPr>
        <p:spPr>
          <a:xfrm>
            <a:off x="3758926" y="3327672"/>
            <a:ext cx="1581952" cy="239673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>
            <a:stCxn id="25" idx="5"/>
            <a:endCxn id="30" idx="0"/>
          </p:cNvCxnSpPr>
          <p:nvPr/>
        </p:nvCxnSpPr>
        <p:spPr>
          <a:xfrm>
            <a:off x="3758926" y="3327672"/>
            <a:ext cx="2767443" cy="239825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>
            <a:stCxn id="25" idx="5"/>
            <a:endCxn id="37" idx="1"/>
          </p:cNvCxnSpPr>
          <p:nvPr/>
        </p:nvCxnSpPr>
        <p:spPr>
          <a:xfrm>
            <a:off x="3758926" y="3327672"/>
            <a:ext cx="3193655" cy="216108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>
            <a:stCxn id="25" idx="5"/>
            <a:endCxn id="36" idx="1"/>
          </p:cNvCxnSpPr>
          <p:nvPr/>
        </p:nvCxnSpPr>
        <p:spPr>
          <a:xfrm>
            <a:off x="3758926" y="3327672"/>
            <a:ext cx="4133685" cy="103463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>
            <a:stCxn id="25" idx="5"/>
            <a:endCxn id="31" idx="2"/>
          </p:cNvCxnSpPr>
          <p:nvPr/>
        </p:nvCxnSpPr>
        <p:spPr>
          <a:xfrm>
            <a:off x="3758926" y="3327672"/>
            <a:ext cx="4191827" cy="52439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>
            <a:stCxn id="25" idx="5"/>
            <a:endCxn id="18" idx="3"/>
          </p:cNvCxnSpPr>
          <p:nvPr/>
        </p:nvCxnSpPr>
        <p:spPr>
          <a:xfrm flipV="1">
            <a:off x="3758926" y="2799435"/>
            <a:ext cx="4039819" cy="52823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>
            <a:stCxn id="25" idx="5"/>
            <a:endCxn id="35" idx="3"/>
          </p:cNvCxnSpPr>
          <p:nvPr/>
        </p:nvCxnSpPr>
        <p:spPr>
          <a:xfrm flipV="1">
            <a:off x="3758926" y="1840231"/>
            <a:ext cx="3089905" cy="148744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>
            <a:stCxn id="25" idx="5"/>
            <a:endCxn id="32" idx="3"/>
          </p:cNvCxnSpPr>
          <p:nvPr/>
        </p:nvCxnSpPr>
        <p:spPr>
          <a:xfrm flipV="1">
            <a:off x="3758926" y="1583304"/>
            <a:ext cx="2471284" cy="174436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>
            <a:stCxn id="25" idx="5"/>
            <a:endCxn id="29" idx="4"/>
          </p:cNvCxnSpPr>
          <p:nvPr/>
        </p:nvCxnSpPr>
        <p:spPr>
          <a:xfrm flipV="1">
            <a:off x="3758926" y="1590982"/>
            <a:ext cx="1873771" cy="173669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>
            <a:stCxn id="25" idx="5"/>
            <a:endCxn id="10" idx="3"/>
          </p:cNvCxnSpPr>
          <p:nvPr/>
        </p:nvCxnSpPr>
        <p:spPr>
          <a:xfrm flipV="1">
            <a:off x="3758926" y="1772713"/>
            <a:ext cx="1156785" cy="155495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stCxn id="34" idx="5"/>
            <a:endCxn id="12" idx="1"/>
          </p:cNvCxnSpPr>
          <p:nvPr/>
        </p:nvCxnSpPr>
        <p:spPr>
          <a:xfrm>
            <a:off x="3912999" y="4595171"/>
            <a:ext cx="774206" cy="92764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>
            <a:stCxn id="33" idx="6"/>
            <a:endCxn id="30" idx="1"/>
          </p:cNvCxnSpPr>
          <p:nvPr/>
        </p:nvCxnSpPr>
        <p:spPr>
          <a:xfrm>
            <a:off x="3761784" y="3965050"/>
            <a:ext cx="2663069" cy="180131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>
            <a:stCxn id="33" idx="5"/>
            <a:endCxn id="26" idx="1"/>
          </p:cNvCxnSpPr>
          <p:nvPr/>
        </p:nvCxnSpPr>
        <p:spPr>
          <a:xfrm>
            <a:off x="3719735" y="4062661"/>
            <a:ext cx="1519627" cy="170217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>
            <a:stCxn id="33" idx="6"/>
            <a:endCxn id="37" idx="2"/>
          </p:cNvCxnSpPr>
          <p:nvPr/>
        </p:nvCxnSpPr>
        <p:spPr>
          <a:xfrm>
            <a:off x="3761784" y="3965050"/>
            <a:ext cx="3148748" cy="162131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>
            <a:stCxn id="33" idx="6"/>
            <a:endCxn id="29" idx="4"/>
          </p:cNvCxnSpPr>
          <p:nvPr/>
        </p:nvCxnSpPr>
        <p:spPr>
          <a:xfrm flipV="1">
            <a:off x="3761784" y="1590982"/>
            <a:ext cx="1870913" cy="237406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stCxn id="33" idx="6"/>
            <a:endCxn id="32" idx="3"/>
          </p:cNvCxnSpPr>
          <p:nvPr/>
        </p:nvCxnSpPr>
        <p:spPr>
          <a:xfrm flipV="1">
            <a:off x="3761784" y="1583304"/>
            <a:ext cx="2468426" cy="238174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>
            <a:stCxn id="33" idx="6"/>
            <a:endCxn id="36" idx="2"/>
          </p:cNvCxnSpPr>
          <p:nvPr/>
        </p:nvCxnSpPr>
        <p:spPr>
          <a:xfrm>
            <a:off x="3761784" y="3965050"/>
            <a:ext cx="4088778" cy="49486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>
            <a:stCxn id="33" idx="6"/>
            <a:endCxn id="31" idx="2"/>
          </p:cNvCxnSpPr>
          <p:nvPr/>
        </p:nvCxnSpPr>
        <p:spPr>
          <a:xfrm flipV="1">
            <a:off x="3761784" y="3852071"/>
            <a:ext cx="4188969" cy="11297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>
            <a:stCxn id="33" idx="6"/>
            <a:endCxn id="27" idx="2"/>
          </p:cNvCxnSpPr>
          <p:nvPr/>
        </p:nvCxnSpPr>
        <p:spPr>
          <a:xfrm flipV="1">
            <a:off x="3761784" y="3241729"/>
            <a:ext cx="4182734" cy="72332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>
            <a:stCxn id="33" idx="6"/>
            <a:endCxn id="18" idx="3"/>
          </p:cNvCxnSpPr>
          <p:nvPr/>
        </p:nvCxnSpPr>
        <p:spPr>
          <a:xfrm flipV="1">
            <a:off x="3761784" y="2799435"/>
            <a:ext cx="4036961" cy="116561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/>
          <p:cNvCxnSpPr>
            <a:stCxn id="33" idx="6"/>
            <a:endCxn id="35" idx="3"/>
          </p:cNvCxnSpPr>
          <p:nvPr/>
        </p:nvCxnSpPr>
        <p:spPr>
          <a:xfrm flipV="1">
            <a:off x="3761784" y="1840231"/>
            <a:ext cx="3087047" cy="212481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>
            <a:stCxn id="33" idx="6"/>
            <a:endCxn id="10" idx="3"/>
          </p:cNvCxnSpPr>
          <p:nvPr/>
        </p:nvCxnSpPr>
        <p:spPr>
          <a:xfrm flipV="1">
            <a:off x="3761784" y="1772713"/>
            <a:ext cx="1153927" cy="219233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>
            <a:stCxn id="34" idx="6"/>
            <a:endCxn id="30" idx="1"/>
          </p:cNvCxnSpPr>
          <p:nvPr/>
        </p:nvCxnSpPr>
        <p:spPr>
          <a:xfrm>
            <a:off x="3955048" y="4497560"/>
            <a:ext cx="2469805" cy="126880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>
            <a:stCxn id="34" idx="6"/>
            <a:endCxn id="10" idx="4"/>
          </p:cNvCxnSpPr>
          <p:nvPr/>
        </p:nvCxnSpPr>
        <p:spPr>
          <a:xfrm flipV="1">
            <a:off x="3955048" y="1813145"/>
            <a:ext cx="1062179" cy="268441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>
            <a:stCxn id="34" idx="7"/>
            <a:endCxn id="29" idx="4"/>
          </p:cNvCxnSpPr>
          <p:nvPr/>
        </p:nvCxnSpPr>
        <p:spPr>
          <a:xfrm flipV="1">
            <a:off x="3912999" y="1590982"/>
            <a:ext cx="1719698" cy="280896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>
            <a:stCxn id="34" idx="6"/>
            <a:endCxn id="32" idx="4"/>
          </p:cNvCxnSpPr>
          <p:nvPr/>
        </p:nvCxnSpPr>
        <p:spPr>
          <a:xfrm flipV="1">
            <a:off x="3955048" y="1623736"/>
            <a:ext cx="2376678" cy="287382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>
            <a:stCxn id="34" idx="6"/>
            <a:endCxn id="35" idx="3"/>
          </p:cNvCxnSpPr>
          <p:nvPr/>
        </p:nvCxnSpPr>
        <p:spPr>
          <a:xfrm flipV="1">
            <a:off x="3955048" y="1840231"/>
            <a:ext cx="2893783" cy="265732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>
            <a:stCxn id="34" idx="6"/>
            <a:endCxn id="18" idx="3"/>
          </p:cNvCxnSpPr>
          <p:nvPr/>
        </p:nvCxnSpPr>
        <p:spPr>
          <a:xfrm flipV="1">
            <a:off x="3955048" y="2799435"/>
            <a:ext cx="3843697" cy="169812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>
            <a:stCxn id="34" idx="6"/>
            <a:endCxn id="31" idx="2"/>
          </p:cNvCxnSpPr>
          <p:nvPr/>
        </p:nvCxnSpPr>
        <p:spPr>
          <a:xfrm flipV="1">
            <a:off x="3955048" y="3852071"/>
            <a:ext cx="3995705" cy="64548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>
            <a:stCxn id="34" idx="6"/>
            <a:endCxn id="36" idx="2"/>
          </p:cNvCxnSpPr>
          <p:nvPr/>
        </p:nvCxnSpPr>
        <p:spPr>
          <a:xfrm flipV="1">
            <a:off x="3955048" y="4459919"/>
            <a:ext cx="3895514" cy="3764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>
            <a:stCxn id="34" idx="6"/>
            <a:endCxn id="37" idx="2"/>
          </p:cNvCxnSpPr>
          <p:nvPr/>
        </p:nvCxnSpPr>
        <p:spPr>
          <a:xfrm>
            <a:off x="3955048" y="4497560"/>
            <a:ext cx="2955484" cy="108880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>
            <a:stCxn id="34" idx="6"/>
            <a:endCxn id="27" idx="3"/>
          </p:cNvCxnSpPr>
          <p:nvPr/>
        </p:nvCxnSpPr>
        <p:spPr>
          <a:xfrm flipV="1">
            <a:off x="3955048" y="3339340"/>
            <a:ext cx="4031519" cy="115822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>
            <a:stCxn id="26" idx="1"/>
            <a:endCxn id="34" idx="5"/>
          </p:cNvCxnSpPr>
          <p:nvPr/>
        </p:nvCxnSpPr>
        <p:spPr>
          <a:xfrm flipH="1" flipV="1">
            <a:off x="3912999" y="4595171"/>
            <a:ext cx="1326363" cy="116966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>
            <a:stCxn id="33" idx="6"/>
            <a:endCxn id="12" idx="1"/>
          </p:cNvCxnSpPr>
          <p:nvPr/>
        </p:nvCxnSpPr>
        <p:spPr>
          <a:xfrm>
            <a:off x="3761784" y="3965050"/>
            <a:ext cx="925421" cy="155776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/>
          <p:cNvCxnSpPr>
            <a:stCxn id="10" idx="5"/>
            <a:endCxn id="12" idx="7"/>
          </p:cNvCxnSpPr>
          <p:nvPr/>
        </p:nvCxnSpPr>
        <p:spPr>
          <a:xfrm flipH="1">
            <a:off x="4890237" y="1772713"/>
            <a:ext cx="228506" cy="375010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>
            <a:stCxn id="32" idx="3"/>
            <a:endCxn id="12" idx="7"/>
          </p:cNvCxnSpPr>
          <p:nvPr/>
        </p:nvCxnSpPr>
        <p:spPr>
          <a:xfrm flipH="1">
            <a:off x="4890237" y="1583304"/>
            <a:ext cx="1339973" cy="393951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/>
          <p:cNvCxnSpPr>
            <a:stCxn id="29" idx="4"/>
            <a:endCxn id="12" idx="7"/>
          </p:cNvCxnSpPr>
          <p:nvPr/>
        </p:nvCxnSpPr>
        <p:spPr>
          <a:xfrm flipH="1">
            <a:off x="4890237" y="1590982"/>
            <a:ext cx="742460" cy="393183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>
            <a:stCxn id="35" idx="3"/>
            <a:endCxn id="12" idx="7"/>
          </p:cNvCxnSpPr>
          <p:nvPr/>
        </p:nvCxnSpPr>
        <p:spPr>
          <a:xfrm flipH="1">
            <a:off x="4890237" y="1840231"/>
            <a:ext cx="1958594" cy="368258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>
            <a:stCxn id="18" idx="3"/>
            <a:endCxn id="12" idx="6"/>
          </p:cNvCxnSpPr>
          <p:nvPr/>
        </p:nvCxnSpPr>
        <p:spPr>
          <a:xfrm flipH="1">
            <a:off x="4932286" y="2799435"/>
            <a:ext cx="2866459" cy="282099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/>
          <p:cNvCxnSpPr>
            <a:stCxn id="27" idx="2"/>
            <a:endCxn id="12" idx="6"/>
          </p:cNvCxnSpPr>
          <p:nvPr/>
        </p:nvCxnSpPr>
        <p:spPr>
          <a:xfrm flipH="1">
            <a:off x="4932286" y="3241729"/>
            <a:ext cx="3012232" cy="237870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Connector 313"/>
          <p:cNvCxnSpPr>
            <a:stCxn id="31" idx="2"/>
            <a:endCxn id="12" idx="6"/>
          </p:cNvCxnSpPr>
          <p:nvPr/>
        </p:nvCxnSpPr>
        <p:spPr>
          <a:xfrm flipH="1">
            <a:off x="4932286" y="3852071"/>
            <a:ext cx="3018467" cy="176835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>
            <a:stCxn id="36" idx="3"/>
            <a:endCxn id="12" idx="6"/>
          </p:cNvCxnSpPr>
          <p:nvPr/>
        </p:nvCxnSpPr>
        <p:spPr>
          <a:xfrm flipH="1">
            <a:off x="4932286" y="4557530"/>
            <a:ext cx="2960325" cy="106289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/>
          <p:cNvCxnSpPr>
            <a:stCxn id="18" idx="3"/>
            <a:endCxn id="26" idx="7"/>
          </p:cNvCxnSpPr>
          <p:nvPr/>
        </p:nvCxnSpPr>
        <p:spPr>
          <a:xfrm flipH="1">
            <a:off x="5442394" y="2799435"/>
            <a:ext cx="2356351" cy="296540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7" name="Straight Connector 336"/>
          <p:cNvCxnSpPr>
            <a:stCxn id="27" idx="2"/>
            <a:endCxn id="26" idx="7"/>
          </p:cNvCxnSpPr>
          <p:nvPr/>
        </p:nvCxnSpPr>
        <p:spPr>
          <a:xfrm flipH="1">
            <a:off x="5442394" y="3241729"/>
            <a:ext cx="2502124" cy="252311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8" name="Straight Connector 337"/>
          <p:cNvCxnSpPr>
            <a:stCxn id="31" idx="3"/>
            <a:endCxn id="26" idx="7"/>
          </p:cNvCxnSpPr>
          <p:nvPr/>
        </p:nvCxnSpPr>
        <p:spPr>
          <a:xfrm flipH="1">
            <a:off x="5442394" y="3949682"/>
            <a:ext cx="2550408" cy="181515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/>
          <p:cNvCxnSpPr>
            <a:stCxn id="36" idx="2"/>
            <a:endCxn id="26" idx="7"/>
          </p:cNvCxnSpPr>
          <p:nvPr/>
        </p:nvCxnSpPr>
        <p:spPr>
          <a:xfrm flipH="1">
            <a:off x="5442394" y="4459919"/>
            <a:ext cx="2408168" cy="130492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0" name="Straight Connector 339"/>
          <p:cNvCxnSpPr>
            <a:stCxn id="10" idx="5"/>
            <a:endCxn id="26" idx="0"/>
          </p:cNvCxnSpPr>
          <p:nvPr/>
        </p:nvCxnSpPr>
        <p:spPr>
          <a:xfrm>
            <a:off x="5118743" y="1772713"/>
            <a:ext cx="222135" cy="395169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1" name="Straight Connector 340"/>
          <p:cNvCxnSpPr>
            <a:stCxn id="29" idx="4"/>
            <a:endCxn id="26" idx="0"/>
          </p:cNvCxnSpPr>
          <p:nvPr/>
        </p:nvCxnSpPr>
        <p:spPr>
          <a:xfrm flipH="1">
            <a:off x="5340878" y="1590982"/>
            <a:ext cx="291819" cy="413342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/>
          <p:cNvCxnSpPr>
            <a:stCxn id="32" idx="4"/>
            <a:endCxn id="26" idx="0"/>
          </p:cNvCxnSpPr>
          <p:nvPr/>
        </p:nvCxnSpPr>
        <p:spPr>
          <a:xfrm flipH="1">
            <a:off x="5340878" y="1623736"/>
            <a:ext cx="990848" cy="410067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3" name="Straight Connector 342"/>
          <p:cNvCxnSpPr>
            <a:stCxn id="35" idx="3"/>
            <a:endCxn id="26" idx="7"/>
          </p:cNvCxnSpPr>
          <p:nvPr/>
        </p:nvCxnSpPr>
        <p:spPr>
          <a:xfrm flipH="1">
            <a:off x="5442394" y="1840231"/>
            <a:ext cx="1406437" cy="392460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3" name="Straight Connector 362"/>
          <p:cNvCxnSpPr>
            <a:stCxn id="10" idx="5"/>
            <a:endCxn id="30" idx="1"/>
          </p:cNvCxnSpPr>
          <p:nvPr/>
        </p:nvCxnSpPr>
        <p:spPr>
          <a:xfrm>
            <a:off x="5118743" y="1772713"/>
            <a:ext cx="1306110" cy="399365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/>
          <p:cNvCxnSpPr>
            <a:stCxn id="29" idx="4"/>
            <a:endCxn id="30" idx="0"/>
          </p:cNvCxnSpPr>
          <p:nvPr/>
        </p:nvCxnSpPr>
        <p:spPr>
          <a:xfrm>
            <a:off x="5632697" y="1590982"/>
            <a:ext cx="893672" cy="413494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/>
          <p:cNvCxnSpPr>
            <a:stCxn id="32" idx="4"/>
            <a:endCxn id="30" idx="0"/>
          </p:cNvCxnSpPr>
          <p:nvPr/>
        </p:nvCxnSpPr>
        <p:spPr>
          <a:xfrm>
            <a:off x="6331726" y="1623736"/>
            <a:ext cx="194643" cy="410219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/>
          <p:cNvCxnSpPr>
            <a:stCxn id="35" idx="4"/>
            <a:endCxn id="30" idx="0"/>
          </p:cNvCxnSpPr>
          <p:nvPr/>
        </p:nvCxnSpPr>
        <p:spPr>
          <a:xfrm flipH="1">
            <a:off x="6526369" y="1880663"/>
            <a:ext cx="423978" cy="384526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/>
          <p:cNvCxnSpPr>
            <a:stCxn id="18" idx="3"/>
            <a:endCxn id="30" idx="0"/>
          </p:cNvCxnSpPr>
          <p:nvPr/>
        </p:nvCxnSpPr>
        <p:spPr>
          <a:xfrm flipH="1">
            <a:off x="6526369" y="2799435"/>
            <a:ext cx="1272376" cy="292649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/>
          <p:cNvCxnSpPr>
            <a:stCxn id="27" idx="3"/>
            <a:endCxn id="30" idx="7"/>
          </p:cNvCxnSpPr>
          <p:nvPr/>
        </p:nvCxnSpPr>
        <p:spPr>
          <a:xfrm flipH="1">
            <a:off x="6627885" y="3339340"/>
            <a:ext cx="1358682" cy="242702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/>
          <p:cNvCxnSpPr>
            <a:stCxn id="31" idx="3"/>
            <a:endCxn id="30" idx="7"/>
          </p:cNvCxnSpPr>
          <p:nvPr/>
        </p:nvCxnSpPr>
        <p:spPr>
          <a:xfrm flipH="1">
            <a:off x="6627885" y="3949682"/>
            <a:ext cx="1364917" cy="181668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Connector 369"/>
          <p:cNvCxnSpPr>
            <a:stCxn id="36" idx="3"/>
            <a:endCxn id="30" idx="7"/>
          </p:cNvCxnSpPr>
          <p:nvPr/>
        </p:nvCxnSpPr>
        <p:spPr>
          <a:xfrm flipH="1">
            <a:off x="6627885" y="4557530"/>
            <a:ext cx="1264726" cy="120883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>
            <a:stCxn id="10" idx="5"/>
            <a:endCxn id="37" idx="1"/>
          </p:cNvCxnSpPr>
          <p:nvPr/>
        </p:nvCxnSpPr>
        <p:spPr>
          <a:xfrm>
            <a:off x="5118743" y="1772713"/>
            <a:ext cx="1833838" cy="371603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>
            <a:stCxn id="29" idx="4"/>
            <a:endCxn id="37" idx="0"/>
          </p:cNvCxnSpPr>
          <p:nvPr/>
        </p:nvCxnSpPr>
        <p:spPr>
          <a:xfrm>
            <a:off x="5632697" y="1590982"/>
            <a:ext cx="1421400" cy="385733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/>
          <p:cNvCxnSpPr>
            <a:stCxn id="32" idx="4"/>
            <a:endCxn id="37" idx="0"/>
          </p:cNvCxnSpPr>
          <p:nvPr/>
        </p:nvCxnSpPr>
        <p:spPr>
          <a:xfrm>
            <a:off x="6331726" y="1623736"/>
            <a:ext cx="722371" cy="382458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/>
          <p:cNvCxnSpPr>
            <a:stCxn id="35" idx="4"/>
            <a:endCxn id="37" idx="0"/>
          </p:cNvCxnSpPr>
          <p:nvPr/>
        </p:nvCxnSpPr>
        <p:spPr>
          <a:xfrm>
            <a:off x="6950347" y="1880663"/>
            <a:ext cx="103750" cy="356765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2" name="Straight Connector 391"/>
          <p:cNvCxnSpPr>
            <a:stCxn id="18" idx="4"/>
            <a:endCxn id="37" idx="7"/>
          </p:cNvCxnSpPr>
          <p:nvPr/>
        </p:nvCxnSpPr>
        <p:spPr>
          <a:xfrm flipH="1">
            <a:off x="7155613" y="2839867"/>
            <a:ext cx="744648" cy="264888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Connector 392"/>
          <p:cNvCxnSpPr>
            <a:stCxn id="27" idx="3"/>
            <a:endCxn id="37" idx="7"/>
          </p:cNvCxnSpPr>
          <p:nvPr/>
        </p:nvCxnSpPr>
        <p:spPr>
          <a:xfrm flipH="1">
            <a:off x="7155613" y="3339340"/>
            <a:ext cx="830954" cy="214941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Connector 393"/>
          <p:cNvCxnSpPr>
            <a:stCxn id="31" idx="4"/>
            <a:endCxn id="37" idx="7"/>
          </p:cNvCxnSpPr>
          <p:nvPr/>
        </p:nvCxnSpPr>
        <p:spPr>
          <a:xfrm flipH="1">
            <a:off x="7155613" y="3990114"/>
            <a:ext cx="938705" cy="149863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5" name="Straight Connector 394"/>
          <p:cNvCxnSpPr>
            <a:stCxn id="36" idx="4"/>
            <a:endCxn id="37" idx="7"/>
          </p:cNvCxnSpPr>
          <p:nvPr/>
        </p:nvCxnSpPr>
        <p:spPr>
          <a:xfrm flipH="1">
            <a:off x="7155613" y="4597962"/>
            <a:ext cx="838514" cy="890790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/>
          <p:cNvCxnSpPr>
            <a:stCxn id="18" idx="1"/>
            <a:endCxn id="32" idx="5"/>
          </p:cNvCxnSpPr>
          <p:nvPr/>
        </p:nvCxnSpPr>
        <p:spPr>
          <a:xfrm flipH="1" flipV="1">
            <a:off x="6433242" y="1583304"/>
            <a:ext cx="1365503" cy="102090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/>
          <p:cNvCxnSpPr>
            <a:stCxn id="18" idx="1"/>
            <a:endCxn id="29" idx="5"/>
          </p:cNvCxnSpPr>
          <p:nvPr/>
        </p:nvCxnSpPr>
        <p:spPr>
          <a:xfrm flipH="1" flipV="1">
            <a:off x="5734213" y="1550550"/>
            <a:ext cx="2064532" cy="1053662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>
            <a:stCxn id="18" idx="2"/>
            <a:endCxn id="10" idx="5"/>
          </p:cNvCxnSpPr>
          <p:nvPr/>
        </p:nvCxnSpPr>
        <p:spPr>
          <a:xfrm flipH="1" flipV="1">
            <a:off x="5118743" y="1772713"/>
            <a:ext cx="2637953" cy="92911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>
            <a:stCxn id="18" idx="1"/>
            <a:endCxn id="35" idx="5"/>
          </p:cNvCxnSpPr>
          <p:nvPr/>
        </p:nvCxnSpPr>
        <p:spPr>
          <a:xfrm flipH="1" flipV="1">
            <a:off x="7051863" y="1840231"/>
            <a:ext cx="746882" cy="76398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6" name="Straight Connector 425"/>
          <p:cNvCxnSpPr>
            <a:stCxn id="27" idx="2"/>
            <a:endCxn id="32" idx="5"/>
          </p:cNvCxnSpPr>
          <p:nvPr/>
        </p:nvCxnSpPr>
        <p:spPr>
          <a:xfrm flipH="1" flipV="1">
            <a:off x="6433242" y="1583304"/>
            <a:ext cx="1511276" cy="165842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7" name="Straight Connector 426"/>
          <p:cNvCxnSpPr>
            <a:endCxn id="29" idx="5"/>
          </p:cNvCxnSpPr>
          <p:nvPr/>
        </p:nvCxnSpPr>
        <p:spPr>
          <a:xfrm flipH="1" flipV="1">
            <a:off x="5734213" y="1550550"/>
            <a:ext cx="2150650" cy="175404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27"/>
          <p:cNvCxnSpPr>
            <a:stCxn id="27" idx="2"/>
            <a:endCxn id="35" idx="5"/>
          </p:cNvCxnSpPr>
          <p:nvPr/>
        </p:nvCxnSpPr>
        <p:spPr>
          <a:xfrm flipH="1" flipV="1">
            <a:off x="7051863" y="1840231"/>
            <a:ext cx="892655" cy="140149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9" name="Straight Connector 428"/>
          <p:cNvCxnSpPr>
            <a:stCxn id="27" idx="2"/>
            <a:endCxn id="10" idx="5"/>
          </p:cNvCxnSpPr>
          <p:nvPr/>
        </p:nvCxnSpPr>
        <p:spPr>
          <a:xfrm flipH="1" flipV="1">
            <a:off x="5118743" y="1772713"/>
            <a:ext cx="2825775" cy="146901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8" name="Straight Connector 437"/>
          <p:cNvCxnSpPr>
            <a:stCxn id="31" idx="3"/>
            <a:endCxn id="10" idx="5"/>
          </p:cNvCxnSpPr>
          <p:nvPr/>
        </p:nvCxnSpPr>
        <p:spPr>
          <a:xfrm flipH="1" flipV="1">
            <a:off x="5118743" y="1772713"/>
            <a:ext cx="2874059" cy="2176969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9" name="Straight Connector 438"/>
          <p:cNvCxnSpPr>
            <a:stCxn id="29" idx="5"/>
            <a:endCxn id="31" idx="2"/>
          </p:cNvCxnSpPr>
          <p:nvPr/>
        </p:nvCxnSpPr>
        <p:spPr>
          <a:xfrm>
            <a:off x="5734213" y="1550550"/>
            <a:ext cx="2216540" cy="230152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0" name="Straight Connector 439"/>
          <p:cNvCxnSpPr>
            <a:stCxn id="31" idx="2"/>
            <a:endCxn id="32" idx="5"/>
          </p:cNvCxnSpPr>
          <p:nvPr/>
        </p:nvCxnSpPr>
        <p:spPr>
          <a:xfrm flipH="1" flipV="1">
            <a:off x="6433242" y="1583304"/>
            <a:ext cx="1517511" cy="226876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1" name="Straight Connector 440"/>
          <p:cNvCxnSpPr>
            <a:stCxn id="31" idx="3"/>
            <a:endCxn id="35" idx="5"/>
          </p:cNvCxnSpPr>
          <p:nvPr/>
        </p:nvCxnSpPr>
        <p:spPr>
          <a:xfrm flipH="1" flipV="1">
            <a:off x="7051863" y="1840231"/>
            <a:ext cx="940939" cy="210945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0" name="Straight Connector 449"/>
          <p:cNvCxnSpPr>
            <a:stCxn id="10" idx="5"/>
            <a:endCxn id="36" idx="2"/>
          </p:cNvCxnSpPr>
          <p:nvPr/>
        </p:nvCxnSpPr>
        <p:spPr>
          <a:xfrm>
            <a:off x="5118743" y="1772713"/>
            <a:ext cx="2731819" cy="268720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1" name="Straight Connector 450"/>
          <p:cNvCxnSpPr>
            <a:stCxn id="36" idx="1"/>
            <a:endCxn id="29" idx="4"/>
          </p:cNvCxnSpPr>
          <p:nvPr/>
        </p:nvCxnSpPr>
        <p:spPr>
          <a:xfrm flipH="1" flipV="1">
            <a:off x="5632697" y="1590982"/>
            <a:ext cx="2259914" cy="2771325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2" name="Straight Connector 451"/>
          <p:cNvCxnSpPr>
            <a:stCxn id="36" idx="2"/>
            <a:endCxn id="32" idx="4"/>
          </p:cNvCxnSpPr>
          <p:nvPr/>
        </p:nvCxnSpPr>
        <p:spPr>
          <a:xfrm flipH="1" flipV="1">
            <a:off x="6331726" y="1623736"/>
            <a:ext cx="1518836" cy="2836183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3" name="Straight Connector 452"/>
          <p:cNvCxnSpPr>
            <a:stCxn id="36" idx="2"/>
            <a:endCxn id="35" idx="4"/>
          </p:cNvCxnSpPr>
          <p:nvPr/>
        </p:nvCxnSpPr>
        <p:spPr>
          <a:xfrm flipH="1" flipV="1">
            <a:off x="6950347" y="1880663"/>
            <a:ext cx="900215" cy="2579256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574260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40174" y="3278483"/>
            <a:ext cx="656102" cy="366028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solidFill>
              <a:srgbClr val="00FA18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light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65741" y="2498973"/>
            <a:ext cx="106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pic>
        <p:nvPicPr>
          <p:cNvPr id="28" name="Picture 27" descr="light-weight-circ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80908" y="3283671"/>
            <a:ext cx="860711" cy="8607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82546" y="3276493"/>
            <a:ext cx="665620" cy="802343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8263457" y="4275252"/>
            <a:ext cx="170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ซึ่งไร้สาระ</a:t>
            </a:r>
            <a:endParaRPr lang="en-US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8368932" y="3689433"/>
            <a:ext cx="1913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tyhjänpäiväinen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334393" y="3029593"/>
            <a:ext cx="2096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</a:t>
            </a:r>
            <a:r>
              <a:rPr lang="en-US" dirty="0" smtClean="0"/>
              <a:t> -a kuchekesha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4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9192" y="6488668"/>
            <a:ext cx="470989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why multilingual dictionaries were impossible </a:t>
            </a:r>
          </a:p>
        </p:txBody>
      </p:sp>
      <p:pic>
        <p:nvPicPr>
          <p:cNvPr id="5" name="Picture 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97339" y="93000"/>
            <a:ext cx="873600" cy="8878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713" y="5395629"/>
            <a:ext cx="538303" cy="991611"/>
          </a:xfrm>
          <a:prstGeom prst="rect">
            <a:avLst/>
          </a:prstGeom>
        </p:spPr>
      </p:pic>
      <p:pic>
        <p:nvPicPr>
          <p:cNvPr id="7" name="Picture 6" descr="light-weight-circ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80908" y="3283671"/>
            <a:ext cx="860711" cy="8607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82546" y="3276493"/>
            <a:ext cx="665620" cy="802343"/>
          </a:xfrm>
          <a:prstGeom prst="rect">
            <a:avLst/>
          </a:prstGeom>
        </p:spPr>
      </p:pic>
      <p:pic>
        <p:nvPicPr>
          <p:cNvPr id="9" name="Picture 8" descr="Etsy_ClamLinguine_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868" y="1082297"/>
            <a:ext cx="6469998" cy="431333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05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59729" y="3299104"/>
            <a:ext cx="883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</a:t>
            </a:r>
            <a:r>
              <a:rPr lang="en-US" b="1" dirty="0"/>
              <a:t>possible</a:t>
            </a:r>
            <a:r>
              <a:rPr lang="en-US" dirty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59727" y="3299105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11353" y="428470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11353" y="2345914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411352" y="135908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>
            <a:stCxn id="28" idx="6"/>
          </p:cNvCxnSpPr>
          <p:nvPr/>
        </p:nvCxnSpPr>
        <p:spPr>
          <a:xfrm flipV="1">
            <a:off x="3471125" y="170941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6"/>
          </p:cNvCxnSpPr>
          <p:nvPr/>
        </p:nvCxnSpPr>
        <p:spPr>
          <a:xfrm flipV="1">
            <a:off x="3453484" y="4643916"/>
            <a:ext cx="1489955" cy="231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471125" y="364943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471125" y="269624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4919709" y="451001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943439" y="351138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4948032" y="255819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943439" y="157137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173430" y="1275090"/>
            <a:ext cx="1480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lumineux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087003" y="3211868"/>
            <a:ext cx="109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126719" y="4153668"/>
            <a:ext cx="106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allégé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29786" y="2231255"/>
            <a:ext cx="106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7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>
            <a:stCxn id="28" idx="6"/>
          </p:cNvCxnSpPr>
          <p:nvPr/>
        </p:nvCxnSpPr>
        <p:spPr>
          <a:xfrm flipV="1">
            <a:off x="3471125" y="170941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6"/>
          </p:cNvCxnSpPr>
          <p:nvPr/>
        </p:nvCxnSpPr>
        <p:spPr>
          <a:xfrm flipV="1">
            <a:off x="3453484" y="4643916"/>
            <a:ext cx="1489955" cy="231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471125" y="364943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471125" y="269624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4919709" y="451001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943439" y="351138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4948032" y="255819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943439" y="157137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173430" y="1275090"/>
            <a:ext cx="1480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lumineux</a:t>
            </a:r>
            <a:endParaRPr lang="en-US" dirty="0"/>
          </a:p>
        </p:txBody>
      </p:sp>
      <p:cxnSp>
        <p:nvCxnSpPr>
          <p:cNvPr id="33" name="Straight Connector 32"/>
          <p:cNvCxnSpPr>
            <a:stCxn id="28" idx="6"/>
            <a:endCxn id="34" idx="2"/>
          </p:cNvCxnSpPr>
          <p:nvPr/>
        </p:nvCxnSpPr>
        <p:spPr>
          <a:xfrm flipV="1">
            <a:off x="5230569" y="1686858"/>
            <a:ext cx="1235606" cy="22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6466175" y="1548814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>
            <a:stCxn id="34" idx="6"/>
          </p:cNvCxnSpPr>
          <p:nvPr/>
        </p:nvCxnSpPr>
        <p:spPr>
          <a:xfrm>
            <a:off x="6753305" y="1686858"/>
            <a:ext cx="1358370" cy="2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8111675" y="1551198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8398805" y="1686026"/>
            <a:ext cx="12536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9654569" y="1551536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9613410" y="1217965"/>
            <a:ext cx="1245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สว่าง</a:t>
            </a:r>
            <a:endParaRPr lang="en-US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8307928" y="1232865"/>
            <a:ext cx="1201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valoisa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66175" y="1240630"/>
            <a:ext cx="202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dirty="0" smtClean="0"/>
              <a:t>-enye mwanga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5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>
            <a:stCxn id="28" idx="6"/>
          </p:cNvCxnSpPr>
          <p:nvPr/>
        </p:nvCxnSpPr>
        <p:spPr>
          <a:xfrm flipV="1">
            <a:off x="3471125" y="170941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6"/>
          </p:cNvCxnSpPr>
          <p:nvPr/>
        </p:nvCxnSpPr>
        <p:spPr>
          <a:xfrm flipV="1">
            <a:off x="3453484" y="4643916"/>
            <a:ext cx="1489955" cy="231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471125" y="364943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471125" y="269624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4919709" y="451001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943439" y="351138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4948032" y="255819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943439" y="157137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29786" y="2231255"/>
            <a:ext cx="106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cxnSp>
        <p:nvCxnSpPr>
          <p:cNvPr id="33" name="Straight Connector 32"/>
          <p:cNvCxnSpPr>
            <a:endCxn id="34" idx="2"/>
          </p:cNvCxnSpPr>
          <p:nvPr/>
        </p:nvCxnSpPr>
        <p:spPr>
          <a:xfrm flipV="1">
            <a:off x="5230569" y="2675286"/>
            <a:ext cx="1235606" cy="22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6466175" y="2537242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>
            <a:stCxn id="34" idx="6"/>
          </p:cNvCxnSpPr>
          <p:nvPr/>
        </p:nvCxnSpPr>
        <p:spPr>
          <a:xfrm>
            <a:off x="6753305" y="2675286"/>
            <a:ext cx="1358370" cy="2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8111675" y="2539626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8398805" y="2674454"/>
            <a:ext cx="12536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9654569" y="2539964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9757175" y="2258755"/>
            <a:ext cx="109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เบา</a:t>
            </a:r>
            <a:endParaRPr lang="en-US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8289087" y="2260427"/>
            <a:ext cx="112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 </a:t>
            </a:r>
            <a:r>
              <a:rPr lang="en-US" dirty="0" err="1" smtClean="0"/>
              <a:t>kevyt</a:t>
            </a:r>
            <a:endParaRPr lang="en-US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6697415" y="2238124"/>
            <a:ext cx="1384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smtClean="0"/>
              <a:t>-epesi</a:t>
            </a: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3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musi_logo_3x3-200dp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1" y="2044701"/>
            <a:ext cx="2743337" cy="27433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92385" y="5007509"/>
            <a:ext cx="67223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Goal: A complete matrix of human expression across time and space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As a knowledge resource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As a data resource</a:t>
            </a:r>
            <a:endParaRPr lang="en-US" dirty="0"/>
          </a:p>
        </p:txBody>
      </p:sp>
      <p:pic>
        <p:nvPicPr>
          <p:cNvPr id="4" name="Picture 3" descr="EPFL_logo-trans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842" y="62149"/>
            <a:ext cx="2345251" cy="113528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8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>
            <a:stCxn id="28" idx="6"/>
          </p:cNvCxnSpPr>
          <p:nvPr/>
        </p:nvCxnSpPr>
        <p:spPr>
          <a:xfrm flipV="1">
            <a:off x="3471125" y="170941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6"/>
          </p:cNvCxnSpPr>
          <p:nvPr/>
        </p:nvCxnSpPr>
        <p:spPr>
          <a:xfrm flipV="1">
            <a:off x="3453484" y="4643916"/>
            <a:ext cx="1489955" cy="231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471125" y="364943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471125" y="269624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4919709" y="451001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943439" y="351138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4948032" y="255819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943439" y="157137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087003" y="3211868"/>
            <a:ext cx="109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5206839" y="3613612"/>
            <a:ext cx="1235606" cy="22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6442445" y="3475568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6729575" y="3613612"/>
            <a:ext cx="1358370" cy="2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8087945" y="3477952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8375075" y="3612780"/>
            <a:ext cx="12536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9630839" y="3478290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9580254" y="3187771"/>
            <a:ext cx="170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ซึ่งไร้สาระ</a:t>
            </a:r>
            <a:endParaRPr lang="en-US" dirty="0" smtClean="0"/>
          </a:p>
        </p:txBody>
      </p:sp>
      <p:sp>
        <p:nvSpPr>
          <p:cNvPr id="50" name="TextBox 49"/>
          <p:cNvSpPr txBox="1"/>
          <p:nvPr/>
        </p:nvSpPr>
        <p:spPr>
          <a:xfrm>
            <a:off x="7779294" y="3198622"/>
            <a:ext cx="1913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tyhjänpäiväinen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998631" y="3207533"/>
            <a:ext cx="2096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</a:t>
            </a:r>
            <a:r>
              <a:rPr lang="en-US" dirty="0" smtClean="0"/>
              <a:t> -a kuchekesha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7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>
            <a:stCxn id="28" idx="6"/>
          </p:cNvCxnSpPr>
          <p:nvPr/>
        </p:nvCxnSpPr>
        <p:spPr>
          <a:xfrm flipV="1">
            <a:off x="3471125" y="170941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6"/>
          </p:cNvCxnSpPr>
          <p:nvPr/>
        </p:nvCxnSpPr>
        <p:spPr>
          <a:xfrm flipV="1">
            <a:off x="3453484" y="4643916"/>
            <a:ext cx="1489955" cy="231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471125" y="364943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471125" y="269624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4919709" y="451001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943439" y="351138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4948032" y="255819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943439" y="157137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126719" y="4153668"/>
            <a:ext cx="106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allégé</a:t>
            </a:r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5206839" y="4606373"/>
            <a:ext cx="1235606" cy="22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6442445" y="4468329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6729575" y="4606373"/>
            <a:ext cx="1358370" cy="2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8087945" y="4470713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8375075" y="4605541"/>
            <a:ext cx="12536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9630839" y="4471051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9610681" y="4145163"/>
            <a:ext cx="1817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ที่แคลอรี่ต่ำ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313982" y="4167745"/>
            <a:ext cx="1375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</a:t>
            </a:r>
            <a:r>
              <a:rPr lang="en-US" dirty="0" err="1" smtClean="0"/>
              <a:t>kaloriton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6337838" y="4140683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</a:t>
            </a:r>
            <a:r>
              <a:rPr lang="en-US" dirty="0" smtClean="0"/>
              <a:t> </a:t>
            </a:r>
            <a:r>
              <a:rPr lang="en-US" dirty="0" err="1" smtClean="0"/>
              <a:t>pungufu</a:t>
            </a: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76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>
            <a:stCxn id="28" idx="6"/>
          </p:cNvCxnSpPr>
          <p:nvPr/>
        </p:nvCxnSpPr>
        <p:spPr>
          <a:xfrm flipV="1">
            <a:off x="3471125" y="170941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6"/>
          </p:cNvCxnSpPr>
          <p:nvPr/>
        </p:nvCxnSpPr>
        <p:spPr>
          <a:xfrm flipV="1">
            <a:off x="3453484" y="4643916"/>
            <a:ext cx="1489955" cy="231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471125" y="364943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471125" y="269624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4919709" y="451001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943439" y="351138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4948032" y="255819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943439" y="157137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126719" y="4153668"/>
            <a:ext cx="106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allégé</a:t>
            </a:r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5206839" y="4606373"/>
            <a:ext cx="1235606" cy="22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6442445" y="4468329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6729575" y="4606373"/>
            <a:ext cx="1358370" cy="2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8087945" y="4470713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8375075" y="4605541"/>
            <a:ext cx="12536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9630839" y="4471051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9610681" y="4145163"/>
            <a:ext cx="1817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ที่แคลอรี่ต่ำ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313982" y="4167745"/>
            <a:ext cx="1375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</a:t>
            </a:r>
            <a:r>
              <a:rPr lang="en-US" dirty="0" err="1" smtClean="0"/>
              <a:t>kaloriton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6337838" y="4140683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</a:t>
            </a:r>
            <a:r>
              <a:rPr lang="en-US" dirty="0" smtClean="0"/>
              <a:t> </a:t>
            </a:r>
            <a:r>
              <a:rPr lang="en-US" dirty="0" err="1" smtClean="0"/>
              <a:t>pungufu</a:t>
            </a:r>
            <a:endParaRPr lang="en-US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5087003" y="3211868"/>
            <a:ext cx="109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5206839" y="3613612"/>
            <a:ext cx="1235606" cy="22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6442445" y="3475568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Oval 42"/>
          <p:cNvSpPr/>
          <p:nvPr/>
        </p:nvSpPr>
        <p:spPr>
          <a:xfrm>
            <a:off x="8087945" y="3477952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8375075" y="3612780"/>
            <a:ext cx="12536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9630839" y="3478290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9580254" y="3187771"/>
            <a:ext cx="170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ซึ่งไร้สาระ</a:t>
            </a:r>
            <a:endParaRPr lang="en-US" dirty="0" smtClean="0"/>
          </a:p>
        </p:txBody>
      </p:sp>
      <p:sp>
        <p:nvSpPr>
          <p:cNvPr id="52" name="TextBox 51"/>
          <p:cNvSpPr txBox="1"/>
          <p:nvPr/>
        </p:nvSpPr>
        <p:spPr>
          <a:xfrm>
            <a:off x="7779294" y="3198622"/>
            <a:ext cx="1913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tyhjänpäiväinen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998631" y="3207533"/>
            <a:ext cx="2096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</a:t>
            </a:r>
            <a:r>
              <a:rPr lang="en-US" dirty="0" smtClean="0"/>
              <a:t> -a kuchekesha</a:t>
            </a:r>
          </a:p>
        </p:txBody>
      </p:sp>
      <p:cxnSp>
        <p:nvCxnSpPr>
          <p:cNvPr id="54" name="Straight Connector 53"/>
          <p:cNvCxnSpPr/>
          <p:nvPr/>
        </p:nvCxnSpPr>
        <p:spPr>
          <a:xfrm>
            <a:off x="6729575" y="3613612"/>
            <a:ext cx="1358370" cy="2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129786" y="2231255"/>
            <a:ext cx="106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5230569" y="2675286"/>
            <a:ext cx="1235606" cy="22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6466175" y="2537242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6753305" y="2675286"/>
            <a:ext cx="1358370" cy="2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8111675" y="2539626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8398805" y="2674454"/>
            <a:ext cx="12536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9654569" y="2539964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9757175" y="2258755"/>
            <a:ext cx="109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เบา</a:t>
            </a:r>
            <a:endParaRPr lang="en-US" dirty="0" smtClean="0"/>
          </a:p>
        </p:txBody>
      </p:sp>
      <p:sp>
        <p:nvSpPr>
          <p:cNvPr id="63" name="TextBox 62"/>
          <p:cNvSpPr txBox="1"/>
          <p:nvPr/>
        </p:nvSpPr>
        <p:spPr>
          <a:xfrm>
            <a:off x="8289087" y="2260427"/>
            <a:ext cx="112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 </a:t>
            </a:r>
            <a:r>
              <a:rPr lang="en-US" dirty="0" err="1" smtClean="0"/>
              <a:t>kevyt</a:t>
            </a:r>
            <a:endParaRPr lang="en-US" dirty="0" smtClean="0"/>
          </a:p>
        </p:txBody>
      </p:sp>
      <p:sp>
        <p:nvSpPr>
          <p:cNvPr id="64" name="TextBox 63"/>
          <p:cNvSpPr txBox="1"/>
          <p:nvPr/>
        </p:nvSpPr>
        <p:spPr>
          <a:xfrm>
            <a:off x="6697415" y="2238124"/>
            <a:ext cx="1384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smtClean="0"/>
              <a:t>-epesi</a:t>
            </a:r>
            <a:endParaRPr lang="en-US" dirty="0" smtClean="0"/>
          </a:p>
        </p:txBody>
      </p:sp>
      <p:sp>
        <p:nvSpPr>
          <p:cNvPr id="65" name="TextBox 64"/>
          <p:cNvSpPr txBox="1"/>
          <p:nvPr/>
        </p:nvSpPr>
        <p:spPr>
          <a:xfrm>
            <a:off x="5173430" y="1275090"/>
            <a:ext cx="1480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lumineux</a:t>
            </a:r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5230569" y="1686858"/>
            <a:ext cx="1235606" cy="22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6466175" y="1548814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6753305" y="1686858"/>
            <a:ext cx="1358370" cy="2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8111675" y="1551198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8398805" y="1686026"/>
            <a:ext cx="12536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9654569" y="1551536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9613410" y="1217965"/>
            <a:ext cx="1245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สว่าง</a:t>
            </a:r>
            <a:endParaRPr lang="en-US" dirty="0" smtClean="0"/>
          </a:p>
        </p:txBody>
      </p:sp>
      <p:sp>
        <p:nvSpPr>
          <p:cNvPr id="73" name="TextBox 72"/>
          <p:cNvSpPr txBox="1"/>
          <p:nvPr/>
        </p:nvSpPr>
        <p:spPr>
          <a:xfrm>
            <a:off x="8307928" y="1232865"/>
            <a:ext cx="1201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valoisa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466175" y="1240630"/>
            <a:ext cx="202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dirty="0" smtClean="0"/>
              <a:t>-enye mwanga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3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>
            <a:endCxn id="27" idx="4"/>
          </p:cNvCxnSpPr>
          <p:nvPr/>
        </p:nvCxnSpPr>
        <p:spPr>
          <a:xfrm flipH="1" flipV="1">
            <a:off x="5091597" y="2834286"/>
            <a:ext cx="2257" cy="6211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5091558" y="1873214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25" idx="0"/>
            <a:endCxn id="26" idx="4"/>
          </p:cNvCxnSpPr>
          <p:nvPr/>
        </p:nvCxnSpPr>
        <p:spPr>
          <a:xfrm flipV="1">
            <a:off x="5063274" y="3787476"/>
            <a:ext cx="23730" cy="7225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sp>
        <p:nvSpPr>
          <p:cNvPr id="25" name="Oval 24"/>
          <p:cNvSpPr/>
          <p:nvPr/>
        </p:nvSpPr>
        <p:spPr>
          <a:xfrm>
            <a:off x="4919709" y="451001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943439" y="351138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4948032" y="255819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943439" y="157137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pic>
        <p:nvPicPr>
          <p:cNvPr id="42" name="Picture 41" descr="light-weight-circ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cxnSp>
        <p:nvCxnSpPr>
          <p:cNvPr id="46" name="Straight Connector 45"/>
          <p:cNvCxnSpPr/>
          <p:nvPr/>
        </p:nvCxnSpPr>
        <p:spPr>
          <a:xfrm flipV="1">
            <a:off x="3471125" y="269624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129786" y="2231255"/>
            <a:ext cx="106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5230569" y="2675286"/>
            <a:ext cx="1235606" cy="22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6466175" y="2537242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6753305" y="2675286"/>
            <a:ext cx="1358370" cy="2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8111675" y="2539626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8398805" y="2674454"/>
            <a:ext cx="12536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9654569" y="2539964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9757175" y="2258755"/>
            <a:ext cx="109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เบา</a:t>
            </a:r>
            <a:endParaRPr lang="en-US" dirty="0" smtClean="0"/>
          </a:p>
        </p:txBody>
      </p:sp>
      <p:sp>
        <p:nvSpPr>
          <p:cNvPr id="55" name="TextBox 54"/>
          <p:cNvSpPr txBox="1"/>
          <p:nvPr/>
        </p:nvSpPr>
        <p:spPr>
          <a:xfrm>
            <a:off x="8289087" y="2260427"/>
            <a:ext cx="112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 </a:t>
            </a:r>
            <a:r>
              <a:rPr lang="en-US" dirty="0" err="1" smtClean="0"/>
              <a:t>kevyt</a:t>
            </a:r>
            <a:endParaRPr lang="en-US" dirty="0" smtClean="0"/>
          </a:p>
        </p:txBody>
      </p:sp>
      <p:sp>
        <p:nvSpPr>
          <p:cNvPr id="56" name="TextBox 55"/>
          <p:cNvSpPr txBox="1"/>
          <p:nvPr/>
        </p:nvSpPr>
        <p:spPr>
          <a:xfrm>
            <a:off x="6697415" y="2238124"/>
            <a:ext cx="1384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smtClean="0"/>
              <a:t>-epesi</a:t>
            </a:r>
            <a:endParaRPr lang="en-US" dirty="0" smtClean="0"/>
          </a:p>
        </p:txBody>
      </p:sp>
      <p:sp>
        <p:nvSpPr>
          <p:cNvPr id="57" name="TextBox 56"/>
          <p:cNvSpPr txBox="1"/>
          <p:nvPr/>
        </p:nvSpPr>
        <p:spPr>
          <a:xfrm>
            <a:off x="5042893" y="4193704"/>
            <a:ext cx="2062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 (sandy)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101574" y="3190325"/>
            <a:ext cx="2411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 (low alcohol)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062128" y="1179718"/>
            <a:ext cx="3336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léger (</a:t>
            </a:r>
            <a:r>
              <a:rPr lang="en-US" smtClean="0"/>
              <a:t>without much luggage</a:t>
            </a:r>
            <a:r>
              <a:rPr lang="en-US" dirty="0" smtClean="0"/>
              <a:t>)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193" y="1058807"/>
            <a:ext cx="593184" cy="105790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1429" y="3132730"/>
            <a:ext cx="456711" cy="84392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4122" y="4273577"/>
            <a:ext cx="791323" cy="63938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4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>
            <a:stCxn id="28" idx="6"/>
          </p:cNvCxnSpPr>
          <p:nvPr/>
        </p:nvCxnSpPr>
        <p:spPr>
          <a:xfrm flipV="1">
            <a:off x="3471125" y="170941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4943439" y="157137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3" name="Straight Connector 32"/>
          <p:cNvCxnSpPr>
            <a:stCxn id="28" idx="6"/>
            <a:endCxn id="34" idx="2"/>
          </p:cNvCxnSpPr>
          <p:nvPr/>
        </p:nvCxnSpPr>
        <p:spPr>
          <a:xfrm flipV="1">
            <a:off x="5230569" y="1705553"/>
            <a:ext cx="327712" cy="38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5558281" y="1567509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>
            <a:stCxn id="34" idx="6"/>
            <a:endCxn id="36" idx="2"/>
          </p:cNvCxnSpPr>
          <p:nvPr/>
        </p:nvCxnSpPr>
        <p:spPr>
          <a:xfrm flipV="1">
            <a:off x="5845411" y="1705552"/>
            <a:ext cx="34244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6187860" y="1567508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stCxn id="36" idx="6"/>
            <a:endCxn id="46" idx="2"/>
          </p:cNvCxnSpPr>
          <p:nvPr/>
        </p:nvCxnSpPr>
        <p:spPr>
          <a:xfrm flipV="1">
            <a:off x="6474990" y="1686025"/>
            <a:ext cx="3243987" cy="19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6800182" y="1557745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7412504" y="1547982"/>
            <a:ext cx="287130" cy="27608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8001957" y="1547982"/>
            <a:ext cx="287130" cy="276087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8565274" y="1547982"/>
            <a:ext cx="287130" cy="276087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9144628" y="1547982"/>
            <a:ext cx="287130" cy="276087"/>
          </a:xfrm>
          <a:prstGeom prst="ellipse">
            <a:avLst/>
          </a:prstGeom>
          <a:solidFill>
            <a:srgbClr val="5770F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Oval 45"/>
          <p:cNvSpPr/>
          <p:nvPr/>
        </p:nvSpPr>
        <p:spPr>
          <a:xfrm>
            <a:off x="9718977" y="1547981"/>
            <a:ext cx="287130" cy="276087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37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 flipV="1">
            <a:off x="3463564" y="273466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4935878" y="259662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5223008" y="2730803"/>
            <a:ext cx="327712" cy="38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5550720" y="2592759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5837850" y="2730802"/>
            <a:ext cx="34244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6180299" y="2592758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6467429" y="2711275"/>
            <a:ext cx="3243987" cy="19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6792621" y="2582995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Oval 49"/>
          <p:cNvSpPr/>
          <p:nvPr/>
        </p:nvSpPr>
        <p:spPr>
          <a:xfrm>
            <a:off x="7404943" y="2573232"/>
            <a:ext cx="287130" cy="27608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7994396" y="2573232"/>
            <a:ext cx="287130" cy="276087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/>
          <p:cNvSpPr/>
          <p:nvPr/>
        </p:nvSpPr>
        <p:spPr>
          <a:xfrm>
            <a:off x="8557713" y="2573232"/>
            <a:ext cx="287130" cy="276087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Oval 52"/>
          <p:cNvSpPr/>
          <p:nvPr/>
        </p:nvSpPr>
        <p:spPr>
          <a:xfrm>
            <a:off x="9137067" y="2573232"/>
            <a:ext cx="287130" cy="276087"/>
          </a:xfrm>
          <a:prstGeom prst="ellipse">
            <a:avLst/>
          </a:prstGeom>
          <a:solidFill>
            <a:srgbClr val="5770F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9711416" y="2573231"/>
            <a:ext cx="287130" cy="276087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3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 flipV="1">
            <a:off x="3442648" y="3711362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914962" y="3573318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202092" y="3707499"/>
            <a:ext cx="327712" cy="38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5529804" y="3569455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816934" y="3707498"/>
            <a:ext cx="34244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6159383" y="3569454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6446513" y="3687971"/>
            <a:ext cx="3243987" cy="19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771705" y="3559691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7384027" y="3549928"/>
            <a:ext cx="287130" cy="27608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7973480" y="3549928"/>
            <a:ext cx="287130" cy="276087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8536797" y="3549928"/>
            <a:ext cx="287130" cy="276087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9116151" y="3549928"/>
            <a:ext cx="287130" cy="276087"/>
          </a:xfrm>
          <a:prstGeom prst="ellipse">
            <a:avLst/>
          </a:prstGeom>
          <a:solidFill>
            <a:srgbClr val="5770F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9690500" y="3549927"/>
            <a:ext cx="287130" cy="276087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0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 flipV="1">
            <a:off x="3442648" y="4651928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914962" y="4513884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202092" y="4648065"/>
            <a:ext cx="327712" cy="38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5529804" y="4510021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816934" y="4648064"/>
            <a:ext cx="34244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6159383" y="4510020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6446513" y="4628537"/>
            <a:ext cx="3243987" cy="19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771705" y="4500257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7384027" y="4490494"/>
            <a:ext cx="287130" cy="27608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7973480" y="4490494"/>
            <a:ext cx="287130" cy="276087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8536797" y="4490494"/>
            <a:ext cx="287130" cy="276087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9116151" y="4490494"/>
            <a:ext cx="287130" cy="276087"/>
          </a:xfrm>
          <a:prstGeom prst="ellipse">
            <a:avLst/>
          </a:prstGeom>
          <a:solidFill>
            <a:srgbClr val="5770F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9690500" y="4490493"/>
            <a:ext cx="287130" cy="276087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29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 flipV="1">
            <a:off x="3471125" y="170941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943439" y="157137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230569" y="1705553"/>
            <a:ext cx="327712" cy="38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5558281" y="1567509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845411" y="1705552"/>
            <a:ext cx="34244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6187860" y="1567508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6474990" y="1686025"/>
            <a:ext cx="3243987" cy="19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800182" y="1557745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7412504" y="1547982"/>
            <a:ext cx="287130" cy="27608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8001957" y="1547982"/>
            <a:ext cx="287130" cy="276087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8565274" y="1547982"/>
            <a:ext cx="287130" cy="276087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9144628" y="1547982"/>
            <a:ext cx="287130" cy="276087"/>
          </a:xfrm>
          <a:prstGeom prst="ellipse">
            <a:avLst/>
          </a:prstGeom>
          <a:solidFill>
            <a:srgbClr val="5770F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9718977" y="1547981"/>
            <a:ext cx="287130" cy="276087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3471125" y="270214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4943439" y="256410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5230569" y="2698283"/>
            <a:ext cx="327712" cy="38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558281" y="2560239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5845411" y="2698282"/>
            <a:ext cx="34244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6187860" y="2560238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6474990" y="2678755"/>
            <a:ext cx="3243987" cy="19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6800182" y="2550475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7412504" y="2540712"/>
            <a:ext cx="287130" cy="27608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Oval 42"/>
          <p:cNvSpPr/>
          <p:nvPr/>
        </p:nvSpPr>
        <p:spPr>
          <a:xfrm>
            <a:off x="8001957" y="2540712"/>
            <a:ext cx="287130" cy="276087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al 43"/>
          <p:cNvSpPr/>
          <p:nvPr/>
        </p:nvSpPr>
        <p:spPr>
          <a:xfrm>
            <a:off x="8565274" y="2540712"/>
            <a:ext cx="287130" cy="276087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9144628" y="2540712"/>
            <a:ext cx="287130" cy="276087"/>
          </a:xfrm>
          <a:prstGeom prst="ellipse">
            <a:avLst/>
          </a:prstGeom>
          <a:solidFill>
            <a:srgbClr val="5770F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Oval 45"/>
          <p:cNvSpPr/>
          <p:nvPr/>
        </p:nvSpPr>
        <p:spPr>
          <a:xfrm>
            <a:off x="9718977" y="2540711"/>
            <a:ext cx="287130" cy="276087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3466532" y="3678011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4938846" y="3539967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5225976" y="3674148"/>
            <a:ext cx="327712" cy="38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5553688" y="3536104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5840818" y="3674147"/>
            <a:ext cx="34244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6183267" y="3536103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6470397" y="3654620"/>
            <a:ext cx="3243987" cy="19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6795589" y="3526340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/>
          <p:cNvSpPr/>
          <p:nvPr/>
        </p:nvSpPr>
        <p:spPr>
          <a:xfrm>
            <a:off x="7407911" y="3516577"/>
            <a:ext cx="287130" cy="27608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Oval 55"/>
          <p:cNvSpPr/>
          <p:nvPr/>
        </p:nvSpPr>
        <p:spPr>
          <a:xfrm>
            <a:off x="7997364" y="3516577"/>
            <a:ext cx="287130" cy="276087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8560681" y="3516577"/>
            <a:ext cx="287130" cy="276087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/>
          <p:nvPr/>
        </p:nvSpPr>
        <p:spPr>
          <a:xfrm>
            <a:off x="9140035" y="3516577"/>
            <a:ext cx="287130" cy="276087"/>
          </a:xfrm>
          <a:prstGeom prst="ellipse">
            <a:avLst/>
          </a:prstGeom>
          <a:solidFill>
            <a:srgbClr val="5770F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/>
          <p:nvPr/>
        </p:nvSpPr>
        <p:spPr>
          <a:xfrm>
            <a:off x="9714384" y="3516576"/>
            <a:ext cx="287130" cy="276087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3442648" y="4630483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4914962" y="4492439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5202092" y="4626620"/>
            <a:ext cx="327712" cy="38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5529804" y="4488576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4" name="Straight Connector 63"/>
          <p:cNvCxnSpPr/>
          <p:nvPr/>
        </p:nvCxnSpPr>
        <p:spPr>
          <a:xfrm flipV="1">
            <a:off x="5816934" y="4626619"/>
            <a:ext cx="34244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6159383" y="4488575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6446513" y="4607092"/>
            <a:ext cx="3243987" cy="19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6771705" y="4478812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Oval 67"/>
          <p:cNvSpPr/>
          <p:nvPr/>
        </p:nvSpPr>
        <p:spPr>
          <a:xfrm>
            <a:off x="7384027" y="4469049"/>
            <a:ext cx="287130" cy="27608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Oval 68"/>
          <p:cNvSpPr/>
          <p:nvPr/>
        </p:nvSpPr>
        <p:spPr>
          <a:xfrm>
            <a:off x="7973480" y="4469049"/>
            <a:ext cx="287130" cy="276087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Oval 69"/>
          <p:cNvSpPr/>
          <p:nvPr/>
        </p:nvSpPr>
        <p:spPr>
          <a:xfrm>
            <a:off x="8536797" y="4469049"/>
            <a:ext cx="287130" cy="276087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Oval 70"/>
          <p:cNvSpPr/>
          <p:nvPr/>
        </p:nvSpPr>
        <p:spPr>
          <a:xfrm>
            <a:off x="9116151" y="4469049"/>
            <a:ext cx="287130" cy="276087"/>
          </a:xfrm>
          <a:prstGeom prst="ellipse">
            <a:avLst/>
          </a:prstGeom>
          <a:solidFill>
            <a:srgbClr val="5770F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Oval 71"/>
          <p:cNvSpPr/>
          <p:nvPr/>
        </p:nvSpPr>
        <p:spPr>
          <a:xfrm>
            <a:off x="9690500" y="4469048"/>
            <a:ext cx="287130" cy="276087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6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8038" y="3211868"/>
            <a:ext cx="195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light </a:t>
            </a:r>
            <a:r>
              <a:rPr lang="en-US" smtClean="0"/>
              <a:t>(not serious)</a:t>
            </a:r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172599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3720" y="4180175"/>
            <a:ext cx="2272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fattening)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78038" y="2235172"/>
            <a:ext cx="178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heavy)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8038" y="129496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5" name="Picture 14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>
            <a:stCxn id="28" idx="6"/>
          </p:cNvCxnSpPr>
          <p:nvPr/>
        </p:nvCxnSpPr>
        <p:spPr>
          <a:xfrm flipV="1">
            <a:off x="3471125" y="170941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4943439" y="1571372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173430" y="1275090"/>
            <a:ext cx="1480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fr: </a:t>
            </a:r>
            <a:r>
              <a:rPr lang="en-US" dirty="0" smtClean="0"/>
              <a:t>lumineux</a:t>
            </a:r>
            <a:endParaRPr lang="en-US" dirty="0"/>
          </a:p>
        </p:txBody>
      </p:sp>
      <p:cxnSp>
        <p:nvCxnSpPr>
          <p:cNvPr id="33" name="Straight Connector 32"/>
          <p:cNvCxnSpPr>
            <a:stCxn id="28" idx="6"/>
            <a:endCxn id="34" idx="2"/>
          </p:cNvCxnSpPr>
          <p:nvPr/>
        </p:nvCxnSpPr>
        <p:spPr>
          <a:xfrm flipV="1">
            <a:off x="5230569" y="1686858"/>
            <a:ext cx="1235606" cy="22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6466175" y="1548814"/>
            <a:ext cx="287130" cy="276087"/>
          </a:xfrm>
          <a:prstGeom prst="ellipse">
            <a:avLst/>
          </a:prstGeom>
          <a:solidFill>
            <a:srgbClr val="00FA1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>
            <a:stCxn id="34" idx="6"/>
          </p:cNvCxnSpPr>
          <p:nvPr/>
        </p:nvCxnSpPr>
        <p:spPr>
          <a:xfrm>
            <a:off x="6753305" y="1686858"/>
            <a:ext cx="1358370" cy="2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8111675" y="1551198"/>
            <a:ext cx="287130" cy="276087"/>
          </a:xfrm>
          <a:prstGeom prst="ellipse">
            <a:avLst/>
          </a:prstGeom>
          <a:solidFill>
            <a:srgbClr val="55E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8398805" y="1686026"/>
            <a:ext cx="12536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9654569" y="1551536"/>
            <a:ext cx="287130" cy="276087"/>
          </a:xfrm>
          <a:prstGeom prst="ellipse">
            <a:avLst/>
          </a:prstGeom>
          <a:solidFill>
            <a:srgbClr val="FF4CF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9613410" y="1217965"/>
            <a:ext cx="1245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th: </a:t>
            </a:r>
            <a:r>
              <a:rPr lang="th-TH" dirty="0" smtClean="0"/>
              <a:t>สว่าง</a:t>
            </a:r>
            <a:endParaRPr lang="en-US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8307928" y="1232865"/>
            <a:ext cx="1201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fi:</a:t>
            </a:r>
            <a:r>
              <a:rPr lang="en-US" dirty="0" smtClean="0"/>
              <a:t> valoisa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66175" y="1240630"/>
            <a:ext cx="202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sw: </a:t>
            </a:r>
            <a:r>
              <a:rPr lang="en-US" dirty="0" smtClean="0"/>
              <a:t>-enye mwanga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54435" y="1275090"/>
            <a:ext cx="7596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/\/\/\/\/\/\/\/\/\/\/\/\/\/\/\/\/\/\/\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9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musi_logo_3x3-200dp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1" y="2044701"/>
            <a:ext cx="2743337" cy="274333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765956" y="4993094"/>
            <a:ext cx="7365237" cy="1815985"/>
            <a:chOff x="2219856" y="5069293"/>
            <a:chExt cx="4821734" cy="1815985"/>
          </a:xfrm>
        </p:grpSpPr>
        <p:sp>
          <p:nvSpPr>
            <p:cNvPr id="3" name="TextBox 2"/>
            <p:cNvSpPr txBox="1"/>
            <p:nvPr/>
          </p:nvSpPr>
          <p:spPr>
            <a:xfrm>
              <a:off x="2219856" y="5069293"/>
              <a:ext cx="48217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 service since 1994 (originally at Yale Council on African Studies)</a:t>
              </a:r>
            </a:p>
            <a:p>
              <a:r>
                <a:rPr lang="en-US" dirty="0"/>
                <a:t>International NGO since 2009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19856" y="5592616"/>
              <a:ext cx="47288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dirty="0"/>
                <a:t>Registered non-profit in USA and </a:t>
              </a:r>
              <a:r>
                <a:rPr lang="en-US" dirty="0" smtClean="0"/>
                <a:t>Switzerland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19856" y="5961948"/>
              <a:ext cx="482173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Academic Home since 2013:</a:t>
              </a:r>
            </a:p>
            <a:p>
              <a:r>
                <a:rPr lang="en-US" dirty="0"/>
                <a:t>EPFL - Swiss Federal Institute of Technology in Lausanne</a:t>
              </a:r>
            </a:p>
            <a:p>
              <a:r>
                <a:rPr lang="en-US" dirty="0"/>
                <a:t>LSIR - Distributed Systems Information Laboratory</a:t>
              </a:r>
            </a:p>
          </p:txBody>
        </p:sp>
      </p:grpSp>
      <p:pic>
        <p:nvPicPr>
          <p:cNvPr id="8" name="Picture 7" descr="EPFL_logo-trans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842" y="62149"/>
            <a:ext cx="2345251" cy="113528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7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>
            <a:stCxn id="46" idx="7"/>
            <a:endCxn id="33" idx="0"/>
          </p:cNvCxnSpPr>
          <p:nvPr/>
        </p:nvCxnSpPr>
        <p:spPr>
          <a:xfrm flipV="1">
            <a:off x="3414658" y="1576776"/>
            <a:ext cx="5377616" cy="78988"/>
          </a:xfrm>
          <a:prstGeom prst="line">
            <a:avLst/>
          </a:prstGeom>
          <a:ln>
            <a:solidFill>
              <a:srgbClr val="FF45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9" idx="2"/>
          </p:cNvCxnSpPr>
          <p:nvPr/>
        </p:nvCxnSpPr>
        <p:spPr>
          <a:xfrm flipH="1" flipV="1">
            <a:off x="3486116" y="1781294"/>
            <a:ext cx="5162593" cy="994899"/>
          </a:xfrm>
          <a:prstGeom prst="line">
            <a:avLst/>
          </a:prstGeom>
          <a:ln>
            <a:solidFill>
              <a:srgbClr val="FF45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317259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" name="Straight Connector 2"/>
          <p:cNvCxnSpPr>
            <a:stCxn id="4" idx="0"/>
          </p:cNvCxnSpPr>
          <p:nvPr/>
        </p:nvCxnSpPr>
        <p:spPr>
          <a:xfrm flipH="1" flipV="1">
            <a:off x="3311572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3315785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305327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166354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8" name="Picture 17" descr="light-weight-circ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cxnSp>
        <p:nvCxnSpPr>
          <p:cNvPr id="19" name="Straight Connector 18"/>
          <p:cNvCxnSpPr>
            <a:stCxn id="31" idx="2"/>
            <a:endCxn id="72" idx="0"/>
          </p:cNvCxnSpPr>
          <p:nvPr/>
        </p:nvCxnSpPr>
        <p:spPr>
          <a:xfrm flipH="1">
            <a:off x="5823820" y="1714820"/>
            <a:ext cx="2824889" cy="879790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47" idx="0"/>
          </p:cNvCxnSpPr>
          <p:nvPr/>
        </p:nvCxnSpPr>
        <p:spPr>
          <a:xfrm>
            <a:off x="5967385" y="1711759"/>
            <a:ext cx="2824889" cy="926390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59" idx="2"/>
          </p:cNvCxnSpPr>
          <p:nvPr/>
        </p:nvCxnSpPr>
        <p:spPr>
          <a:xfrm>
            <a:off x="6772007" y="908803"/>
            <a:ext cx="871148" cy="2837779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40" idx="2"/>
          </p:cNvCxnSpPr>
          <p:nvPr/>
        </p:nvCxnSpPr>
        <p:spPr>
          <a:xfrm flipH="1">
            <a:off x="6858265" y="826829"/>
            <a:ext cx="786735" cy="2753386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88509" y="300933"/>
            <a:ext cx="3366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Catalan: </a:t>
            </a:r>
            <a:r>
              <a:rPr lang="en-US" smtClean="0"/>
              <a:t>brillant     </a:t>
            </a:r>
            <a:r>
              <a:rPr lang="en-US" dirty="0" smtClean="0"/>
              <a:t>illuminós </a:t>
            </a:r>
          </a:p>
          <a:p>
            <a:endParaRPr lang="en-US" dirty="0" smtClean="0"/>
          </a:p>
        </p:txBody>
      </p:sp>
      <p:cxnSp>
        <p:nvCxnSpPr>
          <p:cNvPr id="26" name="Straight Connector 25"/>
          <p:cNvCxnSpPr>
            <a:endCxn id="38" idx="3"/>
          </p:cNvCxnSpPr>
          <p:nvPr/>
        </p:nvCxnSpPr>
        <p:spPr>
          <a:xfrm flipV="1">
            <a:off x="3489970" y="924440"/>
            <a:ext cx="4197079" cy="867399"/>
          </a:xfrm>
          <a:prstGeom prst="line">
            <a:avLst/>
          </a:prstGeom>
          <a:ln>
            <a:solidFill>
              <a:srgbClr val="FF45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5680255" y="1573715"/>
            <a:ext cx="287130" cy="276087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6717429" y="68878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6714700" y="3580215"/>
            <a:ext cx="287130" cy="276087"/>
          </a:xfrm>
          <a:prstGeom prst="ellipse">
            <a:avLst/>
          </a:prstGeom>
          <a:solidFill>
            <a:srgbClr val="27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8648709" y="1576776"/>
            <a:ext cx="287130" cy="276087"/>
          </a:xfrm>
          <a:prstGeom prst="ellipse">
            <a:avLst/>
          </a:prstGeom>
          <a:solidFill>
            <a:srgbClr val="FF44E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317729" y="3854733"/>
            <a:ext cx="2383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Japanese:</a:t>
            </a:r>
          </a:p>
          <a:p>
            <a:r>
              <a:rPr lang="en-US" dirty="0" smtClean="0"/>
              <a:t>明るい         明らか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775030" y="985820"/>
            <a:ext cx="11951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Croatian:</a:t>
            </a:r>
          </a:p>
          <a:p>
            <a:endParaRPr lang="en-US" i="1" dirty="0" smtClean="0"/>
          </a:p>
          <a:p>
            <a:r>
              <a:rPr lang="en-US" dirty="0"/>
              <a:t>svjetleći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svijetao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935839" y="1206471"/>
            <a:ext cx="1366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Spanish:</a:t>
            </a:r>
          </a:p>
          <a:p>
            <a:r>
              <a:rPr lang="en-US" dirty="0" smtClean="0"/>
              <a:t>claro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luminoso</a:t>
            </a:r>
          </a:p>
        </p:txBody>
      </p:sp>
      <p:sp>
        <p:nvSpPr>
          <p:cNvPr id="38" name="Oval 37"/>
          <p:cNvSpPr/>
          <p:nvPr/>
        </p:nvSpPr>
        <p:spPr>
          <a:xfrm>
            <a:off x="7645000" y="688785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8648709" y="2638149"/>
            <a:ext cx="287130" cy="276087"/>
          </a:xfrm>
          <a:prstGeom prst="ellipse">
            <a:avLst/>
          </a:prstGeom>
          <a:solidFill>
            <a:srgbClr val="FF44E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Connector 39"/>
          <p:cNvCxnSpPr>
            <a:endCxn id="40" idx="2"/>
          </p:cNvCxnSpPr>
          <p:nvPr/>
        </p:nvCxnSpPr>
        <p:spPr>
          <a:xfrm>
            <a:off x="7007383" y="826828"/>
            <a:ext cx="637617" cy="1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7643155" y="3608538"/>
            <a:ext cx="287130" cy="276087"/>
          </a:xfrm>
          <a:prstGeom prst="ellipse">
            <a:avLst/>
          </a:prstGeom>
          <a:solidFill>
            <a:srgbClr val="27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8784678" y="1849802"/>
            <a:ext cx="7596" cy="788347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5680255" y="2594610"/>
            <a:ext cx="287130" cy="276087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4" name="Straight Connector 43"/>
          <p:cNvCxnSpPr>
            <a:endCxn id="72" idx="0"/>
          </p:cNvCxnSpPr>
          <p:nvPr/>
        </p:nvCxnSpPr>
        <p:spPr>
          <a:xfrm>
            <a:off x="5823820" y="1849802"/>
            <a:ext cx="0" cy="744808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59" idx="2"/>
          </p:cNvCxnSpPr>
          <p:nvPr/>
        </p:nvCxnSpPr>
        <p:spPr>
          <a:xfrm flipH="1" flipV="1">
            <a:off x="7001831" y="3731448"/>
            <a:ext cx="641324" cy="15134"/>
          </a:xfrm>
          <a:prstGeom prst="line">
            <a:avLst/>
          </a:prstGeom>
          <a:ln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3169577" y="1615332"/>
            <a:ext cx="287130" cy="276087"/>
          </a:xfrm>
          <a:prstGeom prst="ellipse">
            <a:avLst/>
          </a:prstGeom>
          <a:solidFill>
            <a:srgbClr val="FF451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7" name="Picture 46" descr="LIGHTBULB001.jpg"/>
          <p:cNvPicPr>
            <a:picLocks noChangeAspect="1"/>
          </p:cNvPicPr>
          <p:nvPr/>
        </p:nvPicPr>
        <p:blipFill rotWithShape="1">
          <a:blip r:embed="rId5">
            <a:alphaModFix amt="8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2" t="8077" r="15579" b="-765"/>
          <a:stretch/>
        </p:blipFill>
        <p:spPr>
          <a:xfrm flipH="1">
            <a:off x="7072965" y="2003765"/>
            <a:ext cx="640080" cy="822960"/>
          </a:xfrm>
          <a:prstGeom prst="rect">
            <a:avLst/>
          </a:prstGeom>
        </p:spPr>
      </p:pic>
      <p:cxnSp>
        <p:nvCxnSpPr>
          <p:cNvPr id="51" name="Straight Connector 50"/>
          <p:cNvCxnSpPr>
            <a:endCxn id="46" idx="6"/>
          </p:cNvCxnSpPr>
          <p:nvPr/>
        </p:nvCxnSpPr>
        <p:spPr>
          <a:xfrm flipH="1">
            <a:off x="3456707" y="911048"/>
            <a:ext cx="3251659" cy="842328"/>
          </a:xfrm>
          <a:prstGeom prst="line">
            <a:avLst/>
          </a:prstGeom>
          <a:ln>
            <a:solidFill>
              <a:srgbClr val="FF45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5976220" y="2747010"/>
            <a:ext cx="882045" cy="833205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47" idx="0"/>
          </p:cNvCxnSpPr>
          <p:nvPr/>
        </p:nvCxnSpPr>
        <p:spPr>
          <a:xfrm>
            <a:off x="6962510" y="924440"/>
            <a:ext cx="1829764" cy="1713709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30" idx="6"/>
          </p:cNvCxnSpPr>
          <p:nvPr/>
        </p:nvCxnSpPr>
        <p:spPr>
          <a:xfrm flipH="1">
            <a:off x="5967385" y="831968"/>
            <a:ext cx="1675771" cy="879791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endCxn id="72" idx="6"/>
          </p:cNvCxnSpPr>
          <p:nvPr/>
        </p:nvCxnSpPr>
        <p:spPr>
          <a:xfrm flipH="1">
            <a:off x="5967385" y="834067"/>
            <a:ext cx="1675770" cy="1898587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59" idx="0"/>
          </p:cNvCxnSpPr>
          <p:nvPr/>
        </p:nvCxnSpPr>
        <p:spPr>
          <a:xfrm>
            <a:off x="7777650" y="966951"/>
            <a:ext cx="9070" cy="2641587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endCxn id="47" idx="0"/>
          </p:cNvCxnSpPr>
          <p:nvPr/>
        </p:nvCxnSpPr>
        <p:spPr>
          <a:xfrm>
            <a:off x="7777650" y="952765"/>
            <a:ext cx="1014624" cy="1685384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31" idx="2"/>
          </p:cNvCxnSpPr>
          <p:nvPr/>
        </p:nvCxnSpPr>
        <p:spPr>
          <a:xfrm>
            <a:off x="7792420" y="966951"/>
            <a:ext cx="856289" cy="747869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6762902" y="945695"/>
            <a:ext cx="95363" cy="2634520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5967385" y="924440"/>
            <a:ext cx="792093" cy="787319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5976220" y="964872"/>
            <a:ext cx="884774" cy="1782138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endCxn id="31" idx="2"/>
          </p:cNvCxnSpPr>
          <p:nvPr/>
        </p:nvCxnSpPr>
        <p:spPr>
          <a:xfrm>
            <a:off x="5967385" y="1711759"/>
            <a:ext cx="2681324" cy="3061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endCxn id="59" idx="2"/>
          </p:cNvCxnSpPr>
          <p:nvPr/>
        </p:nvCxnSpPr>
        <p:spPr>
          <a:xfrm>
            <a:off x="5967385" y="1711759"/>
            <a:ext cx="1675770" cy="2034823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endCxn id="31" idx="2"/>
          </p:cNvCxnSpPr>
          <p:nvPr/>
        </p:nvCxnSpPr>
        <p:spPr>
          <a:xfrm>
            <a:off x="6962510" y="924440"/>
            <a:ext cx="1686199" cy="790380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47" idx="2"/>
            <a:endCxn id="59" idx="0"/>
          </p:cNvCxnSpPr>
          <p:nvPr/>
        </p:nvCxnSpPr>
        <p:spPr>
          <a:xfrm flipH="1">
            <a:off x="7786720" y="2776193"/>
            <a:ext cx="861989" cy="832345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72" idx="6"/>
            <a:endCxn id="59" idx="2"/>
          </p:cNvCxnSpPr>
          <p:nvPr/>
        </p:nvCxnSpPr>
        <p:spPr>
          <a:xfrm>
            <a:off x="5967385" y="2732654"/>
            <a:ext cx="1675770" cy="1013928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967385" y="1711759"/>
            <a:ext cx="890880" cy="1868456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31" idx="3"/>
            <a:endCxn id="59" idx="0"/>
          </p:cNvCxnSpPr>
          <p:nvPr/>
        </p:nvCxnSpPr>
        <p:spPr>
          <a:xfrm flipH="1">
            <a:off x="7786720" y="1812431"/>
            <a:ext cx="904038" cy="1796107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47" idx="2"/>
          </p:cNvCxnSpPr>
          <p:nvPr/>
        </p:nvCxnSpPr>
        <p:spPr>
          <a:xfrm flipH="1">
            <a:off x="7001830" y="2776193"/>
            <a:ext cx="1646879" cy="942066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31" idx="3"/>
          </p:cNvCxnSpPr>
          <p:nvPr/>
        </p:nvCxnSpPr>
        <p:spPr>
          <a:xfrm flipH="1">
            <a:off x="6858265" y="1812431"/>
            <a:ext cx="1832493" cy="1767784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72" idx="6"/>
            <a:endCxn id="47" idx="2"/>
          </p:cNvCxnSpPr>
          <p:nvPr/>
        </p:nvCxnSpPr>
        <p:spPr>
          <a:xfrm>
            <a:off x="5967385" y="2732654"/>
            <a:ext cx="2681324" cy="43539"/>
          </a:xfrm>
          <a:prstGeom prst="line">
            <a:avLst/>
          </a:prstGeom>
          <a:ln>
            <a:solidFill>
              <a:srgbClr val="97F31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47" idx="2"/>
          </p:cNvCxnSpPr>
          <p:nvPr/>
        </p:nvCxnSpPr>
        <p:spPr>
          <a:xfrm>
            <a:off x="7509624" y="2314528"/>
            <a:ext cx="1139085" cy="461665"/>
          </a:xfrm>
          <a:prstGeom prst="line">
            <a:avLst/>
          </a:prstGeom>
          <a:ln>
            <a:solidFill>
              <a:srgbClr val="2778F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endCxn id="31" idx="3"/>
          </p:cNvCxnSpPr>
          <p:nvPr/>
        </p:nvCxnSpPr>
        <p:spPr>
          <a:xfrm flipV="1">
            <a:off x="7509624" y="1812431"/>
            <a:ext cx="1181134" cy="502097"/>
          </a:xfrm>
          <a:prstGeom prst="line">
            <a:avLst/>
          </a:prstGeom>
          <a:ln>
            <a:solidFill>
              <a:srgbClr val="2778F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endCxn id="40" idx="4"/>
          </p:cNvCxnSpPr>
          <p:nvPr/>
        </p:nvCxnSpPr>
        <p:spPr>
          <a:xfrm flipV="1">
            <a:off x="7366059" y="964872"/>
            <a:ext cx="422506" cy="1211612"/>
          </a:xfrm>
          <a:prstGeom prst="line">
            <a:avLst/>
          </a:prstGeom>
          <a:ln>
            <a:solidFill>
              <a:srgbClr val="2778F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endCxn id="46" idx="6"/>
          </p:cNvCxnSpPr>
          <p:nvPr/>
        </p:nvCxnSpPr>
        <p:spPr>
          <a:xfrm flipH="1" flipV="1">
            <a:off x="3456707" y="1753376"/>
            <a:ext cx="3688423" cy="531260"/>
          </a:xfrm>
          <a:prstGeom prst="line">
            <a:avLst/>
          </a:prstGeom>
          <a:ln w="53975">
            <a:solidFill>
              <a:srgbClr val="FF45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 flipV="1">
            <a:off x="6924635" y="969997"/>
            <a:ext cx="441424" cy="1206487"/>
          </a:xfrm>
          <a:prstGeom prst="line">
            <a:avLst/>
          </a:prstGeom>
          <a:ln>
            <a:solidFill>
              <a:srgbClr val="2778F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 flipV="1">
            <a:off x="5924269" y="1745300"/>
            <a:ext cx="1298225" cy="569228"/>
          </a:xfrm>
          <a:prstGeom prst="line">
            <a:avLst/>
          </a:prstGeom>
          <a:ln>
            <a:solidFill>
              <a:srgbClr val="2778F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endCxn id="72" idx="6"/>
          </p:cNvCxnSpPr>
          <p:nvPr/>
        </p:nvCxnSpPr>
        <p:spPr>
          <a:xfrm flipH="1">
            <a:off x="5967385" y="2314528"/>
            <a:ext cx="1255109" cy="418126"/>
          </a:xfrm>
          <a:prstGeom prst="line">
            <a:avLst/>
          </a:prstGeom>
          <a:ln>
            <a:solidFill>
              <a:srgbClr val="2778F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6858265" y="2452571"/>
            <a:ext cx="507794" cy="1127644"/>
          </a:xfrm>
          <a:prstGeom prst="line">
            <a:avLst/>
          </a:prstGeom>
          <a:ln>
            <a:solidFill>
              <a:srgbClr val="2778F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endCxn id="59" idx="0"/>
          </p:cNvCxnSpPr>
          <p:nvPr/>
        </p:nvCxnSpPr>
        <p:spPr>
          <a:xfrm>
            <a:off x="7366059" y="2452571"/>
            <a:ext cx="420661" cy="1155967"/>
          </a:xfrm>
          <a:prstGeom prst="line">
            <a:avLst/>
          </a:prstGeom>
          <a:ln>
            <a:solidFill>
              <a:srgbClr val="2778F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1" name="Straight Connector 820"/>
          <p:cNvCxnSpPr>
            <a:stCxn id="46" idx="5"/>
          </p:cNvCxnSpPr>
          <p:nvPr/>
        </p:nvCxnSpPr>
        <p:spPr>
          <a:xfrm flipV="1">
            <a:off x="3414658" y="1850326"/>
            <a:ext cx="2376961" cy="661"/>
          </a:xfrm>
          <a:prstGeom prst="line">
            <a:avLst/>
          </a:prstGeom>
          <a:ln>
            <a:solidFill>
              <a:srgbClr val="FF45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2" name="Straight Connector 821"/>
          <p:cNvCxnSpPr>
            <a:stCxn id="46" idx="5"/>
            <a:endCxn id="43" idx="2"/>
          </p:cNvCxnSpPr>
          <p:nvPr/>
        </p:nvCxnSpPr>
        <p:spPr>
          <a:xfrm>
            <a:off x="3414658" y="1850987"/>
            <a:ext cx="2265597" cy="881667"/>
          </a:xfrm>
          <a:prstGeom prst="line">
            <a:avLst/>
          </a:prstGeom>
          <a:ln>
            <a:solidFill>
              <a:srgbClr val="FF45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4" name="Straight Connector 823"/>
          <p:cNvCxnSpPr>
            <a:stCxn id="46" idx="5"/>
            <a:endCxn id="41" idx="1"/>
          </p:cNvCxnSpPr>
          <p:nvPr/>
        </p:nvCxnSpPr>
        <p:spPr>
          <a:xfrm>
            <a:off x="3414658" y="1850987"/>
            <a:ext cx="4270546" cy="1797983"/>
          </a:xfrm>
          <a:prstGeom prst="line">
            <a:avLst/>
          </a:prstGeom>
          <a:ln>
            <a:solidFill>
              <a:srgbClr val="FF45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15982" y="1148957"/>
            <a:ext cx="211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</a:t>
            </a:r>
            <a:r>
              <a:rPr lang="en-US" dirty="0" smtClean="0"/>
              <a:t>(not dark)</a:t>
            </a:r>
            <a:endParaRPr lang="en-US" dirty="0"/>
          </a:p>
        </p:txBody>
      </p:sp>
      <p:cxnSp>
        <p:nvCxnSpPr>
          <p:cNvPr id="823" name="Straight Connector 822"/>
          <p:cNvCxnSpPr>
            <a:stCxn id="46" idx="5"/>
            <a:endCxn id="32" idx="0"/>
          </p:cNvCxnSpPr>
          <p:nvPr/>
        </p:nvCxnSpPr>
        <p:spPr>
          <a:xfrm>
            <a:off x="3414658" y="1850987"/>
            <a:ext cx="3443607" cy="1729228"/>
          </a:xfrm>
          <a:prstGeom prst="line">
            <a:avLst/>
          </a:prstGeom>
          <a:ln>
            <a:solidFill>
              <a:srgbClr val="FF45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1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2308">
            <a:off x="2403036" y="3070222"/>
            <a:ext cx="2884901" cy="31361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10822" flipH="1">
            <a:off x="5874737" y="3351125"/>
            <a:ext cx="2674952" cy="29079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451445">
            <a:off x="5924757" y="25257"/>
            <a:ext cx="3022380" cy="32856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45898">
            <a:off x="2397393" y="144885"/>
            <a:ext cx="2884901" cy="3136199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5322684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Straight Connector 3"/>
          <p:cNvCxnSpPr>
            <a:stCxn id="4" idx="0"/>
          </p:cNvCxnSpPr>
          <p:nvPr/>
        </p:nvCxnSpPr>
        <p:spPr>
          <a:xfrm flipH="1" flipV="1">
            <a:off x="5461657" y="2859067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 flipV="1">
            <a:off x="5465870" y="1886048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455412" y="3832086"/>
            <a:ext cx="4593" cy="6969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322684" y="160996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316439" y="4529019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318091" y="2582981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58236" y="6488668"/>
            <a:ext cx="54308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how Kamusi makes a multilingual dictionary possible </a:t>
            </a:r>
          </a:p>
        </p:txBody>
      </p:sp>
      <p:pic>
        <p:nvPicPr>
          <p:cNvPr id="18" name="Picture 17" descr="LIGHTBULB001.jpg"/>
          <p:cNvPicPr>
            <a:picLocks noChangeAspect="1"/>
          </p:cNvPicPr>
          <p:nvPr/>
        </p:nvPicPr>
        <p:blipFill>
          <a:blip r:embed="rId3">
            <a:alphaModFix amt="7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13208" y="1099968"/>
            <a:ext cx="873600" cy="887869"/>
          </a:xfrm>
          <a:prstGeom prst="rect">
            <a:avLst/>
          </a:prstGeom>
        </p:spPr>
      </p:pic>
      <p:pic>
        <p:nvPicPr>
          <p:cNvPr id="19" name="Picture 18" descr="light-weight-circ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86893" y="1317649"/>
            <a:ext cx="860711" cy="86071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07033" y="4473973"/>
            <a:ext cx="665620" cy="80234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788" y="4473973"/>
            <a:ext cx="538303" cy="99161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791420" y="3056638"/>
            <a:ext cx="883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173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66525"/>
            <a:ext cx="10515600" cy="442380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453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763" y="0"/>
            <a:ext cx="8832540" cy="686362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20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742609" y="355600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40174" y="3228967"/>
            <a:ext cx="883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oint Star 1"/>
          <p:cNvSpPr/>
          <p:nvPr/>
        </p:nvSpPr>
        <p:spPr>
          <a:xfrm>
            <a:off x="5717208" y="3517899"/>
            <a:ext cx="357809" cy="352287"/>
          </a:xfrm>
          <a:prstGeom prst="star6">
            <a:avLst/>
          </a:prstGeom>
          <a:solidFill>
            <a:srgbClr val="C81B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40174" y="3228967"/>
            <a:ext cx="883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9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oint Star 1"/>
          <p:cNvSpPr/>
          <p:nvPr/>
        </p:nvSpPr>
        <p:spPr>
          <a:xfrm>
            <a:off x="4969566" y="2782958"/>
            <a:ext cx="1811130" cy="1812786"/>
          </a:xfrm>
          <a:prstGeom prst="star6">
            <a:avLst/>
          </a:prstGeom>
          <a:solidFill>
            <a:srgbClr val="C81B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7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oint Star 1"/>
          <p:cNvSpPr/>
          <p:nvPr/>
        </p:nvSpPr>
        <p:spPr>
          <a:xfrm>
            <a:off x="4969566" y="2782958"/>
            <a:ext cx="1811130" cy="1812786"/>
          </a:xfrm>
          <a:prstGeom prst="star6">
            <a:avLst/>
          </a:prstGeom>
          <a:solidFill>
            <a:srgbClr val="C81B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4314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45227" y="4127020"/>
            <a:ext cx="924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mtClean="0"/>
              <a:t>sound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0270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place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0270" y="4127020"/>
            <a:ext cx="92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8409" y="4707668"/>
            <a:ext cx="1433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relationships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50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oint Star 1"/>
          <p:cNvSpPr/>
          <p:nvPr/>
        </p:nvSpPr>
        <p:spPr>
          <a:xfrm>
            <a:off x="4969566" y="2782958"/>
            <a:ext cx="1811130" cy="1812786"/>
          </a:xfrm>
          <a:prstGeom prst="star6">
            <a:avLst/>
          </a:prstGeom>
          <a:solidFill>
            <a:srgbClr val="C81B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meaning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4314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45227" y="4127020"/>
            <a:ext cx="924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mtClean="0"/>
              <a:t>sound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0270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place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0270" y="4127020"/>
            <a:ext cx="92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8409" y="4707668"/>
            <a:ext cx="1433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relationships</a:t>
            </a:r>
            <a:endParaRPr lang="en-US"/>
          </a:p>
        </p:txBody>
      </p:sp>
      <p:pic>
        <p:nvPicPr>
          <p:cNvPr id="10" name="Picture 9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pic>
        <p:nvPicPr>
          <p:cNvPr id="11" name="Picture 10" descr="light-weight-cir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2235063"/>
            <a:ext cx="860711" cy="8607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7276" y="3207533"/>
            <a:ext cx="665620" cy="8023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35" y="4284705"/>
            <a:ext cx="538303" cy="991611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1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oint Star 1"/>
          <p:cNvSpPr/>
          <p:nvPr/>
        </p:nvSpPr>
        <p:spPr>
          <a:xfrm>
            <a:off x="4969566" y="2782958"/>
            <a:ext cx="1811130" cy="1812786"/>
          </a:xfrm>
          <a:prstGeom prst="star6">
            <a:avLst/>
          </a:prstGeom>
          <a:solidFill>
            <a:srgbClr val="C81B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934175" y="1204697"/>
            <a:ext cx="1671982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light</a:t>
            </a:r>
          </a:p>
          <a:p>
            <a:endParaRPr lang="en-US" sz="2800" dirty="0"/>
          </a:p>
          <a:p>
            <a:r>
              <a:rPr lang="en-US" sz="2800" dirty="0" smtClean="0"/>
              <a:t>lighter</a:t>
            </a:r>
          </a:p>
          <a:p>
            <a:endParaRPr lang="en-US" sz="2800" dirty="0" smtClean="0"/>
          </a:p>
          <a:p>
            <a:r>
              <a:rPr lang="en-US" sz="2800" dirty="0" smtClean="0"/>
              <a:t>lightest</a:t>
            </a:r>
            <a:endParaRPr lang="en-US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4314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00B050"/>
                </a:solidFill>
              </a:rPr>
              <a:t>shape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5227" y="4127020"/>
            <a:ext cx="924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mtClean="0"/>
              <a:t>sound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0270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0270" y="4127020"/>
            <a:ext cx="92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8409" y="4707668"/>
            <a:ext cx="1433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relationships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4105" y="1204697"/>
            <a:ext cx="1671982" cy="39703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light</a:t>
            </a:r>
          </a:p>
          <a:p>
            <a:endParaRPr lang="en-US" sz="2800" dirty="0"/>
          </a:p>
          <a:p>
            <a:r>
              <a:rPr lang="en-US" sz="2800" dirty="0" smtClean="0"/>
              <a:t>lights</a:t>
            </a:r>
          </a:p>
          <a:p>
            <a:endParaRPr lang="en-US" sz="2800" dirty="0"/>
          </a:p>
          <a:p>
            <a:r>
              <a:rPr lang="en-US" sz="2800" b="1" dirty="0" smtClean="0">
                <a:solidFill>
                  <a:srgbClr val="FFC000"/>
                </a:solidFill>
                <a:effectLst>
                  <a:outerShdw blurRad="50800" dist="50800" dir="1380000" algn="l" rotWithShape="0">
                    <a:prstClr val="black">
                      <a:alpha val="40000"/>
                    </a:prstClr>
                  </a:outerShdw>
                </a:effectLst>
              </a:rPr>
              <a:t>lighted</a:t>
            </a:r>
          </a:p>
          <a:p>
            <a:r>
              <a:rPr lang="en-US" sz="2800" b="1" dirty="0" smtClean="0">
                <a:solidFill>
                  <a:srgbClr val="FFC000"/>
                </a:solidFill>
                <a:effectLst>
                  <a:outerShdw blurRad="50800" dist="50800" dir="1380000" algn="l" rotWithShape="0">
                    <a:prstClr val="black">
                      <a:alpha val="40000"/>
                    </a:prstClr>
                  </a:outerShdw>
                </a:effectLst>
              </a:rPr>
              <a:t>lit</a:t>
            </a:r>
          </a:p>
          <a:p>
            <a:endParaRPr lang="en-US" sz="2800" dirty="0"/>
          </a:p>
          <a:p>
            <a:r>
              <a:rPr lang="en-US" sz="2800" dirty="0" smtClean="0"/>
              <a:t>lighting</a:t>
            </a:r>
          </a:p>
          <a:p>
            <a:endParaRPr lang="en-US" sz="28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musi_logo_3x3-200dp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1" y="2044701"/>
            <a:ext cx="2743337" cy="27433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63348" y="5148999"/>
            <a:ext cx="59678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White House Big Data Initiative:</a:t>
            </a:r>
          </a:p>
          <a:p>
            <a:endParaRPr lang="en-US" dirty="0"/>
          </a:p>
          <a:p>
            <a:r>
              <a:rPr lang="en-US" dirty="0"/>
              <a:t>Launch Partner for Building the Data Innovation </a:t>
            </a:r>
            <a:r>
              <a:rPr lang="en-US" dirty="0" smtClean="0"/>
              <a:t>Ecosystem   </a:t>
            </a:r>
            <a:r>
              <a:rPr lang="en-US" dirty="0"/>
              <a:t>Networking and Information Technology R&amp;D Program</a:t>
            </a:r>
          </a:p>
          <a:p>
            <a:r>
              <a:rPr lang="en-US" dirty="0"/>
              <a:t>Office of Science and Technology Policy</a:t>
            </a:r>
          </a:p>
        </p:txBody>
      </p:sp>
      <p:pic>
        <p:nvPicPr>
          <p:cNvPr id="8" name="Picture 7" descr="EPFL_logo-trans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842" y="62149"/>
            <a:ext cx="2345251" cy="1135281"/>
          </a:xfrm>
          <a:prstGeom prst="rect">
            <a:avLst/>
          </a:prstGeom>
        </p:spPr>
      </p:pic>
      <p:pic>
        <p:nvPicPr>
          <p:cNvPr id="5" name="Picture 4" descr="white-house-sea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300" y="4429822"/>
            <a:ext cx="2418580" cy="242817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6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oint Star 1"/>
          <p:cNvSpPr/>
          <p:nvPr/>
        </p:nvSpPr>
        <p:spPr>
          <a:xfrm>
            <a:off x="4969566" y="2782958"/>
            <a:ext cx="1811130" cy="1812786"/>
          </a:xfrm>
          <a:prstGeom prst="star6">
            <a:avLst/>
          </a:prstGeom>
          <a:solidFill>
            <a:srgbClr val="C81B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4314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45227" y="4127020"/>
            <a:ext cx="924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mtClean="0"/>
              <a:t>sound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0270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place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0270" y="4127020"/>
            <a:ext cx="92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8409" y="4707668"/>
            <a:ext cx="1433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relationships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313" y="1052297"/>
            <a:ext cx="1540466" cy="26485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5699" y="1052297"/>
            <a:ext cx="2165144" cy="26485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471020" y="1052297"/>
            <a:ext cx="1133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robot</a:t>
            </a:r>
            <a:endParaRPr lang="en-US" sz="2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179" y="3603284"/>
            <a:ext cx="3149600" cy="2578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837" y="3882715"/>
            <a:ext cx="2792304" cy="2019238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73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oint Star 1"/>
          <p:cNvSpPr/>
          <p:nvPr/>
        </p:nvSpPr>
        <p:spPr>
          <a:xfrm>
            <a:off x="4969566" y="2782958"/>
            <a:ext cx="1811130" cy="1812786"/>
          </a:xfrm>
          <a:prstGeom prst="star6">
            <a:avLst/>
          </a:prstGeom>
          <a:solidFill>
            <a:srgbClr val="C81B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4314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45227" y="4127020"/>
            <a:ext cx="924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00B050"/>
                </a:solidFill>
              </a:rPr>
              <a:t>sound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0270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place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0270" y="4127020"/>
            <a:ext cx="92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8409" y="4707668"/>
            <a:ext cx="1433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relationships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79" y="3869029"/>
            <a:ext cx="3149600" cy="204661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52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oint Star 1"/>
          <p:cNvSpPr/>
          <p:nvPr/>
        </p:nvSpPr>
        <p:spPr>
          <a:xfrm>
            <a:off x="4969566" y="2782958"/>
            <a:ext cx="1811130" cy="1812786"/>
          </a:xfrm>
          <a:prstGeom prst="star6">
            <a:avLst/>
          </a:prstGeom>
          <a:solidFill>
            <a:srgbClr val="C81B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4314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45227" y="4127020"/>
            <a:ext cx="924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mtClean="0"/>
              <a:t>sound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0270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place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0270" y="4127020"/>
            <a:ext cx="92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time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8409" y="4707668"/>
            <a:ext cx="1433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relationships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313" y="1052297"/>
            <a:ext cx="1540466" cy="26485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957" y="1052297"/>
            <a:ext cx="3479822" cy="26538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4957" y="3874086"/>
            <a:ext cx="2315829" cy="14433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0281" y="4707668"/>
            <a:ext cx="1523609" cy="206357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342871" y="6057291"/>
            <a:ext cx="1293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linhtaz</a:t>
            </a:r>
            <a:endParaRPr lang="en-US" sz="28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6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oint Star 1"/>
          <p:cNvSpPr/>
          <p:nvPr/>
        </p:nvSpPr>
        <p:spPr>
          <a:xfrm>
            <a:off x="4969566" y="2782958"/>
            <a:ext cx="1811130" cy="1812786"/>
          </a:xfrm>
          <a:prstGeom prst="star6">
            <a:avLst/>
          </a:prstGeom>
          <a:solidFill>
            <a:srgbClr val="C81B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4314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45227" y="4127020"/>
            <a:ext cx="924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mtClean="0"/>
              <a:t>sound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0270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place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0270" y="4127020"/>
            <a:ext cx="92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8409" y="4707668"/>
            <a:ext cx="1433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relationships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080" y="1900465"/>
            <a:ext cx="1741556" cy="17649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090183" y="4107947"/>
            <a:ext cx="18607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torch</a:t>
            </a:r>
          </a:p>
          <a:p>
            <a:pPr algn="r"/>
            <a:r>
              <a:rPr lang="en-US" sz="2800" dirty="0" smtClean="0"/>
              <a:t>(hyponym)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20681" y="1880317"/>
            <a:ext cx="2024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lamp</a:t>
            </a:r>
          </a:p>
          <a:p>
            <a:pPr algn="r"/>
            <a:r>
              <a:rPr lang="en-US" sz="2800" dirty="0" smtClean="0"/>
              <a:t>(synonym)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754035" y="1758839"/>
            <a:ext cx="1743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lighthouse</a:t>
            </a:r>
          </a:p>
          <a:p>
            <a:r>
              <a:rPr lang="en-US" sz="2800" dirty="0" smtClean="0"/>
              <a:t>(spawn)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2985362" y="5605043"/>
            <a:ext cx="1722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dark</a:t>
            </a:r>
          </a:p>
          <a:p>
            <a:r>
              <a:rPr lang="en-US" sz="2800" dirty="0" smtClean="0"/>
              <a:t>(antonym)</a:t>
            </a:r>
            <a:endParaRPr lang="en-US" sz="28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365" y="1880317"/>
            <a:ext cx="1717773" cy="171777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6596" y="4107947"/>
            <a:ext cx="1346542" cy="11994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6596" y="5820032"/>
            <a:ext cx="1390087" cy="52413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090183" y="5605043"/>
            <a:ext cx="18607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car</a:t>
            </a:r>
          </a:p>
          <a:p>
            <a:pPr algn="r"/>
            <a:r>
              <a:rPr lang="en-US" sz="2800" dirty="0" smtClean="0"/>
              <a:t>(holonym)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333" y="5077000"/>
            <a:ext cx="2027461" cy="1267163"/>
          </a:xfrm>
          <a:prstGeom prst="rect">
            <a:avLst/>
          </a:prstGeom>
        </p:spPr>
      </p:pic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7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oint Star 1"/>
          <p:cNvSpPr/>
          <p:nvPr/>
        </p:nvSpPr>
        <p:spPr>
          <a:xfrm>
            <a:off x="4969566" y="2782958"/>
            <a:ext cx="1811130" cy="1812786"/>
          </a:xfrm>
          <a:prstGeom prst="star6">
            <a:avLst/>
          </a:prstGeom>
          <a:solidFill>
            <a:srgbClr val="C81B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51466" y="1905938"/>
            <a:ext cx="1868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(difference)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4314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45227" y="4127020"/>
            <a:ext cx="924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mtClean="0"/>
              <a:t>sound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0270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place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0270" y="4127020"/>
            <a:ext cx="92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8409" y="4707668"/>
            <a:ext cx="1433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relationships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20681" y="1880317"/>
            <a:ext cx="2024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lamp</a:t>
            </a:r>
          </a:p>
          <a:p>
            <a:pPr algn="r"/>
            <a:r>
              <a:rPr lang="en-US" sz="2800" dirty="0" smtClean="0"/>
              <a:t>(synonym)</a:t>
            </a:r>
            <a:endParaRPr lang="en-US" sz="28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365" y="1880317"/>
            <a:ext cx="1717773" cy="17177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476" y="1872167"/>
            <a:ext cx="1953990" cy="123337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144105" y="12046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49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oint Star 1"/>
          <p:cNvSpPr/>
          <p:nvPr/>
        </p:nvSpPr>
        <p:spPr>
          <a:xfrm>
            <a:off x="4969566" y="2782958"/>
            <a:ext cx="1811130" cy="1812786"/>
          </a:xfrm>
          <a:prstGeom prst="star6">
            <a:avLst/>
          </a:prstGeom>
          <a:solidFill>
            <a:srgbClr val="C81B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4314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45227" y="4127020"/>
            <a:ext cx="924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mtClean="0"/>
              <a:t>sound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0270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place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0270" y="4127020"/>
            <a:ext cx="92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8409" y="4707668"/>
            <a:ext cx="1433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relationships</a:t>
            </a:r>
            <a:endParaRPr lang="en-US"/>
          </a:p>
        </p:txBody>
      </p:sp>
      <p:sp>
        <p:nvSpPr>
          <p:cNvPr id="10" name="4-Point Star 9"/>
          <p:cNvSpPr/>
          <p:nvPr/>
        </p:nvSpPr>
        <p:spPr>
          <a:xfrm>
            <a:off x="5669691" y="2615514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/>
          <p:cNvSpPr/>
          <p:nvPr/>
        </p:nvSpPr>
        <p:spPr>
          <a:xfrm>
            <a:off x="5665572" y="4421824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/>
          <p:cNvSpPr/>
          <p:nvPr/>
        </p:nvSpPr>
        <p:spPr>
          <a:xfrm>
            <a:off x="6533561" y="3956927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4-Point Star 12"/>
          <p:cNvSpPr/>
          <p:nvPr/>
        </p:nvSpPr>
        <p:spPr>
          <a:xfrm>
            <a:off x="6533561" y="3023692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4-Point Star 13"/>
          <p:cNvSpPr/>
          <p:nvPr/>
        </p:nvSpPr>
        <p:spPr>
          <a:xfrm>
            <a:off x="4794795" y="3948283"/>
            <a:ext cx="419117" cy="378435"/>
          </a:xfrm>
          <a:prstGeom prst="star4">
            <a:avLst>
              <a:gd name="adj" fmla="val 15765"/>
            </a:avLst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4-Point Star 14"/>
          <p:cNvSpPr/>
          <p:nvPr/>
        </p:nvSpPr>
        <p:spPr>
          <a:xfrm>
            <a:off x="4794795" y="3049681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3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4314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45227" y="4127020"/>
            <a:ext cx="924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mtClean="0"/>
              <a:t>sound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0270" y="2920871"/>
            <a:ext cx="775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place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0270" y="4127020"/>
            <a:ext cx="92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8409" y="4707668"/>
            <a:ext cx="1433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relationships</a:t>
            </a:r>
            <a:endParaRPr lang="en-US"/>
          </a:p>
        </p:txBody>
      </p:sp>
      <p:sp>
        <p:nvSpPr>
          <p:cNvPr id="10" name="4-Point Star 9"/>
          <p:cNvSpPr/>
          <p:nvPr/>
        </p:nvSpPr>
        <p:spPr>
          <a:xfrm>
            <a:off x="5669691" y="2615514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/>
          <p:cNvSpPr/>
          <p:nvPr/>
        </p:nvSpPr>
        <p:spPr>
          <a:xfrm>
            <a:off x="5665572" y="4421824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/>
          <p:cNvSpPr/>
          <p:nvPr/>
        </p:nvSpPr>
        <p:spPr>
          <a:xfrm>
            <a:off x="6533561" y="3956927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4-Point Star 12"/>
          <p:cNvSpPr/>
          <p:nvPr/>
        </p:nvSpPr>
        <p:spPr>
          <a:xfrm>
            <a:off x="6533561" y="3023692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4-Point Star 13"/>
          <p:cNvSpPr/>
          <p:nvPr/>
        </p:nvSpPr>
        <p:spPr>
          <a:xfrm>
            <a:off x="4794795" y="3948283"/>
            <a:ext cx="419117" cy="378435"/>
          </a:xfrm>
          <a:prstGeom prst="star4">
            <a:avLst>
              <a:gd name="adj" fmla="val 15765"/>
            </a:avLst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4-Point Star 14"/>
          <p:cNvSpPr/>
          <p:nvPr/>
        </p:nvSpPr>
        <p:spPr>
          <a:xfrm>
            <a:off x="4794795" y="3049681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785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meaning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0" name="Picture 9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935384" y="3568654"/>
            <a:ext cx="1853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definition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8635223" y="3547883"/>
            <a:ext cx="1693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/>
              <a:t>examples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4934784" y="6049093"/>
            <a:ext cx="1896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translations</a:t>
            </a:r>
            <a:endParaRPr lang="en-US" sz="2800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25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meaning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0" name="Picture 9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267431" y="5044181"/>
            <a:ext cx="5062668" cy="299478"/>
            <a:chOff x="3267431" y="5044181"/>
            <a:chExt cx="5062668" cy="299478"/>
          </a:xfrm>
        </p:grpSpPr>
        <p:cxnSp>
          <p:nvCxnSpPr>
            <p:cNvPr id="17" name="Straight Connector 16"/>
            <p:cNvCxnSpPr>
              <a:stCxn id="9" idx="6"/>
            </p:cNvCxnSpPr>
            <p:nvPr/>
          </p:nvCxnSpPr>
          <p:spPr>
            <a:xfrm flipV="1">
              <a:off x="3554561" y="5182226"/>
              <a:ext cx="4488408" cy="233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3267431" y="5067572"/>
              <a:ext cx="287130" cy="276087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3882273" y="5063709"/>
              <a:ext cx="287130" cy="276087"/>
            </a:xfrm>
            <a:prstGeom prst="ellipse">
              <a:avLst/>
            </a:prstGeom>
            <a:solidFill>
              <a:srgbClr val="00FA18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4511852" y="5063708"/>
              <a:ext cx="287130" cy="276087"/>
            </a:xfrm>
            <a:prstGeom prst="ellipse">
              <a:avLst/>
            </a:prstGeom>
            <a:solidFill>
              <a:srgbClr val="55E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124174" y="5053945"/>
              <a:ext cx="287130" cy="276087"/>
            </a:xfrm>
            <a:prstGeom prst="ellipse">
              <a:avLst/>
            </a:prstGeom>
            <a:solidFill>
              <a:srgbClr val="FF4CF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5736496" y="5044182"/>
              <a:ext cx="287130" cy="27608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6325949" y="5044182"/>
              <a:ext cx="287130" cy="276087"/>
            </a:xfrm>
            <a:prstGeom prst="ellipse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6889266" y="5044182"/>
              <a:ext cx="287130" cy="276087"/>
            </a:xfrm>
            <a:prstGeom prst="ellipse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468620" y="5044182"/>
              <a:ext cx="287130" cy="276087"/>
            </a:xfrm>
            <a:prstGeom prst="ellipse">
              <a:avLst/>
            </a:prstGeom>
            <a:solidFill>
              <a:srgbClr val="5770F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8042969" y="5044181"/>
              <a:ext cx="287130" cy="27608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934784" y="6049093"/>
            <a:ext cx="1896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translations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77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3398639" y="5206941"/>
            <a:ext cx="4631973" cy="45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6-Point Star 25"/>
          <p:cNvSpPr/>
          <p:nvPr/>
        </p:nvSpPr>
        <p:spPr>
          <a:xfrm>
            <a:off x="3221076" y="5056538"/>
            <a:ext cx="357809" cy="352287"/>
          </a:xfrm>
          <a:prstGeom prst="star6">
            <a:avLst/>
          </a:prstGeom>
          <a:solidFill>
            <a:srgbClr val="FFF8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6-Point Star 26"/>
          <p:cNvSpPr/>
          <p:nvPr/>
        </p:nvSpPr>
        <p:spPr>
          <a:xfrm>
            <a:off x="3856726" y="5052314"/>
            <a:ext cx="357809" cy="352287"/>
          </a:xfrm>
          <a:prstGeom prst="star6">
            <a:avLst/>
          </a:prstGeom>
          <a:solidFill>
            <a:srgbClr val="00FA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6-Point Star 27"/>
          <p:cNvSpPr/>
          <p:nvPr/>
        </p:nvSpPr>
        <p:spPr>
          <a:xfrm>
            <a:off x="4462895" y="5053381"/>
            <a:ext cx="357809" cy="352287"/>
          </a:xfrm>
          <a:prstGeom prst="star6">
            <a:avLst/>
          </a:prstGeom>
          <a:solidFill>
            <a:srgbClr val="55E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6-Point Star 28"/>
          <p:cNvSpPr/>
          <p:nvPr/>
        </p:nvSpPr>
        <p:spPr>
          <a:xfrm>
            <a:off x="5087702" y="5037639"/>
            <a:ext cx="357809" cy="352287"/>
          </a:xfrm>
          <a:prstGeom prst="star6">
            <a:avLst/>
          </a:prstGeom>
          <a:solidFill>
            <a:srgbClr val="FF4C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6-Point Star 29"/>
          <p:cNvSpPr/>
          <p:nvPr/>
        </p:nvSpPr>
        <p:spPr>
          <a:xfrm>
            <a:off x="5699553" y="5039376"/>
            <a:ext cx="357809" cy="352287"/>
          </a:xfrm>
          <a:prstGeom prst="star6">
            <a:avLst/>
          </a:prstGeom>
          <a:solidFill>
            <a:srgbClr val="F5B1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6-Point Star 30"/>
          <p:cNvSpPr/>
          <p:nvPr/>
        </p:nvSpPr>
        <p:spPr>
          <a:xfrm>
            <a:off x="6283827" y="5041588"/>
            <a:ext cx="357809" cy="352287"/>
          </a:xfrm>
          <a:prstGeom prst="star6">
            <a:avLst/>
          </a:prstGeom>
          <a:solidFill>
            <a:srgbClr val="01B1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6-Point Star 31"/>
          <p:cNvSpPr/>
          <p:nvPr/>
        </p:nvSpPr>
        <p:spPr>
          <a:xfrm>
            <a:off x="6851619" y="5039206"/>
            <a:ext cx="357809" cy="352287"/>
          </a:xfrm>
          <a:prstGeom prst="star6">
            <a:avLst/>
          </a:prstGeom>
          <a:solidFill>
            <a:srgbClr val="6F2F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6-Point Star 32"/>
          <p:cNvSpPr/>
          <p:nvPr/>
        </p:nvSpPr>
        <p:spPr>
          <a:xfrm>
            <a:off x="7982915" y="5039958"/>
            <a:ext cx="357809" cy="352287"/>
          </a:xfrm>
          <a:prstGeom prst="star6">
            <a:avLst/>
          </a:prstGeom>
          <a:solidFill>
            <a:srgbClr val="7F6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meaning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0" name="Picture 9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6-Point Star 36"/>
          <p:cNvSpPr/>
          <p:nvPr/>
        </p:nvSpPr>
        <p:spPr>
          <a:xfrm>
            <a:off x="7427868" y="5052314"/>
            <a:ext cx="357809" cy="352287"/>
          </a:xfrm>
          <a:prstGeom prst="star6">
            <a:avLst/>
          </a:prstGeom>
          <a:solidFill>
            <a:srgbClr val="576F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934784" y="6049093"/>
            <a:ext cx="1896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translations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87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3929" y="328055"/>
            <a:ext cx="10900720" cy="1325563"/>
          </a:xfrm>
        </p:spPr>
        <p:txBody>
          <a:bodyPr/>
          <a:lstStyle/>
          <a:p>
            <a:r>
              <a:rPr lang="en-US" dirty="0" smtClean="0"/>
              <a:t>What is the overlap </a:t>
            </a:r>
            <a:r>
              <a:rPr lang="en-US" smtClean="0"/>
              <a:t>between           and            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618734" y="1862695"/>
            <a:ext cx="8303741" cy="4426894"/>
          </a:xfrm>
        </p:spPr>
        <p:txBody>
          <a:bodyPr/>
          <a:lstStyle/>
          <a:p>
            <a:r>
              <a:rPr lang="en-US" dirty="0" smtClean="0"/>
              <a:t>Big goals, small particles</a:t>
            </a:r>
          </a:p>
          <a:p>
            <a:r>
              <a:rPr lang="en-US" dirty="0" smtClean="0"/>
              <a:t>Big collaboration</a:t>
            </a:r>
          </a:p>
          <a:p>
            <a:pPr lvl="1"/>
            <a:r>
              <a:rPr lang="en-US" dirty="0" smtClean="0"/>
              <a:t>7000 languages</a:t>
            </a:r>
          </a:p>
          <a:p>
            <a:pPr lvl="1"/>
            <a:r>
              <a:rPr lang="en-US" dirty="0" smtClean="0"/>
              <a:t>“Human Languages Project”</a:t>
            </a:r>
          </a:p>
          <a:p>
            <a:r>
              <a:rPr lang="en-US" dirty="0" smtClean="0"/>
              <a:t>Pure science – data for knowledge</a:t>
            </a:r>
          </a:p>
          <a:p>
            <a:r>
              <a:rPr lang="en-US" dirty="0" smtClean="0"/>
              <a:t>Practical science – data for </a:t>
            </a:r>
            <a:r>
              <a:rPr lang="en-US" dirty="0" smtClean="0"/>
              <a:t>use</a:t>
            </a:r>
          </a:p>
          <a:p>
            <a:r>
              <a:rPr lang="en-US" dirty="0" smtClean="0"/>
              <a:t>High energy particle detectors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783" y="431547"/>
            <a:ext cx="1265882" cy="1265882"/>
          </a:xfrm>
        </p:spPr>
      </p:pic>
      <p:pic>
        <p:nvPicPr>
          <p:cNvPr id="7" name="Picture 6" descr="kamusi_logo_3x3-200dp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001" y="284244"/>
            <a:ext cx="1371669" cy="137166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26814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33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latin typeface="+mn-lt"/>
              </a:rPr>
              <a:t>equivalence</a:t>
            </a:r>
            <a:endParaRPr lang="en-US" sz="32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53433" y="588867"/>
            <a:ext cx="2736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Parallel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Similar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Explanatory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459730" y="271524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936636" y="2577203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225620" y="2715246"/>
            <a:ext cx="216592" cy="97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442212" y="2577203"/>
            <a:ext cx="287130" cy="27608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52381" y="2573349"/>
            <a:ext cx="287130" cy="27608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462550" y="2556009"/>
            <a:ext cx="287130" cy="27608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6239512" y="2704542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717254" y="2705453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767299" y="2693838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6990337" y="2541844"/>
            <a:ext cx="287130" cy="276087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7277468" y="2683134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7500506" y="2541844"/>
            <a:ext cx="287130" cy="276087"/>
          </a:xfrm>
          <a:prstGeom prst="ellipse">
            <a:avLst/>
          </a:prstGeom>
          <a:solidFill>
            <a:srgbClr val="D564C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7785744" y="2672399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8007663" y="2525606"/>
            <a:ext cx="287130" cy="276087"/>
          </a:xfrm>
          <a:prstGeom prst="ellipse">
            <a:avLst/>
          </a:prstGeom>
          <a:solidFill>
            <a:srgbClr val="56D5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8285070" y="2662129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8514261" y="2512781"/>
            <a:ext cx="287130" cy="27608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8801987" y="2656777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9011581" y="250957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9300779" y="2646073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9521750" y="2491603"/>
            <a:ext cx="287130" cy="276087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934784" y="6049093"/>
            <a:ext cx="1896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B050"/>
                </a:solidFill>
              </a:rPr>
              <a:t>translations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8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33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latin typeface="+mn-lt"/>
              </a:rPr>
              <a:t>equivalence</a:t>
            </a:r>
            <a:endParaRPr lang="en-US" sz="32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53433" y="588867"/>
            <a:ext cx="2736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/>
              <a:t>Parallel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Similar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Explanatory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459730" y="271524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936636" y="2577203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225620" y="2715246"/>
            <a:ext cx="216592" cy="97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442212" y="2577203"/>
            <a:ext cx="287130" cy="27608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52381" y="2573349"/>
            <a:ext cx="287130" cy="27608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462550" y="2556009"/>
            <a:ext cx="287130" cy="27608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6239512" y="2704542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717254" y="2705453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767299" y="2693838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6990337" y="2541844"/>
            <a:ext cx="287130" cy="276087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7277468" y="2683134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7500506" y="2541844"/>
            <a:ext cx="287130" cy="276087"/>
          </a:xfrm>
          <a:prstGeom prst="ellipse">
            <a:avLst/>
          </a:prstGeom>
          <a:solidFill>
            <a:srgbClr val="D564C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7785744" y="2672399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8007663" y="2525606"/>
            <a:ext cx="287130" cy="276087"/>
          </a:xfrm>
          <a:prstGeom prst="ellipse">
            <a:avLst/>
          </a:prstGeom>
          <a:solidFill>
            <a:srgbClr val="56D5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8285070" y="2662129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8514261" y="2512781"/>
            <a:ext cx="287130" cy="27608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8801987" y="2656777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9011581" y="250957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9300779" y="2646073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9521750" y="2491603"/>
            <a:ext cx="287130" cy="276087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shaking-hands-0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057" y="3389313"/>
            <a:ext cx="4362978" cy="261778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33600" y="4016375"/>
            <a:ext cx="3143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hand</a:t>
            </a:r>
            <a:r>
              <a:rPr lang="en-US" dirty="0"/>
              <a:t> (English) = </a:t>
            </a:r>
            <a:r>
              <a:rPr lang="en-US" i="1" dirty="0"/>
              <a:t>main</a:t>
            </a:r>
            <a:r>
              <a:rPr lang="en-US" dirty="0"/>
              <a:t> (French)</a:t>
            </a:r>
          </a:p>
          <a:p>
            <a:endParaRPr lang="en-US" dirty="0"/>
          </a:p>
          <a:p>
            <a:r>
              <a:rPr lang="en-US" dirty="0"/>
              <a:t>✓: transitive across languages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934784" y="6049093"/>
            <a:ext cx="1896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B050"/>
                </a:solidFill>
              </a:rPr>
              <a:t>translations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02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33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latin typeface="+mn-lt"/>
              </a:rPr>
              <a:t>equivalence</a:t>
            </a:r>
            <a:endParaRPr lang="en-US" sz="32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53433" y="588867"/>
            <a:ext cx="2736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A6A6A6"/>
                </a:solidFill>
              </a:rPr>
              <a:t>Parallel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Similar</a:t>
            </a: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Explanatory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459730" y="271524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936636" y="2577203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225620" y="2715246"/>
            <a:ext cx="216592" cy="97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442212" y="2577203"/>
            <a:ext cx="287130" cy="27608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52381" y="2573349"/>
            <a:ext cx="287130" cy="27608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462550" y="2556009"/>
            <a:ext cx="287130" cy="27608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6239512" y="2704542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717254" y="2705453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767299" y="2693838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6990337" y="2541844"/>
            <a:ext cx="287130" cy="276087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>
            <a:stCxn id="4" idx="7"/>
            <a:endCxn id="17" idx="2"/>
          </p:cNvCxnSpPr>
          <p:nvPr/>
        </p:nvCxnSpPr>
        <p:spPr>
          <a:xfrm flipV="1">
            <a:off x="3413088" y="2191448"/>
            <a:ext cx="1525539" cy="43196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938626" y="2053404"/>
            <a:ext cx="287130" cy="276087"/>
          </a:xfrm>
          <a:prstGeom prst="ellipse">
            <a:avLst/>
          </a:prstGeom>
          <a:solidFill>
            <a:srgbClr val="D564C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223864" y="2183959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445783" y="2037166"/>
            <a:ext cx="287130" cy="276087"/>
          </a:xfrm>
          <a:prstGeom prst="ellipse">
            <a:avLst/>
          </a:prstGeom>
          <a:solidFill>
            <a:srgbClr val="56D5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723190" y="2173689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952381" y="2024341"/>
            <a:ext cx="287130" cy="27608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6240107" y="2168337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449701" y="2021132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Connector 23"/>
          <p:cNvCxnSpPr>
            <a:stCxn id="4" idx="5"/>
            <a:endCxn id="25" idx="2"/>
          </p:cNvCxnSpPr>
          <p:nvPr/>
        </p:nvCxnSpPr>
        <p:spPr>
          <a:xfrm>
            <a:off x="3413088" y="2818635"/>
            <a:ext cx="1523549" cy="43377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4936636" y="3114364"/>
            <a:ext cx="287130" cy="276087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338" y="2991680"/>
            <a:ext cx="1685351" cy="368159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33599" y="4016375"/>
            <a:ext cx="4105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mkono</a:t>
            </a:r>
            <a:r>
              <a:rPr lang="en-US" dirty="0"/>
              <a:t> (Swahili) = </a:t>
            </a:r>
            <a:r>
              <a:rPr lang="en-US" i="1" dirty="0"/>
              <a:t>hand </a:t>
            </a:r>
            <a:r>
              <a:rPr lang="en-US" dirty="0"/>
              <a:t>+</a:t>
            </a:r>
            <a:r>
              <a:rPr lang="en-US" i="1" dirty="0"/>
              <a:t> arm</a:t>
            </a:r>
            <a:r>
              <a:rPr lang="en-US" dirty="0"/>
              <a:t> (English)</a:t>
            </a:r>
          </a:p>
          <a:p>
            <a:endParaRPr lang="en-US" dirty="0"/>
          </a:p>
          <a:p>
            <a:r>
              <a:rPr lang="en-US" dirty="0"/>
              <a:t>⁇ : might be transitive across languages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934784" y="6049093"/>
            <a:ext cx="1896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B050"/>
                </a:solidFill>
              </a:rPr>
              <a:t>translations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28" name="4-Point Star 27"/>
          <p:cNvSpPr/>
          <p:nvPr/>
        </p:nvSpPr>
        <p:spPr>
          <a:xfrm>
            <a:off x="5800994" y="861314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408735" y="865865"/>
            <a:ext cx="1569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</a:t>
            </a:r>
            <a:endParaRPr lang="en-US" dirty="0"/>
          </a:p>
        </p:txBody>
      </p:sp>
      <p:sp>
        <p:nvSpPr>
          <p:cNvPr id="30" name="4-Point Star 29"/>
          <p:cNvSpPr/>
          <p:nvPr/>
        </p:nvSpPr>
        <p:spPr>
          <a:xfrm>
            <a:off x="7605329" y="856763"/>
            <a:ext cx="419117" cy="378435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8213070" y="861313"/>
            <a:ext cx="2338754" cy="37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 translation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238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33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latin typeface="+mn-lt"/>
              </a:rPr>
              <a:t>equivalence</a:t>
            </a:r>
            <a:endParaRPr lang="en-US" sz="32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53433" y="588867"/>
            <a:ext cx="2736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Parallel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Partial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Similar</a:t>
            </a:r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3168006" y="2582981"/>
            <a:ext cx="287130" cy="276087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459730" y="2715246"/>
            <a:ext cx="1476907" cy="19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936636" y="2577203"/>
            <a:ext cx="287130" cy="276087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225620" y="2715246"/>
            <a:ext cx="216592" cy="97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442212" y="2577203"/>
            <a:ext cx="287130" cy="27608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52381" y="2573349"/>
            <a:ext cx="287130" cy="27608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462550" y="2556009"/>
            <a:ext cx="287130" cy="27608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6239512" y="2704542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717254" y="2705453"/>
            <a:ext cx="223039" cy="107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4" idx="5"/>
            <a:endCxn id="21" idx="2"/>
          </p:cNvCxnSpPr>
          <p:nvPr/>
        </p:nvCxnSpPr>
        <p:spPr>
          <a:xfrm>
            <a:off x="3413088" y="2818636"/>
            <a:ext cx="1523549" cy="1059829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4936636" y="1492181"/>
            <a:ext cx="287130" cy="276087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>
            <a:stCxn id="4" idx="5"/>
            <a:endCxn id="23" idx="2"/>
          </p:cNvCxnSpPr>
          <p:nvPr/>
        </p:nvCxnSpPr>
        <p:spPr>
          <a:xfrm>
            <a:off x="3413088" y="2818635"/>
            <a:ext cx="1523549" cy="67854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936636" y="1833606"/>
            <a:ext cx="287130" cy="276087"/>
          </a:xfrm>
          <a:prstGeom prst="ellipse">
            <a:avLst/>
          </a:prstGeom>
          <a:solidFill>
            <a:srgbClr val="D564C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>
            <a:stCxn id="4" idx="5"/>
            <a:endCxn id="25" idx="2"/>
          </p:cNvCxnSpPr>
          <p:nvPr/>
        </p:nvCxnSpPr>
        <p:spPr>
          <a:xfrm>
            <a:off x="3413088" y="2818635"/>
            <a:ext cx="1525403" cy="28724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4936636" y="2219346"/>
            <a:ext cx="287130" cy="276087"/>
          </a:xfrm>
          <a:prstGeom prst="ellipse">
            <a:avLst/>
          </a:prstGeom>
          <a:solidFill>
            <a:srgbClr val="56D5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Connector 19"/>
          <p:cNvCxnSpPr>
            <a:stCxn id="4" idx="7"/>
            <a:endCxn id="19" idx="2"/>
          </p:cNvCxnSpPr>
          <p:nvPr/>
        </p:nvCxnSpPr>
        <p:spPr>
          <a:xfrm flipV="1">
            <a:off x="3413088" y="2357390"/>
            <a:ext cx="1523549" cy="26602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4936636" y="3740421"/>
            <a:ext cx="287130" cy="27608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>
            <a:stCxn id="4" idx="7"/>
            <a:endCxn id="17" idx="3"/>
          </p:cNvCxnSpPr>
          <p:nvPr/>
        </p:nvCxnSpPr>
        <p:spPr>
          <a:xfrm flipV="1">
            <a:off x="3413087" y="2069260"/>
            <a:ext cx="1565598" cy="55415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4936636" y="3359140"/>
            <a:ext cx="287130" cy="27608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Connector 23"/>
          <p:cNvCxnSpPr>
            <a:stCxn id="4" idx="7"/>
            <a:endCxn id="15" idx="2"/>
          </p:cNvCxnSpPr>
          <p:nvPr/>
        </p:nvCxnSpPr>
        <p:spPr>
          <a:xfrm flipV="1">
            <a:off x="3413088" y="1630224"/>
            <a:ext cx="1523549" cy="99318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4938490" y="2967832"/>
            <a:ext cx="287130" cy="276087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035" y="3389313"/>
            <a:ext cx="2901022" cy="261778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33599" y="4016375"/>
            <a:ext cx="4105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hand</a:t>
            </a:r>
            <a:r>
              <a:rPr lang="en-US" dirty="0"/>
              <a:t> (English) = </a:t>
            </a:r>
            <a:r>
              <a:rPr lang="en-US" i="1" dirty="0"/>
              <a:t>10.2 cm</a:t>
            </a:r>
            <a:r>
              <a:rPr lang="en-US" dirty="0"/>
              <a:t> (most languages)</a:t>
            </a:r>
          </a:p>
          <a:p>
            <a:endParaRPr lang="en-US" dirty="0"/>
          </a:p>
          <a:p>
            <a:r>
              <a:rPr lang="en-US" dirty="0"/>
              <a:t>✗: not transitive across languages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934784" y="6049093"/>
            <a:ext cx="1896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B050"/>
                </a:solidFill>
              </a:rPr>
              <a:t>translations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82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meaning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0" name="Picture 9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35384" y="3568654"/>
            <a:ext cx="1853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B050"/>
                </a:solidFill>
              </a:rPr>
              <a:t>definition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35223" y="3547883"/>
            <a:ext cx="1693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examples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934784" y="6049093"/>
            <a:ext cx="1896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trike="sngStrike" dirty="0" smtClean="0"/>
              <a:t>translations</a:t>
            </a:r>
            <a:endParaRPr lang="en-US" sz="2800" strike="sngStrike" dirty="0"/>
          </a:p>
        </p:txBody>
      </p:sp>
      <p:sp>
        <p:nvSpPr>
          <p:cNvPr id="11" name="4-Point Star 10"/>
          <p:cNvSpPr/>
          <p:nvPr/>
        </p:nvSpPr>
        <p:spPr>
          <a:xfrm>
            <a:off x="2186834" y="4085469"/>
            <a:ext cx="1242893" cy="1105871"/>
          </a:xfrm>
          <a:prstGeom prst="star4">
            <a:avLst>
              <a:gd name="adj" fmla="val 10265"/>
            </a:avLst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/>
          <p:cNvSpPr/>
          <p:nvPr/>
        </p:nvSpPr>
        <p:spPr>
          <a:xfrm>
            <a:off x="8698426" y="4084654"/>
            <a:ext cx="1242893" cy="1105871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71428" y="5641682"/>
            <a:ext cx="19428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definition</a:t>
            </a:r>
          </a:p>
          <a:p>
            <a:r>
              <a:rPr lang="en-US" sz="2800" dirty="0" smtClean="0"/>
              <a:t>translations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8563986" y="5631927"/>
            <a:ext cx="19409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example translations</a:t>
            </a:r>
            <a:endParaRPr lang="en-US" sz="28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707243" y="5328567"/>
            <a:ext cx="5062668" cy="299478"/>
            <a:chOff x="3267431" y="5044181"/>
            <a:chExt cx="5062668" cy="299478"/>
          </a:xfrm>
        </p:grpSpPr>
        <p:cxnSp>
          <p:nvCxnSpPr>
            <p:cNvPr id="18" name="Straight Connector 17"/>
            <p:cNvCxnSpPr>
              <a:stCxn id="26" idx="6"/>
            </p:cNvCxnSpPr>
            <p:nvPr/>
          </p:nvCxnSpPr>
          <p:spPr>
            <a:xfrm flipV="1">
              <a:off x="3554561" y="5182226"/>
              <a:ext cx="4488408" cy="233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3267431" y="5067572"/>
              <a:ext cx="287130" cy="276087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3882273" y="5063709"/>
              <a:ext cx="287130" cy="276087"/>
            </a:xfrm>
            <a:prstGeom prst="ellipse">
              <a:avLst/>
            </a:prstGeom>
            <a:solidFill>
              <a:srgbClr val="00FA18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4511852" y="5063708"/>
              <a:ext cx="287130" cy="276087"/>
            </a:xfrm>
            <a:prstGeom prst="ellipse">
              <a:avLst/>
            </a:prstGeom>
            <a:solidFill>
              <a:srgbClr val="55E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5124174" y="5053945"/>
              <a:ext cx="287130" cy="276087"/>
            </a:xfrm>
            <a:prstGeom prst="ellipse">
              <a:avLst/>
            </a:prstGeom>
            <a:solidFill>
              <a:srgbClr val="FF4CF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5736496" y="5044182"/>
              <a:ext cx="287130" cy="27608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6325949" y="5044182"/>
              <a:ext cx="287130" cy="276087"/>
            </a:xfrm>
            <a:prstGeom prst="ellipse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6889266" y="5044182"/>
              <a:ext cx="287130" cy="276087"/>
            </a:xfrm>
            <a:prstGeom prst="ellipse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468620" y="5044182"/>
              <a:ext cx="287130" cy="276087"/>
            </a:xfrm>
            <a:prstGeom prst="ellipse">
              <a:avLst/>
            </a:prstGeom>
            <a:solidFill>
              <a:srgbClr val="5770F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8042969" y="5044181"/>
              <a:ext cx="287130" cy="27608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14685" y="5318728"/>
            <a:ext cx="5062668" cy="299478"/>
            <a:chOff x="3267431" y="5044181"/>
            <a:chExt cx="5062668" cy="299478"/>
          </a:xfrm>
        </p:grpSpPr>
        <p:cxnSp>
          <p:nvCxnSpPr>
            <p:cNvPr id="31" name="Straight Connector 30"/>
            <p:cNvCxnSpPr>
              <a:stCxn id="37" idx="6"/>
            </p:cNvCxnSpPr>
            <p:nvPr/>
          </p:nvCxnSpPr>
          <p:spPr>
            <a:xfrm flipV="1">
              <a:off x="3554561" y="5182226"/>
              <a:ext cx="4488408" cy="233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3267431" y="5067572"/>
              <a:ext cx="287130" cy="276087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3882273" y="5063709"/>
              <a:ext cx="287130" cy="276087"/>
            </a:xfrm>
            <a:prstGeom prst="ellipse">
              <a:avLst/>
            </a:prstGeom>
            <a:solidFill>
              <a:srgbClr val="00FA18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4511852" y="5063708"/>
              <a:ext cx="287130" cy="276087"/>
            </a:xfrm>
            <a:prstGeom prst="ellipse">
              <a:avLst/>
            </a:prstGeom>
            <a:solidFill>
              <a:srgbClr val="55E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5124174" y="5053945"/>
              <a:ext cx="287130" cy="276087"/>
            </a:xfrm>
            <a:prstGeom prst="ellipse">
              <a:avLst/>
            </a:prstGeom>
            <a:solidFill>
              <a:srgbClr val="FF4CF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/>
            <p:cNvSpPr/>
            <p:nvPr/>
          </p:nvSpPr>
          <p:spPr>
            <a:xfrm>
              <a:off x="5736496" y="5044182"/>
              <a:ext cx="287130" cy="27608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/>
            <p:cNvSpPr/>
            <p:nvPr/>
          </p:nvSpPr>
          <p:spPr>
            <a:xfrm>
              <a:off x="6325949" y="5044182"/>
              <a:ext cx="287130" cy="276087"/>
            </a:xfrm>
            <a:prstGeom prst="ellipse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6889266" y="5044182"/>
              <a:ext cx="287130" cy="276087"/>
            </a:xfrm>
            <a:prstGeom prst="ellipse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7468620" y="5044182"/>
              <a:ext cx="287130" cy="276087"/>
            </a:xfrm>
            <a:prstGeom prst="ellipse">
              <a:avLst/>
            </a:prstGeom>
            <a:solidFill>
              <a:srgbClr val="5770F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Oval 39"/>
            <p:cNvSpPr/>
            <p:nvPr/>
          </p:nvSpPr>
          <p:spPr>
            <a:xfrm>
              <a:off x="8042969" y="5044181"/>
              <a:ext cx="287130" cy="27608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616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meaning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0" name="Picture 9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35384" y="3568654"/>
            <a:ext cx="1853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B050"/>
                </a:solidFill>
              </a:rPr>
              <a:t>definition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35223" y="3547883"/>
            <a:ext cx="1693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examples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/>
          <p:cNvSpPr/>
          <p:nvPr/>
        </p:nvSpPr>
        <p:spPr>
          <a:xfrm>
            <a:off x="2186834" y="4085469"/>
            <a:ext cx="1242893" cy="1105871"/>
          </a:xfrm>
          <a:prstGeom prst="star4">
            <a:avLst>
              <a:gd name="adj" fmla="val 10265"/>
            </a:avLst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/>
          <p:cNvSpPr/>
          <p:nvPr/>
        </p:nvSpPr>
        <p:spPr>
          <a:xfrm>
            <a:off x="8698426" y="4084654"/>
            <a:ext cx="1242893" cy="1105871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751745" y="4375979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time</a:t>
            </a:r>
            <a:endParaRPr lang="en-US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3660000" y="4382129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hard</a:t>
            </a:r>
            <a:endParaRPr lang="en-US" sz="2800" dirty="0"/>
          </a:p>
        </p:txBody>
      </p:sp>
      <p:sp>
        <p:nvSpPr>
          <p:cNvPr id="43" name="TextBox 42"/>
          <p:cNvSpPr txBox="1"/>
          <p:nvPr/>
        </p:nvSpPr>
        <p:spPr>
          <a:xfrm>
            <a:off x="991705" y="4375979"/>
            <a:ext cx="945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/>
              <a:t>easy</a:t>
            </a:r>
            <a:endParaRPr lang="en-US" sz="2800" dirty="0"/>
          </a:p>
        </p:txBody>
      </p:sp>
      <p:sp>
        <p:nvSpPr>
          <p:cNvPr id="44" name="TextBox 43"/>
          <p:cNvSpPr txBox="1"/>
          <p:nvPr/>
        </p:nvSpPr>
        <p:spPr>
          <a:xfrm>
            <a:off x="10176894" y="4365506"/>
            <a:ext cx="993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place</a:t>
            </a:r>
            <a:endParaRPr lang="en-US" sz="2800" dirty="0"/>
          </a:p>
        </p:txBody>
      </p:sp>
      <p:sp>
        <p:nvSpPr>
          <p:cNvPr id="45" name="TextBox 44"/>
          <p:cNvSpPr txBox="1"/>
          <p:nvPr/>
        </p:nvSpPr>
        <p:spPr>
          <a:xfrm>
            <a:off x="5306025" y="5190525"/>
            <a:ext cx="1114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notes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5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shape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0" name="Picture 9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935384" y="3568654"/>
            <a:ext cx="1853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inflections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8635223" y="3547882"/>
            <a:ext cx="2498215" cy="543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multiple words 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4934784" y="6049093"/>
            <a:ext cx="1896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alternates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20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1705" y="1052296"/>
            <a:ext cx="13313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light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lighter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lightest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shape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935383" y="5842297"/>
            <a:ext cx="1853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B050"/>
                </a:solidFill>
              </a:rPr>
              <a:t>inflections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9" name="4-Point Star 8"/>
          <p:cNvSpPr/>
          <p:nvPr/>
        </p:nvSpPr>
        <p:spPr>
          <a:xfrm>
            <a:off x="2203956" y="2773769"/>
            <a:ext cx="570881" cy="465548"/>
          </a:xfrm>
          <a:prstGeom prst="star4">
            <a:avLst>
              <a:gd name="adj" fmla="val 10265"/>
            </a:avLst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/>
          <p:cNvSpPr/>
          <p:nvPr/>
        </p:nvSpPr>
        <p:spPr>
          <a:xfrm>
            <a:off x="2276114" y="4518724"/>
            <a:ext cx="570881" cy="465548"/>
          </a:xfrm>
          <a:prstGeom prst="star4">
            <a:avLst>
              <a:gd name="adj" fmla="val 10265"/>
            </a:avLst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26107" y="2404437"/>
            <a:ext cx="877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sound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3717" y="2683378"/>
            <a:ext cx="1709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translation shape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71992" y="3329709"/>
            <a:ext cx="2531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separability (MWEs)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95968" y="1052296"/>
            <a:ext cx="350931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Simple</a:t>
            </a:r>
          </a:p>
          <a:p>
            <a:pPr lvl="1"/>
            <a:r>
              <a:rPr lang="en-US" sz="2800" dirty="0" smtClean="0"/>
              <a:t>Configurable form</a:t>
            </a:r>
          </a:p>
          <a:p>
            <a:pPr lvl="1"/>
            <a:r>
              <a:rPr lang="en-US" sz="2800" dirty="0" smtClean="0"/>
              <a:t>e.g., English verbs</a:t>
            </a:r>
            <a:endParaRPr lang="en-US" sz="2800" dirty="0"/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Complex</a:t>
            </a:r>
          </a:p>
          <a:p>
            <a:pPr lvl="1"/>
            <a:r>
              <a:rPr lang="en-US" sz="2800" dirty="0" smtClean="0"/>
              <a:t>Fixed table</a:t>
            </a:r>
          </a:p>
          <a:p>
            <a:pPr lvl="1"/>
            <a:r>
              <a:rPr lang="en-US" sz="2800" dirty="0" smtClean="0"/>
              <a:t>e.g., French verbs</a:t>
            </a:r>
            <a:endParaRPr lang="en-US" sz="2800" dirty="0"/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Agglutinative</a:t>
            </a:r>
          </a:p>
          <a:p>
            <a:pPr lvl="1"/>
            <a:r>
              <a:rPr lang="en-US" sz="2800" dirty="0" smtClean="0"/>
              <a:t>Rule-based </a:t>
            </a:r>
            <a:r>
              <a:rPr lang="en-US" sz="2800" dirty="0"/>
              <a:t>coding</a:t>
            </a:r>
          </a:p>
          <a:p>
            <a:pPr lvl="1"/>
            <a:r>
              <a:rPr lang="en-US" sz="2800" dirty="0"/>
              <a:t>e.g., Swahili </a:t>
            </a:r>
            <a:r>
              <a:rPr lang="en-US" sz="2800" dirty="0" smtClean="0"/>
              <a:t>verbs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071992" y="4059000"/>
            <a:ext cx="199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alternate spellings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893717" y="4581316"/>
            <a:ext cx="1185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place</a:t>
            </a:r>
            <a:endParaRPr lang="en-US"/>
          </a:p>
        </p:txBody>
      </p:sp>
      <p:pic>
        <p:nvPicPr>
          <p:cNvPr id="17" name="Picture 16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60789" y="5503742"/>
            <a:ext cx="2113005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spelling sets:</a:t>
            </a:r>
          </a:p>
          <a:p>
            <a:r>
              <a:rPr lang="en-US" dirty="0" smtClean="0"/>
              <a:t>polysemous terms often have the same inflections.  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508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176" y="1362564"/>
            <a:ext cx="456711" cy="8439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1705" y="1052297"/>
            <a:ext cx="8834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light</a:t>
            </a:r>
          </a:p>
          <a:p>
            <a:endParaRPr lang="en-US" sz="2800" dirty="0"/>
          </a:p>
          <a:p>
            <a:r>
              <a:rPr lang="en-US" sz="2800" dirty="0" smtClean="0"/>
              <a:t>lite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shape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934784" y="6049093"/>
            <a:ext cx="1896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B050"/>
                </a:solidFill>
              </a:rPr>
              <a:t>alternates</a:t>
            </a:r>
            <a:endParaRPr lang="en-US" sz="2800" dirty="0">
              <a:solidFill>
                <a:srgbClr val="00B05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45946"/>
              </p:ext>
            </p:extLst>
          </p:nvPr>
        </p:nvGraphicFramePr>
        <p:xfrm>
          <a:off x="813486" y="5662738"/>
          <a:ext cx="10515600" cy="365760"/>
        </p:xfrm>
        <a:graphic>
          <a:graphicData uri="http://schemas.openxmlformats.org/drawingml/2006/table">
            <a:tbl>
              <a:tblPr/>
              <a:tblGrid>
                <a:gridCol w="2103120"/>
                <a:gridCol w="2103120"/>
                <a:gridCol w="2103120"/>
                <a:gridCol w="2103120"/>
                <a:gridCol w="2103120"/>
              </a:tblGrid>
              <a:tr h="0">
                <a:tc>
                  <a:txBody>
                    <a:bodyPr/>
                    <a:lstStyle/>
                    <a:p>
                      <a:r>
                        <a:rPr lang="ja-JP" altLang="en-US">
                          <a:effectLst/>
                        </a:rPr>
                        <a:t>金魚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>
                          <a:effectLst/>
                        </a:rPr>
                        <a:t>きんぎょ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>
                          <a:effectLst/>
                        </a:rPr>
                        <a:t>キンギョ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>
                          <a:effectLst/>
                        </a:rPr>
                        <a:t>kingyo</a:t>
                      </a:r>
                      <a:endParaRPr lang="en-US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goldfish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397950"/>
              </p:ext>
            </p:extLst>
          </p:nvPr>
        </p:nvGraphicFramePr>
        <p:xfrm>
          <a:off x="813486" y="5276383"/>
          <a:ext cx="10515600" cy="365760"/>
        </p:xfrm>
        <a:graphic>
          <a:graphicData uri="http://schemas.openxmlformats.org/drawingml/2006/table">
            <a:tbl>
              <a:tblPr/>
              <a:tblGrid>
                <a:gridCol w="2103120"/>
                <a:gridCol w="2103120"/>
                <a:gridCol w="2103120"/>
                <a:gridCol w="2103120"/>
                <a:gridCol w="210312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Kanji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Hiragana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Katakana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Rōmaji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/>
                        </a:rPr>
                        <a:t>English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760043" y="6153666"/>
            <a:ext cx="3569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https://</a:t>
            </a:r>
            <a:r>
              <a:rPr lang="en-US" sz="1100" dirty="0" err="1"/>
              <a:t>en.wikipedia.org</a:t>
            </a:r>
            <a:r>
              <a:rPr lang="en-US" sz="1100" dirty="0"/>
              <a:t>/wiki/</a:t>
            </a:r>
            <a:r>
              <a:rPr lang="en-US" sz="1100" dirty="0" err="1"/>
              <a:t>Japanese_writing_system</a:t>
            </a:r>
            <a:endParaRPr lang="en-US" sz="11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150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shape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635223" y="3547882"/>
            <a:ext cx="2498215" cy="543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multiple words 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6779" y="2511826"/>
            <a:ext cx="381050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inflections (+separability)</a:t>
            </a:r>
          </a:p>
          <a:p>
            <a:endParaRPr lang="en-US" sz="2800" dirty="0"/>
          </a:p>
          <a:p>
            <a:r>
              <a:rPr lang="en-US" sz="2000" dirty="0" smtClean="0"/>
              <a:t>drives || up the wall</a:t>
            </a:r>
          </a:p>
          <a:p>
            <a:r>
              <a:rPr lang="en-US" sz="2000" dirty="0" smtClean="0"/>
              <a:t>drove || up the wall</a:t>
            </a:r>
          </a:p>
          <a:p>
            <a:r>
              <a:rPr lang="en-US" sz="2000" dirty="0" smtClean="0"/>
              <a:t>driven || up the wall</a:t>
            </a:r>
          </a:p>
          <a:p>
            <a:r>
              <a:rPr lang="en-US" sz="2000" dirty="0" smtClean="0"/>
              <a:t>driving || up the wall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36779" y="565963"/>
            <a:ext cx="345216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separability</a:t>
            </a:r>
          </a:p>
          <a:p>
            <a:endParaRPr lang="en-US" sz="2800" dirty="0"/>
          </a:p>
          <a:p>
            <a:r>
              <a:rPr lang="en-US" sz="2000" dirty="0" smtClean="0"/>
              <a:t>drive || up the wall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223" y="565963"/>
            <a:ext cx="2571922" cy="17114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5223" y="4693704"/>
            <a:ext cx="2571922" cy="171149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6779" y="5684133"/>
            <a:ext cx="2009049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Research question:</a:t>
            </a:r>
          </a:p>
          <a:p>
            <a:r>
              <a:rPr lang="en-US" dirty="0" smtClean="0"/>
              <a:t>Can we determine Separability Sets?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739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roblems for Lexicography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Concepts?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286891" cy="340145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How to explain an idea in its own language</a:t>
            </a:r>
          </a:p>
          <a:p>
            <a:r>
              <a:rPr lang="en-US" dirty="0" smtClean="0"/>
              <a:t>How to express an idea across languages</a:t>
            </a:r>
          </a:p>
          <a:p>
            <a:r>
              <a:rPr lang="en-US" dirty="0" smtClean="0"/>
              <a:t>How to account for variation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7352270" y="1681163"/>
            <a:ext cx="4003118" cy="823912"/>
          </a:xfrm>
        </p:spPr>
        <p:txBody>
          <a:bodyPr/>
          <a:lstStyle/>
          <a:p>
            <a:pPr algn="r"/>
            <a:r>
              <a:rPr lang="en-US" dirty="0" smtClean="0"/>
              <a:t>What are Words?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7352270" y="2505075"/>
            <a:ext cx="4003118" cy="3684588"/>
          </a:xfrm>
        </p:spPr>
        <p:txBody>
          <a:bodyPr/>
          <a:lstStyle/>
          <a:p>
            <a:pPr algn="r"/>
            <a:r>
              <a:rPr lang="en-US" dirty="0" smtClean="0"/>
              <a:t>A set of letters?</a:t>
            </a:r>
          </a:p>
          <a:p>
            <a:pPr algn="r"/>
            <a:r>
              <a:rPr lang="en-US" dirty="0" smtClean="0"/>
              <a:t>A set of sounds?</a:t>
            </a:r>
          </a:p>
          <a:p>
            <a:pPr algn="r"/>
            <a:r>
              <a:rPr lang="en-US" dirty="0" smtClean="0"/>
              <a:t>A “canonical” form?</a:t>
            </a:r>
          </a:p>
          <a:p>
            <a:pPr algn="r"/>
            <a:r>
              <a:rPr lang="en-US" dirty="0" smtClean="0"/>
              <a:t>A single entity?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6425" y="2468563"/>
            <a:ext cx="3009900" cy="27051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3390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shape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968266" y="834542"/>
            <a:ext cx="359137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sign languages</a:t>
            </a:r>
          </a:p>
          <a:p>
            <a:r>
              <a:rPr lang="en-US" sz="2000" dirty="0" smtClean="0"/>
              <a:t>e.g. Uganda Sign Language</a:t>
            </a:r>
          </a:p>
          <a:p>
            <a:r>
              <a:rPr lang="en-US" sz="2000" dirty="0" smtClean="0"/>
              <a:t>Solomon Islander Sign Language</a:t>
            </a:r>
          </a:p>
          <a:p>
            <a:endParaRPr lang="en-US" sz="2800" dirty="0"/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no sound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no spelling</a:t>
            </a:r>
          </a:p>
          <a:p>
            <a:pPr marL="457200" indent="-457200">
              <a:buFont typeface="Arial" charset="0"/>
              <a:buChar char="•"/>
            </a:pPr>
            <a:endParaRPr lang="en-US" sz="2800" dirty="0"/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need for gesture recognition</a:t>
            </a:r>
            <a:br>
              <a:rPr lang="en-US" sz="2800" dirty="0" smtClean="0"/>
            </a:br>
            <a:r>
              <a:rPr lang="en-US" sz="2800" dirty="0" smtClean="0"/>
              <a:t>(future research)</a:t>
            </a:r>
            <a:endParaRPr lang="en-US" sz="2800" dirty="0" smtClean="0"/>
          </a:p>
          <a:p>
            <a:pPr algn="ctr"/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473" y="5004486"/>
            <a:ext cx="2296110" cy="17198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80173" y="834542"/>
            <a:ext cx="344753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ideograms</a:t>
            </a:r>
          </a:p>
          <a:p>
            <a:r>
              <a:rPr lang="en-US" sz="2800" b="1" dirty="0" smtClean="0"/>
              <a:t>		光</a:t>
            </a:r>
            <a:endParaRPr lang="en-US" sz="2800" b="1" dirty="0"/>
          </a:p>
          <a:p>
            <a:endParaRPr lang="en-US" sz="2800" dirty="0"/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no relation between shape and sound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no sequencing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ontological relationships</a:t>
            </a:r>
            <a:endParaRPr lang="en-US" dirty="0"/>
          </a:p>
        </p:txBody>
      </p:sp>
      <p:pic>
        <p:nvPicPr>
          <p:cNvPr id="11" name="Picture 10" descr="LIGHTBULB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49397" y="1113990"/>
            <a:ext cx="873600" cy="88786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491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place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935384" y="3568654"/>
            <a:ext cx="1853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dialect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8635222" y="3547883"/>
            <a:ext cx="3556777" cy="543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trike="sngStrike" dirty="0" smtClean="0"/>
              <a:t>dialect</a:t>
            </a:r>
            <a:r>
              <a:rPr lang="en-US" sz="2800" dirty="0" smtClean="0"/>
              <a:t> </a:t>
            </a:r>
            <a:r>
              <a:rPr lang="en-US" sz="2800" dirty="0"/>
              <a:t> </a:t>
            </a:r>
            <a:r>
              <a:rPr lang="en-US" sz="2800" dirty="0" smtClean="0"/>
              <a:t>word sightings</a:t>
            </a:r>
            <a:endParaRPr lang="en-US" sz="2800" strike="sngStrike" dirty="0"/>
          </a:p>
        </p:txBody>
      </p:sp>
      <p:sp>
        <p:nvSpPr>
          <p:cNvPr id="23" name="TextBox 22"/>
          <p:cNvSpPr txBox="1"/>
          <p:nvPr/>
        </p:nvSpPr>
        <p:spPr>
          <a:xfrm>
            <a:off x="4934784" y="5775182"/>
            <a:ext cx="19355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/>
              <a:t>sound sightings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313" y="1052298"/>
            <a:ext cx="825368" cy="141905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9882" y="3980745"/>
            <a:ext cx="4295404" cy="2860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77" y="4342925"/>
            <a:ext cx="3149600" cy="204661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66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sound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0" name="Picture 9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935384" y="3568654"/>
            <a:ext cx="1853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audio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8635223" y="3547883"/>
            <a:ext cx="1693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tone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4564080" y="6049095"/>
            <a:ext cx="2553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IPA </a:t>
            </a:r>
            <a:r>
              <a:rPr lang="en-US" sz="2800" smtClean="0"/>
              <a:t>(phonetics)</a:t>
            </a:r>
            <a:endParaRPr lang="en-US" sz="2800" dirty="0"/>
          </a:p>
        </p:txBody>
      </p:sp>
      <p:sp>
        <p:nvSpPr>
          <p:cNvPr id="9" name="4-Point Star 8"/>
          <p:cNvSpPr/>
          <p:nvPr/>
        </p:nvSpPr>
        <p:spPr>
          <a:xfrm>
            <a:off x="2546532" y="4162154"/>
            <a:ext cx="570881" cy="465548"/>
          </a:xfrm>
          <a:prstGeom prst="star4">
            <a:avLst>
              <a:gd name="adj" fmla="val 10265"/>
            </a:avLst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98587" y="4697982"/>
            <a:ext cx="1185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place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13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7739" y="220648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time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0" name="Picture 9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80768" y="3568655"/>
            <a:ext cx="32080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ancestors</a:t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2800" smtClean="0"/>
              <a:t>(other </a:t>
            </a:r>
            <a:r>
              <a:rPr lang="en-US" sz="2800" dirty="0" smtClean="0"/>
              <a:t>languages)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7937784" y="3553851"/>
            <a:ext cx="25476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ancestors</a:t>
            </a:r>
          </a:p>
          <a:p>
            <a:r>
              <a:rPr lang="en-US" sz="2800" dirty="0" smtClean="0"/>
              <a:t>(own language)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4234408" y="6012023"/>
            <a:ext cx="3257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datings (examples)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927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1705" y="1052297"/>
            <a:ext cx="883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light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6685" y="2159750"/>
            <a:ext cx="1553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solidFill>
                  <a:srgbClr val="00B050"/>
                </a:solidFill>
              </a:rPr>
              <a:t>relationships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0" name="Picture 9" descr="LIGHTBULB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9732" y="1200488"/>
            <a:ext cx="873600" cy="887869"/>
          </a:xfrm>
          <a:prstGeom prst="rect">
            <a:avLst/>
          </a:prstGeom>
        </p:spPr>
      </p:pic>
      <p:sp>
        <p:nvSpPr>
          <p:cNvPr id="19" name="4-Point Star 18"/>
          <p:cNvSpPr/>
          <p:nvPr/>
        </p:nvSpPr>
        <p:spPr>
          <a:xfrm>
            <a:off x="4460789" y="2615514"/>
            <a:ext cx="2804984" cy="2388972"/>
          </a:xfrm>
          <a:prstGeom prst="star4">
            <a:avLst/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109732" y="3568655"/>
            <a:ext cx="1679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smtClean="0"/>
              <a:t>synonyms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937784" y="3553851"/>
            <a:ext cx="2547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ontologies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34408" y="6012023"/>
            <a:ext cx="3257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terminologies</a:t>
            </a:r>
            <a:endParaRPr lang="en-US" sz="2800" dirty="0"/>
          </a:p>
        </p:txBody>
      </p:sp>
      <p:sp>
        <p:nvSpPr>
          <p:cNvPr id="9" name="4-Point Star 8"/>
          <p:cNvSpPr/>
          <p:nvPr/>
        </p:nvSpPr>
        <p:spPr>
          <a:xfrm>
            <a:off x="2546532" y="4162154"/>
            <a:ext cx="570881" cy="465548"/>
          </a:xfrm>
          <a:prstGeom prst="star4">
            <a:avLst>
              <a:gd name="adj" fmla="val 10265"/>
            </a:avLst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147495" y="4681320"/>
            <a:ext cx="1368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transitivity</a:t>
            </a:r>
          </a:p>
          <a:p>
            <a:pPr algn="ctr"/>
            <a:r>
              <a:rPr lang="en-US" dirty="0" smtClean="0"/>
              <a:t>with translations</a:t>
            </a:r>
            <a:endParaRPr lang="en-US" dirty="0"/>
          </a:p>
        </p:txBody>
      </p:sp>
      <p:sp>
        <p:nvSpPr>
          <p:cNvPr id="12" name="4-Point Star 11"/>
          <p:cNvSpPr/>
          <p:nvPr/>
        </p:nvSpPr>
        <p:spPr>
          <a:xfrm>
            <a:off x="8514845" y="4162154"/>
            <a:ext cx="570881" cy="465548"/>
          </a:xfrm>
          <a:prstGeom prst="star4">
            <a:avLst>
              <a:gd name="adj" fmla="val 10265"/>
            </a:avLst>
          </a:prstGeom>
          <a:solidFill>
            <a:srgbClr val="FFF8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210114" y="4686181"/>
            <a:ext cx="12207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hierarchies</a:t>
            </a:r>
          </a:p>
          <a:p>
            <a:pPr algn="ctr"/>
            <a:r>
              <a:rPr lang="en-US" dirty="0" smtClean="0"/>
              <a:t>or</a:t>
            </a:r>
          </a:p>
          <a:p>
            <a:pPr algn="ctr"/>
            <a:r>
              <a:rPr lang="en-US" dirty="0" smtClean="0"/>
              <a:t>reciprocity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98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0" y="274055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Lexicography </a:t>
            </a:r>
          </a:p>
          <a:p>
            <a:pPr algn="ctr"/>
            <a:r>
              <a:rPr lang="en-US" sz="3200" dirty="0"/>
              <a:t>vs. </a:t>
            </a:r>
          </a:p>
          <a:p>
            <a:pPr algn="ctr"/>
            <a:r>
              <a:rPr lang="en-US" sz="3200" dirty="0"/>
              <a:t>Terminology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74274" y="1989214"/>
            <a:ext cx="7933343" cy="39241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dirty="0"/>
              <a:t>Lexicography:</a:t>
            </a:r>
          </a:p>
          <a:p>
            <a:pPr marL="800100" lvl="1" indent="-342900">
              <a:spcAft>
                <a:spcPts val="1800"/>
              </a:spcAft>
              <a:buFont typeface="Arial"/>
              <a:buChar char="•"/>
            </a:pPr>
            <a:r>
              <a:rPr lang="en-US" dirty="0"/>
              <a:t>General terms</a:t>
            </a:r>
          </a:p>
          <a:p>
            <a:pPr marL="800100" lvl="1" indent="-342900">
              <a:spcAft>
                <a:spcPts val="1800"/>
              </a:spcAft>
              <a:buFont typeface="Arial"/>
              <a:buChar char="•"/>
            </a:pPr>
            <a:r>
              <a:rPr lang="en-US" dirty="0"/>
              <a:t>Variability of concepts among languages</a:t>
            </a:r>
          </a:p>
          <a:p>
            <a:pPr marL="800100" lvl="1" indent="-342900">
              <a:spcAft>
                <a:spcPts val="1800"/>
              </a:spcAft>
              <a:buFont typeface="Arial"/>
              <a:buChar char="•"/>
            </a:pPr>
            <a:r>
              <a:rPr lang="en-US" dirty="0"/>
              <a:t>Describes indigenous words</a:t>
            </a:r>
          </a:p>
          <a:p>
            <a:pPr>
              <a:spcAft>
                <a:spcPts val="1800"/>
              </a:spcAft>
            </a:pPr>
            <a:r>
              <a:rPr lang="en-US" dirty="0"/>
              <a:t>Terminology</a:t>
            </a:r>
          </a:p>
          <a:p>
            <a:pPr marL="800100" lvl="1" indent="-342900">
              <a:spcAft>
                <a:spcPts val="1800"/>
              </a:spcAft>
              <a:buFont typeface="Arial"/>
              <a:buChar char="•"/>
            </a:pPr>
            <a:r>
              <a:rPr lang="en-US" dirty="0"/>
              <a:t>Domain-specific terms</a:t>
            </a:r>
          </a:p>
          <a:p>
            <a:pPr marL="800100" lvl="1" indent="-342900">
              <a:spcAft>
                <a:spcPts val="1800"/>
              </a:spcAft>
              <a:buFont typeface="Arial"/>
              <a:buChar char="•"/>
            </a:pPr>
            <a:r>
              <a:rPr lang="en-US" dirty="0"/>
              <a:t>Fixed meaning within context</a:t>
            </a:r>
          </a:p>
          <a:p>
            <a:pPr marL="800100" lvl="1" indent="-342900">
              <a:spcAft>
                <a:spcPts val="1800"/>
              </a:spcAft>
              <a:buFont typeface="Arial"/>
              <a:buChar char="•"/>
            </a:pPr>
            <a:r>
              <a:rPr lang="en-US" dirty="0"/>
              <a:t>Prescribes words </a:t>
            </a:r>
          </a:p>
        </p:txBody>
      </p:sp>
      <p:pic>
        <p:nvPicPr>
          <p:cNvPr id="2" name="Picture 1" descr="gradient_Black_Green_256x2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908" y="2134577"/>
            <a:ext cx="2793224" cy="13847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69909" y="4116139"/>
            <a:ext cx="1377051" cy="1384798"/>
          </a:xfrm>
          <a:prstGeom prst="rect">
            <a:avLst/>
          </a:prstGeom>
          <a:solidFill>
            <a:srgbClr val="26CA2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546960" y="4116139"/>
            <a:ext cx="1416173" cy="1384798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langauge-map-of-ghana-heart-language-color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540" y="2140570"/>
            <a:ext cx="608407" cy="899301"/>
          </a:xfrm>
          <a:prstGeom prst="rect">
            <a:avLst/>
          </a:prstGeom>
        </p:spPr>
      </p:pic>
      <p:pic>
        <p:nvPicPr>
          <p:cNvPr id="8" name="Picture 7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543" y="2140569"/>
            <a:ext cx="1112996" cy="8993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75374" y="2278286"/>
            <a:ext cx="2065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sabilli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527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59574"/>
            <a:ext cx="8229600" cy="1143000"/>
          </a:xfrm>
        </p:spPr>
        <p:txBody>
          <a:bodyPr/>
          <a:lstStyle/>
          <a:p>
            <a:r>
              <a:rPr lang="en-US" dirty="0" smtClean="0"/>
              <a:t>Collecting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Gathering new data</a:t>
            </a:r>
          </a:p>
          <a:p>
            <a:pPr lvl="1"/>
            <a:r>
              <a:rPr lang="en-US" dirty="0" smtClean="0"/>
              <a:t>For languages with zero digitized data (most world languages)</a:t>
            </a:r>
          </a:p>
          <a:p>
            <a:pPr lvl="1"/>
            <a:r>
              <a:rPr lang="en-US" dirty="0" smtClean="0"/>
              <a:t>For languages with incomplete data (all languages)</a:t>
            </a:r>
          </a:p>
          <a:p>
            <a:r>
              <a:rPr lang="en-US" dirty="0" smtClean="0"/>
              <a:t>Aligning existing data</a:t>
            </a:r>
          </a:p>
          <a:p>
            <a:pPr lvl="1"/>
            <a:r>
              <a:rPr lang="en-US" dirty="0" smtClean="0"/>
              <a:t>To separate terms at concept level</a:t>
            </a:r>
          </a:p>
          <a:p>
            <a:pPr lvl="1"/>
            <a:r>
              <a:rPr lang="en-US" dirty="0" smtClean="0"/>
              <a:t>To match concepts across languages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06784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59575"/>
            <a:ext cx="8229600" cy="1725941"/>
          </a:xfrm>
        </p:spPr>
        <p:txBody>
          <a:bodyPr>
            <a:normAutofit/>
          </a:bodyPr>
          <a:lstStyle/>
          <a:p>
            <a:r>
              <a:rPr lang="en-US" dirty="0" smtClean="0"/>
              <a:t>Collecting Data</a:t>
            </a:r>
            <a:br>
              <a:rPr lang="en-US" dirty="0" smtClean="0"/>
            </a:br>
            <a:r>
              <a:rPr lang="en-US" dirty="0" smtClean="0"/>
              <a:t>Existing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585" y="2167667"/>
            <a:ext cx="4122793" cy="2110844"/>
          </a:xfrm>
        </p:spPr>
        <p:txBody>
          <a:bodyPr/>
          <a:lstStyle/>
          <a:p>
            <a:r>
              <a:rPr lang="en-US" dirty="0" smtClean="0"/>
              <a:t>Copyright restrictions</a:t>
            </a:r>
          </a:p>
          <a:p>
            <a:r>
              <a:rPr lang="en-US" dirty="0" smtClean="0"/>
              <a:t>Data structure</a:t>
            </a:r>
          </a:p>
          <a:p>
            <a:r>
              <a:rPr lang="en-US" dirty="0" smtClean="0"/>
              <a:t>Data alignment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light_tuk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027" y="2172759"/>
            <a:ext cx="3370030" cy="3702996"/>
          </a:xfrm>
          <a:prstGeom prst="rect">
            <a:avLst/>
          </a:prstGeom>
          <a:ln w="25400">
            <a:solidFill>
              <a:schemeClr val="accent6"/>
            </a:solidFill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3655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600200"/>
          </a:xfrm>
        </p:spPr>
        <p:txBody>
          <a:bodyPr/>
          <a:lstStyle/>
          <a:p>
            <a:r>
              <a:rPr lang="en-US" dirty="0" smtClean="0"/>
              <a:t>Collecting Data</a:t>
            </a:r>
            <a:br>
              <a:rPr lang="en-US" dirty="0" smtClean="0"/>
            </a:br>
            <a:r>
              <a:rPr lang="en-US" dirty="0" smtClean="0"/>
              <a:t>Expert Interface: Edit Engine</a:t>
            </a:r>
            <a:endParaRPr lang="en-US" dirty="0"/>
          </a:p>
        </p:txBody>
      </p:sp>
      <p:pic>
        <p:nvPicPr>
          <p:cNvPr id="4" name="Content Placeholder 3" descr="edit_engine_dron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79" b="15779"/>
          <a:stretch>
            <a:fillRect/>
          </a:stretch>
        </p:blipFill>
        <p:spPr/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763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Crowdsourcing Lexicography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600201"/>
            <a:ext cx="6144673" cy="209282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Gathering new data</a:t>
            </a:r>
          </a:p>
          <a:p>
            <a:pPr lvl="1"/>
            <a:r>
              <a:rPr lang="en-US" dirty="0" smtClean="0"/>
              <a:t>For languages with zero digitized data (most world languages)</a:t>
            </a:r>
          </a:p>
          <a:p>
            <a:pPr lvl="1"/>
            <a:r>
              <a:rPr lang="en-US" dirty="0" smtClean="0"/>
              <a:t>For languages with incomplete data (all languages)</a:t>
            </a:r>
          </a:p>
          <a:p>
            <a:r>
              <a:rPr lang="en-US" dirty="0" smtClean="0"/>
              <a:t>Aligning existing data</a:t>
            </a:r>
          </a:p>
          <a:p>
            <a:pPr lvl="1"/>
            <a:r>
              <a:rPr lang="en-US" dirty="0" smtClean="0"/>
              <a:t>To separate terms at concept level</a:t>
            </a:r>
          </a:p>
          <a:p>
            <a:pPr lvl="1"/>
            <a:r>
              <a:rPr lang="en-US" dirty="0" smtClean="0"/>
              <a:t>To match concepts across languages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27446" y="3864169"/>
            <a:ext cx="773671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3600" dirty="0"/>
              <a:t>People are very good at these tasks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3600" dirty="0"/>
              <a:t>Machines are very bad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3600" dirty="0"/>
              <a:t>Scholars are very busy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52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roblems for Lexicography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Concepts?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286891" cy="3401455"/>
          </a:xfrm>
        </p:spPr>
        <p:txBody>
          <a:bodyPr/>
          <a:lstStyle/>
          <a:p>
            <a:r>
              <a:rPr lang="en-US" dirty="0" smtClean="0"/>
              <a:t>How to explain an idea in its own language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How to express an idea across languages</a:t>
            </a:r>
          </a:p>
          <a:p>
            <a:r>
              <a:rPr lang="en-US" dirty="0" smtClean="0"/>
              <a:t>How to account for variation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7352270" y="1681163"/>
            <a:ext cx="4003118" cy="823912"/>
          </a:xfrm>
        </p:spPr>
        <p:txBody>
          <a:bodyPr/>
          <a:lstStyle/>
          <a:p>
            <a:pPr algn="r"/>
            <a:r>
              <a:rPr lang="en-US" dirty="0" smtClean="0"/>
              <a:t>What are Words?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7352270" y="2505075"/>
            <a:ext cx="4003118" cy="3684588"/>
          </a:xfrm>
        </p:spPr>
        <p:txBody>
          <a:bodyPr/>
          <a:lstStyle/>
          <a:p>
            <a:pPr algn="r"/>
            <a:r>
              <a:rPr lang="en-US" dirty="0" smtClean="0"/>
              <a:t>A set of letters?</a:t>
            </a:r>
          </a:p>
          <a:p>
            <a:pPr algn="r"/>
            <a:r>
              <a:rPr lang="en-US" dirty="0" smtClean="0"/>
              <a:t>A set of sounds?</a:t>
            </a:r>
          </a:p>
          <a:p>
            <a:pPr algn="r"/>
            <a:r>
              <a:rPr lang="en-US" dirty="0" smtClean="0"/>
              <a:t>A “canonical” form?</a:t>
            </a:r>
          </a:p>
          <a:p>
            <a:pPr algn="r"/>
            <a:r>
              <a:rPr lang="en-US" dirty="0" smtClean="0"/>
              <a:t>A single entity?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749" y="2093119"/>
            <a:ext cx="2762523" cy="425825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2678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r>
              <a:rPr lang="en-US" dirty="0" smtClean="0"/>
              <a:t>Crowdsourcing with 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Engage the public in producing raw data</a:t>
            </a:r>
          </a:p>
          <a:p>
            <a:r>
              <a:rPr lang="en-US" dirty="0" smtClean="0"/>
              <a:t>Data can be built upon and refined over time</a:t>
            </a:r>
          </a:p>
          <a:p>
            <a:r>
              <a:rPr lang="en-US" dirty="0" smtClean="0"/>
              <a:t>Collecting “facts” that</a:t>
            </a:r>
          </a:p>
          <a:p>
            <a:pPr lvl="1"/>
            <a:r>
              <a:rPr lang="en-US" dirty="0" smtClean="0"/>
              <a:t>can best come from native informants</a:t>
            </a:r>
          </a:p>
          <a:p>
            <a:pPr lvl="1"/>
            <a:r>
              <a:rPr lang="en-US" dirty="0" smtClean="0"/>
              <a:t>can be verified by consensus as fulfilling a communicative role</a:t>
            </a:r>
          </a:p>
          <a:p>
            <a:r>
              <a:rPr lang="en-US" dirty="0" smtClean="0"/>
              <a:t>Wrong data and bad actors can be removed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2003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r>
              <a:rPr lang="en-US" dirty="0" smtClean="0"/>
              <a:t>Game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tasks the public can understand</a:t>
            </a:r>
          </a:p>
          <a:p>
            <a:r>
              <a:rPr lang="en-US" dirty="0" smtClean="0"/>
              <a:t>“Word” questions to stimulate the mind</a:t>
            </a:r>
          </a:p>
          <a:p>
            <a:r>
              <a:rPr lang="en-US" dirty="0" smtClean="0"/>
              <a:t>Competition elements to stimulate the heart</a:t>
            </a:r>
          </a:p>
          <a:p>
            <a:r>
              <a:rPr lang="en-US" dirty="0" smtClean="0"/>
              <a:t>Answers validated by consensus</a:t>
            </a:r>
          </a:p>
          <a:p>
            <a:r>
              <a:rPr lang="en-US" dirty="0" smtClean="0"/>
              <a:t>Starts with English concept set to have a shared realm of ideas</a:t>
            </a:r>
          </a:p>
          <a:p>
            <a:r>
              <a:rPr lang="en-US" dirty="0" smtClean="0"/>
              <a:t>Grows progressively – winning answers in one mode generate more advanced questions in the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727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amusigame_facebook_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46" r="-5746"/>
          <a:stretch>
            <a:fillRect/>
          </a:stretch>
        </p:blipFill>
        <p:spPr>
          <a:xfrm>
            <a:off x="1333400" y="477392"/>
            <a:ext cx="9515742" cy="5233292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1679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5810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Game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Translation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Synonyms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Word Forms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Definitions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Examples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Alignment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Equivalence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Difference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58966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711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Translation Game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010" y="1600201"/>
            <a:ext cx="7105980" cy="452596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698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5900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Translation Game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722" y="1600201"/>
            <a:ext cx="7094556" cy="452596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2789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743197"/>
          </a:xfrm>
        </p:spPr>
        <p:txBody>
          <a:bodyPr>
            <a:normAutofit/>
          </a:bodyPr>
          <a:lstStyle/>
          <a:p>
            <a:r>
              <a:rPr lang="en-US" dirty="0" smtClean="0"/>
              <a:t>Definition Game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44860" y="1600200"/>
            <a:ext cx="7102280" cy="452596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30369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Game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861" y="1600200"/>
            <a:ext cx="7102278" cy="452596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643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5270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 Game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861" y="1600201"/>
            <a:ext cx="7102278" cy="4525961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7715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6531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Game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862" y="1600201"/>
            <a:ext cx="7102277" cy="4525961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53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393" y="3123856"/>
            <a:ext cx="3573161" cy="357316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roblems for Lexicography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Concepts?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286891" cy="3401455"/>
          </a:xfrm>
        </p:spPr>
        <p:txBody>
          <a:bodyPr/>
          <a:lstStyle/>
          <a:p>
            <a:r>
              <a:rPr lang="en-US" dirty="0" smtClean="0"/>
              <a:t>How to explain an idea in its own language</a:t>
            </a:r>
          </a:p>
          <a:p>
            <a:r>
              <a:rPr lang="en-US" dirty="0" smtClean="0"/>
              <a:t>How to express an idea across languages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How to account for variation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7352270" y="1681163"/>
            <a:ext cx="4003118" cy="823912"/>
          </a:xfrm>
        </p:spPr>
        <p:txBody>
          <a:bodyPr/>
          <a:lstStyle/>
          <a:p>
            <a:pPr algn="r"/>
            <a:r>
              <a:rPr lang="en-US" dirty="0" smtClean="0"/>
              <a:t>What are Words?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7352270" y="2505075"/>
            <a:ext cx="4003118" cy="3684588"/>
          </a:xfrm>
        </p:spPr>
        <p:txBody>
          <a:bodyPr/>
          <a:lstStyle/>
          <a:p>
            <a:pPr algn="r"/>
            <a:r>
              <a:rPr lang="en-US" dirty="0" smtClean="0"/>
              <a:t>A set of letters?</a:t>
            </a:r>
          </a:p>
          <a:p>
            <a:pPr algn="r"/>
            <a:r>
              <a:rPr lang="en-US" dirty="0" smtClean="0"/>
              <a:t>A set of sounds?</a:t>
            </a:r>
          </a:p>
          <a:p>
            <a:pPr algn="r"/>
            <a:r>
              <a:rPr lang="en-US" dirty="0" smtClean="0"/>
              <a:t>A “canonical” form?</a:t>
            </a:r>
          </a:p>
          <a:p>
            <a:pPr algn="r"/>
            <a:r>
              <a:rPr lang="en-US" dirty="0" smtClean="0"/>
              <a:t>A single entity?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825" y="3123856"/>
            <a:ext cx="927100" cy="33655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082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musi_logo_3x3-200dp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1" y="2044701"/>
            <a:ext cx="2743337" cy="27433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8154" y="4436100"/>
            <a:ext cx="905984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/>
              <a:t>Martin Benjamin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The Particles of Language:</a:t>
            </a:r>
          </a:p>
          <a:p>
            <a:pPr algn="ctr"/>
            <a:r>
              <a:rPr lang="en-US" dirty="0"/>
              <a:t> "The Dictionary" as elemental data for 7000 languages across time and space</a:t>
            </a:r>
          </a:p>
          <a:p>
            <a:pPr algn="ctr"/>
            <a:endParaRPr lang="en-US" i="1" dirty="0"/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martin.benjamin@epfl.ch</a:t>
            </a:r>
            <a:endParaRPr lang="en-US" sz="1400" dirty="0"/>
          </a:p>
          <a:p>
            <a:pPr algn="ctr"/>
            <a:endParaRPr lang="en-US" sz="1400" dirty="0"/>
          </a:p>
        </p:txBody>
      </p:sp>
      <p:pic>
        <p:nvPicPr>
          <p:cNvPr id="3" name="Picture 2" descr="EPFL_logo-trans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842" y="62149"/>
            <a:ext cx="2345251" cy="113528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ADD4-F931-A24A-9BC5-EB3C2FC49581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96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4368</TotalTime>
  <Words>2191</Words>
  <Application>Microsoft Macintosh PowerPoint</Application>
  <PresentationFormat>Widescreen</PresentationFormat>
  <Paragraphs>779</Paragraphs>
  <Slides>90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8" baseType="lpstr">
      <vt:lpstr>Calibri</vt:lpstr>
      <vt:lpstr>Calibri Light</vt:lpstr>
      <vt:lpstr>Cordia New</vt:lpstr>
      <vt:lpstr>ＭＳ Ｐゴシック</vt:lpstr>
      <vt:lpstr>OCR A Std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overlap between           and            ?</vt:lpstr>
      <vt:lpstr>Problems for Lexicography</vt:lpstr>
      <vt:lpstr>Problems for Lexicography</vt:lpstr>
      <vt:lpstr>Problems for Lexicography</vt:lpstr>
      <vt:lpstr>Problems for Lexicography</vt:lpstr>
      <vt:lpstr>Problems for Lexicography</vt:lpstr>
      <vt:lpstr>Problems for Lexicography</vt:lpstr>
      <vt:lpstr>Problems for Lexicography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Collecting Data</vt:lpstr>
      <vt:lpstr>Collecting Data Existing Data</vt:lpstr>
      <vt:lpstr>Collecting Data Expert Interface: Edit Engine</vt:lpstr>
      <vt:lpstr>Crowdsourcing Lexicography</vt:lpstr>
      <vt:lpstr>Crowdsourcing with Games</vt:lpstr>
      <vt:lpstr>Game Architecture</vt:lpstr>
      <vt:lpstr>PowerPoint Presentation</vt:lpstr>
      <vt:lpstr>Game Modes</vt:lpstr>
      <vt:lpstr>Translation Game</vt:lpstr>
      <vt:lpstr>Translation Game</vt:lpstr>
      <vt:lpstr>Definition Game</vt:lpstr>
      <vt:lpstr>Definition Game</vt:lpstr>
      <vt:lpstr>Definition Game</vt:lpstr>
      <vt:lpstr>Example Game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Particles of Language</dc:title>
  <dc:creator>Martin Benjamin</dc:creator>
  <cp:lastModifiedBy>Martin Benjamin</cp:lastModifiedBy>
  <cp:revision>99</cp:revision>
  <dcterms:created xsi:type="dcterms:W3CDTF">2015-09-17T08:12:19Z</dcterms:created>
  <dcterms:modified xsi:type="dcterms:W3CDTF">2015-09-21T08:35:48Z</dcterms:modified>
</cp:coreProperties>
</file>