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79" r:id="rId2"/>
    <p:sldId id="259" r:id="rId3"/>
    <p:sldId id="266" r:id="rId4"/>
    <p:sldId id="272" r:id="rId5"/>
    <p:sldId id="273" r:id="rId6"/>
    <p:sldId id="271" r:id="rId7"/>
    <p:sldId id="274" r:id="rId8"/>
    <p:sldId id="275" r:id="rId9"/>
    <p:sldId id="265" r:id="rId10"/>
    <p:sldId id="277" r:id="rId11"/>
    <p:sldId id="268" r:id="rId12"/>
    <p:sldId id="280" r:id="rId13"/>
    <p:sldId id="267" r:id="rId14"/>
    <p:sldId id="270" r:id="rId15"/>
    <p:sldId id="269" r:id="rId16"/>
    <p:sldId id="263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412" autoAdjust="0"/>
  </p:normalViewPr>
  <p:slideViewPr>
    <p:cSldViewPr snapToObjects="1">
      <p:cViewPr varScale="1">
        <p:scale>
          <a:sx n="109" d="100"/>
          <a:sy n="109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20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WP7:BUDGET:WP7_Budget2008_V3_Nov0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WP7:BUDGET:WP7_Budget2008_V3_Nov08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WP7:BUDGET:WP7_Budget2008_V3_Nov0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WP7</a:t>
            </a:r>
            <a:r>
              <a:rPr lang="en-US" baseline="0"/>
              <a:t> Expenditure</a:t>
            </a:r>
            <a:endParaRPr lang="en-US"/>
          </a:p>
        </c:rich>
      </c:tx>
      <c:layout/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14722878390201"/>
          <c:y val="0.168172631649349"/>
          <c:w val="0.742019612324185"/>
          <c:h val="0.682402248648402"/>
        </c:manualLayout>
      </c:layout>
      <c:barChart>
        <c:barDir val="bar"/>
        <c:grouping val="clustered"/>
        <c:ser>
          <c:idx val="1"/>
          <c:order val="0"/>
          <c:tx>
            <c:v>Budget</c:v>
          </c:tx>
          <c:spPr>
            <a:solidFill>
              <a:schemeClr val="accent1"/>
            </a:solidFill>
          </c:spPr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400" b="1" i="0"/>
                  </a:pPr>
                  <a:endParaRPr lang="en-US"/>
                </a:p>
              </c:txPr>
              <c:showVal val="1"/>
            </c:dLbl>
            <c:delete val="1"/>
          </c:dLbls>
          <c:cat>
            <c:strRef>
              <c:f>'Balance official form'!$A$27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'Balance official form'!$C$27</c:f>
              <c:numCache>
                <c:formatCode>General</c:formatCode>
                <c:ptCount val="1"/>
                <c:pt idx="0">
                  <c:v>100000.0</c:v>
                </c:pt>
              </c:numCache>
            </c:numRef>
          </c:val>
        </c:ser>
        <c:ser>
          <c:idx val="2"/>
          <c:order val="1"/>
          <c:tx>
            <c:v>Actual</c:v>
          </c:tx>
          <c:spPr>
            <a:solidFill>
              <a:schemeClr val="accent2"/>
            </a:solidFill>
          </c:spPr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400" b="1" i="0"/>
                  </a:pPr>
                  <a:endParaRPr lang="en-US"/>
                </a:p>
              </c:txPr>
              <c:showVal val="1"/>
            </c:dLbl>
            <c:delete val="1"/>
          </c:dLbls>
          <c:cat>
            <c:strRef>
              <c:f>'Balance official form'!$A$27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'Balance official form'!$D$27</c:f>
              <c:numCache>
                <c:formatCode>General</c:formatCode>
                <c:ptCount val="1"/>
                <c:pt idx="0">
                  <c:v>71650.0</c:v>
                </c:pt>
              </c:numCache>
            </c:numRef>
          </c:val>
        </c:ser>
        <c:ser>
          <c:idx val="3"/>
          <c:order val="2"/>
          <c:tx>
            <c:v>Projected</c:v>
          </c:tx>
          <c:spPr>
            <a:solidFill>
              <a:schemeClr val="accent3"/>
            </a:solidFill>
          </c:spPr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400" b="1" i="0"/>
                  </a:pPr>
                  <a:endParaRPr lang="en-US"/>
                </a:p>
              </c:txPr>
              <c:showVal val="1"/>
            </c:dLbl>
            <c:delete val="1"/>
          </c:dLbls>
          <c:cat>
            <c:strRef>
              <c:f>'Balance official form'!$A$27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'Balance official form'!$E$27</c:f>
              <c:numCache>
                <c:formatCode>General</c:formatCode>
                <c:ptCount val="1"/>
                <c:pt idx="0">
                  <c:v>95350.0</c:v>
                </c:pt>
              </c:numCache>
            </c:numRef>
          </c:val>
        </c:ser>
        <c:axId val="525534952"/>
        <c:axId val="525538424"/>
      </c:barChart>
      <c:catAx>
        <c:axId val="525534952"/>
        <c:scaling>
          <c:orientation val="minMax"/>
        </c:scaling>
        <c:axPos val="l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525538424"/>
        <c:crosses val="autoZero"/>
        <c:auto val="1"/>
        <c:lblAlgn val="ctr"/>
        <c:lblOffset val="100"/>
      </c:catAx>
      <c:valAx>
        <c:axId val="525538424"/>
        <c:scaling>
          <c:orientation val="minMax"/>
        </c:scaling>
        <c:axPos val="b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525534952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noFill/>
      <a:prstDash val="solid"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WP7 Running Expenditure</a:t>
            </a:r>
          </a:p>
        </c:rich>
      </c:tx>
      <c:layout>
        <c:manualLayout>
          <c:xMode val="edge"/>
          <c:yMode val="edge"/>
          <c:x val="0.309268636874936"/>
          <c:y val="0.0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94730589437996"/>
          <c:y val="0.198294239535847"/>
          <c:w val="0.733441030883573"/>
          <c:h val="0.643021135515955"/>
        </c:manualLayout>
      </c:layout>
      <c:barChart>
        <c:barDir val="bar"/>
        <c:grouping val="clustered"/>
        <c:ser>
          <c:idx val="0"/>
          <c:order val="0"/>
          <c:tx>
            <c:v>Budget</c:v>
          </c:tx>
          <c:spPr>
            <a:gradFill rotWithShape="0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'Balance official form'!$B$4:$B$8</c:f>
              <c:strCache>
                <c:ptCount val="5"/>
                <c:pt idx="0">
                  <c:v>FSU</c:v>
                </c:pt>
                <c:pt idx="1">
                  <c:v>Subsistance</c:v>
                </c:pt>
                <c:pt idx="2">
                  <c:v>Training</c:v>
                </c:pt>
                <c:pt idx="3">
                  <c:v>Travel</c:v>
                </c:pt>
                <c:pt idx="4">
                  <c:v>Miscellaneous</c:v>
                </c:pt>
              </c:strCache>
            </c:strRef>
          </c:cat>
          <c:val>
            <c:numRef>
              <c:f>'Balance official form'!$C$4:$C$8</c:f>
              <c:numCache>
                <c:formatCode>General</c:formatCode>
                <c:ptCount val="5"/>
                <c:pt idx="0">
                  <c:v>4000.0</c:v>
                </c:pt>
                <c:pt idx="1">
                  <c:v>22500.0</c:v>
                </c:pt>
                <c:pt idx="2">
                  <c:v>0.0</c:v>
                </c:pt>
                <c:pt idx="3">
                  <c:v>0.0</c:v>
                </c:pt>
                <c:pt idx="4">
                  <c:v>3000.0</c:v>
                </c:pt>
              </c:numCache>
            </c:numRef>
          </c:val>
        </c:ser>
        <c:ser>
          <c:idx val="1"/>
          <c:order val="1"/>
          <c:tx>
            <c:v>Actual</c:v>
          </c:tx>
          <c:spPr>
            <a:gradFill rotWithShape="0">
              <a:gsLst>
                <a:gs pos="0">
                  <a:srgbClr val="FF9A99"/>
                </a:gs>
                <a:gs pos="100000">
                  <a:srgbClr val="D1403C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'Balance official form'!$B$4:$B$8</c:f>
              <c:strCache>
                <c:ptCount val="5"/>
                <c:pt idx="0">
                  <c:v>FSU</c:v>
                </c:pt>
                <c:pt idx="1">
                  <c:v>Subsistance</c:v>
                </c:pt>
                <c:pt idx="2">
                  <c:v>Training</c:v>
                </c:pt>
                <c:pt idx="3">
                  <c:v>Travel</c:v>
                </c:pt>
                <c:pt idx="4">
                  <c:v>Miscellaneous</c:v>
                </c:pt>
              </c:strCache>
            </c:strRef>
          </c:cat>
          <c:val>
            <c:numRef>
              <c:f>'Balance official form'!$D$4:$D$8</c:f>
              <c:numCache>
                <c:formatCode>General</c:formatCode>
                <c:ptCount val="5"/>
                <c:pt idx="0">
                  <c:v>3250.0</c:v>
                </c:pt>
                <c:pt idx="1">
                  <c:v>32000.0</c:v>
                </c:pt>
                <c:pt idx="2">
                  <c:v>0.0</c:v>
                </c:pt>
                <c:pt idx="3">
                  <c:v>1600.0</c:v>
                </c:pt>
                <c:pt idx="4">
                  <c:v>800.0</c:v>
                </c:pt>
              </c:numCache>
            </c:numRef>
          </c:val>
        </c:ser>
        <c:ser>
          <c:idx val="2"/>
          <c:order val="2"/>
          <c:tx>
            <c:v>Projected</c:v>
          </c:tx>
          <c:spPr>
            <a:gradFill rotWithShape="0">
              <a:gsLst>
                <a:gs pos="0">
                  <a:srgbClr val="DCFFA0"/>
                </a:gs>
                <a:gs pos="100000">
                  <a:srgbClr val="A0CA4A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'Balance official form'!$B$4:$B$8</c:f>
              <c:strCache>
                <c:ptCount val="5"/>
                <c:pt idx="0">
                  <c:v>FSU</c:v>
                </c:pt>
                <c:pt idx="1">
                  <c:v>Subsistance</c:v>
                </c:pt>
                <c:pt idx="2">
                  <c:v>Training</c:v>
                </c:pt>
                <c:pt idx="3">
                  <c:v>Travel</c:v>
                </c:pt>
                <c:pt idx="4">
                  <c:v>Miscellaneous</c:v>
                </c:pt>
              </c:strCache>
            </c:strRef>
          </c:cat>
          <c:val>
            <c:numRef>
              <c:f>'Balance official form'!$E$4:$E$8</c:f>
              <c:numCache>
                <c:formatCode>General</c:formatCode>
                <c:ptCount val="5"/>
                <c:pt idx="0">
                  <c:v>3250.0</c:v>
                </c:pt>
                <c:pt idx="1">
                  <c:v>36000.0</c:v>
                </c:pt>
                <c:pt idx="2">
                  <c:v>0.0</c:v>
                </c:pt>
                <c:pt idx="3">
                  <c:v>1600.0</c:v>
                </c:pt>
                <c:pt idx="4">
                  <c:v>1000.0</c:v>
                </c:pt>
              </c:numCache>
            </c:numRef>
          </c:val>
        </c:ser>
        <c:axId val="525637000"/>
        <c:axId val="525640472"/>
      </c:barChart>
      <c:catAx>
        <c:axId val="525637000"/>
        <c:scaling>
          <c:orientation val="minMax"/>
        </c:scaling>
        <c:axPos val="l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525640472"/>
        <c:crosses val="autoZero"/>
        <c:auto val="1"/>
        <c:lblAlgn val="ctr"/>
        <c:lblOffset val="100"/>
      </c:catAx>
      <c:valAx>
        <c:axId val="525640472"/>
        <c:scaling>
          <c:orientation val="minMax"/>
        </c:scaling>
        <c:axPos val="b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crossAx val="52563700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62702934860415"/>
          <c:y val="0.182123995864153"/>
          <c:w val="0.145737600981695"/>
          <c:h val="0.266797104907341"/>
        </c:manualLayout>
      </c:layout>
      <c:spPr>
        <a:noFill/>
        <a:ln w="25400">
          <a:noFill/>
        </a:ln>
      </c:spPr>
    </c:legend>
    <c:plotVisOnly val="1"/>
    <c:dispBlanksAs val="gap"/>
  </c:chart>
  <c:spPr>
    <a:solidFill>
      <a:srgbClr val="FFFFFF"/>
    </a:solidFill>
    <a:ln w="3175">
      <a:noFill/>
      <a:prstDash val="solid"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WP7 Supplies</a:t>
            </a:r>
          </a:p>
        </c:rich>
      </c:tx>
      <c:layout/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206983595800525"/>
          <c:y val="0.190985985441138"/>
          <c:w val="0.73171084864392"/>
          <c:h val="0.682736770055789"/>
        </c:manualLayout>
      </c:layout>
      <c:barChart>
        <c:barDir val="bar"/>
        <c:grouping val="clustered"/>
        <c:ser>
          <c:idx val="0"/>
          <c:order val="0"/>
          <c:tx>
            <c:v>Budget</c:v>
          </c:tx>
          <c:spPr>
            <a:gradFill rotWithShape="0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('Balance official form'!$B$12,'Balance official form'!$B$19)</c:f>
              <c:strCache>
                <c:ptCount val="2"/>
                <c:pt idx="0">
                  <c:v>Investments</c:v>
                </c:pt>
                <c:pt idx="1">
                  <c:v>Consumables</c:v>
                </c:pt>
              </c:strCache>
            </c:strRef>
          </c:cat>
          <c:val>
            <c:numRef>
              <c:f>('Balance official form'!$C$12,'Balance official form'!$C$19)</c:f>
              <c:numCache>
                <c:formatCode>General</c:formatCode>
                <c:ptCount val="2"/>
                <c:pt idx="0">
                  <c:v>30000.0</c:v>
                </c:pt>
                <c:pt idx="1">
                  <c:v>40500.0</c:v>
                </c:pt>
              </c:numCache>
            </c:numRef>
          </c:val>
        </c:ser>
        <c:ser>
          <c:idx val="1"/>
          <c:order val="1"/>
          <c:tx>
            <c:v>Actual</c:v>
          </c:tx>
          <c:spPr>
            <a:gradFill rotWithShape="0">
              <a:gsLst>
                <a:gs pos="0">
                  <a:srgbClr val="FF9A99"/>
                </a:gs>
                <a:gs pos="100000">
                  <a:srgbClr val="D1403C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('Balance official form'!$B$12,'Balance official form'!$B$19)</c:f>
              <c:strCache>
                <c:ptCount val="2"/>
                <c:pt idx="0">
                  <c:v>Investments</c:v>
                </c:pt>
                <c:pt idx="1">
                  <c:v>Consumables</c:v>
                </c:pt>
              </c:strCache>
            </c:strRef>
          </c:cat>
          <c:val>
            <c:numRef>
              <c:f>('Balance official form'!$D$12,'Balance official form'!$D$19)</c:f>
              <c:numCache>
                <c:formatCode>General</c:formatCode>
                <c:ptCount val="2"/>
                <c:pt idx="0">
                  <c:v>22800.0</c:v>
                </c:pt>
                <c:pt idx="1">
                  <c:v>11200.0</c:v>
                </c:pt>
              </c:numCache>
            </c:numRef>
          </c:val>
        </c:ser>
        <c:ser>
          <c:idx val="2"/>
          <c:order val="2"/>
          <c:tx>
            <c:v>Projected</c:v>
          </c:tx>
          <c:spPr>
            <a:gradFill rotWithShape="0">
              <a:gsLst>
                <a:gs pos="0">
                  <a:srgbClr val="DCFFA0"/>
                </a:gs>
                <a:gs pos="100000">
                  <a:srgbClr val="A0CA4A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('Balance official form'!$B$12,'Balance official form'!$B$19)</c:f>
              <c:strCache>
                <c:ptCount val="2"/>
                <c:pt idx="0">
                  <c:v>Investments</c:v>
                </c:pt>
                <c:pt idx="1">
                  <c:v>Consumables</c:v>
                </c:pt>
              </c:strCache>
            </c:strRef>
          </c:cat>
          <c:val>
            <c:numRef>
              <c:f>('Balance official form'!$E$12,'Balance official form'!$E$19)</c:f>
              <c:numCache>
                <c:formatCode>General</c:formatCode>
                <c:ptCount val="2"/>
                <c:pt idx="0">
                  <c:v>32300.0</c:v>
                </c:pt>
                <c:pt idx="1">
                  <c:v>21200.0</c:v>
                </c:pt>
              </c:numCache>
            </c:numRef>
          </c:val>
        </c:ser>
        <c:axId val="525679128"/>
        <c:axId val="525682600"/>
      </c:barChart>
      <c:catAx>
        <c:axId val="525679128"/>
        <c:scaling>
          <c:orientation val="minMax"/>
        </c:scaling>
        <c:axPos val="l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525682600"/>
        <c:crosses val="autoZero"/>
        <c:auto val="1"/>
        <c:lblAlgn val="ctr"/>
        <c:lblOffset val="100"/>
      </c:catAx>
      <c:valAx>
        <c:axId val="525682600"/>
        <c:scaling>
          <c:orientation val="minMax"/>
        </c:scaling>
        <c:axPos val="b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crossAx val="52567912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73650080389166"/>
          <c:y val="0.121969597550306"/>
          <c:w val="0.146502452900194"/>
          <c:h val="0.245099518810149"/>
        </c:manualLayout>
      </c:layout>
      <c:spPr>
        <a:noFill/>
        <a:ln w="25400">
          <a:noFill/>
        </a:ln>
      </c:spPr>
    </c:legend>
    <c:plotVisOnly val="1"/>
    <c:dispBlanksAs val="gap"/>
  </c:chart>
  <c:spPr>
    <a:solidFill>
      <a:srgbClr val="FFFFFF"/>
    </a:solidFill>
    <a:ln w="3175">
      <a:noFill/>
      <a:prstDash val="solid"/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4010A-3476-4D40-A341-C23AF8DC4BEE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EE9B2-83D3-B744-B4D8-3C23AAAB0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FF6CD-30BB-D94B-9E97-19DDF8C16333}" type="datetimeFigureOut">
              <a:rPr lang="en-US" smtClean="0"/>
              <a:pPr/>
              <a:t>11/3/08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1B882-26E2-E043-A10D-29B530984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r>
              <a:rPr lang="en-US" smtClean="0"/>
              <a:t>WP R&amp;D Status Report 3/11/08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en-US" smtClean="0">
                <a:solidFill>
                  <a:schemeClr val="tx2"/>
                </a:solidFill>
              </a:rPr>
              <a:t>M.C.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kumimoji="0" lang="en-US" smtClean="0"/>
              <a:t>M.C.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WP R&amp;D Status Report 3/11/08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WP R&amp;D Status Report 3/11/08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WP R&amp;D Status Report 3/11/08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kumimoji="0" lang="en-US" smtClean="0"/>
              <a:t>M.C.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76200"/>
            <a:ext cx="8305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4800" y="1447800"/>
            <a:ext cx="8610600" cy="480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800601" y="6416675"/>
            <a:ext cx="4114799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416481"/>
            <a:ext cx="4191000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smtClean="0"/>
              <a:t>M.C.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9060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03632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03632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02838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WP7/" TargetMode="External"/><Relationship Id="rId3" Type="http://schemas.openxmlformats.org/officeDocument/2006/relationships/hyperlink" Target="http://ph-dep.web.cern.ch/ph-dep/InfoCommunication/News/070717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362200" y="2057400"/>
            <a:ext cx="6477000" cy="38100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Status report WP7</a:t>
            </a:r>
            <a:br>
              <a:rPr lang="en-GB" dirty="0" smtClean="0"/>
            </a:br>
            <a:r>
              <a:rPr lang="en-US" sz="2222" b="1" cap="none" dirty="0" smtClean="0"/>
              <a:t>Facilities and Component Analysis for Detector R&amp;D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2222" cap="none" dirty="0" smtClean="0"/>
              <a:t>Activities and Status</a:t>
            </a:r>
            <a:br>
              <a:rPr lang="en-GB" sz="2222" cap="none" dirty="0" smtClean="0"/>
            </a:br>
            <a:r>
              <a:rPr lang="en-GB" sz="2222" cap="none" dirty="0" smtClean="0"/>
              <a:t>Resources and Expenditures</a:t>
            </a:r>
            <a:br>
              <a:rPr lang="en-GB" sz="2222" cap="none" dirty="0" smtClean="0"/>
            </a:br>
            <a:r>
              <a:rPr lang="en-GB" sz="2222" cap="none" dirty="0" smtClean="0"/>
              <a:t>Work plan</a:t>
            </a:r>
            <a:br>
              <a:rPr lang="en-GB" sz="2222" cap="none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Mar CAPEANS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/>
              <a:t>3/11/08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M.C.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0C94032-CD4C-4C25-B0C2-CEC720522D92}" type="slidenum">
              <a:rPr kumimoji="0" lang="en-US" smtClean="0"/>
              <a:pPr/>
              <a:t>1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RPC studies at the GIF </a:t>
            </a:r>
            <a:r>
              <a:rPr lang="en-US" sz="3111" i="1" dirty="0" smtClean="0"/>
              <a:t>(</a:t>
            </a:r>
            <a:r>
              <a:rPr lang="en-US" sz="3111" i="1" dirty="0" err="1" smtClean="0"/>
              <a:t>R.Guida</a:t>
            </a:r>
            <a:r>
              <a:rPr lang="en-US" sz="3111" i="1" dirty="0" smtClean="0"/>
              <a:t>, </a:t>
            </a:r>
            <a:r>
              <a:rPr lang="en-US" sz="3111" i="1" dirty="0" err="1" smtClean="0"/>
              <a:t>I.Glushkov</a:t>
            </a:r>
            <a:r>
              <a:rPr lang="en-US" sz="3111" i="1" dirty="0" smtClean="0"/>
              <a:t>)</a:t>
            </a:r>
            <a:endParaRPr lang="en-US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M.C.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474173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3" name="Content Placeholder 19"/>
          <p:cNvSpPr>
            <a:spLocks noGrp="1"/>
          </p:cNvSpPr>
          <p:nvPr>
            <p:ph sz="quarter" idx="1"/>
          </p:nvPr>
        </p:nvSpPr>
        <p:spPr>
          <a:xfrm>
            <a:off x="381000" y="1474173"/>
            <a:ext cx="8534400" cy="888027"/>
          </a:xfrm>
        </p:spPr>
        <p:txBody>
          <a:bodyPr>
            <a:normAutofit/>
          </a:bodyPr>
          <a:lstStyle/>
          <a:p>
            <a:pPr marL="0" lvl="1" indent="0" defTabSz="3292475">
              <a:buNone/>
              <a:defRPr/>
            </a:pPr>
            <a:r>
              <a:rPr lang="en-GB" sz="2000" dirty="0" smtClean="0">
                <a:solidFill>
                  <a:schemeClr val="tx2"/>
                </a:solidFill>
              </a:rPr>
              <a:t>Characterized the filtering capacity of 6 different purifying agents, the</a:t>
            </a:r>
            <a:r>
              <a:rPr lang="en-US" sz="2000" dirty="0" err="1" smtClean="0">
                <a:solidFill>
                  <a:schemeClr val="tx2"/>
                </a:solidFill>
              </a:rPr>
              <a:t>ir</a:t>
            </a:r>
            <a:r>
              <a:rPr lang="en-US" sz="2000" dirty="0" smtClean="0">
                <a:solidFill>
                  <a:schemeClr val="tx2"/>
                </a:solidFill>
              </a:rPr>
              <a:t> lifetime and how to use them optimally with the complex RPC gas mixture.</a:t>
            </a:r>
            <a:endParaRPr lang="en-GB" sz="2000" dirty="0" smtClean="0">
              <a:solidFill>
                <a:schemeClr val="tx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7" y="2362200"/>
            <a:ext cx="9096023" cy="24781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33400" y="5029200"/>
            <a:ext cx="82326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sz="2400" b="1" dirty="0" smtClean="0">
                <a:solidFill>
                  <a:schemeClr val="tx2"/>
                </a:solidFill>
              </a:rPr>
              <a:t>Tests will continue focusing on the identification of impurities dangerous for RPC operation and how to avoid them</a:t>
            </a:r>
            <a:endParaRPr lang="en-US" sz="3200" dirty="0" smtClean="0">
              <a:solidFill>
                <a:schemeClr val="tx2"/>
              </a:solidFill>
            </a:endParaRPr>
          </a:p>
          <a:p>
            <a:endParaRPr lang="en-GB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99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Component Analysis for Detector R&amp;D</a:t>
            </a:r>
            <a:br>
              <a:rPr lang="en-US" sz="3200" dirty="0" smtClean="0"/>
            </a:br>
            <a:r>
              <a:rPr lang="en-US" sz="3200" dirty="0" smtClean="0">
                <a:latin typeface="LucidaGrande"/>
              </a:rPr>
              <a:t>➤ </a:t>
            </a:r>
            <a:r>
              <a:rPr lang="en-US" sz="3200" dirty="0" smtClean="0"/>
              <a:t>Material Studies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Objective: </a:t>
            </a:r>
            <a:r>
              <a:rPr lang="en-US" sz="2000" dirty="0" smtClean="0">
                <a:solidFill>
                  <a:schemeClr val="tx2"/>
                </a:solidFill>
              </a:rPr>
              <a:t>some effort will be devoted to compile the knowledge available on materials, gas systems components and filtering techniques, and on tests and operation procedures developed during the R&amp;D LHC detector phases.</a:t>
            </a:r>
          </a:p>
          <a:p>
            <a:pPr>
              <a:spcBef>
                <a:spcPts val="1300"/>
              </a:spcBef>
            </a:pPr>
            <a:r>
              <a:rPr lang="en-US" sz="2000" dirty="0" smtClean="0"/>
              <a:t>Status: </a:t>
            </a:r>
            <a:r>
              <a:rPr lang="en-US" sz="2000" dirty="0" smtClean="0">
                <a:solidFill>
                  <a:schemeClr val="accent2"/>
                </a:solidFill>
              </a:rPr>
              <a:t>just taking off</a:t>
            </a:r>
          </a:p>
          <a:p>
            <a:pPr marL="628650" lvl="2" indent="-355600"/>
            <a:r>
              <a:rPr lang="en-US" sz="2000" dirty="0" smtClean="0"/>
              <a:t>Materials DB framework being established</a:t>
            </a:r>
          </a:p>
          <a:p>
            <a:pPr marL="628650" lvl="2" indent="-355600"/>
            <a:r>
              <a:rPr lang="en-US" sz="2000" dirty="0" smtClean="0"/>
              <a:t>Agreed data collection with gas detector communities of LHC experiments</a:t>
            </a:r>
          </a:p>
          <a:p>
            <a:pPr marL="628650" lvl="2" indent="-355600"/>
            <a:r>
              <a:rPr lang="en-US" sz="2000" dirty="0" smtClean="0"/>
              <a:t>Agreed on the scope to maintain a ‘Test Reference Lab’ heavily used by the ATLAS TRT community (specialized Lab in B.155)</a:t>
            </a:r>
          </a:p>
          <a:p>
            <a:pPr marL="271463" lvl="1" indent="-271463">
              <a:spcBef>
                <a:spcPts val="1300"/>
              </a:spcBef>
              <a:buFont typeface="Wingdings" charset="2"/>
              <a:buChar char="§"/>
            </a:pPr>
            <a:r>
              <a:rPr lang="en-US" sz="2000" dirty="0" smtClean="0"/>
              <a:t>Add data on structural materials (discussion with PH engineers in the next days)</a:t>
            </a:r>
          </a:p>
          <a:p>
            <a:pPr marL="84138" lvl="1" indent="-84138">
              <a:buNone/>
            </a:pPr>
            <a:endParaRPr lang="en-US" sz="1800" dirty="0" smtClean="0"/>
          </a:p>
          <a:p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 Meetings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12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962400"/>
          </a:xfrm>
        </p:spPr>
        <p:txBody>
          <a:bodyPr/>
          <a:lstStyle/>
          <a:p>
            <a:r>
              <a:rPr lang="en-GB" sz="2400" dirty="0" smtClean="0"/>
              <a:t>Irradiation facilities</a:t>
            </a:r>
          </a:p>
          <a:p>
            <a:pPr lvl="1"/>
            <a:r>
              <a:rPr lang="en-GB" sz="2000" dirty="0" smtClean="0"/>
              <a:t>Meetings with CERN Departments are held in the framework of the </a:t>
            </a:r>
            <a:r>
              <a:rPr lang="en-GB" sz="2000" i="1" dirty="0" smtClean="0"/>
              <a:t>Irradiation Facilities Working Group</a:t>
            </a:r>
          </a:p>
          <a:p>
            <a:pPr lvl="1"/>
            <a:r>
              <a:rPr lang="en-GB" sz="2000" dirty="0" smtClean="0"/>
              <a:t>Dedicated meetings with users take place every 3-4 months</a:t>
            </a:r>
          </a:p>
          <a:p>
            <a:pPr>
              <a:spcBef>
                <a:spcPts val="1300"/>
              </a:spcBef>
            </a:pPr>
            <a:r>
              <a:rPr lang="en-GB" sz="2400" dirty="0" smtClean="0"/>
              <a:t>RPC studies</a:t>
            </a:r>
          </a:p>
          <a:p>
            <a:pPr lvl="1"/>
            <a:r>
              <a:rPr lang="en-GB" sz="2000" dirty="0" smtClean="0"/>
              <a:t>Topic discussed within the </a:t>
            </a:r>
            <a:r>
              <a:rPr lang="en-GB" sz="2000" i="1" dirty="0" smtClean="0"/>
              <a:t>RPC Task Force Meeting</a:t>
            </a:r>
            <a:r>
              <a:rPr lang="en-GB" sz="2000" dirty="0" smtClean="0"/>
              <a:t> organized by </a:t>
            </a:r>
            <a:r>
              <a:rPr lang="en-GB" sz="2000" dirty="0" err="1" smtClean="0"/>
              <a:t>A.Sharma</a:t>
            </a:r>
            <a:r>
              <a:rPr lang="en-GB" sz="2000" dirty="0" smtClean="0"/>
              <a:t>. </a:t>
            </a:r>
            <a:r>
              <a:rPr lang="en-US" sz="2000" dirty="0" smtClean="0"/>
              <a:t>It includes LHC RPC groups and takes place every 2-3 weeks.</a:t>
            </a:r>
          </a:p>
          <a:p>
            <a:pPr>
              <a:spcBef>
                <a:spcPts val="1300"/>
              </a:spcBef>
            </a:pPr>
            <a:r>
              <a:rPr lang="en-US" sz="2400" dirty="0" smtClean="0"/>
              <a:t>Materials</a:t>
            </a:r>
          </a:p>
          <a:p>
            <a:pPr lvl="1"/>
            <a:r>
              <a:rPr lang="en-US" sz="2000" dirty="0" smtClean="0"/>
              <a:t>Contacts with Experiments and TS as needed</a:t>
            </a:r>
            <a:endParaRPr lang="en-GB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99782"/>
          </a:xfrm>
        </p:spPr>
        <p:txBody>
          <a:bodyPr>
            <a:normAutofit/>
          </a:bodyPr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13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7924800" cy="1219006"/>
          </a:xfrm>
        </p:spPr>
        <p:txBody>
          <a:bodyPr>
            <a:normAutofit/>
          </a:bodyPr>
          <a:lstStyle/>
          <a:p>
            <a:pPr>
              <a:spcBef>
                <a:spcPts val="1900"/>
              </a:spcBef>
              <a:buNone/>
            </a:pPr>
            <a:r>
              <a:rPr lang="en-US" sz="2000" dirty="0" smtClean="0"/>
              <a:t>Approximate resources over 4 years: 13 FTE &amp; 1000 </a:t>
            </a:r>
            <a:r>
              <a:rPr lang="en-US" sz="2000" dirty="0" err="1" smtClean="0"/>
              <a:t>kCHF</a:t>
            </a:r>
            <a:endParaRPr lang="en-US" sz="2000" dirty="0" smtClean="0"/>
          </a:p>
          <a:p>
            <a:r>
              <a:rPr lang="en-US" sz="2000" dirty="0" smtClean="0"/>
              <a:t>In 2008: ~2.3 FTE and 100 </a:t>
            </a:r>
            <a:r>
              <a:rPr lang="en-US" sz="2000" dirty="0" err="1" smtClean="0"/>
              <a:t>kCHF</a:t>
            </a:r>
            <a:r>
              <a:rPr lang="en-US" sz="2000" dirty="0" smtClean="0"/>
              <a:t> material budget </a:t>
            </a:r>
            <a:r>
              <a:rPr lang="en-US" sz="1800" dirty="0" smtClean="0"/>
              <a:t>(9 months of Associates</a:t>
            </a:r>
            <a:r>
              <a:rPr lang="en-US" sz="2400" dirty="0" smtClean="0"/>
              <a:t>)</a:t>
            </a:r>
          </a:p>
          <a:p>
            <a:pPr lvl="1"/>
            <a:endParaRPr lang="en-US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i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200" y="2514600"/>
            <a:ext cx="6172200" cy="3749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Expenditure: Budget, Actual, Projected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14</a:t>
            </a:fld>
            <a:endParaRPr kumimoji="0" lang="en-US"/>
          </a:p>
        </p:txBody>
      </p:sp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1066800" y="1752600"/>
          <a:ext cx="7086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84743" y="3212068"/>
            <a:ext cx="104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Projected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59471" y="3810000"/>
            <a:ext cx="754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Actual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59471" y="4495800"/>
            <a:ext cx="829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Budget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Expenditure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15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4254500" y="1435100"/>
          <a:ext cx="4889500" cy="267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4254500" y="4038600"/>
          <a:ext cx="48514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2150"/>
            <a:ext cx="3937000" cy="430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WP7 Work Plan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16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4800" y="1600199"/>
            <a:ext cx="8686800" cy="481628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en-US" sz="2400" dirty="0" smtClean="0"/>
              <a:t>2008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Gas studies at ISR (lab facility) and dedicated GIF set-up</a:t>
            </a:r>
            <a:endParaRPr lang="en-US" sz="2595" dirty="0" smtClean="0">
              <a:solidFill>
                <a:srgbClr val="008000"/>
              </a:solidFill>
            </a:endParaRP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00" dirty="0" smtClean="0">
                <a:solidFill>
                  <a:schemeClr val="accent2"/>
                </a:solidFill>
              </a:rPr>
              <a:t>Materials DB framework and establish benchmarks (SLHC)</a:t>
            </a:r>
            <a:endParaRPr lang="en-US" sz="2595" dirty="0" smtClean="0">
              <a:solidFill>
                <a:schemeClr val="accent2"/>
              </a:solidFill>
            </a:endParaRP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00" dirty="0" smtClean="0">
                <a:solidFill>
                  <a:schemeClr val="tx2"/>
                </a:solidFill>
              </a:rPr>
              <a:t>Define User Requirements for Upgraded Irradiation Facilities</a:t>
            </a:r>
            <a:endParaRPr lang="en-US" sz="2595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</a:pPr>
            <a:r>
              <a:rPr lang="en-US" sz="2400" dirty="0" smtClean="0"/>
              <a:t>2009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00" dirty="0" smtClean="0">
                <a:solidFill>
                  <a:srgbClr val="355D7E"/>
                </a:solidFill>
              </a:rPr>
              <a:t>Consolidation of cost-effective RPC operation parameters for LHC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00" dirty="0" smtClean="0">
                <a:solidFill>
                  <a:schemeClr val="accent2"/>
                </a:solidFill>
              </a:rPr>
              <a:t>Set-up Reference Aging Lab</a:t>
            </a:r>
            <a:r>
              <a:rPr lang="en-US" sz="1800" dirty="0" smtClean="0">
                <a:solidFill>
                  <a:srgbClr val="DD8047"/>
                </a:solidFill>
              </a:rPr>
              <a:t>, collect existing data on materials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00" dirty="0" smtClean="0">
                <a:solidFill>
                  <a:srgbClr val="775F55"/>
                </a:solidFill>
              </a:rPr>
              <a:t>Preparation and approval of a Technical Design Proposal for </a:t>
            </a:r>
            <a:r>
              <a:rPr lang="en-US" sz="1800" dirty="0" err="1" smtClean="0">
                <a:solidFill>
                  <a:srgbClr val="775F55"/>
                </a:solidFill>
              </a:rPr>
              <a:t>Irrad</a:t>
            </a:r>
            <a:r>
              <a:rPr lang="en-US" sz="1800" dirty="0" smtClean="0">
                <a:solidFill>
                  <a:srgbClr val="775F55"/>
                </a:solidFill>
              </a:rPr>
              <a:t>. Facilities (AB Dept)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>
                <a:solidFill>
                  <a:srgbClr val="775F55"/>
                </a:solidFill>
              </a:rPr>
              <a:t>Procurement and Construction Phases of Upgraded Irradiation Facilities</a:t>
            </a:r>
          </a:p>
          <a:p>
            <a:pPr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</a:pPr>
            <a:r>
              <a:rPr lang="en-US" sz="2400" dirty="0" smtClean="0"/>
              <a:t>2010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>
                <a:solidFill>
                  <a:srgbClr val="355D7E"/>
                </a:solidFill>
              </a:rPr>
              <a:t>Implement optimal filtering elements in LHC RPC gas systems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00" dirty="0" smtClean="0">
                <a:solidFill>
                  <a:srgbClr val="DD8047"/>
                </a:solidFill>
              </a:rPr>
              <a:t>Deliver Material Books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38" dirty="0" smtClean="0">
                <a:solidFill>
                  <a:srgbClr val="775F55"/>
                </a:solidFill>
              </a:rPr>
              <a:t>Irradiation Facilities &gt; Target date ‘Ready for Users’: May </a:t>
            </a:r>
          </a:p>
          <a:p>
            <a:pPr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</a:pPr>
            <a:r>
              <a:rPr lang="en-US" sz="2400" dirty="0" smtClean="0"/>
              <a:t>2011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00" dirty="0" smtClean="0">
                <a:solidFill>
                  <a:srgbClr val="DD8047"/>
                </a:solidFill>
              </a:rPr>
              <a:t>Update Material Books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en-US" sz="1800" dirty="0" smtClean="0">
                <a:solidFill>
                  <a:srgbClr val="775F55"/>
                </a:solidFill>
              </a:rPr>
              <a:t>Irradiation Facilities &gt; First report of results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8549" y="17526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✔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608549" y="2052935"/>
            <a:ext cx="1631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Just Started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608549" y="235773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✔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Next difficult efforts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17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Funding proposal for irradiation facilities</a:t>
            </a:r>
          </a:p>
          <a:p>
            <a:r>
              <a:rPr lang="en-GB" dirty="0" smtClean="0"/>
              <a:t>Materials </a:t>
            </a:r>
            <a:r>
              <a:rPr lang="en-GB" dirty="0" smtClean="0"/>
              <a:t>DB (IT work)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9978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75F55"/>
                </a:solidFill>
                <a:hlinkClick r:id="rId2"/>
              </a:rPr>
              <a:t>http://cern.ch/WP7/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76200" y="1600200"/>
            <a:ext cx="8915400" cy="46482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27" b="1" dirty="0" smtClean="0"/>
              <a:t>Facilities and Component Analysis for Detector R&amp;D</a:t>
            </a: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Timescale: 2008-2011</a:t>
            </a:r>
            <a:endParaRPr lang="en-US" sz="2400" i="1" u="sng" dirty="0" smtClean="0">
              <a:hlinkClick r:id="rId3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Lines of activity:</a:t>
            </a:r>
            <a:endParaRPr lang="en-US" sz="2400" b="1" dirty="0" smtClean="0"/>
          </a:p>
          <a:p>
            <a:pPr lvl="1">
              <a:buNone/>
            </a:pPr>
            <a:endParaRPr lang="en-US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None/>
            </a:pPr>
            <a:endParaRPr lang="en-US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None/>
            </a:pPr>
            <a:endParaRPr lang="en-US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None/>
            </a:pPr>
            <a:endParaRPr lang="en-US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None/>
            </a:pPr>
            <a:endParaRPr lang="en-US" sz="24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Mar Capeans, together with </a:t>
            </a:r>
            <a:r>
              <a:rPr lang="en-US" sz="2400" dirty="0" err="1" smtClean="0"/>
              <a:t>C.Rembser</a:t>
            </a:r>
            <a:r>
              <a:rPr lang="en-US" sz="2400" dirty="0" smtClean="0"/>
              <a:t> for GIF++, lead this WP</a:t>
            </a:r>
          </a:p>
          <a:p>
            <a:endParaRPr lang="en-US" sz="2400" dirty="0" smtClean="0"/>
          </a:p>
          <a:p>
            <a:pPr lvl="1"/>
            <a:endParaRPr lang="en-US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i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400" y="3191919"/>
            <a:ext cx="3883152" cy="1676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2000" b="1" dirty="0" smtClean="0">
                <a:solidFill>
                  <a:srgbClr val="FFFFFF"/>
                </a:solidFill>
              </a:rPr>
              <a:t>Construction of SLHC compatible Gamma and Hadron irradiation facilities</a:t>
            </a:r>
          </a:p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187952" y="3191919"/>
            <a:ext cx="4803648" cy="1676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en-US" sz="2000" b="1" dirty="0" smtClean="0">
                <a:solidFill>
                  <a:srgbClr val="FFFFFF"/>
                </a:solidFill>
              </a:rPr>
              <a:t>Component Analysis for Detector R&amp;D:</a:t>
            </a:r>
          </a:p>
          <a:p>
            <a:pPr marL="531813" lvl="2" indent="-265113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LHC RPC Gas Studies</a:t>
            </a:r>
          </a:p>
          <a:p>
            <a:pPr marL="531813" lvl="2" indent="-265113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Material Studies &amp; Test Reference Lab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824814">
            <a:off x="1253035" y="4836053"/>
            <a:ext cx="200250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dirty="0" smtClean="0">
                <a:solidFill>
                  <a:srgbClr val="FFFFFF"/>
                </a:solidFill>
              </a:rPr>
              <a:t>Clients: CERN users</a:t>
            </a:r>
          </a:p>
        </p:txBody>
      </p:sp>
      <p:sp>
        <p:nvSpPr>
          <p:cNvPr id="10" name="TextBox 9"/>
          <p:cNvSpPr txBox="1"/>
          <p:nvPr/>
        </p:nvSpPr>
        <p:spPr>
          <a:xfrm rot="20833702">
            <a:off x="4918975" y="4897986"/>
            <a:ext cx="4091543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Clients: RPCs, LHC/SLHC, RD51, NA62,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SLHC-compatible Irradiation Facilities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3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28600" y="1752600"/>
            <a:ext cx="8686800" cy="44196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162" dirty="0" smtClean="0"/>
              <a:t>Activity started in the framework of the </a:t>
            </a:r>
            <a:r>
              <a:rPr lang="en-US" sz="2162" dirty="0" smtClean="0">
                <a:solidFill>
                  <a:schemeClr val="accent2"/>
                </a:solidFill>
              </a:rPr>
              <a:t>Working Group for Future Irradiation Facilities</a:t>
            </a:r>
            <a:r>
              <a:rPr lang="en-US" sz="2162" dirty="0" smtClean="0"/>
              <a:t>, created at the end of 2007 </a:t>
            </a:r>
            <a:r>
              <a:rPr lang="en-US" sz="2162" i="1" dirty="0" smtClean="0">
                <a:solidFill>
                  <a:schemeClr val="tx2"/>
                </a:solidFill>
              </a:rPr>
              <a:t>    </a:t>
            </a:r>
            <a:r>
              <a:rPr lang="en-US" sz="1400" i="1" dirty="0" smtClean="0">
                <a:solidFill>
                  <a:srgbClr val="000090"/>
                </a:solidFill>
              </a:rPr>
              <a:t>http://</a:t>
            </a:r>
            <a:r>
              <a:rPr lang="en-US" sz="1400" i="1" dirty="0" err="1" smtClean="0">
                <a:solidFill>
                  <a:srgbClr val="000090"/>
                </a:solidFill>
              </a:rPr>
              <a:t>cern.ch</a:t>
            </a:r>
            <a:r>
              <a:rPr lang="en-US" sz="1400" i="1" dirty="0" smtClean="0">
                <a:solidFill>
                  <a:srgbClr val="000090"/>
                </a:solidFill>
              </a:rPr>
              <a:t>/irradiation-facilities</a:t>
            </a:r>
            <a:endParaRPr lang="en-US" sz="2800" i="1" dirty="0" smtClean="0">
              <a:solidFill>
                <a:srgbClr val="000090"/>
              </a:solidFill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162" dirty="0" smtClean="0">
                <a:ea typeface="ＭＳ Ｐゴシック" pitchFamily="-65" charset="-128"/>
                <a:cs typeface="ＭＳ Ｐゴシック" pitchFamily="-65" charset="-128"/>
              </a:rPr>
              <a:t>In this context, the Group launched a broad web-based survey of requirements (Gamma, proton and mixed field, high energy high Z ions) in February 2008.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162" dirty="0" smtClean="0">
                <a:ea typeface="ＭＳ Ｐゴシック" pitchFamily="-65" charset="-128"/>
                <a:cs typeface="ＭＳ Ｐゴシック" pitchFamily="-65" charset="-128"/>
              </a:rPr>
              <a:t>WP7 shall include the work to upgrade: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US" sz="1800" dirty="0" smtClean="0">
                <a:ea typeface="ＭＳ Ｐゴシック" pitchFamily="-65" charset="-128"/>
                <a:cs typeface="ＭＳ Ｐゴシック" pitchFamily="-65" charset="-128"/>
              </a:rPr>
              <a:t>the high rate, large area gamma facility GIF (GIF++), and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ea typeface="ＭＳ Ｐゴシック" pitchFamily="-65" charset="-128"/>
                <a:cs typeface="ＭＳ Ｐゴシック" pitchFamily="-65" charset="-128"/>
              </a:rPr>
              <a:t>the PS, high </a:t>
            </a:r>
            <a:r>
              <a:rPr lang="en-US" sz="1800" dirty="0" err="1" smtClean="0">
                <a:ea typeface="ＭＳ Ｐゴシック" pitchFamily="-65" charset="-128"/>
                <a:cs typeface="ＭＳ Ｐゴシック" pitchFamily="-65" charset="-128"/>
              </a:rPr>
              <a:t>fluence</a:t>
            </a:r>
            <a:r>
              <a:rPr lang="en-US" sz="1800" dirty="0" smtClean="0">
                <a:ea typeface="ＭＳ Ｐゴシック" pitchFamily="-65" charset="-128"/>
                <a:cs typeface="ＭＳ Ｐゴシック" pitchFamily="-65" charset="-128"/>
              </a:rPr>
              <a:t>, proton and neutron facilities.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162" dirty="0" smtClean="0">
                <a:solidFill>
                  <a:schemeClr val="accent2"/>
                </a:solidFill>
                <a:ea typeface="ＭＳ Ｐゴシック" pitchFamily="-65" charset="-128"/>
                <a:cs typeface="ＭＳ Ｐゴシック" pitchFamily="-65" charset="-128"/>
              </a:rPr>
              <a:t>The bad news: </a:t>
            </a:r>
            <a:r>
              <a:rPr lang="en-US" sz="2162" dirty="0" err="1" smtClean="0">
                <a:solidFill>
                  <a:schemeClr val="accent2"/>
                </a:solidFill>
                <a:ea typeface="ＭＳ Ｐゴシック" pitchFamily="-65" charset="-128"/>
                <a:cs typeface="ＭＳ Ｐゴシック" pitchFamily="-65" charset="-128"/>
              </a:rPr>
              <a:t>DevDet</a:t>
            </a:r>
            <a:r>
              <a:rPr lang="en-US" sz="2162" dirty="0" smtClean="0">
                <a:solidFill>
                  <a:schemeClr val="accent2"/>
                </a:solidFill>
                <a:ea typeface="ＭＳ Ｐゴシック" pitchFamily="-65" charset="-128"/>
                <a:cs typeface="ＭＳ Ｐゴシック" pitchFamily="-65" charset="-128"/>
              </a:rPr>
              <a:t> project, submitted to the EC FP7 program and with </a:t>
            </a:r>
            <a:r>
              <a:rPr lang="en-US" sz="2162" dirty="0" err="1" smtClean="0">
                <a:solidFill>
                  <a:schemeClr val="accent2"/>
                </a:solidFill>
                <a:ea typeface="ＭＳ Ｐゴシック" pitchFamily="-65" charset="-128"/>
                <a:cs typeface="ＭＳ Ｐゴシック" pitchFamily="-65" charset="-128"/>
              </a:rPr>
              <a:t>WPs</a:t>
            </a:r>
            <a:r>
              <a:rPr lang="en-US" sz="2162" dirty="0" smtClean="0">
                <a:solidFill>
                  <a:schemeClr val="accent2"/>
                </a:solidFill>
                <a:ea typeface="ＭＳ Ｐゴシック" pitchFamily="-65" charset="-128"/>
                <a:cs typeface="ＭＳ Ｐゴシック" pitchFamily="-65" charset="-128"/>
              </a:rPr>
              <a:t> including the upgrade of those facilities, failed. Need to see how to keep alive the collaboration/activities foreseen there. </a:t>
            </a:r>
          </a:p>
          <a:p>
            <a:pPr>
              <a:buNone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GIF++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461248" cy="4267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Current Limitation of GIF: </a:t>
            </a:r>
            <a:r>
              <a:rPr lang="en-US" sz="2200" dirty="0" smtClean="0">
                <a:solidFill>
                  <a:schemeClr val="accent2"/>
                </a:solidFill>
              </a:rPr>
              <a:t>old </a:t>
            </a:r>
            <a:r>
              <a:rPr lang="en-US" sz="2200" baseline="30000" dirty="0" smtClean="0">
                <a:solidFill>
                  <a:schemeClr val="accent2"/>
                </a:solidFill>
              </a:rPr>
              <a:t>60</a:t>
            </a:r>
            <a:r>
              <a:rPr lang="en-US" sz="2200" dirty="0" smtClean="0">
                <a:solidFill>
                  <a:schemeClr val="accent2"/>
                </a:solidFill>
              </a:rPr>
              <a:t>Co source, no particle beam… Shutdown is foreseen for end 09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The analysis of answers to the GIF++ questionnaire shows that the users can be easily clustered in </a:t>
            </a:r>
            <a:r>
              <a:rPr lang="en-US" sz="2200" u="sng" dirty="0" smtClean="0"/>
              <a:t>two groups</a:t>
            </a:r>
            <a:r>
              <a:rPr lang="en-US" sz="2200" dirty="0" smtClean="0"/>
              <a:t>:</a:t>
            </a:r>
          </a:p>
          <a:p>
            <a:pPr lvl="1"/>
            <a:r>
              <a:rPr lang="en-US" sz="2000" dirty="0" smtClean="0"/>
              <a:t>Those interested to test radiation hardness of materials, small prototype detectors, electronic components and radiation monitors or </a:t>
            </a:r>
            <a:r>
              <a:rPr lang="en-US" sz="2000" dirty="0" err="1" smtClean="0"/>
              <a:t>dosimetry</a:t>
            </a:r>
            <a:r>
              <a:rPr lang="en-US" sz="2000" dirty="0" smtClean="0"/>
              <a:t> under a strong photon flux. </a:t>
            </a:r>
          </a:p>
          <a:p>
            <a:pPr lvl="1"/>
            <a:r>
              <a:rPr lang="en-US" sz="2000" dirty="0" smtClean="0"/>
              <a:t>Users focused on the characterization and understanding of the long-term behavior of large particle detectors. In addition to the high rate photon background a simultaneous, high energy (SPS), low rate and narrow muon beam is needed.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GIF++ Specs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25908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GB" sz="2839" dirty="0" smtClean="0"/>
              <a:t>SPS West Area </a:t>
            </a:r>
            <a:r>
              <a:rPr lang="en-GB" sz="2839" b="1" dirty="0" smtClean="0"/>
              <a:t>Particle beam</a:t>
            </a:r>
            <a:r>
              <a:rPr lang="en-GB" sz="2839" dirty="0" smtClean="0"/>
              <a:t>: </a:t>
            </a:r>
            <a:r>
              <a:rPr lang="en-US" sz="2839" dirty="0" smtClean="0"/>
              <a:t>muon beam (~ 10</a:t>
            </a:r>
            <a:r>
              <a:rPr lang="en-US" sz="2839" baseline="30000" dirty="0" smtClean="0"/>
              <a:t>4</a:t>
            </a:r>
            <a:r>
              <a:rPr lang="en-US" sz="2839" dirty="0" smtClean="0"/>
              <a:t> particles per spill traversing an area of 10 cm </a:t>
            </a:r>
            <a:r>
              <a:rPr lang="en-US" sz="2839" dirty="0" err="1" smtClean="0"/>
              <a:t>x</a:t>
            </a:r>
            <a:r>
              <a:rPr lang="en-US" sz="2839" dirty="0" smtClean="0"/>
              <a:t> 10 cm) with option of an electron beam. Beam momentum ~ 100 </a:t>
            </a:r>
            <a:r>
              <a:rPr lang="en-US" sz="2839" dirty="0" err="1" smtClean="0"/>
              <a:t>GeV</a:t>
            </a:r>
            <a:endParaRPr lang="en-US" sz="2839" dirty="0" smtClean="0"/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2839" b="1" dirty="0" smtClean="0"/>
              <a:t>Source</a:t>
            </a:r>
            <a:r>
              <a:rPr lang="en-US" sz="2839" dirty="0" smtClean="0"/>
              <a:t>: </a:t>
            </a:r>
            <a:r>
              <a:rPr lang="en-US" sz="2839" baseline="30000" dirty="0" smtClean="0"/>
              <a:t>137</a:t>
            </a:r>
            <a:r>
              <a:rPr lang="en-US" sz="2839" dirty="0" smtClean="0"/>
              <a:t>Cs (662 keV) ~10TBq; 2 </a:t>
            </a:r>
            <a:r>
              <a:rPr lang="en-US" sz="2839" dirty="0" err="1" smtClean="0"/>
              <a:t>Gy/h</a:t>
            </a:r>
            <a:r>
              <a:rPr lang="en-US" sz="2839" dirty="0" smtClean="0"/>
              <a:t> at 50 cm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2839" dirty="0" smtClean="0"/>
              <a:t>Photon rate </a:t>
            </a:r>
            <a:r>
              <a:rPr lang="en-US" sz="2839" b="1" dirty="0" smtClean="0"/>
              <a:t>attenuation</a:t>
            </a:r>
            <a:r>
              <a:rPr lang="en-US" sz="2839" dirty="0" smtClean="0"/>
              <a:t> in steps and up to 5 orders of magnitude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2839" dirty="0" smtClean="0"/>
              <a:t>Clever peripheral infrastructure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2839" dirty="0" smtClean="0"/>
              <a:t>Uniform Irradiation </a:t>
            </a:r>
            <a:r>
              <a:rPr lang="en-US" sz="2839" b="1" dirty="0" smtClean="0"/>
              <a:t>area</a:t>
            </a:r>
            <a:r>
              <a:rPr lang="en-US" sz="2839" dirty="0" smtClean="0"/>
              <a:t>:</a:t>
            </a:r>
          </a:p>
          <a:p>
            <a:endParaRPr lang="en-GB" dirty="0"/>
          </a:p>
        </p:txBody>
      </p:sp>
      <p:pic>
        <p:nvPicPr>
          <p:cNvPr id="7" name="Picture 9" descr="GIF_GIFp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39149" y="3505200"/>
            <a:ext cx="4542851" cy="2957513"/>
          </a:xfrm>
          <a:prstGeom prst="rect">
            <a:avLst/>
          </a:prstGeom>
          <a:noFill/>
        </p:spPr>
      </p:pic>
      <p:sp>
        <p:nvSpPr>
          <p:cNvPr id="8" name="Oval 7"/>
          <p:cNvSpPr/>
          <p:nvPr/>
        </p:nvSpPr>
        <p:spPr>
          <a:xfrm>
            <a:off x="4143949" y="4648200"/>
            <a:ext cx="381000" cy="685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210749" y="3733800"/>
            <a:ext cx="1143000" cy="304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 rot="10800000">
            <a:off x="4601149" y="4191000"/>
            <a:ext cx="2333051" cy="1600200"/>
          </a:xfrm>
          <a:prstGeom prst="triangle">
            <a:avLst>
              <a:gd name="adj" fmla="val 50000"/>
            </a:avLst>
          </a:prstGeom>
          <a:solidFill>
            <a:srgbClr val="FF0000">
              <a:alpha val="1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20873758">
            <a:off x="256026" y="5035973"/>
            <a:ext cx="362896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http://cern.ch/WP7/Documents/20080919_Specs_GIF++_V2.pdf</a:t>
            </a:r>
            <a:endParaRPr lang="en-GB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Upgrade of PS </a:t>
            </a:r>
            <a:r>
              <a:rPr lang="en-US" dirty="0" err="1" smtClean="0"/>
              <a:t>p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dirty="0" smtClean="0"/>
              <a:t> facilities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"/>
          </p:nvPr>
        </p:nvSpPr>
        <p:spPr>
          <a:xfrm>
            <a:off x="149352" y="1828800"/>
            <a:ext cx="8766048" cy="426720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2200" dirty="0" smtClean="0">
                <a:ea typeface="ＭＳ Ｐゴシック" charset="-128"/>
              </a:rPr>
              <a:t>Current limitations: parasitic operation (DIRAC), access via primary beam area, personnel exposure, limited space, limited rate.</a:t>
            </a:r>
            <a:endParaRPr lang="en-GB" sz="2200" dirty="0"/>
          </a:p>
        </p:txBody>
      </p:sp>
      <p:sp>
        <p:nvSpPr>
          <p:cNvPr id="9" name="Rounded Rectangle 8"/>
          <p:cNvSpPr/>
          <p:nvPr/>
        </p:nvSpPr>
        <p:spPr>
          <a:xfrm>
            <a:off x="4732339" y="2895600"/>
            <a:ext cx="4335462" cy="320040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lvl="1" indent="-176213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Machine </a:t>
            </a:r>
            <a:r>
              <a:rPr lang="en-US" sz="2000" dirty="0" smtClean="0">
                <a:noFill/>
              </a:rPr>
              <a:t>Community</a:t>
            </a:r>
            <a:r>
              <a:rPr lang="en-US" sz="2000" dirty="0" smtClean="0">
                <a:solidFill>
                  <a:schemeClr val="tx1"/>
                </a:solidFill>
              </a:rPr>
              <a:t> prefers 450 </a:t>
            </a:r>
            <a:r>
              <a:rPr lang="en-US" sz="2000" dirty="0" err="1" smtClean="0">
                <a:solidFill>
                  <a:schemeClr val="tx1"/>
                </a:solidFill>
              </a:rPr>
              <a:t>GeV/c</a:t>
            </a:r>
            <a:r>
              <a:rPr lang="en-US" sz="2000" dirty="0" smtClean="0">
                <a:solidFill>
                  <a:schemeClr val="tx1"/>
                </a:solidFill>
              </a:rPr>
              <a:t>  and Experiment Community needs 24 </a:t>
            </a:r>
            <a:r>
              <a:rPr lang="en-US" sz="2000" dirty="0" err="1" smtClean="0">
                <a:solidFill>
                  <a:schemeClr val="tx1"/>
                </a:solidFill>
              </a:rPr>
              <a:t>GeV/c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176213" lvl="1" indent="-176213">
              <a:buFont typeface="Arial"/>
              <a:buChar char="•"/>
            </a:pPr>
            <a:endParaRPr lang="en-US" sz="2000" dirty="0" smtClean="0">
              <a:solidFill>
                <a:srgbClr val="775F55"/>
              </a:solidFill>
            </a:endParaRPr>
          </a:p>
          <a:p>
            <a:pPr marL="176213" lvl="1" indent="-176213">
              <a:buFont typeface="Arial"/>
              <a:buChar char="•"/>
            </a:pPr>
            <a:r>
              <a:rPr lang="en-US" sz="2000" dirty="0" smtClean="0">
                <a:solidFill>
                  <a:schemeClr val="accent2"/>
                </a:solidFill>
              </a:rPr>
              <a:t>PS vs. SPS being worked out</a:t>
            </a:r>
          </a:p>
          <a:p>
            <a:pPr marL="176213" lvl="1" indent="-176213">
              <a:buFont typeface="Arial"/>
              <a:buChar char="•"/>
            </a:pPr>
            <a:r>
              <a:rPr lang="en-US" sz="2000" dirty="0" smtClean="0">
                <a:solidFill>
                  <a:schemeClr val="accent2"/>
                </a:solidFill>
              </a:rPr>
              <a:t>Targeting overall work program and timescale similar to GIF++</a:t>
            </a:r>
            <a:endParaRPr lang="en-US" sz="2000" b="1" dirty="0" smtClean="0">
              <a:solidFill>
                <a:schemeClr val="accent2"/>
              </a:solidFill>
            </a:endParaRPr>
          </a:p>
          <a:p>
            <a:pPr marL="176213" indent="-176213" algn="ctr"/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2827338"/>
            <a:ext cx="4275137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81000" y="5715000"/>
            <a:ext cx="44196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Feedback for proton facility dominated by Inner Tracker communities of the experiments (known users)</a:t>
            </a:r>
          </a:p>
          <a:p>
            <a:endParaRPr lang="en-GB" dirty="0">
              <a:solidFill>
                <a:srgbClr val="DD804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Timescale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7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697540"/>
            <a:ext cx="31242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Design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3124200" y="3230940"/>
            <a:ext cx="2971800" cy="533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Construction &amp; Procurement</a:t>
            </a:r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6096000" y="3764340"/>
            <a:ext cx="2085774" cy="533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Commissioning</a:t>
            </a:r>
            <a:endParaRPr lang="en-GB" b="1" dirty="0"/>
          </a:p>
        </p:txBody>
      </p:sp>
      <p:sp>
        <p:nvSpPr>
          <p:cNvPr id="10" name="Rectangle 9"/>
          <p:cNvSpPr/>
          <p:nvPr/>
        </p:nvSpPr>
        <p:spPr>
          <a:xfrm>
            <a:off x="8181774" y="4297740"/>
            <a:ext cx="962226" cy="533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Ready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42179" y="2240340"/>
            <a:ext cx="2033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June 08 </a:t>
            </a:r>
            <a:r>
              <a:rPr lang="en-US" sz="2000" dirty="0" smtClean="0"/>
              <a:t>–</a:t>
            </a:r>
            <a:r>
              <a:rPr lang="en-GB" sz="2000" dirty="0" smtClean="0"/>
              <a:t> April 09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330714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138" indent="-84138">
              <a:buFont typeface="Arial"/>
              <a:buChar char="•"/>
              <a:tabLst>
                <a:tab pos="84138" algn="l"/>
              </a:tabLst>
            </a:pPr>
            <a:r>
              <a:rPr lang="en-GB" sz="1600" dirty="0" smtClean="0"/>
              <a:t>Collection of User </a:t>
            </a:r>
            <a:r>
              <a:rPr lang="en-GB" sz="1600" dirty="0"/>
              <a:t>R</a:t>
            </a:r>
            <a:r>
              <a:rPr lang="en-GB" sz="1600" dirty="0" smtClean="0"/>
              <a:t>equirements</a:t>
            </a:r>
          </a:p>
          <a:p>
            <a:pPr marL="84138" indent="-84138">
              <a:buFont typeface="Arial"/>
              <a:buChar char="•"/>
              <a:tabLst>
                <a:tab pos="84138" algn="l"/>
              </a:tabLst>
            </a:pPr>
            <a:r>
              <a:rPr lang="en-GB" sz="1600" dirty="0" smtClean="0"/>
              <a:t>Proposals by AB (Nov 08)</a:t>
            </a:r>
          </a:p>
          <a:p>
            <a:pPr marL="84138" indent="-84138">
              <a:buFont typeface="Arial"/>
              <a:buChar char="•"/>
              <a:tabLst>
                <a:tab pos="84138" algn="l"/>
              </a:tabLst>
            </a:pPr>
            <a:r>
              <a:rPr lang="en-GB" sz="1600" dirty="0" smtClean="0"/>
              <a:t>Approval of:</a:t>
            </a:r>
          </a:p>
          <a:p>
            <a:pPr marL="628650" lvl="1" indent="-171450">
              <a:buFont typeface="Arial"/>
              <a:buChar char="•"/>
              <a:tabLst>
                <a:tab pos="84138" algn="l"/>
              </a:tabLst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Final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echnical Description</a:t>
            </a:r>
          </a:p>
          <a:p>
            <a:pPr marL="628650" lvl="1" indent="-171450">
              <a:buFont typeface="Arial"/>
              <a:buChar char="•"/>
              <a:tabLst>
                <a:tab pos="84138" algn="l"/>
              </a:tabLst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Cost books</a:t>
            </a:r>
          </a:p>
          <a:p>
            <a:pPr marL="628650" lvl="1" indent="-171450">
              <a:buFont typeface="Arial"/>
              <a:buChar char="•"/>
              <a:tabLst>
                <a:tab pos="84138" algn="l"/>
              </a:tabLst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Contributions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3800" y="2806006"/>
            <a:ext cx="1911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May 09 </a:t>
            </a:r>
            <a:r>
              <a:rPr lang="en-US" sz="2000" dirty="0" smtClean="0"/>
              <a:t>–</a:t>
            </a:r>
            <a:r>
              <a:rPr lang="en-GB" sz="2000" dirty="0" smtClean="0"/>
              <a:t> Dec 09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3307140"/>
            <a:ext cx="1857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Jan 10 </a:t>
            </a:r>
            <a:r>
              <a:rPr lang="en-US" sz="2000" dirty="0" smtClean="0"/>
              <a:t>–</a:t>
            </a:r>
            <a:r>
              <a:rPr lang="en-GB" sz="2000" dirty="0" smtClean="0"/>
              <a:t> May 10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8187889" y="3858042"/>
            <a:ext cx="956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May 10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99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Component Analysis for Detector R&amp;D</a:t>
            </a:r>
            <a:br>
              <a:rPr lang="en-US" sz="3200" dirty="0" smtClean="0"/>
            </a:br>
            <a:r>
              <a:rPr lang="en-US" sz="3200" dirty="0" smtClean="0">
                <a:latin typeface="LucidaGrande"/>
              </a:rPr>
              <a:t>➤ </a:t>
            </a:r>
            <a:r>
              <a:rPr lang="en-US" sz="3200" dirty="0" smtClean="0"/>
              <a:t>LHC RPC Gas Studies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0C94032-CD4C-4C25-B0C2-CEC720522D9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4495800" cy="21034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>
                <a:solidFill>
                  <a:srgbClr val="775F55"/>
                </a:solidFill>
              </a:rPr>
              <a:t>Background: when </a:t>
            </a:r>
            <a:r>
              <a:rPr lang="en-US" sz="2000" dirty="0" smtClean="0">
                <a:solidFill>
                  <a:srgbClr val="775F55"/>
                </a:solidFill>
              </a:rPr>
              <a:t>RPCs are operated in a high radiation environment, many different chemically very reactive impurities are created which are potentially dangerous for the detector materials and the closed-loop gas system.</a:t>
            </a:r>
          </a:p>
        </p:txBody>
      </p:sp>
      <p:pic>
        <p:nvPicPr>
          <p:cNvPr id="17" name="Picture 16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89" y="3648365"/>
            <a:ext cx="3930311" cy="282863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-26139" y="6519446"/>
            <a:ext cx="783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HV Off</a:t>
            </a:r>
            <a:endParaRPr lang="en-GB" sz="1600" dirty="0"/>
          </a:p>
        </p:txBody>
      </p:sp>
      <p:pic>
        <p:nvPicPr>
          <p:cNvPr id="19" name="Picture 367" descr="RPC reazione"/>
          <p:cNvPicPr>
            <a:picLocks noChangeAspect="1" noChangeArrowheads="1"/>
          </p:cNvPicPr>
          <p:nvPr/>
        </p:nvPicPr>
        <p:blipFill>
          <a:blip r:embed="rId3"/>
          <a:srcRect t="25209" b="42245"/>
          <a:stretch>
            <a:fillRect/>
          </a:stretch>
        </p:blipFill>
        <p:spPr bwMode="auto">
          <a:xfrm>
            <a:off x="4953000" y="1778526"/>
            <a:ext cx="4191000" cy="1345674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4572000" y="3479155"/>
            <a:ext cx="44196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dirty="0" smtClean="0"/>
              <a:t>The current study aims at the understanding of these processes in the GIF irradiation field and the development of methods to mitigate or reverse the degrading effects:</a:t>
            </a:r>
          </a:p>
          <a:p>
            <a:pPr marL="176213" lvl="1" indent="-176213">
              <a:buFont typeface="Arial"/>
              <a:buChar char="•"/>
            </a:pPr>
            <a:r>
              <a:rPr lang="en-US" sz="2000" dirty="0" smtClean="0"/>
              <a:t>Identifying harmful impurities in the gas</a:t>
            </a:r>
          </a:p>
          <a:p>
            <a:pPr marL="176213" lvl="1" indent="-176213">
              <a:buFont typeface="Arial"/>
              <a:buChar char="•"/>
            </a:pPr>
            <a:r>
              <a:rPr lang="en-US" sz="2000" dirty="0" smtClean="0"/>
              <a:t>Finding suitable Filters</a:t>
            </a:r>
          </a:p>
          <a:p>
            <a:pPr marL="176213" lvl="1" indent="-176213">
              <a:buFont typeface="Arial"/>
              <a:buChar char="•"/>
            </a:pPr>
            <a:r>
              <a:rPr lang="en-US" sz="2000" dirty="0" smtClean="0"/>
              <a:t>Optimizing operation in LHC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RPC studies at the GIF </a:t>
            </a:r>
            <a:r>
              <a:rPr lang="en-US" sz="3111" i="1" dirty="0" smtClean="0"/>
              <a:t>(</a:t>
            </a:r>
            <a:r>
              <a:rPr lang="en-US" sz="3111" i="1" dirty="0" err="1" smtClean="0"/>
              <a:t>R.Guida</a:t>
            </a:r>
            <a:r>
              <a:rPr lang="en-US" sz="3111" i="1" dirty="0" smtClean="0"/>
              <a:t>, </a:t>
            </a:r>
            <a:r>
              <a:rPr lang="en-US" sz="3111" i="1" dirty="0" err="1" smtClean="0"/>
              <a:t>I.Glushkov</a:t>
            </a:r>
            <a:r>
              <a:rPr lang="en-US" sz="3111" i="1" dirty="0" smtClean="0"/>
              <a:t>)</a:t>
            </a:r>
            <a:endParaRPr lang="en-US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WP R&amp;D Status Report 3/11/08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M.C.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474173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F0C94032-CD4C-4C25-B0C2-CEC720522D92}" type="slidenum">
              <a:rPr kumimoji="0" lang="en-US" smtClean="0"/>
              <a:pPr/>
              <a:t>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629" y="5505271"/>
            <a:ext cx="4351371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Fluoride concentration as a function of RPC efficiency (HV) for different concentrations of the components in the RPC gas mixture (C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F</a:t>
            </a:r>
            <a:r>
              <a:rPr lang="en-US" baseline="-25000" dirty="0" smtClean="0"/>
              <a:t>4</a:t>
            </a:r>
            <a:r>
              <a:rPr lang="en-US" dirty="0" smtClean="0"/>
              <a:t>+ iC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r>
              <a:rPr lang="en-US" dirty="0" smtClean="0"/>
              <a:t>+SF</a:t>
            </a:r>
            <a:r>
              <a:rPr lang="en-US" baseline="-25000" dirty="0" smtClean="0"/>
              <a:t>6</a:t>
            </a:r>
            <a:r>
              <a:rPr lang="en-US" dirty="0" smtClean="0"/>
              <a:t>)                </a:t>
            </a:r>
            <a:r>
              <a:rPr lang="en-US" dirty="0" smtClean="0">
                <a:solidFill>
                  <a:schemeClr val="tx2"/>
                </a:solidFill>
              </a:rPr>
              <a:t>&gt;&gt; </a:t>
            </a:r>
            <a:r>
              <a:rPr lang="en-US" dirty="0" err="1" smtClean="0">
                <a:solidFill>
                  <a:schemeClr val="tx2"/>
                </a:solidFill>
              </a:rPr>
              <a:t>R.Guida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429" y="5505271"/>
            <a:ext cx="4351371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Impurities identified by GC/MS in the returned gas mixture for heavily irradiated RPCs (~300 Hz/cm</a:t>
            </a:r>
            <a:r>
              <a:rPr lang="en-US" baseline="30000" dirty="0" smtClean="0"/>
              <a:t>2</a:t>
            </a:r>
            <a:r>
              <a:rPr lang="en-US" dirty="0" smtClean="0"/>
              <a:t>)             </a:t>
            </a:r>
            <a:r>
              <a:rPr lang="en-US" dirty="0" smtClean="0">
                <a:solidFill>
                  <a:schemeClr val="tx2"/>
                </a:solidFill>
              </a:rPr>
              <a:t>&gt;&gt; </a:t>
            </a:r>
            <a:r>
              <a:rPr lang="en-US" dirty="0" err="1" smtClean="0">
                <a:solidFill>
                  <a:schemeClr val="tx2"/>
                </a:solidFill>
              </a:rPr>
              <a:t>I.Glushkov</a:t>
            </a:r>
            <a:r>
              <a:rPr lang="en-US" dirty="0" smtClean="0"/>
              <a:t>    </a:t>
            </a:r>
          </a:p>
        </p:txBody>
      </p:sp>
      <p:pic>
        <p:nvPicPr>
          <p:cNvPr id="11" name="Picture 375" descr="DettaglioImpurità"/>
          <p:cNvPicPr>
            <a:picLocks noChangeAspect="1" noChangeArrowheads="1"/>
          </p:cNvPicPr>
          <p:nvPr/>
        </p:nvPicPr>
        <p:blipFill>
          <a:blip r:embed="rId2"/>
          <a:srcRect t="19954"/>
          <a:stretch>
            <a:fillRect/>
          </a:stretch>
        </p:blipFill>
        <p:spPr bwMode="auto">
          <a:xfrm>
            <a:off x="4493528" y="2740168"/>
            <a:ext cx="4574272" cy="2746232"/>
          </a:xfrm>
          <a:prstGeom prst="rect">
            <a:avLst/>
          </a:prstGeom>
          <a:noFill/>
        </p:spPr>
      </p:pic>
      <p:pic>
        <p:nvPicPr>
          <p:cNvPr id="12" name="Picture 372" descr="FvsEff12"/>
          <p:cNvPicPr>
            <a:picLocks noChangeAspect="1" noChangeArrowheads="1"/>
          </p:cNvPicPr>
          <p:nvPr/>
        </p:nvPicPr>
        <p:blipFill>
          <a:blip r:embed="rId3"/>
          <a:srcRect l="2332" t="7954" r="9196" b="3693"/>
          <a:stretch>
            <a:fillRect/>
          </a:stretch>
        </p:blipFill>
        <p:spPr bwMode="auto">
          <a:xfrm>
            <a:off x="77981" y="2732087"/>
            <a:ext cx="4417819" cy="2754313"/>
          </a:xfrm>
          <a:prstGeom prst="rect">
            <a:avLst/>
          </a:prstGeom>
          <a:noFill/>
        </p:spPr>
      </p:pic>
      <p:sp>
        <p:nvSpPr>
          <p:cNvPr id="13" name="Content Placeholder 19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534400" cy="123807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Running at the GIF since 6 months (</a:t>
            </a:r>
            <a:r>
              <a:rPr lang="en-GB" sz="2000" dirty="0" smtClean="0"/>
              <a:t>1 </a:t>
            </a:r>
            <a:r>
              <a:rPr lang="en-GB" sz="2000" dirty="0" err="1" smtClean="0"/>
              <a:t>cGy/h</a:t>
            </a:r>
            <a:r>
              <a:rPr lang="en-GB" sz="2000" dirty="0" smtClean="0"/>
              <a:t> over a large area of the detectors)</a:t>
            </a:r>
            <a:endParaRPr lang="en-US" sz="2000" dirty="0" smtClean="0"/>
          </a:p>
          <a:p>
            <a:pPr defTabSz="3292475">
              <a:spcBef>
                <a:spcPts val="0"/>
              </a:spcBef>
            </a:pPr>
            <a:r>
              <a:rPr lang="en-GB" sz="2000" dirty="0" smtClean="0"/>
              <a:t>Six CMS double gap RPC</a:t>
            </a:r>
          </a:p>
          <a:p>
            <a:pPr defTabSz="3292475">
              <a:spcBef>
                <a:spcPts val="0"/>
              </a:spcBef>
            </a:pPr>
            <a:r>
              <a:rPr lang="en-GB" sz="2000" dirty="0" smtClean="0"/>
              <a:t>Small scale gas system, equivalent to the systems installed at the LHC, plus a custom made filter rack that allow parallel studies of different filtering agents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703</TotalTime>
  <Words>1500</Words>
  <Application>Microsoft Macintosh PowerPoint</Application>
  <PresentationFormat>On-screen Show (4:3)</PresentationFormat>
  <Paragraphs>182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Status report WP7 Facilities and Component Analysis for Detector R&amp;D  Activities and Status Resources and Expenditures Work plan   </vt:lpstr>
      <vt:lpstr>http://cern.ch/WP7/</vt:lpstr>
      <vt:lpstr>SLHC-compatible Irradiation Facilities</vt:lpstr>
      <vt:lpstr>GIF++</vt:lpstr>
      <vt:lpstr>GIF++ Specs</vt:lpstr>
      <vt:lpstr>Upgrade of PS p, n facilities</vt:lpstr>
      <vt:lpstr>Timescale</vt:lpstr>
      <vt:lpstr>Component Analysis for Detector R&amp;D ➤ LHC RPC Gas Studies</vt:lpstr>
      <vt:lpstr>RPC studies at the GIF (R.Guida, I.Glushkov)</vt:lpstr>
      <vt:lpstr>RPC studies at the GIF (R.Guida, I.Glushkov)</vt:lpstr>
      <vt:lpstr>Component Analysis for Detector R&amp;D ➤ Material Studies</vt:lpstr>
      <vt:lpstr>  Meetings</vt:lpstr>
      <vt:lpstr>Resources</vt:lpstr>
      <vt:lpstr>Expenditure: Budget, Actual, Projected</vt:lpstr>
      <vt:lpstr>Expenditure</vt:lpstr>
      <vt:lpstr>WP7 Work Plan</vt:lpstr>
      <vt:lpstr>Next difficult efforts</vt:lpstr>
    </vt:vector>
  </TitlesOfParts>
  <Manager/>
  <Company>CERN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WP7 Facilities &amp; component analysis for detector r&amp;d</dc:title>
  <dc:subject/>
  <dc:creator>mar capeans</dc:creator>
  <cp:keywords/>
  <dc:description/>
  <cp:lastModifiedBy>mar capeans</cp:lastModifiedBy>
  <cp:revision>75</cp:revision>
  <dcterms:created xsi:type="dcterms:W3CDTF">2008-11-03T08:47:35Z</dcterms:created>
  <dcterms:modified xsi:type="dcterms:W3CDTF">2008-11-03T08:56:06Z</dcterms:modified>
  <cp:category/>
</cp:coreProperties>
</file>