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sldIdLst>
    <p:sldId id="256" r:id="rId5"/>
    <p:sldId id="257" r:id="rId6"/>
    <p:sldId id="261" r:id="rId7"/>
    <p:sldId id="263" r:id="rId8"/>
    <p:sldId id="258" r:id="rId9"/>
    <p:sldId id="264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FF6600"/>
    <a:srgbClr val="FF0000"/>
    <a:srgbClr val="FFFFFF"/>
    <a:srgbClr val="92D05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6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2D17B-6C1F-45F1-828C-B0B4CF608DE9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D5D86-00C4-4F45-9B84-6846CD26B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D5D86-00C4-4F45-9B84-6846CD26BD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8226854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espace.cern.ch/coordination-installation-linac4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6" name="Picture 2" descr="Coordination of Linac4 installation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21" y="6257414"/>
            <a:ext cx="502571" cy="51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– Project Meeting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Short and medium term schedule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9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US" dirty="0"/>
              <a:t>Master Schedule – mid term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52422"/>
            <a:ext cx="9144002" cy="4448268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2456481" y="2119911"/>
            <a:ext cx="6585919" cy="4259266"/>
            <a:chOff x="2456481" y="2119911"/>
            <a:chExt cx="6585919" cy="4259266"/>
          </a:xfrm>
        </p:grpSpPr>
        <p:sp>
          <p:nvSpPr>
            <p:cNvPr id="12" name="Rectangle 11"/>
            <p:cNvSpPr/>
            <p:nvPr/>
          </p:nvSpPr>
          <p:spPr>
            <a:xfrm>
              <a:off x="2456481" y="2119911"/>
              <a:ext cx="1133386" cy="1806222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81397" y="5732846"/>
              <a:ext cx="51610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Important to make a priority for the resources on the Linac4 to keep the schedule.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cxnSp>
          <p:nvCxnSpPr>
            <p:cNvPr id="15" name="Elbow Connector 14"/>
            <p:cNvCxnSpPr>
              <a:stCxn id="13" idx="1"/>
              <a:endCxn id="12" idx="2"/>
            </p:cNvCxnSpPr>
            <p:nvPr/>
          </p:nvCxnSpPr>
          <p:spPr>
            <a:xfrm rot="10800000">
              <a:off x="3023175" y="3926134"/>
              <a:ext cx="858223" cy="2129879"/>
            </a:xfrm>
            <a:prstGeom prst="bentConnector2">
              <a:avLst/>
            </a:prstGeom>
            <a:ln w="38100"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404223" y="996961"/>
            <a:ext cx="7739777" cy="2453413"/>
            <a:chOff x="1404223" y="996961"/>
            <a:chExt cx="7739777" cy="2453413"/>
          </a:xfrm>
        </p:grpSpPr>
        <p:sp>
          <p:nvSpPr>
            <p:cNvPr id="17" name="Rectangle 16"/>
            <p:cNvSpPr/>
            <p:nvPr/>
          </p:nvSpPr>
          <p:spPr>
            <a:xfrm>
              <a:off x="1404223" y="2774138"/>
              <a:ext cx="153357" cy="676236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36190" y="996961"/>
              <a:ext cx="63078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Schedule 1 week delayed to complete RF conditioning</a:t>
              </a:r>
            </a:p>
            <a:p>
              <a:r>
                <a:rPr lang="en-US" sz="1400" b="1" dirty="0" smtClean="0">
                  <a:solidFill>
                    <a:srgbClr val="000000"/>
                  </a:solidFill>
                </a:rPr>
                <a:t>1 week less in the installation of the 160 MeV to compensate the delay</a:t>
              </a:r>
              <a:endParaRPr lang="en-GB" sz="14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9" name="Elbow Connector 18"/>
            <p:cNvCxnSpPr>
              <a:stCxn id="18" idx="1"/>
              <a:endCxn id="17" idx="0"/>
            </p:cNvCxnSpPr>
            <p:nvPr/>
          </p:nvCxnSpPr>
          <p:spPr>
            <a:xfrm rot="10800000" flipV="1">
              <a:off x="1480902" y="1289348"/>
              <a:ext cx="1355288" cy="1484789"/>
            </a:xfrm>
            <a:prstGeom prst="bentConnector2">
              <a:avLst/>
            </a:prstGeom>
            <a:ln w="38100"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477034" y="2628772"/>
            <a:ext cx="2016755" cy="935838"/>
            <a:chOff x="4477034" y="2628772"/>
            <a:chExt cx="2016755" cy="935838"/>
          </a:xfrm>
        </p:grpSpPr>
        <p:cxnSp>
          <p:nvCxnSpPr>
            <p:cNvPr id="43" name="Straight Arrow Connector 42"/>
            <p:cNvCxnSpPr>
              <a:stCxn id="36" idx="1"/>
            </p:cNvCxnSpPr>
            <p:nvPr/>
          </p:nvCxnSpPr>
          <p:spPr>
            <a:xfrm>
              <a:off x="4477034" y="3096691"/>
              <a:ext cx="136155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613189" y="2628772"/>
              <a:ext cx="0" cy="93583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77034" y="2628772"/>
              <a:ext cx="2016755" cy="935838"/>
            </a:xfrm>
            <a:prstGeom prst="rect">
              <a:avLst/>
            </a:prstGeom>
            <a:noFill/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7990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3082004"/>
            <a:ext cx="9144000" cy="30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" y="1751309"/>
            <a:ext cx="9144000" cy="11546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Master Schedule – short term</a:t>
            </a:r>
            <a:br>
              <a:rPr lang="en-US" dirty="0"/>
            </a:br>
            <a:r>
              <a:rPr lang="en-US" sz="3600" dirty="0"/>
              <a:t>up to 50 MeV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Objectives and Milestones</a:t>
            </a:r>
          </a:p>
          <a:p>
            <a:pPr lvl="1"/>
            <a:r>
              <a:rPr lang="en-US" dirty="0" smtClean="0"/>
              <a:t>Start the 50 MeV beam commissioning with</a:t>
            </a:r>
          </a:p>
          <a:p>
            <a:pPr lvl="2"/>
            <a:r>
              <a:rPr lang="en-US" dirty="0" smtClean="0"/>
              <a:t>1 week of </a:t>
            </a:r>
            <a:r>
              <a:rPr lang="en-US" b="1" dirty="0"/>
              <a:t>D</a:t>
            </a:r>
            <a:r>
              <a:rPr lang="en-US" b="1" dirty="0" smtClean="0"/>
              <a:t>ry Run</a:t>
            </a:r>
            <a:r>
              <a:rPr lang="en-US" dirty="0" smtClean="0"/>
              <a:t> from 8</a:t>
            </a:r>
            <a:r>
              <a:rPr lang="en-US" baseline="30000" dirty="0" smtClean="0"/>
              <a:t>th</a:t>
            </a:r>
            <a:r>
              <a:rPr lang="en-US" dirty="0" smtClean="0"/>
              <a:t> October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15</a:t>
            </a:r>
            <a:r>
              <a:rPr lang="en-US" b="1" baseline="30000" dirty="0" smtClean="0">
                <a:sym typeface="Wingdings" panose="05000000000000000000" pitchFamily="2" charset="2"/>
              </a:rPr>
              <a:t>th</a:t>
            </a:r>
            <a:r>
              <a:rPr lang="en-US" b="1" dirty="0" smtClean="0">
                <a:sym typeface="Wingdings" panose="05000000000000000000" pitchFamily="2" charset="2"/>
              </a:rPr>
              <a:t> October</a:t>
            </a:r>
            <a:endParaRPr lang="en-US" b="1" dirty="0" smtClean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Beam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from 15</a:t>
            </a:r>
            <a:r>
              <a:rPr lang="en-US" baseline="30000" dirty="0" smtClean="0"/>
              <a:t>th</a:t>
            </a:r>
            <a:r>
              <a:rPr lang="en-US" dirty="0" smtClean="0"/>
              <a:t> October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22</a:t>
            </a:r>
            <a:r>
              <a:rPr lang="en-US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nd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October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Prepare the CCDTL 6 and 7 </a:t>
            </a:r>
            <a:r>
              <a:rPr lang="en-US" sz="1600" dirty="0" smtClean="0"/>
              <a:t>(with pumping groups)</a:t>
            </a:r>
            <a:r>
              <a:rPr lang="en-US" dirty="0" smtClean="0"/>
              <a:t> to start RF conditioning in parallel of the start of the beam commissioning.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Prepare the CCDTL 4, 5 and PIMS1 to start RF conditioning after CCDTL6 and 7 are RF conditioned and before the end of the beam commissioning</a:t>
            </a: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Deadline : 15</a:t>
            </a:r>
            <a:r>
              <a:rPr lang="en-US" sz="2000" baseline="30000" dirty="0" smtClean="0">
                <a:solidFill>
                  <a:srgbClr val="FF0000"/>
                </a:solidFill>
              </a:rPr>
              <a:t>th</a:t>
            </a:r>
            <a:r>
              <a:rPr lang="en-US" sz="2000" dirty="0" smtClean="0">
                <a:solidFill>
                  <a:srgbClr val="FF0000"/>
                </a:solidFill>
              </a:rPr>
              <a:t> October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06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137547"/>
            <a:ext cx="9144000" cy="19605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" y="1751309"/>
            <a:ext cx="9144000" cy="19605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Master Schedule – short term</a:t>
            </a:r>
            <a:br>
              <a:rPr lang="en-US" dirty="0"/>
            </a:br>
            <a:r>
              <a:rPr lang="en-US" sz="3600" dirty="0"/>
              <a:t>up to 50 MeV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Objectives and Milestones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All</a:t>
            </a:r>
            <a:r>
              <a:rPr lang="en-GB" sz="1800" dirty="0"/>
              <a:t> equipment for next beam commissioning phase must be ready for installation in the tunnel or test </a:t>
            </a:r>
            <a:r>
              <a:rPr lang="en-GB" sz="1800" dirty="0">
                <a:solidFill>
                  <a:srgbClr val="FF0000"/>
                </a:solidFill>
              </a:rPr>
              <a:t>before</a:t>
            </a:r>
            <a:r>
              <a:rPr lang="en-GB" sz="1800" dirty="0"/>
              <a:t> the end of the previous beam commissioning phase</a:t>
            </a:r>
            <a:r>
              <a:rPr lang="en-GB" sz="1800" dirty="0" smtClean="0"/>
              <a:t>.</a:t>
            </a:r>
          </a:p>
          <a:p>
            <a:pPr marL="150876" indent="0" algn="ctr">
              <a:buNone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150876" indent="0" algn="ctr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Deadline </a:t>
            </a:r>
            <a:r>
              <a:rPr lang="en-GB" sz="2000" dirty="0">
                <a:solidFill>
                  <a:srgbClr val="FF0000"/>
                </a:solidFill>
              </a:rPr>
              <a:t>for equipment on 100 </a:t>
            </a:r>
            <a:r>
              <a:rPr lang="en-GB" sz="2000" dirty="0">
                <a:solidFill>
                  <a:srgbClr val="FF0000"/>
                </a:solidFill>
              </a:rPr>
              <a:t>MeV </a:t>
            </a:r>
            <a:r>
              <a:rPr lang="en-GB" sz="2000" dirty="0">
                <a:solidFill>
                  <a:srgbClr val="FF0000"/>
                </a:solidFill>
              </a:rPr>
              <a:t>beam line </a:t>
            </a:r>
            <a:r>
              <a:rPr lang="en-GB" sz="2000" dirty="0">
                <a:solidFill>
                  <a:srgbClr val="FF0000"/>
                </a:solidFill>
              </a:rPr>
              <a:t>: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26th November 2015</a:t>
            </a:r>
            <a:endParaRPr lang="en-GB" sz="2000" b="1" dirty="0">
              <a:solidFill>
                <a:srgbClr val="FF0000"/>
              </a:solidFill>
            </a:endParaRPr>
          </a:p>
          <a:p>
            <a:pPr marL="150876" indent="0" algn="ctr">
              <a:buNone/>
            </a:pPr>
            <a:r>
              <a:rPr lang="en-GB" sz="2000" dirty="0">
                <a:solidFill>
                  <a:srgbClr val="0055A0"/>
                </a:solidFill>
              </a:rPr>
              <a:t>Deadline for </a:t>
            </a:r>
            <a:r>
              <a:rPr lang="en-GB" sz="2000" dirty="0" smtClean="0">
                <a:solidFill>
                  <a:srgbClr val="0055A0"/>
                </a:solidFill>
              </a:rPr>
              <a:t>equipment </a:t>
            </a:r>
            <a:r>
              <a:rPr lang="en-GB" sz="2000" dirty="0">
                <a:solidFill>
                  <a:srgbClr val="0055A0"/>
                </a:solidFill>
              </a:rPr>
              <a:t>for 160 MeV </a:t>
            </a:r>
            <a:r>
              <a:rPr lang="en-GB" sz="2000" dirty="0">
                <a:solidFill>
                  <a:srgbClr val="0055A0"/>
                </a:solidFill>
              </a:rPr>
              <a:t>beam line : </a:t>
            </a:r>
            <a:r>
              <a:rPr lang="en-GB" sz="2000" b="1" dirty="0">
                <a:solidFill>
                  <a:srgbClr val="0055A0"/>
                </a:solidFill>
                <a:sym typeface="Wingdings" panose="05000000000000000000" pitchFamily="2" charset="2"/>
              </a:rPr>
              <a:t>1st April </a:t>
            </a:r>
            <a:r>
              <a:rPr lang="en-GB" sz="2000" b="1" dirty="0" smtClean="0">
                <a:solidFill>
                  <a:srgbClr val="0055A0"/>
                </a:solidFill>
                <a:sym typeface="Wingdings" panose="05000000000000000000" pitchFamily="2" charset="2"/>
              </a:rPr>
              <a:t>2016</a:t>
            </a:r>
          </a:p>
          <a:p>
            <a:pPr marL="150876" indent="0" algn="ctr">
              <a:buNone/>
            </a:pPr>
            <a:endParaRPr lang="en-US" sz="2000" dirty="0" smtClean="0">
              <a:solidFill>
                <a:srgbClr val="0055A0"/>
              </a:solidFill>
              <a:sym typeface="Wingdings" panose="05000000000000000000" pitchFamily="2" charset="2"/>
            </a:endParaRPr>
          </a:p>
          <a:p>
            <a:pPr marL="150876" indent="0" algn="ctr">
              <a:buNone/>
            </a:pPr>
            <a:endParaRPr lang="en-US" sz="2000" dirty="0">
              <a:solidFill>
                <a:srgbClr val="0055A0"/>
              </a:solidFill>
              <a:sym typeface="Wingdings" panose="05000000000000000000" pitchFamily="2" charset="2"/>
            </a:endParaRPr>
          </a:p>
          <a:p>
            <a:pPr lvl="1">
              <a:buClr>
                <a:srgbClr val="0055A0"/>
              </a:buClr>
            </a:pPr>
            <a:r>
              <a:rPr lang="en-GB" sz="1800" dirty="0" smtClean="0">
                <a:solidFill>
                  <a:srgbClr val="0055A0"/>
                </a:solidFill>
              </a:rPr>
              <a:t>All equipment for the L4T need to be ready by the end of the beam commissioning 50 MeV</a:t>
            </a:r>
          </a:p>
          <a:p>
            <a:pPr lvl="1" algn="ctr">
              <a:buClr>
                <a:srgbClr val="0055A0"/>
              </a:buClr>
              <a:buFont typeface="Wingdings" panose="05000000000000000000" pitchFamily="2" charset="2"/>
              <a:buChar char="à"/>
            </a:pPr>
            <a:r>
              <a:rPr lang="en-GB" sz="1800" b="1" dirty="0" smtClean="0">
                <a:solidFill>
                  <a:srgbClr val="0055A0"/>
                </a:solidFill>
                <a:sym typeface="Wingdings" panose="05000000000000000000" pitchFamily="2" charset="2"/>
              </a:rPr>
              <a:t>Linac4 ready for 50 MeV connection in case of failure of the Linac2</a:t>
            </a:r>
          </a:p>
          <a:p>
            <a:pPr marL="150876" lvl="0" indent="0" algn="ctr">
              <a:buClr>
                <a:srgbClr val="0055A0"/>
              </a:buClr>
              <a:buNone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150876" lvl="0" indent="0" algn="ctr">
              <a:buClr>
                <a:srgbClr val="0055A0"/>
              </a:buClr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Deadline for equipment on L4T :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26th November 2015</a:t>
            </a:r>
            <a:endParaRPr lang="en-GB" sz="2000" b="1" dirty="0">
              <a:solidFill>
                <a:srgbClr val="FF0000"/>
              </a:solidFill>
            </a:endParaRPr>
          </a:p>
          <a:p>
            <a:pPr lvl="1" algn="ctr">
              <a:buClr>
                <a:srgbClr val="0055A0"/>
              </a:buClr>
              <a:buFont typeface="Wingdings" panose="05000000000000000000" pitchFamily="2" charset="2"/>
              <a:buChar char="à"/>
            </a:pPr>
            <a:endParaRPr lang="en-GB" sz="20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5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Master Schedule – short term</a:t>
            </a:r>
            <a:br>
              <a:rPr lang="en-US" dirty="0" smtClean="0"/>
            </a:br>
            <a:r>
              <a:rPr lang="en-US" sz="3600" dirty="0" smtClean="0"/>
              <a:t>up to 50 MeV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8554"/>
            <a:ext cx="9144000" cy="47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Master Schedule – short term</a:t>
            </a:r>
            <a:br>
              <a:rPr lang="en-US" dirty="0" smtClean="0"/>
            </a:br>
            <a:r>
              <a:rPr lang="en-US" sz="3600" dirty="0" smtClean="0"/>
              <a:t>up to 50 MeV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475931" cy="466742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Issue</a:t>
            </a:r>
          </a:p>
          <a:p>
            <a:pPr lvl="1"/>
            <a:r>
              <a:rPr lang="en-US" dirty="0"/>
              <a:t>Beam </a:t>
            </a:r>
            <a:r>
              <a:rPr lang="en-US" dirty="0" smtClean="0"/>
              <a:t>Instrumentations</a:t>
            </a:r>
            <a:br>
              <a:rPr lang="en-US" dirty="0" smtClean="0"/>
            </a:br>
            <a:r>
              <a:rPr lang="fr-FR" sz="1200" i="1" dirty="0" smtClean="0"/>
              <a:t>Lors </a:t>
            </a:r>
            <a:r>
              <a:rPr lang="fr-FR" sz="1200" i="1" dirty="0"/>
              <a:t>des tests de fonctionnement des moniteurs sur la ligne </a:t>
            </a:r>
            <a:r>
              <a:rPr lang="fr-FR" sz="1200" i="1" dirty="0" smtClean="0"/>
              <a:t>de diagnostiques </a:t>
            </a:r>
            <a:r>
              <a:rPr lang="fr-FR" sz="1200" i="1" dirty="0"/>
              <a:t>50MeV ,1 fils d’instrumentation mal </a:t>
            </a:r>
            <a:r>
              <a:rPr lang="fr-FR" sz="1200" i="1" dirty="0" smtClean="0"/>
              <a:t>positionné sur le </a:t>
            </a:r>
            <a:r>
              <a:rPr lang="fr-FR" sz="1200" i="1" dirty="0"/>
              <a:t>W Scanner est </a:t>
            </a:r>
            <a:r>
              <a:rPr lang="fr-FR" sz="1200" i="1" dirty="0" smtClean="0"/>
              <a:t>rentré </a:t>
            </a:r>
            <a:r>
              <a:rPr lang="fr-FR" sz="1200" i="1" dirty="0"/>
              <a:t>en collision avec le </a:t>
            </a:r>
            <a:r>
              <a:rPr lang="fr-FR" sz="1200" i="1" dirty="0" err="1"/>
              <a:t>SEMGrid</a:t>
            </a:r>
            <a:r>
              <a:rPr lang="fr-FR" sz="1200" i="1" dirty="0"/>
              <a:t> </a:t>
            </a:r>
            <a:r>
              <a:rPr lang="fr-FR" sz="1200" i="1" dirty="0" smtClean="0"/>
              <a:t>horizontal entrainant </a:t>
            </a:r>
            <a:r>
              <a:rPr lang="fr-FR" sz="1200" i="1" dirty="0"/>
              <a:t>la destruction de la grille sur le “pot N1</a:t>
            </a:r>
            <a:r>
              <a:rPr lang="fr-FR" sz="1200" i="1" dirty="0" smtClean="0"/>
              <a:t>”.</a:t>
            </a:r>
            <a:endParaRPr lang="en-US" sz="1200" i="1" dirty="0"/>
          </a:p>
          <a:p>
            <a:pPr lvl="2"/>
            <a:r>
              <a:rPr lang="en-GB" dirty="0"/>
              <a:t>1 </a:t>
            </a:r>
            <a:r>
              <a:rPr lang="en-GB" dirty="0" err="1"/>
              <a:t>SEMgrid</a:t>
            </a:r>
            <a:r>
              <a:rPr lang="en-GB" dirty="0"/>
              <a:t> totally “</a:t>
            </a:r>
            <a:r>
              <a:rPr lang="en-GB" dirty="0" err="1"/>
              <a:t>kaputt</a:t>
            </a:r>
            <a:r>
              <a:rPr lang="en-GB" dirty="0"/>
              <a:t>”</a:t>
            </a:r>
          </a:p>
          <a:p>
            <a:pPr lvl="2"/>
            <a:r>
              <a:rPr lang="en-GB" dirty="0"/>
              <a:t>Pieces of the ceramics were floating around the vacuum chamber</a:t>
            </a:r>
          </a:p>
          <a:p>
            <a:pPr lvl="2"/>
            <a:r>
              <a:rPr lang="en-GB" dirty="0"/>
              <a:t>The wire scanner signal cable </a:t>
            </a:r>
            <a:r>
              <a:rPr lang="en-GB" dirty="0" smtClean="0"/>
              <a:t>damaged</a:t>
            </a:r>
          </a:p>
          <a:p>
            <a:pPr lvl="2"/>
            <a:r>
              <a:rPr lang="en-GB" dirty="0"/>
              <a:t>Most (all?) parts from the </a:t>
            </a:r>
            <a:r>
              <a:rPr lang="en-GB" dirty="0" smtClean="0"/>
              <a:t>ceramic </a:t>
            </a:r>
            <a:r>
              <a:rPr lang="en-GB" dirty="0"/>
              <a:t>frame have been </a:t>
            </a:r>
            <a:r>
              <a:rPr lang="en-GB" dirty="0" smtClean="0"/>
              <a:t>extracted </a:t>
            </a:r>
            <a:r>
              <a:rPr lang="en-GB" dirty="0"/>
              <a:t>from the </a:t>
            </a:r>
            <a:r>
              <a:rPr lang="en-GB" dirty="0" smtClean="0"/>
              <a:t>vacuum chamber</a:t>
            </a:r>
          </a:p>
          <a:p>
            <a:pPr lvl="2"/>
            <a:endParaRPr lang="en-GB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err="1" smtClean="0">
                <a:sym typeface="Wingdings" panose="05000000000000000000" pitchFamily="2" charset="2"/>
              </a:rPr>
              <a:t>SEMGrid</a:t>
            </a:r>
            <a:r>
              <a:rPr lang="en-US" dirty="0" smtClean="0">
                <a:sym typeface="Wingdings" panose="05000000000000000000" pitchFamily="2" charset="2"/>
              </a:rPr>
              <a:t> repaired: </a:t>
            </a:r>
            <a:r>
              <a:rPr lang="en-US" sz="1600" dirty="0" smtClean="0">
                <a:sym typeface="Wingdings" panose="05000000000000000000" pitchFamily="2" charset="2"/>
              </a:rPr>
              <a:t>ok for installation next week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Wire Scanner: </a:t>
            </a:r>
            <a:r>
              <a:rPr lang="en-US" sz="1600" dirty="0" smtClean="0">
                <a:sym typeface="Wingdings" panose="05000000000000000000" pitchFamily="2" charset="2"/>
              </a:rPr>
              <a:t>Christophe is doing his best to have it ready by the end of next week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131" y="1325606"/>
            <a:ext cx="3034908" cy="2010135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87" y="3403187"/>
            <a:ext cx="1790395" cy="27031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21213" y="6142995"/>
            <a:ext cx="3622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BE-BI: U. Raich, F. Roncarolo, C. Vuitton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6865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012262"/>
            <a:ext cx="9144000" cy="27221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Master Schedule – short term</a:t>
            </a:r>
            <a:br>
              <a:rPr lang="en-US" dirty="0"/>
            </a:br>
            <a:r>
              <a:rPr lang="en-US" sz="3600" dirty="0"/>
              <a:t>up to </a:t>
            </a:r>
            <a:r>
              <a:rPr lang="en-US" sz="3600" dirty="0" smtClean="0"/>
              <a:t>100 </a:t>
            </a:r>
            <a:r>
              <a:rPr lang="en-US" sz="3600" dirty="0"/>
              <a:t>MeV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Modulators and klystrons </a:t>
            </a:r>
            <a:r>
              <a:rPr lang="en-US" sz="2000" b="1" dirty="0" smtClean="0"/>
              <a:t>almost ready</a:t>
            </a:r>
          </a:p>
          <a:p>
            <a:pPr lvl="1"/>
            <a:r>
              <a:rPr lang="en-US" sz="1800" dirty="0" smtClean="0"/>
              <a:t>Final test of the klystron 5 (CCDTL1 and 2)</a:t>
            </a:r>
          </a:p>
          <a:p>
            <a:r>
              <a:rPr lang="en-US" sz="2000" b="1" dirty="0" smtClean="0"/>
              <a:t>CCDTL 1, 2 and 3 almost ready</a:t>
            </a:r>
          </a:p>
          <a:p>
            <a:pPr lvl="1"/>
            <a:r>
              <a:rPr lang="en-US" sz="1800" dirty="0" smtClean="0"/>
              <a:t>Tuning of the CCDTL 3</a:t>
            </a:r>
            <a:endParaRPr lang="en-GB" sz="1800" dirty="0"/>
          </a:p>
          <a:p>
            <a:endParaRPr lang="en-US" sz="2000" dirty="0" smtClean="0"/>
          </a:p>
          <a:p>
            <a:r>
              <a:rPr lang="en-US" sz="2000" b="1" dirty="0" smtClean="0"/>
              <a:t>Start </a:t>
            </a:r>
            <a:r>
              <a:rPr lang="en-US" sz="2000" b="1" dirty="0"/>
              <a:t>the </a:t>
            </a:r>
            <a:r>
              <a:rPr lang="en-US" sz="2000" b="1" dirty="0" smtClean="0"/>
              <a:t>100 </a:t>
            </a:r>
            <a:r>
              <a:rPr lang="en-US" sz="2000" b="1" dirty="0"/>
              <a:t>MeV beam commissioning with</a:t>
            </a:r>
          </a:p>
          <a:p>
            <a:pPr lvl="2"/>
            <a:r>
              <a:rPr lang="en-US" sz="1600" dirty="0"/>
              <a:t>1 week of </a:t>
            </a:r>
            <a:r>
              <a:rPr lang="en-US" sz="1600" b="1" dirty="0"/>
              <a:t>Dry Run</a:t>
            </a:r>
            <a:r>
              <a:rPr lang="en-US" sz="1600" dirty="0"/>
              <a:t> from </a:t>
            </a:r>
            <a:r>
              <a:rPr lang="en-US" sz="1600" dirty="0" err="1" smtClean="0"/>
              <a:t>from</a:t>
            </a:r>
            <a:r>
              <a:rPr lang="en-US" sz="1600" dirty="0" smtClean="0"/>
              <a:t> </a:t>
            </a:r>
            <a:r>
              <a:rPr lang="en-US" sz="1600" b="1" dirty="0" smtClean="0"/>
              <a:t>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February 2016</a:t>
            </a:r>
            <a:endParaRPr lang="en-US" sz="1600" b="1" dirty="0"/>
          </a:p>
          <a:p>
            <a:pPr lvl="2"/>
            <a:r>
              <a:rPr lang="en-US" sz="1600" b="1" dirty="0">
                <a:solidFill>
                  <a:srgbClr val="FF0000"/>
                </a:solidFill>
              </a:rPr>
              <a:t>Beam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from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8</a:t>
            </a:r>
            <a:r>
              <a:rPr lang="en-US" sz="16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February 2016</a:t>
            </a:r>
            <a:endParaRPr lang="en-US" sz="16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Prepare the </a:t>
            </a:r>
            <a:r>
              <a:rPr lang="en-US" sz="1800" dirty="0" smtClean="0"/>
              <a:t>PIMS 7, 10, 11, 12 to </a:t>
            </a:r>
            <a:r>
              <a:rPr lang="en-US" sz="1800" dirty="0"/>
              <a:t>start RF conditioning in parallel of the start of the beam commissioning</a:t>
            </a:r>
            <a:r>
              <a:rPr lang="en-US" sz="1800" dirty="0" smtClean="0"/>
              <a:t>.</a:t>
            </a:r>
          </a:p>
          <a:p>
            <a:pPr lvl="1"/>
            <a:endParaRPr lang="en-US" sz="1800" dirty="0" smtClean="0"/>
          </a:p>
          <a:p>
            <a:pPr marL="36576" indent="0" algn="ctr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Deadline </a:t>
            </a:r>
            <a:r>
              <a:rPr lang="en-US" sz="1800" dirty="0">
                <a:solidFill>
                  <a:srgbClr val="FF0000"/>
                </a:solidFill>
              </a:rPr>
              <a:t>: </a:t>
            </a:r>
            <a:r>
              <a:rPr lang="en-US" sz="1800" dirty="0" smtClean="0">
                <a:solidFill>
                  <a:srgbClr val="FF0000"/>
                </a:solidFill>
              </a:rPr>
              <a:t>1</a:t>
            </a:r>
            <a:r>
              <a:rPr lang="en-US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sz="1800" dirty="0" smtClean="0">
                <a:solidFill>
                  <a:srgbClr val="FF0000"/>
                </a:solidFill>
              </a:rPr>
              <a:t> February 2016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2015-10-01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Coupard EN-MEF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50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6E058EC6B4B44E8237B904D9D4D870" ma:contentTypeVersion="0" ma:contentTypeDescription="Create a new document." ma:contentTypeScope="" ma:versionID="9cb67af93e053ffdaaf798bf585c367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5470F3-89EA-43B7-9246-ACCB00D89EAF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3B15F28-8FE6-4A58-9B77-7D766CBFA7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DA1AC5D-17E9-4E97-A314-05703CF2CF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1680</TotalTime>
  <Words>395</Words>
  <Application>Microsoft Office PowerPoint</Application>
  <PresentationFormat>On-screen Show (4:3)</PresentationFormat>
  <Paragraphs>76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CERNCobranding4-3</vt:lpstr>
      <vt:lpstr>Linac4 – Project Meeting</vt:lpstr>
      <vt:lpstr>Master Schedule – mid term</vt:lpstr>
      <vt:lpstr>Master Schedule – short term up to 50 MeV</vt:lpstr>
      <vt:lpstr>Master Schedule – short term up to 50 MeV</vt:lpstr>
      <vt:lpstr>Master Schedule – short term up to 50 MeV</vt:lpstr>
      <vt:lpstr>Master Schedule – short term up to 50 MeV</vt:lpstr>
      <vt:lpstr>Master Schedule – short term up to 100 MeV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jcoupard</dc:creator>
  <cp:lastModifiedBy>Julie Coupard</cp:lastModifiedBy>
  <cp:revision>68</cp:revision>
  <dcterms:created xsi:type="dcterms:W3CDTF">2013-08-28T13:22:44Z</dcterms:created>
  <dcterms:modified xsi:type="dcterms:W3CDTF">2015-10-01T11:42:03Z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0x0101001A6E058EC6B4B44E8237B904D9D4D870</vt:lpwstr>
  </property>
</Properties>
</file>