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7"/>
  </p:notesMasterIdLst>
  <p:handoutMasterIdLst>
    <p:handoutMasterId r:id="rId18"/>
  </p:handoutMasterIdLst>
  <p:sldIdLst>
    <p:sldId id="285" r:id="rId2"/>
    <p:sldId id="470" r:id="rId3"/>
    <p:sldId id="446" r:id="rId4"/>
    <p:sldId id="410" r:id="rId5"/>
    <p:sldId id="472" r:id="rId6"/>
    <p:sldId id="461" r:id="rId7"/>
    <p:sldId id="467" r:id="rId8"/>
    <p:sldId id="469" r:id="rId9"/>
    <p:sldId id="471" r:id="rId10"/>
    <p:sldId id="459" r:id="rId11"/>
    <p:sldId id="473" r:id="rId12"/>
    <p:sldId id="474" r:id="rId13"/>
    <p:sldId id="475" r:id="rId14"/>
    <p:sldId id="476" r:id="rId15"/>
    <p:sldId id="477" r:id="rId1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99FF"/>
    <a:srgbClr val="DFB9FF"/>
    <a:srgbClr val="E8CDFF"/>
    <a:srgbClr val="ECD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08" autoAdjust="0"/>
    <p:restoredTop sz="98533" autoAdjust="0"/>
  </p:normalViewPr>
  <p:slideViewPr>
    <p:cSldViewPr>
      <p:cViewPr varScale="1">
        <p:scale>
          <a:sx n="101" d="100"/>
          <a:sy n="101" d="100"/>
        </p:scale>
        <p:origin x="300" y="114"/>
      </p:cViewPr>
      <p:guideLst>
        <p:guide orient="horz" pos="2160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4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02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02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F1B74F33-67FB-41CD-8B60-FAE537F4C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3641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29" y="4716228"/>
            <a:ext cx="4985818" cy="446674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02" y="0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02" y="9432454"/>
            <a:ext cx="2945873" cy="49577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charset="0"/>
              </a:defRPr>
            </a:lvl1pPr>
          </a:lstStyle>
          <a:p>
            <a:pPr>
              <a:defRPr/>
            </a:pPr>
            <a:fld id="{29CF06C7-A136-4BF0-A023-A58BA4966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043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the </a:t>
            </a:r>
            <a:r>
              <a:rPr lang="fr-CH" dirty="0" err="1" smtClean="0"/>
              <a:t>result</a:t>
            </a:r>
            <a:r>
              <a:rPr lang="fr-CH" dirty="0" smtClean="0"/>
              <a:t> of EN for Linac4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06C7-A136-4BF0-A023-A58BA4966B6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21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Look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forward</a:t>
            </a:r>
            <a:r>
              <a:rPr lang="fr-CH" baseline="0" dirty="0" smtClean="0"/>
              <a:t> to a </a:t>
            </a:r>
            <a:r>
              <a:rPr lang="fr-CH" baseline="0" dirty="0" err="1" smtClean="0"/>
              <a:t>bright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day</a:t>
            </a:r>
            <a:r>
              <a:rPr lang="fr-CH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CF06C7-A136-4BF0-A023-A58BA4966B6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4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  <a:prstGeom prst="rect">
            <a:avLst/>
          </a:prstGeo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4419600" y="6363713"/>
            <a:ext cx="609600" cy="27342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719F0-BB85-459A-8B47-325DD2324C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ontent Placeholder 19"/>
          <p:cNvSpPr txBox="1">
            <a:spLocks/>
          </p:cNvSpPr>
          <p:nvPr userDrawn="1"/>
        </p:nvSpPr>
        <p:spPr>
          <a:xfrm>
            <a:off x="203200" y="6373168"/>
            <a:ext cx="4405399" cy="317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Name of the lecturer, event, date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lines maximum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A81E3-377A-497C-8379-51F13EC13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5A247-C962-4A6C-891B-F51E5F037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6553200" cy="89535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0201"/>
            <a:ext cx="73152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A4AC-FEF4-47D4-8691-1C5D3262B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F2FBE-8589-4AD8-B685-58B161941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AFB0-3E62-4957-8267-50940DAF3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1CFFD-7C97-441B-B6B6-217A616F8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22984-BCA3-420D-B7EE-2BA2E972D2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73C7F-C2DA-4F9C-8FB3-DB472811D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A9872-227C-4726-88A8-1E71E0D1B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  <a:prstGeom prst="rect">
            <a:avLst/>
          </a:prstGeo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19AD-A4DC-407E-B9C4-32C7ED955D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419600" y="6297815"/>
            <a:ext cx="609600" cy="273424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8C1D3131-BB89-4330-AD54-8E52256384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19" descr="Logo-Linac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73535"/>
            <a:ext cx="914400" cy="929149"/>
          </a:xfrm>
          <a:prstGeom prst="rect">
            <a:avLst/>
          </a:prstGeom>
          <a:noFill/>
        </p:spPr>
      </p:pic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9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-publishing.cern.ch/index.php/CYR/about/submissions" TargetMode="External"/><Relationship Id="rId2" Type="http://schemas.openxmlformats.org/officeDocument/2006/relationships/hyperlink" Target="http://cern.ch/XML/textproc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-publishing.cern.ch/index.php/CYR/pages/view/templat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LINAC4_civil_engineering\building_progress\31_08_2011\SL70071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525" y="2810761"/>
            <a:ext cx="9169400" cy="3275215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0" y="0"/>
            <a:ext cx="9150350" cy="152400"/>
          </a:xfrm>
          <a:prstGeom prst="rect">
            <a:avLst/>
          </a:prstGeom>
        </p:spPr>
        <p:txBody>
          <a:bodyPr anchor="ctr">
            <a:normAutofit fontScale="250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defTabSz="457200" fontAlgn="auto">
              <a:spcAft>
                <a:spcPts val="0"/>
              </a:spcAft>
              <a:defRPr/>
            </a:pPr>
            <a:endParaRPr kumimoji="0" lang="fr-FR" sz="4100" b="1" dirty="0">
              <a:ln w="6350">
                <a:noFill/>
              </a:ln>
              <a:solidFill>
                <a:srgbClr val="E8CDFF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>
            <a:spLocks noGrp="1"/>
          </p:cNvSpPr>
          <p:nvPr/>
        </p:nvSpPr>
        <p:spPr>
          <a:xfrm>
            <a:off x="1" y="1525134"/>
            <a:ext cx="9159874" cy="5283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600" b="1" kern="1200">
                <a:solidFill>
                  <a:srgbClr val="FFFFFF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5400" dirty="0" smtClean="0">
                <a:solidFill>
                  <a:srgbClr val="FF0000"/>
                </a:solidFill>
              </a:rPr>
              <a:t>Linac4 </a:t>
            </a:r>
            <a:r>
              <a:rPr lang="fr-CH" sz="5400" dirty="0" err="1">
                <a:solidFill>
                  <a:srgbClr val="FF0000"/>
                </a:solidFill>
              </a:rPr>
              <a:t>s</a:t>
            </a:r>
            <a:r>
              <a:rPr lang="fr-CH" sz="5400" dirty="0" err="1" smtClean="0">
                <a:solidFill>
                  <a:srgbClr val="FF0000"/>
                </a:solidFill>
              </a:rPr>
              <a:t>tatus</a:t>
            </a:r>
            <a:r>
              <a:rPr lang="fr-CH" sz="5400" dirty="0" smtClean="0">
                <a:solidFill>
                  <a:srgbClr val="FF0000"/>
                </a:solidFill>
              </a:rPr>
              <a:t> and long-</a:t>
            </a:r>
            <a:r>
              <a:rPr lang="fr-CH" sz="5400" dirty="0" err="1" smtClean="0">
                <a:solidFill>
                  <a:srgbClr val="FF0000"/>
                </a:solidFill>
              </a:rPr>
              <a:t>term</a:t>
            </a:r>
            <a:r>
              <a:rPr lang="fr-CH" sz="5400" dirty="0" smtClean="0">
                <a:solidFill>
                  <a:srgbClr val="FF0000"/>
                </a:solidFill>
              </a:rPr>
              <a:t> </a:t>
            </a:r>
            <a:r>
              <a:rPr lang="fr-CH" sz="5400" dirty="0" err="1" smtClean="0">
                <a:solidFill>
                  <a:srgbClr val="FF0000"/>
                </a:solidFill>
              </a:rPr>
              <a:t>schedule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/>
        </p:nvSpPr>
        <p:spPr>
          <a:xfrm>
            <a:off x="-9525" y="2074411"/>
            <a:ext cx="9169400" cy="539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  <a:r>
              <a:rPr lang="en-US" dirty="0" smtClean="0">
                <a:solidFill>
                  <a:srgbClr val="FF0000"/>
                </a:solidFill>
              </a:rPr>
              <a:t>Vretenar, Project Meeting 1.10.15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91200" y="5715000"/>
            <a:ext cx="2133600" cy="923330"/>
          </a:xfrm>
          <a:prstGeom prst="rect">
            <a:avLst/>
          </a:prstGeom>
          <a:ln cap="rnd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status</a:t>
            </a:r>
          </a:p>
          <a:p>
            <a:pPr marL="285750" indent="-285750"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timeline</a:t>
            </a:r>
          </a:p>
          <a:p>
            <a:pPr marL="285750" indent="-285750">
              <a:buClr>
                <a:schemeClr val="accent1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Calibri" panose="020F0502020204030204" pitchFamily="34" charset="0"/>
              </a:rPr>
              <a:t>open </a:t>
            </a:r>
            <a:r>
              <a:rPr lang="en-US" sz="1800" dirty="0" smtClean="0">
                <a:latin typeface="Calibri" panose="020F0502020204030204" pitchFamily="34" charset="0"/>
              </a:rPr>
              <a:t>issues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6"/>
          <p:cNvSpPr txBox="1">
            <a:spLocks noChangeArrowheads="1"/>
          </p:cNvSpPr>
          <p:nvPr/>
        </p:nvSpPr>
        <p:spPr>
          <a:xfrm>
            <a:off x="1371600" y="228600"/>
            <a:ext cx="6477000" cy="8382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</a:pPr>
            <a:r>
              <a:rPr kumimoji="0" lang="en-US" sz="4000" dirty="0" smtClean="0">
                <a:solidFill>
                  <a:schemeClr val="accent1"/>
                </a:solidFill>
              </a:rPr>
              <a:t>Conclusions</a:t>
            </a:r>
            <a:endParaRPr kumimoji="0" lang="en-US" sz="4000" dirty="0">
              <a:solidFill>
                <a:schemeClr val="accent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403214"/>
            <a:ext cx="3764357" cy="38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4724400" y="1368935"/>
            <a:ext cx="3532692" cy="145046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547688" indent="-411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0">
              <a:buNone/>
            </a:pPr>
            <a:r>
              <a:rPr kumimoji="0" lang="en-US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After 7 years of work we start seeing light at the end of the tunnel…</a:t>
            </a:r>
          </a:p>
          <a:p>
            <a:pPr marL="136525" indent="0">
              <a:buNone/>
            </a:pPr>
            <a:endParaRPr kumimoji="0" lang="en-US" sz="2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2971800"/>
            <a:ext cx="3505200" cy="232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778811" y="5632315"/>
            <a:ext cx="7342692" cy="571500"/>
          </a:xfrm>
          <a:prstGeom prst="rect">
            <a:avLst/>
          </a:prstGeom>
        </p:spPr>
        <p:txBody>
          <a:bodyPr>
            <a:normAutofit/>
          </a:bodyPr>
          <a:lstStyle>
            <a:lvl1pPr marL="547688" indent="-411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0">
              <a:buNone/>
            </a:pPr>
            <a:r>
              <a:rPr kumimoji="0" lang="fr-CH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…but </a:t>
            </a:r>
            <a:r>
              <a:rPr kumimoji="0" lang="fr-CH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</a:t>
            </a:r>
            <a:r>
              <a:rPr kumimoji="0" lang="fr-CH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kumimoji="0" lang="fr-CH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remain</a:t>
            </a:r>
            <a:r>
              <a:rPr kumimoji="0" lang="fr-CH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vigilant, </a:t>
            </a:r>
            <a:r>
              <a:rPr kumimoji="0" lang="fr-CH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it</a:t>
            </a:r>
            <a:r>
              <a:rPr kumimoji="0" lang="fr-CH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kumimoji="0" lang="fr-CH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could</a:t>
            </a:r>
            <a:r>
              <a:rPr kumimoji="0" lang="fr-CH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kumimoji="0" lang="fr-CH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still</a:t>
            </a:r>
            <a:r>
              <a:rPr kumimoji="0" lang="fr-CH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kumimoji="0" lang="fr-CH" sz="240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</a:t>
            </a:r>
            <a:r>
              <a:rPr kumimoji="0" lang="fr-CH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a train!</a:t>
            </a:r>
            <a:endParaRPr kumimoji="0" lang="en-US" sz="2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699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27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228600"/>
            <a:ext cx="7734300" cy="895350"/>
          </a:xfrm>
        </p:spPr>
        <p:txBody>
          <a:bodyPr/>
          <a:lstStyle/>
          <a:p>
            <a:r>
              <a:rPr lang="fr-CH" sz="4000" dirty="0" smtClean="0"/>
              <a:t>The Linac4 Design Report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447800"/>
            <a:ext cx="8229600" cy="43550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CH" sz="1800" b="1" dirty="0" err="1" smtClean="0">
                <a:latin typeface="Calibri" panose="020F0502020204030204" pitchFamily="34" charset="0"/>
              </a:rPr>
              <a:t>Every</a:t>
            </a:r>
            <a:r>
              <a:rPr lang="fr-CH" sz="1800" b="1" dirty="0" smtClean="0">
                <a:latin typeface="Calibri" panose="020F0502020204030204" pitchFamily="34" charset="0"/>
              </a:rPr>
              <a:t> new </a:t>
            </a:r>
            <a:r>
              <a:rPr lang="fr-CH" sz="1800" b="1" dirty="0" err="1" smtClean="0">
                <a:latin typeface="Calibri" panose="020F0502020204030204" pitchFamily="34" charset="0"/>
              </a:rPr>
              <a:t>accelerator</a:t>
            </a:r>
            <a:r>
              <a:rPr lang="fr-CH" sz="1800" b="1" dirty="0" smtClean="0">
                <a:latin typeface="Calibri" panose="020F0502020204030204" pitchFamily="34" charset="0"/>
              </a:rPr>
              <a:t> must </a:t>
            </a:r>
            <a:r>
              <a:rPr lang="fr-CH" sz="1800" b="1" dirty="0" err="1" smtClean="0">
                <a:latin typeface="Calibri" panose="020F0502020204030204" pitchFamily="34" charset="0"/>
              </a:rPr>
              <a:t>publish</a:t>
            </a:r>
            <a:r>
              <a:rPr lang="fr-CH" sz="1800" b="1" dirty="0" smtClean="0">
                <a:latin typeface="Calibri" panose="020F0502020204030204" pitchFamily="34" charset="0"/>
              </a:rPr>
              <a:t> a Design Report (as CERN Yellow Report)</a:t>
            </a:r>
            <a:endParaRPr lang="fr-CH" sz="1800" b="1" dirty="0" smtClean="0">
              <a:latin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The </a:t>
            </a:r>
            <a:r>
              <a:rPr lang="fr-CH" sz="1800" dirty="0" err="1" smtClean="0">
                <a:latin typeface="Calibri" panose="020F0502020204030204" pitchFamily="34" charset="0"/>
              </a:rPr>
              <a:t>only</a:t>
            </a:r>
            <a:r>
              <a:rPr lang="fr-CH" sz="1800" dirty="0" smtClean="0">
                <a:latin typeface="Calibri" panose="020F0502020204030204" pitchFamily="34" charset="0"/>
              </a:rPr>
              <a:t> Linac4 </a:t>
            </a:r>
            <a:r>
              <a:rPr lang="fr-CH" sz="1800" dirty="0" err="1" smtClean="0">
                <a:latin typeface="Calibri" panose="020F0502020204030204" pitchFamily="34" charset="0"/>
              </a:rPr>
              <a:t>complete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reference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the </a:t>
            </a:r>
            <a:r>
              <a:rPr lang="fr-CH" sz="1800" dirty="0" err="1" smtClean="0">
                <a:latin typeface="Calibri" panose="020F0502020204030204" pitchFamily="34" charset="0"/>
              </a:rPr>
              <a:t>old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Technical</a:t>
            </a:r>
            <a:r>
              <a:rPr lang="fr-CH" sz="1800" dirty="0" smtClean="0">
                <a:latin typeface="Calibri" panose="020F0502020204030204" pitchFamily="34" charset="0"/>
              </a:rPr>
              <a:t> Design Report </a:t>
            </a:r>
            <a:r>
              <a:rPr lang="fr-CH" sz="1800" dirty="0" err="1" smtClean="0">
                <a:latin typeface="Calibri" panose="020F0502020204030204" pitchFamily="34" charset="0"/>
              </a:rPr>
              <a:t>published</a:t>
            </a:r>
            <a:r>
              <a:rPr lang="fr-CH" sz="1800" dirty="0" smtClean="0">
                <a:latin typeface="Calibri" panose="020F0502020204030204" pitchFamily="34" charset="0"/>
              </a:rPr>
              <a:t> in 2007 (Linac4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still</a:t>
            </a:r>
            <a:r>
              <a:rPr lang="fr-CH" sz="1800" dirty="0" smtClean="0">
                <a:latin typeface="Calibri" panose="020F0502020204030204" pitchFamily="34" charset="0"/>
              </a:rPr>
              <a:t> double </a:t>
            </a:r>
            <a:r>
              <a:rPr lang="fr-CH" sz="1800" dirty="0" err="1" smtClean="0">
                <a:latin typeface="Calibri" panose="020F0502020204030204" pitchFamily="34" charset="0"/>
              </a:rPr>
              <a:t>frequency</a:t>
            </a:r>
            <a:r>
              <a:rPr lang="fr-CH" sz="1800" dirty="0" smtClean="0">
                <a:latin typeface="Calibri" panose="020F0502020204030204" pitchFamily="34" charset="0"/>
              </a:rPr>
              <a:t> and </a:t>
            </a:r>
            <a:r>
              <a:rPr lang="fr-CH" sz="1800" dirty="0" err="1" smtClean="0">
                <a:latin typeface="Calibri" panose="020F0502020204030204" pitchFamily="34" charset="0"/>
              </a:rPr>
              <a:t>positioned</a:t>
            </a:r>
            <a:r>
              <a:rPr lang="fr-CH" sz="1800" dirty="0" smtClean="0">
                <a:latin typeface="Calibri" panose="020F0502020204030204" pitchFamily="34" charset="0"/>
              </a:rPr>
              <a:t> in the PS South Hall…)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This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the right moment to </a:t>
            </a:r>
            <a:r>
              <a:rPr lang="fr-CH" sz="1800" dirty="0" err="1" smtClean="0">
                <a:latin typeface="Calibri" panose="020F0502020204030204" pitchFamily="34" charset="0"/>
              </a:rPr>
              <a:t>work</a:t>
            </a:r>
            <a:r>
              <a:rPr lang="fr-CH" sz="1800" dirty="0" smtClean="0">
                <a:latin typeface="Calibri" panose="020F0502020204030204" pitchFamily="34" charset="0"/>
              </a:rPr>
              <a:t> at the 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final Design Report</a:t>
            </a:r>
            <a:r>
              <a:rPr lang="fr-CH" sz="1800" dirty="0" smtClean="0">
                <a:latin typeface="Calibri" panose="020F0502020204030204" pitchFamily="34" charset="0"/>
              </a:rPr>
              <a:t>, </a:t>
            </a:r>
            <a:r>
              <a:rPr lang="fr-CH" sz="1800" dirty="0" err="1" smtClean="0">
                <a:latin typeface="Calibri" panose="020F0502020204030204" pitchFamily="34" charset="0"/>
              </a:rPr>
              <a:t>because</a:t>
            </a:r>
            <a:r>
              <a:rPr lang="fr-CH" sz="1800" dirty="0" smtClean="0">
                <a:latin typeface="Calibri" panose="020F0502020204030204" pitchFamily="34" charset="0"/>
              </a:rPr>
              <a:t>: a) the design of the </a:t>
            </a:r>
            <a:r>
              <a:rPr lang="fr-CH" sz="1800" dirty="0" err="1" smtClean="0">
                <a:latin typeface="Calibri" panose="020F0502020204030204" pitchFamily="34" charset="0"/>
              </a:rPr>
              <a:t>accelerator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completely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defined</a:t>
            </a:r>
            <a:r>
              <a:rPr lang="fr-CH" sz="1800" dirty="0" smtClean="0">
                <a:latin typeface="Calibri" panose="020F0502020204030204" pitchFamily="34" charset="0"/>
              </a:rPr>
              <a:t>; and b) </a:t>
            </a:r>
            <a:r>
              <a:rPr lang="fr-CH" sz="1800" dirty="0" err="1" smtClean="0">
                <a:latin typeface="Calibri" panose="020F0502020204030204" pitchFamily="34" charset="0"/>
              </a:rPr>
              <a:t>we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still</a:t>
            </a:r>
            <a:r>
              <a:rPr lang="fr-CH" sz="1800" dirty="0" smtClean="0">
                <a:latin typeface="Calibri" panose="020F0502020204030204" pitchFamily="34" charset="0"/>
              </a:rPr>
              <a:t> (</a:t>
            </a:r>
            <a:r>
              <a:rPr lang="fr-CH" sz="1800" dirty="0" err="1" smtClean="0">
                <a:latin typeface="Calibri" panose="020F0502020204030204" pitchFamily="34" charset="0"/>
              </a:rPr>
              <a:t>vaguely</a:t>
            </a:r>
            <a:r>
              <a:rPr lang="fr-CH" sz="1800" dirty="0" smtClean="0">
                <a:latin typeface="Calibri" panose="020F0502020204030204" pitchFamily="34" charset="0"/>
              </a:rPr>
              <a:t>) </a:t>
            </a:r>
            <a:r>
              <a:rPr lang="fr-CH" sz="1800" dirty="0" err="1" smtClean="0">
                <a:latin typeface="Calibri" panose="020F0502020204030204" pitchFamily="34" charset="0"/>
              </a:rPr>
              <a:t>remember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what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we</a:t>
            </a:r>
            <a:r>
              <a:rPr lang="fr-CH" sz="1800" dirty="0" smtClean="0">
                <a:latin typeface="Calibri" panose="020F0502020204030204" pitchFamily="34" charset="0"/>
              </a:rPr>
              <a:t> have </a:t>
            </a:r>
            <a:r>
              <a:rPr lang="fr-CH" sz="1800" dirty="0" err="1" smtClean="0">
                <a:latin typeface="Calibri" panose="020F0502020204030204" pitchFamily="34" charset="0"/>
              </a:rPr>
              <a:t>done</a:t>
            </a:r>
            <a:r>
              <a:rPr lang="fr-CH" sz="1800" dirty="0" smtClean="0">
                <a:latin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The production of the report </a:t>
            </a:r>
            <a:r>
              <a:rPr lang="fr-CH" sz="1800" dirty="0" err="1" smtClean="0">
                <a:latin typeface="Calibri" panose="020F0502020204030204" pitchFamily="34" charset="0"/>
              </a:rPr>
              <a:t>should</a:t>
            </a:r>
            <a:r>
              <a:rPr lang="fr-CH" sz="1800" dirty="0" smtClean="0">
                <a:latin typeface="Calibri" panose="020F0502020204030204" pitchFamily="34" charset="0"/>
              </a:rPr>
              <a:t> not </a:t>
            </a:r>
            <a:r>
              <a:rPr lang="fr-CH" sz="1800" dirty="0" err="1" smtClean="0">
                <a:latin typeface="Calibri" panose="020F0502020204030204" pitchFamily="34" charset="0"/>
              </a:rPr>
              <a:t>be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too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difficult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because</a:t>
            </a:r>
            <a:r>
              <a:rPr lang="fr-CH" sz="1800" dirty="0" smtClean="0">
                <a:latin typeface="Calibri" panose="020F0502020204030204" pitchFamily="34" charset="0"/>
              </a:rPr>
              <a:t> a lot of information </a:t>
            </a:r>
            <a:r>
              <a:rPr lang="fr-CH" sz="1800" dirty="0" err="1" smtClean="0">
                <a:latin typeface="Calibri" panose="020F0502020204030204" pitchFamily="34" charset="0"/>
              </a:rPr>
              <a:t>exists</a:t>
            </a:r>
            <a:r>
              <a:rPr lang="fr-CH" sz="1800" dirty="0" smtClean="0">
                <a:latin typeface="Calibri" panose="020F0502020204030204" pitchFamily="34" charset="0"/>
              </a:rPr>
              <a:t> in the </a:t>
            </a:r>
            <a:r>
              <a:rPr lang="fr-CH" sz="1800" dirty="0" err="1" smtClean="0">
                <a:latin typeface="Calibri" panose="020F0502020204030204" pitchFamily="34" charset="0"/>
              </a:rPr>
              <a:t>form</a:t>
            </a:r>
            <a:r>
              <a:rPr lang="fr-CH" sz="1800" dirty="0" smtClean="0">
                <a:latin typeface="Calibri" panose="020F0502020204030204" pitchFamily="34" charset="0"/>
              </a:rPr>
              <a:t> of EDMS documents, Workpackage Descriptions, Conference </a:t>
            </a:r>
            <a:r>
              <a:rPr lang="fr-CH" sz="1800" dirty="0" err="1" smtClean="0">
                <a:latin typeface="Calibri" panose="020F0502020204030204" pitchFamily="34" charset="0"/>
              </a:rPr>
              <a:t>papers</a:t>
            </a:r>
            <a:r>
              <a:rPr lang="fr-CH" sz="1800" dirty="0" smtClean="0">
                <a:latin typeface="Calibri" panose="020F0502020204030204" pitchFamily="34" charset="0"/>
              </a:rPr>
              <a:t>, etc. 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More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than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writing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,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we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need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to do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copying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,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pasting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and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cutting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The goal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to </a:t>
            </a:r>
            <a:r>
              <a:rPr lang="fr-CH" sz="1800" dirty="0" err="1" smtClean="0">
                <a:latin typeface="Calibri" panose="020F0502020204030204" pitchFamily="34" charset="0"/>
              </a:rPr>
              <a:t>produce</a:t>
            </a:r>
            <a:r>
              <a:rPr lang="fr-CH" sz="1800" dirty="0" smtClean="0">
                <a:latin typeface="Calibri" panose="020F0502020204030204" pitchFamily="34" charset="0"/>
              </a:rPr>
              <a:t> a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small</a:t>
            </a:r>
            <a:r>
              <a:rPr lang="fr-CH" sz="1800" dirty="0" smtClean="0">
                <a:latin typeface="Calibri" panose="020F0502020204030204" pitchFamily="34" charset="0"/>
              </a:rPr>
              <a:t> (100 pages) report </a:t>
            </a:r>
            <a:r>
              <a:rPr lang="fr-CH" sz="1800" dirty="0" err="1" smtClean="0">
                <a:latin typeface="Calibri" panose="020F0502020204030204" pitchFamily="34" charset="0"/>
              </a:rPr>
              <a:t>with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references</a:t>
            </a:r>
            <a:r>
              <a:rPr lang="fr-CH" sz="1800" dirty="0" smtClean="0">
                <a:latin typeface="Calibri" panose="020F0502020204030204" pitchFamily="34" charset="0"/>
              </a:rPr>
              <a:t> (and links!) to </a:t>
            </a:r>
            <a:r>
              <a:rPr lang="fr-CH" sz="1800" dirty="0" err="1" smtClean="0">
                <a:latin typeface="Calibri" panose="020F0502020204030204" pitchFamily="34" charset="0"/>
              </a:rPr>
              <a:t>existing</a:t>
            </a:r>
            <a:r>
              <a:rPr lang="fr-CH" sz="1800" dirty="0" smtClean="0">
                <a:latin typeface="Calibri" panose="020F0502020204030204" pitchFamily="34" charset="0"/>
              </a:rPr>
              <a:t> documentation.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It </a:t>
            </a:r>
            <a:r>
              <a:rPr lang="fr-CH" sz="1800" dirty="0" err="1" smtClean="0">
                <a:latin typeface="Calibri" panose="020F0502020204030204" pitchFamily="34" charset="0"/>
              </a:rPr>
              <a:t>should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be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both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>
                <a:latin typeface="Calibri" panose="020F0502020204030204" pitchFamily="34" charset="0"/>
              </a:rPr>
              <a:t>a </a:t>
            </a:r>
            <a:r>
              <a:rPr lang="fr-CH" sz="1800" b="1" dirty="0">
                <a:solidFill>
                  <a:srgbClr val="00B050"/>
                </a:solidFill>
                <a:latin typeface="Calibri" panose="020F0502020204030204" pitchFamily="34" charset="0"/>
              </a:rPr>
              <a:t>Quick Reference Guide </a:t>
            </a:r>
            <a:r>
              <a:rPr lang="fr-CH" sz="1800" dirty="0" smtClean="0">
                <a:latin typeface="Calibri" panose="020F0502020204030204" pitchFamily="34" charset="0"/>
              </a:rPr>
              <a:t>and an 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entry point </a:t>
            </a:r>
            <a:r>
              <a:rPr lang="fr-CH" sz="1800" dirty="0" smtClean="0">
                <a:latin typeface="Calibri" panose="020F0502020204030204" pitchFamily="34" charset="0"/>
              </a:rPr>
              <a:t>to </a:t>
            </a:r>
            <a:r>
              <a:rPr lang="fr-CH" sz="1800" dirty="0" err="1" smtClean="0">
                <a:latin typeface="Calibri" panose="020F0502020204030204" pitchFamily="34" charset="0"/>
              </a:rPr>
              <a:t>retrieve</a:t>
            </a:r>
            <a:r>
              <a:rPr lang="fr-CH" sz="1800" dirty="0" smtClean="0">
                <a:latin typeface="Calibri" panose="020F0502020204030204" pitchFamily="34" charset="0"/>
              </a:rPr>
              <a:t> Linac4 information.</a:t>
            </a:r>
          </a:p>
        </p:txBody>
      </p:sp>
    </p:spTree>
    <p:extLst>
      <p:ext uri="{BB962C8B-B14F-4D97-AF65-F5344CB8AC3E}">
        <p14:creationId xmlns:p14="http://schemas.microsoft.com/office/powerpoint/2010/main" val="308654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752600"/>
            <a:ext cx="2705100" cy="1524000"/>
          </a:xfrm>
        </p:spPr>
        <p:txBody>
          <a:bodyPr/>
          <a:lstStyle/>
          <a:p>
            <a:pPr algn="l"/>
            <a:r>
              <a:rPr lang="fr-CH" sz="3200" dirty="0" err="1" smtClean="0"/>
              <a:t>Proposed</a:t>
            </a:r>
            <a:r>
              <a:rPr lang="fr-CH" sz="3200" dirty="0" smtClean="0"/>
              <a:t/>
            </a:r>
            <a:br>
              <a:rPr lang="fr-CH" sz="3200" dirty="0" smtClean="0"/>
            </a:br>
            <a:r>
              <a:rPr lang="fr-CH" sz="3200" dirty="0" smtClean="0"/>
              <a:t>structure</a:t>
            </a:r>
            <a:br>
              <a:rPr lang="fr-CH" sz="3200" dirty="0" smtClean="0"/>
            </a:br>
            <a:r>
              <a:rPr lang="fr-CH" sz="3200" dirty="0" smtClean="0"/>
              <a:t>and </a:t>
            </a:r>
            <a:r>
              <a:rPr lang="fr-CH" sz="3200" dirty="0" err="1" smtClean="0"/>
              <a:t>authors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310" y="0"/>
            <a:ext cx="506204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4191000"/>
            <a:ext cx="2172390" cy="1292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smtClean="0"/>
              <a:t>Editorial </a:t>
            </a:r>
            <a:r>
              <a:rPr lang="fr-CH" dirty="0" err="1" smtClean="0"/>
              <a:t>Board</a:t>
            </a:r>
            <a:r>
              <a:rPr lang="fr-CH" dirty="0" smtClean="0"/>
              <a:t>:</a:t>
            </a:r>
          </a:p>
          <a:p>
            <a:r>
              <a:rPr lang="fr-CH" sz="1800" dirty="0" smtClean="0"/>
              <a:t>S. Ramberger</a:t>
            </a:r>
          </a:p>
          <a:p>
            <a:r>
              <a:rPr lang="fr-CH" sz="1800" dirty="0" smtClean="0"/>
              <a:t>M. Vretenar</a:t>
            </a:r>
          </a:p>
          <a:p>
            <a:r>
              <a:rPr lang="fr-CH" sz="1800" dirty="0" smtClean="0"/>
              <a:t>C. Noels/J. Double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46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500" y="228600"/>
            <a:ext cx="7543800" cy="895350"/>
          </a:xfrm>
        </p:spPr>
        <p:txBody>
          <a:bodyPr/>
          <a:lstStyle/>
          <a:p>
            <a:r>
              <a:rPr lang="fr-CH" dirty="0" smtClean="0"/>
              <a:t>Contents and </a:t>
            </a:r>
            <a:r>
              <a:rPr lang="fr-CH" dirty="0" err="1" smtClean="0"/>
              <a:t>Timetable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4600" y="1295400"/>
            <a:ext cx="5314275" cy="2031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Section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should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contain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 choices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Description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Parameters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Schematics, drawings, photographs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Testing and commissioning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List of reference documents, </a:t>
            </a:r>
            <a:r>
              <a:rPr lang="en-US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en-US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7818" y="3886200"/>
            <a:ext cx="6147837" cy="221599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Deadlines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endParaRPr lang="en-US" sz="10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	Send mail and templates	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01.10.2015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	Contributions received 	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30.12.2015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	First complete draft		31.03.2016</a:t>
            </a:r>
          </a:p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	Revised draft			30.6.2016</a:t>
            </a:r>
          </a:p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	Final version			30.9.2016</a:t>
            </a:r>
          </a:p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	Ready for publication		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31.10.2016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11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467600" cy="8953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Report 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6259"/>
            <a:ext cx="8382000" cy="41148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err="1" smtClean="0"/>
              <a:t>LaTeX</a:t>
            </a:r>
            <a:r>
              <a:rPr lang="en-US" dirty="0" smtClean="0"/>
              <a:t> or Word – but </a:t>
            </a:r>
            <a:r>
              <a:rPr lang="en-US" dirty="0" err="1" smtClean="0"/>
              <a:t>LaTeX</a:t>
            </a:r>
            <a:r>
              <a:rPr lang="en-US" dirty="0" smtClean="0"/>
              <a:t> preferred!</a:t>
            </a:r>
          </a:p>
          <a:p>
            <a:pPr marL="448056" lvl="1" indent="0">
              <a:buNone/>
            </a:pPr>
            <a:r>
              <a:rPr lang="en-US" dirty="0" err="1" smtClean="0"/>
              <a:t>TeXLive</a:t>
            </a:r>
            <a:r>
              <a:rPr lang="en-US" dirty="0" smtClean="0"/>
              <a:t> 2015: </a:t>
            </a:r>
            <a:r>
              <a:rPr lang="en-US" sz="2000" dirty="0" smtClean="0">
                <a:hlinkClick r:id="rId2"/>
              </a:rPr>
              <a:t>http://cern.ch/XML/textproc.html</a:t>
            </a:r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Follow Guidelines:</a:t>
            </a:r>
          </a:p>
          <a:p>
            <a:pPr marL="448056" lvl="1" indent="0">
              <a:buNone/>
            </a:pPr>
            <a:r>
              <a:rPr lang="en-US" sz="2000" dirty="0" smtClean="0">
                <a:hlinkClick r:id="rId3"/>
              </a:rPr>
              <a:t>https://e-publishing.cern.ch/index.php/CYR/about/submissions</a:t>
            </a:r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Use the Templates:</a:t>
            </a:r>
          </a:p>
          <a:p>
            <a:pPr marL="448056" lvl="1" indent="0">
              <a:buNone/>
            </a:pPr>
            <a:r>
              <a:rPr lang="en-US" sz="2000" dirty="0">
                <a:hlinkClick r:id="rId4"/>
              </a:rPr>
              <a:t>https://e-publishing.cern.ch/index.php/CYR/pages/view/</a:t>
            </a:r>
            <a:r>
              <a:rPr lang="en-US" sz="2000" dirty="0" smtClean="0">
                <a:hlinkClick r:id="rId4"/>
              </a:rPr>
              <a:t>templates</a:t>
            </a:r>
            <a:endParaRPr lang="en-US" sz="2000" dirty="0" smtClean="0"/>
          </a:p>
          <a:p>
            <a:pPr marL="448056" lvl="1" indent="0">
              <a:buNone/>
            </a:pPr>
            <a:r>
              <a:rPr lang="en-US" dirty="0" smtClean="0"/>
              <a:t>Limit yourself to the available styles!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090909"/>
            <a:ext cx="4226670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smtClean="0">
                <a:latin typeface="Calibri" panose="020F0502020204030204" pitchFamily="34" charset="0"/>
              </a:rPr>
              <a:t>Information </a:t>
            </a:r>
            <a:r>
              <a:rPr lang="fr-CH" dirty="0" err="1" smtClean="0">
                <a:latin typeface="Calibri" panose="020F0502020204030204" pitchFamily="34" charset="0"/>
              </a:rPr>
              <a:t>from</a:t>
            </a:r>
            <a:r>
              <a:rPr lang="fr-CH" dirty="0" smtClean="0">
                <a:latin typeface="Calibri" panose="020F0502020204030204" pitchFamily="34" charset="0"/>
              </a:rPr>
              <a:t> S. Ramberger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5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"/>
            <a:ext cx="5429250" cy="762000"/>
          </a:xfrm>
        </p:spPr>
        <p:txBody>
          <a:bodyPr/>
          <a:lstStyle/>
          <a:p>
            <a:r>
              <a:rPr lang="fr-CH" dirty="0" err="1" smtClean="0"/>
              <a:t>Where</a:t>
            </a:r>
            <a:r>
              <a:rPr lang="fr-CH" dirty="0" smtClean="0"/>
              <a:t> are </a:t>
            </a:r>
            <a:r>
              <a:rPr lang="fr-CH" dirty="0" err="1" smtClean="0"/>
              <a:t>we</a:t>
            </a:r>
            <a:r>
              <a:rPr lang="fr-CH" dirty="0" smtClean="0"/>
              <a:t>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4799" y="1427797"/>
            <a:ext cx="6496051" cy="1477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The situation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not </a:t>
            </a:r>
            <a:r>
              <a:rPr lang="fr-CH" sz="1800" dirty="0" err="1" smtClean="0">
                <a:latin typeface="Calibri" panose="020F0502020204030204" pitchFamily="34" charset="0"/>
              </a:rPr>
              <a:t>too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bad</a:t>
            </a:r>
            <a:r>
              <a:rPr lang="fr-CH" sz="1800" dirty="0" smtClean="0">
                <a:latin typeface="Calibri" panose="020F0502020204030204" pitchFamily="34" charset="0"/>
              </a:rPr>
              <a:t>: </a:t>
            </a:r>
            <a:r>
              <a:rPr lang="fr-CH" sz="1800" dirty="0" err="1" smtClean="0">
                <a:latin typeface="Calibri" panose="020F0502020204030204" pitchFamily="34" charset="0"/>
              </a:rPr>
              <a:t>we</a:t>
            </a:r>
            <a:r>
              <a:rPr lang="fr-CH" sz="1800" dirty="0" smtClean="0">
                <a:latin typeface="Calibri" panose="020F0502020204030204" pitchFamily="34" charset="0"/>
              </a:rPr>
              <a:t> are </a:t>
            </a:r>
            <a:r>
              <a:rPr lang="fr-CH" sz="1800" dirty="0" err="1" smtClean="0">
                <a:latin typeface="Calibri" panose="020F0502020204030204" pitchFamily="34" charset="0"/>
              </a:rPr>
              <a:t>preparing</a:t>
            </a:r>
            <a:r>
              <a:rPr lang="fr-CH" sz="1800" dirty="0" smtClean="0">
                <a:latin typeface="Calibri" panose="020F0502020204030204" pitchFamily="34" charset="0"/>
              </a:rPr>
              <a:t> for an important </a:t>
            </a:r>
            <a:r>
              <a:rPr lang="fr-CH" sz="1800" dirty="0" err="1" smtClean="0">
                <a:latin typeface="Calibri" panose="020F0502020204030204" pitchFamily="34" charset="0"/>
              </a:rPr>
              <a:t>milestone</a:t>
            </a:r>
            <a:r>
              <a:rPr lang="fr-CH" sz="1800" dirty="0" smtClean="0">
                <a:latin typeface="Calibri" panose="020F0502020204030204" pitchFamily="34" charset="0"/>
              </a:rPr>
              <a:t>, the 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50 MeV </a:t>
            </a:r>
            <a:r>
              <a:rPr lang="fr-CH" sz="18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beam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CH" sz="1800" dirty="0" smtClean="0">
                <a:latin typeface="Calibri" panose="020F0502020204030204" pitchFamily="34" charset="0"/>
              </a:rPr>
              <a:t>(</a:t>
            </a:r>
            <a:r>
              <a:rPr lang="fr-CH" sz="1800" dirty="0" err="1" smtClean="0">
                <a:latin typeface="Calibri" panose="020F0502020204030204" pitchFamily="34" charset="0"/>
              </a:rPr>
              <a:t>our</a:t>
            </a:r>
            <a:r>
              <a:rPr lang="fr-CH" sz="1800" dirty="0" smtClean="0">
                <a:latin typeface="Calibri" panose="020F0502020204030204" pitchFamily="34" charset="0"/>
              </a:rPr>
              <a:t> objective #1), </a:t>
            </a:r>
            <a:r>
              <a:rPr lang="fr-CH" sz="1800" i="1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with</a:t>
            </a:r>
            <a:r>
              <a:rPr lang="fr-CH" sz="1800" i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fr-CH" sz="1800" i="1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many</a:t>
            </a:r>
            <a:r>
              <a:rPr lang="fr-CH" sz="1800" i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fr-CH" sz="1800" i="1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thanks</a:t>
            </a:r>
            <a:r>
              <a:rPr lang="fr-CH" sz="1800" i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 to all </a:t>
            </a:r>
            <a:r>
              <a:rPr lang="fr-CH" sz="1800" i="1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those</a:t>
            </a:r>
            <a:r>
              <a:rPr lang="fr-CH" sz="1800" i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fr-CH" sz="1800" i="1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who</a:t>
            </a:r>
            <a:r>
              <a:rPr lang="fr-CH" sz="1800" i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 have </a:t>
            </a:r>
            <a:r>
              <a:rPr lang="fr-CH" sz="1800" i="1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worked</a:t>
            </a:r>
            <a:r>
              <a:rPr lang="fr-CH" sz="1800" i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 hard to come to </a:t>
            </a:r>
            <a:r>
              <a:rPr lang="fr-CH" sz="1800" i="1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this</a:t>
            </a:r>
            <a:r>
              <a:rPr lang="fr-CH" sz="1800" i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 point.</a:t>
            </a:r>
            <a:r>
              <a:rPr lang="fr-CH" sz="1800" dirty="0" smtClean="0">
                <a:latin typeface="Calibri" panose="020F0502020204030204" pitchFamily="34" charset="0"/>
              </a:rPr>
              <a:t> On top of </a:t>
            </a:r>
            <a:r>
              <a:rPr lang="fr-CH" sz="1800" dirty="0" err="1" smtClean="0">
                <a:latin typeface="Calibri" panose="020F0502020204030204" pitchFamily="34" charset="0"/>
              </a:rPr>
              <a:t>that</a:t>
            </a:r>
            <a:r>
              <a:rPr lang="fr-CH" sz="1800" dirty="0" smtClean="0">
                <a:latin typeface="Calibri" panose="020F0502020204030204" pitchFamily="34" charset="0"/>
              </a:rPr>
              <a:t> the new ion source </a:t>
            </a:r>
            <a:r>
              <a:rPr lang="fr-CH" sz="1800" dirty="0" err="1" smtClean="0">
                <a:latin typeface="Calibri" panose="020F0502020204030204" pitchFamily="34" charset="0"/>
              </a:rPr>
              <a:t>operates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steadily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since</a:t>
            </a:r>
            <a:r>
              <a:rPr lang="fr-CH" sz="1800" dirty="0" smtClean="0">
                <a:latin typeface="Calibri" panose="020F0502020204030204" pitchFamily="34" charset="0"/>
              </a:rPr>
              <a:t> August </a:t>
            </a:r>
            <a:r>
              <a:rPr lang="fr-CH" sz="1800" dirty="0" err="1" smtClean="0">
                <a:latin typeface="Calibri" panose="020F0502020204030204" pitchFamily="34" charset="0"/>
              </a:rPr>
              <a:t>with</a:t>
            </a:r>
            <a:r>
              <a:rPr lang="fr-CH" sz="1800" dirty="0" smtClean="0">
                <a:latin typeface="Calibri" panose="020F0502020204030204" pitchFamily="34" charset="0"/>
              </a:rPr>
              <a:t> a </a:t>
            </a:r>
            <a:r>
              <a:rPr lang="fr-CH" sz="1800" dirty="0" err="1" smtClean="0">
                <a:latin typeface="Calibri" panose="020F0502020204030204" pitchFamily="34" charset="0"/>
              </a:rPr>
              <a:t>current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sufficient</a:t>
            </a:r>
            <a:r>
              <a:rPr lang="fr-CH" sz="1800" dirty="0" smtClean="0">
                <a:latin typeface="Calibri" panose="020F0502020204030204" pitchFamily="34" charset="0"/>
              </a:rPr>
              <a:t> for the 50 MeV tests.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90600" y="3185159"/>
            <a:ext cx="7810502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smtClean="0">
                <a:solidFill>
                  <a:srgbClr val="FF0000"/>
                </a:solidFill>
              </a:rPr>
              <a:t>LINAC4 PROJECT </a:t>
            </a:r>
            <a:r>
              <a:rPr lang="fr-CH" sz="1600" b="1" dirty="0" smtClean="0">
                <a:solidFill>
                  <a:srgbClr val="FF0000"/>
                </a:solidFill>
              </a:rPr>
              <a:t>OBJECTIVES</a:t>
            </a:r>
            <a:r>
              <a:rPr lang="fr-CH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sz="1600" dirty="0" smtClean="0"/>
              <a:t>50 MeV </a:t>
            </a:r>
            <a:r>
              <a:rPr lang="fr-CH" sz="1600" dirty="0" err="1" smtClean="0"/>
              <a:t>readiness</a:t>
            </a:r>
            <a:r>
              <a:rPr lang="fr-CH" sz="1600" dirty="0" smtClean="0"/>
              <a:t> (replacement of Linac2 </a:t>
            </a:r>
            <a:r>
              <a:rPr lang="fr-CH" sz="1600" dirty="0" err="1" smtClean="0"/>
              <a:t>with</a:t>
            </a:r>
            <a:r>
              <a:rPr lang="fr-CH" sz="1600" dirty="0" smtClean="0"/>
              <a:t> Linac4 protons): </a:t>
            </a:r>
            <a:r>
              <a:rPr lang="fr-CH" sz="1600" dirty="0" err="1" smtClean="0"/>
              <a:t>summer</a:t>
            </a:r>
            <a:r>
              <a:rPr lang="fr-CH" sz="1600" dirty="0" smtClean="0"/>
              <a:t> 2015.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sz="1600" dirty="0" smtClean="0"/>
              <a:t>160 MeV H- </a:t>
            </a:r>
            <a:r>
              <a:rPr lang="fr-CH" sz="1600" dirty="0" err="1" smtClean="0"/>
              <a:t>connection</a:t>
            </a:r>
            <a:r>
              <a:rPr lang="fr-CH" sz="1600" dirty="0" smtClean="0"/>
              <a:t> </a:t>
            </a:r>
            <a:r>
              <a:rPr lang="fr-CH" sz="1600" dirty="0" err="1" smtClean="0"/>
              <a:t>readiness</a:t>
            </a:r>
            <a:r>
              <a:rPr lang="fr-CH" sz="1600" dirty="0" smtClean="0"/>
              <a:t> (all </a:t>
            </a:r>
            <a:r>
              <a:rPr lang="fr-CH" sz="1600" dirty="0" err="1" smtClean="0"/>
              <a:t>equipment</a:t>
            </a:r>
            <a:r>
              <a:rPr lang="fr-CH" sz="1600" dirty="0" smtClean="0"/>
              <a:t> </a:t>
            </a:r>
            <a:r>
              <a:rPr lang="fr-CH" sz="1600" dirty="0" err="1" smtClean="0"/>
              <a:t>ready</a:t>
            </a:r>
            <a:r>
              <a:rPr lang="fr-CH" sz="1600" dirty="0" smtClean="0"/>
              <a:t> </a:t>
            </a:r>
            <a:r>
              <a:rPr lang="fr-CH" sz="1600" dirty="0" smtClean="0"/>
              <a:t>for </a:t>
            </a:r>
            <a:r>
              <a:rPr lang="fr-CH" sz="1600" dirty="0" err="1" smtClean="0"/>
              <a:t>connection</a:t>
            </a:r>
            <a:r>
              <a:rPr lang="fr-CH" sz="1600" dirty="0" smtClean="0"/>
              <a:t>): end 2016.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sz="1600" dirty="0" err="1" smtClean="0"/>
              <a:t>Actual</a:t>
            </a:r>
            <a:r>
              <a:rPr lang="fr-CH" sz="1600" dirty="0" smtClean="0"/>
              <a:t> </a:t>
            </a:r>
            <a:r>
              <a:rPr lang="fr-CH" sz="1600" dirty="0" err="1" smtClean="0"/>
              <a:t>connection</a:t>
            </a:r>
            <a:r>
              <a:rPr lang="fr-CH" sz="1600" dirty="0" smtClean="0"/>
              <a:t> </a:t>
            </a:r>
            <a:r>
              <a:rPr lang="fr-CH" sz="1600" dirty="0" err="1" smtClean="0"/>
              <a:t>during</a:t>
            </a:r>
            <a:r>
              <a:rPr lang="fr-CH" sz="1600" dirty="0" smtClean="0"/>
              <a:t> </a:t>
            </a:r>
            <a:r>
              <a:rPr lang="fr-CH" sz="1600" dirty="0" smtClean="0"/>
              <a:t>Long </a:t>
            </a:r>
            <a:r>
              <a:rPr lang="fr-CH" sz="1600" dirty="0" err="1" smtClean="0"/>
              <a:t>Shutdown</a:t>
            </a:r>
            <a:r>
              <a:rPr lang="fr-CH" sz="1600" dirty="0" smtClean="0"/>
              <a:t> 2</a:t>
            </a:r>
            <a:r>
              <a:rPr lang="fr-CH" sz="1600" dirty="0" smtClean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850" y="223837"/>
            <a:ext cx="2152650" cy="2600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5274" y="4708385"/>
            <a:ext cx="7705726" cy="183127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It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time to look at the future and to </a:t>
            </a:r>
            <a:r>
              <a:rPr lang="fr-CH" sz="1800" dirty="0" err="1" smtClean="0">
                <a:latin typeface="Calibri" panose="020F0502020204030204" pitchFamily="34" charset="0"/>
              </a:rPr>
              <a:t>present</a:t>
            </a:r>
            <a:r>
              <a:rPr lang="fr-CH" sz="1800" dirty="0" smtClean="0">
                <a:latin typeface="Calibri" panose="020F0502020204030204" pitchFamily="34" charset="0"/>
              </a:rPr>
              <a:t> and </a:t>
            </a:r>
            <a:r>
              <a:rPr lang="fr-CH" sz="1800" dirty="0" err="1" smtClean="0">
                <a:latin typeface="Calibri" panose="020F0502020204030204" pitchFamily="34" charset="0"/>
              </a:rPr>
              <a:t>discuss</a:t>
            </a:r>
            <a:r>
              <a:rPr lang="fr-CH" sz="1800" dirty="0" smtClean="0">
                <a:latin typeface="Calibri" panose="020F0502020204030204" pitchFamily="34" charset="0"/>
              </a:rPr>
              <a:t> the </a:t>
            </a:r>
            <a:r>
              <a:rPr lang="fr-CH" sz="1800" dirty="0" err="1" smtClean="0">
                <a:latin typeface="Calibri" panose="020F0502020204030204" pitchFamily="34" charset="0"/>
              </a:rPr>
              <a:t>next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milestones</a:t>
            </a:r>
            <a:r>
              <a:rPr lang="fr-CH" sz="1800" dirty="0" smtClean="0">
                <a:latin typeface="Calibri" panose="020F0502020204030204" pitchFamily="34" charset="0"/>
              </a:rPr>
              <a:t> and the </a:t>
            </a:r>
            <a:r>
              <a:rPr lang="fr-CH" sz="1800" dirty="0" err="1" smtClean="0">
                <a:latin typeface="Calibri" panose="020F0502020204030204" pitchFamily="34" charset="0"/>
              </a:rPr>
              <a:t>steps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that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will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bring</a:t>
            </a:r>
            <a:r>
              <a:rPr lang="fr-CH" sz="1800" dirty="0" smtClean="0">
                <a:latin typeface="Calibri" panose="020F0502020204030204" pitchFamily="34" charset="0"/>
              </a:rPr>
              <a:t> us to the </a:t>
            </a:r>
            <a:r>
              <a:rPr lang="fr-CH" sz="1800" dirty="0" err="1" smtClean="0">
                <a:latin typeface="Calibri" panose="020F0502020204030204" pitchFamily="34" charset="0"/>
              </a:rPr>
              <a:t>connection</a:t>
            </a:r>
            <a:r>
              <a:rPr lang="fr-CH" sz="1800" dirty="0" smtClean="0">
                <a:latin typeface="Calibri" panose="020F0502020204030204" pitchFamily="34" charset="0"/>
              </a:rPr>
              <a:t> of Linac4 </a:t>
            </a:r>
            <a:r>
              <a:rPr lang="fr-CH" sz="1800" dirty="0" err="1" smtClean="0">
                <a:latin typeface="Calibri" panose="020F0502020204030204" pitchFamily="34" charset="0"/>
              </a:rPr>
              <a:t>during</a:t>
            </a:r>
            <a:r>
              <a:rPr lang="fr-CH" sz="1800" dirty="0" smtClean="0">
                <a:latin typeface="Calibri" panose="020F0502020204030204" pitchFamily="34" charset="0"/>
              </a:rPr>
              <a:t> LS2.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err="1" smtClean="0">
                <a:latin typeface="Calibri" panose="020F0502020204030204" pitchFamily="34" charset="0"/>
              </a:rPr>
              <a:t>While</a:t>
            </a:r>
            <a:r>
              <a:rPr lang="fr-CH" sz="1800" dirty="0" smtClean="0">
                <a:latin typeface="Calibri" panose="020F0502020204030204" pitchFamily="34" charset="0"/>
              </a:rPr>
              <a:t> the </a:t>
            </a:r>
            <a:r>
              <a:rPr lang="fr-CH" sz="1800" dirty="0" err="1" smtClean="0">
                <a:latin typeface="Calibri" panose="020F0502020204030204" pitchFamily="34" charset="0"/>
              </a:rPr>
              <a:t>general</a:t>
            </a:r>
            <a:r>
              <a:rPr lang="fr-CH" sz="1800" dirty="0" smtClean="0">
                <a:latin typeface="Calibri" panose="020F0502020204030204" pitchFamily="34" charset="0"/>
              </a:rPr>
              <a:t> communication in the </a:t>
            </a:r>
            <a:r>
              <a:rPr lang="fr-CH" sz="1800" dirty="0" err="1" smtClean="0">
                <a:latin typeface="Calibri" panose="020F0502020204030204" pitchFamily="34" charset="0"/>
              </a:rPr>
              <a:t>project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goes</a:t>
            </a:r>
            <a:r>
              <a:rPr lang="fr-CH" sz="1800" dirty="0" smtClean="0">
                <a:latin typeface="Calibri" panose="020F0502020204030204" pitchFamily="34" charset="0"/>
              </a:rPr>
              <a:t> via the </a:t>
            </a:r>
            <a:r>
              <a:rPr lang="fr-CH" sz="1800" dirty="0" err="1">
                <a:latin typeface="Calibri" panose="020F0502020204030204" pitchFamily="34" charset="0"/>
              </a:rPr>
              <a:t>Monday</a:t>
            </a:r>
            <a:r>
              <a:rPr lang="fr-CH" sz="1800" dirty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morning</a:t>
            </a:r>
            <a:r>
              <a:rPr lang="fr-CH" sz="1800" dirty="0" smtClean="0">
                <a:latin typeface="Calibri" panose="020F0502020204030204" pitchFamily="34" charset="0"/>
              </a:rPr>
              <a:t> Installation meetings, </a:t>
            </a:r>
            <a:r>
              <a:rPr lang="fr-CH" sz="1800" dirty="0" err="1" smtClean="0">
                <a:latin typeface="Calibri" panose="020F0502020204030204" pitchFamily="34" charset="0"/>
              </a:rPr>
              <a:t>we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need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from</a:t>
            </a:r>
            <a:r>
              <a:rPr lang="fr-CH" sz="1800" dirty="0" smtClean="0">
                <a:latin typeface="Calibri" panose="020F0502020204030204" pitchFamily="34" charset="0"/>
              </a:rPr>
              <a:t> time to time a </a:t>
            </a:r>
            <a:r>
              <a:rPr lang="fr-CH" sz="1800" dirty="0" err="1" smtClean="0">
                <a:latin typeface="Calibri" panose="020F0502020204030204" pitchFamily="34" charset="0"/>
              </a:rPr>
              <a:t>general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project</a:t>
            </a:r>
            <a:r>
              <a:rPr lang="fr-CH" sz="1800" dirty="0" smtClean="0">
                <a:latin typeface="Calibri" panose="020F0502020204030204" pitchFamily="34" charset="0"/>
              </a:rPr>
              <a:t> meeting to </a:t>
            </a:r>
            <a:r>
              <a:rPr lang="fr-CH" sz="1800" dirty="0" err="1" smtClean="0">
                <a:latin typeface="Calibri" panose="020F0502020204030204" pitchFamily="34" charset="0"/>
              </a:rPr>
              <a:t>discuss</a:t>
            </a:r>
            <a:r>
              <a:rPr lang="fr-CH" sz="1800" dirty="0" smtClean="0">
                <a:latin typeface="Calibri" panose="020F0502020204030204" pitchFamily="34" charset="0"/>
              </a:rPr>
              <a:t> the medium-long </a:t>
            </a:r>
            <a:r>
              <a:rPr lang="fr-CH" sz="1800" dirty="0" err="1" smtClean="0">
                <a:latin typeface="Calibri" panose="020F0502020204030204" pitchFamily="34" charset="0"/>
              </a:rPr>
              <a:t>term</a:t>
            </a:r>
            <a:r>
              <a:rPr lang="fr-CH" sz="1800" dirty="0" smtClean="0">
                <a:latin typeface="Calibri" panose="020F0502020204030204" pitchFamily="34" charset="0"/>
              </a:rPr>
              <a:t> and to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agree</a:t>
            </a:r>
            <a:r>
              <a:rPr lang="fr-CH" sz="18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on the </a:t>
            </a:r>
            <a:r>
              <a:rPr lang="fr-CH" sz="18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Masterplan</a:t>
            </a:r>
            <a:r>
              <a:rPr lang="fr-CH" sz="1800" dirty="0" smtClean="0">
                <a:latin typeface="Calibri" panose="020F0502020204030204" pitchFamily="34" charset="0"/>
              </a:rPr>
              <a:t>. If </a:t>
            </a:r>
            <a:r>
              <a:rPr lang="fr-CH" sz="1800" dirty="0" err="1" smtClean="0">
                <a:latin typeface="Calibri" panose="020F0502020204030204" pitchFamily="34" charset="0"/>
              </a:rPr>
              <a:t>you</a:t>
            </a:r>
            <a:r>
              <a:rPr lang="fr-CH" sz="1800" dirty="0" smtClean="0">
                <a:latin typeface="Calibri" panose="020F0502020204030204" pitchFamily="34" charset="0"/>
              </a:rPr>
              <a:t> have </a:t>
            </a:r>
            <a:r>
              <a:rPr lang="fr-CH" sz="1800" dirty="0" err="1" smtClean="0">
                <a:latin typeface="Calibri" panose="020F0502020204030204" pitchFamily="34" charset="0"/>
              </a:rPr>
              <a:t>comments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please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make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them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now</a:t>
            </a:r>
            <a:r>
              <a:rPr lang="fr-CH" sz="1800" dirty="0" smtClean="0">
                <a:latin typeface="Calibri" panose="020F0502020204030204" pitchFamily="34" charset="0"/>
              </a:rPr>
              <a:t> (or </a:t>
            </a:r>
            <a:r>
              <a:rPr lang="fr-CH" sz="1800" dirty="0" err="1" smtClean="0">
                <a:latin typeface="Calibri" panose="020F0502020204030204" pitchFamily="34" charset="0"/>
              </a:rPr>
              <a:t>never</a:t>
            </a:r>
            <a:r>
              <a:rPr lang="fr-CH" sz="1800" dirty="0" smtClean="0">
                <a:latin typeface="Calibri" panose="020F0502020204030204" pitchFamily="34" charset="0"/>
              </a:rPr>
              <a:t>!). </a:t>
            </a:r>
            <a:endParaRPr lang="fr-CH" sz="18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78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20000" cy="895350"/>
          </a:xfrm>
        </p:spPr>
        <p:txBody>
          <a:bodyPr/>
          <a:lstStyle/>
          <a:p>
            <a:r>
              <a:rPr lang="en-US" dirty="0" smtClean="0"/>
              <a:t>Linac4 Status - tunnel</a:t>
            </a:r>
            <a:endParaRPr lang="en-US" dirty="0"/>
          </a:p>
        </p:txBody>
      </p:sp>
      <p:pic>
        <p:nvPicPr>
          <p:cNvPr id="5" name="Picture 2" descr="C:\LINAC4_civil_engineering\building_progress\tunnel june 2014\SL7001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080" y="4495800"/>
            <a:ext cx="3149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35"/>
          <p:cNvSpPr txBox="1"/>
          <p:nvPr/>
        </p:nvSpPr>
        <p:spPr>
          <a:xfrm>
            <a:off x="5282561" y="1219200"/>
            <a:ext cx="34635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Installed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 in </a:t>
            </a: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accelerator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 tunnel about 75% of all components: ion source, RFQ, chopper line, 3 DTL tanks, 5/7 CCDTL tanks, 3/12 PIMS tanks, main </a:t>
            </a: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beam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 dump, </a:t>
            </a: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bendings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, parts of </a:t>
            </a:r>
            <a:r>
              <a:rPr kumimoji="0" lang="fr-CH" dirty="0" err="1" smtClean="0">
                <a:solidFill>
                  <a:sysClr val="windowText" lastClr="000000"/>
                </a:solidFill>
                <a:latin typeface="Calibri"/>
              </a:rPr>
              <a:t>transfer</a:t>
            </a:r>
            <a:r>
              <a:rPr kumimoji="0" lang="fr-CH" dirty="0" smtClean="0">
                <a:solidFill>
                  <a:sysClr val="windowText" lastClr="000000"/>
                </a:solidFill>
                <a:latin typeface="Calibri"/>
              </a:rPr>
              <a:t> line</a:t>
            </a:r>
            <a:r>
              <a:rPr kumimoji="0" lang="fr-CH" dirty="0">
                <a:solidFill>
                  <a:sysClr val="windowText" lastClr="000000"/>
                </a:solidFill>
                <a:latin typeface="Calibri"/>
              </a:rPr>
              <a:t>.</a:t>
            </a:r>
            <a:endParaRPr kumimoji="0" lang="fr-CH" dirty="0" smtClean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3977" y="3628944"/>
            <a:ext cx="4599317" cy="31787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6484513"/>
            <a:ext cx="152400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CCDTL (100 MeV)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6297296"/>
            <a:ext cx="12954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Main dump and bending to PSB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vretenar\AppData\Local\Microsoft\Windows\Temporary Internet Files\Content.Outlook\NNLAZA88\IMG_1866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089593"/>
            <a:ext cx="46990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80367" y="3867589"/>
            <a:ext cx="914400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DTL tank3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20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205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5219866"/>
            <a:ext cx="1929707" cy="14534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5105" y="295108"/>
            <a:ext cx="7772400" cy="746394"/>
          </a:xfrm>
        </p:spPr>
        <p:txBody>
          <a:bodyPr/>
          <a:lstStyle/>
          <a:p>
            <a:r>
              <a:rPr lang="fr-CH" sz="3600" dirty="0" err="1"/>
              <a:t>C</a:t>
            </a:r>
            <a:r>
              <a:rPr lang="fr-CH" sz="3600" dirty="0" err="1" smtClean="0"/>
              <a:t>ommissioning</a:t>
            </a:r>
            <a:r>
              <a:rPr lang="fr-CH" sz="3600" dirty="0" smtClean="0"/>
              <a:t> </a:t>
            </a:r>
            <a:r>
              <a:rPr lang="fr-CH" sz="3600" dirty="0" err="1" smtClean="0"/>
              <a:t>status</a:t>
            </a:r>
            <a:r>
              <a:rPr lang="fr-CH" sz="3600" dirty="0" smtClean="0"/>
              <a:t> – 09/15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" y="1295400"/>
            <a:ext cx="876085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707625"/>
              </p:ext>
            </p:extLst>
          </p:nvPr>
        </p:nvGraphicFramePr>
        <p:xfrm>
          <a:off x="350978" y="4201932"/>
          <a:ext cx="3335902" cy="230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838200"/>
                <a:gridCol w="188810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Phase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Energy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Duration (incl. HW test)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 MeV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11.2013</a:t>
                      </a:r>
                      <a:r>
                        <a:rPr lang="fr-CH" sz="1200" baseline="0" dirty="0" smtClean="0"/>
                        <a:t> – 3.2014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12 MeV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7.2014 – 12.2014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50 MeV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aseline="0" dirty="0" err="1" smtClean="0"/>
                        <a:t>October</a:t>
                      </a:r>
                      <a:r>
                        <a:rPr lang="fr-CH" sz="1200" baseline="0" dirty="0" smtClean="0"/>
                        <a:t> 20</a:t>
                      </a:r>
                      <a:r>
                        <a:rPr lang="fr-CH" sz="1200" dirty="0" smtClean="0"/>
                        <a:t>15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107</a:t>
                      </a:r>
                      <a:r>
                        <a:rPr lang="fr-CH" sz="1200" baseline="0" dirty="0" smtClean="0"/>
                        <a:t> MeV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February</a:t>
                      </a:r>
                      <a:r>
                        <a:rPr lang="fr-CH" sz="1200" dirty="0" smtClean="0"/>
                        <a:t> 2016</a:t>
                      </a:r>
                      <a:endParaRPr lang="en-GB" sz="1200" dirty="0"/>
                    </a:p>
                  </a:txBody>
                  <a:tcPr/>
                </a:tc>
              </a:tr>
              <a:tr h="45466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160 MeV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aseline="0" dirty="0" smtClean="0"/>
                        <a:t>August</a:t>
                      </a:r>
                      <a:r>
                        <a:rPr lang="fr-CH" sz="1200" dirty="0" smtClean="0"/>
                        <a:t> 2016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97644" y="2057400"/>
            <a:ext cx="7498556" cy="259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Isosceles Triangle 6"/>
          <p:cNvSpPr/>
          <p:nvPr/>
        </p:nvSpPr>
        <p:spPr>
          <a:xfrm rot="16200000">
            <a:off x="7353299" y="1974055"/>
            <a:ext cx="228602" cy="4572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148637" y="2093886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Calibri" panose="020F0502020204030204" pitchFamily="34" charset="0"/>
              </a:rPr>
              <a:t>d</a:t>
            </a:r>
            <a:r>
              <a:rPr lang="fr-CH" sz="1200" dirty="0" smtClean="0">
                <a:latin typeface="Calibri" panose="020F0502020204030204" pitchFamily="34" charset="0"/>
              </a:rPr>
              <a:t>iagnostic line</a:t>
            </a:r>
            <a:endParaRPr lang="en-GB" sz="1200" dirty="0">
              <a:latin typeface="Calibri" panose="020F0502020204030204" pitchFamily="34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" y="1295400"/>
            <a:ext cx="876085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95250" y="2057400"/>
            <a:ext cx="7067550" cy="313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/>
          <p:cNvSpPr/>
          <p:nvPr/>
        </p:nvSpPr>
        <p:spPr>
          <a:xfrm rot="16200000">
            <a:off x="6819899" y="1989112"/>
            <a:ext cx="228602" cy="457200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615237" y="2103411"/>
            <a:ext cx="10903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Calibri" panose="020F0502020204030204" pitchFamily="34" charset="0"/>
              </a:rPr>
              <a:t>d</a:t>
            </a:r>
            <a:r>
              <a:rPr lang="fr-CH" sz="1200" dirty="0" smtClean="0">
                <a:latin typeface="Calibri" panose="020F0502020204030204" pitchFamily="34" charset="0"/>
              </a:rPr>
              <a:t>iagnostic line</a:t>
            </a:r>
            <a:endParaRPr lang="en-GB" sz="1200" dirty="0">
              <a:latin typeface="Calibri" panose="020F0502020204030204" pitchFamily="34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" y="1310457"/>
            <a:ext cx="8760852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1981200" y="2133600"/>
            <a:ext cx="1447800" cy="198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97644" y="1600200"/>
            <a:ext cx="411956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60503" y="3529012"/>
            <a:ext cx="2469355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Linac4 </a:t>
            </a:r>
            <a:r>
              <a:rPr lang="fr-CH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commissioned</a:t>
            </a: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in 5 stages of </a:t>
            </a:r>
            <a:r>
              <a:rPr lang="fr-CH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increasing</a:t>
            </a: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33288" y="2974777"/>
            <a:ext cx="801823" cy="30777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12 MeV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V="1">
            <a:off x="6934200" y="2241910"/>
            <a:ext cx="400911" cy="73286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2" descr="Image result for tick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9297" y="4492030"/>
            <a:ext cx="372846" cy="36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137" y="4859176"/>
            <a:ext cx="372846" cy="364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503496" y="3999720"/>
            <a:ext cx="2481395" cy="26776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800" b="1" dirty="0" smtClean="0">
                <a:solidFill>
                  <a:srgbClr val="FF0000"/>
                </a:solidFill>
              </a:rPr>
              <a:t>BREAKING NEWS</a:t>
            </a:r>
            <a:r>
              <a:rPr lang="fr-CH" sz="1800" dirty="0" smtClean="0"/>
              <a:t>:</a:t>
            </a:r>
          </a:p>
          <a:p>
            <a:r>
              <a:rPr lang="fr-CH" sz="1000" dirty="0" smtClean="0"/>
              <a:t>(more in </a:t>
            </a:r>
            <a:r>
              <a:rPr lang="fr-CH" sz="1000" dirty="0" err="1" smtClean="0"/>
              <a:t>Alessandra’s</a:t>
            </a:r>
            <a:r>
              <a:rPr lang="fr-CH" sz="1000" dirty="0" smtClean="0"/>
              <a:t> </a:t>
            </a:r>
            <a:r>
              <a:rPr lang="fr-CH" sz="1000" dirty="0" err="1" smtClean="0"/>
              <a:t>presentation</a:t>
            </a:r>
            <a:r>
              <a:rPr lang="fr-CH" sz="1000" dirty="0" smtClean="0"/>
              <a:t>)</a:t>
            </a:r>
            <a:endParaRPr lang="fr-CH" sz="10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sz="1400" dirty="0" smtClean="0"/>
              <a:t>The ion source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steadily</a:t>
            </a:r>
            <a:r>
              <a:rPr lang="fr-CH" sz="1400" dirty="0" smtClean="0"/>
              <a:t> </a:t>
            </a:r>
            <a:r>
              <a:rPr lang="fr-CH" sz="1400" dirty="0" err="1" smtClean="0"/>
              <a:t>delivering</a:t>
            </a:r>
            <a:r>
              <a:rPr lang="fr-CH" sz="1400" dirty="0" smtClean="0"/>
              <a:t> ~50 mA </a:t>
            </a:r>
            <a:r>
              <a:rPr lang="fr-CH" sz="1400" dirty="0" err="1" smtClean="0"/>
              <a:t>since</a:t>
            </a:r>
            <a:r>
              <a:rPr lang="fr-CH" sz="1400" dirty="0" smtClean="0"/>
              <a:t> </a:t>
            </a:r>
            <a:r>
              <a:rPr lang="fr-CH" sz="1400" dirty="0" err="1" smtClean="0"/>
              <a:t>early</a:t>
            </a:r>
            <a:r>
              <a:rPr lang="fr-CH" sz="1400" dirty="0" smtClean="0"/>
              <a:t> August.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sz="1400" dirty="0" smtClean="0"/>
              <a:t>The emittance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still</a:t>
            </a:r>
            <a:r>
              <a:rPr lang="fr-CH" sz="1400" dirty="0" smtClean="0"/>
              <a:t> </a:t>
            </a:r>
            <a:r>
              <a:rPr lang="fr-CH" sz="1400" dirty="0" err="1" smtClean="0"/>
              <a:t>larger</a:t>
            </a:r>
            <a:r>
              <a:rPr lang="fr-CH" sz="1400" dirty="0" smtClean="0"/>
              <a:t> </a:t>
            </a:r>
            <a:r>
              <a:rPr lang="fr-CH" sz="1400" dirty="0" err="1" smtClean="0"/>
              <a:t>than</a:t>
            </a:r>
            <a:r>
              <a:rPr lang="fr-CH" sz="1400" dirty="0" smtClean="0"/>
              <a:t> design but </a:t>
            </a:r>
            <a:r>
              <a:rPr lang="fr-CH" sz="1400" dirty="0" err="1" smtClean="0"/>
              <a:t>can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improved</a:t>
            </a:r>
            <a:r>
              <a:rPr lang="fr-CH" sz="14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sz="1400" dirty="0" err="1" smtClean="0"/>
              <a:t>Beam</a:t>
            </a:r>
            <a:r>
              <a:rPr lang="fr-CH" sz="1400" dirty="0" smtClean="0"/>
              <a:t> tests at 3 MeV (RFQ) in last </a:t>
            </a:r>
            <a:r>
              <a:rPr lang="fr-CH" sz="1400" dirty="0" err="1" smtClean="0"/>
              <a:t>week</a:t>
            </a:r>
            <a:r>
              <a:rPr lang="fr-CH" sz="1400" dirty="0" smtClean="0"/>
              <a:t>: 46 mA source, 40 mA LEBT, 33 mA </a:t>
            </a:r>
            <a:r>
              <a:rPr lang="fr-CH" sz="1400" dirty="0" err="1" smtClean="0"/>
              <a:t>after</a:t>
            </a:r>
            <a:r>
              <a:rPr lang="fr-CH" sz="1400" dirty="0" smtClean="0"/>
              <a:t> RFQ.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58156" y="2691291"/>
            <a:ext cx="932844" cy="338554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107 MeV</a:t>
            </a:r>
          </a:p>
        </p:txBody>
      </p:sp>
      <p:sp>
        <p:nvSpPr>
          <p:cNvPr id="31" name="Oval 30"/>
          <p:cNvSpPr/>
          <p:nvPr/>
        </p:nvSpPr>
        <p:spPr>
          <a:xfrm>
            <a:off x="3159127" y="5223810"/>
            <a:ext cx="1515732" cy="554248"/>
          </a:xfrm>
          <a:prstGeom prst="ellipse">
            <a:avLst/>
          </a:prstGeom>
          <a:solidFill>
            <a:srgbClr val="92D05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 err="1" smtClean="0"/>
              <a:t>Expected</a:t>
            </a:r>
            <a:r>
              <a:rPr lang="fr-CH" sz="1200" dirty="0" smtClean="0"/>
              <a:t> </a:t>
            </a:r>
            <a:r>
              <a:rPr lang="fr-CH" sz="1200" dirty="0" err="1" smtClean="0"/>
              <a:t>October</a:t>
            </a:r>
            <a:r>
              <a:rPr lang="fr-CH" sz="1200" dirty="0" smtClean="0"/>
              <a:t> 2015 </a:t>
            </a:r>
            <a:endParaRPr lang="en-GB" sz="1200" dirty="0"/>
          </a:p>
        </p:txBody>
      </p:sp>
      <p:cxnSp>
        <p:nvCxnSpPr>
          <p:cNvPr id="2049" name="Straight Arrow Connector 2048"/>
          <p:cNvCxnSpPr/>
          <p:nvPr/>
        </p:nvCxnSpPr>
        <p:spPr>
          <a:xfrm flipV="1">
            <a:off x="4221257" y="2828085"/>
            <a:ext cx="1261704" cy="23806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50" name="Rectangle 2049"/>
          <p:cNvSpPr/>
          <p:nvPr/>
        </p:nvSpPr>
        <p:spPr>
          <a:xfrm>
            <a:off x="5413209" y="2114936"/>
            <a:ext cx="534972" cy="202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rot="16200000">
            <a:off x="5582211" y="2013846"/>
            <a:ext cx="238577" cy="437076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5" name="Line Callout 1 2054"/>
          <p:cNvSpPr/>
          <p:nvPr/>
        </p:nvSpPr>
        <p:spPr>
          <a:xfrm>
            <a:off x="5277414" y="3412301"/>
            <a:ext cx="1047185" cy="612648"/>
          </a:xfrm>
          <a:prstGeom prst="borderCallout1">
            <a:avLst>
              <a:gd name="adj1" fmla="val -9235"/>
              <a:gd name="adj2" fmla="val 23639"/>
              <a:gd name="adj3" fmla="val -178234"/>
              <a:gd name="adj4" fmla="val 310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000" dirty="0" err="1" smtClean="0"/>
              <a:t>Measurement</a:t>
            </a:r>
            <a:r>
              <a:rPr lang="fr-CH" sz="1000" dirty="0" smtClean="0"/>
              <a:t> line </a:t>
            </a:r>
            <a:r>
              <a:rPr lang="fr-CH" sz="1000" dirty="0" err="1" smtClean="0"/>
              <a:t>with</a:t>
            </a:r>
            <a:r>
              <a:rPr lang="fr-CH" sz="1000" dirty="0" smtClean="0"/>
              <a:t> </a:t>
            </a:r>
            <a:r>
              <a:rPr lang="fr-CH" sz="1000" dirty="0" err="1" smtClean="0"/>
              <a:t>temporary</a:t>
            </a:r>
            <a:r>
              <a:rPr lang="fr-CH" sz="1000" dirty="0" smtClean="0"/>
              <a:t> dump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86152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924800" cy="895350"/>
          </a:xfrm>
        </p:spPr>
        <p:txBody>
          <a:bodyPr/>
          <a:lstStyle/>
          <a:p>
            <a:r>
              <a:rPr lang="fr-CH" sz="3600" dirty="0" smtClean="0"/>
              <a:t>Medium-</a:t>
            </a:r>
            <a:r>
              <a:rPr lang="fr-CH" sz="3600" dirty="0" err="1" smtClean="0"/>
              <a:t>term</a:t>
            </a:r>
            <a:r>
              <a:rPr lang="fr-CH" sz="3600" dirty="0" smtClean="0"/>
              <a:t> </a:t>
            </a:r>
            <a:r>
              <a:rPr lang="fr-CH" sz="3600" dirty="0" err="1" smtClean="0"/>
              <a:t>schedule</a:t>
            </a:r>
            <a:r>
              <a:rPr lang="fr-CH" sz="3600" dirty="0" smtClean="0"/>
              <a:t> (2015-16)</a:t>
            </a:r>
            <a:endParaRPr lang="en-US" sz="36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5220" tIns="26737776" rIns="4761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011"/>
          <a:stretch/>
        </p:blipFill>
        <p:spPr>
          <a:xfrm>
            <a:off x="200025" y="1352549"/>
            <a:ext cx="8743950" cy="43524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38800" y="5962219"/>
            <a:ext cx="2590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/>
              <a:t>Planning by J. Coupard</a:t>
            </a:r>
            <a:endParaRPr lang="en-GB" sz="2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600200" y="2266979"/>
            <a:ext cx="0" cy="1981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454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77150" cy="1447800"/>
          </a:xfrm>
        </p:spPr>
        <p:txBody>
          <a:bodyPr/>
          <a:lstStyle/>
          <a:p>
            <a:r>
              <a:rPr lang="fr-CH" sz="4000" dirty="0" smtClean="0"/>
              <a:t>Longer-</a:t>
            </a:r>
            <a:r>
              <a:rPr lang="fr-CH" sz="4000" dirty="0" err="1" smtClean="0"/>
              <a:t>term</a:t>
            </a:r>
            <a:r>
              <a:rPr lang="fr-CH" sz="4000" dirty="0" smtClean="0"/>
              <a:t> </a:t>
            </a:r>
            <a:r>
              <a:rPr lang="fr-CH" sz="4000" dirty="0" err="1" smtClean="0"/>
              <a:t>schedule</a:t>
            </a:r>
            <a:r>
              <a:rPr lang="fr-CH" sz="4000" dirty="0" smtClean="0"/>
              <a:t> (2017/20)</a:t>
            </a:r>
            <a:endParaRPr lang="en-US" sz="4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5220" tIns="26737776" rIns="4761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49" y="2381250"/>
            <a:ext cx="8975726" cy="2078684"/>
          </a:xfrm>
          <a:prstGeom prst="rect">
            <a:avLst/>
          </a:prstGeom>
        </p:spPr>
      </p:pic>
      <p:sp>
        <p:nvSpPr>
          <p:cNvPr id="3" name="Line Callout 1 2"/>
          <p:cNvSpPr/>
          <p:nvPr/>
        </p:nvSpPr>
        <p:spPr>
          <a:xfrm>
            <a:off x="303212" y="4972050"/>
            <a:ext cx="1600200" cy="1143000"/>
          </a:xfrm>
          <a:prstGeom prst="borderCallout1">
            <a:avLst>
              <a:gd name="adj1" fmla="val -3750"/>
              <a:gd name="adj2" fmla="val 46279"/>
              <a:gd name="adj3" fmla="val -131602"/>
              <a:gd name="adj4" fmla="val 46786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Install </a:t>
            </a:r>
            <a:r>
              <a:rPr lang="fr-CH" sz="1100" dirty="0" err="1" smtClean="0"/>
              <a:t>Debuncher</a:t>
            </a:r>
            <a:r>
              <a:rPr lang="fr-CH" sz="1100" dirty="0" smtClean="0"/>
              <a:t> at the position of the HST, </a:t>
            </a:r>
            <a:r>
              <a:rPr lang="fr-CH" sz="1100" dirty="0" err="1" smtClean="0"/>
              <a:t>leave</a:t>
            </a:r>
            <a:r>
              <a:rPr lang="fr-CH" sz="1100" dirty="0" smtClean="0"/>
              <a:t> </a:t>
            </a:r>
            <a:r>
              <a:rPr lang="fr-CH" sz="1100" dirty="0" err="1" smtClean="0"/>
              <a:t>temporary</a:t>
            </a:r>
            <a:r>
              <a:rPr lang="fr-CH" sz="1100" dirty="0" smtClean="0"/>
              <a:t> dump in, </a:t>
            </a:r>
            <a:r>
              <a:rPr lang="fr-CH" sz="1100" dirty="0" err="1" smtClean="0"/>
              <a:t>send</a:t>
            </a:r>
            <a:r>
              <a:rPr lang="fr-CH" sz="1100" dirty="0" smtClean="0"/>
              <a:t> </a:t>
            </a:r>
            <a:r>
              <a:rPr lang="fr-CH" sz="1100" dirty="0" err="1" smtClean="0"/>
              <a:t>beam</a:t>
            </a:r>
            <a:r>
              <a:rPr lang="fr-CH" sz="1100" dirty="0" smtClean="0"/>
              <a:t> in first 3 </a:t>
            </a:r>
            <a:r>
              <a:rPr lang="fr-CH" sz="1100" dirty="0" err="1" smtClean="0"/>
              <a:t>bendings</a:t>
            </a:r>
            <a:r>
              <a:rPr lang="fr-CH" sz="1100" dirty="0" smtClean="0"/>
              <a:t> and in </a:t>
            </a:r>
            <a:r>
              <a:rPr lang="fr-CH" sz="1100" dirty="0" err="1" smtClean="0"/>
              <a:t>debuncher</a:t>
            </a:r>
            <a:endParaRPr lang="en-GB" sz="1100" dirty="0"/>
          </a:p>
        </p:txBody>
      </p:sp>
      <p:sp>
        <p:nvSpPr>
          <p:cNvPr id="6" name="Line Callout 1 5"/>
          <p:cNvSpPr/>
          <p:nvPr/>
        </p:nvSpPr>
        <p:spPr>
          <a:xfrm>
            <a:off x="2055812" y="5276850"/>
            <a:ext cx="1219200" cy="838200"/>
          </a:xfrm>
          <a:prstGeom prst="borderCallout1">
            <a:avLst>
              <a:gd name="adj1" fmla="val -6250"/>
              <a:gd name="adj2" fmla="val 30208"/>
              <a:gd name="adj3" fmla="val -219405"/>
              <a:gd name="adj4" fmla="val -3208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6-month long </a:t>
            </a:r>
            <a:r>
              <a:rPr lang="fr-CH" sz="1100" dirty="0" err="1" smtClean="0"/>
              <a:t>reliability</a:t>
            </a:r>
            <a:r>
              <a:rPr lang="fr-CH" sz="1100" dirty="0" smtClean="0"/>
              <a:t> </a:t>
            </a:r>
            <a:r>
              <a:rPr lang="fr-CH" sz="1100" dirty="0" err="1" smtClean="0"/>
              <a:t>run</a:t>
            </a:r>
            <a:r>
              <a:rPr lang="fr-CH" sz="1100" dirty="0" smtClean="0"/>
              <a:t> (</a:t>
            </a:r>
            <a:r>
              <a:rPr lang="fr-CH" sz="1100" dirty="0" err="1" smtClean="0"/>
              <a:t>beam</a:t>
            </a:r>
            <a:r>
              <a:rPr lang="fr-CH" sz="1100" dirty="0" smtClean="0"/>
              <a:t> sent on the main dump)</a:t>
            </a:r>
            <a:endParaRPr lang="en-GB" sz="1100" dirty="0"/>
          </a:p>
        </p:txBody>
      </p:sp>
      <p:sp>
        <p:nvSpPr>
          <p:cNvPr id="7" name="Line Callout 1 6"/>
          <p:cNvSpPr/>
          <p:nvPr/>
        </p:nvSpPr>
        <p:spPr>
          <a:xfrm>
            <a:off x="3427412" y="4953000"/>
            <a:ext cx="1219200" cy="1162050"/>
          </a:xfrm>
          <a:prstGeom prst="borderCallout1">
            <a:avLst>
              <a:gd name="adj1" fmla="val -6250"/>
              <a:gd name="adj2" fmla="val 30208"/>
              <a:gd name="adj3" fmla="val -102192"/>
              <a:gd name="adj4" fmla="val -552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/>
              <a:t>8</a:t>
            </a:r>
            <a:r>
              <a:rPr lang="fr-CH" sz="1100" dirty="0" smtClean="0"/>
              <a:t>-month </a:t>
            </a:r>
            <a:r>
              <a:rPr lang="fr-CH" sz="1100" dirty="0" err="1" smtClean="0"/>
              <a:t>window</a:t>
            </a:r>
            <a:r>
              <a:rPr lang="fr-CH" sz="1100" dirty="0" smtClean="0"/>
              <a:t> for </a:t>
            </a:r>
            <a:r>
              <a:rPr lang="fr-CH" sz="1100" dirty="0" err="1" smtClean="0"/>
              <a:t>inteerventions</a:t>
            </a:r>
            <a:r>
              <a:rPr lang="fr-CH" sz="1100" dirty="0" smtClean="0"/>
              <a:t> and </a:t>
            </a:r>
            <a:r>
              <a:rPr lang="fr-CH" sz="1100" dirty="0" err="1" smtClean="0"/>
              <a:t>repairs</a:t>
            </a:r>
            <a:r>
              <a:rPr lang="fr-CH" sz="1100" dirty="0" smtClean="0"/>
              <a:t> </a:t>
            </a:r>
            <a:r>
              <a:rPr lang="fr-CH" sz="1100" dirty="0" err="1" smtClean="0"/>
              <a:t>after</a:t>
            </a:r>
            <a:r>
              <a:rPr lang="fr-CH" sz="1100" dirty="0" smtClean="0"/>
              <a:t> </a:t>
            </a:r>
            <a:r>
              <a:rPr lang="fr-CH" sz="1100" dirty="0" err="1" smtClean="0"/>
              <a:t>reliability</a:t>
            </a:r>
            <a:r>
              <a:rPr lang="fr-CH" sz="1100" dirty="0" smtClean="0"/>
              <a:t> </a:t>
            </a:r>
            <a:r>
              <a:rPr lang="fr-CH" sz="1100" dirty="0" err="1" smtClean="0"/>
              <a:t>run</a:t>
            </a:r>
            <a:r>
              <a:rPr lang="fr-CH" sz="1100" dirty="0" smtClean="0"/>
              <a:t> (</a:t>
            </a:r>
            <a:r>
              <a:rPr lang="fr-CH" sz="1100" dirty="0" err="1" smtClean="0"/>
              <a:t>eg</a:t>
            </a:r>
            <a:r>
              <a:rPr lang="fr-CH" sz="1100" dirty="0" smtClean="0"/>
              <a:t>. DTL2)</a:t>
            </a:r>
            <a:endParaRPr lang="en-GB" sz="1100" dirty="0"/>
          </a:p>
        </p:txBody>
      </p:sp>
      <p:sp>
        <p:nvSpPr>
          <p:cNvPr id="8" name="Line Callout 1 7"/>
          <p:cNvSpPr/>
          <p:nvPr/>
        </p:nvSpPr>
        <p:spPr>
          <a:xfrm>
            <a:off x="4808537" y="5181600"/>
            <a:ext cx="1057275" cy="933450"/>
          </a:xfrm>
          <a:prstGeom prst="borderCallout1">
            <a:avLst>
              <a:gd name="adj1" fmla="val -14413"/>
              <a:gd name="adj2" fmla="val 4082"/>
              <a:gd name="adj3" fmla="val -181650"/>
              <a:gd name="adj4" fmla="val -5550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/>
              <a:t>3</a:t>
            </a:r>
            <a:r>
              <a:rPr lang="fr-CH" sz="1100" dirty="0" smtClean="0"/>
              <a:t>-month </a:t>
            </a:r>
            <a:r>
              <a:rPr lang="fr-CH" sz="1100" dirty="0" err="1" smtClean="0"/>
              <a:t>beam</a:t>
            </a:r>
            <a:r>
              <a:rPr lang="fr-CH" sz="1100" dirty="0" smtClean="0"/>
              <a:t> </a:t>
            </a:r>
            <a:r>
              <a:rPr lang="fr-CH" sz="1100" dirty="0" err="1" smtClean="0"/>
              <a:t>testing</a:t>
            </a:r>
            <a:r>
              <a:rPr lang="fr-CH" sz="1100" dirty="0" smtClean="0"/>
              <a:t> </a:t>
            </a:r>
            <a:r>
              <a:rPr lang="fr-CH" sz="1100" dirty="0" err="1" smtClean="0"/>
              <a:t>after</a:t>
            </a:r>
            <a:r>
              <a:rPr lang="fr-CH" sz="1100" dirty="0" smtClean="0"/>
              <a:t> the </a:t>
            </a:r>
            <a:r>
              <a:rPr lang="fr-CH" sz="1100" dirty="0" err="1" smtClean="0"/>
              <a:t>repairs</a:t>
            </a:r>
            <a:r>
              <a:rPr lang="fr-CH" sz="1100" dirty="0" smtClean="0"/>
              <a:t> and interventions</a:t>
            </a:r>
            <a:endParaRPr lang="en-GB" sz="11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418012" y="2057400"/>
            <a:ext cx="0" cy="1447800"/>
          </a:xfrm>
          <a:prstGeom prst="line">
            <a:avLst/>
          </a:prstGeom>
          <a:ln w="603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65612" y="1690271"/>
            <a:ext cx="2291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/>
              <a:t>s</a:t>
            </a:r>
            <a:r>
              <a:rPr lang="fr-CH" sz="1600" dirty="0" err="1" smtClean="0"/>
              <a:t>tart</a:t>
            </a:r>
            <a:r>
              <a:rPr lang="fr-CH" sz="1600" dirty="0" smtClean="0"/>
              <a:t> </a:t>
            </a:r>
            <a:r>
              <a:rPr lang="fr-CH" sz="1600" dirty="0" err="1" smtClean="0"/>
              <a:t>connection</a:t>
            </a:r>
            <a:r>
              <a:rPr lang="fr-CH" sz="1600" dirty="0" smtClean="0"/>
              <a:t> </a:t>
            </a:r>
            <a:r>
              <a:rPr lang="fr-CH" sz="1600" dirty="0" err="1" smtClean="0"/>
              <a:t>activities</a:t>
            </a:r>
            <a:endParaRPr lang="en-GB" sz="1600" dirty="0"/>
          </a:p>
        </p:txBody>
      </p:sp>
      <p:sp>
        <p:nvSpPr>
          <p:cNvPr id="12" name="Line Callout 1 11"/>
          <p:cNvSpPr/>
          <p:nvPr/>
        </p:nvSpPr>
        <p:spPr>
          <a:xfrm>
            <a:off x="6246812" y="5181600"/>
            <a:ext cx="1752600" cy="933450"/>
          </a:xfrm>
          <a:prstGeom prst="borderCallout1">
            <a:avLst>
              <a:gd name="adj1" fmla="val -9311"/>
              <a:gd name="adj2" fmla="val 23104"/>
              <a:gd name="adj3" fmla="val -182670"/>
              <a:gd name="adj4" fmla="val -11485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100" dirty="0" err="1" smtClean="0"/>
              <a:t>After</a:t>
            </a:r>
            <a:r>
              <a:rPr lang="fr-CH" sz="1100" dirty="0" smtClean="0"/>
              <a:t> installation of new LBE and dump at PSB entrance, transport and </a:t>
            </a:r>
            <a:r>
              <a:rPr lang="fr-CH" sz="1100" dirty="0" err="1" smtClean="0"/>
              <a:t>measure</a:t>
            </a:r>
            <a:r>
              <a:rPr lang="fr-CH" sz="1100" dirty="0" smtClean="0"/>
              <a:t> the </a:t>
            </a:r>
            <a:r>
              <a:rPr lang="fr-CH" sz="1100" dirty="0" err="1" smtClean="0"/>
              <a:t>nbeam</a:t>
            </a:r>
            <a:r>
              <a:rPr lang="fr-CH" sz="1100" dirty="0" smtClean="0"/>
              <a:t> in LBE (PS </a:t>
            </a:r>
            <a:r>
              <a:rPr lang="fr-CH" sz="1100" dirty="0" err="1" smtClean="0"/>
              <a:t>closed</a:t>
            </a:r>
            <a:r>
              <a:rPr lang="fr-CH" sz="1100" dirty="0" smtClean="0"/>
              <a:t>)</a:t>
            </a:r>
            <a:endParaRPr lang="en-GB" sz="11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9412" y="1286933"/>
            <a:ext cx="1047750" cy="1094317"/>
          </a:xfrm>
          <a:prstGeom prst="rect">
            <a:avLst/>
          </a:prstGeom>
        </p:spPr>
      </p:pic>
      <p:sp>
        <p:nvSpPr>
          <p:cNvPr id="14" name="Down Arrow 13"/>
          <p:cNvSpPr/>
          <p:nvPr/>
        </p:nvSpPr>
        <p:spPr>
          <a:xfrm>
            <a:off x="8685212" y="2381250"/>
            <a:ext cx="361950" cy="209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60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772400" cy="895350"/>
          </a:xfrm>
        </p:spPr>
        <p:txBody>
          <a:bodyPr/>
          <a:lstStyle/>
          <a:p>
            <a:r>
              <a:rPr lang="fr-CH" sz="4400" dirty="0" smtClean="0"/>
              <a:t>PIMS production</a:t>
            </a:r>
            <a:endParaRPr lang="en-GB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1" y="1619250"/>
            <a:ext cx="5562600" cy="40472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The </a:t>
            </a:r>
            <a:r>
              <a:rPr lang="fr-CH" sz="1800" dirty="0" smtClean="0">
                <a:latin typeface="Calibri" panose="020F0502020204030204" pitchFamily="34" charset="0"/>
              </a:rPr>
              <a:t>last </a:t>
            </a:r>
            <a:r>
              <a:rPr lang="fr-CH" sz="1800" dirty="0" err="1" smtClean="0">
                <a:latin typeface="Calibri" panose="020F0502020204030204" pitchFamily="34" charset="0"/>
              </a:rPr>
              <a:t>remaining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endeavour</a:t>
            </a:r>
            <a:r>
              <a:rPr lang="fr-CH" sz="1800" dirty="0" smtClean="0">
                <a:latin typeface="Calibri" panose="020F0502020204030204" pitchFamily="34" charset="0"/>
              </a:rPr>
              <a:t> of the Linac4 </a:t>
            </a:r>
            <a:r>
              <a:rPr lang="fr-CH" sz="1800" dirty="0" err="1" smtClean="0">
                <a:latin typeface="Calibri" panose="020F0502020204030204" pitchFamily="34" charset="0"/>
              </a:rPr>
              <a:t>project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is</a:t>
            </a:r>
            <a:r>
              <a:rPr lang="fr-CH" sz="1800" dirty="0" smtClean="0">
                <a:latin typeface="Calibri" panose="020F0502020204030204" pitchFamily="34" charset="0"/>
              </a:rPr>
              <a:t> the 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construction of the PIMS </a:t>
            </a:r>
            <a:r>
              <a:rPr lang="fr-CH" sz="1800" dirty="0" smtClean="0">
                <a:latin typeface="Calibri" panose="020F0502020204030204" pitchFamily="34" charset="0"/>
              </a:rPr>
              <a:t>(Pi-Mode Structure) </a:t>
            </a:r>
            <a:r>
              <a:rPr lang="fr-CH" sz="1800" dirty="0" err="1" smtClean="0">
                <a:latin typeface="Calibri" panose="020F0502020204030204" pitchFamily="34" charset="0"/>
              </a:rPr>
              <a:t>cavities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smtClean="0">
                <a:latin typeface="Calibri" panose="020F0502020204030204" pitchFamily="34" charset="0"/>
              </a:rPr>
              <a:t>(100-160 </a:t>
            </a:r>
            <a:r>
              <a:rPr lang="fr-CH" sz="1800" dirty="0" smtClean="0">
                <a:latin typeface="Calibri" panose="020F0502020204030204" pitchFamily="34" charset="0"/>
              </a:rPr>
              <a:t>MeV). Components </a:t>
            </a:r>
            <a:r>
              <a:rPr lang="fr-CH" sz="1800" dirty="0" err="1" smtClean="0">
                <a:latin typeface="Calibri" panose="020F0502020204030204" pitchFamily="34" charset="0"/>
              </a:rPr>
              <a:t>built</a:t>
            </a:r>
            <a:r>
              <a:rPr lang="fr-CH" sz="1800" dirty="0" smtClean="0">
                <a:latin typeface="Calibri" panose="020F0502020204030204" pitchFamily="34" charset="0"/>
              </a:rPr>
              <a:t> in </a:t>
            </a:r>
            <a:r>
              <a:rPr lang="fr-CH" sz="1800" dirty="0" err="1" smtClean="0">
                <a:latin typeface="Calibri" panose="020F0502020204030204" pitchFamily="34" charset="0"/>
              </a:rPr>
              <a:t>Poland</a:t>
            </a:r>
            <a:r>
              <a:rPr lang="fr-CH" sz="1800" dirty="0" smtClean="0">
                <a:latin typeface="Calibri" panose="020F0502020204030204" pitchFamily="34" charset="0"/>
              </a:rPr>
              <a:t>. </a:t>
            </a:r>
            <a:r>
              <a:rPr lang="fr-CH" sz="1800" dirty="0" err="1" smtClean="0">
                <a:latin typeface="Calibri" panose="020F0502020204030204" pitchFamily="34" charset="0"/>
              </a:rPr>
              <a:t>Metrology</a:t>
            </a:r>
            <a:r>
              <a:rPr lang="fr-CH" sz="1800" dirty="0" smtClean="0">
                <a:latin typeface="Calibri" panose="020F0502020204030204" pitchFamily="34" charset="0"/>
              </a:rPr>
              <a:t>, </a:t>
            </a:r>
            <a:r>
              <a:rPr lang="fr-CH" sz="1800" dirty="0" err="1" smtClean="0">
                <a:latin typeface="Calibri" panose="020F0502020204030204" pitchFamily="34" charset="0"/>
              </a:rPr>
              <a:t>assembly</a:t>
            </a:r>
            <a:r>
              <a:rPr lang="fr-CH" sz="1800" dirty="0" smtClean="0">
                <a:latin typeface="Calibri" panose="020F0502020204030204" pitchFamily="34" charset="0"/>
              </a:rPr>
              <a:t>, </a:t>
            </a:r>
            <a:r>
              <a:rPr lang="fr-CH" sz="1800" dirty="0" err="1" smtClean="0">
                <a:latin typeface="Calibri" panose="020F0502020204030204" pitchFamily="34" charset="0"/>
              </a:rPr>
              <a:t>re-machining</a:t>
            </a:r>
            <a:r>
              <a:rPr lang="fr-CH" sz="1800" dirty="0" smtClean="0">
                <a:latin typeface="Calibri" panose="020F0502020204030204" pitchFamily="34" charset="0"/>
              </a:rPr>
              <a:t>, </a:t>
            </a:r>
            <a:r>
              <a:rPr lang="fr-CH" sz="1800" dirty="0" err="1" smtClean="0">
                <a:latin typeface="Calibri" panose="020F0502020204030204" pitchFamily="34" charset="0"/>
              </a:rPr>
              <a:t>cleaning</a:t>
            </a:r>
            <a:r>
              <a:rPr lang="fr-CH" sz="1800" dirty="0" smtClean="0">
                <a:latin typeface="Calibri" panose="020F0502020204030204" pitchFamily="34" charset="0"/>
              </a:rPr>
              <a:t>, EB </a:t>
            </a:r>
            <a:r>
              <a:rPr lang="fr-CH" sz="1800" dirty="0" err="1" smtClean="0">
                <a:latin typeface="Calibri" panose="020F0502020204030204" pitchFamily="34" charset="0"/>
              </a:rPr>
              <a:t>welding</a:t>
            </a:r>
            <a:r>
              <a:rPr lang="fr-CH" sz="1800" dirty="0" smtClean="0">
                <a:latin typeface="Calibri" panose="020F0502020204030204" pitchFamily="34" charset="0"/>
              </a:rPr>
              <a:t>, </a:t>
            </a:r>
            <a:r>
              <a:rPr lang="fr-CH" sz="1800" dirty="0" err="1" smtClean="0">
                <a:latin typeface="Calibri" panose="020F0502020204030204" pitchFamily="34" charset="0"/>
              </a:rPr>
              <a:t>survey</a:t>
            </a:r>
            <a:r>
              <a:rPr lang="fr-CH" sz="1800" dirty="0" smtClean="0">
                <a:latin typeface="Calibri" panose="020F0502020204030204" pitchFamily="34" charset="0"/>
              </a:rPr>
              <a:t>, vacuum and RF tests at CERN. </a:t>
            </a:r>
            <a:r>
              <a:rPr lang="fr-CH" sz="1800" dirty="0" err="1" smtClean="0">
                <a:latin typeface="Calibri" panose="020F0502020204030204" pitchFamily="34" charset="0"/>
              </a:rPr>
              <a:t>S</a:t>
            </a:r>
            <a:r>
              <a:rPr lang="fr-CH" sz="1800" dirty="0" err="1" smtClean="0">
                <a:latin typeface="Calibri" panose="020F0502020204030204" pitchFamily="34" charset="0"/>
              </a:rPr>
              <a:t>ome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delay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smtClean="0">
                <a:latin typeface="Calibri" panose="020F0502020204030204" pitchFamily="34" charset="0"/>
              </a:rPr>
              <a:t>(long </a:t>
            </a:r>
            <a:r>
              <a:rPr lang="fr-CH" sz="1800" dirty="0" smtClean="0">
                <a:latin typeface="Calibri" panose="020F0502020204030204" pitchFamily="34" charset="0"/>
              </a:rPr>
              <a:t>time </a:t>
            </a:r>
            <a:r>
              <a:rPr lang="fr-CH" sz="1800" dirty="0" err="1" smtClean="0">
                <a:latin typeface="Calibri" panose="020F0502020204030204" pitchFamily="34" charset="0"/>
              </a:rPr>
              <a:t>needed</a:t>
            </a:r>
            <a:r>
              <a:rPr lang="fr-CH" sz="1800" dirty="0" smtClean="0">
                <a:latin typeface="Calibri" panose="020F0502020204030204" pitchFamily="34" charset="0"/>
              </a:rPr>
              <a:t> for the qualification of the production in </a:t>
            </a:r>
            <a:r>
              <a:rPr lang="fr-CH" sz="1800" dirty="0" err="1" smtClean="0">
                <a:latin typeface="Calibri" panose="020F0502020204030204" pitchFamily="34" charset="0"/>
              </a:rPr>
              <a:t>Poland</a:t>
            </a:r>
            <a:r>
              <a:rPr lang="fr-CH" sz="1800" dirty="0" smtClean="0">
                <a:latin typeface="Calibri" panose="020F0502020204030204" pitchFamily="34" charset="0"/>
              </a:rPr>
              <a:t>, </a:t>
            </a:r>
            <a:r>
              <a:rPr lang="fr-CH" sz="1800" dirty="0" err="1" smtClean="0">
                <a:latin typeface="Calibri" panose="020F0502020204030204" pitchFamily="34" charset="0"/>
              </a:rPr>
              <a:t>some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recent</a:t>
            </a:r>
            <a:r>
              <a:rPr lang="fr-CH" sz="1800" dirty="0" smtClean="0">
                <a:latin typeface="Calibri" panose="020F0502020204030204" pitchFamily="34" charset="0"/>
              </a:rPr>
              <a:t> transport and </a:t>
            </a:r>
            <a:r>
              <a:rPr lang="fr-CH" sz="1800" dirty="0" err="1" smtClean="0">
                <a:latin typeface="Calibri" panose="020F0502020204030204" pitchFamily="34" charset="0"/>
              </a:rPr>
              <a:t>brazing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smtClean="0">
                <a:latin typeface="Calibri" panose="020F0502020204030204" pitchFamily="34" charset="0"/>
              </a:rPr>
              <a:t>accidents). Is </a:t>
            </a:r>
            <a:r>
              <a:rPr lang="fr-CH" sz="1800" dirty="0" err="1" smtClean="0">
                <a:latin typeface="Calibri" panose="020F0502020204030204" pitchFamily="34" charset="0"/>
              </a:rPr>
              <a:t>now</a:t>
            </a:r>
            <a:r>
              <a:rPr lang="fr-CH" sz="1800" dirty="0" smtClean="0">
                <a:latin typeface="Calibri" panose="020F0502020204030204" pitchFamily="34" charset="0"/>
              </a:rPr>
              <a:t> on the </a:t>
            </a:r>
            <a:r>
              <a:rPr lang="fr-CH" sz="18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critical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CH" sz="18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path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CH" sz="1800" dirty="0" smtClean="0">
                <a:latin typeface="Calibri" panose="020F0502020204030204" pitchFamily="34" charset="0"/>
              </a:rPr>
              <a:t>for </a:t>
            </a:r>
            <a:r>
              <a:rPr lang="fr-CH" sz="1800" dirty="0" err="1" smtClean="0">
                <a:latin typeface="Calibri" panose="020F0502020204030204" pitchFamily="34" charset="0"/>
              </a:rPr>
              <a:t>reaching</a:t>
            </a:r>
            <a:r>
              <a:rPr lang="fr-CH" sz="1800" dirty="0" smtClean="0">
                <a:latin typeface="Calibri" panose="020F0502020204030204" pitchFamily="34" charset="0"/>
              </a:rPr>
              <a:t> 160 MeV in time for the Half-</a:t>
            </a:r>
            <a:r>
              <a:rPr lang="fr-CH" sz="1800" dirty="0" err="1" smtClean="0">
                <a:latin typeface="Calibri" panose="020F0502020204030204" pitchFamily="34" charset="0"/>
              </a:rPr>
              <a:t>Sector</a:t>
            </a:r>
            <a:r>
              <a:rPr lang="fr-CH" sz="1800" dirty="0" smtClean="0">
                <a:latin typeface="Calibri" panose="020F0502020204030204" pitchFamily="34" charset="0"/>
              </a:rPr>
              <a:t> Test of PSB H- injection </a:t>
            </a:r>
            <a:r>
              <a:rPr lang="fr-CH" sz="1800" dirty="0" err="1" smtClean="0">
                <a:latin typeface="Calibri" panose="020F0502020204030204" pitchFamily="34" charset="0"/>
              </a:rPr>
              <a:t>foreseen</a:t>
            </a:r>
            <a:r>
              <a:rPr lang="fr-CH" sz="1800" dirty="0" smtClean="0">
                <a:latin typeface="Calibri" panose="020F0502020204030204" pitchFamily="34" charset="0"/>
              </a:rPr>
              <a:t> in Linac4 </a:t>
            </a:r>
            <a:r>
              <a:rPr lang="fr-CH" sz="1800" dirty="0" err="1" smtClean="0">
                <a:latin typeface="Calibri" panose="020F0502020204030204" pitchFamily="34" charset="0"/>
              </a:rPr>
              <a:t>from</a:t>
            </a:r>
            <a:r>
              <a:rPr lang="fr-CH" sz="1800" dirty="0" smtClean="0">
                <a:latin typeface="Calibri" panose="020F0502020204030204" pitchFamily="34" charset="0"/>
              </a:rPr>
              <a:t> August 2016.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800" dirty="0" smtClean="0">
                <a:latin typeface="Calibri" panose="020F0502020204030204" pitchFamily="34" charset="0"/>
              </a:rPr>
              <a:t>Out of the 12 </a:t>
            </a:r>
            <a:r>
              <a:rPr lang="fr-CH" sz="1800" dirty="0" err="1" smtClean="0">
                <a:latin typeface="Calibri" panose="020F0502020204030204" pitchFamily="34" charset="0"/>
              </a:rPr>
              <a:t>cavities</a:t>
            </a:r>
            <a:r>
              <a:rPr lang="fr-CH" sz="1800" dirty="0" smtClean="0">
                <a:latin typeface="Calibri" panose="020F0502020204030204" pitchFamily="34" charset="0"/>
              </a:rPr>
              <a:t>, 3 are </a:t>
            </a:r>
            <a:r>
              <a:rPr lang="fr-CH" sz="1800" dirty="0" err="1" smtClean="0">
                <a:latin typeface="Calibri" panose="020F0502020204030204" pitchFamily="34" charset="0"/>
              </a:rPr>
              <a:t>installed</a:t>
            </a:r>
            <a:r>
              <a:rPr lang="fr-CH" sz="1800" dirty="0" smtClean="0">
                <a:latin typeface="Calibri" panose="020F0502020204030204" pitchFamily="34" charset="0"/>
              </a:rPr>
              <a:t> in tunnel and 2 are </a:t>
            </a:r>
            <a:r>
              <a:rPr lang="fr-CH" sz="1800" dirty="0" err="1" smtClean="0">
                <a:latin typeface="Calibri" panose="020F0502020204030204" pitchFamily="34" charset="0"/>
              </a:rPr>
              <a:t>almost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completed</a:t>
            </a:r>
            <a:r>
              <a:rPr lang="fr-CH" sz="1800" dirty="0">
                <a:latin typeface="Calibri" panose="020F0502020204030204" pitchFamily="34" charset="0"/>
              </a:rPr>
              <a:t>.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7 </a:t>
            </a:r>
            <a:r>
              <a:rPr lang="fr-CH" sz="18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cavities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are in production 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phase</a:t>
            </a:r>
            <a:r>
              <a:rPr lang="fr-CH" sz="1800" dirty="0" smtClean="0">
                <a:latin typeface="Calibri" panose="020F0502020204030204" pitchFamily="34" charset="0"/>
              </a:rPr>
              <a:t>; (+ the </a:t>
            </a:r>
            <a:r>
              <a:rPr lang="fr-CH" sz="1800" dirty="0" err="1" smtClean="0">
                <a:latin typeface="Calibri" panose="020F0502020204030204" pitchFamily="34" charset="0"/>
              </a:rPr>
              <a:t>debuncher</a:t>
            </a:r>
            <a:r>
              <a:rPr lang="fr-CH" sz="1800" dirty="0" smtClean="0">
                <a:latin typeface="Calibri" panose="020F0502020204030204" pitchFamily="34" charset="0"/>
              </a:rPr>
              <a:t>). Last </a:t>
            </a:r>
            <a:r>
              <a:rPr lang="fr-CH" sz="1800" dirty="0" err="1" smtClean="0">
                <a:latin typeface="Calibri" panose="020F0502020204030204" pitchFamily="34" charset="0"/>
              </a:rPr>
              <a:t>cavity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should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be</a:t>
            </a:r>
            <a:r>
              <a:rPr lang="fr-CH" sz="1800" dirty="0" smtClean="0">
                <a:latin typeface="Calibri" panose="020F0502020204030204" pitchFamily="34" charset="0"/>
              </a:rPr>
              <a:t> </a:t>
            </a:r>
            <a:r>
              <a:rPr lang="fr-CH" sz="1800" dirty="0" err="1" smtClean="0">
                <a:latin typeface="Calibri" panose="020F0502020204030204" pitchFamily="34" charset="0"/>
              </a:rPr>
              <a:t>ready</a:t>
            </a:r>
            <a:r>
              <a:rPr lang="fr-CH" sz="1800" dirty="0" smtClean="0">
                <a:latin typeface="Calibri" panose="020F0502020204030204" pitchFamily="34" charset="0"/>
              </a:rPr>
              <a:t> for installation at </a:t>
            </a:r>
            <a:r>
              <a:rPr lang="fr-CH" sz="18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beginning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of </a:t>
            </a:r>
            <a:r>
              <a:rPr lang="fr-CH" sz="18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June</a:t>
            </a:r>
            <a:r>
              <a:rPr lang="fr-CH" sz="1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2016</a:t>
            </a:r>
            <a:r>
              <a:rPr lang="fr-CH" sz="1800" dirty="0" smtClean="0">
                <a:latin typeface="Calibri" panose="020F0502020204030204" pitchFamily="34" charset="0"/>
              </a:rPr>
              <a:t>. </a:t>
            </a:r>
            <a:endParaRPr lang="en-US" sz="1800" dirty="0" smtClean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619250"/>
            <a:ext cx="2593501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45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467600" cy="762000"/>
          </a:xfrm>
        </p:spPr>
        <p:txBody>
          <a:bodyPr/>
          <a:lstStyle/>
          <a:p>
            <a:r>
              <a:rPr lang="fr-CH" sz="4400" dirty="0"/>
              <a:t>A</a:t>
            </a:r>
            <a:r>
              <a:rPr lang="fr-CH" sz="4400" dirty="0" smtClean="0"/>
              <a:t> </a:t>
            </a:r>
            <a:r>
              <a:rPr lang="fr-CH" sz="4400" dirty="0" err="1" smtClean="0"/>
              <a:t>spare</a:t>
            </a:r>
            <a:r>
              <a:rPr lang="fr-CH" sz="4400" dirty="0" smtClean="0"/>
              <a:t> </a:t>
            </a:r>
            <a:r>
              <a:rPr lang="fr-CH" sz="4400" dirty="0" smtClean="0"/>
              <a:t>RFQ ?</a:t>
            </a:r>
            <a:endParaRPr lang="en-GB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331684"/>
            <a:ext cx="8543925" cy="290848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400" dirty="0" smtClean="0">
                <a:latin typeface="Calibri" panose="020F0502020204030204" pitchFamily="34" charset="0"/>
              </a:rPr>
              <a:t>The </a:t>
            </a:r>
            <a:r>
              <a:rPr lang="fr-CH" sz="1400" dirty="0" smtClean="0">
                <a:latin typeface="Calibri" panose="020F0502020204030204" pitchFamily="34" charset="0"/>
              </a:rPr>
              <a:t>CMAC </a:t>
            </a:r>
            <a:r>
              <a:rPr lang="fr-CH" sz="1400" dirty="0" err="1" smtClean="0">
                <a:latin typeface="Calibri" panose="020F0502020204030204" pitchFamily="34" charset="0"/>
              </a:rPr>
              <a:t>Cost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Review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smtClean="0">
                <a:latin typeface="Calibri" panose="020F0502020204030204" pitchFamily="34" charset="0"/>
              </a:rPr>
              <a:t>in March </a:t>
            </a:r>
            <a:r>
              <a:rPr lang="fr-CH" sz="1400" dirty="0" err="1" smtClean="0">
                <a:latin typeface="Calibri" panose="020F0502020204030204" pitchFamily="34" charset="0"/>
              </a:rPr>
              <a:t>observed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that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smtClean="0">
                <a:latin typeface="Calibri" panose="020F0502020204030204" pitchFamily="34" charset="0"/>
              </a:rPr>
              <a:t>«the large operating </a:t>
            </a:r>
            <a:r>
              <a:rPr lang="fr-CH" sz="1400" dirty="0" err="1" smtClean="0">
                <a:latin typeface="Calibri" panose="020F0502020204030204" pitchFamily="34" charset="0"/>
              </a:rPr>
              <a:t>cost</a:t>
            </a:r>
            <a:r>
              <a:rPr lang="fr-CH" sz="1400" dirty="0" smtClean="0">
                <a:latin typeface="Calibri" panose="020F0502020204030204" pitchFamily="34" charset="0"/>
              </a:rPr>
              <a:t> of the LHC </a:t>
            </a:r>
            <a:r>
              <a:rPr lang="fr-CH" sz="1400" dirty="0" err="1" smtClean="0">
                <a:latin typeface="Calibri" panose="020F0502020204030204" pitchFamily="34" charset="0"/>
              </a:rPr>
              <a:t>could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justify</a:t>
            </a:r>
            <a:r>
              <a:rPr lang="fr-CH" sz="1400" dirty="0" smtClean="0">
                <a:latin typeface="Calibri" panose="020F0502020204030204" pitchFamily="34" charset="0"/>
              </a:rPr>
              <a:t> the acquisition of a </a:t>
            </a:r>
            <a:r>
              <a:rPr lang="fr-CH" sz="1400" dirty="0" err="1" smtClean="0">
                <a:latin typeface="Calibri" panose="020F0502020204030204" pitchFamily="34" charset="0"/>
              </a:rPr>
              <a:t>spare</a:t>
            </a:r>
            <a:r>
              <a:rPr lang="fr-CH" sz="1400" dirty="0" smtClean="0">
                <a:latin typeface="Calibri" panose="020F0502020204030204" pitchFamily="34" charset="0"/>
              </a:rPr>
              <a:t> RFQ to </a:t>
            </a:r>
            <a:r>
              <a:rPr lang="fr-CH" sz="1400" dirty="0" err="1" smtClean="0">
                <a:latin typeface="Calibri" panose="020F0502020204030204" pitchFamily="34" charset="0"/>
              </a:rPr>
              <a:t>address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this</a:t>
            </a:r>
            <a:r>
              <a:rPr lang="fr-CH" sz="1400" dirty="0" smtClean="0">
                <a:latin typeface="Calibri" panose="020F0502020204030204" pitchFamily="34" charset="0"/>
              </a:rPr>
              <a:t> single-point </a:t>
            </a:r>
            <a:r>
              <a:rPr lang="fr-CH" sz="1400" dirty="0" err="1" smtClean="0">
                <a:latin typeface="Calibri" panose="020F0502020204030204" pitchFamily="34" charset="0"/>
              </a:rPr>
              <a:t>failure</a:t>
            </a:r>
            <a:r>
              <a:rPr lang="fr-CH" sz="1400" dirty="0" smtClean="0">
                <a:latin typeface="Calibri" panose="020F0502020204030204" pitchFamily="34" charset="0"/>
              </a:rPr>
              <a:t> item</a:t>
            </a:r>
            <a:r>
              <a:rPr lang="fr-CH" sz="1400" dirty="0" smtClean="0">
                <a:latin typeface="Calibri" panose="020F0502020204030204" pitchFamily="34" charset="0"/>
              </a:rPr>
              <a:t>». This </a:t>
            </a:r>
            <a:r>
              <a:rPr lang="fr-CH" sz="1400" dirty="0" err="1" smtClean="0">
                <a:latin typeface="Calibri" panose="020F0502020204030204" pitchFamily="34" charset="0"/>
              </a:rPr>
              <a:t>was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already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considered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several</a:t>
            </a:r>
            <a:r>
              <a:rPr lang="fr-CH" sz="1400" dirty="0" smtClean="0">
                <a:latin typeface="Calibri" panose="020F0502020204030204" pitchFamily="34" charset="0"/>
              </a:rPr>
              <a:t> times in the </a:t>
            </a:r>
            <a:r>
              <a:rPr lang="fr-CH" sz="1400" dirty="0" err="1" smtClean="0">
                <a:latin typeface="Calibri" panose="020F0502020204030204" pitchFamily="34" charset="0"/>
              </a:rPr>
              <a:t>past</a:t>
            </a:r>
            <a:r>
              <a:rPr lang="fr-CH" sz="1400" dirty="0" smtClean="0">
                <a:latin typeface="Calibri" panose="020F0502020204030204" pitchFamily="34" charset="0"/>
              </a:rPr>
              <a:t> (Linac2 has a </a:t>
            </a:r>
            <a:r>
              <a:rPr lang="fr-CH" sz="1400" dirty="0" err="1" smtClean="0">
                <a:latin typeface="Calibri" panose="020F0502020204030204" pitchFamily="34" charset="0"/>
              </a:rPr>
              <a:t>spare</a:t>
            </a:r>
            <a:r>
              <a:rPr lang="fr-CH" sz="1400" dirty="0" smtClean="0">
                <a:latin typeface="Calibri" panose="020F0502020204030204" pitchFamily="34" charset="0"/>
              </a:rPr>
              <a:t> RFQ, </a:t>
            </a:r>
            <a:r>
              <a:rPr lang="fr-CH" sz="1400" dirty="0" err="1" smtClean="0">
                <a:latin typeface="Calibri" panose="020F0502020204030204" pitchFamily="34" charset="0"/>
              </a:rPr>
              <a:t>which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was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never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used</a:t>
            </a:r>
            <a:r>
              <a:rPr lang="fr-CH" sz="1400" dirty="0" smtClean="0">
                <a:latin typeface="Calibri" panose="020F0502020204030204" pitchFamily="34" charset="0"/>
              </a:rPr>
              <a:t>).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400" dirty="0" smtClean="0">
                <a:latin typeface="Calibri" panose="020F0502020204030204" pitchFamily="34" charset="0"/>
              </a:rPr>
              <a:t>In </a:t>
            </a:r>
            <a:r>
              <a:rPr lang="fr-CH" sz="1400" dirty="0" err="1" smtClean="0">
                <a:latin typeface="Calibri" panose="020F0502020204030204" pitchFamily="34" charset="0"/>
              </a:rPr>
              <a:t>June</a:t>
            </a:r>
            <a:r>
              <a:rPr lang="fr-CH" sz="1400" dirty="0" smtClean="0">
                <a:latin typeface="Calibri" panose="020F0502020204030204" pitchFamily="34" charset="0"/>
              </a:rPr>
              <a:t>, </a:t>
            </a:r>
            <a:r>
              <a:rPr lang="fr-CH" sz="1400" dirty="0" err="1" smtClean="0">
                <a:latin typeface="Calibri" panose="020F0502020204030204" pitchFamily="34" charset="0"/>
              </a:rPr>
              <a:t>we</a:t>
            </a:r>
            <a:r>
              <a:rPr lang="fr-CH" sz="1400" dirty="0" smtClean="0">
                <a:latin typeface="Calibri" panose="020F0502020204030204" pitchFamily="34" charset="0"/>
              </a:rPr>
              <a:t> have </a:t>
            </a:r>
            <a:r>
              <a:rPr lang="fr-CH" sz="1400" dirty="0" err="1" smtClean="0">
                <a:latin typeface="Calibri" panose="020F0502020204030204" pitchFamily="34" charset="0"/>
              </a:rPr>
              <a:t>done</a:t>
            </a:r>
            <a:r>
              <a:rPr lang="fr-CH" sz="1400" dirty="0" smtClean="0">
                <a:latin typeface="Calibri" panose="020F0502020204030204" pitchFamily="34" charset="0"/>
              </a:rPr>
              <a:t> a </a:t>
            </a:r>
            <a:r>
              <a:rPr lang="fr-CH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risk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CH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analysis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meeting </a:t>
            </a:r>
            <a:r>
              <a:rPr lang="fr-CH" sz="1400" dirty="0" err="1" smtClean="0">
                <a:latin typeface="Calibri" panose="020F0502020204030204" pitchFamily="34" charset="0"/>
              </a:rPr>
              <a:t>with</a:t>
            </a:r>
            <a:r>
              <a:rPr lang="fr-CH" sz="1400" dirty="0" smtClean="0">
                <a:latin typeface="Calibri" panose="020F0502020204030204" pitchFamily="34" charset="0"/>
              </a:rPr>
              <a:t> all </a:t>
            </a:r>
            <a:r>
              <a:rPr lang="fr-CH" sz="1400" dirty="0" err="1" smtClean="0">
                <a:latin typeface="Calibri" panose="020F0502020204030204" pitchFamily="34" charset="0"/>
              </a:rPr>
              <a:t>persons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involved</a:t>
            </a:r>
            <a:r>
              <a:rPr lang="fr-CH" sz="1400" dirty="0" smtClean="0">
                <a:latin typeface="Calibri" panose="020F0502020204030204" pitchFamily="34" charset="0"/>
              </a:rPr>
              <a:t> in the construction and </a:t>
            </a:r>
            <a:r>
              <a:rPr lang="fr-CH" sz="1400" dirty="0" err="1" smtClean="0">
                <a:latin typeface="Calibri" panose="020F0502020204030204" pitchFamily="34" charset="0"/>
              </a:rPr>
              <a:t>operation</a:t>
            </a:r>
            <a:r>
              <a:rPr lang="fr-CH" sz="1400" dirty="0" smtClean="0">
                <a:latin typeface="Calibri" panose="020F0502020204030204" pitchFamily="34" charset="0"/>
              </a:rPr>
              <a:t> of the Linac4 RFQ</a:t>
            </a:r>
            <a:r>
              <a:rPr lang="fr-CH" sz="1400" dirty="0" smtClean="0">
                <a:latin typeface="Calibri" panose="020F0502020204030204" pitchFamily="34" charset="0"/>
              </a:rPr>
              <a:t>. </a:t>
            </a:r>
            <a:r>
              <a:rPr lang="fr-CH" sz="1400" dirty="0" err="1" smtClean="0">
                <a:latin typeface="Calibri" panose="020F0502020204030204" pitchFamily="34" charset="0"/>
              </a:rPr>
              <a:t>We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analysed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9 possible RFQ </a:t>
            </a:r>
            <a:r>
              <a:rPr lang="fr-CH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failure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scenarii</a:t>
            </a:r>
            <a:r>
              <a:rPr lang="fr-CH" sz="1400" dirty="0" smtClean="0">
                <a:latin typeface="Calibri" panose="020F0502020204030204" pitchFamily="34" charset="0"/>
              </a:rPr>
              <a:t>, </a:t>
            </a:r>
            <a:r>
              <a:rPr lang="fr-CH" sz="1400" dirty="0" err="1" smtClean="0">
                <a:latin typeface="Calibri" panose="020F0502020204030204" pitchFamily="34" charset="0"/>
              </a:rPr>
              <a:t>based</a:t>
            </a:r>
            <a:r>
              <a:rPr lang="fr-CH" sz="1400" dirty="0" smtClean="0">
                <a:latin typeface="Calibri" panose="020F0502020204030204" pitchFamily="34" charset="0"/>
              </a:rPr>
              <a:t> on </a:t>
            </a:r>
            <a:r>
              <a:rPr lang="fr-CH" sz="1400" dirty="0" err="1" smtClean="0">
                <a:latin typeface="Calibri" panose="020F0502020204030204" pitchFamily="34" charset="0"/>
              </a:rPr>
              <a:t>our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experience</a:t>
            </a:r>
            <a:r>
              <a:rPr lang="fr-CH" sz="1400" dirty="0" smtClean="0">
                <a:latin typeface="Calibri" panose="020F0502020204030204" pitchFamily="34" charset="0"/>
              </a:rPr>
              <a:t> and on the </a:t>
            </a:r>
            <a:r>
              <a:rPr lang="fr-CH" sz="1400" dirty="0" err="1" smtClean="0">
                <a:latin typeface="Calibri" panose="020F0502020204030204" pitchFamily="34" charset="0"/>
              </a:rPr>
              <a:t>experience</a:t>
            </a:r>
            <a:r>
              <a:rPr lang="fr-CH" sz="1400" dirty="0" smtClean="0">
                <a:latin typeface="Calibri" panose="020F0502020204030204" pitchFamily="34" charset="0"/>
              </a:rPr>
              <a:t> of </a:t>
            </a:r>
            <a:r>
              <a:rPr lang="fr-CH" sz="1400" dirty="0" err="1" smtClean="0">
                <a:latin typeface="Calibri" panose="020F0502020204030204" pitchFamily="34" charset="0"/>
              </a:rPr>
              <a:t>other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laboratories</a:t>
            </a:r>
            <a:r>
              <a:rPr lang="fr-CH" sz="1400" dirty="0" smtClean="0">
                <a:latin typeface="Calibri" panose="020F0502020204030204" pitchFamily="34" charset="0"/>
              </a:rPr>
              <a:t>, and </a:t>
            </a:r>
            <a:r>
              <a:rPr lang="fr-CH" sz="1400" dirty="0" err="1" smtClean="0">
                <a:latin typeface="Calibri" panose="020F0502020204030204" pitchFamily="34" charset="0"/>
              </a:rPr>
              <a:t>proposed</a:t>
            </a:r>
            <a:r>
              <a:rPr lang="fr-CH" sz="1400" dirty="0" smtClean="0">
                <a:latin typeface="Calibri" panose="020F0502020204030204" pitchFamily="34" charset="0"/>
              </a:rPr>
              <a:t> a </a:t>
            </a:r>
            <a:r>
              <a:rPr lang="fr-CH" sz="1400" dirty="0" err="1" smtClean="0">
                <a:latin typeface="Calibri" panose="020F0502020204030204" pitchFamily="34" charset="0"/>
              </a:rPr>
              <a:t>number</a:t>
            </a:r>
            <a:r>
              <a:rPr lang="fr-CH" sz="1400" dirty="0" smtClean="0">
                <a:latin typeface="Calibri" panose="020F0502020204030204" pitchFamily="34" charset="0"/>
              </a:rPr>
              <a:t> of mitigations (more </a:t>
            </a:r>
            <a:r>
              <a:rPr lang="fr-CH" sz="1400" dirty="0" err="1" smtClean="0">
                <a:latin typeface="Calibri" panose="020F0502020204030204" pitchFamily="34" charset="0"/>
              </a:rPr>
              <a:t>spare</a:t>
            </a:r>
            <a:r>
              <a:rPr lang="fr-CH" sz="1400" dirty="0" smtClean="0">
                <a:latin typeface="Calibri" panose="020F0502020204030204" pitchFamily="34" charset="0"/>
              </a:rPr>
              <a:t> parts, interventions on </a:t>
            </a:r>
            <a:r>
              <a:rPr lang="fr-CH" sz="1400" dirty="0" err="1" smtClean="0">
                <a:latin typeface="Calibri" panose="020F0502020204030204" pitchFamily="34" charset="0"/>
              </a:rPr>
              <a:t>upstream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equipment</a:t>
            </a:r>
            <a:r>
              <a:rPr lang="fr-CH" sz="1400" dirty="0" smtClean="0">
                <a:latin typeface="Calibri" panose="020F0502020204030204" pitchFamily="34" charset="0"/>
              </a:rPr>
              <a:t> to </a:t>
            </a:r>
            <a:r>
              <a:rPr lang="fr-CH" sz="1400" dirty="0" err="1" smtClean="0">
                <a:latin typeface="Calibri" panose="020F0502020204030204" pitchFamily="34" charset="0"/>
              </a:rPr>
              <a:t>protect</a:t>
            </a:r>
            <a:r>
              <a:rPr lang="fr-CH" sz="1400" dirty="0" smtClean="0">
                <a:latin typeface="Calibri" panose="020F0502020204030204" pitchFamily="34" charset="0"/>
              </a:rPr>
              <a:t> the RFQ).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400" dirty="0" smtClean="0">
                <a:latin typeface="Calibri" panose="020F0502020204030204" pitchFamily="34" charset="0"/>
              </a:rPr>
              <a:t>Conclusion </a:t>
            </a:r>
            <a:r>
              <a:rPr lang="fr-CH" sz="1400" dirty="0" err="1" smtClean="0">
                <a:latin typeface="Calibri" panose="020F0502020204030204" pitchFamily="34" charset="0"/>
              </a:rPr>
              <a:t>is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that</a:t>
            </a:r>
            <a:r>
              <a:rPr lang="fr-CH" sz="1400" dirty="0" smtClean="0">
                <a:latin typeface="Calibri" panose="020F0502020204030204" pitchFamily="34" charset="0"/>
              </a:rPr>
              <a:t> in all scenarii mitigations </a:t>
            </a:r>
            <a:r>
              <a:rPr lang="fr-CH" sz="1400" dirty="0" err="1" smtClean="0">
                <a:latin typeface="Calibri" panose="020F0502020204030204" pitchFamily="34" charset="0"/>
              </a:rPr>
              <a:t>would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allow</a:t>
            </a:r>
            <a:r>
              <a:rPr lang="fr-CH" sz="1400" dirty="0" smtClean="0">
                <a:latin typeface="Calibri" panose="020F0502020204030204" pitchFamily="34" charset="0"/>
              </a:rPr>
              <a:t> to come back to 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normal </a:t>
            </a:r>
            <a:r>
              <a:rPr lang="fr-CH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operation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in a time </a:t>
            </a:r>
            <a:r>
              <a:rPr lang="fr-CH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below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2 </a:t>
            </a:r>
            <a:r>
              <a:rPr lang="fr-CH" sz="14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weeks</a:t>
            </a:r>
            <a:r>
              <a:rPr lang="fr-CH" sz="14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fr-CH" sz="1400" dirty="0" smtClean="0">
                <a:latin typeface="Calibri" panose="020F0502020204030204" pitchFamily="34" charset="0"/>
              </a:rPr>
              <a:t>(</a:t>
            </a:r>
            <a:r>
              <a:rPr lang="fr-CH" sz="1400" dirty="0" err="1" smtClean="0">
                <a:latin typeface="Calibri" panose="020F0502020204030204" pitchFamily="34" charset="0"/>
              </a:rPr>
              <a:t>estimated</a:t>
            </a:r>
            <a:r>
              <a:rPr lang="fr-CH" sz="1400" dirty="0" smtClean="0">
                <a:latin typeface="Calibri" panose="020F0502020204030204" pitchFamily="34" charset="0"/>
              </a:rPr>
              <a:t> as exchange time </a:t>
            </a:r>
            <a:r>
              <a:rPr lang="fr-CH" sz="1400" dirty="0" err="1" smtClean="0">
                <a:latin typeface="Calibri" panose="020F0502020204030204" pitchFamily="34" charset="0"/>
              </a:rPr>
              <a:t>with</a:t>
            </a:r>
            <a:r>
              <a:rPr lang="fr-CH" sz="1400" dirty="0" smtClean="0">
                <a:latin typeface="Calibri" panose="020F0502020204030204" pitchFamily="34" charset="0"/>
              </a:rPr>
              <a:t> a </a:t>
            </a:r>
            <a:r>
              <a:rPr lang="fr-CH" sz="1400" dirty="0" err="1" smtClean="0">
                <a:latin typeface="Calibri" panose="020F0502020204030204" pitchFamily="34" charset="0"/>
              </a:rPr>
              <a:t>spare</a:t>
            </a:r>
            <a:r>
              <a:rPr lang="fr-CH" sz="1400" dirty="0" smtClean="0">
                <a:latin typeface="Calibri" panose="020F0502020204030204" pitchFamily="34" charset="0"/>
              </a:rPr>
              <a:t> RFQ</a:t>
            </a:r>
            <a:r>
              <a:rPr lang="fr-CH" sz="1400" dirty="0" smtClean="0">
                <a:latin typeface="Calibri" panose="020F0502020204030204" pitchFamily="34" charset="0"/>
              </a:rPr>
              <a:t>). </a:t>
            </a:r>
            <a:r>
              <a:rPr lang="fr-CH" sz="1400" b="1" dirty="0" smtClean="0">
                <a:latin typeface="Calibri" panose="020F0502020204030204" pitchFamily="34" charset="0"/>
              </a:rPr>
              <a:t>Are </a:t>
            </a:r>
            <a:r>
              <a:rPr lang="fr-CH" sz="1400" b="1" dirty="0" err="1" smtClean="0">
                <a:latin typeface="Calibri" panose="020F0502020204030204" pitchFamily="34" charset="0"/>
              </a:rPr>
              <a:t>there</a:t>
            </a:r>
            <a:r>
              <a:rPr lang="fr-CH" sz="1400" b="1" dirty="0" smtClean="0">
                <a:latin typeface="Calibri" panose="020F0502020204030204" pitchFamily="34" charset="0"/>
              </a:rPr>
              <a:t> </a:t>
            </a:r>
            <a:r>
              <a:rPr lang="fr-CH" sz="1400" b="1" dirty="0" err="1" smtClean="0">
                <a:latin typeface="Calibri" panose="020F0502020204030204" pitchFamily="34" charset="0"/>
              </a:rPr>
              <a:t>other</a:t>
            </a:r>
            <a:r>
              <a:rPr lang="fr-CH" sz="1400" b="1" dirty="0" smtClean="0">
                <a:latin typeface="Calibri" panose="020F0502020204030204" pitchFamily="34" charset="0"/>
              </a:rPr>
              <a:t> </a:t>
            </a:r>
            <a:r>
              <a:rPr lang="fr-CH" sz="1400" b="1" dirty="0" err="1" smtClean="0">
                <a:latin typeface="Calibri" panose="020F0502020204030204" pitchFamily="34" charset="0"/>
              </a:rPr>
              <a:t>failure</a:t>
            </a:r>
            <a:r>
              <a:rPr lang="fr-CH" sz="1400" b="1" dirty="0" smtClean="0">
                <a:latin typeface="Calibri" panose="020F0502020204030204" pitchFamily="34" charset="0"/>
              </a:rPr>
              <a:t> scenarii </a:t>
            </a:r>
            <a:r>
              <a:rPr lang="fr-CH" sz="1400" b="1" dirty="0" err="1" smtClean="0">
                <a:latin typeface="Calibri" panose="020F0502020204030204" pitchFamily="34" charset="0"/>
              </a:rPr>
              <a:t>that</a:t>
            </a:r>
            <a:r>
              <a:rPr lang="fr-CH" sz="1400" b="1" dirty="0" smtClean="0">
                <a:latin typeface="Calibri" panose="020F0502020204030204" pitchFamily="34" charset="0"/>
              </a:rPr>
              <a:t> </a:t>
            </a:r>
            <a:r>
              <a:rPr lang="fr-CH" sz="1400" b="1" dirty="0" err="1" smtClean="0">
                <a:latin typeface="Calibri" panose="020F0502020204030204" pitchFamily="34" charset="0"/>
              </a:rPr>
              <a:t>we</a:t>
            </a:r>
            <a:r>
              <a:rPr lang="fr-CH" sz="1400" b="1" dirty="0" smtClean="0">
                <a:latin typeface="Calibri" panose="020F0502020204030204" pitchFamily="34" charset="0"/>
              </a:rPr>
              <a:t> </a:t>
            </a:r>
            <a:r>
              <a:rPr lang="fr-CH" sz="1400" b="1" dirty="0" err="1" smtClean="0">
                <a:latin typeface="Calibri" panose="020F0502020204030204" pitchFamily="34" charset="0"/>
              </a:rPr>
              <a:t>did</a:t>
            </a:r>
            <a:r>
              <a:rPr lang="fr-CH" sz="1400" b="1" dirty="0" smtClean="0">
                <a:latin typeface="Calibri" panose="020F0502020204030204" pitchFamily="34" charset="0"/>
              </a:rPr>
              <a:t> not </a:t>
            </a:r>
            <a:r>
              <a:rPr lang="fr-CH" sz="1400" b="1" dirty="0" err="1" smtClean="0">
                <a:latin typeface="Calibri" panose="020F0502020204030204" pitchFamily="34" charset="0"/>
              </a:rPr>
              <a:t>consider</a:t>
            </a:r>
            <a:r>
              <a:rPr lang="fr-CH" sz="1400" b="1" dirty="0" smtClean="0">
                <a:latin typeface="Calibri" panose="020F0502020204030204" pitchFamily="34" charset="0"/>
              </a:rPr>
              <a:t>?</a:t>
            </a:r>
            <a:endParaRPr lang="fr-CH" sz="1400" b="1" dirty="0" smtClean="0">
              <a:latin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400" dirty="0" smtClean="0">
                <a:latin typeface="Calibri" panose="020F0502020204030204" pitchFamily="34" charset="0"/>
              </a:rPr>
              <a:t>The </a:t>
            </a:r>
            <a:r>
              <a:rPr lang="fr-CH" sz="1400" dirty="0" err="1" smtClean="0">
                <a:latin typeface="Calibri" panose="020F0502020204030204" pitchFamily="34" charset="0"/>
              </a:rPr>
              <a:t>results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will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be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presented</a:t>
            </a:r>
            <a:r>
              <a:rPr lang="fr-CH" sz="1400" dirty="0" smtClean="0">
                <a:latin typeface="Calibri" panose="020F0502020204030204" pitchFamily="34" charset="0"/>
              </a:rPr>
              <a:t> at the </a:t>
            </a:r>
            <a:r>
              <a:rPr lang="fr-CH" sz="1400" dirty="0" err="1" smtClean="0">
                <a:latin typeface="Calibri" panose="020F0502020204030204" pitchFamily="34" charset="0"/>
              </a:rPr>
              <a:t>sector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level</a:t>
            </a:r>
            <a:r>
              <a:rPr lang="fr-CH" sz="1400" dirty="0" smtClean="0">
                <a:latin typeface="Calibri" panose="020F0502020204030204" pitchFamily="34" charset="0"/>
              </a:rPr>
              <a:t> to </a:t>
            </a:r>
            <a:r>
              <a:rPr lang="fr-CH" sz="1400" dirty="0" err="1" smtClean="0">
                <a:latin typeface="Calibri" panose="020F0502020204030204" pitchFamily="34" charset="0"/>
              </a:rPr>
              <a:t>take</a:t>
            </a:r>
            <a:r>
              <a:rPr lang="fr-CH" sz="1400" dirty="0" smtClean="0">
                <a:latin typeface="Calibri" panose="020F0502020204030204" pitchFamily="34" charset="0"/>
              </a:rPr>
              <a:t> a </a:t>
            </a:r>
            <a:r>
              <a:rPr lang="fr-CH" sz="1400" dirty="0" err="1" smtClean="0">
                <a:latin typeface="Calibri" panose="020F0502020204030204" pitchFamily="34" charset="0"/>
              </a:rPr>
              <a:t>common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decision</a:t>
            </a:r>
            <a:r>
              <a:rPr lang="fr-CH" sz="1400" dirty="0" smtClean="0">
                <a:latin typeface="Calibri" panose="020F0502020204030204" pitchFamily="34" charset="0"/>
              </a:rPr>
              <a:t>. </a:t>
            </a:r>
            <a:r>
              <a:rPr lang="fr-CH" sz="1400" dirty="0" err="1" smtClean="0">
                <a:latin typeface="Calibri" panose="020F0502020204030204" pitchFamily="34" charset="0"/>
              </a:rPr>
              <a:t>Even</a:t>
            </a:r>
            <a:r>
              <a:rPr lang="fr-CH" sz="1400" dirty="0" smtClean="0">
                <a:latin typeface="Calibri" panose="020F0502020204030204" pitchFamily="34" charset="0"/>
              </a:rPr>
              <a:t> if </a:t>
            </a:r>
            <a:r>
              <a:rPr lang="fr-CH" sz="1400" dirty="0" err="1" smtClean="0">
                <a:latin typeface="Calibri" panose="020F0502020204030204" pitchFamily="34" charset="0"/>
              </a:rPr>
              <a:t>we</a:t>
            </a:r>
            <a:r>
              <a:rPr lang="fr-CH" sz="1400" dirty="0" smtClean="0">
                <a:latin typeface="Calibri" panose="020F0502020204030204" pitchFamily="34" charset="0"/>
              </a:rPr>
              <a:t> do not have a </a:t>
            </a:r>
            <a:r>
              <a:rPr lang="fr-CH" sz="1400" dirty="0" err="1" smtClean="0">
                <a:latin typeface="Calibri" panose="020F0502020204030204" pitchFamily="34" charset="0"/>
              </a:rPr>
              <a:t>spare</a:t>
            </a:r>
            <a:r>
              <a:rPr lang="fr-CH" sz="1400" dirty="0" smtClean="0">
                <a:latin typeface="Calibri" panose="020F0502020204030204" pitchFamily="34" charset="0"/>
              </a:rPr>
              <a:t> RFQ, </a:t>
            </a:r>
            <a:r>
              <a:rPr lang="fr-CH" sz="1400" dirty="0" err="1" smtClean="0">
                <a:latin typeface="Calibri" panose="020F0502020204030204" pitchFamily="34" charset="0"/>
              </a:rPr>
              <a:t>we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could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purchase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smtClean="0">
                <a:latin typeface="Calibri" panose="020F0502020204030204" pitchFamily="34" charset="0"/>
              </a:rPr>
              <a:t>the </a:t>
            </a:r>
            <a:r>
              <a:rPr lang="fr-CH" sz="1400" dirty="0" err="1" smtClean="0">
                <a:latin typeface="Calibri" panose="020F0502020204030204" pitchFamily="34" charset="0"/>
              </a:rPr>
              <a:t>copper</a:t>
            </a:r>
            <a:r>
              <a:rPr lang="fr-CH" sz="1400" dirty="0" smtClean="0">
                <a:latin typeface="Calibri" panose="020F0502020204030204" pitchFamily="34" charset="0"/>
              </a:rPr>
              <a:t> to </a:t>
            </a:r>
            <a:r>
              <a:rPr lang="fr-CH" sz="1400" dirty="0" err="1" smtClean="0">
                <a:latin typeface="Calibri" panose="020F0502020204030204" pitchFamily="34" charset="0"/>
              </a:rPr>
              <a:t>build</a:t>
            </a:r>
            <a:r>
              <a:rPr lang="fr-CH" sz="1400" dirty="0" smtClean="0">
                <a:latin typeface="Calibri" panose="020F0502020204030204" pitchFamily="34" charset="0"/>
              </a:rPr>
              <a:t> one or more RFQ modules in emergency (8 </a:t>
            </a:r>
            <a:r>
              <a:rPr lang="fr-CH" sz="1400" dirty="0" err="1" smtClean="0">
                <a:latin typeface="Calibri" panose="020F0502020204030204" pitchFamily="34" charset="0"/>
              </a:rPr>
              <a:t>months</a:t>
            </a:r>
            <a:r>
              <a:rPr lang="fr-CH" sz="1400" dirty="0" smtClean="0">
                <a:latin typeface="Calibri" panose="020F0502020204030204" pitchFamily="34" charset="0"/>
              </a:rPr>
              <a:t> </a:t>
            </a:r>
            <a:r>
              <a:rPr lang="fr-CH" sz="1400" dirty="0" err="1" smtClean="0">
                <a:latin typeface="Calibri" panose="020F0502020204030204" pitchFamily="34" charset="0"/>
              </a:rPr>
              <a:t>delivery</a:t>
            </a:r>
            <a:r>
              <a:rPr lang="fr-CH" sz="1400" dirty="0" smtClean="0">
                <a:latin typeface="Calibri" panose="020F0502020204030204" pitchFamily="34" charset="0"/>
              </a:rPr>
              <a:t> time).</a:t>
            </a:r>
            <a:endParaRPr lang="en-GB" sz="1400" dirty="0">
              <a:latin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479922"/>
              </p:ext>
            </p:extLst>
          </p:nvPr>
        </p:nvGraphicFramePr>
        <p:xfrm>
          <a:off x="409575" y="4419600"/>
          <a:ext cx="8601075" cy="1963253"/>
        </p:xfrm>
        <a:graphic>
          <a:graphicData uri="http://schemas.openxmlformats.org/drawingml/2006/table">
            <a:tbl>
              <a:tblPr/>
              <a:tblGrid>
                <a:gridCol w="8601075"/>
              </a:tblGrid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Electrode damage (sputtering of copper) due to beam loss at the RFQ entrance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Electrode contamination due to Cs deposition / normal cesiation.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Electrode contamination due to Cs deposition /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cesiation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accident.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Damage of the RF power coupler (mechanical deformation or surface effects)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71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Vacuum degradation due to a cooling circuit water leak (e.g.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erosion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 the brazed joints of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water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circuit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caps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Repeated sparking between vanes due to loss of LLRF control.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Mechanical deformation of the RFQ.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Vacuum contamination of the RFQ from hydrocarbons.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3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Flanges for RF tuner or RF pick-up are broken because of mechanical stress.</a:t>
                      </a:r>
                    </a:p>
                  </a:txBody>
                  <a:tcPr marL="3957" marR="3957" marT="395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 rot="695595">
            <a:off x="6100849" y="5931331"/>
            <a:ext cx="2855123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800" dirty="0" smtClean="0"/>
              <a:t>The 9 RFQ </a:t>
            </a:r>
            <a:r>
              <a:rPr lang="fr-CH" sz="1800" dirty="0" err="1" smtClean="0"/>
              <a:t>failure</a:t>
            </a:r>
            <a:r>
              <a:rPr lang="fr-CH" sz="1800" dirty="0" smtClean="0"/>
              <a:t> scenarii</a:t>
            </a:r>
            <a:endParaRPr lang="en-GB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4007095" y="6382853"/>
            <a:ext cx="332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i="1" dirty="0" smtClean="0"/>
              <a:t>Report to </a:t>
            </a:r>
            <a:r>
              <a:rPr lang="fr-CH" sz="1800" i="1" dirty="0" err="1" smtClean="0"/>
              <a:t>be</a:t>
            </a:r>
            <a:r>
              <a:rPr lang="fr-CH" sz="1800" i="1" dirty="0" smtClean="0"/>
              <a:t> </a:t>
            </a:r>
            <a:r>
              <a:rPr lang="fr-CH" sz="1800" i="1" dirty="0" err="1" smtClean="0"/>
              <a:t>prepared</a:t>
            </a:r>
            <a:r>
              <a:rPr lang="fr-CH" sz="1800" i="1" dirty="0" smtClean="0"/>
              <a:t> by C. Rossi</a:t>
            </a:r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256685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228600"/>
            <a:ext cx="7543800" cy="895350"/>
          </a:xfrm>
        </p:spPr>
        <p:txBody>
          <a:bodyPr/>
          <a:lstStyle/>
          <a:p>
            <a:r>
              <a:rPr lang="fr-CH" sz="4800" dirty="0" smtClean="0"/>
              <a:t>EVM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658335"/>
            <a:ext cx="2819400" cy="30315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CH" sz="1600" b="1" dirty="0" smtClean="0">
                <a:latin typeface="Calibri" panose="020F0502020204030204" pitchFamily="34" charset="0"/>
              </a:rPr>
              <a:t>One final </a:t>
            </a:r>
            <a:r>
              <a:rPr lang="fr-CH" sz="1600" b="1" dirty="0" err="1" smtClean="0">
                <a:latin typeface="Calibri" panose="020F0502020204030204" pitchFamily="34" charset="0"/>
              </a:rPr>
              <a:t>worry</a:t>
            </a:r>
            <a:r>
              <a:rPr lang="fr-CH" sz="1600" b="1" dirty="0" smtClean="0">
                <a:latin typeface="Calibri" panose="020F0502020204030204" pitchFamily="34" charset="0"/>
              </a:rPr>
              <a:t>: EVM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600" dirty="0" smtClean="0">
                <a:latin typeface="Calibri" panose="020F0502020204030204" pitchFamily="34" charset="0"/>
              </a:rPr>
              <a:t>Looks </a:t>
            </a:r>
            <a:r>
              <a:rPr lang="fr-CH" sz="1600" dirty="0" err="1" smtClean="0">
                <a:latin typeface="Calibri" panose="020F0502020204030204" pitchFamily="34" charset="0"/>
              </a:rPr>
              <a:t>like</a:t>
            </a:r>
            <a:r>
              <a:rPr lang="fr-CH" sz="1600" dirty="0" smtClean="0">
                <a:latin typeface="Calibri" panose="020F0502020204030204" pitchFamily="34" charset="0"/>
              </a:rPr>
              <a:t> in the last 9 </a:t>
            </a:r>
            <a:r>
              <a:rPr lang="fr-CH" sz="1600" dirty="0" err="1" smtClean="0">
                <a:latin typeface="Calibri" panose="020F0502020204030204" pitchFamily="34" charset="0"/>
              </a:rPr>
              <a:t>months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we</a:t>
            </a:r>
            <a:r>
              <a:rPr lang="fr-CH" sz="1600" dirty="0" smtClean="0">
                <a:latin typeface="Calibri" panose="020F0502020204030204" pitchFamily="34" charset="0"/>
              </a:rPr>
              <a:t> are </a:t>
            </a:r>
            <a:r>
              <a:rPr lang="fr-CH" sz="1600" dirty="0" err="1" smtClean="0">
                <a:latin typeface="Calibri" panose="020F0502020204030204" pitchFamily="34" charset="0"/>
              </a:rPr>
              <a:t>spending</a:t>
            </a:r>
            <a:r>
              <a:rPr lang="fr-CH" sz="1600" dirty="0" smtClean="0">
                <a:latin typeface="Calibri" panose="020F0502020204030204" pitchFamily="34" charset="0"/>
              </a:rPr>
              <a:t> a large </a:t>
            </a:r>
            <a:r>
              <a:rPr lang="fr-CH" sz="1600" dirty="0" err="1" smtClean="0">
                <a:latin typeface="Calibri" panose="020F0502020204030204" pitchFamily="34" charset="0"/>
              </a:rPr>
              <a:t>amount</a:t>
            </a:r>
            <a:r>
              <a:rPr lang="fr-CH" sz="1600" dirty="0" smtClean="0">
                <a:latin typeface="Calibri" panose="020F0502020204030204" pitchFamily="34" charset="0"/>
              </a:rPr>
              <a:t> of money but </a:t>
            </a:r>
            <a:r>
              <a:rPr lang="fr-CH" sz="1600" dirty="0" err="1" smtClean="0">
                <a:latin typeface="Calibri" panose="020F0502020204030204" pitchFamily="34" charset="0"/>
              </a:rPr>
              <a:t>there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is</a:t>
            </a:r>
            <a:r>
              <a:rPr lang="fr-CH" sz="1600" dirty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very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little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progress</a:t>
            </a:r>
            <a:r>
              <a:rPr lang="fr-CH" sz="1600" dirty="0" smtClean="0">
                <a:latin typeface="Calibri" panose="020F0502020204030204" pitchFamily="34" charset="0"/>
              </a:rPr>
              <a:t>…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600" dirty="0" smtClean="0">
                <a:latin typeface="Calibri" panose="020F0502020204030204" pitchFamily="34" charset="0"/>
              </a:rPr>
              <a:t>Is </a:t>
            </a:r>
            <a:r>
              <a:rPr lang="fr-CH" sz="1600" dirty="0" err="1" smtClean="0">
                <a:latin typeface="Calibri" panose="020F0502020204030204" pitchFamily="34" charset="0"/>
              </a:rPr>
              <a:t>it</a:t>
            </a:r>
            <a:r>
              <a:rPr lang="fr-CH" sz="1600" dirty="0" smtClean="0">
                <a:latin typeface="Calibri" panose="020F0502020204030204" pitchFamily="34" charset="0"/>
              </a:rPr>
              <a:t> the reality or </a:t>
            </a:r>
            <a:r>
              <a:rPr lang="fr-CH" sz="1600" dirty="0" err="1" smtClean="0">
                <a:latin typeface="Calibri" panose="020F0502020204030204" pitchFamily="34" charset="0"/>
              </a:rPr>
              <a:t>simply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you</a:t>
            </a:r>
            <a:r>
              <a:rPr lang="fr-CH" sz="1600" dirty="0" smtClean="0">
                <a:latin typeface="Calibri" panose="020F0502020204030204" pitchFamily="34" charset="0"/>
              </a:rPr>
              <a:t> have </a:t>
            </a:r>
            <a:r>
              <a:rPr lang="fr-CH" sz="1600" dirty="0" err="1" smtClean="0">
                <a:latin typeface="Calibri" panose="020F0502020204030204" pitchFamily="34" charset="0"/>
              </a:rPr>
              <a:t>stopped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reporting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your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progress</a:t>
            </a:r>
            <a:r>
              <a:rPr lang="fr-CH" sz="1600" dirty="0" smtClean="0">
                <a:latin typeface="Calibri" panose="020F0502020204030204" pitchFamily="34" charset="0"/>
              </a:rPr>
              <a:t> in EVM?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fr-CH" sz="1600" dirty="0" err="1" smtClean="0">
                <a:latin typeface="Calibri" panose="020F0502020204030204" pitchFamily="34" charset="0"/>
              </a:rPr>
              <a:t>Please</a:t>
            </a:r>
            <a:r>
              <a:rPr lang="fr-CH" sz="1600" dirty="0" smtClean="0">
                <a:latin typeface="Calibri" panose="020F0502020204030204" pitchFamily="34" charset="0"/>
              </a:rPr>
              <a:t> update </a:t>
            </a:r>
            <a:r>
              <a:rPr lang="fr-CH" sz="1600" dirty="0" err="1" smtClean="0">
                <a:latin typeface="Calibri" panose="020F0502020204030204" pitchFamily="34" charset="0"/>
              </a:rPr>
              <a:t>your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reporting</a:t>
            </a:r>
            <a:r>
              <a:rPr lang="fr-CH" sz="1600" dirty="0" smtClean="0">
                <a:latin typeface="Calibri" panose="020F0502020204030204" pitchFamily="34" charset="0"/>
              </a:rPr>
              <a:t> (</a:t>
            </a:r>
            <a:r>
              <a:rPr lang="fr-CH" sz="1600" dirty="0" err="1" smtClean="0">
                <a:latin typeface="Calibri" panose="020F0502020204030204" pitchFamily="34" charset="0"/>
              </a:rPr>
              <a:t>there</a:t>
            </a:r>
            <a:r>
              <a:rPr lang="fr-CH" sz="1600" dirty="0" smtClean="0">
                <a:latin typeface="Calibri" panose="020F0502020204030204" pitchFamily="34" charset="0"/>
              </a:rPr>
              <a:t> are </a:t>
            </a:r>
            <a:r>
              <a:rPr lang="fr-CH" sz="1600" dirty="0" err="1" smtClean="0">
                <a:latin typeface="Calibri" panose="020F0502020204030204" pitchFamily="34" charset="0"/>
              </a:rPr>
              <a:t>several</a:t>
            </a:r>
            <a:r>
              <a:rPr lang="fr-CH" sz="1600" dirty="0" smtClean="0">
                <a:latin typeface="Calibri" panose="020F0502020204030204" pitchFamily="34" charset="0"/>
              </a:rPr>
              <a:t> </a:t>
            </a:r>
            <a:r>
              <a:rPr lang="fr-CH" sz="1600" dirty="0" err="1" smtClean="0">
                <a:latin typeface="Calibri" panose="020F0502020204030204" pitchFamily="34" charset="0"/>
              </a:rPr>
              <a:t>late</a:t>
            </a:r>
            <a:r>
              <a:rPr lang="fr-CH" sz="1600" dirty="0" smtClean="0">
                <a:latin typeface="Calibri" panose="020F0502020204030204" pitchFamily="34" charset="0"/>
              </a:rPr>
              <a:t> reports!)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473" y="1539416"/>
            <a:ext cx="5547627" cy="31564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5105400"/>
            <a:ext cx="5866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/>
              <a:t>Late</a:t>
            </a:r>
            <a:r>
              <a:rPr lang="fr-CH" sz="1800" dirty="0" smtClean="0"/>
              <a:t> </a:t>
            </a:r>
            <a:r>
              <a:rPr lang="fr-CH" sz="1800" dirty="0" err="1" smtClean="0"/>
              <a:t>reporting</a:t>
            </a:r>
            <a:r>
              <a:rPr lang="fr-CH" sz="1800" dirty="0" smtClean="0"/>
              <a:t>:</a:t>
            </a:r>
          </a:p>
          <a:p>
            <a:r>
              <a:rPr lang="fr-CH" sz="1800" dirty="0" err="1" smtClean="0"/>
              <a:t>Buncher</a:t>
            </a:r>
            <a:r>
              <a:rPr lang="fr-CH" sz="1800" dirty="0" smtClean="0"/>
              <a:t> </a:t>
            </a:r>
            <a:r>
              <a:rPr lang="fr-CH" sz="1800" dirty="0" err="1" smtClean="0"/>
              <a:t>amplifiers</a:t>
            </a:r>
            <a:r>
              <a:rPr lang="fr-CH" sz="1800" dirty="0" smtClean="0"/>
              <a:t>, LLRF, power </a:t>
            </a:r>
            <a:r>
              <a:rPr lang="fr-CH" sz="1800" dirty="0" err="1" smtClean="0"/>
              <a:t>converters</a:t>
            </a:r>
            <a:r>
              <a:rPr lang="fr-CH" sz="1800" dirty="0" smtClean="0"/>
              <a:t>, </a:t>
            </a:r>
            <a:r>
              <a:rPr lang="fr-CH" sz="1800" dirty="0" err="1" smtClean="0"/>
              <a:t>survey</a:t>
            </a:r>
            <a:r>
              <a:rPr lang="fr-CH" sz="1800" dirty="0" smtClean="0"/>
              <a:t>, (</a:t>
            </a:r>
            <a:r>
              <a:rPr lang="fr-CH" sz="1800" dirty="0" err="1" smtClean="0"/>
              <a:t>BIDs</a:t>
            </a:r>
            <a:r>
              <a:rPr lang="fr-CH" sz="1800" dirty="0" smtClean="0"/>
              <a:t>?)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76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26214</TotalTime>
  <Words>1325</Words>
  <Application>Microsoft Office PowerPoint</Application>
  <PresentationFormat>On-screen Show (4:3)</PresentationFormat>
  <Paragraphs>130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Book Antiqua</vt:lpstr>
      <vt:lpstr>Calibri</vt:lpstr>
      <vt:lpstr>Lucida Sans</vt:lpstr>
      <vt:lpstr>Times New Roman</vt:lpstr>
      <vt:lpstr>Verdana</vt:lpstr>
      <vt:lpstr>Wingdings</vt:lpstr>
      <vt:lpstr>Wingdings 2</vt:lpstr>
      <vt:lpstr>Wingdings 3</vt:lpstr>
      <vt:lpstr>Apex</vt:lpstr>
      <vt:lpstr>PowerPoint Presentation</vt:lpstr>
      <vt:lpstr>Where are we?</vt:lpstr>
      <vt:lpstr>Linac4 Status - tunnel</vt:lpstr>
      <vt:lpstr>Commissioning status – 09/15</vt:lpstr>
      <vt:lpstr>Medium-term schedule (2015-16)</vt:lpstr>
      <vt:lpstr>Longer-term schedule (2017/20)</vt:lpstr>
      <vt:lpstr>PIMS production</vt:lpstr>
      <vt:lpstr>A spare RFQ ?</vt:lpstr>
      <vt:lpstr>EVM</vt:lpstr>
      <vt:lpstr>PowerPoint Presentation</vt:lpstr>
      <vt:lpstr>PowerPoint Presentation</vt:lpstr>
      <vt:lpstr>The Linac4 Design Report</vt:lpstr>
      <vt:lpstr>Proposed structure and authors</vt:lpstr>
      <vt:lpstr>Contents and Timetable</vt:lpstr>
      <vt:lpstr>Design Report Contributions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PROPOSALS FOR LINAC’14</dc:title>
  <dc:creator>Roland Garoby</dc:creator>
  <cp:lastModifiedBy>Maurizio Vretenar</cp:lastModifiedBy>
  <cp:revision>466</cp:revision>
  <cp:lastPrinted>2015-02-26T18:15:43Z</cp:lastPrinted>
  <dcterms:created xsi:type="dcterms:W3CDTF">2008-09-25T16:30:06Z</dcterms:created>
  <dcterms:modified xsi:type="dcterms:W3CDTF">2015-10-01T07:41:50Z</dcterms:modified>
</cp:coreProperties>
</file>