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tif" ContentType="image/tif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6" r:id="rId3"/>
    <p:sldId id="279" r:id="rId4"/>
    <p:sldId id="288" r:id="rId5"/>
    <p:sldId id="292" r:id="rId6"/>
    <p:sldId id="290" r:id="rId7"/>
    <p:sldId id="330" r:id="rId8"/>
    <p:sldId id="332" r:id="rId9"/>
    <p:sldId id="287" r:id="rId10"/>
    <p:sldId id="310" r:id="rId11"/>
    <p:sldId id="339" r:id="rId12"/>
    <p:sldId id="338" r:id="rId13"/>
    <p:sldId id="289" r:id="rId14"/>
    <p:sldId id="317" r:id="rId15"/>
    <p:sldId id="318" r:id="rId16"/>
    <p:sldId id="309" r:id="rId17"/>
    <p:sldId id="278" r:id="rId18"/>
    <p:sldId id="319" r:id="rId19"/>
    <p:sldId id="281" r:id="rId20"/>
    <p:sldId id="323" r:id="rId21"/>
    <p:sldId id="324" r:id="rId22"/>
    <p:sldId id="325" r:id="rId23"/>
    <p:sldId id="326" r:id="rId24"/>
    <p:sldId id="314" r:id="rId25"/>
    <p:sldId id="334" r:id="rId26"/>
    <p:sldId id="340" r:id="rId27"/>
    <p:sldId id="297" r:id="rId28"/>
    <p:sldId id="295" r:id="rId29"/>
    <p:sldId id="263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FF6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81FC0-1B7F-CA4E-8BE2-C824402F54D8}" type="datetimeFigureOut">
              <a:rPr lang="en-US" smtClean="0"/>
              <a:pPr/>
              <a:t>27/09/15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BE0B9-1B62-CD4E-BCB9-4BBAEEFD62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32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31503-AEF4-5E42-BEED-96A8F84AE889}" type="datetimeFigureOut">
              <a:rPr lang="en-US" smtClean="0"/>
              <a:pPr/>
              <a:t>27/09/15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AEC6E-5F5B-564E-8AE4-42FE710A31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55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1.5 months of cool-down, 4 months of installation, 1 month HW commissioning, 2 weeks</a:t>
            </a:r>
            <a:r>
              <a:rPr lang="en-US" baseline="0" dirty="0" smtClean="0"/>
              <a:t> cold checkout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6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71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stripping foil loader not vacuum</a:t>
            </a:r>
            <a:r>
              <a:rPr lang="en-US" baseline="0" dirty="0" smtClean="0"/>
              <a:t> compatible. Will be dismounted later and reassembled once all individual pieces have been cleaned.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4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7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Shielding</a:t>
            </a:r>
            <a:r>
              <a:rPr lang="en-US" baseline="0" dirty="0" smtClean="0"/>
              <a:t>: 0.8 m iron + 0.8 m concrete.</a:t>
            </a:r>
          </a:p>
          <a:p>
            <a:r>
              <a:rPr lang="en-US" baseline="0" dirty="0" smtClean="0"/>
              <a:t>Lateral shielding thickness: 20 cm.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9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Requires ~1.3 m space (half-sector</a:t>
            </a:r>
            <a:r>
              <a:rPr lang="en-US" baseline="0" dirty="0" smtClean="0"/>
              <a:t> with stripping foil unit)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9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325 W (5% stripping foil efficiency): max. no. of</a:t>
            </a:r>
            <a:r>
              <a:rPr lang="en-US" baseline="0" dirty="0" smtClean="0"/>
              <a:t> particles/pulse would be 1.5E13 (factor 6 higher than in table).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64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 smtClean="0"/>
              <a:t>mid-October until</a:t>
            </a:r>
            <a:r>
              <a:rPr lang="en-US" baseline="0" dirty="0" smtClean="0"/>
              <a:t> November 2014: H- stripping foil permanent test stand installation (replace stripping foil system with vacuum pipe)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April – June 2015: HST services, cabling and what else can be installed (BCT + vacuum pumping module?)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November 2015: install everything else – will this be feasible (dump shielding installation?)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51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1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ti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03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27250"/>
            <a:ext cx="8229600" cy="48973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CH" smtClean="0"/>
              <a:t>13/05/2011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4106564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Linac4 Project Meeting 01/10/2015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 descr="LIU_logo.tif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798" y="704088"/>
            <a:ext cx="1006349" cy="568472"/>
          </a:xfrm>
          <a:prstGeom prst="rect">
            <a:avLst/>
          </a:prstGeom>
        </p:spPr>
      </p:pic>
      <p:pic>
        <p:nvPicPr>
          <p:cNvPr id="4" name="Picture 3" descr="logo_HStest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03" y="92666"/>
            <a:ext cx="511841" cy="538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LIU-PSB-HALFSECTOR-TEST@cern.ch" TargetMode="External"/><Relationship Id="rId4" Type="http://schemas.openxmlformats.org/officeDocument/2006/relationships/hyperlink" Target="mailto:liu-psb-HST-WP-holder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PSBHalfSectorTest/WebHome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4231" y="2126069"/>
            <a:ext cx="5053177" cy="157827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Overview of </a:t>
            </a:r>
            <a:r>
              <a:rPr lang="en-US" sz="3600" dirty="0" smtClean="0"/>
              <a:t>the </a:t>
            </a:r>
            <a:br>
              <a:rPr lang="en-US" sz="3600" dirty="0" smtClean="0"/>
            </a:br>
            <a:r>
              <a:rPr lang="en-US" sz="3600" dirty="0" smtClean="0"/>
              <a:t>Half</a:t>
            </a:r>
            <a:r>
              <a:rPr lang="en-US" sz="3600" dirty="0" smtClean="0"/>
              <a:t>-Sector </a:t>
            </a:r>
            <a:r>
              <a:rPr lang="en-US" sz="3600" dirty="0" smtClean="0"/>
              <a:t>Test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3212"/>
            <a:ext cx="6400800" cy="1205588"/>
          </a:xfrm>
        </p:spPr>
        <p:txBody>
          <a:bodyPr/>
          <a:lstStyle/>
          <a:p>
            <a:pPr algn="ctr"/>
            <a:r>
              <a:rPr lang="en-US" dirty="0" smtClean="0"/>
              <a:t>B. Mikulec for the HST project members</a:t>
            </a:r>
          </a:p>
          <a:p>
            <a:pPr algn="ctr"/>
            <a:r>
              <a:rPr lang="en-US" dirty="0" smtClean="0"/>
              <a:t>Linac4 Project </a:t>
            </a:r>
            <a:r>
              <a:rPr lang="en-US" dirty="0"/>
              <a:t>M</a:t>
            </a:r>
            <a:r>
              <a:rPr lang="en-US" dirty="0" smtClean="0"/>
              <a:t>eeting </a:t>
            </a:r>
            <a:r>
              <a:rPr lang="en-US" dirty="0" smtClean="0"/>
              <a:t>01</a:t>
            </a:r>
            <a:r>
              <a:rPr lang="en-US" dirty="0" smtClean="0"/>
              <a:t>/10/</a:t>
            </a:r>
            <a:r>
              <a:rPr lang="en-US" dirty="0" smtClean="0"/>
              <a:t>2015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Phase 1 – Stripping Foil Test Stand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L4T_layout_DB_modif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800" y="1799389"/>
            <a:ext cx="2489200" cy="4114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6815221" cy="48973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ECR done and L4T </a:t>
            </a:r>
            <a:r>
              <a:rPr lang="en-US" dirty="0" smtClean="0"/>
              <a:t>layout and drawings </a:t>
            </a:r>
            <a:r>
              <a:rPr lang="en-US" dirty="0" smtClean="0"/>
              <a:t>of section 1.1 modified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Holes drilled for new supports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Rack platform in b.400 modified and permanent rack installed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Cables </a:t>
            </a:r>
            <a:r>
              <a:rPr lang="en-US" dirty="0" smtClean="0"/>
              <a:t>pulled</a:t>
            </a:r>
            <a:endParaRPr lang="en-US" dirty="0" smtClean="0"/>
          </a:p>
          <a:p>
            <a:r>
              <a:rPr lang="en-US" dirty="0" smtClean="0"/>
              <a:t>Stripping foil unit:</a:t>
            </a:r>
          </a:p>
          <a:p>
            <a:pPr lvl="1"/>
            <a:r>
              <a:rPr lang="en-US" dirty="0" smtClean="0"/>
              <a:t>System being tested in the </a:t>
            </a:r>
            <a:r>
              <a:rPr lang="en-US" dirty="0" smtClean="0"/>
              <a:t>lab including interlocking with BTV screen </a:t>
            </a:r>
            <a:r>
              <a:rPr lang="en-US" dirty="0" smtClean="0"/>
              <a:t>movement</a:t>
            </a:r>
          </a:p>
          <a:p>
            <a:pPr lvl="1"/>
            <a:r>
              <a:rPr lang="en-US" dirty="0" smtClean="0"/>
              <a:t>Some details still outstanding (support, targets for alignment, foil current meas., T probe,…)</a:t>
            </a:r>
            <a:endParaRPr lang="en-US" dirty="0" smtClean="0"/>
          </a:p>
          <a:p>
            <a:pPr lvl="1"/>
            <a:r>
              <a:rPr lang="en-US" dirty="0" smtClean="0"/>
              <a:t>Second unit being prepared for installation</a:t>
            </a:r>
            <a:endParaRPr lang="en-US" dirty="0" smtClean="0"/>
          </a:p>
          <a:p>
            <a:pPr lvl="1"/>
            <a:r>
              <a:rPr lang="en-US" dirty="0">
                <a:solidFill>
                  <a:srgbClr val="009DD9"/>
                </a:solidFill>
              </a:rPr>
              <a:t>I</a:t>
            </a:r>
            <a:r>
              <a:rPr lang="en-US" dirty="0" smtClean="0">
                <a:solidFill>
                  <a:srgbClr val="009DD9"/>
                </a:solidFill>
              </a:rPr>
              <a:t>nstallation </a:t>
            </a:r>
            <a:r>
              <a:rPr lang="en-US" dirty="0" smtClean="0">
                <a:solidFill>
                  <a:srgbClr val="009DD9"/>
                </a:solidFill>
              </a:rPr>
              <a:t>foreseen for end of this year</a:t>
            </a:r>
            <a:endParaRPr lang="en-US" dirty="0">
              <a:solidFill>
                <a:srgbClr val="009DD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8105" y="4612105"/>
            <a:ext cx="1788695" cy="34757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0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Stripping Foil Unit 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4519706" y="1525898"/>
            <a:ext cx="1733177" cy="2215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Foil loader </a:t>
            </a:r>
            <a:r>
              <a:rPr lang="en-GB" dirty="0" smtClean="0"/>
              <a:t>(left), </a:t>
            </a:r>
            <a:r>
              <a:rPr lang="en-GB" dirty="0" smtClean="0">
                <a:solidFill>
                  <a:srgbClr val="009DD9"/>
                </a:solidFill>
              </a:rPr>
              <a:t>complex cabling </a:t>
            </a:r>
            <a:r>
              <a:rPr lang="en-GB" dirty="0" smtClean="0"/>
              <a:t>with ceramics isolation in tight space (right) and </a:t>
            </a:r>
            <a:r>
              <a:rPr lang="en-GB" dirty="0" smtClean="0">
                <a:solidFill>
                  <a:srgbClr val="009DD9"/>
                </a:solidFill>
              </a:rPr>
              <a:t>stripping foil chamber </a:t>
            </a:r>
            <a:r>
              <a:rPr lang="en-GB" dirty="0" smtClean="0"/>
              <a:t>unit (bottom).</a:t>
            </a:r>
            <a:endParaRPr lang="en-GB" dirty="0"/>
          </a:p>
        </p:txBody>
      </p:sp>
      <p:pic>
        <p:nvPicPr>
          <p:cNvPr id="11" name="Picture 10" descr="IMG_20150925_1539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1818891"/>
            <a:ext cx="2650565" cy="3534087"/>
          </a:xfrm>
          <a:prstGeom prst="rect">
            <a:avLst/>
          </a:prstGeom>
        </p:spPr>
      </p:pic>
      <p:pic>
        <p:nvPicPr>
          <p:cNvPr id="12" name="Picture 11" descr="IMG_20150925_131707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45" y="1434473"/>
            <a:ext cx="4044079" cy="3033060"/>
          </a:xfrm>
          <a:prstGeom prst="rect">
            <a:avLst/>
          </a:prstGeom>
        </p:spPr>
      </p:pic>
      <p:pic>
        <p:nvPicPr>
          <p:cNvPr id="13" name="Picture 12" descr="20150925_15583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99" y="3944471"/>
            <a:ext cx="4993561" cy="280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9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Stripping Foil Unit Installation Status</a:t>
            </a:r>
            <a:endParaRPr lang="en-US" dirty="0"/>
          </a:p>
        </p:txBody>
      </p:sp>
      <p:pic>
        <p:nvPicPr>
          <p:cNvPr id="6" name="Content Placeholder 5" descr="IMG_282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7" b="10327"/>
          <a:stretch>
            <a:fillRect/>
          </a:stretch>
        </p:blipFill>
        <p:spPr>
          <a:xfrm flipH="1" flipV="1">
            <a:off x="457200" y="1427250"/>
            <a:ext cx="5786647" cy="344357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IMG_28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392706" y="3294528"/>
            <a:ext cx="4294094" cy="3220571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spect="1"/>
          </p:cNvSpPr>
          <p:nvPr/>
        </p:nvSpPr>
        <p:spPr>
          <a:xfrm>
            <a:off x="1142999" y="5276011"/>
            <a:ext cx="30480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/>
              <a:t>Holes drilled and everything</a:t>
            </a:r>
          </a:p>
          <a:p>
            <a:r>
              <a:rPr lang="en-GB" dirty="0"/>
              <a:t>p</a:t>
            </a:r>
            <a:r>
              <a:rPr lang="en-GB" dirty="0" smtClean="0"/>
              <a:t>repared in L4T for the installation.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4497294" y="1643530"/>
            <a:ext cx="448235" cy="239058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7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HST – Phase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389150"/>
            <a:ext cx="8394700" cy="4897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Phase 2</a:t>
            </a:r>
            <a:r>
              <a:rPr lang="en-US" sz="2400" b="1" dirty="0" smtClean="0"/>
              <a:t>: </a:t>
            </a:r>
            <a:r>
              <a:rPr lang="en-US" sz="2400" dirty="0" smtClean="0">
                <a:solidFill>
                  <a:srgbClr val="0BD0D9"/>
                </a:solidFill>
              </a:rPr>
              <a:t>Temporary </a:t>
            </a:r>
            <a:r>
              <a:rPr lang="en-US" sz="2400" dirty="0">
                <a:solidFill>
                  <a:srgbClr val="0BD0D9"/>
                </a:solidFill>
              </a:rPr>
              <a:t>installation </a:t>
            </a:r>
            <a:r>
              <a:rPr lang="en-US" sz="2400" dirty="0" smtClean="0">
                <a:solidFill>
                  <a:srgbClr val="0BD0D9"/>
                </a:solidFill>
              </a:rPr>
              <a:t>of half of the future PSB H</a:t>
            </a:r>
            <a:r>
              <a:rPr lang="en-US" sz="2400" baseline="30000" dirty="0" smtClean="0">
                <a:solidFill>
                  <a:srgbClr val="0BD0D9"/>
                </a:solidFill>
              </a:rPr>
              <a:t>-</a:t>
            </a:r>
            <a:r>
              <a:rPr lang="en-US" sz="2400" dirty="0" smtClean="0">
                <a:solidFill>
                  <a:srgbClr val="0BD0D9"/>
                </a:solidFill>
              </a:rPr>
              <a:t> injection chicane </a:t>
            </a:r>
            <a:r>
              <a:rPr lang="en-US" sz="2400" dirty="0"/>
              <a:t>+</a:t>
            </a:r>
            <a:r>
              <a:rPr lang="en-US" sz="2400" dirty="0" smtClean="0"/>
              <a:t> external dump</a:t>
            </a:r>
          </a:p>
          <a:p>
            <a:pPr lvl="1"/>
            <a:r>
              <a:rPr lang="en-US" sz="2000" dirty="0" smtClean="0"/>
              <a:t>Around location of </a:t>
            </a:r>
            <a:r>
              <a:rPr lang="en-US" sz="2000" dirty="0" err="1" smtClean="0"/>
              <a:t>debuncher</a:t>
            </a:r>
            <a:r>
              <a:rPr lang="en-US" sz="2000" dirty="0" smtClean="0"/>
              <a:t> (L4T sector 4.5)</a:t>
            </a:r>
          </a:p>
          <a:p>
            <a:pPr lvl="1"/>
            <a:r>
              <a:rPr lang="en-US" sz="2000" dirty="0" smtClean="0"/>
              <a:t>Install L4T only up to this point (plus line between 2 vertical bends)</a:t>
            </a:r>
          </a:p>
          <a:p>
            <a:pPr lvl="1"/>
            <a:r>
              <a:rPr lang="en-US" sz="2000" dirty="0" smtClean="0"/>
              <a:t>Positive ‘side effect’: Commission already L4T line until </a:t>
            </a:r>
            <a:r>
              <a:rPr lang="en-US" sz="2000" dirty="0" err="1" smtClean="0"/>
              <a:t>debuncher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img2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350160"/>
            <a:ext cx="8088923" cy="309509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364966" y="2540000"/>
            <a:ext cx="216434" cy="212147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643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HST Implementation</a:t>
            </a:r>
            <a:endParaRPr lang="en-US" dirty="0"/>
          </a:p>
        </p:txBody>
      </p:sp>
      <p:pic>
        <p:nvPicPr>
          <p:cNvPr id="6" name="Content Placeholder 5" descr="Half-sector test 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5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HST Implementation</a:t>
            </a:r>
            <a:endParaRPr lang="en-US" dirty="0"/>
          </a:p>
        </p:txBody>
      </p:sp>
      <p:pic>
        <p:nvPicPr>
          <p:cNvPr id="6" name="Content Placeholder 5" descr="Half-sector test 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0551" y="6016823"/>
            <a:ext cx="2836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B. </a:t>
            </a:r>
            <a:r>
              <a:rPr lang="en-US" sz="1400" dirty="0" err="1" smtClean="0"/>
              <a:t>Riffaud</a:t>
            </a:r>
            <a:r>
              <a:rPr lang="en-US" sz="1400" dirty="0" smtClean="0"/>
              <a:t> and J-P. </a:t>
            </a:r>
            <a:r>
              <a:rPr lang="en-US" sz="1400" dirty="0" err="1" smtClean="0"/>
              <a:t>Corso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8475514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Schematic Layout of HST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6" descr="HST_Benoit.tif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23" b="-13023"/>
          <a:stretch>
            <a:fillRect/>
          </a:stretch>
        </p:blipFill>
        <p:spPr>
          <a:xfrm>
            <a:off x="256874" y="1427250"/>
            <a:ext cx="8676632" cy="5163374"/>
          </a:xfrm>
        </p:spPr>
      </p:pic>
      <p:sp>
        <p:nvSpPr>
          <p:cNvPr id="60" name="TextBox 59"/>
          <p:cNvSpPr txBox="1"/>
          <p:nvPr/>
        </p:nvSpPr>
        <p:spPr>
          <a:xfrm>
            <a:off x="6336224" y="3753556"/>
            <a:ext cx="1275710" cy="338554"/>
          </a:xfrm>
          <a:prstGeom prst="rect">
            <a:avLst/>
          </a:prstGeom>
          <a:solidFill>
            <a:srgbClr val="FF6E25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SHIELDING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1193800" y="3467101"/>
            <a:ext cx="1295400" cy="952500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96635" y="164777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~12 m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1726339"/>
            <a:ext cx="7029116" cy="0"/>
          </a:xfrm>
          <a:prstGeom prst="line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81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Inventory </a:t>
            </a:r>
            <a:r>
              <a:rPr lang="en-US" dirty="0"/>
              <a:t>of the Half Sector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8473992" cy="489735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1900" dirty="0" smtClean="0"/>
              <a:t>Install another </a:t>
            </a:r>
            <a:r>
              <a:rPr lang="en-US" sz="1900" dirty="0" smtClean="0">
                <a:solidFill>
                  <a:srgbClr val="009DD9"/>
                </a:solidFill>
              </a:rPr>
              <a:t>stripping </a:t>
            </a:r>
            <a:r>
              <a:rPr lang="en-US" sz="1900" dirty="0" err="1" smtClean="0">
                <a:solidFill>
                  <a:srgbClr val="009DD9"/>
                </a:solidFill>
              </a:rPr>
              <a:t>foil+BTV</a:t>
            </a:r>
            <a:r>
              <a:rPr lang="en-US" sz="1900" dirty="0" smtClean="0">
                <a:solidFill>
                  <a:srgbClr val="009DD9"/>
                </a:solidFill>
              </a:rPr>
              <a:t> unit, half of the injection chicane (BSW3+BSW4)</a:t>
            </a:r>
            <a:r>
              <a:rPr lang="en-US" sz="1900" dirty="0" smtClean="0"/>
              <a:t> including the </a:t>
            </a:r>
            <a:r>
              <a:rPr lang="en-US" sz="1900" dirty="0" smtClean="0">
                <a:solidFill>
                  <a:srgbClr val="009DD9"/>
                </a:solidFill>
              </a:rPr>
              <a:t>H</a:t>
            </a:r>
            <a:r>
              <a:rPr lang="en-US" sz="1900" baseline="30000" dirty="0" smtClean="0">
                <a:solidFill>
                  <a:srgbClr val="009DD9"/>
                </a:solidFill>
              </a:rPr>
              <a:t>0</a:t>
            </a:r>
            <a:r>
              <a:rPr lang="en-US" sz="1900" dirty="0" smtClean="0">
                <a:solidFill>
                  <a:srgbClr val="009DD9"/>
                </a:solidFill>
              </a:rPr>
              <a:t>/H</a:t>
            </a:r>
            <a:r>
              <a:rPr lang="en-US" sz="1900" baseline="30000" dirty="0" smtClean="0">
                <a:solidFill>
                  <a:srgbClr val="009DD9"/>
                </a:solidFill>
              </a:rPr>
              <a:t>-</a:t>
            </a:r>
            <a:r>
              <a:rPr lang="en-US" sz="1900" dirty="0" smtClean="0">
                <a:solidFill>
                  <a:srgbClr val="009DD9"/>
                </a:solidFill>
              </a:rPr>
              <a:t> dump </a:t>
            </a:r>
            <a:r>
              <a:rPr lang="en-US" sz="1900" dirty="0" smtClean="0"/>
              <a:t>and the </a:t>
            </a:r>
            <a:r>
              <a:rPr lang="en-US" sz="1900" dirty="0" smtClean="0">
                <a:solidFill>
                  <a:srgbClr val="009DD9"/>
                </a:solidFill>
              </a:rPr>
              <a:t>H</a:t>
            </a:r>
            <a:r>
              <a:rPr lang="en-US" sz="1900" baseline="30000" dirty="0" smtClean="0">
                <a:solidFill>
                  <a:srgbClr val="009DD9"/>
                </a:solidFill>
              </a:rPr>
              <a:t>0</a:t>
            </a:r>
            <a:r>
              <a:rPr lang="en-US" sz="1900" dirty="0" smtClean="0">
                <a:solidFill>
                  <a:srgbClr val="009DD9"/>
                </a:solidFill>
              </a:rPr>
              <a:t>/H</a:t>
            </a:r>
            <a:r>
              <a:rPr lang="en-US" sz="1900" baseline="30000" dirty="0" smtClean="0">
                <a:solidFill>
                  <a:srgbClr val="009DD9"/>
                </a:solidFill>
              </a:rPr>
              <a:t>-</a:t>
            </a:r>
            <a:r>
              <a:rPr lang="en-US" sz="1900" dirty="0" smtClean="0">
                <a:solidFill>
                  <a:srgbClr val="009DD9"/>
                </a:solidFill>
              </a:rPr>
              <a:t> current monitor</a:t>
            </a:r>
          </a:p>
          <a:p>
            <a:pPr>
              <a:buFont typeface="Wingdings" charset="2"/>
              <a:buChar char="Ø"/>
            </a:pPr>
            <a:r>
              <a:rPr lang="en-US" sz="1900" dirty="0" smtClean="0">
                <a:solidFill>
                  <a:srgbClr val="000000"/>
                </a:solidFill>
                <a:sym typeface="Wingdings"/>
              </a:rPr>
              <a:t>In addition: </a:t>
            </a:r>
            <a:r>
              <a:rPr lang="en-US" sz="1900" dirty="0" smtClean="0">
                <a:solidFill>
                  <a:srgbClr val="009DD9"/>
                </a:solidFill>
                <a:sym typeface="Wingdings"/>
              </a:rPr>
              <a:t>1 standard + 1 diamond BLM, 2 BCTs </a:t>
            </a:r>
            <a:r>
              <a:rPr lang="en-US" sz="1900" dirty="0" smtClean="0">
                <a:solidFill>
                  <a:srgbClr val="000000"/>
                </a:solidFill>
                <a:sym typeface="Wingdings"/>
              </a:rPr>
              <a:t>(stripping efficiency cross-check), </a:t>
            </a:r>
            <a:r>
              <a:rPr lang="en-US" sz="1900" dirty="0" smtClean="0">
                <a:solidFill>
                  <a:schemeClr val="accent2"/>
                </a:solidFill>
                <a:sym typeface="Wingdings"/>
              </a:rPr>
              <a:t>1 BTV </a:t>
            </a:r>
            <a:r>
              <a:rPr lang="en-US" sz="1900" dirty="0" smtClean="0">
                <a:solidFill>
                  <a:srgbClr val="000000"/>
                </a:solidFill>
                <a:sym typeface="Wingdings"/>
              </a:rPr>
              <a:t>+ </a:t>
            </a:r>
            <a:r>
              <a:rPr lang="en-US" sz="1900" dirty="0" smtClean="0">
                <a:solidFill>
                  <a:srgbClr val="009DD9"/>
                </a:solidFill>
                <a:sym typeface="Wingdings"/>
              </a:rPr>
              <a:t>external beam </a:t>
            </a:r>
            <a:r>
              <a:rPr lang="en-US" sz="1900" dirty="0" err="1" smtClean="0">
                <a:solidFill>
                  <a:srgbClr val="009DD9"/>
                </a:solidFill>
                <a:sym typeface="Wingdings"/>
              </a:rPr>
              <a:t>dump+shielding</a:t>
            </a:r>
            <a:r>
              <a:rPr lang="en-US" sz="1900" dirty="0" smtClean="0">
                <a:solidFill>
                  <a:srgbClr val="009DD9"/>
                </a:solidFill>
                <a:sym typeface="Wingdings"/>
              </a:rPr>
              <a:t> (including vacuum valve)</a:t>
            </a:r>
          </a:p>
          <a:p>
            <a:pPr>
              <a:buFont typeface="Wingdings" charset="2"/>
              <a:buChar char="Ø"/>
            </a:pPr>
            <a:r>
              <a:rPr lang="en-US" sz="1900" dirty="0" smtClean="0">
                <a:solidFill>
                  <a:srgbClr val="009DD9"/>
                </a:solidFill>
                <a:sym typeface="Wingdings"/>
              </a:rPr>
              <a:t>2 sector valves enclosing the installation, pumping groups </a:t>
            </a:r>
          </a:p>
          <a:p>
            <a:pPr>
              <a:buFont typeface="Wingdings" charset="2"/>
              <a:buChar char="Ø"/>
            </a:pPr>
            <a:r>
              <a:rPr lang="en-US" sz="1900" dirty="0" smtClean="0">
                <a:solidFill>
                  <a:schemeClr val="accent3"/>
                </a:solidFill>
                <a:sym typeface="Wingdings"/>
              </a:rPr>
              <a:t>Strategy: Use where possible prototypes, spares or not yet required </a:t>
            </a:r>
            <a:r>
              <a:rPr lang="en-US" sz="1900" dirty="0" err="1" smtClean="0">
                <a:solidFill>
                  <a:schemeClr val="accent3"/>
                </a:solidFill>
                <a:sym typeface="Wingdings"/>
              </a:rPr>
              <a:t>Linac</a:t>
            </a:r>
            <a:r>
              <a:rPr lang="en-US" sz="1900" dirty="0" smtClean="0">
                <a:solidFill>
                  <a:schemeClr val="accent3"/>
                </a:solidFill>
                <a:sym typeface="Wingdings"/>
              </a:rPr>
              <a:t> 4 equipment and cabling (e.g. standard BLM and BCTs)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45815" y="4147562"/>
            <a:ext cx="6728796" cy="2080030"/>
            <a:chOff x="457200" y="3019425"/>
            <a:chExt cx="7939982" cy="2847975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019425"/>
              <a:ext cx="7939982" cy="284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4191000" y="3657600"/>
              <a:ext cx="3276600" cy="2133600"/>
            </a:xfrm>
            <a:prstGeom prst="roundRect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/>
          <p:cNvSpPr/>
          <p:nvPr/>
        </p:nvSpPr>
        <p:spPr>
          <a:xfrm>
            <a:off x="6773564" y="6155323"/>
            <a:ext cx="1799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L4-T-EP-0002 </a:t>
            </a:r>
            <a:r>
              <a:rPr lang="en-GB" sz="1400" dirty="0"/>
              <a:t>rev 1.0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Half-sector test 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287550"/>
            <a:ext cx="8229600" cy="48973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54980" y="6202461"/>
            <a:ext cx="3960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B. </a:t>
            </a:r>
            <a:r>
              <a:rPr lang="en-US" sz="1400" dirty="0" err="1" smtClean="0"/>
              <a:t>Riffaud</a:t>
            </a:r>
            <a:r>
              <a:rPr lang="en-US" sz="1400" dirty="0" smtClean="0"/>
              <a:t> and J-P. </a:t>
            </a:r>
            <a:r>
              <a:rPr lang="en-US" sz="1400" dirty="0" err="1" smtClean="0"/>
              <a:t>Corso</a:t>
            </a:r>
            <a:r>
              <a:rPr lang="en-US" sz="1400" dirty="0" smtClean="0"/>
              <a:t> (2014 version)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2620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Program for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427250"/>
            <a:ext cx="8559800" cy="492910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>
                <a:solidFill>
                  <a:srgbClr val="009DD9"/>
                </a:solidFill>
              </a:rPr>
              <a:t>Stripping foil</a:t>
            </a:r>
          </a:p>
          <a:p>
            <a:pPr lvl="1"/>
            <a:r>
              <a:rPr lang="en-US" sz="1800" dirty="0" smtClean="0"/>
              <a:t>More precise stripping efficiency measurement of H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 and H</a:t>
            </a:r>
            <a:r>
              <a:rPr lang="en-US" sz="1800" baseline="30000" dirty="0" smtClean="0"/>
              <a:t>-</a:t>
            </a:r>
          </a:p>
          <a:p>
            <a:r>
              <a:rPr lang="en-US" sz="2000" dirty="0">
                <a:solidFill>
                  <a:schemeClr val="accent2"/>
                </a:solidFill>
              </a:rPr>
              <a:t>BSW3+4</a:t>
            </a:r>
          </a:p>
          <a:p>
            <a:pPr lvl="1"/>
            <a:r>
              <a:rPr lang="en-US" sz="1800" dirty="0"/>
              <a:t>Powering and control of half of the chicane magnets</a:t>
            </a:r>
          </a:p>
          <a:p>
            <a:pPr lvl="1"/>
            <a:r>
              <a:rPr lang="en-US" sz="1800" dirty="0"/>
              <a:t>Refine chicane parameters</a:t>
            </a:r>
          </a:p>
          <a:p>
            <a:pPr lvl="1"/>
            <a:r>
              <a:rPr lang="en-US" sz="1800" dirty="0"/>
              <a:t>Current </a:t>
            </a:r>
            <a:r>
              <a:rPr lang="en-US" sz="1800" dirty="0" smtClean="0"/>
              <a:t>stability, precision </a:t>
            </a:r>
            <a:r>
              <a:rPr lang="en-US" sz="1800" dirty="0"/>
              <a:t>and </a:t>
            </a:r>
            <a:r>
              <a:rPr lang="en-US" sz="1800" dirty="0" smtClean="0"/>
              <a:t>interlocking</a:t>
            </a:r>
            <a:endParaRPr lang="en-US" sz="2000" dirty="0" smtClean="0">
              <a:solidFill>
                <a:srgbClr val="009DD9"/>
              </a:solidFill>
            </a:endParaRPr>
          </a:p>
          <a:p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 smtClean="0">
                <a:solidFill>
                  <a:srgbClr val="009DD9"/>
                </a:solidFill>
              </a:rPr>
              <a:t>/H</a:t>
            </a:r>
            <a:r>
              <a:rPr lang="en-US" sz="2000" baseline="30000" dirty="0" smtClean="0">
                <a:solidFill>
                  <a:srgbClr val="009DD9"/>
                </a:solidFill>
              </a:rPr>
              <a:t>-</a:t>
            </a:r>
            <a:r>
              <a:rPr lang="en-US" sz="2000" dirty="0" smtClean="0">
                <a:solidFill>
                  <a:srgbClr val="009DD9"/>
                </a:solidFill>
              </a:rPr>
              <a:t> dump</a:t>
            </a:r>
          </a:p>
          <a:p>
            <a:pPr lvl="1"/>
            <a:r>
              <a:rPr lang="en-US" sz="1800" dirty="0" smtClean="0"/>
              <a:t>Aperture check</a:t>
            </a:r>
          </a:p>
          <a:p>
            <a:pPr lvl="1"/>
            <a:r>
              <a:rPr lang="en-US" sz="1800" dirty="0" smtClean="0"/>
              <a:t>Temperature cross-check with simulated values </a:t>
            </a:r>
            <a:r>
              <a:rPr lang="en-US" sz="1800" dirty="0" smtClean="0">
                <a:sym typeface="Wingdings"/>
              </a:rPr>
              <a:t> refine cooling needs</a:t>
            </a:r>
            <a:endParaRPr lang="en-US" sz="1800" dirty="0" smtClean="0"/>
          </a:p>
          <a:p>
            <a:pPr lvl="1"/>
            <a:r>
              <a:rPr lang="en-US" sz="1800" dirty="0" smtClean="0"/>
              <a:t>Interlocking (temperature and pressure drop – define operational thresholds)</a:t>
            </a:r>
          </a:p>
          <a:p>
            <a:r>
              <a:rPr lang="en-US" sz="2000" dirty="0" smtClean="0">
                <a:solidFill>
                  <a:srgbClr val="009DD9"/>
                </a:solidFill>
              </a:rPr>
              <a:t>Diamond</a:t>
            </a:r>
            <a:r>
              <a:rPr lang="en-US" sz="2000" dirty="0" smtClean="0">
                <a:solidFill>
                  <a:srgbClr val="009DD9"/>
                </a:solidFill>
              </a:rPr>
              <a:t> </a:t>
            </a:r>
            <a:r>
              <a:rPr lang="en-US" sz="2000" dirty="0">
                <a:solidFill>
                  <a:srgbClr val="009DD9"/>
                </a:solidFill>
              </a:rPr>
              <a:t>BLM </a:t>
            </a:r>
          </a:p>
          <a:p>
            <a:pPr lvl="1"/>
            <a:r>
              <a:rPr lang="en-US" sz="1800" dirty="0"/>
              <a:t>Diamond BLM to measure </a:t>
            </a:r>
            <a:r>
              <a:rPr lang="en-US" sz="1800" dirty="0" err="1"/>
              <a:t>secondaries</a:t>
            </a:r>
            <a:r>
              <a:rPr lang="en-US" sz="1800" dirty="0"/>
              <a:t> close to H</a:t>
            </a:r>
            <a:r>
              <a:rPr lang="en-US" sz="1800" baseline="30000" dirty="0"/>
              <a:t>0</a:t>
            </a:r>
            <a:r>
              <a:rPr lang="en-US" sz="1800" dirty="0"/>
              <a:t>/H</a:t>
            </a:r>
            <a:r>
              <a:rPr lang="en-US" sz="1800" baseline="30000" dirty="0"/>
              <a:t>-</a:t>
            </a:r>
            <a:r>
              <a:rPr lang="en-US" sz="1800" dirty="0"/>
              <a:t> dump; evaluate operational conditions for foil degradation measurement and fast </a:t>
            </a:r>
            <a:r>
              <a:rPr lang="en-US" sz="1800" dirty="0" smtClean="0"/>
              <a:t>losses</a:t>
            </a:r>
            <a:endParaRPr lang="en-US" sz="2000" dirty="0" smtClean="0">
              <a:solidFill>
                <a:srgbClr val="009DD9"/>
              </a:solidFill>
            </a:endParaRPr>
          </a:p>
          <a:p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>
                <a:solidFill>
                  <a:srgbClr val="009DD9"/>
                </a:solidFill>
              </a:rPr>
              <a:t>/H</a:t>
            </a:r>
            <a:r>
              <a:rPr lang="en-US" sz="2000" baseline="30000" dirty="0">
                <a:solidFill>
                  <a:srgbClr val="009DD9"/>
                </a:solidFill>
              </a:rPr>
              <a:t>-</a:t>
            </a:r>
            <a:r>
              <a:rPr lang="en-US" sz="2000" dirty="0">
                <a:solidFill>
                  <a:srgbClr val="009DD9"/>
                </a:solidFill>
              </a:rPr>
              <a:t> current monitor</a:t>
            </a:r>
            <a:r>
              <a:rPr lang="en-US" sz="2000" dirty="0"/>
              <a:t>: </a:t>
            </a:r>
            <a:r>
              <a:rPr lang="en-US" sz="2000" dirty="0" smtClean="0"/>
              <a:t>New </a:t>
            </a:r>
            <a:r>
              <a:rPr lang="en-US" sz="2000" dirty="0"/>
              <a:t>development!</a:t>
            </a:r>
          </a:p>
          <a:p>
            <a:pPr lvl="1"/>
            <a:r>
              <a:rPr lang="en-US" sz="1600" dirty="0"/>
              <a:t>Sensitivity check </a:t>
            </a:r>
            <a:r>
              <a:rPr lang="en-US" sz="1600" dirty="0" smtClean="0"/>
              <a:t>for </a:t>
            </a:r>
            <a:r>
              <a:rPr lang="en-US" sz="1600" dirty="0"/>
              <a:t>H</a:t>
            </a:r>
            <a:r>
              <a:rPr lang="en-US" sz="1600" baseline="30000" dirty="0"/>
              <a:t>-</a:t>
            </a:r>
            <a:r>
              <a:rPr lang="en-US" sz="1600" dirty="0"/>
              <a:t>; comparison to theory</a:t>
            </a:r>
            <a:endParaRPr lang="en-US" sz="1600" baseline="30000" dirty="0"/>
          </a:p>
          <a:p>
            <a:pPr lvl="1"/>
            <a:r>
              <a:rPr lang="en-US" sz="1600" dirty="0"/>
              <a:t>Aperture check</a:t>
            </a:r>
          </a:p>
          <a:p>
            <a:pPr lvl="1"/>
            <a:r>
              <a:rPr lang="en-US" sz="1600" dirty="0"/>
              <a:t>Influence on measurement if beam passes besides the monitor (use thicker foil; simulate circulating beam)?</a:t>
            </a:r>
          </a:p>
          <a:p>
            <a:pPr lvl="1"/>
            <a:r>
              <a:rPr lang="en-US" sz="1600" dirty="0"/>
              <a:t>Interlocking – essential for dump </a:t>
            </a:r>
            <a:r>
              <a:rPr lang="en-US" sz="1600" dirty="0" smtClean="0"/>
              <a:t>protection</a:t>
            </a:r>
            <a:endParaRPr lang="en-US" sz="2000" dirty="0" smtClean="0">
              <a:solidFill>
                <a:srgbClr val="009DD9"/>
              </a:solidFill>
            </a:endParaRPr>
          </a:p>
          <a:p>
            <a:r>
              <a:rPr lang="en-US" sz="2000" dirty="0" smtClean="0">
                <a:solidFill>
                  <a:srgbClr val="009DD9"/>
                </a:solidFill>
              </a:rPr>
              <a:t>Interlock </a:t>
            </a:r>
            <a:r>
              <a:rPr lang="en-US" sz="2000" dirty="0">
                <a:solidFill>
                  <a:srgbClr val="009DD9"/>
                </a:solidFill>
              </a:rPr>
              <a:t>system test </a:t>
            </a:r>
            <a:r>
              <a:rPr lang="en-US" sz="2000" dirty="0"/>
              <a:t>for part of PSB injection (BIS + SIS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Prepare </a:t>
            </a:r>
            <a:r>
              <a:rPr lang="en-US" sz="2000" dirty="0"/>
              <a:t>and test new </a:t>
            </a:r>
            <a:r>
              <a:rPr lang="en-US" sz="2000" dirty="0" smtClean="0">
                <a:solidFill>
                  <a:srgbClr val="009DD9"/>
                </a:solidFill>
              </a:rPr>
              <a:t>applications + controls</a:t>
            </a:r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260873" y="1300371"/>
            <a:ext cx="2634887" cy="2559038"/>
            <a:chOff x="6260873" y="1300371"/>
            <a:chExt cx="2634887" cy="255903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0873" y="1300371"/>
              <a:ext cx="2324327" cy="2053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7531284" y="3213078"/>
              <a:ext cx="13644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Drawing of H</a:t>
              </a:r>
              <a:r>
                <a:rPr lang="en-US" sz="1200" baseline="30000" dirty="0" smtClean="0"/>
                <a:t>0</a:t>
              </a:r>
              <a:r>
                <a:rPr lang="en-US" sz="1200" dirty="0" smtClean="0"/>
                <a:t>/H</a:t>
              </a:r>
              <a:r>
                <a:rPr lang="en-US" sz="1200" baseline="30000" dirty="0" smtClean="0"/>
                <a:t>-</a:t>
              </a:r>
            </a:p>
            <a:p>
              <a:r>
                <a:rPr lang="en-US" sz="1200" dirty="0"/>
                <a:t>m</a:t>
              </a:r>
              <a:r>
                <a:rPr lang="en-US" sz="1200" dirty="0" smtClean="0"/>
                <a:t>onitor provided</a:t>
              </a:r>
            </a:p>
            <a:p>
              <a:r>
                <a:rPr lang="en-US" sz="1200" dirty="0" smtClean="0"/>
                <a:t>by F. </a:t>
              </a:r>
              <a:r>
                <a:rPr lang="en-US" sz="1200" dirty="0" err="1" smtClean="0"/>
                <a:t>Zocca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690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Breakdown Structure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WBS_HST_v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5286"/>
            <a:ext cx="9144000" cy="44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8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Prompt Radiation and Activation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605"/>
            <a:ext cx="8270918" cy="41327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Temporary dump installation: use a spare 160 MeV dump core, reuse trolley from 100 MeV commissioning dump </a:t>
            </a:r>
            <a:r>
              <a:rPr lang="en-US" sz="2000" dirty="0" smtClean="0"/>
              <a:t>with modified shielding and install shielding walls.</a:t>
            </a:r>
            <a:endParaRPr lang="en-US" sz="2000" dirty="0" smtClean="0"/>
          </a:p>
          <a:p>
            <a:r>
              <a:rPr lang="en-US" sz="2000" dirty="0">
                <a:sym typeface="Wingdings"/>
              </a:rPr>
              <a:t>Detailed geometry has been implemented in FLUKA</a:t>
            </a:r>
          </a:p>
          <a:p>
            <a:r>
              <a:rPr lang="en-US" sz="2000" dirty="0" smtClean="0">
                <a:sym typeface="Wingdings"/>
              </a:rPr>
              <a:t>Assumption </a:t>
            </a:r>
            <a:r>
              <a:rPr lang="en-US" sz="2000" dirty="0" smtClean="0">
                <a:sym typeface="Wingdings"/>
              </a:rPr>
              <a:t>in RP </a:t>
            </a:r>
            <a:r>
              <a:rPr lang="en-US" sz="2000" dirty="0" smtClean="0">
                <a:sym typeface="Wingdings"/>
              </a:rPr>
              <a:t>analysis: </a:t>
            </a:r>
          </a:p>
          <a:p>
            <a:pPr lvl="1"/>
            <a:r>
              <a:rPr lang="en-US" sz="1800" dirty="0">
                <a:sym typeface="Wingdings"/>
              </a:rPr>
              <a:t>2</a:t>
            </a:r>
            <a:r>
              <a:rPr lang="en-US" sz="1800" dirty="0" smtClean="0">
                <a:sym typeface="Wingdings"/>
              </a:rPr>
              <a:t>%/5% </a:t>
            </a:r>
            <a:r>
              <a:rPr lang="en-US" sz="1800" dirty="0" smtClean="0">
                <a:sym typeface="Wingdings"/>
              </a:rPr>
              <a:t>of H</a:t>
            </a:r>
            <a:r>
              <a:rPr lang="en-US" sz="1800" baseline="30000" dirty="0" smtClean="0">
                <a:sym typeface="Wingdings"/>
              </a:rPr>
              <a:t>0</a:t>
            </a:r>
            <a:r>
              <a:rPr lang="en-US" sz="1800" dirty="0" smtClean="0">
                <a:sym typeface="Wingdings"/>
              </a:rPr>
              <a:t>/H</a:t>
            </a:r>
            <a:r>
              <a:rPr lang="en-US" sz="1800" baseline="30000" dirty="0" smtClean="0">
                <a:sym typeface="Wingdings"/>
              </a:rPr>
              <a:t>-</a:t>
            </a:r>
            <a:r>
              <a:rPr lang="en-US" sz="1800" dirty="0" smtClean="0">
                <a:sym typeface="Wingdings"/>
              </a:rPr>
              <a:t> on the internal dump (“unshielded”)</a:t>
            </a:r>
          </a:p>
          <a:p>
            <a:pPr lvl="1"/>
            <a:r>
              <a:rPr lang="en-US" sz="1800" dirty="0" smtClean="0">
                <a:sym typeface="Wingdings"/>
              </a:rPr>
              <a:t>Up to 100% can go to the </a:t>
            </a:r>
            <a:r>
              <a:rPr lang="en-US" sz="1800" dirty="0" smtClean="0">
                <a:sym typeface="Wingdings"/>
              </a:rPr>
              <a:t>“shielded” beam dump </a:t>
            </a:r>
            <a:endParaRPr lang="en-US" sz="1800" dirty="0">
              <a:sym typeface="Wingdings"/>
            </a:endParaRPr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HStest_dump_v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544" y="3763760"/>
            <a:ext cx="3707030" cy="27930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3544" y="6510238"/>
            <a:ext cx="1894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I</a:t>
            </a:r>
            <a:r>
              <a:rPr lang="en-GB" sz="1400" dirty="0" smtClean="0"/>
              <a:t>. </a:t>
            </a:r>
            <a:r>
              <a:rPr lang="en-GB" sz="1400" dirty="0" err="1" smtClean="0"/>
              <a:t>Leitao</a:t>
            </a:r>
            <a:endParaRPr lang="tr-TR" sz="1400" dirty="0"/>
          </a:p>
        </p:txBody>
      </p:sp>
      <p:pic>
        <p:nvPicPr>
          <p:cNvPr id="11" name="Picture 10" descr="HSTTopVi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6" r="20900" b="6345"/>
          <a:stretch/>
        </p:blipFill>
        <p:spPr>
          <a:xfrm>
            <a:off x="6507901" y="2803694"/>
            <a:ext cx="2441858" cy="36817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5061452" y="4636625"/>
            <a:ext cx="2585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M. Morgenstern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143504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Prompt Dose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Issue: </a:t>
            </a:r>
            <a:r>
              <a:rPr lang="en-US" sz="2200" dirty="0" smtClean="0"/>
              <a:t>Limit prompt radiation levels in the </a:t>
            </a:r>
            <a:r>
              <a:rPr lang="en-US" sz="2200" dirty="0" err="1" smtClean="0"/>
              <a:t>Linac</a:t>
            </a:r>
            <a:r>
              <a:rPr lang="en-US" sz="2200" dirty="0" smtClean="0"/>
              <a:t> 2 technical gallery (already classified by RP due to losses from </a:t>
            </a:r>
            <a:r>
              <a:rPr lang="en-US" sz="2200" dirty="0" err="1" smtClean="0"/>
              <a:t>Linac</a:t>
            </a:r>
            <a:r>
              <a:rPr lang="en-US" sz="2200" dirty="0" smtClean="0"/>
              <a:t> 2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During operation the zone that is only used as emergency route from </a:t>
            </a:r>
            <a:r>
              <a:rPr lang="en-US" sz="2200" dirty="0" err="1" smtClean="0"/>
              <a:t>Linac</a:t>
            </a:r>
            <a:r>
              <a:rPr lang="en-US" sz="2200" dirty="0" smtClean="0"/>
              <a:t> 2 to the equipment gallery will be reclassified as ‘</a:t>
            </a:r>
            <a:r>
              <a:rPr lang="en-US" sz="2200" dirty="0" smtClean="0">
                <a:solidFill>
                  <a:schemeClr val="accent2"/>
                </a:solidFill>
              </a:rPr>
              <a:t>exclusion area</a:t>
            </a:r>
            <a:r>
              <a:rPr lang="en-US" sz="2200" dirty="0" smtClean="0"/>
              <a:t>’</a:t>
            </a:r>
          </a:p>
          <a:p>
            <a:pPr lvl="1"/>
            <a:r>
              <a:rPr lang="en-US" sz="2000" dirty="0" smtClean="0"/>
              <a:t>Fences with crash bars already installed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8242" y="3529746"/>
            <a:ext cx="3472194" cy="246492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7765" y="3750234"/>
            <a:ext cx="5474260" cy="2748070"/>
          </a:xfrm>
          <a:prstGeom prst="rect">
            <a:avLst/>
          </a:prstGeom>
          <a:noFill/>
          <a:ln>
            <a:solidFill>
              <a:schemeClr val="bg1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358087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171" y="3573954"/>
            <a:ext cx="3778182" cy="277097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906343" y="3229586"/>
            <a:ext cx="7880172" cy="3324518"/>
            <a:chOff x="906343" y="3661688"/>
            <a:chExt cx="7880172" cy="3324518"/>
          </a:xfrm>
        </p:grpSpPr>
        <p:sp>
          <p:nvSpPr>
            <p:cNvPr id="10" name="TextBox 9"/>
            <p:cNvSpPr txBox="1"/>
            <p:nvPr/>
          </p:nvSpPr>
          <p:spPr>
            <a:xfrm>
              <a:off x="906343" y="3676629"/>
              <a:ext cx="338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Prompt dose rate (</a:t>
              </a:r>
              <a:r>
                <a:rPr lang="en-US" dirty="0" err="1" smtClean="0"/>
                <a:t>Linac</a:t>
              </a:r>
              <a:r>
                <a:rPr lang="en-US" dirty="0" smtClean="0"/>
                <a:t> 4 level)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18987" y="3661688"/>
              <a:ext cx="3767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Prompt dose rate </a:t>
              </a:r>
              <a:r>
                <a:rPr lang="en-US" dirty="0" smtClean="0"/>
                <a:t>(</a:t>
              </a:r>
              <a:r>
                <a:rPr lang="en-US" dirty="0" smtClean="0"/>
                <a:t>amplifier gallery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87347" y="6678429"/>
              <a:ext cx="3325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Courtesy of </a:t>
              </a:r>
              <a:r>
                <a:rPr lang="en-GB" sz="1400" dirty="0" smtClean="0"/>
                <a:t>M. Morgenstern</a:t>
              </a:r>
              <a:endParaRPr lang="tr-TR" sz="1400" dirty="0"/>
            </a:p>
          </p:txBody>
        </p:sp>
      </p:grp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98824" y="1427249"/>
            <a:ext cx="8762049" cy="1817277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Shielding </a:t>
            </a:r>
            <a:r>
              <a:rPr lang="en-US" sz="2000" dirty="0" smtClean="0"/>
              <a:t>was optimized </a:t>
            </a:r>
            <a:r>
              <a:rPr lang="en-US" sz="2000" dirty="0" smtClean="0"/>
              <a:t>with regard to the available space </a:t>
            </a:r>
            <a:r>
              <a:rPr lang="en-US" sz="2000" dirty="0" smtClean="0"/>
              <a:t>(yet streaming </a:t>
            </a:r>
            <a:r>
              <a:rPr lang="en-US" sz="2000" dirty="0" smtClean="0"/>
              <a:t>along the sides of </a:t>
            </a:r>
            <a:r>
              <a:rPr lang="en-US" sz="2000" dirty="0" smtClean="0"/>
              <a:t>shielding; emergency exit door in direct line of sight to H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/H</a:t>
            </a:r>
            <a:r>
              <a:rPr lang="en-US" sz="1900" baseline="30000" dirty="0" smtClean="0"/>
              <a:t>-</a:t>
            </a:r>
            <a:r>
              <a:rPr lang="en-US" sz="2000" dirty="0" smtClean="0"/>
              <a:t> dump)</a:t>
            </a:r>
            <a:endParaRPr lang="en-US" sz="2000" dirty="0" smtClean="0"/>
          </a:p>
          <a:p>
            <a:r>
              <a:rPr lang="en-US" sz="2000" dirty="0" smtClean="0">
                <a:solidFill>
                  <a:srgbClr val="FF6600"/>
                </a:solidFill>
              </a:rPr>
              <a:t>Max. beam power with 95%/98% stripping efficiency </a:t>
            </a:r>
            <a:r>
              <a:rPr lang="en-US" sz="2000" dirty="0" smtClean="0"/>
              <a:t>determined to be </a:t>
            </a:r>
            <a:r>
              <a:rPr lang="en-US" sz="2000" dirty="0" smtClean="0">
                <a:solidFill>
                  <a:srgbClr val="FF6600"/>
                </a:solidFill>
              </a:rPr>
              <a:t>325 W/445 W</a:t>
            </a:r>
            <a:r>
              <a:rPr lang="en-US" sz="2000" dirty="0" smtClean="0"/>
              <a:t> in order to stay below </a:t>
            </a:r>
            <a:r>
              <a:rPr lang="en-US" sz="2000" dirty="0" smtClean="0">
                <a:solidFill>
                  <a:srgbClr val="FF6600"/>
                </a:solidFill>
              </a:rPr>
              <a:t>25 </a:t>
            </a:r>
            <a:r>
              <a:rPr lang="en-US" sz="2000" dirty="0" err="1" smtClean="0">
                <a:solidFill>
                  <a:srgbClr val="FF6600"/>
                </a:solidFill>
              </a:rPr>
              <a:t>μSv</a:t>
            </a:r>
            <a:r>
              <a:rPr lang="en-US" sz="2000" dirty="0" smtClean="0">
                <a:solidFill>
                  <a:srgbClr val="FF6600"/>
                </a:solidFill>
              </a:rPr>
              <a:t>/h </a:t>
            </a:r>
            <a:r>
              <a:rPr lang="en-US" sz="2000" dirty="0" smtClean="0"/>
              <a:t>at the boundary of the exclusion zone (warning level for low-occupancy area 50 </a:t>
            </a:r>
            <a:r>
              <a:rPr lang="en-US" sz="2000" dirty="0" err="1"/>
              <a:t>μSv</a:t>
            </a:r>
            <a:r>
              <a:rPr lang="en-US" sz="2000" dirty="0"/>
              <a:t>/</a:t>
            </a:r>
            <a:r>
              <a:rPr lang="en-US" sz="2000" dirty="0" smtClean="0"/>
              <a:t>h, to be divided up between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2 and HST operation)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Prompt Radiation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2270393">
            <a:off x="5618478" y="4786236"/>
            <a:ext cx="1399788" cy="3006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373805">
            <a:off x="5479329" y="4475201"/>
            <a:ext cx="26597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Exclusion area to be</a:t>
            </a:r>
          </a:p>
          <a:p>
            <a:pPr algn="ctr"/>
            <a:r>
              <a:rPr lang="en-US" sz="1600" b="1" dirty="0" smtClean="0"/>
              <a:t>implemented during HST</a:t>
            </a:r>
            <a:endParaRPr lang="en-US" sz="1600" b="1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20" y="3573954"/>
            <a:ext cx="3825521" cy="277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4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Residual Dose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7250"/>
            <a:ext cx="8229601" cy="48973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3"/>
                </a:solidFill>
              </a:rPr>
              <a:t>Residual </a:t>
            </a:r>
            <a:r>
              <a:rPr lang="en-US" sz="2000" dirty="0">
                <a:solidFill>
                  <a:schemeClr val="accent3"/>
                </a:solidFill>
              </a:rPr>
              <a:t>dose rate simulations </a:t>
            </a:r>
            <a:r>
              <a:rPr lang="en-US" sz="2000" dirty="0"/>
              <a:t>have been carried </a:t>
            </a:r>
            <a:r>
              <a:rPr lang="en-US" sz="2000" dirty="0" smtClean="0"/>
              <a:t>out</a:t>
            </a:r>
            <a:endParaRPr lang="en-US" sz="2000" dirty="0"/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Might </a:t>
            </a:r>
            <a:r>
              <a:rPr lang="en-US" sz="1800" dirty="0">
                <a:solidFill>
                  <a:srgbClr val="000000"/>
                </a:solidFill>
              </a:rPr>
              <a:t>have to be </a:t>
            </a:r>
            <a:r>
              <a:rPr lang="en-US" sz="1800" dirty="0" smtClean="0">
                <a:solidFill>
                  <a:srgbClr val="000000"/>
                </a:solidFill>
              </a:rPr>
              <a:t>refined with final numbers for intensity and stripping efficiency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Will determine required cool-down time for interventions and HST dismantling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2000" dirty="0" smtClean="0"/>
              <a:t>Work </a:t>
            </a:r>
            <a:r>
              <a:rPr lang="en-US" sz="2000" dirty="0" smtClean="0"/>
              <a:t>and dose planning for HST removal </a:t>
            </a:r>
            <a:r>
              <a:rPr lang="en-US" sz="2000" dirty="0" smtClean="0"/>
              <a:t>has started</a:t>
            </a:r>
          </a:p>
          <a:p>
            <a:pPr lvl="1"/>
            <a:r>
              <a:rPr lang="en-US" sz="1800" dirty="0" smtClean="0"/>
              <a:t>Preliminary time estimate: 3-4 days if work is done in parallel (less if temporary external dump will stay in place for beam tests with </a:t>
            </a:r>
            <a:r>
              <a:rPr lang="en-US" sz="1800" dirty="0" err="1" smtClean="0"/>
              <a:t>debuncher</a:t>
            </a:r>
            <a:r>
              <a:rPr lang="en-US" sz="1800" dirty="0" smtClean="0"/>
              <a:t>)</a:t>
            </a:r>
          </a:p>
          <a:p>
            <a:pPr lvl="1"/>
            <a:endParaRPr lang="en-US" sz="1800" dirty="0">
              <a:solidFill>
                <a:schemeClr val="accent3"/>
              </a:solidFill>
            </a:endParaRP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44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706" y="1341184"/>
            <a:ext cx="8477748" cy="186387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Plan to run only during daytime and week </a:t>
            </a:r>
            <a:r>
              <a:rPr lang="en-US" sz="1800" dirty="0" smtClean="0"/>
              <a:t>days, but detailed commissioning </a:t>
            </a:r>
            <a:r>
              <a:rPr lang="en-US" sz="1800" dirty="0" smtClean="0"/>
              <a:t>planning </a:t>
            </a:r>
            <a:r>
              <a:rPr lang="en-US" sz="1800" dirty="0" smtClean="0"/>
              <a:t>still to be elaborated</a:t>
            </a:r>
            <a:endParaRPr lang="en-US" sz="1800" dirty="0" smtClean="0">
              <a:solidFill>
                <a:srgbClr val="FF6E25"/>
              </a:solidFill>
            </a:endParaRPr>
          </a:p>
          <a:p>
            <a:r>
              <a:rPr lang="en-US" sz="1800" dirty="0" smtClean="0"/>
              <a:t>RP simulations: </a:t>
            </a:r>
            <a:r>
              <a:rPr lang="en-US" sz="1800" dirty="0" smtClean="0">
                <a:solidFill>
                  <a:srgbClr val="FF6600"/>
                </a:solidFill>
              </a:rPr>
              <a:t>max. allowed beam power for 98% stripping efficiency is 445 W, </a:t>
            </a:r>
            <a:r>
              <a:rPr lang="en-US" sz="1800" dirty="0" smtClean="0"/>
              <a:t>corresponding to </a:t>
            </a:r>
            <a:r>
              <a:rPr lang="en-US" sz="1800" dirty="0" smtClean="0">
                <a:solidFill>
                  <a:srgbClr val="FF6600"/>
                </a:solidFill>
              </a:rPr>
              <a:t>~2E13 </a:t>
            </a:r>
            <a:r>
              <a:rPr lang="en-US" sz="1800" dirty="0" smtClean="0"/>
              <a:t>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, but only single shots planned at convenient times</a:t>
            </a:r>
          </a:p>
          <a:p>
            <a:pPr lvl="1"/>
            <a:r>
              <a:rPr lang="en-US" sz="1600" dirty="0" smtClean="0"/>
              <a:t>With these results might be able to increase slightly the intensity of phase 2, in particular also because the repetition rate will be much lower</a:t>
            </a:r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946383"/>
              </p:ext>
            </p:extLst>
          </p:nvPr>
        </p:nvGraphicFramePr>
        <p:xfrm>
          <a:off x="938546" y="3138532"/>
          <a:ext cx="7443456" cy="3334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152"/>
                <a:gridCol w="2481152"/>
                <a:gridCol w="2481152"/>
              </a:tblGrid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 Scenario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1 (2 months)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2 (2</a:t>
                      </a:r>
                      <a:r>
                        <a:rPr lang="en-US" sz="1200" baseline="0" dirty="0" smtClean="0"/>
                        <a:t> months)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</a:t>
                      </a:r>
                      <a:r>
                        <a:rPr lang="en-US" sz="1200" baseline="0" dirty="0" smtClean="0"/>
                        <a:t> pulse 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 mA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 mA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Max.+</a:t>
                      </a:r>
                      <a:r>
                        <a:rPr lang="en-US" sz="1200" dirty="0" err="1" smtClean="0"/>
                        <a:t>avg</a:t>
                      </a:r>
                      <a:r>
                        <a:rPr lang="en-US" sz="1200" dirty="0" smtClean="0"/>
                        <a:t>. pulse length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0.5-1</a:t>
                      </a:r>
                      <a:r>
                        <a:rPr lang="en-US" sz="1200" baseline="0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FF6600"/>
                          </a:solidFill>
                        </a:rPr>
                        <a:t>μs</a:t>
                      </a:r>
                      <a:endParaRPr lang="en-US" sz="12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10 </a:t>
                      </a:r>
                      <a:r>
                        <a:rPr lang="en-US" sz="1200" dirty="0" err="1" smtClean="0">
                          <a:solidFill>
                            <a:srgbClr val="FF6600"/>
                          </a:solidFill>
                        </a:rPr>
                        <a:t>μs</a:t>
                      </a:r>
                      <a:endParaRPr lang="en-US" sz="12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 repetition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0.833 Hz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0.833 Hz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Pulse period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1.2 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1.2 s</a:t>
                      </a:r>
                      <a:endParaRPr lang="en-US" sz="1200" dirty="0"/>
                    </a:p>
                  </a:txBody>
                  <a:tcPr/>
                </a:tc>
              </a:tr>
              <a:tr h="31675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</a:t>
                      </a:r>
                      <a:r>
                        <a:rPr lang="en-US" sz="1200" baseline="0" dirty="0" smtClean="0"/>
                        <a:t> number of particles/pulse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2.5E11</a:t>
                      </a:r>
                      <a:endParaRPr lang="en-US" sz="12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2.5E12</a:t>
                      </a:r>
                      <a:endParaRPr lang="en-US" sz="12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smtClean="0"/>
                        <a:t>Particle energy [MeV]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160 MeV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160 MeV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Particle energy [J]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2.563E-11</a:t>
                      </a:r>
                      <a:r>
                        <a:rPr lang="en-US" sz="1200" baseline="0" dirty="0" smtClean="0"/>
                        <a:t> J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2.563E-11</a:t>
                      </a:r>
                      <a:r>
                        <a:rPr lang="en-US" sz="1200" baseline="0" dirty="0" smtClean="0"/>
                        <a:t> J</a:t>
                      </a:r>
                      <a:endParaRPr lang="en-US" sz="1200" dirty="0" smtClean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 energy/pulse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6.4 J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64 J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Mean power/pulse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5.33 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53.3 W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designation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Pencil 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Low-intensity beam</a:t>
                      </a:r>
                      <a:endParaRPr lang="en-US" sz="12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1σ beam size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~1.9 x 2.4 mm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~2.2 x 3.3 mm</a:t>
                      </a:r>
                      <a:r>
                        <a:rPr lang="en-US" sz="1200" baseline="30000" dirty="0" smtClean="0"/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52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Phase 2 – HST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04" y="1427250"/>
            <a:ext cx="8539354" cy="489735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Layout </a:t>
            </a:r>
            <a:r>
              <a:rPr lang="en-US" dirty="0" smtClean="0"/>
              <a:t>drawing approved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2"/>
                </a:solidFill>
              </a:rPr>
              <a:t>SPLLJLHS0001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>
                <a:solidFill>
                  <a:srgbClr val="FF6600"/>
                </a:solidFill>
              </a:rPr>
              <a:t>HST Engineering Specifications </a:t>
            </a:r>
            <a:r>
              <a:rPr lang="en-US" dirty="0" smtClean="0"/>
              <a:t>(including a chapter on safety) </a:t>
            </a:r>
            <a:r>
              <a:rPr lang="en-US" dirty="0" smtClean="0"/>
              <a:t>will be submitted before end of the year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Rack area in b.400 modified for temporary rack </a:t>
            </a:r>
            <a:r>
              <a:rPr lang="en-US" dirty="0" smtClean="0"/>
              <a:t>installation (</a:t>
            </a:r>
            <a:r>
              <a:rPr lang="en-US" dirty="0"/>
              <a:t>rack layout </a:t>
            </a:r>
            <a:r>
              <a:rPr lang="en-US" dirty="0" smtClean="0">
                <a:solidFill>
                  <a:schemeClr val="accent2"/>
                </a:solidFill>
              </a:rPr>
              <a:t>SPLEY___7001</a:t>
            </a:r>
            <a:r>
              <a:rPr lang="en-US" dirty="0" smtClean="0"/>
              <a:t>); </a:t>
            </a:r>
            <a:r>
              <a:rPr lang="en-US" dirty="0" smtClean="0"/>
              <a:t>cables </a:t>
            </a:r>
            <a:r>
              <a:rPr lang="en-US" dirty="0" smtClean="0"/>
              <a:t>pulled</a:t>
            </a:r>
          </a:p>
          <a:p>
            <a:r>
              <a:rPr lang="en-US" dirty="0"/>
              <a:t>E</a:t>
            </a:r>
            <a:r>
              <a:rPr lang="en-US" dirty="0" smtClean="0"/>
              <a:t>quipment </a:t>
            </a:r>
            <a:r>
              <a:rPr lang="en-US" dirty="0" smtClean="0"/>
              <a:t>will be ready for </a:t>
            </a:r>
            <a:r>
              <a:rPr lang="en-US" dirty="0" smtClean="0"/>
              <a:t>installation (current status)</a:t>
            </a:r>
          </a:p>
          <a:p>
            <a:pPr lvl="1"/>
            <a:r>
              <a:rPr lang="en-US" dirty="0" smtClean="0"/>
              <a:t>Some issues with welding to the BSW Inconel chambers; new chambers should arrive by the end of the year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ommissioning </a:t>
            </a:r>
            <a:r>
              <a:rPr lang="en-US" dirty="0" smtClean="0"/>
              <a:t>planning </a:t>
            </a:r>
            <a:r>
              <a:rPr lang="en-US" dirty="0" smtClean="0"/>
              <a:t>to be worked out in more detail</a:t>
            </a:r>
          </a:p>
          <a:p>
            <a:r>
              <a:rPr lang="en-US" dirty="0" smtClean="0"/>
              <a:t>Preparation of applications/controls and MADX survey file started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305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HST Installation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55" y="1656229"/>
            <a:ext cx="4332941" cy="8411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Cables pulled and area prepared; some holes still need to be drilled and supports/equipment to be installed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IMG_28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7545" y="2003988"/>
            <a:ext cx="4796114" cy="3597086"/>
          </a:xfrm>
          <a:prstGeom prst="rect">
            <a:avLst/>
          </a:prstGeom>
        </p:spPr>
      </p:pic>
      <p:pic>
        <p:nvPicPr>
          <p:cNvPr id="7" name="Picture 6" descr="IMG_28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82356" y="2659522"/>
            <a:ext cx="4332941" cy="32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51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r>
              <a:rPr lang="en-US" dirty="0" smtClean="0"/>
              <a:t> site available (under LIU-PSB)</a:t>
            </a:r>
          </a:p>
          <a:p>
            <a:r>
              <a:rPr lang="en-US" dirty="0" smtClean="0"/>
              <a:t>HST </a:t>
            </a:r>
            <a:r>
              <a:rPr lang="en-US" dirty="0" err="1" smtClean="0"/>
              <a:t>Twiki</a:t>
            </a:r>
            <a:r>
              <a:rPr lang="en-US" dirty="0" smtClean="0"/>
              <a:t> website: </a:t>
            </a:r>
            <a:r>
              <a:rPr lang="en-US" sz="2000" dirty="0" smtClean="0">
                <a:solidFill>
                  <a:srgbClr val="0000FF"/>
                </a:solidFill>
                <a:hlinkClick r:id="rId2"/>
              </a:rPr>
              <a:t>https://twiki.cern.ch/twiki/bin/view/PSBHalfSectorTest/WebHome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Mailing lists: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hlinkClick r:id="rId3"/>
              </a:rPr>
              <a:t>LIU</a:t>
            </a:r>
            <a:r>
              <a:rPr lang="en-US" sz="2000" dirty="0">
                <a:solidFill>
                  <a:srgbClr val="0000FF"/>
                </a:solidFill>
                <a:hlinkClick r:id="rId3"/>
              </a:rPr>
              <a:t>-PSB-HALFSECTOR-TEST@</a:t>
            </a:r>
            <a:r>
              <a:rPr lang="en-US" sz="2000" dirty="0" smtClean="0">
                <a:solidFill>
                  <a:srgbClr val="0000FF"/>
                </a:solidFill>
                <a:hlinkClick r:id="rId3"/>
              </a:rPr>
              <a:t>cern.ch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>
                <a:solidFill>
                  <a:srgbClr val="0000FF"/>
                </a:solidFill>
                <a:hlinkClick r:id="rId4"/>
              </a:rPr>
              <a:t>liu</a:t>
            </a:r>
            <a:r>
              <a:rPr lang="en-US" sz="2000" dirty="0">
                <a:solidFill>
                  <a:srgbClr val="0000FF"/>
                </a:solidFill>
                <a:hlinkClick r:id="rId4"/>
              </a:rPr>
              <a:t>-psb-HST-WP-holders@</a:t>
            </a:r>
            <a:r>
              <a:rPr lang="en-US" sz="2000" dirty="0" smtClean="0">
                <a:solidFill>
                  <a:srgbClr val="0000FF"/>
                </a:solidFill>
                <a:hlinkClick r:id="rId4"/>
              </a:rPr>
              <a:t>cern.ch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Installation planning integrated in </a:t>
            </a:r>
            <a:r>
              <a:rPr lang="en-US" dirty="0" err="1" smtClean="0"/>
              <a:t>Linac</a:t>
            </a:r>
            <a:r>
              <a:rPr lang="en-US" dirty="0" smtClean="0"/>
              <a:t> 4 installation coordination meetings (</a:t>
            </a:r>
            <a:r>
              <a:rPr lang="en-US" dirty="0" err="1" smtClean="0"/>
              <a:t>organised</a:t>
            </a:r>
            <a:r>
              <a:rPr lang="en-US" dirty="0" smtClean="0"/>
              <a:t> by J. </a:t>
            </a:r>
            <a:r>
              <a:rPr lang="en-US" dirty="0" err="1" smtClean="0"/>
              <a:t>Coupard</a:t>
            </a:r>
            <a:r>
              <a:rPr lang="en-US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5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7900"/>
            <a:ext cx="8229600" cy="5660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Linac4 </a:t>
            </a:r>
            <a:r>
              <a:rPr lang="en-US" dirty="0" err="1" smtClean="0"/>
              <a:t>Masterplan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368336" y="1535290"/>
            <a:ext cx="0" cy="649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57201" y="4824860"/>
            <a:ext cx="83282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HST installation: </a:t>
            </a:r>
            <a:r>
              <a:rPr lang="en-US" dirty="0" smtClean="0">
                <a:solidFill>
                  <a:srgbClr val="FF6600"/>
                </a:solidFill>
              </a:rPr>
              <a:t>~</a:t>
            </a:r>
            <a:r>
              <a:rPr lang="en-US" dirty="0" smtClean="0">
                <a:solidFill>
                  <a:srgbClr val="FF6600"/>
                </a:solidFill>
              </a:rPr>
              <a:t>April-July 2016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HST beam tests could start from end August 2016 </a:t>
            </a:r>
            <a:r>
              <a:rPr lang="en-US" dirty="0" smtClean="0"/>
              <a:t>in parallel with 160 MeV beam commissioning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In case of </a:t>
            </a:r>
            <a:r>
              <a:rPr lang="en-US" sz="1600" dirty="0" smtClean="0"/>
              <a:t>additional delays/</a:t>
            </a:r>
            <a:r>
              <a:rPr lang="en-US" sz="1600" dirty="0" smtClean="0"/>
              <a:t>overlap with </a:t>
            </a:r>
            <a:r>
              <a:rPr lang="en-US" sz="1600" dirty="0" err="1" smtClean="0"/>
              <a:t>Linac</a:t>
            </a:r>
            <a:r>
              <a:rPr lang="en-US" sz="1600" dirty="0" smtClean="0"/>
              <a:t> 2 TS activities might be forced to limit the intensity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FF6E25"/>
                </a:solidFill>
              </a:rPr>
              <a:t>Need support from equipment experts also during test phase!</a:t>
            </a:r>
            <a:endParaRPr lang="en-US" sz="1600" dirty="0">
              <a:solidFill>
                <a:srgbClr val="FF6E25"/>
              </a:solidFill>
            </a:endParaRPr>
          </a:p>
        </p:txBody>
      </p:sp>
      <p:pic>
        <p:nvPicPr>
          <p:cNvPr id="6" name="Picture 5" descr="L4_commissioning_schedule_beg_09_2015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2" y="1269632"/>
            <a:ext cx="7297477" cy="3619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81509" y="4531606"/>
            <a:ext cx="1005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J. </a:t>
            </a:r>
            <a:r>
              <a:rPr lang="en-US" sz="1400" dirty="0" err="1" smtClean="0"/>
              <a:t>Coupard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6172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4236"/>
            <a:ext cx="8569618" cy="5182533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rgbClr val="009DD9"/>
                </a:solidFill>
              </a:rPr>
              <a:t>HST preparations well underway; currently no show stoppers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9DD9"/>
                </a:solidFill>
              </a:rPr>
              <a:t>RP FLUKA simulations </a:t>
            </a:r>
            <a:r>
              <a:rPr lang="en-US" sz="2400" dirty="0" smtClean="0"/>
              <a:t>have been refined and have helped defining intensity limits, implementation of exclusion area and radiation monitor thresholds</a:t>
            </a:r>
            <a:endParaRPr lang="en-US" sz="2000" dirty="0" smtClean="0"/>
          </a:p>
          <a:p>
            <a:r>
              <a:rPr lang="en-US" sz="2400" dirty="0">
                <a:solidFill>
                  <a:schemeClr val="accent2"/>
                </a:solidFill>
              </a:rPr>
              <a:t>Installation slots</a:t>
            </a:r>
            <a:r>
              <a:rPr lang="en-US" sz="2400" dirty="0"/>
              <a:t>: </a:t>
            </a:r>
            <a:r>
              <a:rPr lang="en-US" sz="2400" dirty="0" smtClean="0"/>
              <a:t>dependent on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4 commissioning </a:t>
            </a:r>
            <a:r>
              <a:rPr lang="en-US" sz="2400" dirty="0" smtClean="0"/>
              <a:t>planning</a:t>
            </a:r>
            <a:endParaRPr lang="en-US" sz="2400" dirty="0" smtClean="0"/>
          </a:p>
          <a:p>
            <a:pPr lvl="1"/>
            <a:r>
              <a:rPr lang="en-US" sz="2200" dirty="0" smtClean="0"/>
              <a:t>Permanent installation (stripping foil test) </a:t>
            </a:r>
            <a:r>
              <a:rPr lang="en-US" sz="2200" dirty="0" smtClean="0"/>
              <a:t>to be installed end of the year</a:t>
            </a:r>
            <a:endParaRPr lang="en-US" sz="2200" dirty="0" smtClean="0"/>
          </a:p>
          <a:p>
            <a:pPr lvl="1"/>
            <a:r>
              <a:rPr lang="en-US" sz="2200" dirty="0" smtClean="0"/>
              <a:t>HST </a:t>
            </a:r>
            <a:r>
              <a:rPr lang="en-US" sz="2200" dirty="0" smtClean="0"/>
              <a:t>preparation for installations </a:t>
            </a:r>
            <a:r>
              <a:rPr lang="en-US" sz="2200" dirty="0" smtClean="0"/>
              <a:t>well underway</a:t>
            </a:r>
            <a:endParaRPr lang="en-US" sz="2200" dirty="0"/>
          </a:p>
          <a:p>
            <a:r>
              <a:rPr lang="en-US" sz="2400" dirty="0">
                <a:solidFill>
                  <a:schemeClr val="accent2"/>
                </a:solidFill>
              </a:rPr>
              <a:t>Beam tests </a:t>
            </a:r>
            <a:r>
              <a:rPr lang="en-US" sz="2400" dirty="0" smtClean="0"/>
              <a:t>in parallel with </a:t>
            </a:r>
            <a:r>
              <a:rPr lang="en-US" sz="2400" dirty="0" err="1" smtClean="0"/>
              <a:t>Linac</a:t>
            </a:r>
            <a:r>
              <a:rPr lang="en-US" sz="2400" dirty="0" smtClean="0"/>
              <a:t> 4 160 MeV commissioning and reliability </a:t>
            </a:r>
            <a:r>
              <a:rPr lang="en-US" sz="2400" dirty="0" smtClean="0"/>
              <a:t>run</a:t>
            </a:r>
          </a:p>
          <a:p>
            <a:pPr lvl="1"/>
            <a:r>
              <a:rPr lang="en-US" sz="2200" dirty="0" smtClean="0"/>
              <a:t>Need to take into account boundary conditions in case of parallel </a:t>
            </a:r>
            <a:r>
              <a:rPr lang="en-US" sz="2200" dirty="0" err="1" smtClean="0"/>
              <a:t>Linac</a:t>
            </a:r>
            <a:r>
              <a:rPr lang="en-US" sz="2200" dirty="0" smtClean="0"/>
              <a:t> 2 shutdown works</a:t>
            </a:r>
          </a:p>
          <a:p>
            <a:pPr lvl="1"/>
            <a:r>
              <a:rPr lang="en-US" sz="2200" dirty="0" smtClean="0"/>
              <a:t>Need support from equipment experts before and also during beam commissioning; might not be evident if parallel to shutdown works…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Linac4 Project Meeting 01/10/2015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PSB H</a:t>
            </a:r>
            <a:r>
              <a:rPr lang="en-US" baseline="30000" dirty="0" smtClean="0"/>
              <a:t>-</a:t>
            </a:r>
            <a:r>
              <a:rPr lang="en-US" dirty="0" smtClean="0"/>
              <a:t> Injection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028"/>
            <a:ext cx="8229600" cy="489735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 </a:t>
            </a:r>
            <a:r>
              <a:rPr lang="en-US" sz="1800" dirty="0"/>
              <a:t>experience at CERN with H</a:t>
            </a:r>
            <a:r>
              <a:rPr lang="en-US" sz="1800" baseline="30000" dirty="0"/>
              <a:t>-</a:t>
            </a:r>
            <a:r>
              <a:rPr lang="en-US" sz="1800" dirty="0"/>
              <a:t> charge-exchange </a:t>
            </a:r>
            <a:r>
              <a:rPr lang="en-US" sz="1800" dirty="0" smtClean="0"/>
              <a:t>injection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>
                <a:solidFill>
                  <a:srgbClr val="FF6600"/>
                </a:solidFill>
                <a:sym typeface="Wingdings"/>
              </a:rPr>
              <a:t>technical risk</a:t>
            </a:r>
            <a:endParaRPr lang="en-US" sz="1800" dirty="0">
              <a:solidFill>
                <a:srgbClr val="FF6600"/>
              </a:solidFill>
            </a:endParaRPr>
          </a:p>
          <a:p>
            <a:r>
              <a:rPr lang="en-US" sz="1800" dirty="0" smtClean="0"/>
              <a:t>Extremely compact and complex section (4 rings and very limited space); combining equipment from TE/ABT, EN/STI, BE/BI, TE/EPC, TE/VSC, TE/MPE + services</a:t>
            </a:r>
            <a:endParaRPr lang="en-US" sz="1800" dirty="0"/>
          </a:p>
          <a:p>
            <a:r>
              <a:rPr lang="en-US" sz="1800" dirty="0" smtClean="0"/>
              <a:t>Long installation (~4 m) and commissioning (~1.5 m) </a:t>
            </a:r>
            <a:r>
              <a:rPr lang="en-US" sz="1800" dirty="0" smtClean="0"/>
              <a:t>times</a:t>
            </a:r>
            <a:r>
              <a:rPr lang="en-US" sz="1800" dirty="0"/>
              <a:t>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>
                <a:solidFill>
                  <a:srgbClr val="FF6E25"/>
                </a:solidFill>
                <a:sym typeface="Wingdings"/>
              </a:rPr>
              <a:t>planning risk</a:t>
            </a:r>
            <a:r>
              <a:rPr lang="en-US" sz="1800" dirty="0" smtClean="0">
                <a:solidFill>
                  <a:srgbClr val="FF6E25"/>
                </a:solidFill>
              </a:rPr>
              <a:t> </a:t>
            </a:r>
            <a:r>
              <a:rPr lang="en-US" sz="1800" dirty="0" smtClean="0">
                <a:solidFill>
                  <a:srgbClr val="FF6E25"/>
                </a:solidFill>
              </a:rPr>
              <a:t>for </a:t>
            </a:r>
            <a:r>
              <a:rPr lang="en-US" sz="1800" dirty="0" smtClean="0">
                <a:solidFill>
                  <a:srgbClr val="FF6E25"/>
                </a:solidFill>
              </a:rPr>
              <a:t>LS2</a:t>
            </a:r>
            <a:endParaRPr lang="en-US" sz="1800" dirty="0" smtClean="0">
              <a:solidFill>
                <a:srgbClr val="FF6E2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05747" y="6062990"/>
            <a:ext cx="16382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err="1" smtClean="0"/>
              <a:t>Courtesy</a:t>
            </a:r>
            <a:r>
              <a:rPr lang="tr-TR" sz="1400" dirty="0" smtClean="0"/>
              <a:t> of </a:t>
            </a:r>
          </a:p>
          <a:p>
            <a:r>
              <a:rPr lang="tr-TR" sz="1400" dirty="0" smtClean="0"/>
              <a:t>L. </a:t>
            </a:r>
            <a:r>
              <a:rPr lang="tr-TR" sz="1400" dirty="0" err="1" smtClean="0"/>
              <a:t>Zuccalli</a:t>
            </a:r>
            <a:r>
              <a:rPr lang="tr-TR" sz="1400" dirty="0" smtClean="0"/>
              <a:t>, W. </a:t>
            </a:r>
            <a:r>
              <a:rPr lang="tr-TR" sz="1400" dirty="0" err="1" smtClean="0"/>
              <a:t>Weterings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64"/>
          <a:stretch/>
        </p:blipFill>
        <p:spPr bwMode="auto">
          <a:xfrm>
            <a:off x="824875" y="3103286"/>
            <a:ext cx="6757288" cy="34428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38613" y="302472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~2.65 m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499178" y="3103286"/>
            <a:ext cx="5414059" cy="0"/>
          </a:xfrm>
          <a:prstGeom prst="line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856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Location of the HST Installations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L4T</a:t>
            </a:r>
            <a:r>
              <a:rPr lang="en-US" dirty="0" smtClean="0"/>
              <a:t>: new </a:t>
            </a:r>
            <a:r>
              <a:rPr lang="en-US" dirty="0" err="1" smtClean="0"/>
              <a:t>Linac</a:t>
            </a:r>
            <a:r>
              <a:rPr lang="en-US" dirty="0" smtClean="0"/>
              <a:t> 4 to </a:t>
            </a:r>
            <a:r>
              <a:rPr lang="en-US" dirty="0" err="1" smtClean="0"/>
              <a:t>Linac</a:t>
            </a:r>
            <a:r>
              <a:rPr lang="en-US" dirty="0" smtClean="0"/>
              <a:t> 2 transfer 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img1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7096"/>
            <a:ext cx="9144000" cy="442920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126020" y="2950308"/>
            <a:ext cx="1540980" cy="50800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301632" y="4611077"/>
            <a:ext cx="961291" cy="89486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7350" y="3088978"/>
            <a:ext cx="634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PSB half-sector test installation (temporary installation)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8364" y="4202669"/>
            <a:ext cx="578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stripping </a:t>
            </a:r>
            <a:r>
              <a:rPr lang="en-US" b="1" dirty="0" err="1" smtClean="0">
                <a:solidFill>
                  <a:srgbClr val="FF0000"/>
                </a:solidFill>
              </a:rPr>
              <a:t>foil+BTV</a:t>
            </a:r>
            <a:r>
              <a:rPr lang="en-US" b="1" dirty="0" smtClean="0">
                <a:solidFill>
                  <a:srgbClr val="FF0000"/>
                </a:solidFill>
              </a:rPr>
              <a:t> unit (permanent installation)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65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View of Future PSB Injection Section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Inj_section_top_view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81" y="1534226"/>
            <a:ext cx="7821582" cy="47059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58632" y="5825411"/>
            <a:ext cx="29860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err="1" smtClean="0"/>
              <a:t>Courtesy</a:t>
            </a:r>
            <a:r>
              <a:rPr lang="tr-TR" sz="1400" dirty="0" smtClean="0"/>
              <a:t> of L. </a:t>
            </a:r>
            <a:r>
              <a:rPr lang="tr-TR" sz="1400" dirty="0" err="1" smtClean="0"/>
              <a:t>Zuccalli</a:t>
            </a:r>
            <a:r>
              <a:rPr lang="tr-TR" sz="1400" dirty="0" smtClean="0"/>
              <a:t>, R. </a:t>
            </a:r>
            <a:r>
              <a:rPr lang="tr-TR" sz="1400" dirty="0" err="1" smtClean="0"/>
              <a:t>Noulibos</a:t>
            </a:r>
            <a:r>
              <a:rPr lang="tr-TR" sz="1400" dirty="0" smtClean="0"/>
              <a:t>, B. </a:t>
            </a:r>
            <a:r>
              <a:rPr lang="tr-TR" sz="1400" dirty="0" err="1" smtClean="0"/>
              <a:t>Riffaud</a:t>
            </a:r>
            <a:r>
              <a:rPr lang="tr-TR" sz="1400" dirty="0" smtClean="0"/>
              <a:t>, C. Baud, S. </a:t>
            </a:r>
            <a:r>
              <a:rPr lang="tr-TR" sz="1400" dirty="0" err="1" smtClean="0"/>
              <a:t>Burger</a:t>
            </a:r>
            <a:r>
              <a:rPr lang="tr-TR" sz="1400" dirty="0" smtClean="0"/>
              <a:t> </a:t>
            </a:r>
            <a:r>
              <a:rPr lang="tr-TR" sz="1400" dirty="0" err="1" smtClean="0"/>
              <a:t>and</a:t>
            </a:r>
            <a:r>
              <a:rPr lang="tr-TR" sz="1400" dirty="0" smtClean="0"/>
              <a:t> J. </a:t>
            </a:r>
            <a:r>
              <a:rPr lang="tr-TR" sz="1400" dirty="0" err="1" smtClean="0"/>
              <a:t>Borburgh</a:t>
            </a:r>
            <a:endParaRPr lang="en-GB" sz="1400" dirty="0"/>
          </a:p>
        </p:txBody>
      </p:sp>
      <p:sp>
        <p:nvSpPr>
          <p:cNvPr id="8" name="Oval 7"/>
          <p:cNvSpPr/>
          <p:nvPr/>
        </p:nvSpPr>
        <p:spPr>
          <a:xfrm>
            <a:off x="3797301" y="1422520"/>
            <a:ext cx="1498598" cy="5041779"/>
          </a:xfrm>
          <a:prstGeom prst="ellipse">
            <a:avLst/>
          </a:prstGeom>
          <a:noFill/>
          <a:ln w="28575" cmpd="sng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08425" y="1170866"/>
            <a:ext cx="1646605" cy="646331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Stripping foil</a:t>
            </a:r>
          </a:p>
          <a:p>
            <a:r>
              <a:rPr lang="en-US" b="1" dirty="0">
                <a:solidFill>
                  <a:srgbClr val="FF00FF"/>
                </a:solidFill>
              </a:rPr>
              <a:t>t</a:t>
            </a:r>
            <a:r>
              <a:rPr lang="en-US" b="1" dirty="0" smtClean="0">
                <a:solidFill>
                  <a:srgbClr val="FF00FF"/>
                </a:solidFill>
              </a:rPr>
              <a:t>est - Phase 1</a:t>
            </a:r>
            <a:endParaRPr lang="en-US" b="1" dirty="0">
              <a:solidFill>
                <a:srgbClr val="FF00FF"/>
              </a:solidFill>
            </a:endParaRPr>
          </a:p>
        </p:txBody>
      </p:sp>
      <p:cxnSp>
        <p:nvCxnSpPr>
          <p:cNvPr id="12" name="Straight Connector 11"/>
          <p:cNvCxnSpPr>
            <a:endCxn id="8" idx="7"/>
          </p:cNvCxnSpPr>
          <p:nvPr/>
        </p:nvCxnSpPr>
        <p:spPr>
          <a:xfrm flipH="1">
            <a:off x="5076434" y="1802078"/>
            <a:ext cx="131991" cy="358793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72927" y="1270121"/>
            <a:ext cx="5022972" cy="4063879"/>
            <a:chOff x="272927" y="1270121"/>
            <a:chExt cx="5022972" cy="4063879"/>
          </a:xfrm>
        </p:grpSpPr>
        <p:sp>
          <p:nvSpPr>
            <p:cNvPr id="3" name="Oval 2"/>
            <p:cNvSpPr/>
            <p:nvPr/>
          </p:nvSpPr>
          <p:spPr>
            <a:xfrm>
              <a:off x="679780" y="1270121"/>
              <a:ext cx="4616119" cy="4063879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2927" y="1432746"/>
              <a:ext cx="1000131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HST – 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Phase 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Connector 13"/>
            <p:cNvCxnSpPr>
              <a:endCxn id="3" idx="1"/>
            </p:cNvCxnSpPr>
            <p:nvPr/>
          </p:nvCxnSpPr>
          <p:spPr>
            <a:xfrm>
              <a:off x="1086634" y="1802078"/>
              <a:ext cx="269161" cy="6318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226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 of the Project – Phase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Phase 1</a:t>
            </a:r>
            <a:r>
              <a:rPr lang="en-US" sz="2400" b="1" dirty="0" smtClean="0"/>
              <a:t>: </a:t>
            </a:r>
            <a:r>
              <a:rPr lang="en-US" sz="2400" dirty="0" smtClean="0">
                <a:solidFill>
                  <a:srgbClr val="FF6E25"/>
                </a:solidFill>
              </a:rPr>
              <a:t>Permanent</a:t>
            </a:r>
            <a:r>
              <a:rPr lang="en-US" sz="2400" dirty="0" smtClean="0">
                <a:solidFill>
                  <a:srgbClr val="0BD0D9"/>
                </a:solidFill>
              </a:rPr>
              <a:t> installation of one H</a:t>
            </a:r>
            <a:r>
              <a:rPr lang="en-US" sz="2400" baseline="30000" dirty="0" smtClean="0">
                <a:solidFill>
                  <a:srgbClr val="0BD0D9"/>
                </a:solidFill>
              </a:rPr>
              <a:t>-</a:t>
            </a:r>
            <a:r>
              <a:rPr lang="en-US" sz="2400" dirty="0" smtClean="0">
                <a:solidFill>
                  <a:srgbClr val="0BD0D9"/>
                </a:solidFill>
              </a:rPr>
              <a:t> stripping </a:t>
            </a:r>
            <a:r>
              <a:rPr lang="en-US" sz="2400" dirty="0" err="1" smtClean="0">
                <a:solidFill>
                  <a:srgbClr val="0BD0D9"/>
                </a:solidFill>
              </a:rPr>
              <a:t>foil+BTV</a:t>
            </a:r>
            <a:r>
              <a:rPr lang="en-US" sz="2400" dirty="0" smtClean="0">
                <a:solidFill>
                  <a:srgbClr val="0BD0D9"/>
                </a:solidFill>
              </a:rPr>
              <a:t> unit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img28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200" y="2262468"/>
            <a:ext cx="6837112" cy="294114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6638279" y="3949700"/>
            <a:ext cx="327332" cy="142752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608825" y="3911600"/>
            <a:ext cx="1474818" cy="138824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66894" y="5375252"/>
            <a:ext cx="36728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Future location for BI </a:t>
            </a:r>
            <a:r>
              <a:rPr lang="en-US" sz="1600" b="1" dirty="0"/>
              <a:t>laser </a:t>
            </a:r>
            <a:endParaRPr lang="en-US" sz="1600" b="1" dirty="0" smtClean="0"/>
          </a:p>
          <a:p>
            <a:r>
              <a:rPr lang="en-US" sz="1600" b="1" dirty="0" smtClean="0"/>
              <a:t>stripping installation (</a:t>
            </a:r>
            <a:r>
              <a:rPr lang="en-US" sz="1600" b="1" dirty="0"/>
              <a:t>not part of </a:t>
            </a:r>
            <a:endParaRPr lang="en-US" sz="1600" b="1" dirty="0" smtClean="0"/>
          </a:p>
          <a:p>
            <a:r>
              <a:rPr lang="en-US" sz="1600" b="1" dirty="0" smtClean="0"/>
              <a:t>this project, but modifications to </a:t>
            </a:r>
          </a:p>
          <a:p>
            <a:r>
              <a:rPr lang="en-US" sz="1600" b="1" dirty="0" smtClean="0"/>
              <a:t>L4T have been included in </a:t>
            </a:r>
            <a:r>
              <a:rPr lang="en-US" sz="1600" b="1" dirty="0" smtClean="0">
                <a:solidFill>
                  <a:srgbClr val="FF6E25"/>
                </a:solidFill>
              </a:rPr>
              <a:t>stripping </a:t>
            </a:r>
          </a:p>
          <a:p>
            <a:r>
              <a:rPr lang="en-US" sz="1600" b="1" dirty="0" smtClean="0">
                <a:solidFill>
                  <a:srgbClr val="FF6E25"/>
                </a:solidFill>
              </a:rPr>
              <a:t>foil ECR EDMS 1376356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71379" y="5375252"/>
            <a:ext cx="22621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</a:t>
            </a:r>
            <a:r>
              <a:rPr lang="en-US" sz="1600" b="1" dirty="0" smtClean="0"/>
              <a:t>ocation for</a:t>
            </a:r>
          </a:p>
          <a:p>
            <a:r>
              <a:rPr lang="en-US" sz="1600" b="1" dirty="0">
                <a:solidFill>
                  <a:srgbClr val="009DD9"/>
                </a:solidFill>
              </a:rPr>
              <a:t>H</a:t>
            </a:r>
            <a:r>
              <a:rPr lang="en-US" sz="1600" b="1" baseline="30000" dirty="0">
                <a:solidFill>
                  <a:srgbClr val="009DD9"/>
                </a:solidFill>
              </a:rPr>
              <a:t>-</a:t>
            </a:r>
            <a:r>
              <a:rPr lang="en-US" sz="1600" b="1" dirty="0">
                <a:solidFill>
                  <a:srgbClr val="009DD9"/>
                </a:solidFill>
              </a:rPr>
              <a:t> stripping foil </a:t>
            </a:r>
            <a:r>
              <a:rPr lang="en-US" sz="1600" b="1" dirty="0" smtClean="0">
                <a:solidFill>
                  <a:srgbClr val="009DD9"/>
                </a:solidFill>
              </a:rPr>
              <a:t>unit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238724"/>
            <a:ext cx="2082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2012 L4T layout of section 1.1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3205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Foil Handling Mechanism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38096"/>
            <a:ext cx="8226425" cy="464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457201" y="1338096"/>
            <a:ext cx="8226853" cy="3745347"/>
            <a:chOff x="457201" y="1338096"/>
            <a:chExt cx="8226853" cy="374534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8655"/>
            <a:stretch/>
          </p:blipFill>
          <p:spPr bwMode="auto">
            <a:xfrm>
              <a:off x="457629" y="1338096"/>
              <a:ext cx="8226425" cy="1919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39" b="25162"/>
            <a:stretch/>
          </p:blipFill>
          <p:spPr bwMode="auto">
            <a:xfrm>
              <a:off x="5568949" y="1338096"/>
              <a:ext cx="3114675" cy="347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7" r="63722" b="52741"/>
            <a:stretch/>
          </p:blipFill>
          <p:spPr bwMode="auto">
            <a:xfrm>
              <a:off x="457201" y="1344980"/>
              <a:ext cx="2984360" cy="2187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73" t="74004" r="-1" b="19595"/>
            <a:stretch/>
          </p:blipFill>
          <p:spPr bwMode="auto">
            <a:xfrm>
              <a:off x="4502259" y="4786313"/>
              <a:ext cx="4181366" cy="297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17"/>
          <p:cNvSpPr txBox="1">
            <a:spLocks noChangeAspect="1"/>
          </p:cNvSpPr>
          <p:nvPr/>
        </p:nvSpPr>
        <p:spPr>
          <a:xfrm>
            <a:off x="174356" y="166249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Stepping motor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>
            <a:off x="1048955" y="2031831"/>
            <a:ext cx="398845" cy="68847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24539" y="4995541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Magnetic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coupling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V="1">
            <a:off x="584949" y="3659188"/>
            <a:ext cx="1523939" cy="133635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2362200" y="1339333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Mirrors and</a:t>
            </a:r>
          </a:p>
          <a:p>
            <a:pPr algn="ctr"/>
            <a:r>
              <a:rPr lang="en-US" dirty="0">
                <a:solidFill>
                  <a:srgbClr val="0055A0"/>
                </a:solidFill>
              </a:rPr>
              <a:t>Optical Filters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>
            <a:off x="3159855" y="1985664"/>
            <a:ext cx="418410" cy="54266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spect="1"/>
          </p:cNvSpPr>
          <p:nvPr/>
        </p:nvSpPr>
        <p:spPr>
          <a:xfrm>
            <a:off x="6718426" y="1155767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Radiation Hard</a:t>
            </a:r>
          </a:p>
          <a:p>
            <a:pPr algn="ctr"/>
            <a:r>
              <a:rPr lang="en-US" dirty="0">
                <a:solidFill>
                  <a:srgbClr val="0055A0"/>
                </a:solidFill>
              </a:rPr>
              <a:t>Camera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718426" y="1524000"/>
            <a:ext cx="368175" cy="3048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spect="1"/>
          </p:cNvSpPr>
          <p:nvPr/>
        </p:nvSpPr>
        <p:spPr>
          <a:xfrm>
            <a:off x="5029200" y="5315488"/>
            <a:ext cx="21723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Beam Observation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System (BTV) with</a:t>
            </a:r>
          </a:p>
          <a:p>
            <a:pPr algn="ctr"/>
            <a:r>
              <a:rPr lang="en-US" dirty="0">
                <a:solidFill>
                  <a:srgbClr val="0055A0"/>
                </a:solidFill>
              </a:rPr>
              <a:t>Screen retracted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570412" y="4419600"/>
            <a:ext cx="1190308" cy="9555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2108888" y="524613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Foil Changer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861658" y="4495800"/>
            <a:ext cx="65476" cy="75033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spect="1"/>
          </p:cNvSpPr>
          <p:nvPr/>
        </p:nvSpPr>
        <p:spPr>
          <a:xfrm>
            <a:off x="3824909" y="5453987"/>
            <a:ext cx="1133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Vacuum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Chamber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3802602" y="4816733"/>
            <a:ext cx="592646" cy="69859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4356" y="6388539"/>
            <a:ext cx="3005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W. </a:t>
            </a:r>
            <a:r>
              <a:rPr lang="en-US" sz="1400" dirty="0" err="1" smtClean="0"/>
              <a:t>Weterings</a:t>
            </a:r>
            <a:r>
              <a:rPr lang="en-US" sz="1400" dirty="0" smtClean="0"/>
              <a:t>, R. </a:t>
            </a:r>
            <a:r>
              <a:rPr lang="en-US" sz="1400" dirty="0" err="1" smtClean="0"/>
              <a:t>Noulibos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121862" y="3962872"/>
            <a:ext cx="2650352" cy="943337"/>
          </a:xfrm>
          <a:prstGeom prst="straightConnector1">
            <a:avLst/>
          </a:prstGeom>
          <a:ln w="76200">
            <a:solidFill>
              <a:srgbClr val="FFFF99"/>
            </a:solidFill>
            <a:tailEnd type="stealth" w="med" len="lg"/>
          </a:ln>
          <a:effectLst>
            <a:glow rad="63500">
              <a:schemeClr val="accent6"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spect="1"/>
          </p:cNvSpPr>
          <p:nvPr/>
        </p:nvSpPr>
        <p:spPr>
          <a:xfrm>
            <a:off x="6723636" y="471924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Beam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09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8" r="21506"/>
          <a:stretch/>
        </p:blipFill>
        <p:spPr bwMode="auto">
          <a:xfrm>
            <a:off x="685800" y="1023879"/>
            <a:ext cx="5454595" cy="560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New Layout of L4T sector 1.1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6040416" y="4211186"/>
            <a:ext cx="304800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To optimise intervention time and avoid foil damage due to differential pressure, the system is installed in a dedicated vacuum sector.</a:t>
            </a:r>
          </a:p>
        </p:txBody>
      </p:sp>
      <p:sp>
        <p:nvSpPr>
          <p:cNvPr id="17" name="TextBox 16"/>
          <p:cNvSpPr txBox="1">
            <a:spLocks noChangeAspect="1"/>
          </p:cNvSpPr>
          <p:nvPr/>
        </p:nvSpPr>
        <p:spPr>
          <a:xfrm>
            <a:off x="6553200" y="3201389"/>
            <a:ext cx="1013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Vacuum</a:t>
            </a:r>
          </a:p>
          <a:p>
            <a:pPr algn="ctr"/>
            <a:r>
              <a:rPr lang="en-US" dirty="0">
                <a:solidFill>
                  <a:srgbClr val="0055A0"/>
                </a:solidFill>
              </a:rPr>
              <a:t>Valve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48765" y="3614680"/>
            <a:ext cx="756836" cy="1524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spect="1"/>
          </p:cNvSpPr>
          <p:nvPr/>
        </p:nvSpPr>
        <p:spPr>
          <a:xfrm>
            <a:off x="-49767" y="2908924"/>
            <a:ext cx="1013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Vacuum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Valve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V="1">
            <a:off x="457199" y="2166880"/>
            <a:ext cx="506965" cy="74204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spect="1"/>
          </p:cNvSpPr>
          <p:nvPr/>
        </p:nvSpPr>
        <p:spPr>
          <a:xfrm>
            <a:off x="3134935" y="1407244"/>
            <a:ext cx="2112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Beam Current 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Transformer (BCT)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989273" y="1557280"/>
            <a:ext cx="1398398" cy="6858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spect="1"/>
          </p:cNvSpPr>
          <p:nvPr/>
        </p:nvSpPr>
        <p:spPr>
          <a:xfrm>
            <a:off x="1191618" y="5592551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55A0"/>
                </a:solidFill>
              </a:rPr>
              <a:t>Stripping Foil </a:t>
            </a:r>
            <a:br>
              <a:rPr lang="en-US" dirty="0">
                <a:solidFill>
                  <a:srgbClr val="0055A0"/>
                </a:solidFill>
              </a:rPr>
            </a:br>
            <a:r>
              <a:rPr lang="en-US" dirty="0">
                <a:solidFill>
                  <a:srgbClr val="0055A0"/>
                </a:solidFill>
              </a:rPr>
              <a:t>Test Stand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438400" y="3386080"/>
            <a:ext cx="1093598" cy="220647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85864" y="2538822"/>
            <a:ext cx="758928" cy="26529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116288">
            <a:off x="2890868" y="2322117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4356" y="6388539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W. </a:t>
            </a:r>
            <a:r>
              <a:rPr lang="en-US" sz="1400" dirty="0" err="1" smtClean="0"/>
              <a:t>Weterings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26" name="TextBox 25"/>
          <p:cNvSpPr txBox="1">
            <a:spLocks noChangeAspect="1"/>
          </p:cNvSpPr>
          <p:nvPr/>
        </p:nvSpPr>
        <p:spPr>
          <a:xfrm>
            <a:off x="31137" y="1773896"/>
            <a:ext cx="723989" cy="369332"/>
          </a:xfrm>
          <a:prstGeom prst="rect">
            <a:avLst/>
          </a:prstGeom>
          <a:noFill/>
          <a:ln w="28575" cmpd="sng">
            <a:solidFill>
              <a:srgbClr val="FF6E2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6E25"/>
                </a:solidFill>
              </a:rPr>
              <a:t>PIMS</a:t>
            </a:r>
            <a:endParaRPr lang="en-GB" dirty="0">
              <a:solidFill>
                <a:srgbClr val="FF6E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2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Program for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5591"/>
            <a:ext cx="8111958" cy="5054297"/>
          </a:xfrm>
        </p:spPr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chemeClr val="accent2"/>
                </a:solidFill>
              </a:rPr>
              <a:t>Lifetime</a:t>
            </a:r>
            <a:r>
              <a:rPr lang="en-US" sz="2200" dirty="0" smtClean="0"/>
              <a:t> of different foils and foil holders</a:t>
            </a:r>
          </a:p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009DD9"/>
                </a:solidFill>
              </a:rPr>
              <a:t>Controls</a:t>
            </a:r>
            <a:r>
              <a:rPr lang="en-US" sz="2200" dirty="0" smtClean="0"/>
              <a:t> of foil changer including interlock with screen insertion</a:t>
            </a:r>
          </a:p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009DD9"/>
                </a:solidFill>
              </a:rPr>
              <a:t>Commissioning and </a:t>
            </a:r>
            <a:r>
              <a:rPr lang="en-US" sz="2200" dirty="0" err="1" smtClean="0">
                <a:solidFill>
                  <a:srgbClr val="009DD9"/>
                </a:solidFill>
              </a:rPr>
              <a:t>optimisation</a:t>
            </a:r>
            <a:r>
              <a:rPr lang="en-US" sz="2200" dirty="0" smtClean="0">
                <a:solidFill>
                  <a:srgbClr val="009DD9"/>
                </a:solidFill>
              </a:rPr>
              <a:t> of the instrumentation </a:t>
            </a:r>
            <a:r>
              <a:rPr lang="en-US" sz="2200" dirty="0" smtClean="0"/>
              <a:t>at the stripping foil (screen + mirrors + camera, foil temperature and current measurement from foil holder)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Rough estimate of </a:t>
            </a:r>
            <a:r>
              <a:rPr lang="en-US" sz="2200" dirty="0" smtClean="0">
                <a:solidFill>
                  <a:srgbClr val="009DD9"/>
                </a:solidFill>
              </a:rPr>
              <a:t>stripping efficiency </a:t>
            </a:r>
            <a:r>
              <a:rPr lang="en-US" sz="2200" dirty="0" smtClean="0"/>
              <a:t>of different foil types and thicknesses</a:t>
            </a:r>
          </a:p>
          <a:p>
            <a:pPr lvl="1">
              <a:buFont typeface="Arial"/>
              <a:buChar char="•"/>
            </a:pPr>
            <a:r>
              <a:rPr lang="en-US" sz="1900" dirty="0"/>
              <a:t>N</a:t>
            </a:r>
            <a:r>
              <a:rPr lang="en-US" sz="1900" dirty="0" smtClean="0"/>
              <a:t>eed 2 well cross-calibrated BCTs (</a:t>
            </a:r>
            <a:r>
              <a:rPr lang="en-US" sz="1900" b="1" dirty="0" smtClean="0"/>
              <a:t>L4T.BCT.0107 and L4Z.BCT.0273</a:t>
            </a:r>
            <a:r>
              <a:rPr lang="en-US" sz="1900" dirty="0" smtClean="0"/>
              <a:t>); H</a:t>
            </a:r>
            <a:r>
              <a:rPr lang="en-US" sz="1900" baseline="30000" dirty="0" smtClean="0"/>
              <a:t>0</a:t>
            </a:r>
            <a:r>
              <a:rPr lang="en-US" sz="1900" dirty="0" smtClean="0"/>
              <a:t> will not be detected and H</a:t>
            </a:r>
            <a:r>
              <a:rPr lang="en-US" sz="1900" baseline="30000" dirty="0" smtClean="0"/>
              <a:t>-</a:t>
            </a:r>
            <a:r>
              <a:rPr lang="en-US" sz="1900" dirty="0" smtClean="0"/>
              <a:t> will cancel with p (but H</a:t>
            </a:r>
            <a:r>
              <a:rPr lang="en-US" sz="1900" baseline="30000" dirty="0" smtClean="0"/>
              <a:t>-</a:t>
            </a:r>
            <a:r>
              <a:rPr lang="en-US" sz="1900" dirty="0" smtClean="0"/>
              <a:t> signal negligible), so expect transmission of ~98%!</a:t>
            </a:r>
          </a:p>
          <a:p>
            <a:pPr>
              <a:buFont typeface="Arial"/>
              <a:buChar char="•"/>
            </a:pPr>
            <a:r>
              <a:rPr lang="en-US" sz="2100" dirty="0" smtClean="0"/>
              <a:t>Detection of </a:t>
            </a:r>
            <a:r>
              <a:rPr lang="en-US" sz="2100" dirty="0" smtClean="0">
                <a:solidFill>
                  <a:srgbClr val="009DD9"/>
                </a:solidFill>
              </a:rPr>
              <a:t>foil breakage </a:t>
            </a:r>
            <a:r>
              <a:rPr lang="en-US" sz="2100" dirty="0" smtClean="0"/>
              <a:t>(foil current)</a:t>
            </a:r>
          </a:p>
          <a:p>
            <a:pPr>
              <a:buFont typeface="Arial"/>
              <a:buChar char="•"/>
            </a:pPr>
            <a:r>
              <a:rPr lang="en-US" sz="2100" dirty="0" smtClean="0"/>
              <a:t>Hope to be able to obtain a rough estimate of </a:t>
            </a:r>
            <a:r>
              <a:rPr lang="en-US" sz="2100" dirty="0" smtClean="0">
                <a:solidFill>
                  <a:srgbClr val="009DD9"/>
                </a:solidFill>
              </a:rPr>
              <a:t>emittance growth </a:t>
            </a:r>
            <a:r>
              <a:rPr lang="en-US" sz="2100" dirty="0" smtClean="0"/>
              <a:t>through the foil using the</a:t>
            </a:r>
            <a:r>
              <a:rPr lang="en-US" sz="1900" dirty="0" smtClean="0"/>
              <a:t> SEM grids in L4Z line</a:t>
            </a:r>
          </a:p>
          <a:p>
            <a:pPr lvl="1">
              <a:buFont typeface="Arial"/>
              <a:buChar char="•"/>
            </a:pPr>
            <a:endParaRPr lang="en-US" sz="2000" dirty="0" smtClean="0"/>
          </a:p>
          <a:p>
            <a:pPr>
              <a:buFont typeface="Wingdings" charset="2"/>
              <a:buChar char="Ø"/>
            </a:pPr>
            <a:r>
              <a:rPr lang="en-US" sz="2200" dirty="0" smtClean="0"/>
              <a:t>Beam size on foil will be similar to situation at PSB injection</a:t>
            </a:r>
          </a:p>
          <a:p>
            <a:pPr>
              <a:buFont typeface="Wingdings" charset="2"/>
              <a:buChar char="Ø"/>
            </a:pPr>
            <a:r>
              <a:rPr lang="en-US" sz="2200" dirty="0" smtClean="0">
                <a:solidFill>
                  <a:srgbClr val="FF6E25"/>
                </a:solidFill>
              </a:rPr>
              <a:t>Tests can be performed in parallel to </a:t>
            </a:r>
            <a:r>
              <a:rPr lang="en-US" sz="2200" dirty="0" err="1" smtClean="0">
                <a:solidFill>
                  <a:srgbClr val="FF6E25"/>
                </a:solidFill>
              </a:rPr>
              <a:t>Linac</a:t>
            </a:r>
            <a:r>
              <a:rPr lang="en-US" sz="2200" dirty="0" smtClean="0">
                <a:solidFill>
                  <a:srgbClr val="FF6E25"/>
                </a:solidFill>
              </a:rPr>
              <a:t> 4 beam tests </a:t>
            </a:r>
            <a:r>
              <a:rPr lang="en-US" sz="2200" dirty="0" smtClean="0"/>
              <a:t>(except for emittance measurements of H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 beam at end of line)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Project Meeting 01/10/2015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5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55770</TotalTime>
  <Words>2335</Words>
  <Application>Microsoft Macintosh PowerPoint</Application>
  <PresentationFormat>On-screen Show (4:3)</PresentationFormat>
  <Paragraphs>293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Overview of the  Half-Sector Test</vt:lpstr>
      <vt:lpstr>Work Breakdown Structure</vt:lpstr>
      <vt:lpstr>Future PSB H- Injection Section</vt:lpstr>
      <vt:lpstr>Location of the HST Installations</vt:lpstr>
      <vt:lpstr>Top View of Future PSB Injection Section</vt:lpstr>
      <vt:lpstr>Scope of the Project – Phase 1</vt:lpstr>
      <vt:lpstr>Foil Handling Mechanism</vt:lpstr>
      <vt:lpstr>New Layout of L4T sector 1.1 </vt:lpstr>
      <vt:lpstr>Test Program for Part 1</vt:lpstr>
      <vt:lpstr>Status of Phase 1 – Stripping Foil Test Stand</vt:lpstr>
      <vt:lpstr>Stripping Foil Unit Status</vt:lpstr>
      <vt:lpstr>Stripping Foil Unit Installation Status</vt:lpstr>
      <vt:lpstr>HST – Phase 2</vt:lpstr>
      <vt:lpstr>HST Implementation</vt:lpstr>
      <vt:lpstr>HST Implementation</vt:lpstr>
      <vt:lpstr>Schematic Layout of HST</vt:lpstr>
      <vt:lpstr>Inventory of the Half Sector Test</vt:lpstr>
      <vt:lpstr>PowerPoint Presentation</vt:lpstr>
      <vt:lpstr>Test Program for Part 2</vt:lpstr>
      <vt:lpstr>Prompt Radiation and Activation Studies</vt:lpstr>
      <vt:lpstr>Prompt Dose Rate</vt:lpstr>
      <vt:lpstr>Prompt Radiation</vt:lpstr>
      <vt:lpstr>Residual Dose Rates</vt:lpstr>
      <vt:lpstr>Proposed Operation</vt:lpstr>
      <vt:lpstr>Status of Phase 2 – HST</vt:lpstr>
      <vt:lpstr>HST Installation Status</vt:lpstr>
      <vt:lpstr>Organisation</vt:lpstr>
      <vt:lpstr>Current Linac4 Masterplan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a Beam Interlock System for Linac4, transfer and Measurement Lines as well as PSB with Linac4</dc:title>
  <dc:creator>Bettina Mikulec</dc:creator>
  <cp:lastModifiedBy>Bettina Mikulec</cp:lastModifiedBy>
  <cp:revision>284</cp:revision>
  <cp:lastPrinted>2014-03-04T16:01:42Z</cp:lastPrinted>
  <dcterms:created xsi:type="dcterms:W3CDTF">2010-10-21T07:56:42Z</dcterms:created>
  <dcterms:modified xsi:type="dcterms:W3CDTF">2015-10-01T09:51:49Z</dcterms:modified>
</cp:coreProperties>
</file>