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7" r:id="rId4"/>
    <p:sldId id="268" r:id="rId5"/>
    <p:sldId id="261" r:id="rId6"/>
    <p:sldId id="259" r:id="rId7"/>
    <p:sldId id="262" r:id="rId8"/>
    <p:sldId id="263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809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656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519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968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520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099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80725"/>
            <a:ext cx="6019800" cy="52962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880725"/>
            <a:ext cx="6019800" cy="52962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262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191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30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294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06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0395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426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816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476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943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478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63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410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11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995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66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EF122-6BB8-4AA9-AF14-C6F7A41D65AC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5F41A-803F-42D0-85B1-AB6F2ED26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55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01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825623"/>
            <a:ext cx="12192000" cy="5667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928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069BC-2661-45B1-8669-63A5917AFCE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287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28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24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i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Measurements at 3MeV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GB" dirty="0" smtClean="0"/>
              <a:t>Lombardi reporting for the source and </a:t>
            </a:r>
            <a:r>
              <a:rPr lang="en-GB" dirty="0" err="1" smtClean="0"/>
              <a:t>linac</a:t>
            </a:r>
            <a:r>
              <a:rPr lang="en-GB" dirty="0" smtClean="0"/>
              <a:t> team </a:t>
            </a:r>
          </a:p>
          <a:p>
            <a:r>
              <a:rPr lang="en-GB" dirty="0" smtClean="0"/>
              <a:t>(JB </a:t>
            </a:r>
            <a:r>
              <a:rPr lang="en-GB" dirty="0" err="1" smtClean="0"/>
              <a:t>Lallement</a:t>
            </a:r>
            <a:r>
              <a:rPr lang="en-GB" dirty="0" smtClean="0"/>
              <a:t>, J. Lettry, D. Fink and V. Dimov)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3082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20927" y="0"/>
            <a:ext cx="6931347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24/8/2015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721180" y="5962457"/>
            <a:ext cx="1585796" cy="712981"/>
            <a:chOff x="666750" y="1773741"/>
            <a:chExt cx="2019300" cy="8572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750" y="1773741"/>
              <a:ext cx="2019300" cy="85725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2612869" y="1793021"/>
              <a:ext cx="73181" cy="3257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8078" y="185880"/>
            <a:ext cx="4155688" cy="647699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IS03a </a:t>
            </a:r>
            <a:r>
              <a:rPr lang="en-GB" dirty="0" smtClean="0"/>
              <a:t>B-Op</a:t>
            </a:r>
            <a:r>
              <a:rPr lang="en-GB" dirty="0"/>
              <a:t>, </a:t>
            </a:r>
            <a:r>
              <a:rPr lang="en-GB" dirty="0" smtClean="0"/>
              <a:t>B-</a:t>
            </a:r>
            <a:r>
              <a:rPr lang="en-GB" dirty="0" err="1" smtClean="0"/>
              <a:t>ll</a:t>
            </a:r>
            <a:r>
              <a:rPr lang="en-GB" dirty="0" smtClean="0"/>
              <a:t>  optics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751206" y="2197312"/>
            <a:ext cx="2673128" cy="147732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defTabSz="628650"/>
            <a:r>
              <a:rPr lang="en-GB" i="1" dirty="0">
                <a:solidFill>
                  <a:prstClr val="black"/>
                </a:solidFill>
              </a:rPr>
              <a:t>Beam optics:</a:t>
            </a:r>
          </a:p>
          <a:p>
            <a:pPr defTabSz="852488"/>
            <a:r>
              <a:rPr lang="en-GB" dirty="0">
                <a:solidFill>
                  <a:prstClr val="black"/>
                </a:solidFill>
              </a:rPr>
              <a:t>Source 		-45 kV</a:t>
            </a:r>
          </a:p>
          <a:p>
            <a:pPr defTabSz="852488"/>
            <a:r>
              <a:rPr lang="en-GB" dirty="0">
                <a:solidFill>
                  <a:prstClr val="black"/>
                </a:solidFill>
              </a:rPr>
              <a:t>Puller / Dump 	-35 kV</a:t>
            </a:r>
          </a:p>
          <a:p>
            <a:pPr defTabSz="852488"/>
            <a:r>
              <a:rPr lang="en-GB" dirty="0">
                <a:solidFill>
                  <a:prstClr val="black"/>
                </a:solidFill>
              </a:rPr>
              <a:t>Gnd. El.</a:t>
            </a:r>
          </a:p>
          <a:p>
            <a:pPr defTabSz="852488"/>
            <a:r>
              <a:rPr lang="en-GB" dirty="0" err="1">
                <a:solidFill>
                  <a:prstClr val="black"/>
                </a:solidFill>
              </a:rPr>
              <a:t>Einzel</a:t>
            </a:r>
            <a:r>
              <a:rPr lang="en-GB" dirty="0">
                <a:solidFill>
                  <a:prstClr val="black"/>
                </a:solidFill>
              </a:rPr>
              <a:t> lens 	+35 kV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28078" y="738275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Orientation of the Filter and Dump magnetic dipoles:</a:t>
            </a:r>
          </a:p>
          <a:p>
            <a:r>
              <a:rPr lang="en-GB" i="1" dirty="0">
                <a:solidFill>
                  <a:srgbClr val="0000FF"/>
                </a:solidFill>
              </a:rPr>
              <a:t>  B-Op </a:t>
            </a:r>
            <a:r>
              <a:rPr lang="en-GB" dirty="0">
                <a:solidFill>
                  <a:prstClr val="black"/>
                </a:solidFill>
              </a:rPr>
              <a:t>:= Opposite (or antiparallel)</a:t>
            </a:r>
          </a:p>
          <a:p>
            <a:r>
              <a:rPr lang="en-GB" i="1" dirty="0">
                <a:solidFill>
                  <a:srgbClr val="0000FF"/>
                </a:solidFill>
              </a:rPr>
              <a:t>  B-</a:t>
            </a:r>
            <a:r>
              <a:rPr lang="en-GB" i="1" dirty="0" err="1">
                <a:solidFill>
                  <a:srgbClr val="0000FF"/>
                </a:solidFill>
              </a:rPr>
              <a:t>ll</a:t>
            </a:r>
            <a:r>
              <a:rPr lang="en-GB" i="1" dirty="0">
                <a:solidFill>
                  <a:srgbClr val="0000FF"/>
                </a:solidFill>
              </a:rPr>
              <a:t>    </a:t>
            </a:r>
            <a:r>
              <a:rPr lang="en-GB" dirty="0">
                <a:solidFill>
                  <a:prstClr val="black"/>
                </a:solidFill>
              </a:rPr>
              <a:t>:= Parallel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0" y="4497484"/>
            <a:ext cx="3040566" cy="23605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prstClr val="black"/>
                </a:solidFill>
              </a:rPr>
              <a:t>Compatible to previous flanges &amp; PGs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prstClr val="black"/>
                </a:solidFill>
              </a:rPr>
              <a:t>Reduction of the drift in the front-end by 100 mm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prstClr val="black"/>
                </a:solidFill>
              </a:rPr>
              <a:t>Protection of the Main insulator vs. Cs-deposition.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FF"/>
                </a:solidFill>
              </a:rPr>
              <a:t>Improvement towards nominal emittance.</a:t>
            </a:r>
          </a:p>
        </p:txBody>
      </p:sp>
    </p:spTree>
    <p:extLst>
      <p:ext uri="{BB962C8B-B14F-4D97-AF65-F5344CB8AC3E}">
        <p14:creationId xmlns:p14="http://schemas.microsoft.com/office/powerpoint/2010/main" val="72995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343" y="480494"/>
            <a:ext cx="8900931" cy="42066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"/>
            <a:ext cx="5597912" cy="458285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IS03a Linac4                 </a:t>
            </a:r>
            <a:r>
              <a:rPr lang="en-GB" sz="2200" b="1" i="0" dirty="0">
                <a:solidFill>
                  <a:srgbClr val="00B050"/>
                </a:solidFill>
              </a:rPr>
              <a:t>Cs: 21.5 mg</a:t>
            </a:r>
            <a:endParaRPr lang="en-GB" sz="3100" b="1" i="0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24/8/2015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02664" y="6499980"/>
            <a:ext cx="2057400" cy="365125"/>
          </a:xfrm>
        </p:spPr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995575" y="71513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304112" y="486212"/>
            <a:ext cx="2569928" cy="441316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572377" y="7192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6162" y="486212"/>
            <a:ext cx="2305050" cy="44131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25047" y="4260238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2015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670374" y="4277607"/>
            <a:ext cx="13461" cy="678007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67100" y="5154189"/>
            <a:ext cx="124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Opposite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190283" y="2289986"/>
            <a:ext cx="302110" cy="1352727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 rot="186690">
            <a:off x="4296937" y="3779023"/>
            <a:ext cx="5471531" cy="4736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 rot="21272487">
            <a:off x="4668055" y="1069710"/>
            <a:ext cx="5129309" cy="87474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74167" y="3207160"/>
            <a:ext cx="4603123" cy="338554"/>
          </a:xfrm>
          <a:prstGeom prst="rect">
            <a:avLst/>
          </a:prstGeom>
          <a:solidFill>
            <a:srgbClr val="FFFF00">
              <a:alpha val="21000"/>
            </a:srgb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prstClr val="black"/>
                </a:solidFill>
              </a:rPr>
              <a:t>9-weeks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4700996" y="1846643"/>
            <a:ext cx="244621" cy="1164548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4492393" y="2237630"/>
            <a:ext cx="307538" cy="104713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567941" y="55284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3523" y="4762794"/>
            <a:ext cx="4073767" cy="209786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7055409" y="4678615"/>
            <a:ext cx="3114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prstClr val="white">
                    <a:lumMod val="50000"/>
                  </a:prstClr>
                </a:solidFill>
              </a:rPr>
              <a:t>Plasma chamber                   Extraction / e-dump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39572" y="5271732"/>
            <a:ext cx="1927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Inst. FE + leak test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Bake-out.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00FF"/>
                </a:solidFill>
              </a:rPr>
              <a:t>6 days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23319" y="5154189"/>
            <a:ext cx="873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FF"/>
                </a:solidFill>
              </a:rPr>
              <a:t>Parallel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11208" y="2533902"/>
            <a:ext cx="167690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prstClr val="black"/>
                </a:solidFill>
              </a:rPr>
              <a:t>No Cond. effect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300400" y="4855320"/>
            <a:ext cx="2551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 dirty="0">
                <a:solidFill>
                  <a:prstClr val="black"/>
                </a:solidFill>
              </a:rPr>
              <a:t>Filter &amp; dump B-Field</a:t>
            </a:r>
          </a:p>
        </p:txBody>
      </p:sp>
    </p:spTree>
    <p:extLst>
      <p:ext uri="{BB962C8B-B14F-4D97-AF65-F5344CB8AC3E}">
        <p14:creationId xmlns:p14="http://schemas.microsoft.com/office/powerpoint/2010/main" val="783771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61"/>
          <a:stretch/>
        </p:blipFill>
        <p:spPr>
          <a:xfrm>
            <a:off x="332508" y="0"/>
            <a:ext cx="10920846" cy="6579721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2305050" y="2108499"/>
            <a:ext cx="514350" cy="2434926"/>
          </a:xfrm>
          <a:prstGeom prst="straightConnector1">
            <a:avLst/>
          </a:prstGeom>
          <a:ln w="412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629025" y="2108499"/>
            <a:ext cx="1642222" cy="1453851"/>
          </a:xfrm>
          <a:prstGeom prst="straightConnector1">
            <a:avLst/>
          </a:prstGeom>
          <a:ln w="412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4086" y="1480522"/>
            <a:ext cx="580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Current Transformers for Transmission measurements</a:t>
            </a:r>
          </a:p>
          <a:p>
            <a:r>
              <a:rPr lang="en-GB" dirty="0" smtClean="0"/>
              <a:t>                                                (BCT)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7267576" y="3219450"/>
            <a:ext cx="1647824" cy="1552575"/>
          </a:xfrm>
          <a:prstGeom prst="straightConnector1">
            <a:avLst/>
          </a:prstGeom>
          <a:ln w="41275">
            <a:solidFill>
              <a:srgbClr val="0070C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033261" y="4587359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Dump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6019801" y="3667126"/>
            <a:ext cx="1381124" cy="1752599"/>
          </a:xfrm>
          <a:prstGeom prst="straightConnector1">
            <a:avLst/>
          </a:prstGeom>
          <a:ln w="41275">
            <a:solidFill>
              <a:srgbClr val="0070C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6400801" y="3562350"/>
            <a:ext cx="1117985" cy="1743075"/>
          </a:xfrm>
          <a:prstGeom prst="straightConnector1">
            <a:avLst/>
          </a:prstGeom>
          <a:ln w="41275">
            <a:solidFill>
              <a:srgbClr val="0070C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141118" y="546365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Chopper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39413" y="80302"/>
            <a:ext cx="10515600" cy="1325563"/>
          </a:xfrm>
        </p:spPr>
        <p:txBody>
          <a:bodyPr/>
          <a:lstStyle/>
          <a:p>
            <a:r>
              <a:rPr lang="en-GB" dirty="0" smtClean="0"/>
              <a:t>Measurements at 3 </a:t>
            </a:r>
            <a:r>
              <a:rPr lang="en-GB" dirty="0" err="1" smtClean="0"/>
              <a:t>meV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A62DC-4CC2-4C38-B369-B2E30369B0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49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Measurements 1: we have 30mA at 3 MeV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1488072"/>
            <a:ext cx="8261537" cy="454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559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Measurement 2 : the source emit is still a bit too large and mismatched to the LEBT acceptance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690688"/>
            <a:ext cx="9183908" cy="427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728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Measurement3 : we have a mismatch in the LEBT </a:t>
            </a:r>
            <a:endParaRPr lang="en-GB" dirty="0"/>
          </a:p>
        </p:txBody>
      </p:sp>
      <p:pic>
        <p:nvPicPr>
          <p:cNvPr id="4" name="Picture 2" descr="http://elogbook.cern.ch/eLogbook/attach_reader?attach_id=14966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718616"/>
            <a:ext cx="8674101" cy="441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2959100" y="3009900"/>
            <a:ext cx="63500" cy="254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182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Good news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have a 30mA beam at 3 MeV available for commissioning the DTL up to 50 MeV</a:t>
            </a:r>
          </a:p>
          <a:p>
            <a:r>
              <a:rPr lang="en-GB" dirty="0" smtClean="0"/>
              <a:t>We have learned a lot about source/LEBT bottleneck and we think we  are more knowledgeable on the matching into the LEBT</a:t>
            </a:r>
          </a:p>
          <a:p>
            <a:r>
              <a:rPr lang="en-GB" dirty="0" smtClean="0"/>
              <a:t>The emittance from the source is still too big, but the current has improved by factor and the stability/reliability is remarkable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025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239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1_Office Theme</vt:lpstr>
      <vt:lpstr>Measurements at 3MeV</vt:lpstr>
      <vt:lpstr>IS03a B-Op, B-ll  optics</vt:lpstr>
      <vt:lpstr>IS03a Linac4                 Cs: 21.5 mg</vt:lpstr>
      <vt:lpstr>Measurements at 3 meV</vt:lpstr>
      <vt:lpstr>Measurements 1: we have 30mA at 3 MeV</vt:lpstr>
      <vt:lpstr>Measurement 2 : the source emit is still a bit too large and mismatched to the LEBT acceptance</vt:lpstr>
      <vt:lpstr>Measurement3 : we have a mismatch in the LEBT </vt:lpstr>
      <vt:lpstr>Good news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Alessandra Lombardi</dc:creator>
  <cp:lastModifiedBy>Alessandra Lombardi</cp:lastModifiedBy>
  <cp:revision>7</cp:revision>
  <dcterms:created xsi:type="dcterms:W3CDTF">2015-09-30T13:10:24Z</dcterms:created>
  <dcterms:modified xsi:type="dcterms:W3CDTF">2015-09-30T14:04:24Z</dcterms:modified>
</cp:coreProperties>
</file>