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3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3.xml" ContentType="application/vnd.openxmlformats-officedocument.presentationml.slideMaster+xml"/>
  <Override PartName="/ppt/slideLayouts/slideLayout2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2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3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3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39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theme/theme5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6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1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42.xml" ContentType="application/vnd.openxmlformats-officedocument.presentationml.slideLayout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2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Layouts/slideLayout4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6" r:id="rId1"/>
    <p:sldMasterId id="2147483725" r:id="rId2"/>
    <p:sldMasterId id="2147483713" r:id="rId3"/>
  </p:sldMasterIdLst>
  <p:notesMasterIdLst>
    <p:notesMasterId r:id="rId26"/>
  </p:notesMasterIdLst>
  <p:handoutMasterIdLst>
    <p:handoutMasterId r:id="rId27"/>
  </p:handoutMasterIdLst>
  <p:sldIdLst>
    <p:sldId id="256" r:id="rId4"/>
    <p:sldId id="264" r:id="rId5"/>
    <p:sldId id="268" r:id="rId6"/>
    <p:sldId id="258" r:id="rId7"/>
    <p:sldId id="270" r:id="rId8"/>
    <p:sldId id="269" r:id="rId9"/>
    <p:sldId id="259" r:id="rId10"/>
    <p:sldId id="267" r:id="rId11"/>
    <p:sldId id="261" r:id="rId12"/>
    <p:sldId id="257" r:id="rId13"/>
    <p:sldId id="260" r:id="rId14"/>
    <p:sldId id="262" r:id="rId15"/>
    <p:sldId id="277" r:id="rId16"/>
    <p:sldId id="275" r:id="rId17"/>
    <p:sldId id="263" r:id="rId18"/>
    <p:sldId id="276" r:id="rId19"/>
    <p:sldId id="279" r:id="rId20"/>
    <p:sldId id="278" r:id="rId21"/>
    <p:sldId id="266" r:id="rId22"/>
    <p:sldId id="265" r:id="rId23"/>
    <p:sldId id="280" r:id="rId24"/>
    <p:sldId id="272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clrMru>
    <a:srgbClr val="FF0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1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heme" Target="theme/theme1.xml"/><Relationship Id="rId7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0" Type="http://schemas.openxmlformats.org/officeDocument/2006/relationships/slide" Target="slides/slide7.xml"/><Relationship Id="rId32" Type="http://schemas.openxmlformats.org/officeDocument/2006/relationships/tableStyles" Target="tableStyles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9" Type="http://schemas.openxmlformats.org/officeDocument/2006/relationships/slide" Target="slides/slide6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7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23" Type="http://schemas.openxmlformats.org/officeDocument/2006/relationships/slide" Target="slides/slide20.xml"/><Relationship Id="rId4" Type="http://schemas.openxmlformats.org/officeDocument/2006/relationships/slide" Target="slides/slide1.xml"/><Relationship Id="rId28" Type="http://schemas.openxmlformats.org/officeDocument/2006/relationships/printerSettings" Target="printerSettings/printerSettings1.bin"/><Relationship Id="rId26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11" Type="http://schemas.openxmlformats.org/officeDocument/2006/relationships/slide" Target="slides/slide8.xml"/><Relationship Id="rId29" Type="http://schemas.openxmlformats.org/officeDocument/2006/relationships/presProps" Target="presProps.xml"/><Relationship Id="rId6" Type="http://schemas.openxmlformats.org/officeDocument/2006/relationships/slide" Target="slides/slide3.xml"/><Relationship Id="rId16" Type="http://schemas.openxmlformats.org/officeDocument/2006/relationships/slide" Target="slides/slide13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fld id="{106CB650-7F67-3849-9A02-F410B3711FC9}" type="datetimeFigureOut">
              <a:rPr lang="en-US"/>
              <a:pPr>
                <a:defRPr/>
              </a:pPr>
              <a:t>10/14/09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fld id="{3E8E8CC8-17EB-6649-BF43-7135083DA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FC435CE-5590-FC47-A62C-06D57ED36161}" type="datetime1">
              <a:rPr lang="en-US"/>
              <a:pPr>
                <a:defRPr/>
              </a:pPr>
              <a:t>10/14/09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06482B2-DE13-4742-AD1A-40B0C467C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lvl="2" eaLnBrk="1" hangingPunct="1">
              <a:spcBef>
                <a:spcPct val="0"/>
              </a:spcBef>
            </a:pPr>
            <a:r>
              <a:rPr lang="en-US">
                <a:solidFill>
                  <a:schemeClr val="tx2"/>
                </a:solidFill>
                <a:ea typeface="ＭＳ Ｐゴシック" charset="-128"/>
              </a:rPr>
              <a:t>Energy response of </a:t>
            </a:r>
            <a:r>
              <a:rPr lang="en-US" b="1">
                <a:solidFill>
                  <a:schemeClr val="tx2"/>
                </a:solidFill>
                <a:ea typeface="ＭＳ Ｐゴシック" charset="-128"/>
              </a:rPr>
              <a:t>Q</a:t>
            </a:r>
            <a:r>
              <a:rPr lang="en-US" sz="2000" b="1">
                <a:solidFill>
                  <a:schemeClr val="tx2"/>
                </a:solidFill>
                <a:ea typeface="ＭＳ Ｐゴシック" charset="-128"/>
              </a:rPr>
              <a:t>GSP_</a:t>
            </a:r>
            <a:r>
              <a:rPr lang="en-US" b="1">
                <a:solidFill>
                  <a:schemeClr val="tx2"/>
                </a:solidFill>
                <a:ea typeface="ＭＳ Ｐゴシック" charset="-128"/>
              </a:rPr>
              <a:t>B</a:t>
            </a:r>
            <a:r>
              <a:rPr lang="en-US" sz="2000" b="1">
                <a:solidFill>
                  <a:schemeClr val="tx2"/>
                </a:solidFill>
                <a:ea typeface="ＭＳ Ｐゴシック" charset="-128"/>
              </a:rPr>
              <a:t>ERT</a:t>
            </a:r>
            <a:r>
              <a:rPr lang="en-US">
                <a:ea typeface="ＭＳ Ｐゴシック" charset="-128"/>
              </a:rPr>
              <a:t> is unphysical ( 9 – 20 GeV )</a:t>
            </a:r>
          </a:p>
          <a:p>
            <a:pPr eaLnBrk="1" hangingPunct="1">
              <a:spcBef>
                <a:spcPct val="0"/>
              </a:spcBef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0405A5-3A86-EE48-BC4F-306C0809CCEC}" type="slidenum">
              <a:rPr lang="en-US">
                <a:ea typeface="ＭＳ Ｐゴシック" pitchFamily="-109" charset="-128"/>
                <a:cs typeface="ＭＳ Ｐゴシック" pitchFamily="-109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>
                <a:ea typeface="ＭＳ Ｐゴシック" charset="-128"/>
                <a:cs typeface="ＭＳ Ｐゴシック" charset="-128"/>
              </a:rPr>
              <a:t>Goal: getting the same results when you restart a simulation</a:t>
            </a:r>
          </a:p>
          <a:p>
            <a:pPr lvl="1" eaLnBrk="1" hangingPunct="1">
              <a:spcBef>
                <a:spcPct val="0"/>
              </a:spcBef>
            </a:pPr>
            <a:r>
              <a:rPr lang="en-US"/>
              <a:t>At the start of a job (‘soft’ version)</a:t>
            </a:r>
          </a:p>
          <a:p>
            <a:pPr lvl="1" eaLnBrk="1" hangingPunct="1">
              <a:spcBef>
                <a:spcPct val="0"/>
              </a:spcBef>
            </a:pPr>
            <a:r>
              <a:rPr lang="en-US"/>
              <a:t>At an intermediate event (‘hard’ version)</a:t>
            </a:r>
          </a:p>
          <a:p>
            <a:pPr eaLnBrk="1" hangingPunct="1">
              <a:spcBef>
                <a:spcPct val="0"/>
              </a:spcBef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B7DF7F-1FCA-5044-9300-B9334DFD0D94}" type="slidenum">
              <a:rPr lang="en-US">
                <a:ea typeface="ＭＳ Ｐゴシック" pitchFamily="-109" charset="-128"/>
                <a:cs typeface="ＭＳ Ｐゴシック" pitchFamily="-109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>
              <a:ea typeface="ＭＳ Ｐゴシック" pitchFamily="-109" charset="-128"/>
              <a:cs typeface="ＭＳ Ｐゴシック" pitchFamily="-109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994730-0439-834B-9019-AF57F328A2D7}" type="slidenum">
              <a:rPr lang="en-US">
                <a:ea typeface="ＭＳ Ｐゴシック" pitchFamily="-109" charset="-128"/>
                <a:cs typeface="ＭＳ Ｐゴシック" pitchFamily="-109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DB0E4600-0381-4CF3-88F2-7ED7D2E3F9C8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D9492F-17A0-2946-BA54-AAB50B9C69C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pPr>
              <a:defRPr/>
            </a:pPr>
            <a:fld id="{D1B9C1BA-E385-FA49-B663-CE7106EEA53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5263C1-B5CE-C849-98D5-FB6AEEEC2E8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AD8D8-A5D4-1A4E-9EE3-5465F9828A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9C1BA-E385-FA49-B663-CE7106EEA53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DB0E4600-0381-4CF3-88F2-7ED7D2E3F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BC788-C6B9-4C4A-952A-D0EAA67A36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9C1BA-E385-FA49-B663-CE7106EEA53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BC788-C6B9-4C4A-952A-D0EAA67A36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588951-E5D0-044D-9979-E74EDC69790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E01C18-3A38-A343-9778-EBF8EBEA94C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3A3023-4C25-5A4F-8476-B1332F3CC8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9C99B0-CDA5-6E4C-9381-49D23AF0DA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88AB-E386-774B-A201-890DFA8252F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4600-0381-4CF3-88F2-7ED7D2E3F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D9492F-17A0-2946-BA54-AAB50B9C69C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pPr>
              <a:defRPr/>
            </a:pPr>
            <a:fld id="{D1B9C1BA-E385-FA49-B663-CE7106EEA53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9C1BA-E385-FA49-B663-CE7106EEA53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5263C1-B5CE-C849-98D5-FB6AEEEC2E8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AD8D8-A5D4-1A4E-9EE3-5465F9828A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9C1BA-E385-FA49-B663-CE7106EEA53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B0E4600-0381-4CF3-88F2-7ED7D2E3F9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BC788-C6B9-4C4A-952A-D0EAA67A36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34588951-E5D0-044D-9979-E74EDC69790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E01C18-3A38-A343-9778-EBF8EBEA94C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3A3023-4C25-5A4F-8476-B1332F3CC8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9C99B0-CDA5-6E4C-9381-49D23AF0DA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88AB-E386-774B-A201-890DFA8252F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588951-E5D0-044D-9979-E74EDC69790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4600-0381-4CF3-88F2-7ED7D2E3F9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C7D9492F-17A0-2946-BA54-AAB50B9C69C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5263C1-B5CE-C849-98D5-FB6AEEEC2E8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FAD8D8-A5D4-1A4E-9EE3-5465F9828A0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E01C18-3A38-A343-9778-EBF8EBEA94C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3A3023-4C25-5A4F-8476-B1332F3CC88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9C99B0-CDA5-6E4C-9381-49D23AF0DA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F88AB-E386-774B-A201-890DFA8252F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4600-0381-4CF3-88F2-7ED7D2E3F9C8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19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2.xml"/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19" Type="http://schemas.openxmlformats.org/officeDocument/2006/relationships/image" Target="../media/image3.png"/><Relationship Id="rId2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9.xml"/><Relationship Id="rId18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9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1B9C1BA-E385-FA49-B663-CE7106EEA53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1B9C1BA-E385-FA49-B663-CE7106EEA53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1B9C1BA-E385-FA49-B663-CE7106EEA53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Workshop goals and opportunities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-65" charset="0"/>
              <a:buNone/>
              <a:defRPr/>
            </a:pPr>
            <a:r>
              <a:rPr lang="en-US" dirty="0" smtClean="0">
                <a:ea typeface="ＭＳ Ｐゴシック" pitchFamily="-65" charset="-128"/>
                <a:cs typeface="ＭＳ Ｐゴシック" pitchFamily="-65" charset="-128"/>
              </a:rPr>
              <a:t>Issues, challenges and themes </a:t>
            </a: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ea typeface="+mn-ea"/>
                <a:cs typeface="+mn-cs"/>
              </a:rPr>
              <a:t>John Apostolakis</a:t>
            </a:r>
          </a:p>
        </p:txBody>
      </p:sp>
      <p:sp>
        <p:nvSpPr>
          <p:cNvPr id="15364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365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33400" cy="365125"/>
          </a:xfrm>
        </p:spPr>
        <p:txBody>
          <a:bodyPr/>
          <a:lstStyle/>
          <a:p>
            <a:pPr>
              <a:defRPr/>
            </a:pPr>
            <a:fld id="{5E17DF8C-B2B2-7244-B7B3-77C68892507C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The </a:t>
            </a:r>
            <a:r>
              <a:rPr lang="en-US" dirty="0">
                <a:ea typeface="ＭＳ Ｐゴシック" charset="-128"/>
                <a:cs typeface="ＭＳ Ｐゴシック" charset="-128"/>
              </a:rPr>
              <a:t>Multi-core Era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3000" dirty="0">
                <a:ea typeface="ＭＳ Ｐゴシック" charset="-128"/>
                <a:cs typeface="ＭＳ Ｐゴシック" charset="-128"/>
              </a:rPr>
              <a:t>Challenges of the era of multi-core CPU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dirty="0"/>
              <a:t>Old approach</a:t>
            </a:r>
            <a:r>
              <a:rPr lang="en-US" sz="2600" dirty="0" smtClean="0"/>
              <a:t> (many jobs) gives </a:t>
            </a:r>
            <a:r>
              <a:rPr lang="en-US" sz="2600" dirty="0"/>
              <a:t>large memory footprint</a:t>
            </a:r>
            <a:endParaRPr lang="en-US" sz="26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600" dirty="0" smtClean="0"/>
              <a:t>How </a:t>
            </a:r>
            <a:r>
              <a:rPr lang="en-US" sz="2600" dirty="0"/>
              <a:t>to adapt Geant4 </a:t>
            </a:r>
            <a:r>
              <a:rPr lang="en-US" sz="2600" dirty="0" smtClean="0"/>
              <a:t>?</a:t>
            </a:r>
          </a:p>
          <a:p>
            <a:pPr lvl="2">
              <a:lnSpc>
                <a:spcPct val="80000"/>
              </a:lnSpc>
            </a:pPr>
            <a:r>
              <a:rPr lang="en-US" sz="2600" dirty="0" smtClean="0"/>
              <a:t>Processes sharing data or multi-threading?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dirty="0" err="1">
                <a:ea typeface="ＭＳ Ｐゴシック" charset="-128"/>
                <a:cs typeface="ＭＳ Ｐゴシック" charset="-128"/>
              </a:rPr>
              <a:t>Prototype(s</a:t>
            </a:r>
            <a:r>
              <a:rPr lang="en-US" sz="3000" dirty="0">
                <a:ea typeface="ＭＳ Ｐゴシック" charset="-128"/>
                <a:cs typeface="ＭＳ Ｐゴシック" charset="-128"/>
              </a:rPr>
              <a:t>) underway –</a:t>
            </a:r>
            <a:r>
              <a:rPr lang="en-US" sz="3000" dirty="0" smtClean="0">
                <a:ea typeface="ＭＳ Ｐゴシック" charset="-128"/>
                <a:cs typeface="ＭＳ Ｐゴシック" charset="-128"/>
              </a:rPr>
              <a:t> details presented Monday</a:t>
            </a:r>
          </a:p>
          <a:p>
            <a:pPr lvl="1">
              <a:lnSpc>
                <a:spcPct val="80000"/>
              </a:lnSpc>
            </a:pPr>
            <a:r>
              <a:rPr lang="en-US" sz="2800" dirty="0" smtClean="0">
                <a:ea typeface="ＭＳ Ｐゴシック" charset="-128"/>
                <a:cs typeface="ＭＳ Ｐゴシック" charset="-128"/>
              </a:rPr>
              <a:t>Proposal for public prototype Jan/Feb 2010 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dirty="0" err="1">
                <a:ea typeface="ＭＳ Ｐゴシック" charset="-128"/>
                <a:cs typeface="ＭＳ Ｐゴシック" charset="-128"/>
              </a:rPr>
              <a:t>Goal(s</a:t>
            </a:r>
            <a:r>
              <a:rPr lang="en-US" sz="3000" dirty="0">
                <a:ea typeface="ＭＳ Ｐゴシック" charset="-128"/>
                <a:cs typeface="ＭＳ Ｐゴシック" charset="-128"/>
              </a:rPr>
              <a:t>):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dirty="0"/>
              <a:t>Get </a:t>
            </a:r>
            <a:r>
              <a:rPr lang="en-US" sz="2600" dirty="0" smtClean="0"/>
              <a:t>informed on technical issues, impact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 dirty="0" smtClean="0"/>
              <a:t>Give </a:t>
            </a:r>
            <a:r>
              <a:rPr lang="en-US" sz="2600" dirty="0"/>
              <a:t>feedback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200" dirty="0">
                <a:ea typeface="ＭＳ Ｐゴシック" charset="-128"/>
              </a:rPr>
              <a:t>On prototype, potential approaches, .</a:t>
            </a:r>
            <a:r>
              <a:rPr lang="en-US" sz="2200" dirty="0" smtClean="0">
                <a:ea typeface="ＭＳ Ｐゴシック" charset="-128"/>
              </a:rPr>
              <a:t>.</a:t>
            </a:r>
          </a:p>
        </p:txBody>
      </p:sp>
      <p:sp>
        <p:nvSpPr>
          <p:cNvPr id="25605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6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BF17DB-4E3F-2449-BB2B-CDF5D65E81E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Review 2009: progress and challenges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 smtClean="0">
                <a:ea typeface="ＭＳ Ｐゴシック" charset="-128"/>
                <a:cs typeface="ＭＳ Ｐゴシック" charset="-128"/>
              </a:rPr>
              <a:t>January 2009 (Delta) Review </a:t>
            </a:r>
            <a:endParaRPr lang="en-US" sz="3000" dirty="0">
              <a:ea typeface="ＭＳ Ｐゴシック" charset="-128"/>
              <a:cs typeface="ＭＳ Ｐゴシック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600" dirty="0"/>
              <a:t>documented issues, issued recommendations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>
                <a:ea typeface="ＭＳ Ｐゴシック" charset="-128"/>
                <a:cs typeface="ＭＳ Ｐゴシック" charset="-128"/>
              </a:rPr>
              <a:t>Key</a:t>
            </a:r>
            <a:r>
              <a:rPr lang="en-US" sz="3000" dirty="0" smtClean="0">
                <a:ea typeface="ＭＳ Ｐゴシック" charset="-128"/>
                <a:cs typeface="ＭＳ Ｐゴシック" charset="-128"/>
              </a:rPr>
              <a:t> progress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dirty="0"/>
              <a:t>Demonstrating comprehensive validation</a:t>
            </a:r>
            <a:endParaRPr lang="en-US" sz="26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Enabling users fuller choice of EM models</a:t>
            </a: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Key challenges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dirty="0" smtClean="0"/>
              <a:t>Extending </a:t>
            </a:r>
            <a:r>
              <a:rPr lang="en-US" sz="2600" dirty="0"/>
              <a:t>hadronic modeling</a:t>
            </a:r>
            <a:endParaRPr lang="en-US" sz="2600" dirty="0" smtClean="0"/>
          </a:p>
          <a:p>
            <a:pPr lvl="1">
              <a:lnSpc>
                <a:spcPct val="90000"/>
              </a:lnSpc>
            </a:pPr>
            <a:r>
              <a:rPr lang="en-US" sz="2595" dirty="0" smtClean="0">
                <a:ea typeface="ＭＳ Ｐゴシック" charset="-128"/>
              </a:rPr>
              <a:t>Documenting physics choices</a:t>
            </a:r>
            <a:endParaRPr lang="en-US" sz="2595" dirty="0" smtClean="0">
              <a:solidFill>
                <a:srgbClr val="FF0000"/>
              </a:solidFill>
              <a:ea typeface="ＭＳ Ｐゴシック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600" dirty="0" smtClean="0"/>
              <a:t>Manpower </a:t>
            </a:r>
            <a:r>
              <a:rPr lang="en-US" sz="2600" dirty="0"/>
              <a:t>outlook and </a:t>
            </a:r>
            <a:r>
              <a:rPr lang="en-US" sz="2600" dirty="0" smtClean="0"/>
              <a:t>planning</a:t>
            </a:r>
            <a:endParaRPr lang="en-US" sz="2600" dirty="0"/>
          </a:p>
        </p:txBody>
      </p:sp>
      <p:sp>
        <p:nvSpPr>
          <p:cNvPr id="28677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8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2A474E-E9AA-D445-8B27-CE41076E68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Repeatability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9764"/>
            <a:ext cx="8229600" cy="364863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Simple: when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 smtClean="0">
                <a:ea typeface="+mn-ea"/>
                <a:cs typeface="+mn-cs"/>
              </a:rPr>
              <a:t>re-running a job fully, </a:t>
            </a:r>
            <a:r>
              <a:rPr lang="en-US" dirty="0" smtClean="0">
                <a:solidFill>
                  <a:srgbClr val="C0504D"/>
                </a:solidFill>
                <a:ea typeface="+mn-ea"/>
                <a:cs typeface="+mn-cs"/>
              </a:rPr>
              <a:t>must </a:t>
            </a:r>
            <a:r>
              <a:rPr lang="en-US" dirty="0" smtClean="0">
                <a:ea typeface="+mn-ea"/>
                <a:cs typeface="+mn-cs"/>
              </a:rPr>
              <a:t>get same results</a:t>
            </a: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Advanced: Starting </a:t>
            </a:r>
            <a:r>
              <a:rPr lang="en-US" dirty="0" smtClean="0">
                <a:ea typeface="+mn-ea"/>
                <a:cs typeface="+mn-cs"/>
              </a:rPr>
              <a:t>at an intermediate event </a:t>
            </a:r>
            <a:r>
              <a:rPr lang="en-US" dirty="0" smtClean="0">
                <a:solidFill>
                  <a:srgbClr val="C0504D"/>
                </a:solidFill>
                <a:ea typeface="+mn-ea"/>
                <a:cs typeface="+mn-cs"/>
              </a:rPr>
              <a:t>should </a:t>
            </a:r>
            <a:r>
              <a:rPr lang="en-US" dirty="0" smtClean="0">
                <a:ea typeface="+mn-ea"/>
                <a:cs typeface="+mn-cs"/>
              </a:rPr>
              <a:t>give same results</a:t>
            </a:r>
          </a:p>
          <a:p>
            <a:pPr lvl="2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enables better debugging (rare problems in long jobs)</a:t>
            </a:r>
          </a:p>
          <a:p>
            <a:pPr lvl="2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checks robustness of design &amp; implementation</a:t>
            </a:r>
            <a:endParaRPr lang="en-US" dirty="0" smtClean="0">
              <a:ea typeface="+mn-ea"/>
            </a:endParaRPr>
          </a:p>
          <a:p>
            <a:pPr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Only simple achieved today </a:t>
            </a:r>
            <a:r>
              <a:rPr lang="en-US" dirty="0" smtClean="0"/>
              <a:t>over all</a:t>
            </a:r>
            <a:r>
              <a:rPr lang="en-US" dirty="0" smtClean="0">
                <a:ea typeface="+mn-ea"/>
              </a:rPr>
              <a:t> </a:t>
            </a:r>
            <a:r>
              <a:rPr lang="en-US" dirty="0" smtClean="0">
                <a:ea typeface="+mn-ea"/>
              </a:rPr>
              <a:t>Geant4 domains</a:t>
            </a:r>
            <a:endParaRPr lang="en-US" dirty="0" smtClean="0">
              <a:ea typeface="+mn-ea"/>
            </a:endParaRPr>
          </a:p>
          <a:p>
            <a:pPr lvl="2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Cause: caching </a:t>
            </a:r>
            <a:r>
              <a:rPr lang="en-US" dirty="0" smtClean="0">
                <a:ea typeface="+mn-ea"/>
              </a:rPr>
              <a:t>of</a:t>
            </a:r>
            <a:r>
              <a:rPr lang="en-US" dirty="0" smtClean="0">
                <a:ea typeface="+mn-ea"/>
              </a:rPr>
              <a:t> some intermediate </a:t>
            </a:r>
            <a:r>
              <a:rPr lang="en-US" dirty="0" smtClean="0">
                <a:ea typeface="+mn-ea"/>
              </a:rPr>
              <a:t>results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How to improve?</a:t>
            </a:r>
            <a:endParaRPr lang="en-US" dirty="0" smtClean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Also must create comprehensive test </a:t>
            </a:r>
            <a:r>
              <a:rPr lang="en-US" dirty="0" smtClean="0">
                <a:ea typeface="+mn-ea"/>
              </a:rPr>
              <a:t>cases and run them regularly</a:t>
            </a: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 smtClean="0">
              <a:ea typeface="+mn-ea"/>
              <a:cs typeface="+mn-cs"/>
            </a:endParaRPr>
          </a:p>
        </p:txBody>
      </p:sp>
      <p:sp>
        <p:nvSpPr>
          <p:cNvPr id="26629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30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5672A0-FA66-E141-BC3E-594FBB74E4A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Maturity: risk and opportunity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en-US" sz="2200" dirty="0" smtClean="0">
                <a:ea typeface="ＭＳ Ｐゴシック" charset="-128"/>
                <a:cs typeface="ＭＳ Ｐゴシック" charset="-128"/>
              </a:rPr>
              <a:t>Maturity after 15 years of development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Major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new capabilities added less often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ea typeface="ＭＳ Ｐゴシック" charset="-128"/>
                <a:cs typeface="ＭＳ Ｐゴシック" charset="-128"/>
              </a:rPr>
              <a:t>Signs of age: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Unexpected side-effects – due to the increased complexity</a:t>
            </a:r>
            <a:endParaRPr lang="en-US" sz="1700" dirty="0" smtClean="0"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ea typeface="ＭＳ Ｐゴシック" charset="-128"/>
                <a:cs typeface="ＭＳ Ｐゴシック" charset="-128"/>
              </a:rPr>
              <a:t>A </a:t>
            </a:r>
            <a:r>
              <a:rPr lang="en-US" sz="2200" dirty="0" smtClean="0">
                <a:ea typeface="ＭＳ Ｐゴシック" charset="-128"/>
                <a:cs typeface="ＭＳ Ｐゴシック" charset="-128"/>
              </a:rPr>
              <a:t>number of big and medium additions in last ~5 years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Regions and cuts per </a:t>
            </a:r>
            <a:r>
              <a:rPr lang="en-US" sz="2000" dirty="0" smtClean="0"/>
              <a:t>region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Parallel </a:t>
            </a:r>
            <a:r>
              <a:rPr lang="en-US" sz="2000" dirty="0" smtClean="0"/>
              <a:t>navigation ( not fully out of beta )</a:t>
            </a:r>
          </a:p>
          <a:p>
            <a:pPr>
              <a:lnSpc>
                <a:spcPct val="80000"/>
              </a:lnSpc>
            </a:pPr>
            <a:r>
              <a:rPr lang="en-US" sz="2200" dirty="0" smtClean="0">
                <a:ea typeface="ＭＳ Ｐゴシック" charset="-128"/>
                <a:cs typeface="ＭＳ Ｐゴシック" charset="-128"/>
              </a:rPr>
              <a:t>And </a:t>
            </a:r>
            <a:r>
              <a:rPr lang="en-US" sz="2200" dirty="0" smtClean="0">
                <a:ea typeface="ＭＳ Ｐゴシック" charset="-128"/>
                <a:cs typeface="ＭＳ Ｐゴシック" charset="-128"/>
              </a:rPr>
              <a:t>new additions are coming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Reverse Monte-Carlo</a:t>
            </a: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200" dirty="0" smtClean="0">
                <a:ea typeface="ＭＳ Ｐゴシック" charset="-128"/>
                <a:cs typeface="ＭＳ Ｐゴシック" charset="-128"/>
              </a:rPr>
              <a:t>Need/opportunity to </a:t>
            </a:r>
            <a:r>
              <a:rPr lang="en-US" sz="2200" dirty="0" smtClean="0">
                <a:ea typeface="ＭＳ Ｐゴシック" charset="-128"/>
                <a:cs typeface="ＭＳ Ｐゴシック" charset="-128"/>
              </a:rPr>
              <a:t>take stock and, where needed</a:t>
            </a:r>
            <a:r>
              <a:rPr lang="en-US" sz="2200" dirty="0" smtClean="0">
                <a:ea typeface="ＭＳ Ｐゴシック" charset="-128"/>
                <a:cs typeface="ＭＳ Ｐゴシック" charset="-128"/>
              </a:rPr>
              <a:t>, improve or consolidate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Simplify, </a:t>
            </a:r>
            <a:r>
              <a:rPr lang="en-US" sz="2000" dirty="0" smtClean="0"/>
              <a:t>clarify,</a:t>
            </a:r>
            <a:r>
              <a:rPr lang="en-US" sz="2000" dirty="0" smtClean="0"/>
              <a:t> improve design ( for clarity, performance, easier maintenance, .. )</a:t>
            </a:r>
            <a:endParaRPr lang="en-US" sz="2000" dirty="0" smtClean="0"/>
          </a:p>
        </p:txBody>
      </p:sp>
      <p:sp>
        <p:nvSpPr>
          <p:cNvPr id="29700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70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AD821A-85CD-4F42-8092-AE2C0E27526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Developments, opportunities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-65" charset="0"/>
              <a:buNone/>
              <a:defRPr/>
            </a:pPr>
            <a:endParaRPr lang="en-US"/>
          </a:p>
        </p:txBody>
      </p:sp>
      <p:sp>
        <p:nvSpPr>
          <p:cNvPr id="30724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33400" cy="365125"/>
          </a:xfrm>
        </p:spPr>
        <p:txBody>
          <a:bodyPr/>
          <a:lstStyle/>
          <a:p>
            <a:pPr>
              <a:defRPr/>
            </a:pPr>
            <a:fld id="{CCE5BCC8-57C3-B041-8435-E73BD97637A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Convergence of EM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EM ‘packages’ have inhabited almost separate ‘universes’ until now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Only experts can mix some processes</a:t>
            </a:r>
          </a:p>
          <a:p>
            <a:pPr lvl="2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 Could mix photon processes  carefully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A mini-revolution is now starting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Goal is to enable combinations – as needed </a:t>
            </a:r>
          </a:p>
          <a:p>
            <a:pPr lvl="2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Convergence to a common design</a:t>
            </a:r>
          </a:p>
          <a:p>
            <a:pPr lvl="3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sz="1600" dirty="0" smtClean="0">
                <a:ea typeface="+mn-ea"/>
              </a:rPr>
              <a:t>Details: Vladimir </a:t>
            </a:r>
            <a:r>
              <a:rPr lang="en-US" sz="1600" dirty="0" err="1" smtClean="0">
                <a:ea typeface="+mn-ea"/>
              </a:rPr>
              <a:t>Ivantchenko</a:t>
            </a:r>
            <a:r>
              <a:rPr lang="en-US" sz="1600" dirty="0" smtClean="0">
                <a:ea typeface="+mn-ea"/>
              </a:rPr>
              <a:t> (Tuesday) and </a:t>
            </a:r>
            <a:r>
              <a:rPr lang="en-US" sz="1600" dirty="0" err="1" smtClean="0">
                <a:ea typeface="+mn-ea"/>
              </a:rPr>
              <a:t>Sebastien</a:t>
            </a:r>
            <a:r>
              <a:rPr lang="en-US" sz="1600" dirty="0" smtClean="0">
                <a:ea typeface="+mn-ea"/>
              </a:rPr>
              <a:t> </a:t>
            </a:r>
            <a:r>
              <a:rPr lang="en-US" sz="1600" dirty="0" err="1" smtClean="0">
                <a:ea typeface="+mn-ea"/>
              </a:rPr>
              <a:t>Incerti</a:t>
            </a:r>
            <a:r>
              <a:rPr lang="en-US" sz="1600" dirty="0" smtClean="0">
                <a:ea typeface="+mn-ea"/>
              </a:rPr>
              <a:t> (Friday) 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Key effort is in </a:t>
            </a:r>
            <a:r>
              <a:rPr lang="en-US" dirty="0" smtClean="0">
                <a:solidFill>
                  <a:schemeClr val="tx2"/>
                </a:solidFill>
                <a:ea typeface="+mn-ea"/>
              </a:rPr>
              <a:t>Validation</a:t>
            </a:r>
          </a:p>
          <a:p>
            <a:pPr lvl="2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Extensive effort will be required (</a:t>
            </a:r>
            <a:r>
              <a:rPr lang="en-US" dirty="0" smtClean="0">
                <a:solidFill>
                  <a:schemeClr val="tx2"/>
                </a:solidFill>
                <a:ea typeface="+mn-ea"/>
              </a:rPr>
              <a:t>opportunities </a:t>
            </a:r>
            <a:r>
              <a:rPr lang="en-US" dirty="0" smtClean="0">
                <a:ea typeface="+mn-ea"/>
              </a:rPr>
              <a:t>to contribute)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New organization of Low-Energy EM working group</a:t>
            </a:r>
          </a:p>
        </p:txBody>
      </p:sp>
      <p:sp>
        <p:nvSpPr>
          <p:cNvPr id="31749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50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D0600-3900-9C4B-80D1-5CDDA19607B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External contributions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Many corrections are provided by users</a:t>
            </a:r>
          </a:p>
          <a:p>
            <a:pPr lvl="1"/>
            <a:r>
              <a:rPr lang="en-US" dirty="0" smtClean="0"/>
              <a:t>Who identify problem and propose solution</a:t>
            </a:r>
          </a:p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Continuing interests to extend Geant4 to new application domains</a:t>
            </a:r>
          </a:p>
          <a:p>
            <a:pPr lvl="1"/>
            <a:r>
              <a:rPr lang="en-US" dirty="0" smtClean="0"/>
              <a:t>Using our open </a:t>
            </a:r>
            <a:r>
              <a:rPr lang="en-US" dirty="0" smtClean="0"/>
              <a:t>source model</a:t>
            </a:r>
          </a:p>
          <a:p>
            <a:r>
              <a:rPr lang="en-US" dirty="0" smtClean="0"/>
              <a:t>We welcome donations of new capabilities – as well as new contributors</a:t>
            </a:r>
          </a:p>
          <a:p>
            <a:pPr lvl="1"/>
            <a:r>
              <a:rPr lang="en-US" dirty="0" smtClean="0"/>
              <a:t>Past examples include new solids and new physics models</a:t>
            </a:r>
          </a:p>
          <a:p>
            <a:pPr lvl="1"/>
            <a:r>
              <a:rPr lang="en-US" dirty="0" smtClean="0"/>
              <a:t>It works best if there are contacts and coordination in advance</a:t>
            </a:r>
          </a:p>
          <a:p>
            <a:pPr lvl="1"/>
            <a:endParaRPr lang="en-US" dirty="0" smtClean="0"/>
          </a:p>
          <a:p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2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55561B-267F-6F42-B2FA-53372626FA1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Workshop Themes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-65" charset="0"/>
              <a:buChar char="•"/>
              <a:defRPr/>
            </a:pPr>
            <a:r>
              <a:rPr lang="en-US" dirty="0" smtClean="0"/>
              <a:t>Overall – many are topics </a:t>
            </a:r>
            <a:r>
              <a:rPr lang="en-US" dirty="0" smtClean="0"/>
              <a:t>for discussion sessions or Technical Forum</a:t>
            </a:r>
            <a:endParaRPr lang="en-US" dirty="0" smtClean="0"/>
          </a:p>
          <a:p>
            <a:pPr lvl="1">
              <a:buFont typeface="Arial" pitchFamily="-65" charset="0"/>
              <a:buChar char="–"/>
              <a:defRPr/>
            </a:pPr>
            <a:r>
              <a:rPr lang="en-US" dirty="0" smtClean="0"/>
              <a:t>Improving application performance, including Geant4 performance</a:t>
            </a:r>
          </a:p>
          <a:p>
            <a:pPr lvl="1">
              <a:buFont typeface="Arial" pitchFamily="-65" charset="0"/>
              <a:buChar char="–"/>
              <a:defRPr/>
            </a:pPr>
            <a:r>
              <a:rPr lang="en-US" dirty="0" smtClean="0"/>
              <a:t>Physics: validating and improving (models, mixing) </a:t>
            </a:r>
          </a:p>
          <a:p>
            <a:pPr lvl="1">
              <a:buFont typeface="Arial" pitchFamily="-65" charset="0"/>
              <a:buChar char="–"/>
              <a:defRPr/>
            </a:pPr>
            <a:r>
              <a:rPr lang="en-US" dirty="0" smtClean="0"/>
              <a:t>Explaining </a:t>
            </a:r>
            <a:r>
              <a:rPr lang="en-US" dirty="0" smtClean="0"/>
              <a:t>physics lists (reducing confusion)</a:t>
            </a:r>
            <a:endParaRPr lang="en-US" dirty="0" smtClean="0"/>
          </a:p>
          <a:p>
            <a:pPr lvl="2">
              <a:buFont typeface="Arial" pitchFamily="-65" charset="0"/>
              <a:buChar char="•"/>
              <a:defRPr/>
            </a:pPr>
            <a:r>
              <a:rPr lang="en-US" dirty="0" smtClean="0"/>
              <a:t>How to provide a basic service and involve users to extend it?</a:t>
            </a:r>
          </a:p>
          <a:p>
            <a:pPr lvl="1">
              <a:buFont typeface="Arial" pitchFamily="-65" charset="0"/>
              <a:buChar char="–"/>
              <a:defRPr/>
            </a:pPr>
            <a:r>
              <a:rPr lang="en-US" dirty="0" smtClean="0"/>
              <a:t>Informing about ongoing improvements, developments</a:t>
            </a:r>
          </a:p>
          <a:p>
            <a:pPr>
              <a:buFont typeface="Arial" pitchFamily="-65" charset="0"/>
              <a:buChar char="•"/>
              <a:defRPr/>
            </a:pPr>
            <a:r>
              <a:rPr lang="en-US" dirty="0" smtClean="0"/>
              <a:t>Internal</a:t>
            </a:r>
            <a:endParaRPr lang="en-US" dirty="0" smtClean="0"/>
          </a:p>
          <a:p>
            <a:pPr lvl="1">
              <a:buFont typeface="Arial" pitchFamily="-65" charset="0"/>
              <a:buChar char="–"/>
              <a:defRPr/>
            </a:pPr>
            <a:r>
              <a:rPr lang="en-US" dirty="0" smtClean="0"/>
              <a:t>Assessing system integration testing &amp; </a:t>
            </a:r>
            <a:r>
              <a:rPr lang="en-US" dirty="0" smtClean="0"/>
              <a:t>improving Multi</a:t>
            </a:r>
            <a:r>
              <a:rPr lang="en-US" dirty="0" smtClean="0"/>
              <a:t>-</a:t>
            </a:r>
            <a:r>
              <a:rPr lang="en-US" dirty="0" smtClean="0"/>
              <a:t>core</a:t>
            </a:r>
          </a:p>
          <a:p>
            <a:pPr lvl="1">
              <a:buFont typeface="Arial" pitchFamily="-65" charset="0"/>
              <a:buChar char="–"/>
              <a:defRPr/>
            </a:pPr>
            <a:r>
              <a:rPr lang="en-US" dirty="0" smtClean="0"/>
              <a:t>Preparing assessment, revision of architecture</a:t>
            </a:r>
          </a:p>
        </p:txBody>
      </p:sp>
      <p:sp>
        <p:nvSpPr>
          <p:cNvPr id="33796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DA6AE0-18B9-244C-AD36-0BD749259AF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From another angle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-65" charset="0"/>
              <a:buNone/>
              <a:defRPr/>
            </a:pPr>
            <a:endParaRPr lang="en-US"/>
          </a:p>
        </p:txBody>
      </p:sp>
      <p:sp>
        <p:nvSpPr>
          <p:cNvPr id="34820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2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33400" cy="365125"/>
          </a:xfrm>
        </p:spPr>
        <p:txBody>
          <a:bodyPr/>
          <a:lstStyle/>
          <a:p>
            <a:pPr>
              <a:defRPr/>
            </a:pPr>
            <a:fld id="{6F24C6E1-062F-CF47-8D33-3F856E12347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Goals – a different view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Inform each other</a:t>
            </a:r>
          </a:p>
          <a:p>
            <a:pPr lvl="1" eaLnBrk="1" hangingPunct="1"/>
            <a:r>
              <a:rPr lang="en-US"/>
              <a:t>Reports on application areas, studies</a:t>
            </a:r>
          </a:p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Identify key or common issues</a:t>
            </a:r>
          </a:p>
          <a:p>
            <a:pPr lvl="1" eaLnBrk="1" hangingPunct="1"/>
            <a:r>
              <a:rPr lang="en-US"/>
              <a:t>Problems, challenges, requirements</a:t>
            </a:r>
          </a:p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Hold discussions (in sessions, or ‘1-on-1’)</a:t>
            </a:r>
          </a:p>
          <a:p>
            <a:pPr lvl="1" eaLnBrk="1" hangingPunct="1"/>
            <a:r>
              <a:rPr lang="en-US"/>
              <a:t>Follow-up open issues, investigate discrepancies</a:t>
            </a:r>
          </a:p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Meet others</a:t>
            </a:r>
          </a:p>
          <a:p>
            <a:pPr lvl="1" eaLnBrk="1" hangingPunct="1"/>
            <a:r>
              <a:rPr lang="en-US"/>
              <a:t>Face-to-face is the best contact</a:t>
            </a:r>
          </a:p>
        </p:txBody>
      </p:sp>
      <p:sp>
        <p:nvSpPr>
          <p:cNvPr id="35845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846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87C150-B1D7-8E4D-A0F5-BFB169B0A3C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Overview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The context – Geant4’s growing use</a:t>
            </a:r>
          </a:p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Challenges</a:t>
            </a:r>
          </a:p>
          <a:p>
            <a:pPr lvl="1" eaLnBrk="1" hangingPunct="1"/>
            <a:r>
              <a:rPr lang="en-US" smtClean="0"/>
              <a:t>Communication, technical, manpower</a:t>
            </a:r>
          </a:p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Inspirations</a:t>
            </a:r>
          </a:p>
          <a:p>
            <a:pPr lvl="1"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New developments, user contributions</a:t>
            </a:r>
          </a:p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Opportunities</a:t>
            </a:r>
          </a:p>
          <a:p>
            <a:pPr lvl="1"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Workshop Themes</a:t>
            </a:r>
          </a:p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Other Workshop Goals</a:t>
            </a:r>
          </a:p>
          <a:p>
            <a:pPr lvl="1" eaLnBrk="1" hangingPunct="1"/>
            <a:endParaRPr lang="en-US" smtClean="0"/>
          </a:p>
        </p:txBody>
      </p:sp>
      <p:sp>
        <p:nvSpPr>
          <p:cNvPr id="16389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390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D4F775-4690-8140-A299-32A3AF613E2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Let’s not forget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Make sure there is time to discuss issues raised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After every talk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At the end of every session</a:t>
            </a: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Identify new or forgotten issues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From developments, changes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600" dirty="0">
                <a:ea typeface="ＭＳ Ｐゴシック" charset="-128"/>
              </a:rPr>
              <a:t>new or made over last few years</a:t>
            </a:r>
            <a:endParaRPr lang="en-US" dirty="0"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Face to face meetings are key for great communication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Take the opportunity to meet others (developers, users</a:t>
            </a:r>
            <a:r>
              <a:rPr lang="en-US" sz="2000" dirty="0" smtClean="0"/>
              <a:t>)</a:t>
            </a:r>
            <a:endParaRPr lang="en-US" sz="2400" dirty="0" smtClean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Many of the best interactions are not ‘scheduled’: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Person to person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/>
              <a:t>Discussions of two or a few people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3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4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53C0DF-FBDD-C845-B525-7BD7F0A510F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 &amp; issues to distill, amplify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Essential to collect those issues which remain open</a:t>
            </a:r>
          </a:p>
          <a:p>
            <a:r>
              <a:rPr lang="en-US" dirty="0" smtClean="0"/>
              <a:t>Saturday’s Technical Forum is key opportunity to collect and sum up</a:t>
            </a:r>
          </a:p>
          <a:p>
            <a:pPr lvl="1"/>
            <a:r>
              <a:rPr lang="en-US" dirty="0" smtClean="0"/>
              <a:t>New issues, requirements or requests</a:t>
            </a:r>
          </a:p>
          <a:p>
            <a:pPr lvl="1"/>
            <a:r>
              <a:rPr lang="en-US" dirty="0" smtClean="0"/>
              <a:t>Issues with increased priority</a:t>
            </a:r>
          </a:p>
          <a:p>
            <a:pPr lvl="1"/>
            <a:r>
              <a:rPr lang="en-US" dirty="0" smtClean="0"/>
              <a:t>Other open issues</a:t>
            </a:r>
          </a:p>
          <a:p>
            <a:pPr lvl="2"/>
            <a:r>
              <a:rPr lang="en-US" dirty="0" smtClean="0"/>
              <a:t>Especially for communities which have less frequent contact with developers</a:t>
            </a:r>
          </a:p>
          <a:p>
            <a:r>
              <a:rPr lang="en-US" dirty="0" smtClean="0"/>
              <a:t>I</a:t>
            </a:r>
            <a:r>
              <a:rPr lang="en-US" dirty="0" smtClean="0"/>
              <a:t>ssues can differ by application area</a:t>
            </a:r>
          </a:p>
          <a:p>
            <a:pPr lvl="1"/>
            <a:r>
              <a:rPr lang="en-US" dirty="0" smtClean="0"/>
              <a:t>In the past have got 1-2 </a:t>
            </a:r>
            <a:r>
              <a:rPr lang="en-US" dirty="0" err="1" smtClean="0"/>
              <a:t>raporteurs</a:t>
            </a:r>
            <a:r>
              <a:rPr lang="en-US" dirty="0" smtClean="0"/>
              <a:t> per area by informal agreement</a:t>
            </a:r>
          </a:p>
          <a:p>
            <a:pPr lvl="1"/>
            <a:r>
              <a:rPr lang="en-US" dirty="0" err="1" smtClean="0"/>
              <a:t>Formalise</a:t>
            </a:r>
            <a:r>
              <a:rPr lang="en-US" dirty="0" smtClean="0"/>
              <a:t> </a:t>
            </a:r>
            <a:r>
              <a:rPr lang="en-US" dirty="0" err="1" smtClean="0"/>
              <a:t>raporteurs</a:t>
            </a:r>
            <a:r>
              <a:rPr lang="en-US" dirty="0" smtClean="0"/>
              <a:t> by user community and/or application area this time?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15th October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Geant4 Workshop 2009, Catania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BC788-C6B9-4C4A-952A-D0EAA67A3692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Summary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Many users – many challenges</a:t>
            </a:r>
          </a:p>
          <a:p>
            <a:r>
              <a:rPr lang="en-US" smtClean="0">
                <a:ea typeface="ＭＳ Ｐゴシック" charset="-128"/>
                <a:cs typeface="ＭＳ Ｐゴシック" charset="-128"/>
              </a:rPr>
              <a:t>Focus on key communication topics </a:t>
            </a:r>
          </a:p>
          <a:p>
            <a:pPr lvl="1"/>
            <a:r>
              <a:rPr lang="en-US" smtClean="0"/>
              <a:t>Reduce user confusion</a:t>
            </a:r>
          </a:p>
          <a:p>
            <a:pPr lvl="1"/>
            <a:r>
              <a:rPr lang="en-US" smtClean="0"/>
              <a:t>Physics list – what does each application domain need?</a:t>
            </a:r>
          </a:p>
          <a:p>
            <a:pPr lvl="2"/>
            <a:r>
              <a:rPr lang="en-US" smtClean="0">
                <a:ea typeface="ＭＳ Ｐゴシック" charset="-128"/>
              </a:rPr>
              <a:t>Set priorities with users; involve users wherever we can</a:t>
            </a:r>
          </a:p>
          <a:p>
            <a:r>
              <a:rPr lang="en-US" smtClean="0">
                <a:ea typeface="ＭＳ Ｐゴシック" charset="-128"/>
                <a:cs typeface="ＭＳ Ｐゴシック" charset="-128"/>
              </a:rPr>
              <a:t>Address technical challenges</a:t>
            </a:r>
          </a:p>
        </p:txBody>
      </p:sp>
      <p:sp>
        <p:nvSpPr>
          <p:cNvPr id="38916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891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8790F-5F35-594E-87DA-46F5CB47EE4C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Geant4’s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 use continues growing worldwide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Arial" pitchFamily="-65" charset="0"/>
              <a:buChar char="•"/>
              <a:defRPr/>
            </a:pPr>
            <a:r>
              <a:rPr lang="en-US" dirty="0" smtClean="0">
                <a:ea typeface="ＭＳ Ｐゴシック" pitchFamily="-65" charset="-128"/>
                <a:cs typeface="ＭＳ Ｐゴシック" pitchFamily="-65" charset="-128"/>
              </a:rPr>
              <a:t>Exploding </a:t>
            </a:r>
            <a:r>
              <a:rPr lang="en-US" dirty="0" smtClean="0">
                <a:ea typeface="ＭＳ Ｐゴシック" pitchFamily="-65" charset="-128"/>
                <a:cs typeface="ＭＳ Ｐゴシック" pitchFamily="-65" charset="-128"/>
              </a:rPr>
              <a:t>number of </a:t>
            </a:r>
            <a:r>
              <a:rPr lang="en-US" dirty="0" smtClean="0">
                <a:ea typeface="ＭＳ Ｐゴシック" pitchFamily="-65" charset="-128"/>
                <a:cs typeface="ＭＳ Ｐゴシック" pitchFamily="-65" charset="-128"/>
              </a:rPr>
              <a:t>users (over 2000 downloads per release)</a:t>
            </a:r>
          </a:p>
          <a:p>
            <a:pPr lvl="1" eaLnBrk="1" hangingPunct="1">
              <a:buFont typeface="Arial" pitchFamily="-65" charset="0"/>
              <a:buChar char="–"/>
              <a:defRPr/>
            </a:pPr>
            <a:r>
              <a:rPr lang="en-US" dirty="0" smtClean="0"/>
              <a:t>M</a:t>
            </a:r>
            <a:r>
              <a:rPr lang="en-US" dirty="0" smtClean="0"/>
              <a:t>ore than 1600 citations </a:t>
            </a:r>
            <a:r>
              <a:rPr lang="en-US" dirty="0" smtClean="0"/>
              <a:t>of</a:t>
            </a:r>
            <a:r>
              <a:rPr lang="en-US" dirty="0" smtClean="0"/>
              <a:t> Geant4 NIM </a:t>
            </a:r>
            <a:r>
              <a:rPr lang="en-US" dirty="0" smtClean="0"/>
              <a:t>paper</a:t>
            </a:r>
            <a:endParaRPr lang="en-US" dirty="0" smtClean="0"/>
          </a:p>
          <a:p>
            <a:pPr lvl="1" eaLnBrk="1" hangingPunct="1">
              <a:buFont typeface="Arial" pitchFamily="-65" charset="0"/>
              <a:buChar char="–"/>
              <a:defRPr/>
            </a:pPr>
            <a:r>
              <a:rPr lang="en-US" dirty="0" smtClean="0"/>
              <a:t>Additional ‘Indirect</a:t>
            </a:r>
            <a:r>
              <a:rPr lang="en-US" dirty="0" smtClean="0"/>
              <a:t>’ </a:t>
            </a:r>
            <a:r>
              <a:rPr lang="en-US" dirty="0" smtClean="0"/>
              <a:t>users</a:t>
            </a:r>
          </a:p>
          <a:p>
            <a:pPr lvl="2">
              <a:buFont typeface="Arial" pitchFamily="-65" charset="0"/>
              <a:buChar char="•"/>
              <a:defRPr/>
            </a:pPr>
            <a:r>
              <a:rPr lang="en-US" dirty="0" smtClean="0"/>
              <a:t>E.g.</a:t>
            </a:r>
            <a:r>
              <a:rPr lang="en-US" dirty="0" smtClean="0"/>
              <a:t> GATE </a:t>
            </a:r>
            <a:r>
              <a:rPr lang="en-US" dirty="0" smtClean="0"/>
              <a:t>users number ~ </a:t>
            </a:r>
            <a:r>
              <a:rPr lang="en-US" dirty="0" smtClean="0"/>
              <a:t>2000, </a:t>
            </a:r>
            <a:r>
              <a:rPr lang="en-US" dirty="0" smtClean="0"/>
              <a:t>HEP experiments, </a:t>
            </a:r>
            <a:endParaRPr lang="en-US" dirty="0" smtClean="0"/>
          </a:p>
          <a:p>
            <a:pPr eaLnBrk="1" hangingPunct="1">
              <a:buFont typeface="Arial" pitchFamily="-65" charset="0"/>
              <a:buChar char="•"/>
              <a:defRPr/>
            </a:pPr>
            <a:r>
              <a:rPr lang="en-US" dirty="0" smtClean="0">
                <a:ea typeface="ＭＳ Ｐゴシック" pitchFamily="-65" charset="-128"/>
                <a:cs typeface="ＭＳ Ｐゴシック" pitchFamily="-65" charset="-128"/>
              </a:rPr>
              <a:t>Growing use across the world</a:t>
            </a:r>
          </a:p>
          <a:p>
            <a:pPr lvl="1" eaLnBrk="1" hangingPunct="1">
              <a:buFont typeface="Arial" pitchFamily="-65" charset="0"/>
              <a:buChar char="–"/>
              <a:defRPr/>
            </a:pPr>
            <a:r>
              <a:rPr lang="en-US" dirty="0" smtClean="0"/>
              <a:t>Inspiring to see worldwide users here today</a:t>
            </a:r>
          </a:p>
          <a:p>
            <a:pPr lvl="2" eaLnBrk="1" hangingPunct="1">
              <a:buFont typeface="Arial" pitchFamily="-65" charset="0"/>
              <a:buChar char="•"/>
              <a:defRPr/>
            </a:pPr>
            <a:r>
              <a:rPr lang="en-US" dirty="0" smtClean="0">
                <a:ea typeface="ＭＳ Ｐゴシック" pitchFamily="-65" charset="-128"/>
              </a:rPr>
              <a:t>From</a:t>
            </a:r>
            <a:r>
              <a:rPr lang="en-US" dirty="0" smtClean="0">
                <a:ea typeface="ＭＳ Ｐゴシック" pitchFamily="-65" charset="-128"/>
              </a:rPr>
              <a:t> </a:t>
            </a:r>
            <a:r>
              <a:rPr lang="en-US" dirty="0" err="1" smtClean="0">
                <a:ea typeface="ＭＳ Ｐゴシック" pitchFamily="-65" charset="-128"/>
              </a:rPr>
              <a:t>Asai</a:t>
            </a:r>
            <a:r>
              <a:rPr lang="en-US" dirty="0" smtClean="0">
                <a:ea typeface="ＭＳ Ｐゴシック" pitchFamily="-65" charset="-128"/>
              </a:rPr>
              <a:t>, North America, Australia, Europe</a:t>
            </a:r>
          </a:p>
          <a:p>
            <a:pPr eaLnBrk="1" hangingPunct="1">
              <a:buFont typeface="Arial" pitchFamily="-65" charset="0"/>
              <a:buChar char="•"/>
              <a:defRPr/>
            </a:pPr>
            <a:r>
              <a:rPr lang="en-US" dirty="0" smtClean="0">
                <a:ea typeface="ＭＳ Ｐゴシック" pitchFamily="-65" charset="-128"/>
                <a:cs typeface="ＭＳ Ｐゴシック" pitchFamily="-65" charset="-128"/>
              </a:rPr>
              <a:t>Increasing number of application domains</a:t>
            </a:r>
          </a:p>
          <a:p>
            <a:pPr lvl="1" eaLnBrk="1" hangingPunct="1">
              <a:buFont typeface="Arial" pitchFamily="-65" charset="0"/>
              <a:buChar char="–"/>
              <a:defRPr/>
            </a:pPr>
            <a:endParaRPr lang="en-US" dirty="0" smtClean="0">
              <a:ea typeface="ＭＳ Ｐゴシック" pitchFamily="-65" charset="-128"/>
            </a:endParaRPr>
          </a:p>
          <a:p>
            <a:pPr eaLnBrk="1" hangingPunct="1">
              <a:buFont typeface="Arial" pitchFamily="-65" charset="0"/>
              <a:buNone/>
              <a:defRPr/>
            </a:pPr>
            <a:endParaRPr lang="en-US" dirty="0" smtClean="0">
              <a:ea typeface="ＭＳ Ｐゴシック" pitchFamily="-65" charset="-128"/>
              <a:cs typeface="ＭＳ Ｐゴシック" pitchFamily="-65" charset="-128"/>
            </a:endParaRPr>
          </a:p>
          <a:p>
            <a:pPr eaLnBrk="1" hangingPunct="1">
              <a:buFont typeface="Arial" pitchFamily="-65" charset="0"/>
              <a:buChar char="•"/>
              <a:defRPr/>
            </a:pPr>
            <a:endParaRPr lang="en-US" dirty="0" smtClean="0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7412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BC743C-4731-BA4A-BFD4-1F0240FB1F5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LHC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 is about to </a:t>
            </a:r>
            <a:r>
              <a:rPr lang="en-US" altLang="ja-JP" dirty="0" smtClean="0">
                <a:ea typeface="ＭＳ Ｐゴシック" charset="-128"/>
                <a:cs typeface="ＭＳ Ｐゴシック" charset="-128"/>
              </a:rPr>
              <a:t>start</a:t>
            </a:r>
            <a:endParaRPr lang="en-US" altLang="ja-JP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Extra emphasis in </a:t>
            </a:r>
            <a:r>
              <a:rPr lang="en-US" dirty="0" smtClean="0">
                <a:ea typeface="+mn-ea"/>
                <a:cs typeface="+mn-cs"/>
              </a:rPr>
              <a:t>2009 – again!</a:t>
            </a:r>
            <a:endParaRPr lang="en-US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Geant4 successfully used in ATLAS, CMS, </a:t>
            </a:r>
            <a:r>
              <a:rPr lang="en-US" dirty="0" err="1" smtClean="0">
                <a:ea typeface="+mn-ea"/>
                <a:cs typeface="+mn-cs"/>
              </a:rPr>
              <a:t>LHCb</a:t>
            </a:r>
            <a:endParaRPr lang="en-US" dirty="0" smtClean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It is the production simulation (since 2004</a:t>
            </a:r>
            <a:r>
              <a:rPr lang="en-US" dirty="0" smtClean="0">
                <a:ea typeface="+mn-ea"/>
              </a:rPr>
              <a:t>)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Also ALICE is testing – with a view towards use</a:t>
            </a: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Existing and new challenges: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>
                <a:ea typeface="+mn-ea"/>
              </a:rPr>
              <a:t>Energy response</a:t>
            </a:r>
            <a:r>
              <a:rPr lang="en-US" dirty="0" smtClean="0">
                <a:ea typeface="+mn-ea"/>
              </a:rPr>
              <a:t> issue – and others</a:t>
            </a:r>
          </a:p>
          <a:p>
            <a:pPr lvl="2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Fix/improve transition between hadronic models</a:t>
            </a:r>
          </a:p>
          <a:p>
            <a:pPr lvl="2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</a:rPr>
              <a:t>Understand/address differences between models, physics lists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Many HEP contributions in User sessions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 smtClean="0">
              <a:ea typeface="+mn-ea"/>
              <a:cs typeface="+mn-cs"/>
            </a:endParaRPr>
          </a:p>
        </p:txBody>
      </p:sp>
      <p:sp>
        <p:nvSpPr>
          <p:cNvPr id="18437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438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632B49-D841-364A-B1B0-A4333C8EB47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Challenges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pitchFamily="-65" charset="0"/>
              <a:buNone/>
              <a:defRPr/>
            </a:pPr>
            <a:endParaRPr lang="en-US"/>
          </a:p>
        </p:txBody>
      </p:sp>
      <p:sp>
        <p:nvSpPr>
          <p:cNvPr id="20484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48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533400" cy="365125"/>
          </a:xfrm>
        </p:spPr>
        <p:txBody>
          <a:bodyPr/>
          <a:lstStyle/>
          <a:p>
            <a:pPr>
              <a:defRPr/>
            </a:pPr>
            <a:fld id="{0614593B-66A2-A54D-8B30-B81A721A4B0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A few of the Challenges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Arial" pitchFamily="-65" charset="0"/>
              <a:buChar char="•"/>
              <a:defRPr/>
            </a:pPr>
            <a:r>
              <a:rPr lang="en-US" dirty="0" smtClean="0"/>
              <a:t>Communication</a:t>
            </a:r>
            <a:endParaRPr lang="en-US" dirty="0" smtClean="0"/>
          </a:p>
          <a:p>
            <a:pPr lvl="1" eaLnBrk="1" hangingPunct="1">
              <a:buFont typeface="Arial" pitchFamily="-65" charset="0"/>
              <a:buChar char="–"/>
              <a:defRPr/>
            </a:pPr>
            <a:r>
              <a:rPr lang="en-US" dirty="0" smtClean="0"/>
              <a:t>User confusion: recognizing it and reducing it</a:t>
            </a:r>
          </a:p>
          <a:p>
            <a:pPr lvl="1" eaLnBrk="1" hangingPunct="1">
              <a:buFont typeface="Arial" pitchFamily="-65" charset="0"/>
              <a:buChar char="–"/>
              <a:defRPr/>
            </a:pPr>
            <a:r>
              <a:rPr lang="en-US" dirty="0" smtClean="0"/>
              <a:t>Enabling users and developers to contribute</a:t>
            </a:r>
          </a:p>
          <a:p>
            <a:pPr lvl="2" eaLnBrk="1" hangingPunct="1">
              <a:buFont typeface="Arial" pitchFamily="-65" charset="0"/>
              <a:buChar char="•"/>
              <a:defRPr/>
            </a:pPr>
            <a:r>
              <a:rPr lang="en-US" dirty="0" smtClean="0"/>
              <a:t>Together in areas where knowledge is shared</a:t>
            </a:r>
          </a:p>
          <a:p>
            <a:pPr eaLnBrk="1" hangingPunct="1">
              <a:buFont typeface="Arial" pitchFamily="-65" charset="0"/>
              <a:buChar char="•"/>
              <a:defRPr/>
            </a:pPr>
            <a:r>
              <a:rPr lang="en-US" dirty="0" smtClean="0"/>
              <a:t>Technical – existing and new</a:t>
            </a:r>
          </a:p>
          <a:p>
            <a:pPr lvl="1" eaLnBrk="1" hangingPunct="1">
              <a:buFont typeface="Arial" pitchFamily="-65" charset="0"/>
              <a:buChar char="–"/>
              <a:defRPr/>
            </a:pPr>
            <a:r>
              <a:rPr lang="en-US" dirty="0" smtClean="0"/>
              <a:t>Improving performance, repeatability, readability</a:t>
            </a:r>
          </a:p>
          <a:p>
            <a:pPr lvl="1" eaLnBrk="1" hangingPunct="1">
              <a:buFont typeface="Arial" pitchFamily="-65" charset="0"/>
              <a:buChar char="–"/>
              <a:defRPr/>
            </a:pPr>
            <a:r>
              <a:rPr lang="en-US" dirty="0" smtClean="0"/>
              <a:t>Multi-core CPUs</a:t>
            </a:r>
          </a:p>
          <a:p>
            <a:pPr eaLnBrk="1" hangingPunct="1">
              <a:buFont typeface="Arial" pitchFamily="-65" charset="0"/>
              <a:buChar char="•"/>
              <a:defRPr/>
            </a:pPr>
            <a:r>
              <a:rPr lang="en-US" dirty="0" smtClean="0"/>
              <a:t>Manpower</a:t>
            </a:r>
          </a:p>
          <a:p>
            <a:pPr>
              <a:buFont typeface="Arial" pitchFamily="-65" charset="0"/>
              <a:buChar char="•"/>
              <a:defRPr/>
            </a:pPr>
            <a:endParaRPr lang="en-US" dirty="0"/>
          </a:p>
        </p:txBody>
      </p:sp>
      <p:sp>
        <p:nvSpPr>
          <p:cNvPr id="21508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54A918-0C34-D44B-A528-B8217508B1F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CPU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342900" lvl="1" indent="-342900" eaLnBrk="1" fontAlgn="auto" hangingPunct="1">
              <a:spcAft>
                <a:spcPts val="0"/>
              </a:spcAft>
              <a:buFont typeface="Arial" pitchFamily="-65" charset="0"/>
              <a:buChar char="–"/>
              <a:defRPr/>
            </a:pPr>
            <a:r>
              <a:rPr lang="en-US" dirty="0" smtClean="0">
                <a:ea typeface="+mn-ea"/>
              </a:rPr>
              <a:t>Remains major challenge and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a typeface="+mn-ea"/>
              </a:rPr>
              <a:t>limiting factor </a:t>
            </a:r>
            <a:r>
              <a:rPr lang="en-US" dirty="0" smtClean="0">
                <a:ea typeface="+mn-ea"/>
              </a:rPr>
              <a:t>for many </a:t>
            </a:r>
            <a:endParaRPr lang="en-US" dirty="0" smtClean="0">
              <a:ea typeface="+mn-ea"/>
            </a:endParaRPr>
          </a:p>
          <a:p>
            <a:pPr marL="742950" lvl="2" indent="-342900">
              <a:buFont typeface="Arial" pitchFamily="-65" charset="0"/>
              <a:buChar char="•"/>
              <a:defRPr/>
            </a:pPr>
            <a:r>
              <a:rPr lang="en-US" dirty="0" smtClean="0">
                <a:ea typeface="+mn-ea"/>
              </a:rPr>
              <a:t>Limits </a:t>
            </a:r>
            <a:r>
              <a:rPr lang="en-US" dirty="0" smtClean="0"/>
              <a:t>number </a:t>
            </a:r>
            <a:r>
              <a:rPr lang="en-US" dirty="0" smtClean="0">
                <a:ea typeface="+mn-ea"/>
              </a:rPr>
              <a:t>HEP of </a:t>
            </a:r>
            <a:r>
              <a:rPr lang="en-US" dirty="0" smtClean="0">
                <a:ea typeface="+mn-ea"/>
              </a:rPr>
              <a:t>events</a:t>
            </a:r>
            <a:r>
              <a:rPr lang="en-US" dirty="0" smtClean="0">
                <a:ea typeface="+mn-ea"/>
              </a:rPr>
              <a:t> that </a:t>
            </a:r>
            <a:r>
              <a:rPr lang="en-US" dirty="0" smtClean="0">
                <a:ea typeface="+mn-ea"/>
              </a:rPr>
              <a:t>can be simulated</a:t>
            </a:r>
            <a:endParaRPr lang="en-US" dirty="0" smtClean="0">
              <a:ea typeface="+mn-ea"/>
            </a:endParaRPr>
          </a:p>
          <a:p>
            <a:pPr marL="742950" lvl="2" indent="-342900">
              <a:buFont typeface="Arial" pitchFamily="-65" charset="0"/>
              <a:buChar char="•"/>
              <a:defRPr/>
            </a:pPr>
            <a:r>
              <a:rPr lang="en-US" dirty="0" smtClean="0">
                <a:ea typeface="+mn-ea"/>
              </a:rPr>
              <a:t>turn</a:t>
            </a:r>
            <a:r>
              <a:rPr lang="en-US" dirty="0" smtClean="0">
                <a:ea typeface="+mn-ea"/>
              </a:rPr>
              <a:t>-around time for results</a:t>
            </a:r>
            <a:r>
              <a:rPr lang="en-US" dirty="0" smtClean="0">
                <a:ea typeface="+mn-ea"/>
              </a:rPr>
              <a:t> in </a:t>
            </a:r>
            <a:r>
              <a:rPr lang="en-US" dirty="0" smtClean="0"/>
              <a:t>medical physics -</a:t>
            </a:r>
            <a:r>
              <a:rPr lang="en-US" dirty="0" smtClean="0"/>
              <a:t> </a:t>
            </a:r>
            <a:r>
              <a:rPr lang="en-US" dirty="0" smtClean="0"/>
              <a:t>at a given</a:t>
            </a:r>
            <a:r>
              <a:rPr lang="en-US" dirty="0" smtClean="0">
                <a:ea typeface="+mn-ea"/>
              </a:rPr>
              <a:t> accuracy</a:t>
            </a:r>
          </a:p>
          <a:p>
            <a:pPr marL="342900" lvl="1" indent="-342900" eaLnBrk="1" fontAlgn="auto" hangingPunct="1">
              <a:spcAft>
                <a:spcPts val="0"/>
              </a:spcAft>
              <a:buFont typeface="Arial" pitchFamily="-65" charset="0"/>
              <a:buChar char="–"/>
              <a:defRPr/>
            </a:pPr>
            <a:r>
              <a:rPr lang="en-US" dirty="0" smtClean="0">
                <a:ea typeface="+mn-ea"/>
              </a:rPr>
              <a:t>Opportunities to improve in application and toolkit</a:t>
            </a:r>
          </a:p>
          <a:p>
            <a:pPr marL="742950" lvl="2" indent="-342900" eaLnBrk="1" fontAlgn="auto" hangingPunct="1">
              <a:spcAft>
                <a:spcPts val="0"/>
              </a:spcAft>
              <a:buFont typeface="Arial" pitchFamily="-65" charset="0"/>
              <a:buChar char="•"/>
              <a:defRPr/>
            </a:pPr>
            <a:r>
              <a:rPr lang="en-US" dirty="0" smtClean="0">
                <a:ea typeface="+mn-ea"/>
              </a:rPr>
              <a:t>Recent toolkit improvements – one time gains from efforts</a:t>
            </a:r>
          </a:p>
          <a:p>
            <a:pPr marL="971550" lvl="3" indent="-342900">
              <a:buFont typeface="Arial" pitchFamily="-65" charset="0"/>
              <a:buChar char="•"/>
              <a:defRPr/>
            </a:pPr>
            <a:r>
              <a:rPr lang="en-US" dirty="0" smtClean="0">
                <a:ea typeface="+mn-ea"/>
              </a:rPr>
              <a:t>in Bertini </a:t>
            </a:r>
            <a:r>
              <a:rPr lang="en-US" dirty="0" smtClean="0"/>
              <a:t>cascade (9.2), Livermore low-E EM (9.3)</a:t>
            </a:r>
            <a:endParaRPr lang="en-US" dirty="0" smtClean="0">
              <a:ea typeface="+mn-ea"/>
            </a:endParaRPr>
          </a:p>
          <a:p>
            <a:pPr marL="742950" lvl="2" indent="-342900" eaLnBrk="1" fontAlgn="auto" hangingPunct="1">
              <a:spcAft>
                <a:spcPts val="0"/>
              </a:spcAft>
              <a:buFont typeface="Arial" pitchFamily="-65" charset="0"/>
              <a:buChar char="•"/>
              <a:defRPr/>
            </a:pPr>
            <a:r>
              <a:rPr lang="en-US" dirty="0" smtClean="0"/>
              <a:t>Applications can improve significantly (</a:t>
            </a:r>
            <a:r>
              <a:rPr lang="en-US" dirty="0" err="1" smtClean="0"/>
              <a:t>eg</a:t>
            </a:r>
            <a:r>
              <a:rPr lang="en-US" dirty="0" smtClean="0"/>
              <a:t> caching value of expensive field calls)</a:t>
            </a:r>
          </a:p>
          <a:p>
            <a:pPr marL="971550" lvl="3" indent="-342900">
              <a:buFont typeface="Arial" pitchFamily="-65" charset="0"/>
              <a:buChar char="•"/>
              <a:defRPr/>
            </a:pPr>
            <a:r>
              <a:rPr lang="en-US" dirty="0" smtClean="0"/>
              <a:t>Better </a:t>
            </a:r>
            <a:r>
              <a:rPr lang="en-US" smtClean="0"/>
              <a:t>hits, geometry</a:t>
            </a:r>
            <a:r>
              <a:rPr lang="en-US" dirty="0" smtClean="0"/>
              <a:t>, choice of physics (cuts, models), accuracy in field, ..</a:t>
            </a:r>
          </a:p>
          <a:p>
            <a:pPr marL="742950" lvl="2" indent="-342900" eaLnBrk="1" fontAlgn="auto" hangingPunct="1">
              <a:spcAft>
                <a:spcPts val="0"/>
              </a:spcAft>
              <a:buFont typeface="Arial" pitchFamily="-65" charset="0"/>
              <a:buChar char="•"/>
              <a:defRPr/>
            </a:pPr>
            <a:r>
              <a:rPr lang="en-US" dirty="0" smtClean="0"/>
              <a:t>R</a:t>
            </a:r>
            <a:r>
              <a:rPr lang="en-US" dirty="0" smtClean="0">
                <a:ea typeface="+mn-ea"/>
              </a:rPr>
              <a:t>oom </a:t>
            </a:r>
            <a:r>
              <a:rPr lang="en-US" dirty="0" smtClean="0">
                <a:ea typeface="+mn-ea"/>
              </a:rPr>
              <a:t>for further</a:t>
            </a:r>
            <a:r>
              <a:rPr lang="en-US" dirty="0" smtClean="0">
                <a:ea typeface="+mn-ea"/>
              </a:rPr>
              <a:t> improvement – </a:t>
            </a:r>
            <a:r>
              <a:rPr lang="en-US" dirty="0" smtClean="0"/>
              <a:t>typically in newer code</a:t>
            </a:r>
            <a:endParaRPr lang="en-US" dirty="0" smtClean="0">
              <a:ea typeface="+mn-ea"/>
            </a:endParaRPr>
          </a:p>
          <a:p>
            <a:pPr marL="342900" lvl="1" indent="-342900" eaLnBrk="1" fontAlgn="auto" hangingPunct="1">
              <a:spcAft>
                <a:spcPts val="0"/>
              </a:spcAft>
              <a:buFont typeface="Arial" pitchFamily="-65" charset="0"/>
              <a:buChar char="–"/>
              <a:defRPr/>
            </a:pPr>
            <a:r>
              <a:rPr lang="en-US" dirty="0" smtClean="0">
                <a:ea typeface="+mn-ea"/>
              </a:rPr>
              <a:t>Opportunities </a:t>
            </a:r>
            <a:r>
              <a:rPr lang="en-US" dirty="0" smtClean="0">
                <a:ea typeface="+mn-ea"/>
              </a:rPr>
              <a:t>for more communication, effort</a:t>
            </a:r>
          </a:p>
          <a:p>
            <a:pPr marL="742950" lvl="2" indent="-342900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en-US" dirty="0" smtClean="0">
              <a:ea typeface="+mn-ea"/>
            </a:endParaRPr>
          </a:p>
        </p:txBody>
      </p:sp>
      <p:sp>
        <p:nvSpPr>
          <p:cNvPr id="24581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582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9F6888-15AF-9A42-9050-B0FB92ABD34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Reduce user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confusion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Arial" pitchFamily="-109" charset="0"/>
              <a:buNone/>
              <a:defRPr/>
            </a:pPr>
            <a:r>
              <a:rPr lang="en-US" dirty="0" smtClean="0"/>
              <a:t>One Key Topic:</a:t>
            </a:r>
          </a:p>
          <a:p>
            <a:pPr eaLnBrk="1" hangingPunct="1">
              <a:buFont typeface="Arial" pitchFamily="-109" charset="0"/>
              <a:buChar char="•"/>
              <a:defRPr/>
            </a:pPr>
            <a:r>
              <a:rPr lang="en-US" dirty="0" smtClean="0"/>
              <a:t>Say you</a:t>
            </a:r>
            <a:r>
              <a:rPr lang="en-US" dirty="0" smtClean="0"/>
              <a:t> have learned the Geant4 basics (</a:t>
            </a:r>
            <a:r>
              <a:rPr lang="en-US" dirty="0" err="1" smtClean="0"/>
              <a:t>eg</a:t>
            </a:r>
            <a:r>
              <a:rPr lang="en-US" dirty="0" smtClean="0"/>
              <a:t> at a tutorial). </a:t>
            </a:r>
            <a:r>
              <a:rPr lang="en-US" dirty="0" smtClean="0"/>
              <a:t>You want to simulate a setup in an application domain</a:t>
            </a:r>
            <a:r>
              <a:rPr lang="en-US" dirty="0" smtClean="0"/>
              <a:t> which is new or new </a:t>
            </a:r>
            <a:r>
              <a:rPr lang="en-US" dirty="0" smtClean="0"/>
              <a:t>to you</a:t>
            </a:r>
          </a:p>
          <a:p>
            <a:pPr lvl="1" eaLnBrk="1" hangingPunct="1">
              <a:buFont typeface="Arial" pitchFamily="-109" charset="0"/>
              <a:buChar char="–"/>
              <a:defRPr/>
            </a:pPr>
            <a:r>
              <a:rPr lang="en-US" dirty="0" smtClean="0"/>
              <a:t>Where do you start ?</a:t>
            </a:r>
          </a:p>
          <a:p>
            <a:pPr eaLnBrk="1" hangingPunct="1">
              <a:buFont typeface="Arial" pitchFamily="-109" charset="0"/>
              <a:buChar char="•"/>
              <a:defRPr/>
            </a:pPr>
            <a:r>
              <a:rPr lang="en-US" dirty="0" smtClean="0"/>
              <a:t>Today it is difficult, and</a:t>
            </a:r>
            <a:r>
              <a:rPr lang="en-US" dirty="0" smtClean="0"/>
              <a:t> you must </a:t>
            </a:r>
            <a:r>
              <a:rPr lang="en-US" dirty="0" smtClean="0"/>
              <a:t>look in many places</a:t>
            </a:r>
            <a:endParaRPr lang="en-US" dirty="0" smtClean="0"/>
          </a:p>
          <a:p>
            <a:pPr lvl="1" eaLnBrk="1" hangingPunct="1">
              <a:buFont typeface="Arial" pitchFamily="-109" charset="0"/>
              <a:buChar char="–"/>
              <a:defRPr/>
            </a:pPr>
            <a:r>
              <a:rPr lang="en-US" dirty="0" smtClean="0"/>
              <a:t>We need to </a:t>
            </a:r>
            <a:r>
              <a:rPr lang="en-US" dirty="0" smtClean="0"/>
              <a:t>avoid complication, unclear, conflicting or confusing messages </a:t>
            </a:r>
          </a:p>
          <a:p>
            <a:pPr eaLnBrk="1" hangingPunct="1">
              <a:buFont typeface="Arial" pitchFamily="-109" charset="0"/>
              <a:buChar char="•"/>
              <a:defRPr/>
            </a:pPr>
            <a:r>
              <a:rPr lang="en-US" dirty="0" smtClean="0"/>
              <a:t>What do other users (with similar needs) use?</a:t>
            </a:r>
          </a:p>
          <a:p>
            <a:pPr lvl="1" eaLnBrk="1" hangingPunct="1">
              <a:buFont typeface="Arial" pitchFamily="-109" charset="0"/>
              <a:buChar char="–"/>
              <a:defRPr/>
            </a:pPr>
            <a:r>
              <a:rPr lang="en-US" dirty="0" smtClean="0"/>
              <a:t>What are their experiences?</a:t>
            </a:r>
          </a:p>
          <a:p>
            <a:pPr eaLnBrk="1" hangingPunct="1">
              <a:buFont typeface="Arial" pitchFamily="-109" charset="0"/>
              <a:buChar char="•"/>
              <a:defRPr/>
            </a:pPr>
            <a:r>
              <a:rPr lang="en-US" dirty="0" smtClean="0"/>
              <a:t>How can we improve upon the starting </a:t>
            </a:r>
            <a:r>
              <a:rPr lang="en-US" dirty="0" err="1" smtClean="0"/>
              <a:t>point(s</a:t>
            </a:r>
            <a:r>
              <a:rPr lang="en-US" dirty="0" smtClean="0"/>
              <a:t>) ?</a:t>
            </a:r>
          </a:p>
        </p:txBody>
      </p:sp>
      <p:sp>
        <p:nvSpPr>
          <p:cNvPr id="22532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430EB7-C10E-8345-9075-35FC1A06469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Action on physics lists/use cases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700" dirty="0">
                <a:ea typeface="ＭＳ Ｐゴシック" charset="-128"/>
                <a:cs typeface="ＭＳ Ｐゴシック" charset="-128"/>
              </a:rPr>
              <a:t>Clarify &amp; write down users’ key requirements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In different application domains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dirty="0">
                <a:ea typeface="ＭＳ Ｐゴシック" charset="-128"/>
                <a:cs typeface="ＭＳ Ｐゴシック" charset="-128"/>
              </a:rPr>
              <a:t>Explaining the physics lists we provide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Document key features / strengths / weaknesses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Guide choice (to the degree possible) 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dirty="0">
                <a:ea typeface="ＭＳ Ｐゴシック" charset="-128"/>
                <a:cs typeface="ＭＳ Ｐゴシック" charset="-128"/>
              </a:rPr>
              <a:t>Establishing an ongoing dialog with users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To enable them to refine their stated needs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/>
              <a:t>To exchange information on validation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700" dirty="0" smtClean="0">
                <a:ea typeface="ＭＳ Ｐゴシック" charset="-128"/>
                <a:cs typeface="ＭＳ Ｐゴシック" charset="-128"/>
              </a:rPr>
              <a:t>Parallel </a:t>
            </a:r>
            <a:r>
              <a:rPr lang="en-US" sz="2700" dirty="0">
                <a:ea typeface="ＭＳ Ｐゴシック" charset="-128"/>
                <a:cs typeface="ＭＳ Ｐゴシック" charset="-128"/>
              </a:rPr>
              <a:t>session </a:t>
            </a:r>
            <a:r>
              <a:rPr lang="en-US" sz="2700" dirty="0" smtClean="0">
                <a:ea typeface="ＭＳ Ｐゴシック" charset="-128"/>
                <a:cs typeface="ＭＳ Ｐゴシック" charset="-128"/>
              </a:rPr>
              <a:t>(2</a:t>
            </a:r>
            <a:r>
              <a:rPr lang="en-US" sz="2700" baseline="30000" dirty="0" smtClean="0">
                <a:ea typeface="ＭＳ Ｐゴシック" charset="-128"/>
                <a:cs typeface="ＭＳ Ｐゴシック" charset="-128"/>
              </a:rPr>
              <a:t>nd</a:t>
            </a:r>
            <a:r>
              <a:rPr lang="en-US" sz="2700" dirty="0" smtClean="0">
                <a:ea typeface="ＭＳ Ｐゴシック" charset="-128"/>
                <a:cs typeface="ＭＳ Ｐゴシック" charset="-128"/>
              </a:rPr>
              <a:t> session, Thursday) – and Technical Forum</a:t>
            </a:r>
          </a:p>
          <a:p>
            <a:pPr eaLnBrk="1" hangingPunct="1">
              <a:lnSpc>
                <a:spcPct val="90000"/>
              </a:lnSpc>
            </a:pPr>
            <a:r>
              <a:rPr lang="en-US" sz="2700" dirty="0">
                <a:ea typeface="ＭＳ Ｐゴシック" charset="-128"/>
                <a:cs typeface="ＭＳ Ｐゴシック" charset="-128"/>
              </a:rPr>
              <a:t>Q: are Wikis a good tool for some of these aspects? </a:t>
            </a:r>
          </a:p>
        </p:txBody>
      </p:sp>
      <p:sp>
        <p:nvSpPr>
          <p:cNvPr id="23557" name="Date Placeholder 4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15th October 2009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8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Calibri" charset="0"/>
                <a:ea typeface="ＭＳ Ｐゴシック" charset="-128"/>
                <a:cs typeface="ＭＳ Ｐゴシック" charset="-128"/>
              </a:rPr>
              <a:t>Geant4 Workshop 2009, Catania</a:t>
            </a:r>
            <a:endParaRPr lang="en-US" smtClean="0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89D825-EBAE-CE4F-936C-22F6DCD08BC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2702</TotalTime>
  <Words>1527</Words>
  <Application>Microsoft Macintosh PowerPoint</Application>
  <PresentationFormat>On-screen Show (4:3)</PresentationFormat>
  <Paragraphs>258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ＭＳ Ｐゴシック</vt:lpstr>
      <vt:lpstr>Calibri</vt:lpstr>
      <vt:lpstr>Symbol</vt:lpstr>
      <vt:lpstr>Expo</vt:lpstr>
      <vt:lpstr>Expo</vt:lpstr>
      <vt:lpstr>Equity</vt:lpstr>
      <vt:lpstr>Workshop goals and opportunities </vt:lpstr>
      <vt:lpstr>Overview</vt:lpstr>
      <vt:lpstr>Geant4’s use continues growing worldwide</vt:lpstr>
      <vt:lpstr>LHC is about to start</vt:lpstr>
      <vt:lpstr>Challenges</vt:lpstr>
      <vt:lpstr>A few of the Challenges</vt:lpstr>
      <vt:lpstr>CPU Performance</vt:lpstr>
      <vt:lpstr>Reduce user confusion</vt:lpstr>
      <vt:lpstr>Action on physics lists/use cases</vt:lpstr>
      <vt:lpstr>The Multi-core Era</vt:lpstr>
      <vt:lpstr>Review 2009: progress and challenges</vt:lpstr>
      <vt:lpstr>Repeatability</vt:lpstr>
      <vt:lpstr>Maturity: risk and opportunity</vt:lpstr>
      <vt:lpstr>Developments, opportunities</vt:lpstr>
      <vt:lpstr>Convergence of EM processes</vt:lpstr>
      <vt:lpstr>External contributions</vt:lpstr>
      <vt:lpstr>Workshop Themes</vt:lpstr>
      <vt:lpstr>From another angle</vt:lpstr>
      <vt:lpstr>Goals – a different view</vt:lpstr>
      <vt:lpstr>Let’s not forget</vt:lpstr>
      <vt:lpstr>Messages &amp; issues to distill, amplify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themes, goals, issues</dc:title>
  <dc:creator>John Apostolakis</dc:creator>
  <cp:lastModifiedBy>John Apostolakis</cp:lastModifiedBy>
  <cp:revision>21</cp:revision>
  <cp:lastPrinted>2009-10-13T17:20:34Z</cp:lastPrinted>
  <dcterms:created xsi:type="dcterms:W3CDTF">2009-10-14T12:52:25Z</dcterms:created>
  <dcterms:modified xsi:type="dcterms:W3CDTF">2009-10-15T07:58:06Z</dcterms:modified>
</cp:coreProperties>
</file>