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E51D2-23BB-4485-A522-B186F6F41E4A}" type="datetimeFigureOut">
              <a:rPr lang="en-US" smtClean="0"/>
              <a:pPr/>
              <a:t>10/17/2009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0BB6E-E714-41D3-9A38-7990F1BE6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14th Geant4 Workshop Catana Italy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QMD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KOI, </a:t>
            </a:r>
            <a:r>
              <a:rPr lang="en-US" dirty="0" err="1" smtClean="0"/>
              <a:t>Tatsumi</a:t>
            </a:r>
            <a:endParaRPr lang="en-US" dirty="0" smtClean="0"/>
          </a:p>
          <a:p>
            <a:r>
              <a:rPr lang="en-US" smtClean="0"/>
              <a:t>SLAC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10/19/2009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14th Geant4 Workshop Catana Italy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42938" y="0"/>
            <a:ext cx="7720012" cy="1136650"/>
          </a:xfrm>
        </p:spPr>
        <p:txBody>
          <a:bodyPr/>
          <a:lstStyle/>
          <a:p>
            <a:r>
              <a:rPr lang="en-US" sz="3600" smtClean="0">
                <a:solidFill>
                  <a:srgbClr val="800080"/>
                </a:solidFill>
              </a:rPr>
              <a:t>Improvements in G4QMD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143000"/>
            <a:ext cx="8291512" cy="4945063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400" dirty="0" smtClean="0">
                <a:solidFill>
                  <a:srgbClr val="008000"/>
                </a:solidFill>
              </a:rPr>
              <a:t>Improved nuclear fragment creation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Using detailed GEM de-excitation model (via physics list)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4000" dirty="0" smtClean="0">
                <a:solidFill>
                  <a:schemeClr val="bg2">
                    <a:lumMod val="75000"/>
                  </a:schemeClr>
                </a:solidFill>
              </a:rPr>
              <a:t>Default is now </a:t>
            </a:r>
            <a:r>
              <a:rPr lang="en-US" sz="4000" dirty="0" smtClean="0">
                <a:solidFill>
                  <a:schemeClr val="bg2">
                    <a:lumMod val="75000"/>
                  </a:schemeClr>
                </a:solidFill>
              </a:rPr>
              <a:t>G4GEM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4000" dirty="0" smtClean="0">
                <a:solidFill>
                  <a:schemeClr val="bg2">
                    <a:lumMod val="75000"/>
                  </a:schemeClr>
                </a:solidFill>
              </a:rPr>
              <a:t>???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Option </a:t>
            </a:r>
            <a:r>
              <a:rPr lang="en-US" sz="4000" dirty="0" smtClean="0">
                <a:solidFill>
                  <a:schemeClr val="tx1"/>
                </a:solidFill>
              </a:rPr>
              <a:t>of 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FRAG</a:t>
            </a:r>
            <a:r>
              <a:rPr lang="en-US" sz="4000" dirty="0" smtClean="0">
                <a:solidFill>
                  <a:srgbClr val="008000"/>
                </a:solidFill>
              </a:rPr>
              <a:t> </a:t>
            </a:r>
            <a:r>
              <a:rPr lang="en-US" sz="4000" dirty="0" smtClean="0">
                <a:solidFill>
                  <a:schemeClr val="tx1"/>
                </a:solidFill>
              </a:rPr>
              <a:t>mode in cascade phase in order to obtain best fragment production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4000" dirty="0" smtClean="0">
                <a:solidFill>
                  <a:schemeClr val="bg2">
                    <a:lumMod val="75000"/>
                  </a:schemeClr>
                </a:solidFill>
              </a:rPr>
              <a:t>Default is OFF, i.e. optimized for energy spectra of secondary nucleons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400" dirty="0" smtClean="0">
                <a:solidFill>
                  <a:srgbClr val="008000"/>
                </a:solidFill>
              </a:rPr>
              <a:t>Corrected meson </a:t>
            </a:r>
            <a:r>
              <a:rPr lang="en-US" sz="4400" dirty="0">
                <a:solidFill>
                  <a:srgbClr val="008000"/>
                </a:solidFill>
              </a:rPr>
              <a:t>a</a:t>
            </a:r>
            <a:r>
              <a:rPr lang="en-US" sz="4400" dirty="0" smtClean="0">
                <a:solidFill>
                  <a:srgbClr val="008000"/>
                </a:solidFill>
              </a:rPr>
              <a:t>bsorption in reaction phase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4400" dirty="0" smtClean="0">
                <a:solidFill>
                  <a:schemeClr val="tx1"/>
                </a:solidFill>
              </a:rPr>
              <a:t>Used to break (</a:t>
            </a:r>
            <a:r>
              <a:rPr lang="en-US" sz="4400" dirty="0" err="1" smtClean="0">
                <a:solidFill>
                  <a:schemeClr val="tx1"/>
                </a:solidFill>
              </a:rPr>
              <a:t>E,p</a:t>
            </a:r>
            <a:r>
              <a:rPr lang="en-US" sz="4400" dirty="0" smtClean="0">
                <a:solidFill>
                  <a:schemeClr val="tx1"/>
                </a:solidFill>
              </a:rPr>
              <a:t>) conservation  at high energy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4000" dirty="0" smtClean="0">
                <a:solidFill>
                  <a:schemeClr val="bg2">
                    <a:lumMod val="75000"/>
                  </a:schemeClr>
                </a:solidFill>
              </a:rPr>
              <a:t>Corrected in V9.2 patch 2.</a:t>
            </a:r>
          </a:p>
          <a:p>
            <a:pPr>
              <a:defRPr/>
            </a:pPr>
            <a:r>
              <a:rPr lang="en-US" sz="4400" dirty="0" smtClean="0">
                <a:solidFill>
                  <a:srgbClr val="008000"/>
                </a:solidFill>
              </a:rPr>
              <a:t>Extended for use in additional reactions</a:t>
            </a:r>
          </a:p>
          <a:p>
            <a:pPr lvl="1"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proton, neutron and </a:t>
            </a:r>
            <a:r>
              <a:rPr lang="en-US" sz="4000" dirty="0" err="1" smtClean="0">
                <a:solidFill>
                  <a:schemeClr val="tx1"/>
                </a:solidFill>
              </a:rPr>
              <a:t>pion</a:t>
            </a:r>
            <a:r>
              <a:rPr lang="en-US" sz="4000" dirty="0" smtClean="0">
                <a:solidFill>
                  <a:schemeClr val="tx1"/>
                </a:solidFill>
              </a:rPr>
              <a:t>(?) </a:t>
            </a:r>
            <a:r>
              <a:rPr lang="en-US" sz="4000" dirty="0" smtClean="0">
                <a:solidFill>
                  <a:schemeClr val="tx1"/>
                </a:solidFill>
              </a:rPr>
              <a:t>incident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400" dirty="0" smtClean="0">
                <a:solidFill>
                  <a:srgbClr val="008000"/>
                </a:solidFill>
              </a:rPr>
              <a:t>Used first corrections of </a:t>
            </a:r>
            <a:r>
              <a:rPr lang="en-US" sz="4400" dirty="0" smtClean="0">
                <a:solidFill>
                  <a:srgbClr val="008000"/>
                </a:solidFill>
              </a:rPr>
              <a:t>GEM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400" dirty="0" err="1" smtClean="0">
                <a:solidFill>
                  <a:srgbClr val="008000"/>
                </a:solidFill>
              </a:rPr>
              <a:t>rQMD</a:t>
            </a:r>
            <a:endParaRPr lang="en-US" sz="4400" dirty="0" smtClean="0">
              <a:solidFill>
                <a:srgbClr val="008000"/>
              </a:solidFill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4000" dirty="0" smtClean="0"/>
              <a:t>Eliminate Lorentz boost in initial condition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4000" dirty="0" smtClean="0"/>
              <a:t>Make Lorentz co-variant(?)</a:t>
            </a:r>
            <a:endParaRPr lang="en-US" sz="3600" dirty="0" smtClean="0"/>
          </a:p>
          <a:p>
            <a:pPr>
              <a:buFont typeface="Arial" pitchFamily="34" charset="0"/>
              <a:buChar char="–"/>
              <a:defRPr/>
            </a:pPr>
            <a:endParaRPr lang="en-US" dirty="0" smtClean="0">
              <a:solidFill>
                <a:srgbClr val="008000"/>
              </a:solidFill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7016E459-25F5-4773-880B-7F9DA5A1C5F0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8"/>
          <p:cNvSpPr>
            <a:spLocks noGrp="1"/>
          </p:cNvSpPr>
          <p:nvPr>
            <p:ph type="title"/>
          </p:nvPr>
        </p:nvSpPr>
        <p:spPr>
          <a:xfrm>
            <a:off x="457200" y="-65088"/>
            <a:ext cx="8191500" cy="1208088"/>
          </a:xfrm>
        </p:spPr>
        <p:txBody>
          <a:bodyPr/>
          <a:lstStyle/>
          <a:p>
            <a:r>
              <a:rPr lang="en-US" sz="3600" dirty="0" smtClean="0">
                <a:solidFill>
                  <a:srgbClr val="800080"/>
                </a:solidFill>
              </a:rPr>
              <a:t>Nucleus-nucleus: G4QMD </a:t>
            </a:r>
            <a:r>
              <a:rPr lang="en-US" sz="3600" dirty="0" err="1" smtClean="0">
                <a:solidFill>
                  <a:srgbClr val="800080"/>
                </a:solidFill>
              </a:rPr>
              <a:t>vs</a:t>
            </a:r>
            <a:r>
              <a:rPr lang="en-US" sz="3600" dirty="0" smtClean="0">
                <a:solidFill>
                  <a:srgbClr val="800080"/>
                </a:solidFill>
              </a:rPr>
              <a:t> data </a:t>
            </a: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624" y="1071562"/>
            <a:ext cx="6484537" cy="3214693"/>
          </a:xfrm>
        </p:spPr>
      </p:pic>
      <p:pic>
        <p:nvPicPr>
          <p:cNvPr id="922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357563" y="4000500"/>
            <a:ext cx="5465762" cy="2857500"/>
          </a:xfrm>
        </p:spPr>
      </p:pic>
      <p:sp>
        <p:nvSpPr>
          <p:cNvPr id="9221" name="TextBox 14"/>
          <p:cNvSpPr txBox="1">
            <a:spLocks noChangeArrowheads="1"/>
          </p:cNvSpPr>
          <p:nvPr/>
        </p:nvSpPr>
        <p:spPr bwMode="auto">
          <a:xfrm>
            <a:off x="142844" y="4786322"/>
            <a:ext cx="30003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dirty="0"/>
              <a:t>“</a:t>
            </a:r>
            <a:r>
              <a:rPr lang="en-US" sz="1200" dirty="0">
                <a:solidFill>
                  <a:schemeClr val="tx1"/>
                </a:solidFill>
              </a:rPr>
              <a:t>Energy deposition in intermediate-energy nucleon–nucleus collisions,”</a:t>
            </a:r>
          </a:p>
          <a:p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Kwiatkowski</a:t>
            </a:r>
            <a:r>
              <a:rPr lang="en-US" sz="1200" dirty="0">
                <a:solidFill>
                  <a:schemeClr val="tx1"/>
                </a:solidFill>
              </a:rPr>
              <a:t> et al., </a:t>
            </a:r>
            <a:r>
              <a:rPr lang="en-US" sz="1200" i="1" dirty="0">
                <a:solidFill>
                  <a:schemeClr val="tx1"/>
                </a:solidFill>
              </a:rPr>
              <a:t>Phys. Rev. </a:t>
            </a:r>
            <a:r>
              <a:rPr lang="en-US" sz="1200" i="1" dirty="0" err="1">
                <a:solidFill>
                  <a:schemeClr val="tx1"/>
                </a:solidFill>
              </a:rPr>
              <a:t>Lett</a:t>
            </a:r>
            <a:r>
              <a:rPr lang="en-US" sz="1200" dirty="0">
                <a:solidFill>
                  <a:schemeClr val="tx1"/>
                </a:solidFill>
              </a:rPr>
              <a:t>., </a:t>
            </a:r>
            <a:r>
              <a:rPr lang="en-US" sz="1200" i="1" dirty="0">
                <a:solidFill>
                  <a:schemeClr val="tx1"/>
                </a:solidFill>
              </a:rPr>
              <a:t>vol. 50</a:t>
            </a:r>
            <a:r>
              <a:rPr lang="en-US" sz="1200" dirty="0">
                <a:solidFill>
                  <a:schemeClr val="tx1"/>
                </a:solidFill>
              </a:rPr>
              <a:t>, no. </a:t>
            </a:r>
            <a:r>
              <a:rPr lang="en-US" sz="1200" i="1" dirty="0">
                <a:solidFill>
                  <a:schemeClr val="tx1"/>
                </a:solidFill>
              </a:rPr>
              <a:t>21</a:t>
            </a:r>
            <a:r>
              <a:rPr lang="en-US" sz="1200" dirty="0">
                <a:solidFill>
                  <a:schemeClr val="tx1"/>
                </a:solidFill>
              </a:rPr>
              <a:t>, pp. 1648–1651, </a:t>
            </a:r>
            <a:r>
              <a:rPr lang="en-US" sz="1200" i="1" dirty="0">
                <a:solidFill>
                  <a:schemeClr val="tx1"/>
                </a:solidFill>
              </a:rPr>
              <a:t>1983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222" name="TextBox 18"/>
          <p:cNvSpPr txBox="1">
            <a:spLocks noChangeArrowheads="1"/>
          </p:cNvSpPr>
          <p:nvPr/>
        </p:nvSpPr>
        <p:spPr bwMode="auto">
          <a:xfrm>
            <a:off x="0" y="6429396"/>
            <a:ext cx="36407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This result includes </a:t>
            </a:r>
            <a:r>
              <a:rPr lang="en-US" sz="1200" dirty="0" smtClean="0">
                <a:solidFill>
                  <a:schemeClr val="tx1"/>
                </a:solidFill>
              </a:rPr>
              <a:t>some but not all recent corrections. 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ea typeface="ＭＳ Ｐゴシック" pitchFamily="50" charset="-128"/>
              </a:rPr>
              <a:t>Validation of </a:t>
            </a:r>
            <a:r>
              <a:rPr lang="en-US" altLang="ja-JP" sz="2800" dirty="0" smtClean="0">
                <a:ea typeface="ＭＳ Ｐゴシック" pitchFamily="50" charset="-128"/>
              </a:rPr>
              <a:t>G4rQMD</a:t>
            </a:r>
            <a:r>
              <a:rPr lang="en-US" altLang="ja-JP" sz="2800" dirty="0">
                <a:ea typeface="ＭＳ Ｐゴシック" pitchFamily="50" charset="-128"/>
              </a:rPr>
              <a:t/>
            </a:r>
            <a:br>
              <a:rPr lang="en-US" altLang="ja-JP" sz="2800" dirty="0">
                <a:ea typeface="ＭＳ Ｐゴシック" pitchFamily="50" charset="-128"/>
              </a:rPr>
            </a:br>
            <a:r>
              <a:rPr lang="en-US" altLang="ja-JP" sz="2800" dirty="0">
                <a:ea typeface="ＭＳ Ｐゴシック" pitchFamily="50" charset="-128"/>
              </a:rPr>
              <a:t>Fe 1GeV/n on Al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43200" y="1998663"/>
            <a:ext cx="5483225" cy="35480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164</Words>
  <Application>Microsoft Office PowerPoint</Application>
  <PresentationFormat>On-screen Show (4:3)</PresentationFormat>
  <Paragraphs>28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QMD Update</vt:lpstr>
      <vt:lpstr>Improvements in G4QMD</vt:lpstr>
      <vt:lpstr>Nucleus-nucleus: G4QMD vs data </vt:lpstr>
      <vt:lpstr>Validation of G4rQMD Fe 1GeV/n on Al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State Rotation </dc:title>
  <dc:creator/>
  <cp:lastModifiedBy>SLAC</cp:lastModifiedBy>
  <cp:revision>3</cp:revision>
  <dcterms:created xsi:type="dcterms:W3CDTF">2006-08-16T00:00:00Z</dcterms:created>
  <dcterms:modified xsi:type="dcterms:W3CDTF">2009-10-17T17:32:14Z</dcterms:modified>
</cp:coreProperties>
</file>