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51206400" cy="30276800"/>
  <p:notesSz cx="6797675" cy="9872663"/>
  <p:defaultTextStyle>
    <a:defPPr>
      <a:defRPr lang="en-US"/>
    </a:defPPr>
    <a:lvl1pPr marL="0" algn="l" defTabSz="4176248" rtl="0" eaLnBrk="1" latinLnBrk="0" hangingPunct="1">
      <a:defRPr sz="8200" kern="1200">
        <a:solidFill>
          <a:schemeClr val="tx1"/>
        </a:solidFill>
        <a:latin typeface="+mn-lt"/>
        <a:ea typeface="+mn-ea"/>
        <a:cs typeface="+mn-cs"/>
      </a:defRPr>
    </a:lvl1pPr>
    <a:lvl2pPr marL="2088124" algn="l" defTabSz="4176248" rtl="0" eaLnBrk="1" latinLnBrk="0" hangingPunct="1">
      <a:defRPr sz="8200" kern="1200">
        <a:solidFill>
          <a:schemeClr val="tx1"/>
        </a:solidFill>
        <a:latin typeface="+mn-lt"/>
        <a:ea typeface="+mn-ea"/>
        <a:cs typeface="+mn-cs"/>
      </a:defRPr>
    </a:lvl2pPr>
    <a:lvl3pPr marL="4176248" algn="l" defTabSz="4176248" rtl="0" eaLnBrk="1" latinLnBrk="0" hangingPunct="1">
      <a:defRPr sz="8200" kern="1200">
        <a:solidFill>
          <a:schemeClr val="tx1"/>
        </a:solidFill>
        <a:latin typeface="+mn-lt"/>
        <a:ea typeface="+mn-ea"/>
        <a:cs typeface="+mn-cs"/>
      </a:defRPr>
    </a:lvl3pPr>
    <a:lvl4pPr marL="6264372" algn="l" defTabSz="4176248" rtl="0" eaLnBrk="1" latinLnBrk="0" hangingPunct="1">
      <a:defRPr sz="8200" kern="1200">
        <a:solidFill>
          <a:schemeClr val="tx1"/>
        </a:solidFill>
        <a:latin typeface="+mn-lt"/>
        <a:ea typeface="+mn-ea"/>
        <a:cs typeface="+mn-cs"/>
      </a:defRPr>
    </a:lvl4pPr>
    <a:lvl5pPr marL="8352495" algn="l" defTabSz="4176248" rtl="0" eaLnBrk="1" latinLnBrk="0" hangingPunct="1">
      <a:defRPr sz="8200" kern="1200">
        <a:solidFill>
          <a:schemeClr val="tx1"/>
        </a:solidFill>
        <a:latin typeface="+mn-lt"/>
        <a:ea typeface="+mn-ea"/>
        <a:cs typeface="+mn-cs"/>
      </a:defRPr>
    </a:lvl5pPr>
    <a:lvl6pPr marL="10440619" algn="l" defTabSz="4176248" rtl="0" eaLnBrk="1" latinLnBrk="0" hangingPunct="1">
      <a:defRPr sz="8200" kern="1200">
        <a:solidFill>
          <a:schemeClr val="tx1"/>
        </a:solidFill>
        <a:latin typeface="+mn-lt"/>
        <a:ea typeface="+mn-ea"/>
        <a:cs typeface="+mn-cs"/>
      </a:defRPr>
    </a:lvl6pPr>
    <a:lvl7pPr marL="12528743" algn="l" defTabSz="4176248" rtl="0" eaLnBrk="1" latinLnBrk="0" hangingPunct="1">
      <a:defRPr sz="8200" kern="1200">
        <a:solidFill>
          <a:schemeClr val="tx1"/>
        </a:solidFill>
        <a:latin typeface="+mn-lt"/>
        <a:ea typeface="+mn-ea"/>
        <a:cs typeface="+mn-cs"/>
      </a:defRPr>
    </a:lvl7pPr>
    <a:lvl8pPr marL="14616867" algn="l" defTabSz="4176248" rtl="0" eaLnBrk="1" latinLnBrk="0" hangingPunct="1">
      <a:defRPr sz="8200" kern="1200">
        <a:solidFill>
          <a:schemeClr val="tx1"/>
        </a:solidFill>
        <a:latin typeface="+mn-lt"/>
        <a:ea typeface="+mn-ea"/>
        <a:cs typeface="+mn-cs"/>
      </a:defRPr>
    </a:lvl8pPr>
    <a:lvl9pPr marL="16704991" algn="l" defTabSz="4176248"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0000"/>
    <a:srgbClr val="0489FF"/>
    <a:srgbClr val="C083F4"/>
    <a:srgbClr val="ABC1C5"/>
    <a:srgbClr val="B0BAC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99" autoAdjust="0"/>
  </p:normalViewPr>
  <p:slideViewPr>
    <p:cSldViewPr>
      <p:cViewPr>
        <p:scale>
          <a:sx n="20" d="100"/>
          <a:sy n="20" d="100"/>
        </p:scale>
        <p:origin x="-72" y="-198"/>
      </p:cViewPr>
      <p:guideLst>
        <p:guide orient="horz" pos="9536"/>
        <p:guide pos="16128"/>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F17B7FB-602B-7549-BCB8-1F8C32340094}" type="datetimeFigureOut">
              <a:rPr lang="en-US" smtClean="0"/>
              <a:pPr/>
              <a:t>8/21/2017</a:t>
            </a:fld>
            <a:endParaRPr lang="en-US"/>
          </a:p>
        </p:txBody>
      </p:sp>
      <p:sp>
        <p:nvSpPr>
          <p:cNvPr id="4" name="Slide Image Placeholder 3"/>
          <p:cNvSpPr>
            <a:spLocks noGrp="1" noRot="1" noChangeAspect="1"/>
          </p:cNvSpPr>
          <p:nvPr>
            <p:ph type="sldImg" idx="2"/>
          </p:nvPr>
        </p:nvSpPr>
        <p:spPr>
          <a:xfrm>
            <a:off x="268288" y="739775"/>
            <a:ext cx="6261100"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08C092A9-63DB-4A42-BC43-23689A3183E5}" type="slidenum">
              <a:rPr lang="en-US" smtClean="0"/>
              <a:pPr/>
              <a:t>‹#›</a:t>
            </a:fld>
            <a:endParaRPr lang="en-US"/>
          </a:p>
        </p:txBody>
      </p:sp>
    </p:spTree>
    <p:extLst>
      <p:ext uri="{BB962C8B-B14F-4D97-AF65-F5344CB8AC3E}">
        <p14:creationId xmlns:p14="http://schemas.microsoft.com/office/powerpoint/2010/main" xmlns="" val="22982752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288" y="739775"/>
            <a:ext cx="6261100" cy="37036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C092A9-63DB-4A42-BC43-23689A3183E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1" y="9405434"/>
            <a:ext cx="43525440" cy="6489888"/>
          </a:xfrm>
        </p:spPr>
        <p:txBody>
          <a:bodyPr/>
          <a:lstStyle/>
          <a:p>
            <a:r>
              <a:rPr lang="en-US" smtClean="0"/>
              <a:t>Click to edit Master title style</a:t>
            </a:r>
            <a:endParaRPr lang="en-GB"/>
          </a:p>
        </p:txBody>
      </p:sp>
      <p:sp>
        <p:nvSpPr>
          <p:cNvPr id="3" name="Subtitle 2"/>
          <p:cNvSpPr>
            <a:spLocks noGrp="1"/>
          </p:cNvSpPr>
          <p:nvPr>
            <p:ph type="subTitle" idx="1"/>
          </p:nvPr>
        </p:nvSpPr>
        <p:spPr>
          <a:xfrm>
            <a:off x="7680960" y="17156854"/>
            <a:ext cx="35844481" cy="7737404"/>
          </a:xfrm>
        </p:spPr>
        <p:txBody>
          <a:bodyPr/>
          <a:lstStyle>
            <a:lvl1pPr marL="0" indent="0" algn="ctr">
              <a:buNone/>
              <a:defRPr>
                <a:solidFill>
                  <a:schemeClr val="tx1">
                    <a:tint val="75000"/>
                  </a:schemeClr>
                </a:solidFill>
              </a:defRPr>
            </a:lvl1pPr>
            <a:lvl2pPr marL="2088124" indent="0" algn="ctr">
              <a:buNone/>
              <a:defRPr>
                <a:solidFill>
                  <a:schemeClr val="tx1">
                    <a:tint val="75000"/>
                  </a:schemeClr>
                </a:solidFill>
              </a:defRPr>
            </a:lvl2pPr>
            <a:lvl3pPr marL="4176248" indent="0" algn="ctr">
              <a:buNone/>
              <a:defRPr>
                <a:solidFill>
                  <a:schemeClr val="tx1">
                    <a:tint val="75000"/>
                  </a:schemeClr>
                </a:solidFill>
              </a:defRPr>
            </a:lvl3pPr>
            <a:lvl4pPr marL="6264372" indent="0" algn="ctr">
              <a:buNone/>
              <a:defRPr>
                <a:solidFill>
                  <a:schemeClr val="tx1">
                    <a:tint val="75000"/>
                  </a:schemeClr>
                </a:solidFill>
              </a:defRPr>
            </a:lvl4pPr>
            <a:lvl5pPr marL="8352495" indent="0" algn="ctr">
              <a:buNone/>
              <a:defRPr>
                <a:solidFill>
                  <a:schemeClr val="tx1">
                    <a:tint val="75000"/>
                  </a:schemeClr>
                </a:solidFill>
              </a:defRPr>
            </a:lvl5pPr>
            <a:lvl6pPr marL="10440619" indent="0" algn="ctr">
              <a:buNone/>
              <a:defRPr>
                <a:solidFill>
                  <a:schemeClr val="tx1">
                    <a:tint val="75000"/>
                  </a:schemeClr>
                </a:solidFill>
              </a:defRPr>
            </a:lvl6pPr>
            <a:lvl7pPr marL="12528743" indent="0" algn="ctr">
              <a:buNone/>
              <a:defRPr>
                <a:solidFill>
                  <a:schemeClr val="tx1">
                    <a:tint val="75000"/>
                  </a:schemeClr>
                </a:solidFill>
              </a:defRPr>
            </a:lvl7pPr>
            <a:lvl8pPr marL="14616867" indent="0" algn="ctr">
              <a:buNone/>
              <a:defRPr>
                <a:solidFill>
                  <a:schemeClr val="tx1">
                    <a:tint val="75000"/>
                  </a:schemeClr>
                </a:solidFill>
              </a:defRPr>
            </a:lvl8pPr>
            <a:lvl9pPr marL="16704991"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3636206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1794740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3808392" y="5354508"/>
            <a:ext cx="53935628" cy="11404962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983723" y="5354508"/>
            <a:ext cx="160971233" cy="1140496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131950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2547996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3" y="19455651"/>
            <a:ext cx="43525440" cy="6013309"/>
          </a:xfrm>
        </p:spPr>
        <p:txBody>
          <a:bodyPr anchor="t"/>
          <a:lstStyle>
            <a:lvl1pPr algn="l">
              <a:defRPr sz="18300" b="1" cap="all"/>
            </a:lvl1pPr>
          </a:lstStyle>
          <a:p>
            <a:r>
              <a:rPr lang="en-US" smtClean="0"/>
              <a:t>Click to edit Master title style</a:t>
            </a:r>
            <a:endParaRPr lang="en-GB"/>
          </a:p>
        </p:txBody>
      </p:sp>
      <p:sp>
        <p:nvSpPr>
          <p:cNvPr id="3" name="Text Placeholder 2"/>
          <p:cNvSpPr>
            <a:spLocks noGrp="1"/>
          </p:cNvSpPr>
          <p:nvPr>
            <p:ph type="body" idx="1"/>
          </p:nvPr>
        </p:nvSpPr>
        <p:spPr>
          <a:xfrm>
            <a:off x="4044953" y="12832602"/>
            <a:ext cx="43525440" cy="6623048"/>
          </a:xfrm>
        </p:spPr>
        <p:txBody>
          <a:bodyPr anchor="b"/>
          <a:lstStyle>
            <a:lvl1pPr marL="0" indent="0">
              <a:buNone/>
              <a:defRPr sz="9100">
                <a:solidFill>
                  <a:schemeClr val="tx1">
                    <a:tint val="75000"/>
                  </a:schemeClr>
                </a:solidFill>
              </a:defRPr>
            </a:lvl1pPr>
            <a:lvl2pPr marL="2088124" indent="0">
              <a:buNone/>
              <a:defRPr sz="8200">
                <a:solidFill>
                  <a:schemeClr val="tx1">
                    <a:tint val="75000"/>
                  </a:schemeClr>
                </a:solidFill>
              </a:defRPr>
            </a:lvl2pPr>
            <a:lvl3pPr marL="4176248" indent="0">
              <a:buNone/>
              <a:defRPr sz="7300">
                <a:solidFill>
                  <a:schemeClr val="tx1">
                    <a:tint val="75000"/>
                  </a:schemeClr>
                </a:solidFill>
              </a:defRPr>
            </a:lvl3pPr>
            <a:lvl4pPr marL="6264372" indent="0">
              <a:buNone/>
              <a:defRPr sz="6400">
                <a:solidFill>
                  <a:schemeClr val="tx1">
                    <a:tint val="75000"/>
                  </a:schemeClr>
                </a:solidFill>
              </a:defRPr>
            </a:lvl4pPr>
            <a:lvl5pPr marL="8352495" indent="0">
              <a:buNone/>
              <a:defRPr sz="6400">
                <a:solidFill>
                  <a:schemeClr val="tx1">
                    <a:tint val="75000"/>
                  </a:schemeClr>
                </a:solidFill>
              </a:defRPr>
            </a:lvl5pPr>
            <a:lvl6pPr marL="10440619" indent="0">
              <a:buNone/>
              <a:defRPr sz="6400">
                <a:solidFill>
                  <a:schemeClr val="tx1">
                    <a:tint val="75000"/>
                  </a:schemeClr>
                </a:solidFill>
              </a:defRPr>
            </a:lvl6pPr>
            <a:lvl7pPr marL="12528743" indent="0">
              <a:buNone/>
              <a:defRPr sz="6400">
                <a:solidFill>
                  <a:schemeClr val="tx1">
                    <a:tint val="75000"/>
                  </a:schemeClr>
                </a:solidFill>
              </a:defRPr>
            </a:lvl7pPr>
            <a:lvl8pPr marL="14616867" indent="0">
              <a:buNone/>
              <a:defRPr sz="6400">
                <a:solidFill>
                  <a:schemeClr val="tx1">
                    <a:tint val="75000"/>
                  </a:schemeClr>
                </a:solidFill>
              </a:defRPr>
            </a:lvl8pPr>
            <a:lvl9pPr marL="16704991"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1920453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983723" y="31187911"/>
            <a:ext cx="107453433" cy="8821622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20290593" y="31187911"/>
            <a:ext cx="107453427" cy="8821622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3249592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212477"/>
            <a:ext cx="46085761" cy="5046133"/>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2560320" y="6777240"/>
            <a:ext cx="22625053" cy="2824431"/>
          </a:xfrm>
        </p:spPr>
        <p:txBody>
          <a:bodyPr anchor="b"/>
          <a:lstStyle>
            <a:lvl1pPr marL="0" indent="0">
              <a:buNone/>
              <a:defRPr sz="11000" b="1"/>
            </a:lvl1pPr>
            <a:lvl2pPr marL="2088124" indent="0">
              <a:buNone/>
              <a:defRPr sz="9100" b="1"/>
            </a:lvl2pPr>
            <a:lvl3pPr marL="4176248" indent="0">
              <a:buNone/>
              <a:defRPr sz="8200" b="1"/>
            </a:lvl3pPr>
            <a:lvl4pPr marL="6264372" indent="0">
              <a:buNone/>
              <a:defRPr sz="7300" b="1"/>
            </a:lvl4pPr>
            <a:lvl5pPr marL="8352495" indent="0">
              <a:buNone/>
              <a:defRPr sz="7300" b="1"/>
            </a:lvl5pPr>
            <a:lvl6pPr marL="10440619" indent="0">
              <a:buNone/>
              <a:defRPr sz="7300" b="1"/>
            </a:lvl6pPr>
            <a:lvl7pPr marL="12528743" indent="0">
              <a:buNone/>
              <a:defRPr sz="7300" b="1"/>
            </a:lvl7pPr>
            <a:lvl8pPr marL="14616867" indent="0">
              <a:buNone/>
              <a:defRPr sz="7300" b="1"/>
            </a:lvl8pPr>
            <a:lvl9pPr marL="16704991"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2560320" y="9601671"/>
            <a:ext cx="22625053" cy="174442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26012143" y="6777240"/>
            <a:ext cx="22633940" cy="2824431"/>
          </a:xfrm>
        </p:spPr>
        <p:txBody>
          <a:bodyPr anchor="b"/>
          <a:lstStyle>
            <a:lvl1pPr marL="0" indent="0">
              <a:buNone/>
              <a:defRPr sz="11000" b="1"/>
            </a:lvl1pPr>
            <a:lvl2pPr marL="2088124" indent="0">
              <a:buNone/>
              <a:defRPr sz="9100" b="1"/>
            </a:lvl2pPr>
            <a:lvl3pPr marL="4176248" indent="0">
              <a:buNone/>
              <a:defRPr sz="8200" b="1"/>
            </a:lvl3pPr>
            <a:lvl4pPr marL="6264372" indent="0">
              <a:buNone/>
              <a:defRPr sz="7300" b="1"/>
            </a:lvl4pPr>
            <a:lvl5pPr marL="8352495" indent="0">
              <a:buNone/>
              <a:defRPr sz="7300" b="1"/>
            </a:lvl5pPr>
            <a:lvl6pPr marL="10440619" indent="0">
              <a:buNone/>
              <a:defRPr sz="7300" b="1"/>
            </a:lvl6pPr>
            <a:lvl7pPr marL="12528743" indent="0">
              <a:buNone/>
              <a:defRPr sz="7300" b="1"/>
            </a:lvl7pPr>
            <a:lvl8pPr marL="14616867" indent="0">
              <a:buNone/>
              <a:defRPr sz="7300" b="1"/>
            </a:lvl8pPr>
            <a:lvl9pPr marL="16704991"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26012143" y="9601671"/>
            <a:ext cx="22633940" cy="174442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900485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3318506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1437863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2" y="1205465"/>
            <a:ext cx="16846553" cy="5130236"/>
          </a:xfrm>
        </p:spPr>
        <p:txBody>
          <a:bodyPr anchor="b"/>
          <a:lstStyle>
            <a:lvl1pPr algn="l">
              <a:defRPr sz="9100" b="1"/>
            </a:lvl1pPr>
          </a:lstStyle>
          <a:p>
            <a:r>
              <a:rPr lang="en-US" smtClean="0"/>
              <a:t>Click to edit Master title style</a:t>
            </a:r>
            <a:endParaRPr lang="en-GB"/>
          </a:p>
        </p:txBody>
      </p:sp>
      <p:sp>
        <p:nvSpPr>
          <p:cNvPr id="3" name="Content Placeholder 2"/>
          <p:cNvSpPr>
            <a:spLocks noGrp="1"/>
          </p:cNvSpPr>
          <p:nvPr>
            <p:ph idx="1"/>
          </p:nvPr>
        </p:nvSpPr>
        <p:spPr>
          <a:xfrm>
            <a:off x="20020281" y="1205467"/>
            <a:ext cx="28625800" cy="2584041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2560322" y="6335703"/>
            <a:ext cx="16846553" cy="20710174"/>
          </a:xfrm>
        </p:spPr>
        <p:txBody>
          <a:bodyPr/>
          <a:lstStyle>
            <a:lvl1pPr marL="0" indent="0">
              <a:buNone/>
              <a:defRPr sz="6400"/>
            </a:lvl1pPr>
            <a:lvl2pPr marL="2088124" indent="0">
              <a:buNone/>
              <a:defRPr sz="5500"/>
            </a:lvl2pPr>
            <a:lvl3pPr marL="4176248" indent="0">
              <a:buNone/>
              <a:defRPr sz="4600"/>
            </a:lvl3pPr>
            <a:lvl4pPr marL="6264372" indent="0">
              <a:buNone/>
              <a:defRPr sz="4100"/>
            </a:lvl4pPr>
            <a:lvl5pPr marL="8352495" indent="0">
              <a:buNone/>
              <a:defRPr sz="4100"/>
            </a:lvl5pPr>
            <a:lvl6pPr marL="10440619" indent="0">
              <a:buNone/>
              <a:defRPr sz="4100"/>
            </a:lvl6pPr>
            <a:lvl7pPr marL="12528743" indent="0">
              <a:buNone/>
              <a:defRPr sz="4100"/>
            </a:lvl7pPr>
            <a:lvl8pPr marL="14616867" indent="0">
              <a:buNone/>
              <a:defRPr sz="4100"/>
            </a:lvl8pPr>
            <a:lvl9pPr marL="16704991"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3874883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4" y="21193761"/>
            <a:ext cx="30723840" cy="2502043"/>
          </a:xfrm>
        </p:spPr>
        <p:txBody>
          <a:bodyPr anchor="b"/>
          <a:lstStyle>
            <a:lvl1pPr algn="l">
              <a:defRPr sz="9100" b="1"/>
            </a:lvl1pPr>
          </a:lstStyle>
          <a:p>
            <a:r>
              <a:rPr lang="en-US" smtClean="0"/>
              <a:t>Click to edit Master title style</a:t>
            </a:r>
            <a:endParaRPr lang="en-GB"/>
          </a:p>
        </p:txBody>
      </p:sp>
      <p:sp>
        <p:nvSpPr>
          <p:cNvPr id="3" name="Picture Placeholder 2"/>
          <p:cNvSpPr>
            <a:spLocks noGrp="1"/>
          </p:cNvSpPr>
          <p:nvPr>
            <p:ph type="pic" idx="1"/>
          </p:nvPr>
        </p:nvSpPr>
        <p:spPr>
          <a:xfrm>
            <a:off x="10036814" y="2705288"/>
            <a:ext cx="30723840" cy="18166080"/>
          </a:xfrm>
        </p:spPr>
        <p:txBody>
          <a:bodyPr/>
          <a:lstStyle>
            <a:lvl1pPr marL="0" indent="0">
              <a:buNone/>
              <a:defRPr sz="14600"/>
            </a:lvl1pPr>
            <a:lvl2pPr marL="2088124" indent="0">
              <a:buNone/>
              <a:defRPr sz="12800"/>
            </a:lvl2pPr>
            <a:lvl3pPr marL="4176248" indent="0">
              <a:buNone/>
              <a:defRPr sz="11000"/>
            </a:lvl3pPr>
            <a:lvl4pPr marL="6264372" indent="0">
              <a:buNone/>
              <a:defRPr sz="9100"/>
            </a:lvl4pPr>
            <a:lvl5pPr marL="8352495" indent="0">
              <a:buNone/>
              <a:defRPr sz="9100"/>
            </a:lvl5pPr>
            <a:lvl6pPr marL="10440619" indent="0">
              <a:buNone/>
              <a:defRPr sz="9100"/>
            </a:lvl6pPr>
            <a:lvl7pPr marL="12528743" indent="0">
              <a:buNone/>
              <a:defRPr sz="9100"/>
            </a:lvl7pPr>
            <a:lvl8pPr marL="14616867" indent="0">
              <a:buNone/>
              <a:defRPr sz="9100"/>
            </a:lvl8pPr>
            <a:lvl9pPr marL="16704991" indent="0">
              <a:buNone/>
              <a:defRPr sz="9100"/>
            </a:lvl9pPr>
          </a:lstStyle>
          <a:p>
            <a:endParaRPr lang="en-GB"/>
          </a:p>
        </p:txBody>
      </p:sp>
      <p:sp>
        <p:nvSpPr>
          <p:cNvPr id="4" name="Text Placeholder 3"/>
          <p:cNvSpPr>
            <a:spLocks noGrp="1"/>
          </p:cNvSpPr>
          <p:nvPr>
            <p:ph type="body" sz="half" idx="2"/>
          </p:nvPr>
        </p:nvSpPr>
        <p:spPr>
          <a:xfrm>
            <a:off x="10036814" y="23695804"/>
            <a:ext cx="30723840" cy="3553317"/>
          </a:xfrm>
        </p:spPr>
        <p:txBody>
          <a:bodyPr/>
          <a:lstStyle>
            <a:lvl1pPr marL="0" indent="0">
              <a:buNone/>
              <a:defRPr sz="6400"/>
            </a:lvl1pPr>
            <a:lvl2pPr marL="2088124" indent="0">
              <a:buNone/>
              <a:defRPr sz="5500"/>
            </a:lvl2pPr>
            <a:lvl3pPr marL="4176248" indent="0">
              <a:buNone/>
              <a:defRPr sz="4600"/>
            </a:lvl3pPr>
            <a:lvl4pPr marL="6264372" indent="0">
              <a:buNone/>
              <a:defRPr sz="4100"/>
            </a:lvl4pPr>
            <a:lvl5pPr marL="8352495" indent="0">
              <a:buNone/>
              <a:defRPr sz="4100"/>
            </a:lvl5pPr>
            <a:lvl6pPr marL="10440619" indent="0">
              <a:buNone/>
              <a:defRPr sz="4100"/>
            </a:lvl6pPr>
            <a:lvl7pPr marL="12528743" indent="0">
              <a:buNone/>
              <a:defRPr sz="4100"/>
            </a:lvl7pPr>
            <a:lvl8pPr marL="14616867" indent="0">
              <a:buNone/>
              <a:defRPr sz="4100"/>
            </a:lvl8pPr>
            <a:lvl9pPr marL="16704991"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21/08/2017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140145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212477"/>
            <a:ext cx="46085761" cy="5046133"/>
          </a:xfrm>
          <a:prstGeom prst="rect">
            <a:avLst/>
          </a:prstGeom>
        </p:spPr>
        <p:txBody>
          <a:bodyPr vert="horz" lIns="417625" tIns="208812" rIns="417625" bIns="208812"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2560320" y="7064590"/>
            <a:ext cx="46085761" cy="19981289"/>
          </a:xfrm>
          <a:prstGeom prst="rect">
            <a:avLst/>
          </a:prstGeom>
        </p:spPr>
        <p:txBody>
          <a:bodyPr vert="horz" lIns="417625" tIns="208812" rIns="417625" bIns="2088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2560320" y="28062111"/>
            <a:ext cx="11948160" cy="1611959"/>
          </a:xfrm>
          <a:prstGeom prst="rect">
            <a:avLst/>
          </a:prstGeom>
        </p:spPr>
        <p:txBody>
          <a:bodyPr vert="horz" lIns="417625" tIns="208812" rIns="417625" bIns="208812" rtlCol="0" anchor="ctr"/>
          <a:lstStyle>
            <a:lvl1pPr algn="l">
              <a:defRPr sz="5500">
                <a:solidFill>
                  <a:schemeClr val="tx1">
                    <a:tint val="75000"/>
                  </a:schemeClr>
                </a:solidFill>
              </a:defRPr>
            </a:lvl1pPr>
          </a:lstStyle>
          <a:p>
            <a:fld id="{1E0755C2-72BB-468C-9478-6FF4DE2F7058}" type="datetimeFigureOut">
              <a:rPr lang="en-GB" smtClean="0"/>
              <a:pPr/>
              <a:t>21/08/2017</a:t>
            </a:fld>
            <a:endParaRPr lang="en-GB"/>
          </a:p>
        </p:txBody>
      </p:sp>
      <p:sp>
        <p:nvSpPr>
          <p:cNvPr id="5" name="Footer Placeholder 4"/>
          <p:cNvSpPr>
            <a:spLocks noGrp="1"/>
          </p:cNvSpPr>
          <p:nvPr>
            <p:ph type="ftr" sz="quarter" idx="3"/>
          </p:nvPr>
        </p:nvSpPr>
        <p:spPr>
          <a:xfrm>
            <a:off x="17495521" y="28062111"/>
            <a:ext cx="16215360" cy="1611959"/>
          </a:xfrm>
          <a:prstGeom prst="rect">
            <a:avLst/>
          </a:prstGeom>
        </p:spPr>
        <p:txBody>
          <a:bodyPr vert="horz" lIns="417625" tIns="208812" rIns="417625" bIns="20881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6697920" y="28062111"/>
            <a:ext cx="11948160" cy="1611959"/>
          </a:xfrm>
          <a:prstGeom prst="rect">
            <a:avLst/>
          </a:prstGeom>
        </p:spPr>
        <p:txBody>
          <a:bodyPr vert="horz" lIns="417625" tIns="208812" rIns="417625" bIns="208812" rtlCol="0" anchor="ctr"/>
          <a:lstStyle>
            <a:lvl1pPr algn="r">
              <a:defRPr sz="5500">
                <a:solidFill>
                  <a:schemeClr val="tx1">
                    <a:tint val="75000"/>
                  </a:schemeClr>
                </a:solidFill>
              </a:defRPr>
            </a:lvl1pPr>
          </a:lstStyle>
          <a:p>
            <a:fld id="{CEE9B775-1E9F-41A9-AEE3-25FC8DE357A9}" type="slidenum">
              <a:rPr lang="en-GB" smtClean="0"/>
              <a:pPr/>
              <a:t>‹#›</a:t>
            </a:fld>
            <a:endParaRPr lang="en-GB"/>
          </a:p>
        </p:txBody>
      </p:sp>
    </p:spTree>
    <p:extLst>
      <p:ext uri="{BB962C8B-B14F-4D97-AF65-F5344CB8AC3E}">
        <p14:creationId xmlns:p14="http://schemas.microsoft.com/office/powerpoint/2010/main" xmlns="" val="3281014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248" rtl="0" eaLnBrk="1" latinLnBrk="0" hangingPunct="1">
        <a:spcBef>
          <a:spcPct val="0"/>
        </a:spcBef>
        <a:buNone/>
        <a:defRPr sz="20100" kern="1200">
          <a:solidFill>
            <a:schemeClr val="tx1"/>
          </a:solidFill>
          <a:latin typeface="+mj-lt"/>
          <a:ea typeface="+mj-ea"/>
          <a:cs typeface="+mj-cs"/>
        </a:defRPr>
      </a:lvl1pPr>
    </p:titleStyle>
    <p:bodyStyle>
      <a:lvl1pPr marL="1566093" indent="-1566093" algn="l" defTabSz="4176248"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201" indent="-1305077" algn="l" defTabSz="4176248"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310" indent="-1044062" algn="l" defTabSz="4176248"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433"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557"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4681"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2805"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0929"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053"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248" rtl="0" eaLnBrk="1" latinLnBrk="0" hangingPunct="1">
        <a:defRPr sz="8200" kern="1200">
          <a:solidFill>
            <a:schemeClr val="tx1"/>
          </a:solidFill>
          <a:latin typeface="+mn-lt"/>
          <a:ea typeface="+mn-ea"/>
          <a:cs typeface="+mn-cs"/>
        </a:defRPr>
      </a:lvl1pPr>
      <a:lvl2pPr marL="2088124" algn="l" defTabSz="4176248" rtl="0" eaLnBrk="1" latinLnBrk="0" hangingPunct="1">
        <a:defRPr sz="8200" kern="1200">
          <a:solidFill>
            <a:schemeClr val="tx1"/>
          </a:solidFill>
          <a:latin typeface="+mn-lt"/>
          <a:ea typeface="+mn-ea"/>
          <a:cs typeface="+mn-cs"/>
        </a:defRPr>
      </a:lvl2pPr>
      <a:lvl3pPr marL="4176248" algn="l" defTabSz="4176248" rtl="0" eaLnBrk="1" latinLnBrk="0" hangingPunct="1">
        <a:defRPr sz="8200" kern="1200">
          <a:solidFill>
            <a:schemeClr val="tx1"/>
          </a:solidFill>
          <a:latin typeface="+mn-lt"/>
          <a:ea typeface="+mn-ea"/>
          <a:cs typeface="+mn-cs"/>
        </a:defRPr>
      </a:lvl3pPr>
      <a:lvl4pPr marL="6264372" algn="l" defTabSz="4176248" rtl="0" eaLnBrk="1" latinLnBrk="0" hangingPunct="1">
        <a:defRPr sz="8200" kern="1200">
          <a:solidFill>
            <a:schemeClr val="tx1"/>
          </a:solidFill>
          <a:latin typeface="+mn-lt"/>
          <a:ea typeface="+mn-ea"/>
          <a:cs typeface="+mn-cs"/>
        </a:defRPr>
      </a:lvl4pPr>
      <a:lvl5pPr marL="8352495" algn="l" defTabSz="4176248" rtl="0" eaLnBrk="1" latinLnBrk="0" hangingPunct="1">
        <a:defRPr sz="8200" kern="1200">
          <a:solidFill>
            <a:schemeClr val="tx1"/>
          </a:solidFill>
          <a:latin typeface="+mn-lt"/>
          <a:ea typeface="+mn-ea"/>
          <a:cs typeface="+mn-cs"/>
        </a:defRPr>
      </a:lvl5pPr>
      <a:lvl6pPr marL="10440619" algn="l" defTabSz="4176248" rtl="0" eaLnBrk="1" latinLnBrk="0" hangingPunct="1">
        <a:defRPr sz="8200" kern="1200">
          <a:solidFill>
            <a:schemeClr val="tx1"/>
          </a:solidFill>
          <a:latin typeface="+mn-lt"/>
          <a:ea typeface="+mn-ea"/>
          <a:cs typeface="+mn-cs"/>
        </a:defRPr>
      </a:lvl6pPr>
      <a:lvl7pPr marL="12528743" algn="l" defTabSz="4176248" rtl="0" eaLnBrk="1" latinLnBrk="0" hangingPunct="1">
        <a:defRPr sz="8200" kern="1200">
          <a:solidFill>
            <a:schemeClr val="tx1"/>
          </a:solidFill>
          <a:latin typeface="+mn-lt"/>
          <a:ea typeface="+mn-ea"/>
          <a:cs typeface="+mn-cs"/>
        </a:defRPr>
      </a:lvl7pPr>
      <a:lvl8pPr marL="14616867" algn="l" defTabSz="4176248" rtl="0" eaLnBrk="1" latinLnBrk="0" hangingPunct="1">
        <a:defRPr sz="8200" kern="1200">
          <a:solidFill>
            <a:schemeClr val="tx1"/>
          </a:solidFill>
          <a:latin typeface="+mn-lt"/>
          <a:ea typeface="+mn-ea"/>
          <a:cs typeface="+mn-cs"/>
        </a:defRPr>
      </a:lvl8pPr>
      <a:lvl9pPr marL="16704991" algn="l" defTabSz="417624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9.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jpeg"/><Relationship Id="rId10" Type="http://schemas.openxmlformats.org/officeDocument/2006/relationships/image" Target="../media/image8.png"/><Relationship Id="rId19" Type="http://schemas.openxmlformats.org/officeDocument/2006/relationships/image" Target="../media/image17.jpe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BC1C5"/>
        </a:solidFill>
        <a:effectLst/>
      </p:bgPr>
    </p:bg>
    <p:spTree>
      <p:nvGrpSpPr>
        <p:cNvPr id="1" name=""/>
        <p:cNvGrpSpPr/>
        <p:nvPr/>
      </p:nvGrpSpPr>
      <p:grpSpPr>
        <a:xfrm>
          <a:off x="0" y="0"/>
          <a:ext cx="0" cy="0"/>
          <a:chOff x="0" y="0"/>
          <a:chExt cx="0" cy="0"/>
        </a:xfrm>
      </p:grpSpPr>
      <p:sp>
        <p:nvSpPr>
          <p:cNvPr id="8" name="Rectangle 7"/>
          <p:cNvSpPr/>
          <p:nvPr/>
        </p:nvSpPr>
        <p:spPr>
          <a:xfrm>
            <a:off x="760438" y="18929302"/>
            <a:ext cx="50445961" cy="105386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p:cNvSpPr/>
          <p:nvPr/>
        </p:nvSpPr>
        <p:spPr>
          <a:xfrm>
            <a:off x="753589" y="592784"/>
            <a:ext cx="49699331" cy="3649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Group 44"/>
          <p:cNvGrpSpPr/>
          <p:nvPr/>
        </p:nvGrpSpPr>
        <p:grpSpPr>
          <a:xfrm>
            <a:off x="37124480" y="19242856"/>
            <a:ext cx="13753528" cy="9688538"/>
            <a:chOff x="26316388" y="6044097"/>
            <a:chExt cx="17206654" cy="5718973"/>
          </a:xfrm>
        </p:grpSpPr>
        <p:sp>
          <p:nvSpPr>
            <p:cNvPr id="6" name="Rectangle 5"/>
            <p:cNvSpPr/>
            <p:nvPr/>
          </p:nvSpPr>
          <p:spPr>
            <a:xfrm>
              <a:off x="26316388" y="6049790"/>
              <a:ext cx="15905497" cy="5713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6316388" y="6049790"/>
              <a:ext cx="17206654" cy="519245"/>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17" name="TextBox 16"/>
            <p:cNvSpPr txBox="1"/>
            <p:nvPr/>
          </p:nvSpPr>
          <p:spPr>
            <a:xfrm>
              <a:off x="26332063" y="6044097"/>
              <a:ext cx="17190979" cy="598984"/>
            </a:xfrm>
            <a:prstGeom prst="rect">
              <a:avLst/>
            </a:prstGeom>
            <a:noFill/>
          </p:spPr>
          <p:txBody>
            <a:bodyPr wrap="square" rtlCol="0" anchor="ctr" anchorCtr="1">
              <a:spAutoFit/>
            </a:bodyPr>
            <a:lstStyle/>
            <a:p>
              <a:pPr algn="ctr"/>
              <a:r>
                <a:rPr lang="en-GB" sz="5400" b="1" dirty="0" smtClean="0">
                  <a:solidFill>
                    <a:schemeClr val="bg1"/>
                  </a:solidFill>
                  <a:cs typeface="Arial" pitchFamily="34" charset="0"/>
                </a:rPr>
                <a:t>Conclusion</a:t>
              </a:r>
              <a:endParaRPr lang="en-GB" sz="5400" b="1" dirty="0">
                <a:solidFill>
                  <a:schemeClr val="bg1"/>
                </a:solidFill>
                <a:cs typeface="Arial" pitchFamily="34" charset="0"/>
              </a:endParaRPr>
            </a:p>
          </p:txBody>
        </p:sp>
      </p:grpSp>
      <p:sp>
        <p:nvSpPr>
          <p:cNvPr id="7" name="Rectangle 6"/>
          <p:cNvSpPr/>
          <p:nvPr/>
        </p:nvSpPr>
        <p:spPr>
          <a:xfrm>
            <a:off x="810841" y="10965695"/>
            <a:ext cx="25848000" cy="79312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1247754" y="808807"/>
            <a:ext cx="46048761" cy="1446550"/>
          </a:xfrm>
          <a:prstGeom prst="rect">
            <a:avLst/>
          </a:prstGeom>
          <a:noFill/>
        </p:spPr>
        <p:txBody>
          <a:bodyPr wrap="square" rtlCol="0">
            <a:spAutoFit/>
          </a:bodyPr>
          <a:lstStyle/>
          <a:p>
            <a:pPr algn="ctr"/>
            <a:r>
              <a:rPr lang="en-US" altLang="zh-CN" sz="8800" b="1" dirty="0" smtClean="0">
                <a:cs typeface="Arial" pitchFamily="34" charset="0"/>
              </a:rPr>
              <a:t>Mechanical properties of ITER CICC jacket in China</a:t>
            </a:r>
            <a:endParaRPr lang="en-GB" sz="8800" b="1" dirty="0">
              <a:cs typeface="Arial" pitchFamily="34" charset="0"/>
            </a:endParaRPr>
          </a:p>
        </p:txBody>
      </p:sp>
      <p:grpSp>
        <p:nvGrpSpPr>
          <p:cNvPr id="44" name="Group 43"/>
          <p:cNvGrpSpPr/>
          <p:nvPr/>
        </p:nvGrpSpPr>
        <p:grpSpPr>
          <a:xfrm>
            <a:off x="753589" y="4553222"/>
            <a:ext cx="25916411" cy="5198682"/>
            <a:chOff x="627220" y="5489328"/>
            <a:chExt cx="24698746" cy="5574276"/>
          </a:xfrm>
        </p:grpSpPr>
        <p:sp>
          <p:nvSpPr>
            <p:cNvPr id="5" name="Rectangle 4"/>
            <p:cNvSpPr/>
            <p:nvPr/>
          </p:nvSpPr>
          <p:spPr>
            <a:xfrm>
              <a:off x="627221" y="5590995"/>
              <a:ext cx="24698744" cy="54726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627222" y="5590995"/>
              <a:ext cx="24698744" cy="720001"/>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endParaRPr>
            </a:p>
          </p:txBody>
        </p:sp>
        <p:sp>
          <p:nvSpPr>
            <p:cNvPr id="22" name="TextBox 21"/>
            <p:cNvSpPr txBox="1"/>
            <p:nvPr/>
          </p:nvSpPr>
          <p:spPr>
            <a:xfrm>
              <a:off x="627221" y="8400093"/>
              <a:ext cx="24690327" cy="886956"/>
            </a:xfrm>
            <a:prstGeom prst="rect">
              <a:avLst/>
            </a:prstGeom>
            <a:noFill/>
          </p:spPr>
          <p:txBody>
            <a:bodyPr wrap="square" rtlCol="0">
              <a:spAutoFit/>
            </a:bodyPr>
            <a:lstStyle/>
            <a:p>
              <a:pPr algn="ctr"/>
              <a:r>
                <a:rPr lang="en-GB" sz="5400" b="1" dirty="0" smtClean="0">
                  <a:solidFill>
                    <a:schemeClr val="bg1"/>
                  </a:solidFill>
                  <a:cs typeface="Arial" pitchFamily="34" charset="0"/>
                </a:rPr>
                <a:t>Objectives</a:t>
              </a:r>
              <a:endParaRPr lang="en-GB" sz="5400" b="1" dirty="0">
                <a:solidFill>
                  <a:schemeClr val="bg1"/>
                </a:solidFill>
                <a:cs typeface="Arial" pitchFamily="34" charset="0"/>
              </a:endParaRPr>
            </a:p>
          </p:txBody>
        </p:sp>
        <p:sp>
          <p:nvSpPr>
            <p:cNvPr id="16" name="TextBox 15"/>
            <p:cNvSpPr txBox="1"/>
            <p:nvPr/>
          </p:nvSpPr>
          <p:spPr>
            <a:xfrm>
              <a:off x="627220" y="5489328"/>
              <a:ext cx="24690327" cy="886956"/>
            </a:xfrm>
            <a:prstGeom prst="rect">
              <a:avLst/>
            </a:prstGeom>
            <a:noFill/>
          </p:spPr>
          <p:txBody>
            <a:bodyPr wrap="square" rtlCol="0">
              <a:spAutoFit/>
            </a:bodyPr>
            <a:lstStyle/>
            <a:p>
              <a:pPr algn="ctr"/>
              <a:r>
                <a:rPr lang="en-GB" sz="5400" b="1" dirty="0" smtClean="0">
                  <a:solidFill>
                    <a:schemeClr val="bg1"/>
                  </a:solidFill>
                  <a:cs typeface="Arial" pitchFamily="34" charset="0"/>
                </a:rPr>
                <a:t>Background</a:t>
              </a:r>
              <a:endParaRPr lang="en-GB" sz="5400" b="1" dirty="0">
                <a:solidFill>
                  <a:schemeClr val="bg1"/>
                </a:solidFill>
                <a:cs typeface="Arial" pitchFamily="34" charset="0"/>
              </a:endParaRPr>
            </a:p>
          </p:txBody>
        </p:sp>
      </p:grpSp>
      <p:sp>
        <p:nvSpPr>
          <p:cNvPr id="40" name="TextBox 39"/>
          <p:cNvSpPr txBox="1"/>
          <p:nvPr/>
        </p:nvSpPr>
        <p:spPr>
          <a:xfrm>
            <a:off x="0" y="2189734"/>
            <a:ext cx="48285549" cy="923330"/>
          </a:xfrm>
          <a:prstGeom prst="rect">
            <a:avLst/>
          </a:prstGeom>
          <a:noFill/>
        </p:spPr>
        <p:txBody>
          <a:bodyPr wrap="square" rtlCol="0">
            <a:spAutoFit/>
          </a:bodyPr>
          <a:lstStyle/>
          <a:p>
            <a:pPr algn="ctr"/>
            <a:r>
              <a:rPr lang="en-GB" sz="5400" dirty="0" err="1" smtClean="0"/>
              <a:t>Xiangbin</a:t>
            </a:r>
            <a:r>
              <a:rPr lang="en-GB" sz="5400" dirty="0" smtClean="0"/>
              <a:t> Li</a:t>
            </a:r>
            <a:r>
              <a:rPr lang="en-GB" sz="5400" baseline="30000" dirty="0" smtClean="0"/>
              <a:t>1</a:t>
            </a:r>
            <a:r>
              <a:rPr lang="en-GB" sz="5400" dirty="0" smtClean="0"/>
              <a:t>, </a:t>
            </a:r>
            <a:r>
              <a:rPr lang="en-GB" sz="5400" dirty="0" err="1" smtClean="0"/>
              <a:t>Huan</a:t>
            </a:r>
            <a:r>
              <a:rPr lang="en-GB" sz="5400" dirty="0" smtClean="0"/>
              <a:t> Jin</a:t>
            </a:r>
            <a:r>
              <a:rPr lang="en-GB" sz="5400" baseline="30000" dirty="0" smtClean="0"/>
              <a:t>2</a:t>
            </a:r>
            <a:r>
              <a:rPr lang="en-GB" sz="5400" dirty="0" smtClean="0"/>
              <a:t>, </a:t>
            </a:r>
            <a:r>
              <a:rPr lang="en-GB" sz="5400" dirty="0" err="1" smtClean="0"/>
              <a:t>Jinggang</a:t>
            </a:r>
            <a:r>
              <a:rPr lang="en-GB" sz="5400" dirty="0" smtClean="0"/>
              <a:t> Qin</a:t>
            </a:r>
            <a:r>
              <a:rPr lang="en-GB" altLang="zh-CN" sz="5400" baseline="30000" dirty="0" smtClean="0"/>
              <a:t>2</a:t>
            </a:r>
            <a:r>
              <a:rPr lang="en-GB" sz="5400" dirty="0" smtClean="0"/>
              <a:t>, Yu Wu</a:t>
            </a:r>
            <a:r>
              <a:rPr lang="en-GB" altLang="zh-CN" sz="5400" baseline="30000" dirty="0" smtClean="0"/>
              <a:t>2</a:t>
            </a:r>
            <a:r>
              <a:rPr lang="en-GB" sz="5400" dirty="0" smtClean="0"/>
              <a:t>, </a:t>
            </a:r>
            <a:r>
              <a:rPr lang="en-GB" sz="5400" dirty="0" err="1" smtClean="0"/>
              <a:t>Yanyan</a:t>
            </a:r>
            <a:r>
              <a:rPr lang="en-GB" sz="5400" dirty="0" smtClean="0"/>
              <a:t> Zhang</a:t>
            </a:r>
            <a:r>
              <a:rPr lang="en-GB" altLang="zh-CN" sz="5400" baseline="30000" dirty="0" smtClean="0"/>
              <a:t>3</a:t>
            </a:r>
            <a:r>
              <a:rPr lang="en-GB" sz="5400" dirty="0" smtClean="0"/>
              <a:t>, </a:t>
            </a:r>
            <a:r>
              <a:rPr lang="en-GB" sz="5400" dirty="0" err="1" smtClean="0"/>
              <a:t>Laifeng</a:t>
            </a:r>
            <a:r>
              <a:rPr lang="en-GB" sz="5400" dirty="0" smtClean="0"/>
              <a:t> Li</a:t>
            </a:r>
            <a:r>
              <a:rPr lang="en-GB" altLang="zh-CN" sz="5400" baseline="30000" dirty="0" smtClean="0"/>
              <a:t>4</a:t>
            </a:r>
            <a:r>
              <a:rPr lang="en-GB" sz="5400" dirty="0" smtClean="0"/>
              <a:t>, </a:t>
            </a:r>
            <a:r>
              <a:rPr lang="en-GB" sz="5400" dirty="0" err="1" smtClean="0"/>
              <a:t>Hui</a:t>
            </a:r>
            <a:r>
              <a:rPr lang="en-GB" sz="5400" dirty="0" smtClean="0"/>
              <a:t> Ji</a:t>
            </a:r>
            <a:r>
              <a:rPr lang="en-GB" altLang="zh-CN" sz="5400" baseline="30000" dirty="0" smtClean="0"/>
              <a:t>3</a:t>
            </a:r>
            <a:r>
              <a:rPr lang="en-GB" sz="5400" dirty="0" smtClean="0"/>
              <a:t>, </a:t>
            </a:r>
            <a:r>
              <a:rPr lang="en-GB" sz="5400" dirty="0" err="1" smtClean="0"/>
              <a:t>Sheng</a:t>
            </a:r>
            <a:r>
              <a:rPr lang="en-GB" sz="5400" dirty="0" smtClean="0"/>
              <a:t> Liu</a:t>
            </a:r>
            <a:r>
              <a:rPr lang="en-GB" altLang="zh-CN" sz="5400" baseline="30000" dirty="0" smtClean="0"/>
              <a:t>1</a:t>
            </a:r>
            <a:r>
              <a:rPr lang="en-GB" sz="5400" dirty="0" smtClean="0"/>
              <a:t>   </a:t>
            </a:r>
            <a:endParaRPr lang="en-GB" sz="5400" dirty="0"/>
          </a:p>
        </p:txBody>
      </p:sp>
      <p:sp>
        <p:nvSpPr>
          <p:cNvPr id="41" name="TextBox 40"/>
          <p:cNvSpPr txBox="1"/>
          <p:nvPr/>
        </p:nvSpPr>
        <p:spPr>
          <a:xfrm>
            <a:off x="2367684" y="3257080"/>
            <a:ext cx="40445428" cy="584775"/>
          </a:xfrm>
          <a:prstGeom prst="rect">
            <a:avLst/>
          </a:prstGeom>
          <a:noFill/>
        </p:spPr>
        <p:txBody>
          <a:bodyPr wrap="square" rtlCol="0">
            <a:spAutoFit/>
          </a:bodyPr>
          <a:lstStyle/>
          <a:p>
            <a:pPr marL="742950" lvl="0" indent="-742950" algn="ctr"/>
            <a:r>
              <a:rPr lang="en-GB" sz="3200" baseline="30000" dirty="0" smtClean="0"/>
              <a:t>1</a:t>
            </a:r>
            <a:r>
              <a:rPr lang="en-GB" sz="3200" dirty="0" smtClean="0"/>
              <a:t>CNDA, Beijing, China, </a:t>
            </a:r>
            <a:r>
              <a:rPr lang="en-GB" altLang="zh-CN" sz="3200" baseline="30000" dirty="0" smtClean="0"/>
              <a:t>2</a:t>
            </a:r>
            <a:r>
              <a:rPr lang="en-GB" altLang="zh-CN" sz="3200" dirty="0" smtClean="0"/>
              <a:t>ASIPP, Hefei, China</a:t>
            </a:r>
            <a:r>
              <a:rPr lang="en-GB" sz="3200" dirty="0" smtClean="0"/>
              <a:t> </a:t>
            </a:r>
            <a:r>
              <a:rPr lang="en-GB" altLang="zh-CN" sz="3200" dirty="0" smtClean="0"/>
              <a:t>, </a:t>
            </a:r>
            <a:r>
              <a:rPr lang="en-GB" altLang="zh-CN" sz="3200" baseline="30000" dirty="0" smtClean="0"/>
              <a:t>3</a:t>
            </a:r>
            <a:r>
              <a:rPr lang="en-GB" altLang="zh-CN" sz="3200" dirty="0" smtClean="0"/>
              <a:t>JIULI company, </a:t>
            </a:r>
            <a:r>
              <a:rPr lang="en-GB" altLang="zh-CN" sz="3200" dirty="0" err="1" smtClean="0"/>
              <a:t>Huzhou</a:t>
            </a:r>
            <a:r>
              <a:rPr lang="en-GB" altLang="zh-CN" sz="3200" dirty="0" smtClean="0"/>
              <a:t> China , </a:t>
            </a:r>
            <a:r>
              <a:rPr lang="en-GB" altLang="zh-CN" sz="3200" baseline="30000" dirty="0" smtClean="0"/>
              <a:t>4</a:t>
            </a:r>
            <a:r>
              <a:rPr lang="en-GB" altLang="zh-CN" sz="3200" dirty="0" smtClean="0"/>
              <a:t>TIPC, Beijing, China </a:t>
            </a:r>
            <a:endParaRPr lang="en-GB" sz="3200" dirty="0" smtClean="0"/>
          </a:p>
        </p:txBody>
      </p:sp>
      <p:sp>
        <p:nvSpPr>
          <p:cNvPr id="50" name="TextBox 49"/>
          <p:cNvSpPr txBox="1"/>
          <p:nvPr/>
        </p:nvSpPr>
        <p:spPr>
          <a:xfrm>
            <a:off x="1175434" y="5705540"/>
            <a:ext cx="23970566" cy="3888244"/>
          </a:xfrm>
          <a:prstGeom prst="rect">
            <a:avLst/>
          </a:prstGeom>
          <a:noFill/>
        </p:spPr>
        <p:txBody>
          <a:bodyPr wrap="square" rtlCol="0">
            <a:spAutoFit/>
          </a:bodyPr>
          <a:lstStyle/>
          <a:p>
            <a:pPr algn="just">
              <a:lnSpc>
                <a:spcPts val="3660"/>
              </a:lnSpc>
            </a:pPr>
            <a:r>
              <a:rPr lang="en-US" altLang="zh-CN" sz="3200" b="1" dirty="0" smtClean="0"/>
              <a:t>The ITER magnet system is made up of four main sub-systems: The 18 </a:t>
            </a:r>
            <a:r>
              <a:rPr lang="en-US" altLang="zh-CN" sz="3200" b="1" dirty="0" err="1" smtClean="0"/>
              <a:t>Toroidal</a:t>
            </a:r>
            <a:r>
              <a:rPr lang="en-US" altLang="zh-CN" sz="3200" b="1" dirty="0" smtClean="0"/>
              <a:t> Field coils (TF), the Central Solenoid (CS), the 6 </a:t>
            </a:r>
            <a:r>
              <a:rPr lang="en-US" altLang="zh-CN" sz="3200" b="1" dirty="0" err="1" smtClean="0"/>
              <a:t>Poloidal</a:t>
            </a:r>
            <a:r>
              <a:rPr lang="en-US" altLang="zh-CN" sz="3200" b="1" dirty="0" smtClean="0"/>
              <a:t> Field coils (PF), and the Correction Coils (CC). The Feeder system with its Main </a:t>
            </a:r>
            <a:r>
              <a:rPr lang="en-US" altLang="zh-CN" sz="3200" b="1" dirty="0" err="1" smtClean="0"/>
              <a:t>Busbar</a:t>
            </a:r>
            <a:r>
              <a:rPr lang="en-US" altLang="zh-CN" sz="3200" b="1" dirty="0" smtClean="0"/>
              <a:t> (MB) and Correction Coil </a:t>
            </a:r>
            <a:r>
              <a:rPr lang="en-US" altLang="zh-CN" sz="3200" b="1" dirty="0" err="1" smtClean="0"/>
              <a:t>Busbar</a:t>
            </a:r>
            <a:r>
              <a:rPr lang="en-US" altLang="zh-CN" sz="3200" b="1" dirty="0" smtClean="0"/>
              <a:t> (CB) represents one of the main magnet components as well. All coils and </a:t>
            </a:r>
            <a:r>
              <a:rPr lang="en-US" altLang="zh-CN" sz="3200" b="1" dirty="0" err="1" smtClean="0"/>
              <a:t>busbars</a:t>
            </a:r>
            <a:r>
              <a:rPr lang="en-US" altLang="zh-CN" sz="3200" b="1" dirty="0" smtClean="0"/>
              <a:t> with different dimensions used Cable-In-Conduit Conductors (CICC). China needs to provide 6 different types of conductors. The ITER CICCs consist of a cable made of Nb</a:t>
            </a:r>
            <a:r>
              <a:rPr lang="en-US" altLang="zh-CN" sz="3200" b="1" baseline="-25000" dirty="0" smtClean="0"/>
              <a:t>3</a:t>
            </a:r>
            <a:r>
              <a:rPr lang="en-US" altLang="zh-CN" sz="3200" b="1" dirty="0" smtClean="0"/>
              <a:t>Sn or </a:t>
            </a:r>
            <a:r>
              <a:rPr lang="en-US" altLang="zh-CN" sz="3200" b="1" dirty="0" err="1" smtClean="0"/>
              <a:t>Nb</a:t>
            </a:r>
            <a:r>
              <a:rPr lang="en-US" altLang="zh-CN" sz="3200" b="1" dirty="0" smtClean="0"/>
              <a:t>-Ti strands inserted in a stainless steel tube (called jacket or conduit). Depending on the coil type, the jacket material is either made of a low carbon AISI 316LN (for </a:t>
            </a:r>
            <a:r>
              <a:rPr lang="en-US" altLang="zh-CN" sz="3200" b="1" dirty="0" err="1" smtClean="0"/>
              <a:t>Toroidal</a:t>
            </a:r>
            <a:r>
              <a:rPr lang="en-US" altLang="zh-CN" sz="3200" b="1" dirty="0" smtClean="0"/>
              <a:t> Field coil) and AISI 316L grade stainless steels (for </a:t>
            </a:r>
            <a:r>
              <a:rPr lang="en-US" altLang="zh-CN" sz="3200" b="1" dirty="0" err="1" smtClean="0"/>
              <a:t>Poloidal</a:t>
            </a:r>
            <a:r>
              <a:rPr lang="en-US" altLang="zh-CN" sz="3200" b="1" dirty="0" smtClean="0"/>
              <a:t> Field and correction coils). Mechanical properties of base material need to be tested at room and/or cryogenic temperature under predefined mechanical deformation and heat treatment conditions. This paper will introduce the mechanical properties, including tensile and fatigue testing.</a:t>
            </a:r>
            <a:endParaRPr lang="en-GB" sz="2800" dirty="0"/>
          </a:p>
        </p:txBody>
      </p:sp>
      <p:cxnSp>
        <p:nvCxnSpPr>
          <p:cNvPr id="67" name="Straight Connector 66"/>
          <p:cNvCxnSpPr/>
          <p:nvPr/>
        </p:nvCxnSpPr>
        <p:spPr>
          <a:xfrm rot="5400000">
            <a:off x="32305790" y="24472744"/>
            <a:ext cx="8915400" cy="1900"/>
          </a:xfrm>
          <a:prstGeom prst="line">
            <a:avLst/>
          </a:prstGeom>
          <a:ln w="50800" cap="flat" cmpd="sng" algn="ctr">
            <a:solidFill>
              <a:schemeClr val="bg1">
                <a:lumMod val="5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77" name="Picture 2"/>
          <p:cNvPicPr>
            <a:picLocks noChangeAspect="1" noChangeArrowheads="1"/>
          </p:cNvPicPr>
          <p:nvPr/>
        </p:nvPicPr>
        <p:blipFill>
          <a:blip r:embed="rId3" cstate="print"/>
          <a:srcRect/>
          <a:stretch>
            <a:fillRect/>
          </a:stretch>
        </p:blipFill>
        <p:spPr bwMode="auto">
          <a:xfrm>
            <a:off x="1336504" y="11177960"/>
            <a:ext cx="9001000" cy="7209135"/>
          </a:xfrm>
          <a:prstGeom prst="rect">
            <a:avLst/>
          </a:prstGeom>
          <a:noFill/>
          <a:ln w="9525">
            <a:noFill/>
            <a:miter lim="800000"/>
            <a:headEnd/>
            <a:tailEnd/>
          </a:ln>
        </p:spPr>
      </p:pic>
      <p:sp>
        <p:nvSpPr>
          <p:cNvPr id="78" name="Text Box 150"/>
          <p:cNvSpPr txBox="1">
            <a:spLocks noChangeArrowheads="1"/>
          </p:cNvSpPr>
          <p:nvPr/>
        </p:nvSpPr>
        <p:spPr bwMode="auto">
          <a:xfrm>
            <a:off x="1008312" y="18370049"/>
            <a:ext cx="11201400" cy="584775"/>
          </a:xfrm>
          <a:prstGeom prst="rect">
            <a:avLst/>
          </a:prstGeom>
          <a:noFill/>
          <a:ln w="9525">
            <a:noFill/>
            <a:miter lim="800000"/>
            <a:headEnd/>
            <a:tailEnd/>
          </a:ln>
        </p:spPr>
        <p:txBody>
          <a:bodyPr wrap="square">
            <a:spAutoFit/>
          </a:bodyPr>
          <a:lstStyle/>
          <a:p>
            <a:pPr defTabSz="4703763">
              <a:spcBef>
                <a:spcPct val="50000"/>
              </a:spcBef>
            </a:pPr>
            <a:r>
              <a:rPr lang="en-US" altLang="zh-CN" sz="3200" dirty="0" smtClean="0">
                <a:ea typeface="宋体" pitchFamily="2" charset="-122"/>
              </a:rPr>
              <a:t>Fig.1  Cross section of  ITER conductors produced in China.</a:t>
            </a:r>
            <a:endParaRPr lang="en-US" altLang="zh-CN" sz="3200" dirty="0">
              <a:ea typeface="宋体" pitchFamily="2" charset="-122"/>
            </a:endParaRPr>
          </a:p>
        </p:txBody>
      </p:sp>
      <p:graphicFrame>
        <p:nvGraphicFramePr>
          <p:cNvPr id="79" name="表格 78"/>
          <p:cNvGraphicFramePr>
            <a:graphicFrameLocks noGrp="1"/>
          </p:cNvGraphicFramePr>
          <p:nvPr/>
        </p:nvGraphicFramePr>
        <p:xfrm>
          <a:off x="11705656" y="11682016"/>
          <a:ext cx="14473609" cy="6715284"/>
        </p:xfrm>
        <a:graphic>
          <a:graphicData uri="http://schemas.openxmlformats.org/drawingml/2006/table">
            <a:tbl>
              <a:tblPr/>
              <a:tblGrid>
                <a:gridCol w="2243409"/>
                <a:gridCol w="3511304"/>
                <a:gridCol w="2647352"/>
                <a:gridCol w="1712096"/>
                <a:gridCol w="2647352"/>
                <a:gridCol w="1712096"/>
              </a:tblGrid>
              <a:tr h="844894">
                <a:tc>
                  <a:txBody>
                    <a:bodyPr/>
                    <a:lstStyle/>
                    <a:p>
                      <a:pPr algn="ctr">
                        <a:lnSpc>
                          <a:spcPct val="100000"/>
                        </a:lnSpc>
                        <a:spcAft>
                          <a:spcPts val="0"/>
                        </a:spcAft>
                      </a:pPr>
                      <a:r>
                        <a:rPr lang="en-US" sz="3600" kern="100" dirty="0">
                          <a:solidFill>
                            <a:srgbClr val="000000"/>
                          </a:solidFill>
                          <a:latin typeface="Times New Roman" pitchFamily="18" charset="0"/>
                          <a:ea typeface="宋体"/>
                          <a:cs typeface="Times New Roman" pitchFamily="18" charset="0"/>
                        </a:rPr>
                        <a:t>Item</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Material Type</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OD</a:t>
                      </a:r>
                      <a:endParaRPr lang="zh-CN" sz="3600" kern="100">
                        <a:latin typeface="Times New Roman" pitchFamily="18" charset="0"/>
                        <a:ea typeface="宋体"/>
                        <a:cs typeface="Times New Roman" pitchFamily="18" charset="0"/>
                      </a:endParaRPr>
                    </a:p>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(mm)</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ID</a:t>
                      </a:r>
                      <a:endParaRPr lang="zh-CN" sz="3600" kern="100">
                        <a:latin typeface="Times New Roman" pitchFamily="18" charset="0"/>
                        <a:ea typeface="宋体"/>
                        <a:cs typeface="Times New Roman" pitchFamily="18" charset="0"/>
                      </a:endParaRPr>
                    </a:p>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(mm)</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OD</a:t>
                      </a:r>
                      <a:endParaRPr lang="zh-CN" sz="3600" kern="100">
                        <a:latin typeface="Times New Roman" pitchFamily="18" charset="0"/>
                        <a:ea typeface="宋体"/>
                        <a:cs typeface="Times New Roman" pitchFamily="18" charset="0"/>
                      </a:endParaRPr>
                    </a:p>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(mm)</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ID</a:t>
                      </a:r>
                      <a:endParaRPr lang="zh-CN" sz="3600" kern="100">
                        <a:latin typeface="Times New Roman" pitchFamily="18" charset="0"/>
                        <a:ea typeface="宋体"/>
                        <a:cs typeface="Times New Roman" pitchFamily="18" charset="0"/>
                      </a:endParaRPr>
                    </a:p>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(mm)</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2447">
                <a:tc>
                  <a:txBody>
                    <a:bodyPr/>
                    <a:lstStyle/>
                    <a:p>
                      <a:pPr algn="ctr">
                        <a:lnSpc>
                          <a:spcPct val="100000"/>
                        </a:lnSpc>
                        <a:spcAft>
                          <a:spcPts val="0"/>
                        </a:spcAft>
                      </a:pPr>
                      <a:endParaRPr lang="en-US" sz="3600" kern="100">
                        <a:solidFill>
                          <a:srgbClr val="000000"/>
                        </a:solidFill>
                        <a:latin typeface="Times New Roman" pitchFamily="18" charset="0"/>
                        <a:ea typeface="宋体"/>
                        <a:cs typeface="Times New Roman" pitchFamily="18" charset="0"/>
                      </a:endParaRPr>
                    </a:p>
                  </a:txBody>
                  <a:tcPr marL="17780" marR="177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0000"/>
                        </a:lnSpc>
                        <a:spcAft>
                          <a:spcPts val="0"/>
                        </a:spcAft>
                      </a:pPr>
                      <a:endParaRPr lang="en-US" sz="3600" kern="100">
                        <a:solidFill>
                          <a:srgbClr val="000000"/>
                        </a:solidFill>
                        <a:latin typeface="Times New Roman" pitchFamily="18" charset="0"/>
                        <a:ea typeface="宋体"/>
                        <a:cs typeface="Times New Roman" pitchFamily="18" charset="0"/>
                      </a:endParaRPr>
                    </a:p>
                  </a:txBody>
                  <a:tcPr marL="17780" marR="17780" marT="0" marB="0" anchor="ctr">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algn="ctr">
                        <a:lnSpc>
                          <a:spcPct val="100000"/>
                        </a:lnSpc>
                        <a:spcAft>
                          <a:spcPts val="0"/>
                        </a:spcAft>
                      </a:pPr>
                      <a:r>
                        <a:rPr lang="en-US" sz="3600" kern="100" dirty="0">
                          <a:solidFill>
                            <a:srgbClr val="000000"/>
                          </a:solidFill>
                          <a:latin typeface="Times New Roman" pitchFamily="18" charset="0"/>
                          <a:ea typeface="宋体"/>
                          <a:cs typeface="Times New Roman" pitchFamily="18" charset="0"/>
                        </a:rPr>
                        <a:t>Before compaction</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c gridSpan="2">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After compaction</a:t>
                      </a:r>
                      <a:endParaRPr lang="zh-CN" sz="3600" kern="100">
                        <a:latin typeface="Times New Roman" pitchFamily="18" charset="0"/>
                        <a:ea typeface="宋体"/>
                        <a:cs typeface="Times New Roman" pitchFamily="18" charset="0"/>
                      </a:endParaRPr>
                    </a:p>
                  </a:txBody>
                  <a:tcPr marL="17780" marR="177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zh-CN" altLang="en-US"/>
                    </a:p>
                  </a:txBody>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TF</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Low C 316LN</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47.0</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dirty="0">
                          <a:solidFill>
                            <a:srgbClr val="000000"/>
                          </a:solidFill>
                          <a:latin typeface="Times New Roman" pitchFamily="18" charset="0"/>
                          <a:ea typeface="宋体"/>
                          <a:cs typeface="Times New Roman" pitchFamily="18" charset="0"/>
                        </a:rPr>
                        <a:t>43.2</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43.7</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39.7</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PF </a:t>
                      </a:r>
                      <a:r>
                        <a:rPr lang="en-US" sz="3600" kern="100" dirty="0">
                          <a:solidFill>
                            <a:srgbClr val="FF0000"/>
                          </a:solidFill>
                          <a:latin typeface="Times New Roman" pitchFamily="18" charset="0"/>
                          <a:ea typeface="宋体"/>
                          <a:cs typeface="Times New Roman" pitchFamily="18" charset="0"/>
                        </a:rPr>
                        <a:t>2-4</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316L</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54.2×54.2</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38.0</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51.9×51.9</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35.3</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PF </a:t>
                      </a:r>
                      <a:r>
                        <a:rPr lang="en-US" sz="3600" kern="100" dirty="0">
                          <a:solidFill>
                            <a:srgbClr val="FF0000"/>
                          </a:solidFill>
                          <a:latin typeface="Times New Roman" pitchFamily="18" charset="0"/>
                          <a:ea typeface="宋体"/>
                          <a:cs typeface="Times New Roman" pitchFamily="18" charset="0"/>
                        </a:rPr>
                        <a:t>5</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316L</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54.2×54.2</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38.0</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51.9×51.9</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35.3</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CC</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316L</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23.2</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18.8</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19.2×19.2</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14.8</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MB</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316L</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47.8</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44.0</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44</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40</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a:noFill/>
                    </a:lnB>
                  </a:tcPr>
                </a:tc>
              </a:tr>
              <a:tr h="844894">
                <a:tc>
                  <a:txBody>
                    <a:bodyPr/>
                    <a:lstStyle/>
                    <a:p>
                      <a:pPr algn="ctr">
                        <a:lnSpc>
                          <a:spcPct val="100000"/>
                        </a:lnSpc>
                        <a:spcAft>
                          <a:spcPts val="0"/>
                        </a:spcAft>
                      </a:pPr>
                      <a:r>
                        <a:rPr lang="en-US" sz="3600" kern="100" dirty="0" smtClean="0">
                          <a:solidFill>
                            <a:srgbClr val="FF0000"/>
                          </a:solidFill>
                          <a:latin typeface="Times New Roman" pitchFamily="18" charset="0"/>
                          <a:ea typeface="宋体"/>
                          <a:cs typeface="Times New Roman" pitchFamily="18" charset="0"/>
                        </a:rPr>
                        <a:t>CB</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316L</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23.9</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20.1</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a:solidFill>
                            <a:srgbClr val="000000"/>
                          </a:solidFill>
                          <a:latin typeface="Times New Roman" pitchFamily="18" charset="0"/>
                          <a:ea typeface="宋体"/>
                          <a:cs typeface="Times New Roman" pitchFamily="18" charset="0"/>
                        </a:rPr>
                        <a:t>22</a:t>
                      </a:r>
                      <a:endParaRPr lang="zh-CN" sz="3600" kern="10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3600" kern="100" dirty="0">
                          <a:solidFill>
                            <a:srgbClr val="000000"/>
                          </a:solidFill>
                          <a:latin typeface="Times New Roman" pitchFamily="18" charset="0"/>
                          <a:ea typeface="宋体"/>
                          <a:cs typeface="Times New Roman" pitchFamily="18" charset="0"/>
                        </a:rPr>
                        <a:t>18</a:t>
                      </a:r>
                      <a:endParaRPr lang="zh-CN" sz="3600" kern="100" dirty="0">
                        <a:latin typeface="Times New Roman" pitchFamily="18" charset="0"/>
                        <a:ea typeface="宋体"/>
                        <a:cs typeface="Times New Roman" pitchFamily="18" charset="0"/>
                      </a:endParaRPr>
                    </a:p>
                  </a:txBody>
                  <a:tcPr marL="17780" marR="17780"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99" name="TextBox 98"/>
          <p:cNvSpPr txBox="1"/>
          <p:nvPr/>
        </p:nvSpPr>
        <p:spPr>
          <a:xfrm>
            <a:off x="760439" y="9895919"/>
            <a:ext cx="25956000" cy="923330"/>
          </a:xfrm>
          <a:prstGeom prst="rect">
            <a:avLst/>
          </a:prstGeom>
          <a:solidFill>
            <a:schemeClr val="accent3">
              <a:lumMod val="20000"/>
              <a:lumOff val="80000"/>
            </a:schemeClr>
          </a:solidFill>
        </p:spPr>
        <p:txBody>
          <a:bodyPr wrap="square" rtlCol="0">
            <a:spAutoFit/>
          </a:bodyPr>
          <a:lstStyle/>
          <a:p>
            <a:pPr algn="ctr"/>
            <a:r>
              <a:rPr lang="en-GB" sz="5400" b="1" dirty="0" smtClean="0">
                <a:solidFill>
                  <a:schemeClr val="tx1">
                    <a:lumMod val="75000"/>
                    <a:lumOff val="25000"/>
                  </a:schemeClr>
                </a:solidFill>
                <a:cs typeface="Arial" pitchFamily="34" charset="0"/>
              </a:rPr>
              <a:t>Jacket types and parameters</a:t>
            </a:r>
            <a:endParaRPr lang="en-GB" sz="5400" b="1" dirty="0">
              <a:solidFill>
                <a:schemeClr val="tx1">
                  <a:lumMod val="75000"/>
                  <a:lumOff val="25000"/>
                </a:schemeClr>
              </a:solidFill>
              <a:cs typeface="Arial" pitchFamily="34" charset="0"/>
            </a:endParaRPr>
          </a:p>
        </p:txBody>
      </p:sp>
      <p:pic>
        <p:nvPicPr>
          <p:cNvPr id="1026" name="Picture 16"/>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t="1967"/>
          <a:stretch/>
        </p:blipFill>
        <p:spPr bwMode="auto">
          <a:xfrm>
            <a:off x="1624536" y="24715060"/>
            <a:ext cx="8372068" cy="4752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1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782025" y="20204314"/>
            <a:ext cx="8057090" cy="45024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9" name="Group 28"/>
          <p:cNvGrpSpPr/>
          <p:nvPr/>
        </p:nvGrpSpPr>
        <p:grpSpPr>
          <a:xfrm>
            <a:off x="10415178" y="24058732"/>
            <a:ext cx="4680520" cy="1296145"/>
            <a:chOff x="10600766" y="20683016"/>
            <a:chExt cx="5799883" cy="1563089"/>
          </a:xfrm>
        </p:grpSpPr>
        <p:pic>
          <p:nvPicPr>
            <p:cNvPr id="1028" name="Picture 195" descr="D@M0Y5EBBX]KLG00[OHAZZR"/>
            <p:cNvPicPr>
              <a:picLocks noChangeAspect="1" noChangeArrowheads="1"/>
            </p:cNvPicPr>
            <p:nvPr/>
          </p:nvPicPr>
          <p:blipFill>
            <a:blip r:embed="rId6" cstate="print">
              <a:extLst>
                <a:ext uri="{28A0092B-C50C-407E-A947-70E740481C1C}">
                  <a14:useLocalDpi xmlns:a14="http://schemas.microsoft.com/office/drawing/2010/main" xmlns="" val="0"/>
                </a:ext>
              </a:extLst>
            </a:blip>
            <a:srcRect t="12996" b="16710"/>
            <a:stretch>
              <a:fillRect/>
            </a:stretch>
          </p:blipFill>
          <p:spPr bwMode="auto">
            <a:xfrm>
              <a:off x="10600766" y="20683016"/>
              <a:ext cx="5799883" cy="15630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Straight Connector 2"/>
            <p:cNvCxnSpPr/>
            <p:nvPr/>
          </p:nvCxnSpPr>
          <p:spPr>
            <a:xfrm flipH="1">
              <a:off x="13923325" y="20971048"/>
              <a:ext cx="230603" cy="34904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3336589" y="21742789"/>
              <a:ext cx="164118" cy="2113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 Box 5"/>
            <p:cNvSpPr txBox="1">
              <a:spLocks noChangeArrowheads="1"/>
            </p:cNvSpPr>
            <p:nvPr/>
          </p:nvSpPr>
          <p:spPr bwMode="auto">
            <a:xfrm>
              <a:off x="13212019" y="21189275"/>
              <a:ext cx="868676" cy="7316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altLang="zh-CN" sz="2800" b="1" i="0" u="none" strike="noStrike" cap="none" normalizeH="0" baseline="0" dirty="0" smtClean="0">
                  <a:ln>
                    <a:noFill/>
                  </a:ln>
                  <a:solidFill>
                    <a:srgbClr val="FF0000"/>
                  </a:solidFill>
                  <a:effectLst/>
                  <a:latin typeface="Times New Roman" panose="02020603050405020304" pitchFamily="18" charset="0"/>
                  <a:ea typeface="宋体" pitchFamily="2" charset="-122"/>
                  <a:cs typeface="Times New Roman" panose="02020603050405020304" pitchFamily="18" charset="0"/>
                </a:rPr>
                <a:t>45º</a:t>
              </a:r>
              <a:endParaRPr kumimoji="0" lang="en-US" altLang="en-US" sz="2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pSp>
      <p:sp>
        <p:nvSpPr>
          <p:cNvPr id="100" name="TextBox 99"/>
          <p:cNvSpPr txBox="1"/>
          <p:nvPr/>
        </p:nvSpPr>
        <p:spPr>
          <a:xfrm>
            <a:off x="10363746" y="26134716"/>
            <a:ext cx="4764322" cy="2923877"/>
          </a:xfrm>
          <a:prstGeom prst="rect">
            <a:avLst/>
          </a:prstGeom>
          <a:noFill/>
        </p:spPr>
        <p:txBody>
          <a:bodyPr wrap="square" rtlCol="0">
            <a:spAutoFit/>
          </a:bodyPr>
          <a:lstStyle/>
          <a:p>
            <a:pPr algn="just"/>
            <a:r>
              <a:rPr lang="en-US" sz="2600" dirty="0" smtClean="0"/>
              <a:t>Tensile properties of TF jacket in cold worked and aged condition at cryogenic temperature (4.2K):</a:t>
            </a:r>
          </a:p>
          <a:p>
            <a:pPr algn="just"/>
            <a:r>
              <a:rPr lang="en-US" sz="2600" dirty="0" smtClean="0"/>
              <a:t>Yield Strength (YS):  </a:t>
            </a:r>
          </a:p>
          <a:p>
            <a:pPr algn="just"/>
            <a:r>
              <a:rPr lang="en-US" sz="2600" dirty="0"/>
              <a:t>1050 MPa ~ 1300 MPa </a:t>
            </a:r>
            <a:endParaRPr lang="en-US" sz="2600" dirty="0" smtClean="0"/>
          </a:p>
          <a:p>
            <a:pPr algn="just"/>
            <a:r>
              <a:rPr lang="en-US" sz="2600" dirty="0" smtClean="0"/>
              <a:t>Elongation (EL):</a:t>
            </a:r>
          </a:p>
          <a:p>
            <a:pPr algn="just"/>
            <a:r>
              <a:rPr lang="en-US" sz="2600" dirty="0"/>
              <a:t>30% ~ 40% </a:t>
            </a:r>
          </a:p>
        </p:txBody>
      </p:sp>
      <p:sp>
        <p:nvSpPr>
          <p:cNvPr id="107" name="TextBox 106"/>
          <p:cNvSpPr txBox="1"/>
          <p:nvPr/>
        </p:nvSpPr>
        <p:spPr>
          <a:xfrm>
            <a:off x="9861321" y="21209064"/>
            <a:ext cx="6132474" cy="2492990"/>
          </a:xfrm>
          <a:prstGeom prst="rect">
            <a:avLst/>
          </a:prstGeom>
          <a:noFill/>
        </p:spPr>
        <p:txBody>
          <a:bodyPr wrap="square" rtlCol="0">
            <a:spAutoFit/>
          </a:bodyPr>
          <a:lstStyle/>
          <a:p>
            <a:pPr algn="just"/>
            <a:r>
              <a:rPr lang="en-US" sz="2600" dirty="0"/>
              <a:t>TF jacket </a:t>
            </a:r>
            <a:r>
              <a:rPr lang="en-US" sz="2600" dirty="0" smtClean="0"/>
              <a:t>(C≤</a:t>
            </a:r>
            <a:r>
              <a:rPr lang="en-US" sz="2600" dirty="0"/>
              <a:t>0.015</a:t>
            </a:r>
            <a:r>
              <a:rPr lang="en-US" sz="2600" dirty="0" smtClean="0"/>
              <a:t>% SS316LN) sample preparation:</a:t>
            </a:r>
          </a:p>
          <a:p>
            <a:pPr lvl="0"/>
            <a:r>
              <a:rPr lang="en-US" sz="2600" dirty="0"/>
              <a:t>- </a:t>
            </a:r>
            <a:r>
              <a:rPr lang="en-US" sz="2600" dirty="0" smtClean="0"/>
              <a:t>Compaction </a:t>
            </a:r>
            <a:r>
              <a:rPr lang="en-US" sz="2600" dirty="0"/>
              <a:t>with 3.5% cold working</a:t>
            </a:r>
            <a:endParaRPr lang="en-GB" sz="2600" dirty="0"/>
          </a:p>
          <a:p>
            <a:pPr lvl="0"/>
            <a:r>
              <a:rPr lang="en-US" sz="2600" dirty="0" smtClean="0"/>
              <a:t>- Stretching </a:t>
            </a:r>
            <a:r>
              <a:rPr lang="en-US" sz="2600" dirty="0"/>
              <a:t>by 2.5% to monitor coil winding</a:t>
            </a:r>
            <a:endParaRPr lang="en-GB" sz="2600" dirty="0"/>
          </a:p>
          <a:p>
            <a:pPr lvl="0"/>
            <a:r>
              <a:rPr lang="en-US" sz="2600" dirty="0" smtClean="0"/>
              <a:t>- Heat </a:t>
            </a:r>
            <a:r>
              <a:rPr lang="en-US" sz="2600" dirty="0"/>
              <a:t>treated at 650ºC for 200 hours.</a:t>
            </a:r>
            <a:endParaRPr lang="en-GB" sz="2600" dirty="0"/>
          </a:p>
          <a:p>
            <a:pPr algn="just"/>
            <a:r>
              <a:rPr lang="en-US" sz="2600" dirty="0" smtClean="0"/>
              <a:t>  </a:t>
            </a:r>
            <a:endParaRPr lang="en-US" sz="2600" dirty="0"/>
          </a:p>
        </p:txBody>
      </p:sp>
      <p:pic>
        <p:nvPicPr>
          <p:cNvPr id="111" name="Picture 8"/>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0412795" y="19962936"/>
            <a:ext cx="6279637" cy="3878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6" name="Rectangle 13"/>
          <p:cNvSpPr>
            <a:spLocks noChangeArrowheads="1"/>
          </p:cNvSpPr>
          <p:nvPr/>
        </p:nvSpPr>
        <p:spPr bwMode="auto">
          <a:xfrm>
            <a:off x="152400" y="152400"/>
            <a:ext cx="512064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49" name="Group 7"/>
          <p:cNvGrpSpPr>
            <a:grpSpLocks noChangeAspect="1"/>
          </p:cNvGrpSpPr>
          <p:nvPr/>
        </p:nvGrpSpPr>
        <p:grpSpPr bwMode="auto">
          <a:xfrm>
            <a:off x="24135675" y="21844523"/>
            <a:ext cx="5211941" cy="2150861"/>
            <a:chOff x="936" y="4177"/>
            <a:chExt cx="4179" cy="1726"/>
          </a:xfrm>
        </p:grpSpPr>
        <p:sp>
          <p:nvSpPr>
            <p:cNvPr id="51" name="AutoShape 12"/>
            <p:cNvSpPr>
              <a:spLocks noChangeAspect="1" noChangeArrowheads="1" noTextEdit="1"/>
            </p:cNvSpPr>
            <p:nvPr/>
          </p:nvSpPr>
          <p:spPr bwMode="auto">
            <a:xfrm>
              <a:off x="936" y="4177"/>
              <a:ext cx="4179" cy="1726"/>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5" name="Picture 11"/>
            <p:cNvPicPr>
              <a:picLocks noChangeAspect="1" noChangeArrowheads="1"/>
            </p:cNvPicPr>
            <p:nvPr/>
          </p:nvPicPr>
          <p:blipFill>
            <a:blip r:embed="rId8" cstate="print">
              <a:extLst>
                <a:ext uri="{28A0092B-C50C-407E-A947-70E740481C1C}">
                  <a14:useLocalDpi xmlns:a14="http://schemas.microsoft.com/office/drawing/2010/main" xmlns="" val="0"/>
                </a:ext>
              </a:extLst>
            </a:blip>
            <a:srcRect l="23399" r="13641"/>
            <a:stretch>
              <a:fillRect/>
            </a:stretch>
          </p:blipFill>
          <p:spPr bwMode="auto">
            <a:xfrm>
              <a:off x="936" y="4214"/>
              <a:ext cx="2025" cy="1606"/>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p:cNvPicPr>
              <a:picLocks noChangeAspect="1" noChangeArrowheads="1"/>
            </p:cNvPicPr>
            <p:nvPr/>
          </p:nvPicPr>
          <p:blipFill>
            <a:blip r:embed="rId9" cstate="print">
              <a:extLst>
                <a:ext uri="{28A0092B-C50C-407E-A947-70E740481C1C}">
                  <a14:useLocalDpi xmlns:a14="http://schemas.microsoft.com/office/drawing/2010/main" xmlns="" val="0"/>
                </a:ext>
              </a:extLst>
            </a:blip>
            <a:srcRect l="11531" r="22887" b="14024"/>
            <a:stretch>
              <a:fillRect/>
            </a:stretch>
          </p:blipFill>
          <p:spPr bwMode="auto">
            <a:xfrm>
              <a:off x="2961" y="4222"/>
              <a:ext cx="2154" cy="1598"/>
            </a:xfrm>
            <a:prstGeom prst="rect">
              <a:avLst/>
            </a:prstGeom>
            <a:noFill/>
            <a:extLst>
              <a:ext uri="{909E8E84-426E-40DD-AFC4-6F175D3DCCD1}">
                <a14:hiddenFill xmlns:a14="http://schemas.microsoft.com/office/drawing/2010/main" xmlns="">
                  <a:solidFill>
                    <a:srgbClr val="FFFFFF"/>
                  </a:solidFill>
                </a14:hiddenFill>
              </a:ext>
            </a:extLst>
          </p:spPr>
        </p:pic>
        <p:sp>
          <p:nvSpPr>
            <p:cNvPr id="52" name="Text Box 9"/>
            <p:cNvSpPr txBox="1">
              <a:spLocks noChangeArrowheads="1"/>
            </p:cNvSpPr>
            <p:nvPr/>
          </p:nvSpPr>
          <p:spPr bwMode="auto">
            <a:xfrm>
              <a:off x="1320" y="5048"/>
              <a:ext cx="541" cy="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K</a:t>
              </a:r>
              <a:r>
                <a:rPr kumimoji="0" lang="en-US" altLang="en-US" sz="2800" b="0" i="0" u="none" strike="noStrike" cap="none" normalizeH="0" baseline="-30000" dirty="0" smtClean="0">
                  <a:ln>
                    <a:noFill/>
                  </a:ln>
                  <a:solidFill>
                    <a:srgbClr val="FF0000"/>
                  </a:solidFill>
                  <a:effectLst/>
                  <a:latin typeface="Times New Roman" pitchFamily="18" charset="0"/>
                  <a:ea typeface="宋体" pitchFamily="2" charset="-122"/>
                  <a:cs typeface="Times New Roman" pitchFamily="18" charset="0"/>
                </a:rPr>
                <a:t>IC</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Text Box 8"/>
            <p:cNvSpPr txBox="1">
              <a:spLocks noChangeArrowheads="1"/>
            </p:cNvSpPr>
            <p:nvPr/>
          </p:nvSpPr>
          <p:spPr bwMode="auto">
            <a:xfrm>
              <a:off x="3766" y="5370"/>
              <a:ext cx="1180" cy="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0" i="0" u="none" strike="noStrike" cap="none" normalizeH="0" baseline="0" dirty="0" smtClean="0">
                  <a:ln>
                    <a:noFill/>
                  </a:ln>
                  <a:solidFill>
                    <a:srgbClr val="FF0000"/>
                  </a:solidFill>
                  <a:effectLst/>
                  <a:latin typeface="Times New Roman" pitchFamily="18" charset="0"/>
                  <a:ea typeface="宋体" pitchFamily="2" charset="-122"/>
                  <a:cs typeface="Times New Roman" pitchFamily="18" charset="0"/>
                </a:rPr>
                <a:t>FCGR</a:t>
              </a:r>
              <a:endParaRPr kumimoji="0" lang="en-US" altLang="en-US" sz="2800" b="0" i="0" u="none" strike="noStrike" cap="none" normalizeH="0" baseline="0" dirty="0" smtClean="0">
                <a:ln>
                  <a:noFill/>
                </a:ln>
                <a:solidFill>
                  <a:schemeClr val="tx1"/>
                </a:solidFill>
                <a:effectLst/>
                <a:latin typeface="Arial" pitchFamily="34" charset="0"/>
                <a:cs typeface="Arial" pitchFamily="34" charset="0"/>
              </a:endParaRPr>
            </a:p>
          </p:txBody>
        </p:sp>
      </p:grpSp>
      <p:pic>
        <p:nvPicPr>
          <p:cNvPr id="120" name="Picture 16"/>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24240825" y="20442466"/>
            <a:ext cx="5001639" cy="14068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1" name="Picture 3"/>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3598492" y="24276005"/>
            <a:ext cx="6842092" cy="39678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3" name="Picture 2"/>
          <p:cNvPicPr>
            <a:picLocks noChangeAspect="1" noChangeArrowheads="1"/>
          </p:cNvPicPr>
          <p:nvPr/>
        </p:nvPicPr>
        <p:blipFill rotWithShape="1">
          <a:blip r:embed="rId12" cstate="print">
            <a:extLst>
              <a:ext uri="{28A0092B-C50C-407E-A947-70E740481C1C}">
                <a14:useLocalDpi xmlns:a14="http://schemas.microsoft.com/office/drawing/2010/main" xmlns="" val="0"/>
              </a:ext>
            </a:extLst>
          </a:blip>
          <a:srcRect/>
          <a:stretch/>
        </p:blipFill>
        <p:spPr bwMode="auto">
          <a:xfrm>
            <a:off x="16297372" y="24141599"/>
            <a:ext cx="7433620" cy="42462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 name="Picture 11"/>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16726532" y="20178960"/>
            <a:ext cx="6716428" cy="39600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4" name="TextBox 123"/>
          <p:cNvSpPr txBox="1"/>
          <p:nvPr/>
        </p:nvSpPr>
        <p:spPr>
          <a:xfrm>
            <a:off x="16530192" y="28315864"/>
            <a:ext cx="8569360" cy="1292662"/>
          </a:xfrm>
          <a:prstGeom prst="rect">
            <a:avLst/>
          </a:prstGeom>
          <a:noFill/>
        </p:spPr>
        <p:txBody>
          <a:bodyPr wrap="square" rtlCol="0">
            <a:spAutoFit/>
          </a:bodyPr>
          <a:lstStyle/>
          <a:p>
            <a:pPr algn="just"/>
            <a:r>
              <a:rPr lang="en-US" sz="2600" dirty="0" smtClean="0"/>
              <a:t>Tensile and fatigue properties of PF jacket (SS316L) under representative condition:  compacted (5% cold working) + bending (R=4m) +straightening</a:t>
            </a:r>
          </a:p>
        </p:txBody>
      </p:sp>
      <p:sp>
        <p:nvSpPr>
          <p:cNvPr id="69" name="TextBox 68"/>
          <p:cNvSpPr txBox="1"/>
          <p:nvPr/>
        </p:nvSpPr>
        <p:spPr>
          <a:xfrm>
            <a:off x="25852808" y="28299021"/>
            <a:ext cx="10623600" cy="1384995"/>
          </a:xfrm>
          <a:prstGeom prst="rect">
            <a:avLst/>
          </a:prstGeom>
          <a:noFill/>
        </p:spPr>
        <p:txBody>
          <a:bodyPr wrap="square" rtlCol="0">
            <a:spAutoFit/>
          </a:bodyPr>
          <a:lstStyle/>
          <a:p>
            <a:pPr algn="just"/>
            <a:r>
              <a:rPr lang="en-US" sz="2800" dirty="0" smtClean="0"/>
              <a:t>Mean </a:t>
            </a:r>
            <a:r>
              <a:rPr lang="en-US" sz="2800" dirty="0"/>
              <a:t>values of YS, EL and UTS at 4.2K for PF jacket </a:t>
            </a:r>
            <a:r>
              <a:rPr lang="en-US" sz="2800" dirty="0" smtClean="0"/>
              <a:t>under representative are </a:t>
            </a:r>
            <a:r>
              <a:rPr lang="en-US" sz="2800" dirty="0"/>
              <a:t>about 810 MPa, 48% and 1510 MPa </a:t>
            </a:r>
            <a:r>
              <a:rPr lang="en-US" sz="2800" dirty="0" smtClean="0"/>
              <a:t>respectively. </a:t>
            </a:r>
            <a:r>
              <a:rPr lang="en-US" sz="2800" dirty="0"/>
              <a:t>Mean fracture toughness: 300 </a:t>
            </a:r>
            <a:r>
              <a:rPr lang="en-US" sz="2800" dirty="0" smtClean="0"/>
              <a:t>MPa·m</a:t>
            </a:r>
            <a:r>
              <a:rPr lang="en-US" sz="2800" baseline="30000" dirty="0" smtClean="0"/>
              <a:t>1/2</a:t>
            </a:r>
            <a:r>
              <a:rPr lang="en-US" sz="2800" dirty="0" smtClean="0"/>
              <a:t>. </a:t>
            </a:r>
            <a:endParaRPr lang="en-US" sz="2800" dirty="0"/>
          </a:p>
        </p:txBody>
      </p:sp>
      <p:pic>
        <p:nvPicPr>
          <p:cNvPr id="1030" name="Picture 10"/>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30440584" y="23692812"/>
            <a:ext cx="5938616" cy="46950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27447820" y="4800720"/>
            <a:ext cx="23433382" cy="13973056"/>
          </a:xfrm>
          <a:prstGeom prst="rect">
            <a:avLst/>
          </a:prstGeom>
          <a:solidFill>
            <a:schemeClr val="bg1"/>
          </a:solidFill>
        </p:spPr>
        <p:txBody>
          <a:bodyPr wrap="square" tIns="0" bIns="0"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GB" dirty="0"/>
          </a:p>
        </p:txBody>
      </p:sp>
      <p:sp>
        <p:nvSpPr>
          <p:cNvPr id="9" name="Rectangle 11"/>
          <p:cNvSpPr>
            <a:spLocks noChangeArrowheads="1"/>
          </p:cNvSpPr>
          <p:nvPr/>
        </p:nvSpPr>
        <p:spPr bwMode="auto">
          <a:xfrm>
            <a:off x="152400" y="152400"/>
            <a:ext cx="512064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pSp>
        <p:nvGrpSpPr>
          <p:cNvPr id="10" name="Group 1"/>
          <p:cNvGrpSpPr>
            <a:grpSpLocks noChangeAspect="1"/>
          </p:cNvGrpSpPr>
          <p:nvPr/>
        </p:nvGrpSpPr>
        <p:grpSpPr bwMode="auto">
          <a:xfrm>
            <a:off x="27090973" y="16139578"/>
            <a:ext cx="7908389" cy="2599727"/>
            <a:chOff x="942" y="1310"/>
            <a:chExt cx="5040" cy="1657"/>
          </a:xfrm>
        </p:grpSpPr>
        <p:sp>
          <p:nvSpPr>
            <p:cNvPr id="11" name="AutoShape 10"/>
            <p:cNvSpPr>
              <a:spLocks noChangeAspect="1" noChangeArrowheads="1" noTextEdit="1"/>
            </p:cNvSpPr>
            <p:nvPr/>
          </p:nvSpPr>
          <p:spPr bwMode="auto">
            <a:xfrm>
              <a:off x="942" y="1310"/>
              <a:ext cx="5040" cy="1479"/>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2" name="Picture 8" descr="CC(1)"/>
            <p:cNvPicPr>
              <a:picLocks noChangeAspect="1" noChangeArrowheads="1"/>
            </p:cNvPicPr>
            <p:nvPr/>
          </p:nvPicPr>
          <p:blipFill>
            <a:blip r:embed="rId15" cstate="print">
              <a:extLst>
                <a:ext uri="{28A0092B-C50C-407E-A947-70E740481C1C}">
                  <a14:useLocalDpi xmlns:a14="http://schemas.microsoft.com/office/drawing/2010/main" xmlns="" val="0"/>
                </a:ext>
              </a:extLst>
            </a:blip>
            <a:srcRect t="10283" b="15840"/>
            <a:stretch>
              <a:fillRect/>
            </a:stretch>
          </p:blipFill>
          <p:spPr bwMode="auto">
            <a:xfrm>
              <a:off x="1416" y="1705"/>
              <a:ext cx="4213" cy="1262"/>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Text Box 3"/>
            <p:cNvSpPr txBox="1">
              <a:spLocks noChangeArrowheads="1"/>
            </p:cNvSpPr>
            <p:nvPr/>
          </p:nvSpPr>
          <p:spPr bwMode="auto">
            <a:xfrm>
              <a:off x="2655" y="2651"/>
              <a:ext cx="1561" cy="2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CC (sub-size)</a:t>
              </a:r>
              <a:endParaRPr kumimoji="0" lang="en-US" altLang="zh-CN" sz="3200" b="0" i="0" u="none" strike="noStrike" cap="none" normalizeH="0" baseline="0" dirty="0" smtClean="0">
                <a:ln>
                  <a:noFill/>
                </a:ln>
                <a:solidFill>
                  <a:schemeClr val="tx1"/>
                </a:solidFill>
                <a:effectLst/>
                <a:cs typeface="Arial" pitchFamily="34" charset="0"/>
              </a:endParaRPr>
            </a:p>
          </p:txBody>
        </p:sp>
      </p:grpSp>
      <p:cxnSp>
        <p:nvCxnSpPr>
          <p:cNvPr id="97" name="Straight Connector 96"/>
          <p:cNvCxnSpPr/>
          <p:nvPr/>
        </p:nvCxnSpPr>
        <p:spPr>
          <a:xfrm rot="5400000">
            <a:off x="11855517" y="24472744"/>
            <a:ext cx="8915400" cy="1900"/>
          </a:xfrm>
          <a:prstGeom prst="line">
            <a:avLst/>
          </a:prstGeom>
          <a:ln w="50800" cap="flat" cmpd="sng" algn="ctr">
            <a:solidFill>
              <a:schemeClr val="bg1">
                <a:lumMod val="5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2064" name="Picture 16"/>
          <p:cNvPicPr>
            <a:picLocks noChangeAspect="1" noChangeArrowheads="1"/>
          </p:cNvPicPr>
          <p:nvPr/>
        </p:nvPicPr>
        <p:blipFill>
          <a:blip r:embed="rId16" cstate="print">
            <a:extLst>
              <a:ext uri="{28A0092B-C50C-407E-A947-70E740481C1C}">
                <a14:useLocalDpi xmlns:a14="http://schemas.microsoft.com/office/drawing/2010/main" xmlns="" val="0"/>
              </a:ext>
            </a:extLst>
          </a:blip>
          <a:srcRect/>
          <a:stretch>
            <a:fillRect/>
          </a:stretch>
        </p:blipFill>
        <p:spPr bwMode="auto">
          <a:xfrm>
            <a:off x="41667218" y="5948604"/>
            <a:ext cx="8170756" cy="5177380"/>
          </a:xfrm>
          <a:prstGeom prst="rect">
            <a:avLst/>
          </a:prstGeom>
          <a:noFill/>
          <a:extLst>
            <a:ext uri="{909E8E84-426E-40DD-AFC4-6F175D3DCCD1}">
              <a14:hiddenFill xmlns:a14="http://schemas.microsoft.com/office/drawing/2010/main" xmlns="">
                <a:solidFill>
                  <a:srgbClr val="FFFFFF"/>
                </a:solidFill>
              </a14:hiddenFill>
            </a:ext>
          </a:extLst>
        </p:spPr>
      </p:pic>
      <p:pic>
        <p:nvPicPr>
          <p:cNvPr id="2065" name="Picture 17"/>
          <p:cNvPicPr>
            <a:picLocks noChangeAspect="1" noChangeArrowheads="1"/>
          </p:cNvPicPr>
          <p:nvPr/>
        </p:nvPicPr>
        <p:blipFill>
          <a:blip r:embed="rId17" cstate="print">
            <a:extLst>
              <a:ext uri="{28A0092B-C50C-407E-A947-70E740481C1C}">
                <a14:useLocalDpi xmlns:a14="http://schemas.microsoft.com/office/drawing/2010/main" xmlns="" val="0"/>
              </a:ext>
            </a:extLst>
          </a:blip>
          <a:srcRect/>
          <a:stretch>
            <a:fillRect/>
          </a:stretch>
        </p:blipFill>
        <p:spPr bwMode="auto">
          <a:xfrm>
            <a:off x="27627344" y="5884246"/>
            <a:ext cx="8151010" cy="5400393"/>
          </a:xfrm>
          <a:prstGeom prst="rect">
            <a:avLst/>
          </a:prstGeom>
          <a:noFill/>
          <a:extLst>
            <a:ext uri="{909E8E84-426E-40DD-AFC4-6F175D3DCCD1}">
              <a14:hiddenFill xmlns:a14="http://schemas.microsoft.com/office/drawing/2010/main" xmlns="">
                <a:solidFill>
                  <a:srgbClr val="FFFFFF"/>
                </a:solidFill>
              </a14:hiddenFill>
            </a:ext>
          </a:extLst>
        </p:spPr>
      </p:pic>
      <p:sp>
        <p:nvSpPr>
          <p:cNvPr id="86" name="TextBox 85"/>
          <p:cNvSpPr txBox="1"/>
          <p:nvPr/>
        </p:nvSpPr>
        <p:spPr>
          <a:xfrm>
            <a:off x="36141265" y="11393984"/>
            <a:ext cx="6527831" cy="4493538"/>
          </a:xfrm>
          <a:prstGeom prst="rect">
            <a:avLst/>
          </a:prstGeom>
          <a:noFill/>
        </p:spPr>
        <p:txBody>
          <a:bodyPr wrap="square" rtlCol="0">
            <a:spAutoFit/>
          </a:bodyPr>
          <a:lstStyle/>
          <a:p>
            <a:r>
              <a:rPr lang="en-US" sz="2600" dirty="0" smtClean="0"/>
              <a:t>Mean strength of MB jacket at 4.2K: </a:t>
            </a:r>
          </a:p>
          <a:p>
            <a:r>
              <a:rPr lang="en-US" sz="2600" dirty="0" smtClean="0"/>
              <a:t>Yield Strength (YS) - 740MPa</a:t>
            </a:r>
          </a:p>
          <a:p>
            <a:r>
              <a:rPr lang="en-US" sz="2600" dirty="0" smtClean="0"/>
              <a:t>Ultimate Tensile Strength (UTS) - 1500MPa </a:t>
            </a:r>
          </a:p>
          <a:p>
            <a:endParaRPr lang="en-US" sz="2600" dirty="0"/>
          </a:p>
          <a:p>
            <a:r>
              <a:rPr lang="en-US" sz="2600" dirty="0" smtClean="0"/>
              <a:t>Mean strength of CB jacket at 4.2K:</a:t>
            </a:r>
          </a:p>
          <a:p>
            <a:r>
              <a:rPr lang="en-US" sz="2600" dirty="0"/>
              <a:t>Yield Strength (YS) - </a:t>
            </a:r>
            <a:r>
              <a:rPr lang="en-US" sz="2600" dirty="0" smtClean="0"/>
              <a:t>800MPa</a:t>
            </a:r>
            <a:endParaRPr lang="en-US" sz="2600" dirty="0"/>
          </a:p>
          <a:p>
            <a:r>
              <a:rPr lang="en-US" sz="2600" dirty="0"/>
              <a:t>Ultimate Tensile Strength (UTS) </a:t>
            </a:r>
            <a:r>
              <a:rPr lang="en-US" sz="2600" dirty="0" smtClean="0"/>
              <a:t>- </a:t>
            </a:r>
            <a:r>
              <a:rPr lang="en-US" sz="2600" dirty="0"/>
              <a:t>1500MPa </a:t>
            </a:r>
          </a:p>
          <a:p>
            <a:endParaRPr lang="en-US" sz="2600" dirty="0"/>
          </a:p>
          <a:p>
            <a:r>
              <a:rPr lang="en-US" sz="2600" dirty="0"/>
              <a:t>Mean strength of </a:t>
            </a:r>
            <a:r>
              <a:rPr lang="en-US" sz="2600" dirty="0" smtClean="0"/>
              <a:t>CC </a:t>
            </a:r>
            <a:r>
              <a:rPr lang="en-US" sz="2600" dirty="0"/>
              <a:t>jacket at 4.2K:</a:t>
            </a:r>
          </a:p>
          <a:p>
            <a:r>
              <a:rPr lang="en-US" sz="2600" dirty="0"/>
              <a:t>Yield Strength (YS) - </a:t>
            </a:r>
            <a:r>
              <a:rPr lang="en-US" sz="2600" dirty="0" smtClean="0"/>
              <a:t>810MPa</a:t>
            </a:r>
            <a:endParaRPr lang="en-US" sz="2600" dirty="0"/>
          </a:p>
          <a:p>
            <a:r>
              <a:rPr lang="en-US" sz="2600" dirty="0"/>
              <a:t>Ultimate Tensile Strength (UTS) - </a:t>
            </a:r>
            <a:r>
              <a:rPr lang="en-US" sz="2600" dirty="0" smtClean="0"/>
              <a:t>1560MPa </a:t>
            </a:r>
            <a:endParaRPr lang="en-US" sz="2600" dirty="0"/>
          </a:p>
        </p:txBody>
      </p:sp>
      <p:grpSp>
        <p:nvGrpSpPr>
          <p:cNvPr id="24" name="Group 23"/>
          <p:cNvGrpSpPr/>
          <p:nvPr/>
        </p:nvGrpSpPr>
        <p:grpSpPr>
          <a:xfrm>
            <a:off x="42998475" y="16776628"/>
            <a:ext cx="7303469" cy="2034180"/>
            <a:chOff x="42358796" y="14313014"/>
            <a:chExt cx="7303469" cy="2034180"/>
          </a:xfrm>
        </p:grpSpPr>
        <p:pic>
          <p:nvPicPr>
            <p:cNvPr id="87" name="Picture 9"/>
            <p:cNvPicPr>
              <a:picLocks noChangeAspect="1" noChangeArrowheads="1"/>
            </p:cNvPicPr>
            <p:nvPr/>
          </p:nvPicPr>
          <p:blipFill>
            <a:blip r:embed="rId18" cstate="print">
              <a:extLst>
                <a:ext uri="{28A0092B-C50C-407E-A947-70E740481C1C}">
                  <a14:useLocalDpi xmlns:a14="http://schemas.microsoft.com/office/drawing/2010/main" xmlns="" val="0"/>
                </a:ext>
              </a:extLst>
            </a:blip>
            <a:srcRect/>
            <a:stretch>
              <a:fillRect/>
            </a:stretch>
          </p:blipFill>
          <p:spPr bwMode="auto">
            <a:xfrm>
              <a:off x="42358796" y="14313014"/>
              <a:ext cx="3991102" cy="2034180"/>
            </a:xfrm>
            <a:prstGeom prst="rect">
              <a:avLst/>
            </a:prstGeom>
            <a:noFill/>
            <a:extLst>
              <a:ext uri="{909E8E84-426E-40DD-AFC4-6F175D3DCCD1}">
                <a14:hiddenFill xmlns:a14="http://schemas.microsoft.com/office/drawing/2010/main" xmlns="">
                  <a:solidFill>
                    <a:srgbClr val="FFFFFF"/>
                  </a:solidFill>
                </a14:hiddenFill>
              </a:ext>
            </a:extLst>
          </p:spPr>
        </p:pic>
        <p:pic>
          <p:nvPicPr>
            <p:cNvPr id="88" name="Picture 3"/>
            <p:cNvPicPr>
              <a:picLocks noChangeAspect="1" noChangeArrowheads="1"/>
            </p:cNvPicPr>
            <p:nvPr/>
          </p:nvPicPr>
          <p:blipFill>
            <a:blip r:embed="rId19" cstate="print">
              <a:extLst>
                <a:ext uri="{28A0092B-C50C-407E-A947-70E740481C1C}">
                  <a14:useLocalDpi xmlns:a14="http://schemas.microsoft.com/office/drawing/2010/main" xmlns="" val="0"/>
                </a:ext>
              </a:extLst>
            </a:blip>
            <a:srcRect l="4567" t="14087" r="10751" b="11902"/>
            <a:stretch>
              <a:fillRect/>
            </a:stretch>
          </p:blipFill>
          <p:spPr bwMode="auto">
            <a:xfrm>
              <a:off x="46427054" y="14313014"/>
              <a:ext cx="3235211" cy="2034180"/>
            </a:xfrm>
            <a:prstGeom prst="rect">
              <a:avLst/>
            </a:prstGeom>
            <a:noFill/>
            <a:extLst>
              <a:ext uri="{909E8E84-426E-40DD-AFC4-6F175D3DCCD1}">
                <a14:hiddenFill xmlns:a14="http://schemas.microsoft.com/office/drawing/2010/main" xmlns="">
                  <a:solidFill>
                    <a:srgbClr val="FFFFFF"/>
                  </a:solidFill>
                </a14:hiddenFill>
              </a:ext>
            </a:extLst>
          </p:spPr>
        </p:pic>
        <p:sp>
          <p:nvSpPr>
            <p:cNvPr id="90" name="Text Box 7"/>
            <p:cNvSpPr txBox="1">
              <a:spLocks noChangeArrowheads="1"/>
            </p:cNvSpPr>
            <p:nvPr/>
          </p:nvSpPr>
          <p:spPr bwMode="auto">
            <a:xfrm>
              <a:off x="43217240" y="15860531"/>
              <a:ext cx="2166961"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CB (full size)</a:t>
              </a:r>
              <a:endParaRPr kumimoji="0" lang="en-US" altLang="zh-CN" sz="3200" b="0" i="0" u="none" strike="noStrike" cap="none" normalizeH="0" baseline="0" dirty="0" smtClean="0">
                <a:ln>
                  <a:noFill/>
                </a:ln>
                <a:solidFill>
                  <a:schemeClr val="tx1"/>
                </a:solidFill>
                <a:effectLst/>
                <a:cs typeface="Arial" pitchFamily="34" charset="0"/>
              </a:endParaRPr>
            </a:p>
          </p:txBody>
        </p:sp>
        <p:sp>
          <p:nvSpPr>
            <p:cNvPr id="91" name="Text Box 6"/>
            <p:cNvSpPr txBox="1">
              <a:spLocks noChangeArrowheads="1"/>
            </p:cNvSpPr>
            <p:nvPr/>
          </p:nvSpPr>
          <p:spPr bwMode="auto">
            <a:xfrm>
              <a:off x="47023159" y="15810018"/>
              <a:ext cx="2043000"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CB (sub-size)</a:t>
              </a:r>
              <a:endParaRPr kumimoji="0" lang="en-US" altLang="zh-CN" sz="3200" b="0" i="0" u="none" strike="noStrike" cap="none" normalizeH="0" baseline="0" dirty="0" smtClean="0">
                <a:ln>
                  <a:noFill/>
                </a:ln>
                <a:solidFill>
                  <a:schemeClr val="tx1"/>
                </a:solidFill>
                <a:effectLst/>
                <a:cs typeface="Arial" pitchFamily="34" charset="0"/>
              </a:endParaRPr>
            </a:p>
          </p:txBody>
        </p:sp>
      </p:grpSp>
      <p:pic>
        <p:nvPicPr>
          <p:cNvPr id="92" name="Picture 2"/>
          <p:cNvPicPr>
            <a:picLocks noChangeAspect="1" noChangeArrowheads="1"/>
          </p:cNvPicPr>
          <p:nvPr/>
        </p:nvPicPr>
        <p:blipFill>
          <a:blip r:embed="rId20" cstate="print">
            <a:extLst>
              <a:ext uri="{28A0092B-C50C-407E-A947-70E740481C1C}">
                <a14:useLocalDpi xmlns:a14="http://schemas.microsoft.com/office/drawing/2010/main" xmlns="" val="0"/>
              </a:ext>
            </a:extLst>
          </a:blip>
          <a:srcRect/>
          <a:stretch>
            <a:fillRect/>
          </a:stretch>
        </p:blipFill>
        <p:spPr bwMode="auto">
          <a:xfrm>
            <a:off x="34892232" y="16759608"/>
            <a:ext cx="7583580" cy="2051200"/>
          </a:xfrm>
          <a:prstGeom prst="rect">
            <a:avLst/>
          </a:prstGeom>
          <a:noFill/>
          <a:extLst>
            <a:ext uri="{909E8E84-426E-40DD-AFC4-6F175D3DCCD1}">
              <a14:hiddenFill xmlns:a14="http://schemas.microsoft.com/office/drawing/2010/main" xmlns="">
                <a:solidFill>
                  <a:srgbClr val="FFFFFF"/>
                </a:solidFill>
              </a14:hiddenFill>
            </a:ext>
          </a:extLst>
        </p:spPr>
      </p:pic>
      <p:sp>
        <p:nvSpPr>
          <p:cNvPr id="93" name="Text Box 2"/>
          <p:cNvSpPr txBox="1">
            <a:spLocks noChangeArrowheads="1"/>
          </p:cNvSpPr>
          <p:nvPr/>
        </p:nvSpPr>
        <p:spPr bwMode="auto">
          <a:xfrm>
            <a:off x="37187018" y="18339078"/>
            <a:ext cx="2449404"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MB (sub-size)</a:t>
            </a:r>
            <a:endParaRPr kumimoji="0" lang="en-US" altLang="zh-CN" sz="3200" b="0" i="0" u="none" strike="noStrike" cap="none" normalizeH="0" baseline="0" dirty="0" smtClean="0">
              <a:ln>
                <a:noFill/>
              </a:ln>
              <a:solidFill>
                <a:schemeClr val="tx1"/>
              </a:solidFill>
              <a:effectLst/>
              <a:cs typeface="Arial" pitchFamily="34" charset="0"/>
            </a:endParaRPr>
          </a:p>
        </p:txBody>
      </p:sp>
      <p:pic>
        <p:nvPicPr>
          <p:cNvPr id="95" name="Picture 2"/>
          <p:cNvPicPr>
            <a:picLocks noChangeAspect="1" noChangeArrowheads="1"/>
          </p:cNvPicPr>
          <p:nvPr/>
        </p:nvPicPr>
        <p:blipFill>
          <a:blip r:embed="rId21" cstate="print">
            <a:extLst>
              <a:ext uri="{28A0092B-C50C-407E-A947-70E740481C1C}">
                <a14:useLocalDpi xmlns:a14="http://schemas.microsoft.com/office/drawing/2010/main" xmlns="" val="0"/>
              </a:ext>
            </a:extLst>
          </a:blip>
          <a:srcRect/>
          <a:stretch>
            <a:fillRect/>
          </a:stretch>
        </p:blipFill>
        <p:spPr bwMode="auto">
          <a:xfrm>
            <a:off x="27633820" y="11249968"/>
            <a:ext cx="8075397" cy="5323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6" name="Picture 3"/>
          <p:cNvPicPr>
            <a:picLocks noChangeAspect="1" noChangeArrowheads="1"/>
          </p:cNvPicPr>
          <p:nvPr/>
        </p:nvPicPr>
        <p:blipFill>
          <a:blip r:embed="rId22" cstate="print">
            <a:extLst>
              <a:ext uri="{28A0092B-C50C-407E-A947-70E740481C1C}">
                <a14:useLocalDpi xmlns:a14="http://schemas.microsoft.com/office/drawing/2010/main" xmlns="" val="0"/>
              </a:ext>
            </a:extLst>
          </a:blip>
          <a:srcRect/>
          <a:stretch>
            <a:fillRect/>
          </a:stretch>
        </p:blipFill>
        <p:spPr bwMode="auto">
          <a:xfrm>
            <a:off x="42155315" y="10965695"/>
            <a:ext cx="8469435" cy="579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8" name="Text Box 3"/>
          <p:cNvSpPr txBox="1">
            <a:spLocks noChangeArrowheads="1"/>
          </p:cNvSpPr>
          <p:nvPr/>
        </p:nvSpPr>
        <p:spPr bwMode="auto">
          <a:xfrm>
            <a:off x="30862037" y="14931306"/>
            <a:ext cx="809481"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CC</a:t>
            </a:r>
            <a:endParaRPr kumimoji="0" lang="en-US" altLang="zh-CN" sz="3200" b="0" i="0" u="none" strike="noStrike" cap="none" normalizeH="0" baseline="0" dirty="0" smtClean="0">
              <a:ln>
                <a:noFill/>
              </a:ln>
              <a:solidFill>
                <a:schemeClr val="tx1"/>
              </a:solidFill>
              <a:effectLst/>
              <a:cs typeface="Arial" pitchFamily="34" charset="0"/>
            </a:endParaRPr>
          </a:p>
        </p:txBody>
      </p:sp>
      <p:sp>
        <p:nvSpPr>
          <p:cNvPr id="101" name="Text Box 3"/>
          <p:cNvSpPr txBox="1">
            <a:spLocks noChangeArrowheads="1"/>
          </p:cNvSpPr>
          <p:nvPr/>
        </p:nvSpPr>
        <p:spPr bwMode="auto">
          <a:xfrm>
            <a:off x="45985291" y="14691542"/>
            <a:ext cx="809481"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CC</a:t>
            </a:r>
            <a:endParaRPr kumimoji="0" lang="en-US" altLang="zh-CN" sz="3200" b="0" i="0" u="none" strike="noStrike" cap="none" normalizeH="0" baseline="0" dirty="0" smtClean="0">
              <a:ln>
                <a:noFill/>
              </a:ln>
              <a:solidFill>
                <a:schemeClr val="tx1"/>
              </a:solidFill>
              <a:effectLst/>
              <a:cs typeface="Arial" pitchFamily="34" charset="0"/>
            </a:endParaRPr>
          </a:p>
        </p:txBody>
      </p:sp>
      <p:sp>
        <p:nvSpPr>
          <p:cNvPr id="102" name="Text Box 3"/>
          <p:cNvSpPr txBox="1">
            <a:spLocks noChangeArrowheads="1"/>
          </p:cNvSpPr>
          <p:nvPr/>
        </p:nvSpPr>
        <p:spPr bwMode="auto">
          <a:xfrm>
            <a:off x="30986407" y="9953824"/>
            <a:ext cx="809481"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MB</a:t>
            </a:r>
            <a:endParaRPr kumimoji="0" lang="en-US" altLang="zh-CN" sz="3200" b="0" i="0" u="none" strike="noStrike" cap="none" normalizeH="0" baseline="0" dirty="0" smtClean="0">
              <a:ln>
                <a:noFill/>
              </a:ln>
              <a:solidFill>
                <a:schemeClr val="tx1"/>
              </a:solidFill>
              <a:effectLst/>
              <a:cs typeface="Arial" pitchFamily="34" charset="0"/>
            </a:endParaRPr>
          </a:p>
        </p:txBody>
      </p:sp>
      <p:sp>
        <p:nvSpPr>
          <p:cNvPr id="103" name="Text Box 3"/>
          <p:cNvSpPr txBox="1">
            <a:spLocks noChangeArrowheads="1"/>
          </p:cNvSpPr>
          <p:nvPr/>
        </p:nvSpPr>
        <p:spPr bwMode="auto">
          <a:xfrm>
            <a:off x="45985290" y="9602219"/>
            <a:ext cx="809481" cy="423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dirty="0" smtClean="0">
                <a:ln>
                  <a:noFill/>
                </a:ln>
                <a:solidFill>
                  <a:srgbClr val="FF0000"/>
                </a:solidFill>
                <a:effectLst/>
                <a:ea typeface="宋体" pitchFamily="2" charset="-122"/>
                <a:cs typeface="Times New Roman" pitchFamily="18" charset="0"/>
              </a:rPr>
              <a:t>CB</a:t>
            </a:r>
            <a:endParaRPr kumimoji="0" lang="en-US" altLang="zh-CN" sz="3200" b="0" i="0" u="none" strike="noStrike" cap="none" normalizeH="0" baseline="0" dirty="0" smtClean="0">
              <a:ln>
                <a:noFill/>
              </a:ln>
              <a:solidFill>
                <a:schemeClr val="tx1"/>
              </a:solidFill>
              <a:effectLst/>
              <a:cs typeface="Arial" pitchFamily="34" charset="0"/>
            </a:endParaRPr>
          </a:p>
        </p:txBody>
      </p:sp>
      <p:sp>
        <p:nvSpPr>
          <p:cNvPr id="104" name="TextBox 103"/>
          <p:cNvSpPr txBox="1"/>
          <p:nvPr/>
        </p:nvSpPr>
        <p:spPr>
          <a:xfrm>
            <a:off x="36175577" y="6918450"/>
            <a:ext cx="5197375" cy="3293209"/>
          </a:xfrm>
          <a:prstGeom prst="rect">
            <a:avLst/>
          </a:prstGeom>
          <a:noFill/>
        </p:spPr>
        <p:txBody>
          <a:bodyPr wrap="square" rtlCol="0">
            <a:spAutoFit/>
          </a:bodyPr>
          <a:lstStyle/>
          <a:p>
            <a:pPr algn="just"/>
            <a:r>
              <a:rPr lang="en-US" sz="2600" dirty="0" smtClean="0"/>
              <a:t>CC, MB and CB jackets are all made of  SS316L. </a:t>
            </a:r>
            <a:r>
              <a:rPr lang="en-US" sz="2600" dirty="0"/>
              <a:t>China as a member of ITER has supplied all required CC and feeder conductor. </a:t>
            </a:r>
            <a:r>
              <a:rPr lang="en-US" sz="2600" dirty="0" smtClean="0"/>
              <a:t>Totally manufactured :</a:t>
            </a:r>
          </a:p>
          <a:p>
            <a:pPr algn="just"/>
            <a:r>
              <a:rPr lang="en-US" sz="2600" dirty="0" smtClean="0"/>
              <a:t>CC jacket - 12000 m</a:t>
            </a:r>
          </a:p>
          <a:p>
            <a:pPr algn="just"/>
            <a:r>
              <a:rPr lang="en-US" sz="2600" dirty="0" smtClean="0"/>
              <a:t>MB jacket - 2000 </a:t>
            </a:r>
            <a:r>
              <a:rPr lang="en-US" sz="2600" dirty="0"/>
              <a:t>m </a:t>
            </a:r>
            <a:endParaRPr lang="en-US" sz="2600" dirty="0" smtClean="0"/>
          </a:p>
          <a:p>
            <a:pPr algn="just"/>
            <a:r>
              <a:rPr lang="en-US" sz="2600" dirty="0" smtClean="0"/>
              <a:t>CB jacket - 1600 m</a:t>
            </a:r>
            <a:endParaRPr lang="en-US" sz="2600" dirty="0"/>
          </a:p>
        </p:txBody>
      </p:sp>
      <p:sp>
        <p:nvSpPr>
          <p:cNvPr id="25" name="Rectangle 24"/>
          <p:cNvSpPr/>
          <p:nvPr/>
        </p:nvSpPr>
        <p:spPr>
          <a:xfrm>
            <a:off x="37268496" y="20899040"/>
            <a:ext cx="13609512" cy="7632859"/>
          </a:xfrm>
          <a:prstGeom prst="rect">
            <a:avLst/>
          </a:prstGeom>
        </p:spPr>
        <p:txBody>
          <a:bodyPr wrap="square">
            <a:spAutoFit/>
          </a:bodyPr>
          <a:lstStyle/>
          <a:p>
            <a:pPr algn="just">
              <a:spcAft>
                <a:spcPts val="1200"/>
              </a:spcAft>
            </a:pPr>
            <a:r>
              <a:rPr lang="en-US" sz="3200" dirty="0"/>
              <a:t>All required TF, CC, CB and MB conductors have been finished manufacturing in China, and PF conductors will finish manufacturing in 2018</a:t>
            </a:r>
            <a:r>
              <a:rPr lang="en-US" sz="3200" dirty="0" smtClean="0"/>
              <a:t>. Mechanical performance of ITER CICC jackets manufactured in China have been tested for samples randomly selected from each heat lot. Conclusions can be summarized as follows:</a:t>
            </a:r>
          </a:p>
          <a:p>
            <a:pPr marL="457200" indent="-457200" algn="just">
              <a:buFontTx/>
              <a:buChar char="-"/>
            </a:pPr>
            <a:r>
              <a:rPr lang="en-US" sz="3200" dirty="0" smtClean="0"/>
              <a:t>Even undergone </a:t>
            </a:r>
            <a:r>
              <a:rPr lang="en-US" sz="3200" dirty="0"/>
              <a:t>6% cold working and aging </a:t>
            </a:r>
            <a:r>
              <a:rPr lang="en-US" sz="3200" dirty="0" smtClean="0"/>
              <a:t>treatment at </a:t>
            </a:r>
            <a:r>
              <a:rPr lang="en-US" sz="3200" dirty="0"/>
              <a:t>650</a:t>
            </a:r>
            <a:r>
              <a:rPr lang="en-US" sz="3200" dirty="0">
                <a:latin typeface="Times New Roman" panose="02020603050405020304" pitchFamily="18" charset="0"/>
                <a:cs typeface="Times New Roman" panose="02020603050405020304" pitchFamily="18" charset="0"/>
              </a:rPr>
              <a:t>º</a:t>
            </a:r>
            <a:r>
              <a:rPr lang="en-US" sz="3200" dirty="0"/>
              <a:t>C for 200 </a:t>
            </a:r>
            <a:r>
              <a:rPr lang="en-US" sz="3200" dirty="0" smtClean="0"/>
              <a:t>hours, TF jacket showed the combined high strength and good ductility at cryogenic temperature. Elongation for all samples were higher than 30%.</a:t>
            </a:r>
          </a:p>
          <a:p>
            <a:pPr marL="457200" indent="-457200" algn="just">
              <a:buFontTx/>
              <a:buChar char="-"/>
            </a:pPr>
            <a:r>
              <a:rPr lang="en-US" sz="3200" dirty="0" smtClean="0"/>
              <a:t>Tensile properties, FCGR and fracture toughness of PF jacket under representative operation conditions of conductor compacted and coil bended states were tested at cryogenic temperature. Results showed the tested tensile and fatigue properties satisfy the ITER requirements.</a:t>
            </a:r>
          </a:p>
          <a:p>
            <a:pPr marL="457200" indent="-457200" algn="just">
              <a:buFontTx/>
              <a:buChar char="-"/>
            </a:pPr>
            <a:r>
              <a:rPr lang="en-US" sz="3200" dirty="0" smtClean="0"/>
              <a:t>Yield strength, ultimate tensile strength and elongation of CC and feeder </a:t>
            </a:r>
            <a:r>
              <a:rPr lang="en-US" sz="3200" dirty="0" err="1" smtClean="0"/>
              <a:t>busbar</a:t>
            </a:r>
            <a:r>
              <a:rPr lang="en-US" sz="3200" dirty="0" smtClean="0"/>
              <a:t> jackets were higher than the required values of 700 MPa, 1000 MPa and 30%  at 4.2K, respectively.</a:t>
            </a:r>
            <a:endParaRPr lang="en-GB" sz="3200" dirty="0" smtClean="0"/>
          </a:p>
        </p:txBody>
      </p:sp>
      <p:sp>
        <p:nvSpPr>
          <p:cNvPr id="94" name="TextBox 93"/>
          <p:cNvSpPr txBox="1"/>
          <p:nvPr/>
        </p:nvSpPr>
        <p:spPr>
          <a:xfrm>
            <a:off x="27399182" y="4857861"/>
            <a:ext cx="23330368" cy="830997"/>
          </a:xfrm>
          <a:prstGeom prst="rect">
            <a:avLst/>
          </a:prstGeom>
          <a:solidFill>
            <a:schemeClr val="accent3">
              <a:lumMod val="20000"/>
              <a:lumOff val="80000"/>
            </a:schemeClr>
          </a:solidFill>
        </p:spPr>
        <p:txBody>
          <a:bodyPr wrap="square" rtlCol="0">
            <a:spAutoFit/>
          </a:bodyPr>
          <a:lstStyle/>
          <a:p>
            <a:pPr algn="ctr"/>
            <a:r>
              <a:rPr lang="en-US" sz="4800" b="1" dirty="0" smtClean="0">
                <a:solidFill>
                  <a:schemeClr val="tx1">
                    <a:lumMod val="75000"/>
                    <a:lumOff val="25000"/>
                  </a:schemeClr>
                </a:solidFill>
                <a:cs typeface="Arial" pitchFamily="34" charset="0"/>
              </a:rPr>
              <a:t>CC </a:t>
            </a:r>
            <a:r>
              <a:rPr lang="en-US" sz="4800" b="1" dirty="0">
                <a:solidFill>
                  <a:schemeClr val="tx1">
                    <a:lumMod val="75000"/>
                    <a:lumOff val="25000"/>
                  </a:schemeClr>
                </a:solidFill>
                <a:cs typeface="Arial" pitchFamily="34" charset="0"/>
              </a:rPr>
              <a:t>and Feeder </a:t>
            </a:r>
            <a:r>
              <a:rPr lang="en-US" sz="4800" b="1" dirty="0" smtClean="0">
                <a:solidFill>
                  <a:schemeClr val="tx1">
                    <a:lumMod val="75000"/>
                    <a:lumOff val="25000"/>
                  </a:schemeClr>
                </a:solidFill>
                <a:cs typeface="Arial" pitchFamily="34" charset="0"/>
              </a:rPr>
              <a:t>Jacket </a:t>
            </a:r>
            <a:r>
              <a:rPr lang="en-US" sz="4800" b="1" dirty="0">
                <a:solidFill>
                  <a:schemeClr val="tx1">
                    <a:lumMod val="75000"/>
                    <a:lumOff val="25000"/>
                  </a:schemeClr>
                </a:solidFill>
                <a:cs typeface="Arial" pitchFamily="34" charset="0"/>
              </a:rPr>
              <a:t>Mechanical performance</a:t>
            </a:r>
          </a:p>
        </p:txBody>
      </p:sp>
      <p:sp>
        <p:nvSpPr>
          <p:cNvPr id="105" name="TextBox 104"/>
          <p:cNvSpPr txBox="1"/>
          <p:nvPr/>
        </p:nvSpPr>
        <p:spPr>
          <a:xfrm>
            <a:off x="1624536" y="19183622"/>
            <a:ext cx="14211771" cy="923330"/>
          </a:xfrm>
          <a:prstGeom prst="rect">
            <a:avLst/>
          </a:prstGeom>
          <a:solidFill>
            <a:schemeClr val="accent3">
              <a:lumMod val="20000"/>
              <a:lumOff val="80000"/>
            </a:schemeClr>
          </a:solidFill>
        </p:spPr>
        <p:txBody>
          <a:bodyPr wrap="square" rtlCol="0">
            <a:spAutoFit/>
          </a:bodyPr>
          <a:lstStyle/>
          <a:p>
            <a:pPr algn="ctr"/>
            <a:r>
              <a:rPr lang="en-US" sz="5400" b="1" dirty="0" smtClean="0">
                <a:solidFill>
                  <a:schemeClr val="tx1">
                    <a:lumMod val="75000"/>
                    <a:lumOff val="25000"/>
                  </a:schemeClr>
                </a:solidFill>
              </a:rPr>
              <a:t>TF </a:t>
            </a:r>
            <a:r>
              <a:rPr lang="en-US" sz="5400" b="1" dirty="0">
                <a:solidFill>
                  <a:schemeClr val="tx1">
                    <a:lumMod val="75000"/>
                    <a:lumOff val="25000"/>
                  </a:schemeClr>
                </a:solidFill>
              </a:rPr>
              <a:t>Jacket Mechanical </a:t>
            </a:r>
            <a:r>
              <a:rPr lang="en-US" sz="5400" b="1" dirty="0" smtClean="0">
                <a:solidFill>
                  <a:schemeClr val="tx1">
                    <a:lumMod val="75000"/>
                    <a:lumOff val="25000"/>
                  </a:schemeClr>
                </a:solidFill>
              </a:rPr>
              <a:t>performance</a:t>
            </a:r>
            <a:endParaRPr lang="en-US" sz="5400" b="1" dirty="0">
              <a:solidFill>
                <a:schemeClr val="tx1">
                  <a:lumMod val="75000"/>
                  <a:lumOff val="25000"/>
                </a:schemeClr>
              </a:solidFill>
            </a:endParaRPr>
          </a:p>
        </p:txBody>
      </p:sp>
      <p:sp>
        <p:nvSpPr>
          <p:cNvPr id="106" name="TextBox 105"/>
          <p:cNvSpPr txBox="1"/>
          <p:nvPr/>
        </p:nvSpPr>
        <p:spPr>
          <a:xfrm>
            <a:off x="18750984" y="19098840"/>
            <a:ext cx="15267849" cy="923330"/>
          </a:xfrm>
          <a:prstGeom prst="rect">
            <a:avLst/>
          </a:prstGeom>
          <a:solidFill>
            <a:schemeClr val="accent3">
              <a:lumMod val="20000"/>
              <a:lumOff val="80000"/>
            </a:schemeClr>
          </a:solidFill>
        </p:spPr>
        <p:txBody>
          <a:bodyPr wrap="square" rtlCol="0">
            <a:spAutoFit/>
          </a:bodyPr>
          <a:lstStyle/>
          <a:p>
            <a:pPr algn="ctr"/>
            <a:r>
              <a:rPr lang="en-US" sz="5400" b="1" dirty="0" smtClean="0">
                <a:solidFill>
                  <a:schemeClr val="tx1">
                    <a:lumMod val="75000"/>
                    <a:lumOff val="25000"/>
                  </a:schemeClr>
                </a:solidFill>
              </a:rPr>
              <a:t>PF </a:t>
            </a:r>
            <a:r>
              <a:rPr lang="en-US" sz="5400" b="1" dirty="0">
                <a:solidFill>
                  <a:schemeClr val="tx1">
                    <a:lumMod val="75000"/>
                    <a:lumOff val="25000"/>
                  </a:schemeClr>
                </a:solidFill>
              </a:rPr>
              <a:t>Jacket Mechanical </a:t>
            </a:r>
            <a:r>
              <a:rPr lang="en-US" sz="5400" b="1" dirty="0" smtClean="0">
                <a:solidFill>
                  <a:schemeClr val="tx1">
                    <a:lumMod val="75000"/>
                    <a:lumOff val="25000"/>
                  </a:schemeClr>
                </a:solidFill>
              </a:rPr>
              <a:t>performance</a:t>
            </a:r>
            <a:endParaRPr lang="en-US" sz="5400" b="1" dirty="0">
              <a:solidFill>
                <a:schemeClr val="tx1">
                  <a:lumMod val="75000"/>
                  <a:lumOff val="25000"/>
                </a:schemeClr>
              </a:solidFill>
            </a:endParaRPr>
          </a:p>
        </p:txBody>
      </p:sp>
      <p:sp>
        <p:nvSpPr>
          <p:cNvPr id="108" name="TextBox 107"/>
          <p:cNvSpPr txBox="1"/>
          <p:nvPr/>
        </p:nvSpPr>
        <p:spPr>
          <a:xfrm>
            <a:off x="21363993" y="29612008"/>
            <a:ext cx="29369999" cy="523220"/>
          </a:xfrm>
          <a:prstGeom prst="rect">
            <a:avLst/>
          </a:prstGeom>
          <a:noFill/>
        </p:spPr>
        <p:txBody>
          <a:bodyPr wrap="square" rtlCol="0">
            <a:spAutoFit/>
          </a:bodyPr>
          <a:lstStyle/>
          <a:p>
            <a:pPr algn="r"/>
            <a:r>
              <a:rPr lang="en-GB" sz="2800" dirty="0" smtClean="0"/>
              <a:t>Presented at the </a:t>
            </a:r>
            <a:r>
              <a:rPr lang="en-GB" sz="2800" dirty="0"/>
              <a:t>International Conference on Magnet Technology</a:t>
            </a:r>
            <a:r>
              <a:rPr lang="en-GB" sz="2800" dirty="0" smtClean="0"/>
              <a:t> , 2017 Aug. 27 – Sep. 1, </a:t>
            </a:r>
            <a:r>
              <a:rPr lang="en-GB" sz="2800" dirty="0"/>
              <a:t>RAI - Amsterdam</a:t>
            </a:r>
            <a:r>
              <a:rPr lang="en-GB" sz="2800" dirty="0" smtClean="0"/>
              <a:t>; I.D. number: #78</a:t>
            </a:r>
            <a:endParaRPr lang="en-GB" sz="2800" dirty="0"/>
          </a:p>
        </p:txBody>
      </p:sp>
      <p:sp>
        <p:nvSpPr>
          <p:cNvPr id="109" name="TextBox 108"/>
          <p:cNvSpPr txBox="1"/>
          <p:nvPr/>
        </p:nvSpPr>
        <p:spPr>
          <a:xfrm>
            <a:off x="904456" y="736800"/>
            <a:ext cx="5472608" cy="707886"/>
          </a:xfrm>
          <a:prstGeom prst="rect">
            <a:avLst/>
          </a:prstGeom>
          <a:solidFill>
            <a:schemeClr val="accent1">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altLang="zh-CN" sz="4000" b="1" dirty="0" smtClean="0"/>
              <a:t>Wed-Af-Po3.10-07 </a:t>
            </a:r>
            <a:r>
              <a:rPr lang="en-US" altLang="zh-CN" sz="4000" b="1" dirty="0" smtClean="0"/>
              <a:t>(54)</a:t>
            </a:r>
            <a:endParaRPr lang="zh-CN" altLang="en-US" sz="4000" b="1" dirty="0"/>
          </a:p>
        </p:txBody>
      </p:sp>
    </p:spTree>
    <p:extLst>
      <p:ext uri="{BB962C8B-B14F-4D97-AF65-F5344CB8AC3E}">
        <p14:creationId xmlns:p14="http://schemas.microsoft.com/office/powerpoint/2010/main" xmlns="" val="3001684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4480</TotalTime>
  <Words>805</Words>
  <Application>Microsoft Office PowerPoint</Application>
  <PresentationFormat>自定义</PresentationFormat>
  <Paragraphs>114</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Theme</vt:lpstr>
      <vt:lpstr>幻灯片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Langeslag</dc:creator>
  <cp:lastModifiedBy>lenovo</cp:lastModifiedBy>
  <cp:revision>198</cp:revision>
  <cp:lastPrinted>2012-10-02T14:54:34Z</cp:lastPrinted>
  <dcterms:created xsi:type="dcterms:W3CDTF">2012-10-03T07:45:06Z</dcterms:created>
  <dcterms:modified xsi:type="dcterms:W3CDTF">2017-08-21T00:32:47Z</dcterms:modified>
</cp:coreProperties>
</file>