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42803763" cy="30275213"/>
  <p:notesSz cx="6735763" cy="9866313"/>
  <p:defaultTextStyle>
    <a:defPPr>
      <a:defRPr lang="ja-JP"/>
    </a:defPPr>
    <a:lvl1pPr marL="0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1pPr>
    <a:lvl2pPr marL="2088901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2pPr>
    <a:lvl3pPr marL="4177802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3pPr>
    <a:lvl4pPr marL="6266703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4pPr>
    <a:lvl5pPr marL="8355604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5pPr>
    <a:lvl6pPr marL="10444505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6pPr>
    <a:lvl7pPr marL="12533406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7pPr>
    <a:lvl8pPr marL="14622308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8pPr>
    <a:lvl9pPr marL="16711209" algn="l" defTabSz="4177802" rtl="0" eaLnBrk="1" latinLnBrk="0" hangingPunct="1">
      <a:defRPr kumimoji="1" sz="82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丸山晋" initials="丸山晋" lastIdx="1" clrIdx="0">
    <p:extLst>
      <p:ext uri="{19B8F6BF-5375-455C-9EA6-DF929625EA0E}">
        <p15:presenceInfo xmlns:p15="http://schemas.microsoft.com/office/powerpoint/2012/main" userId="fd6f2b784acb781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C2000"/>
    <a:srgbClr val="DDDDDD"/>
    <a:srgbClr val="E6E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89568" autoAdjust="0"/>
  </p:normalViewPr>
  <p:slideViewPr>
    <p:cSldViewPr snapToGrid="0">
      <p:cViewPr>
        <p:scale>
          <a:sx n="30" d="100"/>
          <a:sy n="30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1" cy="495031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6" y="2"/>
            <a:ext cx="2918831" cy="495031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468C8681-0270-4FB8-9CF1-DA9604791007}" type="datetimeFigureOut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371287"/>
            <a:ext cx="2918831" cy="495029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6" y="9371287"/>
            <a:ext cx="2918831" cy="495029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919CCA31-6A95-4913-AE97-89CFC447B4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4244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1" cy="495031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2"/>
            <a:ext cx="2918831" cy="495031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276A5B3F-4CA3-47BC-8459-97C2FDFEFA2C}" type="datetimeFigureOut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1900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8"/>
            <a:ext cx="5388610" cy="3884861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1" cy="495029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7"/>
            <a:ext cx="2918831" cy="495029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64BF1FAD-E258-48CC-93AB-3EF071AE5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51305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1pPr>
    <a:lvl2pPr marL="2088901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2pPr>
    <a:lvl3pPr marL="4177802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3pPr>
    <a:lvl4pPr marL="6266703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4pPr>
    <a:lvl5pPr marL="8355604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5pPr>
    <a:lvl6pPr marL="10444505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6pPr>
    <a:lvl7pPr marL="12533406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7pPr>
    <a:lvl8pPr marL="14622308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8pPr>
    <a:lvl9pPr marL="16711209" algn="l" defTabSz="4177802" rtl="0" eaLnBrk="1" latinLnBrk="0" hangingPunct="1">
      <a:defRPr kumimoji="1" sz="548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27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7733-0097-4C1F-8801-5C9C641457E6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06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49FA-41A1-4CBF-BDE1-57DB870EA213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4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92C6-BFC4-4D9D-8200-3662D6A4FBD2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994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3723D-C986-4946-912C-6AD56F4E5F03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548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59B3-CF8A-41CD-B87D-2EC47304F9BD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23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899CE-8D52-472D-BC29-3F85F18D13ED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4178756" y="28060676"/>
            <a:ext cx="14446270" cy="161187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2942770" y="840172"/>
            <a:ext cx="36918245" cy="473997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7021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5473D-62EC-462A-AC32-45E862307786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DB4D-A6D4-4D6B-99EE-11E64615C121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54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09A3-5885-4A6D-8A81-2600B584FB9A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92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6634-DD2B-423C-9925-E5D5AF75B4CA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17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0F3C-70C6-4B39-80EB-58D54C78D422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95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3723D-C986-4946-912C-6AD56F4E5F03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22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4D617-AC2F-45D4-BEEC-E007BED8AA19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83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69BC0-0971-4319-9FBC-4A375DC8F60A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969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677A2-0FBC-4476-94A5-1D7E527F089B}" type="datetime1">
              <a:rPr kumimoji="1" lang="ja-JP" altLang="en-US" smtClean="0"/>
              <a:t>2017/8/29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CAD0-9F5B-4CF7-9ADA-CC354A4574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5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774" r:id="rId12"/>
    <p:sldLayoutId id="2147483779" r:id="rId13"/>
    <p:sldLayoutId id="2147483780" r:id="rId14"/>
  </p:sldLayoutIdLst>
  <p:hf hdr="0" ftr="0" dt="0"/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kumimoji="1"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kumimoji="1"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4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.wmf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oleObject" Target="../embeddings/oleObject3.bin"/><Relationship Id="rId24" Type="http://schemas.openxmlformats.org/officeDocument/2006/relationships/image" Target="../media/image17.png"/><Relationship Id="rId5" Type="http://schemas.openxmlformats.org/officeDocument/2006/relationships/image" Target="../media/image6.jpeg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10" Type="http://schemas.openxmlformats.org/officeDocument/2006/relationships/image" Target="../media/image2.wmf"/><Relationship Id="rId19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4.wmf"/><Relationship Id="rId22" Type="http://schemas.openxmlformats.org/officeDocument/2006/relationships/image" Target="../media/image15.png"/><Relationship Id="rId27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30318" y="342646"/>
            <a:ext cx="3111484" cy="3075896"/>
          </a:xfrm>
          <a:prstGeom prst="rect">
            <a:avLst/>
          </a:prstGeom>
        </p:spPr>
      </p:pic>
      <p:pic>
        <p:nvPicPr>
          <p:cNvPr id="6" name="asset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557449" y="348665"/>
            <a:ext cx="5676401" cy="311879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正方形/長方形 6"/>
          <p:cNvSpPr/>
          <p:nvPr/>
        </p:nvSpPr>
        <p:spPr>
          <a:xfrm>
            <a:off x="24320" y="44004"/>
            <a:ext cx="42725177" cy="3614605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636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9299" y="910334"/>
            <a:ext cx="31752534" cy="2154713"/>
          </a:xfrm>
          <a:prstGeom prst="rect">
            <a:avLst/>
          </a:prstGeom>
          <a:noFill/>
        </p:spPr>
        <p:txBody>
          <a:bodyPr wrap="square" tIns="50937" bIns="50937" rtlCol="0">
            <a:spAutoFit/>
          </a:bodyPr>
          <a:lstStyle/>
          <a:p>
            <a:pPr>
              <a:lnSpc>
                <a:spcPts val="8000"/>
              </a:lnSpc>
            </a:pPr>
            <a:r>
              <a:rPr lang="en-US" altLang="ja-JP" sz="80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Numerical and Experimental Evaluation on </a:t>
            </a:r>
            <a:endParaRPr lang="en-US" altLang="ja-JP" sz="8000" b="1" dirty="0" smtClean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ts val="8000"/>
              </a:lnSpc>
            </a:pPr>
            <a:r>
              <a:rPr lang="en-US" altLang="ja-JP" sz="8000" b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</a:t>
            </a:r>
            <a:r>
              <a:rPr lang="en-US" altLang="ja-JP" sz="80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Quench Detection Performance </a:t>
            </a:r>
            <a:r>
              <a:rPr lang="en-US" altLang="ja-JP" sz="8000" b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 </a:t>
            </a:r>
            <a:r>
              <a:rPr lang="en-US" altLang="ja-JP" sz="80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NbTi/YBCO Hybrid Tape</a:t>
            </a:r>
            <a:endParaRPr lang="ja-JP" altLang="en-US" sz="80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2127" y="2793876"/>
            <a:ext cx="14090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S. Hasegawa*, S. Ito, H. Hashizume (Tohoku Univ</a:t>
            </a:r>
            <a:r>
              <a:rPr lang="en-US" altLang="ja-JP" sz="4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.)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53394" y="17376"/>
            <a:ext cx="8300349" cy="105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9381" tIns="64690" rIns="129381" bIns="64690" numCol="1" anchor="ctr" anchorCtr="0" compatLnSpc="1">
            <a:prstTxWarp prst="textNoShape">
              <a:avLst/>
            </a:prstTxWarp>
            <a:spAutoFit/>
          </a:bodyPr>
          <a:lstStyle/>
          <a:p>
            <a:pPr defTabSz="129378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6000" smtClean="0">
                <a:latin typeface="Arial" panose="020B0604020202020204" pitchFamily="34" charset="0"/>
                <a:cs typeface="Arial" panose="020B0604020202020204" pitchFamily="34" charset="0"/>
              </a:rPr>
              <a:t>Thu-Af-Po4.09-15 [152]</a:t>
            </a:r>
            <a:endParaRPr kumimoji="0" lang="ja-JP" altLang="ja-JP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0425" y="4603354"/>
            <a:ext cx="1168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Difficulty in Quench Detection for the RECBO tape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08719" y="5792865"/>
            <a:ext cx="11254489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Quench detection by voltage measurement is difficult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1510" y="3650247"/>
            <a:ext cx="7105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1. Background</a:t>
            </a:r>
            <a:endParaRPr lang="ja-JP" altLang="en-US" sz="60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0425" y="8276784"/>
            <a:ext cx="11675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of LTS/REBCO Hybrid Tape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50913" y="10123136"/>
            <a:ext cx="5622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Low critical temperature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30516" y="9613509"/>
            <a:ext cx="625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＋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405643" y="11520050"/>
            <a:ext cx="6427589" cy="466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Conceptual diagram of hybrid tape</a:t>
            </a:r>
            <a:endParaRPr lang="ja-JP" altLang="en-US" sz="2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5525" y="3672715"/>
            <a:ext cx="16007258" cy="8779938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636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8723" y="9059732"/>
            <a:ext cx="2625939" cy="64633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REBCO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47456" y="10155793"/>
            <a:ext cx="2625939" cy="64633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LTS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10974" y="11018083"/>
            <a:ext cx="5759122" cy="1200329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Quench detectable</a:t>
            </a:r>
          </a:p>
          <a:p>
            <a:r>
              <a:rPr lang="en-US" altLang="ja-JP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LTS/REBCO</a:t>
            </a:r>
            <a:r>
              <a:rPr lang="ja-JP" altLang="en-US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36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hybrid tape</a:t>
            </a:r>
            <a:endParaRPr lang="ja-JP" altLang="en-US" sz="36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5442" y="5162052"/>
            <a:ext cx="14211739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Slow quench propagation in a REBCO tape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at very low temperature </a:t>
            </a:r>
            <a:endParaRPr lang="ja-JP" altLang="en-US" sz="3600" dirty="0">
              <a:solidFill>
                <a:srgbClr val="FF0000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08719" y="7030838"/>
            <a:ext cx="11254489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Several methods have been proposed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283413" y="7017359"/>
            <a:ext cx="945248" cy="5616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87789" y="6329950"/>
            <a:ext cx="13948426" cy="66741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(0.1 V &lt;  is needed while temperature of the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YBCO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tape is &lt; 50 K)</a:t>
            </a:r>
            <a:r>
              <a:rPr lang="en-US" altLang="ja-JP" sz="3600" baseline="300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[1]</a:t>
            </a:r>
            <a:endParaRPr lang="ja-JP" altLang="en-US" sz="3600" baseline="30000" dirty="0">
              <a:solidFill>
                <a:srgbClr val="FF0000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283413" y="5823405"/>
            <a:ext cx="910230" cy="54455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右矢印 27"/>
          <p:cNvSpPr/>
          <p:nvPr/>
        </p:nvSpPr>
        <p:spPr>
          <a:xfrm>
            <a:off x="238723" y="11251853"/>
            <a:ext cx="2158870" cy="6983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2" b="6925"/>
          <a:stretch/>
        </p:blipFill>
        <p:spPr>
          <a:xfrm>
            <a:off x="9405643" y="8290879"/>
            <a:ext cx="6372000" cy="3199712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2397593" y="9004842"/>
            <a:ext cx="759449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High </a:t>
            </a:r>
            <a:r>
              <a:rPr lang="en-US" altLang="ja-JP" sz="3600" i="1" dirty="0" err="1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J</a:t>
            </a:r>
            <a:r>
              <a:rPr lang="en-US" altLang="ja-JP" sz="3600" baseline="-25000" dirty="0" err="1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at very low temperature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76062" y="7596983"/>
            <a:ext cx="11722249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(e.g. Magnetic coupling</a:t>
            </a:r>
            <a:r>
              <a:rPr lang="en-US" altLang="ja-JP" sz="3600" baseline="30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[2]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, using optical-fiber sensor</a:t>
            </a:r>
            <a:r>
              <a:rPr lang="en-US" altLang="ja-JP" sz="3600" baseline="30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[3]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)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6243911" y="3693975"/>
            <a:ext cx="4917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2. Objective</a:t>
            </a:r>
            <a:endParaRPr lang="ja-JP" altLang="en-US" sz="60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6047893" y="3660369"/>
            <a:ext cx="12756100" cy="8792287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6250399" y="4852923"/>
            <a:ext cx="12362784" cy="1323439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Verification of the quench detection performance</a:t>
            </a:r>
          </a:p>
          <a:p>
            <a:pPr algn="ctr"/>
            <a:r>
              <a:rPr lang="en-US" altLang="ja-JP" sz="4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of a LTS/REBCO hybrid tape used for 4.2 K 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6195785" y="7326265"/>
            <a:ext cx="5787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Research Issues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6197408" y="8002910"/>
            <a:ext cx="1148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① 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Numerical simulation for the experiment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6213496" y="9976270"/>
            <a:ext cx="105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② 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Experiment with </a:t>
            </a:r>
            <a:r>
              <a:rPr lang="en-US" altLang="ja-JP" sz="36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a 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prototype of the hybrid tape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170447" y="8677595"/>
            <a:ext cx="10023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To determine the suitable type of the NbTi wire </a:t>
            </a:r>
            <a:endParaRPr lang="en-US" altLang="ja-JP" sz="3600" dirty="0" smtClean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36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for </a:t>
            </a:r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the hybrid tape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7153259" y="11522660"/>
            <a:ext cx="11538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To demonstrate the possibility of the hybrid tape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16250399" y="6315955"/>
            <a:ext cx="1793906" cy="100311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8221356" y="6431555"/>
            <a:ext cx="102461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Especially for a </a:t>
            </a:r>
            <a:r>
              <a:rPr lang="en-US" altLang="ja-JP" sz="44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NbTi/YBCO</a:t>
            </a:r>
            <a:r>
              <a:rPr lang="en-US" altLang="ja-JP" sz="4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hybrid tape</a:t>
            </a:r>
            <a:endParaRPr lang="ja-JP" altLang="en-US" sz="4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" name="右矢印 41"/>
          <p:cNvSpPr/>
          <p:nvPr/>
        </p:nvSpPr>
        <p:spPr>
          <a:xfrm>
            <a:off x="16284358" y="8719484"/>
            <a:ext cx="777162" cy="56708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800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7147353" y="10732258"/>
            <a:ext cx="10046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To verify the result of the numerical simulation</a:t>
            </a:r>
            <a:endParaRPr lang="ja-JP" altLang="en-US" sz="3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5" name="右矢印 44"/>
          <p:cNvSpPr/>
          <p:nvPr/>
        </p:nvSpPr>
        <p:spPr>
          <a:xfrm>
            <a:off x="16245128" y="10720947"/>
            <a:ext cx="812942" cy="59077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8000"/>
          </a:p>
        </p:txBody>
      </p:sp>
      <p:sp>
        <p:nvSpPr>
          <p:cNvPr id="47" name="右矢印 46"/>
          <p:cNvSpPr/>
          <p:nvPr/>
        </p:nvSpPr>
        <p:spPr>
          <a:xfrm>
            <a:off x="16248578" y="11490591"/>
            <a:ext cx="812942" cy="59077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80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8897957" y="3745893"/>
            <a:ext cx="6018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5. Conclusion</a:t>
            </a:r>
            <a:endParaRPr lang="ja-JP" altLang="en-US" sz="60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8873894" y="4734310"/>
            <a:ext cx="12802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in the YBCO tape can be detected using </a:t>
            </a:r>
          </a:p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the NbTi wire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with high normal resistance was demonstrated </a:t>
            </a:r>
          </a:p>
        </p:txBody>
      </p:sp>
      <p:sp>
        <p:nvSpPr>
          <p:cNvPr id="50" name="右矢印 49"/>
          <p:cNvSpPr/>
          <p:nvPr/>
        </p:nvSpPr>
        <p:spPr>
          <a:xfrm>
            <a:off x="29038588" y="7354003"/>
            <a:ext cx="2638984" cy="2130882"/>
          </a:xfrm>
          <a:prstGeom prst="rightArrow">
            <a:avLst>
              <a:gd name="adj1" fmla="val 58301"/>
              <a:gd name="adj2" fmla="val 41661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4400"/>
              </a:lnSpc>
            </a:pPr>
            <a:r>
              <a:rPr lang="en-US" altLang="ja-JP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tasks</a:t>
            </a:r>
            <a:endParaRPr lang="ja-JP" altLang="en-US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8897957" y="6077043"/>
            <a:ext cx="13777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detection performance of the hybrid tape was sensitive to </a:t>
            </a:r>
          </a:p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thermal resistance</a:t>
            </a:r>
            <a:r>
              <a:rPr lang="en-US" altLang="ja-JP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between the NbTi wire and the YBCO tape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1862783" y="8438584"/>
            <a:ext cx="695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Dependence of the external field 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1862782" y="7531046"/>
            <a:ext cx="7226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Dependence of the LTS materials 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1862782" y="9367287"/>
            <a:ext cx="10356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on the quench detectability of the hybrid </a:t>
            </a:r>
            <a:r>
              <a:rPr lang="en-US" altLang="ja-JP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tape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</a:p>
          <a:p>
            <a:r>
              <a:rPr lang="en-US" altLang="ja-JP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investigated</a:t>
            </a:r>
          </a:p>
        </p:txBody>
      </p:sp>
      <p:sp>
        <p:nvSpPr>
          <p:cNvPr id="55" name="右中かっこ 54"/>
          <p:cNvSpPr/>
          <p:nvPr/>
        </p:nvSpPr>
        <p:spPr>
          <a:xfrm>
            <a:off x="39051006" y="7618394"/>
            <a:ext cx="308199" cy="1499957"/>
          </a:xfrm>
          <a:prstGeom prst="rightBrace">
            <a:avLst>
              <a:gd name="adj1" fmla="val 71442"/>
              <a:gd name="adj2" fmla="val 4886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3175379" y="10825433"/>
            <a:ext cx="9499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 LTS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hybrid tape </a:t>
            </a:r>
            <a:endParaRPr lang="en-US" altLang="ja-JP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field will be determined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7" name="右矢印 56"/>
          <p:cNvSpPr/>
          <p:nvPr/>
        </p:nvSpPr>
        <p:spPr>
          <a:xfrm>
            <a:off x="31925873" y="11045244"/>
            <a:ext cx="793179" cy="76070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8000"/>
          </a:p>
        </p:txBody>
      </p:sp>
      <p:sp>
        <p:nvSpPr>
          <p:cNvPr id="58" name="正方形/長方形 57"/>
          <p:cNvSpPr/>
          <p:nvPr/>
        </p:nvSpPr>
        <p:spPr>
          <a:xfrm>
            <a:off x="28809102" y="3667001"/>
            <a:ext cx="13925725" cy="8792287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66458" y="12526710"/>
            <a:ext cx="9381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3. Numerical Simulation</a:t>
            </a:r>
            <a:endParaRPr lang="ja-JP" altLang="en-US" sz="60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0760" y="13485993"/>
            <a:ext cx="5787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Simulation Model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308719" y="17695197"/>
            <a:ext cx="6683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Fig. Three-dimensional model of the hybrid tape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9182321" y="12511911"/>
            <a:ext cx="10920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Electrostatic Potential distribution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382151" y="13163496"/>
            <a:ext cx="3208658" cy="64633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NbTi wire</a:t>
            </a:r>
            <a:endParaRPr lang="ja-JP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1353256" y="13172755"/>
            <a:ext cx="3185166" cy="64633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YBCO tape</a:t>
            </a:r>
            <a:endParaRPr lang="ja-JP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9284410" y="13843142"/>
            <a:ext cx="10948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Calculation of electrostatic potential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1353256" y="13832235"/>
            <a:ext cx="4575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Governing equation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1364615" y="15389897"/>
            <a:ext cx="6864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Current distribution in YBCO </a:t>
            </a:r>
            <a:r>
              <a:rPr lang="en-US" altLang="ja-JP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endParaRPr lang="ja-JP" altLang="en-US" sz="3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1353256" y="14279657"/>
            <a:ext cx="8988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2-D Poisson equation on electrostatic field</a:t>
            </a:r>
            <a:endParaRPr lang="ja-JP" alt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1328580" y="15919013"/>
            <a:ext cx="7228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ja-JP" sz="3200" i="1" dirty="0" err="1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altLang="ja-JP" sz="3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en-US" altLang="ja-JP" sz="3200" i="1" dirty="0">
                <a:latin typeface="Symbol" panose="05050102010706020507" pitchFamily="18" charset="2"/>
                <a:cs typeface="Arial" panose="020B0604020202020204" pitchFamily="34" charset="0"/>
              </a:rPr>
              <a:t> = s</a:t>
            </a:r>
            <a:r>
              <a:rPr lang="en-US" altLang="ja-JP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sc0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3200" i="1" dirty="0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altLang="ja-JP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sc0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is sufficiently large)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1334956" y="16567820"/>
            <a:ext cx="932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endParaRPr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9528451" y="16673717"/>
            <a:ext cx="25087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Iteration </a:t>
            </a:r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continued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until</a:t>
            </a:r>
          </a:p>
          <a:p>
            <a:r>
              <a:rPr lang="en-US" altLang="ja-JP" sz="2800" i="1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altLang="ja-JP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en-US" altLang="ja-JP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converges</a:t>
            </a:r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2096416" y="12552243"/>
            <a:ext cx="6296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Distribution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2129024" y="13117330"/>
            <a:ext cx="6372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Governing equation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2164559" y="13610484"/>
            <a:ext cx="7860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3-D heat transfer equation</a:t>
            </a:r>
            <a:endParaRPr lang="en-US" altLang="ja-JP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129024" y="14117033"/>
            <a:ext cx="318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Joule heat</a:t>
            </a:r>
            <a:endParaRPr lang="ja-JP" altLang="en-US" sz="32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6738" y="18111687"/>
            <a:ext cx="5316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Conditions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7817295" y="18214032"/>
            <a:ext cx="5829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of the Simulation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8732508" y="21817474"/>
            <a:ext cx="9741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Electrical insulation over surfaces (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plane)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749244" y="22383227"/>
            <a:ext cx="8623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Heat flux = </a:t>
            </a:r>
            <a:r>
              <a:rPr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over surfaces (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plane)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926029" y="22443850"/>
            <a:ext cx="4430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Fig. Simulation conditions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1353256" y="14842763"/>
            <a:ext cx="8819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3200" i="1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is assumed to be uniform in </a:t>
            </a:r>
            <a:r>
              <a:rPr lang="en-US" altLang="ja-JP" sz="3200" i="1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-direction)</a:t>
            </a:r>
            <a:endParaRPr lang="ja-JP" alt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7771757" y="20151707"/>
            <a:ext cx="50761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 V &lt; can be detected </a:t>
            </a:r>
            <a:endParaRPr lang="en-US" altLang="ja-JP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by 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NbTi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 before </a:t>
            </a:r>
          </a:p>
          <a:p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temperature of 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YBCO </a:t>
            </a:r>
            <a:endParaRPr lang="en-US" altLang="ja-JP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tape reaches 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K </a:t>
            </a:r>
            <a:endParaRPr lang="en-US" altLang="ja-JP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Cases iii and iv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6" name="表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87382"/>
              </p:ext>
            </p:extLst>
          </p:nvPr>
        </p:nvGraphicFramePr>
        <p:xfrm>
          <a:off x="9225204" y="19182618"/>
          <a:ext cx="7922149" cy="2555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726"/>
                <a:gridCol w="2427035"/>
                <a:gridCol w="4354388"/>
              </a:tblGrid>
              <a:tr h="51103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Stabilizer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Cross</a:t>
                      </a:r>
                      <a:r>
                        <a:rPr kumimoji="1" lang="en-US" altLang="ja-JP" sz="2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sectional area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103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1" lang="en-US" altLang="ja-JP" sz="2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NbTi wire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103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0.374 mm×0.374 mm</a:t>
                      </a: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103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Cupro Nickel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0.374 mm×0.374 mm</a:t>
                      </a:r>
                      <a:endParaRPr kumimoji="1" lang="ja-JP" altLang="en-US" sz="28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103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1" lang="en-US" altLang="ja-JP" sz="2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stabilizer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25×10</a:t>
                      </a:r>
                      <a:r>
                        <a:rPr kumimoji="1" lang="en-US" altLang="ja-JP" sz="28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kumimoji="1" lang="en-US" altLang="ja-JP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mm×1.35 mm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381" marR="129381" marT="64690" marB="646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" name="テキスト ボックス 86"/>
          <p:cNvSpPr txBox="1"/>
          <p:nvPr/>
        </p:nvSpPr>
        <p:spPr>
          <a:xfrm>
            <a:off x="8669934" y="18575718"/>
            <a:ext cx="9625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Table. Four cases for the numerical simulation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7532569" y="14272840"/>
            <a:ext cx="44086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stabilizer </a:t>
            </a:r>
            <a:endParaRPr lang="en-US" altLang="ja-JP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Cases A and B</a:t>
            </a:r>
          </a:p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and NbTi in Case C </a:t>
            </a:r>
          </a:p>
        </p:txBody>
      </p:sp>
      <p:sp>
        <p:nvSpPr>
          <p:cNvPr id="89" name="右矢印 88"/>
          <p:cNvSpPr/>
          <p:nvPr/>
        </p:nvSpPr>
        <p:spPr>
          <a:xfrm rot="10800000">
            <a:off x="16508271" y="14725893"/>
            <a:ext cx="727065" cy="58109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800"/>
          </a:p>
        </p:txBody>
      </p:sp>
      <p:sp>
        <p:nvSpPr>
          <p:cNvPr id="90" name="右矢印 89"/>
          <p:cNvSpPr/>
          <p:nvPr/>
        </p:nvSpPr>
        <p:spPr>
          <a:xfrm rot="10800000">
            <a:off x="16508271" y="17075665"/>
            <a:ext cx="727065" cy="58109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80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7532569" y="16590092"/>
            <a:ext cx="37908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‘normal’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means </a:t>
            </a:r>
            <a:endParaRPr lang="en-US" altLang="ja-JP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normal conducting </a:t>
            </a:r>
            <a:endParaRPr lang="en-US" altLang="ja-JP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of NbTi</a:t>
            </a:r>
          </a:p>
        </p:txBody>
      </p:sp>
      <p:graphicFrame>
        <p:nvGraphicFramePr>
          <p:cNvPr id="92" name="オブジェクト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910522"/>
              </p:ext>
            </p:extLst>
          </p:nvPr>
        </p:nvGraphicFramePr>
        <p:xfrm>
          <a:off x="32245490" y="14582184"/>
          <a:ext cx="6621463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0" name="数式" r:id="rId7" imgW="2412720" imgH="393480" progId="Equation.3">
                  <p:embed/>
                </p:oleObj>
              </mc:Choice>
              <mc:Fallback>
                <p:oleObj name="数式" r:id="rId7" imgW="2412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45490" y="14582184"/>
                        <a:ext cx="6621463" cy="1114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オブジェクト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117257"/>
              </p:ext>
            </p:extLst>
          </p:nvPr>
        </p:nvGraphicFramePr>
        <p:xfrm>
          <a:off x="21855841" y="16526613"/>
          <a:ext cx="6258314" cy="178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1" name="数式" r:id="rId9" imgW="1930400" imgH="622300" progId="Equation.3">
                  <p:embed/>
                </p:oleObj>
              </mc:Choice>
              <mc:Fallback>
                <p:oleObj name="数式" r:id="rId9" imgW="19304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5841" y="16526613"/>
                        <a:ext cx="6258314" cy="1785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オブジェクト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433778"/>
              </p:ext>
            </p:extLst>
          </p:nvPr>
        </p:nvGraphicFramePr>
        <p:xfrm>
          <a:off x="9401175" y="14365288"/>
          <a:ext cx="6567488" cy="162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" name="数式" r:id="rId11" imgW="2501640" imgH="571320" progId="Equation.3">
                  <p:embed/>
                </p:oleObj>
              </mc:Choice>
              <mc:Fallback>
                <p:oleObj name="数式" r:id="rId11" imgW="250164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1175" y="14365288"/>
                        <a:ext cx="6567488" cy="16208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269043"/>
              </p:ext>
            </p:extLst>
          </p:nvPr>
        </p:nvGraphicFramePr>
        <p:xfrm>
          <a:off x="9405643" y="16455864"/>
          <a:ext cx="6543483" cy="1640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" name="数式" r:id="rId13" imgW="2197080" imgH="545760" progId="Equation.3">
                  <p:embed/>
                </p:oleObj>
              </mc:Choice>
              <mc:Fallback>
                <p:oleObj name="数式" r:id="rId13" imgW="21970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5643" y="16455864"/>
                        <a:ext cx="6543483" cy="16407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テキスト ボックス 95"/>
          <p:cNvSpPr txBox="1"/>
          <p:nvPr/>
        </p:nvSpPr>
        <p:spPr>
          <a:xfrm>
            <a:off x="9284410" y="15863863"/>
            <a:ext cx="9639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Transition to normal conducting state in NbTi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右矢印 96"/>
          <p:cNvSpPr/>
          <p:nvPr/>
        </p:nvSpPr>
        <p:spPr>
          <a:xfrm rot="10800000">
            <a:off x="28635040" y="17128569"/>
            <a:ext cx="727065" cy="58109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80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7827761" y="18912983"/>
            <a:ext cx="4931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Detectable voltage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　 </a:t>
            </a:r>
            <a:endParaRPr lang="en-US" altLang="ja-JP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YBCO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tape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&lt; 0.1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0"/>
          <a:stretch/>
        </p:blipFill>
        <p:spPr>
          <a:xfrm>
            <a:off x="428322" y="18642414"/>
            <a:ext cx="8100572" cy="3883991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81" y="14038564"/>
            <a:ext cx="7476798" cy="3723639"/>
          </a:xfrm>
          <a:prstGeom prst="rect">
            <a:avLst/>
          </a:prstGeom>
        </p:spPr>
      </p:pic>
      <p:pic>
        <p:nvPicPr>
          <p:cNvPr id="104" name="図 103"/>
          <p:cNvPicPr>
            <a:picLocks noChangeAspect="1"/>
          </p:cNvPicPr>
          <p:nvPr/>
        </p:nvPicPr>
        <p:blipFill rotWithShape="1">
          <a:blip r:embed="rId17"/>
          <a:srcRect l="1757" t="1081" r="1437" b="3086"/>
          <a:stretch/>
        </p:blipFill>
        <p:spPr>
          <a:xfrm>
            <a:off x="22665255" y="18792323"/>
            <a:ext cx="4727533" cy="3651021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 rotWithShape="1">
          <a:blip r:embed="rId18"/>
          <a:srcRect b="3133"/>
          <a:stretch/>
        </p:blipFill>
        <p:spPr>
          <a:xfrm>
            <a:off x="27330196" y="18808601"/>
            <a:ext cx="4900086" cy="3634744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 rotWithShape="1">
          <a:blip r:embed="rId19"/>
          <a:srcRect b="2745"/>
          <a:stretch/>
        </p:blipFill>
        <p:spPr>
          <a:xfrm>
            <a:off x="32087633" y="18837712"/>
            <a:ext cx="5196057" cy="3618895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 rotWithShape="1">
          <a:blip r:embed="rId20"/>
          <a:srcRect b="2570"/>
          <a:stretch/>
        </p:blipFill>
        <p:spPr>
          <a:xfrm>
            <a:off x="37127595" y="18781121"/>
            <a:ext cx="5183977" cy="3662223"/>
          </a:xfrm>
          <a:prstGeom prst="rect">
            <a:avLst/>
          </a:prstGeom>
        </p:spPr>
      </p:pic>
      <p:sp>
        <p:nvSpPr>
          <p:cNvPr id="108" name="テキスト ボックス 107"/>
          <p:cNvSpPr txBox="1"/>
          <p:nvPr/>
        </p:nvSpPr>
        <p:spPr>
          <a:xfrm>
            <a:off x="32400776" y="18473137"/>
            <a:ext cx="299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Thermal resistance model</a:t>
            </a:r>
            <a:endParaRPr lang="ja-JP" altLang="en-US" sz="1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5772620" y="18445489"/>
            <a:ext cx="3706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Dependence of thermal resistance</a:t>
            </a:r>
            <a:endParaRPr lang="ja-JP" altLang="en-US" sz="1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11" name="図 11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2279928" y="15738096"/>
            <a:ext cx="3718589" cy="2836844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 rotWithShape="1">
          <a:blip r:embed="rId22"/>
          <a:srcRect l="5059" t="4372" r="10289" b="2945"/>
          <a:stretch/>
        </p:blipFill>
        <p:spPr>
          <a:xfrm>
            <a:off x="35869636" y="15739927"/>
            <a:ext cx="3274954" cy="2691175"/>
          </a:xfrm>
          <a:prstGeom prst="rect">
            <a:avLst/>
          </a:prstGeom>
        </p:spPr>
      </p:pic>
      <p:sp>
        <p:nvSpPr>
          <p:cNvPr id="114" name="正方形/長方形 113"/>
          <p:cNvSpPr/>
          <p:nvPr/>
        </p:nvSpPr>
        <p:spPr>
          <a:xfrm>
            <a:off x="32213416" y="15716306"/>
            <a:ext cx="10393437" cy="3067738"/>
          </a:xfrm>
          <a:prstGeom prst="rect">
            <a:avLst/>
          </a:pr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700"/>
          </a:p>
        </p:txBody>
      </p:sp>
      <p:sp>
        <p:nvSpPr>
          <p:cNvPr id="115" name="アーチ 114"/>
          <p:cNvSpPr/>
          <p:nvPr/>
        </p:nvSpPr>
        <p:spPr>
          <a:xfrm rot="7136718">
            <a:off x="41048592" y="18243347"/>
            <a:ext cx="1324247" cy="1700321"/>
          </a:xfrm>
          <a:prstGeom prst="blockArc">
            <a:avLst>
              <a:gd name="adj1" fmla="val 11691040"/>
              <a:gd name="adj2" fmla="val 16884287"/>
              <a:gd name="adj3" fmla="val 1234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700">
              <a:solidFill>
                <a:schemeClr val="tx1"/>
              </a:solidFill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35524" y="12465919"/>
            <a:ext cx="42699303" cy="10644216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9060626" y="15959999"/>
            <a:ext cx="3515716" cy="252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resistance </a:t>
            </a:r>
            <a:endParaRPr lang="en-US" altLang="ja-JP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3200"/>
              </a:lnSpc>
            </a:pP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the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YBCO </a:t>
            </a: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</a:t>
            </a:r>
          </a:p>
          <a:p>
            <a:pPr>
              <a:lnSpc>
                <a:spcPts val="3200"/>
              </a:lnSpc>
            </a:pP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 wire </a:t>
            </a: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>
              <a:lnSpc>
                <a:spcPts val="3200"/>
              </a:lnSpc>
            </a:pP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quench detection sensitivity </a:t>
            </a:r>
          </a:p>
          <a:p>
            <a:pPr>
              <a:lnSpc>
                <a:spcPts val="3200"/>
              </a:lnSpc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hybrid tape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二等辺三角形 100"/>
          <p:cNvSpPr/>
          <p:nvPr/>
        </p:nvSpPr>
        <p:spPr>
          <a:xfrm rot="17994816">
            <a:off x="41821842" y="18480870"/>
            <a:ext cx="449647" cy="32308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70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3436640" y="22402164"/>
            <a:ext cx="2965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Result 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</a:t>
            </a:r>
            <a:r>
              <a:rPr lang="en-US" altLang="ja-JP" sz="2400" dirty="0" err="1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i</a:t>
            </a:r>
            <a:endParaRPr lang="en-US" altLang="ja-JP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(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no NbTi wire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)</a:t>
            </a:r>
            <a:endParaRPr lang="ja-JP" altLang="en-US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8195454" y="22402164"/>
            <a:ext cx="4059786" cy="712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Result 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ii</a:t>
            </a:r>
          </a:p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with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copper stabilizer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)</a:t>
            </a:r>
            <a:endParaRPr lang="ja-JP" altLang="en-US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32907388" y="22402164"/>
            <a:ext cx="3790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Result 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iii</a:t>
            </a:r>
          </a:p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with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CuNi stabilizer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)</a:t>
            </a:r>
            <a:endParaRPr lang="ja-JP" altLang="en-US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38004202" y="22381702"/>
            <a:ext cx="322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Result 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iv</a:t>
            </a:r>
          </a:p>
          <a:p>
            <a:pPr>
              <a:lnSpc>
                <a:spcPts val="2400"/>
              </a:lnSpc>
            </a:pP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pure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NbTi wire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)</a:t>
            </a:r>
            <a:endParaRPr lang="ja-JP" altLang="en-US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3565288" y="23409285"/>
            <a:ext cx="90729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Detectable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voltage in the NbTi wire was smaller </a:t>
            </a:r>
          </a:p>
          <a:p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than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that in the YBCO tape in Case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(0.1 mV~)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33565287" y="24616839"/>
            <a:ext cx="9229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V scale voltage was measured in the NbTi wire  </a:t>
            </a:r>
          </a:p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before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the YBCO tape burned out in Case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iv 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33621216" y="26469792"/>
            <a:ext cx="9182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in the YBCO tape can be detected </a:t>
            </a:r>
            <a:endParaRPr lang="en-US" altLang="ja-JP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by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pure NbTi wire</a:t>
            </a:r>
            <a:endParaRPr lang="ja-JP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右矢印 119"/>
          <p:cNvSpPr/>
          <p:nvPr/>
        </p:nvSpPr>
        <p:spPr>
          <a:xfrm rot="5400000">
            <a:off x="37319197" y="25058105"/>
            <a:ext cx="806293" cy="2048529"/>
          </a:xfrm>
          <a:prstGeom prst="rightArrow">
            <a:avLst>
              <a:gd name="adj1" fmla="val 57440"/>
              <a:gd name="adj2" fmla="val 423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381" tIns="64690" rIns="129381" bIns="646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9600"/>
          </a:p>
        </p:txBody>
      </p:sp>
      <p:sp>
        <p:nvSpPr>
          <p:cNvPr id="121" name="正方形/長方形 120"/>
          <p:cNvSpPr/>
          <p:nvPr/>
        </p:nvSpPr>
        <p:spPr>
          <a:xfrm>
            <a:off x="11441369" y="28306306"/>
            <a:ext cx="46873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YBCO tape(Superpower</a:t>
            </a:r>
            <a:r>
              <a:rPr lang="en-US" altLang="ja-JP" sz="2000" baseline="30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®</a:t>
            </a:r>
            <a:r>
              <a:rPr lang="en-US" altLang="ja-JP" sz="2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SC4050)</a:t>
            </a:r>
            <a:endParaRPr lang="ja-JP" altLang="en-US" sz="20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11861960" y="25805927"/>
            <a:ext cx="42298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NbTi wire(</a:t>
            </a:r>
            <a:r>
              <a:rPr lang="en-US" altLang="ja-JP" sz="2000" dirty="0" err="1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Supercon</a:t>
            </a:r>
            <a:r>
              <a:rPr lang="en-US" altLang="ja-JP" sz="2000" baseline="30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®</a:t>
            </a:r>
            <a:r>
              <a:rPr lang="en-US" altLang="ja-JP" sz="2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54S43)</a:t>
            </a:r>
            <a:endParaRPr lang="ja-JP" altLang="en-US" sz="20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23" name="図 122"/>
          <p:cNvPicPr>
            <a:picLocks noChangeAspect="1"/>
          </p:cNvPicPr>
          <p:nvPr/>
        </p:nvPicPr>
        <p:blipFill rotWithShape="1">
          <a:blip r:embed="rId23"/>
          <a:srcRect b="2187"/>
          <a:stretch/>
        </p:blipFill>
        <p:spPr>
          <a:xfrm>
            <a:off x="11507370" y="23177676"/>
            <a:ext cx="5115465" cy="2700434"/>
          </a:xfrm>
          <a:prstGeom prst="rect">
            <a:avLst/>
          </a:prstGeom>
        </p:spPr>
      </p:pic>
      <p:pic>
        <p:nvPicPr>
          <p:cNvPr id="125" name="図 124"/>
          <p:cNvPicPr>
            <a:picLocks noChangeAspect="1"/>
          </p:cNvPicPr>
          <p:nvPr/>
        </p:nvPicPr>
        <p:blipFill rotWithShape="1">
          <a:blip r:embed="rId24"/>
          <a:srcRect t="2187" b="3439"/>
          <a:stretch/>
        </p:blipFill>
        <p:spPr>
          <a:xfrm>
            <a:off x="141285" y="23944817"/>
            <a:ext cx="10493457" cy="4207614"/>
          </a:xfrm>
          <a:prstGeom prst="rect">
            <a:avLst/>
          </a:prstGeom>
        </p:spPr>
      </p:pic>
      <p:sp>
        <p:nvSpPr>
          <p:cNvPr id="126" name="テキスト ボックス 125"/>
          <p:cNvSpPr txBox="1"/>
          <p:nvPr/>
        </p:nvSpPr>
        <p:spPr>
          <a:xfrm>
            <a:off x="198983" y="23860991"/>
            <a:ext cx="9053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the Experiment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85443" y="23080347"/>
            <a:ext cx="7091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4. Experiment</a:t>
            </a:r>
            <a:endParaRPr lang="ja-JP" altLang="en-US" sz="6000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024893" y="28104640"/>
            <a:ext cx="8967192" cy="527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3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</a:t>
            </a:r>
            <a:r>
              <a:rPr lang="en-US" altLang="ja-JP" sz="283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Test section and </a:t>
            </a:r>
            <a:r>
              <a:rPr lang="en-US" altLang="ja-JP" sz="283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the prototype hybrid tape</a:t>
            </a:r>
            <a:endParaRPr lang="ja-JP" altLang="en-US" sz="283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50425" y="28584685"/>
            <a:ext cx="1163958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Experiment was conducted for two conditions of the NbTi </a:t>
            </a:r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wire </a:t>
            </a:r>
          </a:p>
          <a:p>
            <a:pPr>
              <a:lnSpc>
                <a:spcPts val="3200"/>
              </a:lnSpc>
            </a:pP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(Case ii: 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copper stabilizer, Case </a:t>
            </a:r>
            <a:r>
              <a:rPr lang="en-US" altLang="ja-JP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iv: pure NbTi wire)</a:t>
            </a:r>
            <a:endParaRPr lang="ja-JP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17680735" y="28603726"/>
            <a:ext cx="6737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Experimental result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ii </a:t>
            </a:r>
            <a:endParaRPr lang="en-US" altLang="ja-JP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(the NbTi wire was with copper stabilizer)</a:t>
            </a:r>
            <a:r>
              <a:rPr lang="en-US" altLang="ja-JP" sz="2400" baseline="300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[5]  </a:t>
            </a:r>
            <a:endParaRPr lang="ja-JP" altLang="en-US" sz="2400" baseline="300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25675242" y="28603726"/>
            <a:ext cx="7251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Fig. Experimental result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of </a:t>
            </a:r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Case </a:t>
            </a:r>
            <a:r>
              <a:rPr lang="en-US" altLang="ja-JP" sz="2400" dirty="0" smtClean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iv </a:t>
            </a:r>
            <a:endParaRPr lang="en-US" altLang="ja-JP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     (the NbTi wire was pure NbTi wire)</a:t>
            </a:r>
            <a:endParaRPr lang="ja-JP" altLang="en-US" sz="2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33" name="図 132"/>
          <p:cNvPicPr>
            <a:picLocks noChangeAspect="1"/>
          </p:cNvPicPr>
          <p:nvPr/>
        </p:nvPicPr>
        <p:blipFill rotWithShape="1">
          <a:blip r:embed="rId25"/>
          <a:srcRect t="9925" b="6969"/>
          <a:stretch/>
        </p:blipFill>
        <p:spPr>
          <a:xfrm>
            <a:off x="10809942" y="26154046"/>
            <a:ext cx="6298295" cy="2234704"/>
          </a:xfrm>
          <a:prstGeom prst="rect">
            <a:avLst/>
          </a:prstGeom>
        </p:spPr>
      </p:pic>
      <p:sp>
        <p:nvSpPr>
          <p:cNvPr id="135" name="テキスト ボックス 134"/>
          <p:cNvSpPr txBox="1"/>
          <p:nvPr/>
        </p:nvSpPr>
        <p:spPr>
          <a:xfrm>
            <a:off x="33621216" y="27670121"/>
            <a:ext cx="83620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・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Quench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would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endParaRPr lang="en-US" altLang="ja-JP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influenced 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1.6 ~ 2.0 m</a:t>
            </a:r>
            <a:r>
              <a:rPr lang="en-US" altLang="ja-JP" sz="36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K/W  </a:t>
            </a:r>
          </a:p>
          <a:p>
            <a:r>
              <a:rPr lang="en-US" altLang="ja-JP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thermal </a:t>
            </a:r>
            <a:r>
              <a:rPr lang="en-US" altLang="ja-JP" sz="3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resistance </a:t>
            </a:r>
            <a:r>
              <a:rPr lang="en-US" altLang="ja-JP" sz="36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</a:t>
            </a:r>
            <a:r>
              <a:rPr lang="en-US" altLang="ja-JP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altLang="ja-JP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6" name="図 135"/>
          <p:cNvPicPr>
            <a:picLocks noChangeAspect="1"/>
          </p:cNvPicPr>
          <p:nvPr/>
        </p:nvPicPr>
        <p:blipFill rotWithShape="1">
          <a:blip r:embed="rId26"/>
          <a:srcRect l="1" r="881" b="1797"/>
          <a:stretch/>
        </p:blipFill>
        <p:spPr>
          <a:xfrm>
            <a:off x="24556714" y="23649219"/>
            <a:ext cx="9173607" cy="5070943"/>
          </a:xfrm>
          <a:prstGeom prst="rect">
            <a:avLst/>
          </a:prstGeom>
        </p:spPr>
      </p:pic>
      <p:pic>
        <p:nvPicPr>
          <p:cNvPr id="137" name="図 136"/>
          <p:cNvPicPr>
            <a:picLocks noChangeAspect="1"/>
          </p:cNvPicPr>
          <p:nvPr/>
        </p:nvPicPr>
        <p:blipFill rotWithShape="1">
          <a:blip r:embed="rId27"/>
          <a:srcRect l="2712" b="1431"/>
          <a:stretch/>
        </p:blipFill>
        <p:spPr>
          <a:xfrm>
            <a:off x="17079585" y="23734688"/>
            <a:ext cx="7485009" cy="4985473"/>
          </a:xfrm>
          <a:prstGeom prst="rect">
            <a:avLst/>
          </a:prstGeom>
        </p:spPr>
      </p:pic>
      <p:cxnSp>
        <p:nvCxnSpPr>
          <p:cNvPr id="138" name="直線矢印コネクタ 137"/>
          <p:cNvCxnSpPr/>
          <p:nvPr/>
        </p:nvCxnSpPr>
        <p:spPr>
          <a:xfrm flipH="1">
            <a:off x="22532454" y="23816971"/>
            <a:ext cx="495305" cy="7679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矢印コネクタ 138"/>
          <p:cNvCxnSpPr/>
          <p:nvPr/>
        </p:nvCxnSpPr>
        <p:spPr>
          <a:xfrm>
            <a:off x="25352798" y="23964509"/>
            <a:ext cx="1399498" cy="10239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テキスト ボックス 139"/>
          <p:cNvSpPr txBox="1"/>
          <p:nvPr/>
        </p:nvSpPr>
        <p:spPr>
          <a:xfrm>
            <a:off x="23027759" y="23255509"/>
            <a:ext cx="2936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threshold</a:t>
            </a:r>
          </a:p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quench detection </a:t>
            </a:r>
            <a:endParaRPr lang="ja-JP" alt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26196337" y="23264284"/>
            <a:ext cx="7301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ja-JP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YBCO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: Voltage in the YBCO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tape </a:t>
            </a:r>
            <a:r>
              <a:rPr lang="en-US" altLang="ja-JP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ja-JP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: Voltage in the NbTi wire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1801" y="23112124"/>
            <a:ext cx="42710867" cy="6368937"/>
          </a:xfrm>
          <a:prstGeom prst="rect">
            <a:avLst/>
          </a:prstGeom>
          <a:noFill/>
          <a:ln w="1270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/>
          </a:p>
        </p:txBody>
      </p:sp>
      <p:sp>
        <p:nvSpPr>
          <p:cNvPr id="148" name="正方形/長方形 147"/>
          <p:cNvSpPr/>
          <p:nvPr/>
        </p:nvSpPr>
        <p:spPr>
          <a:xfrm>
            <a:off x="4857300" y="29905107"/>
            <a:ext cx="68053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[2] M.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Mentink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, et al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., IEEE Trans. Appl. </a:t>
            </a:r>
            <a:r>
              <a:rPr lang="en-US" altLang="ja-JP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., 2015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正方形/長方形 148"/>
          <p:cNvSpPr/>
          <p:nvPr/>
        </p:nvSpPr>
        <p:spPr>
          <a:xfrm>
            <a:off x="17366692" y="29876597"/>
            <a:ext cx="7180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[4] H. Hashizume, et al., 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Int. j. Appl. </a:t>
            </a:r>
            <a:r>
              <a:rPr lang="en-US" altLang="ja-JP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Electromag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. Mater.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, 1992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-23548" y="29457281"/>
            <a:ext cx="1630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Acknowledgements</a:t>
            </a:r>
            <a:r>
              <a:rPr lang="en-US" altLang="ja-JP" sz="32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 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We would like to give gratitude to Axis Co. provided us NbTi wires.</a:t>
            </a:r>
            <a:endParaRPr lang="ja-JP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正方形/長方形 150"/>
          <p:cNvSpPr/>
          <p:nvPr/>
        </p:nvSpPr>
        <p:spPr>
          <a:xfrm>
            <a:off x="-23549" y="29904516"/>
            <a:ext cx="78289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[1] O. Tsukamoto, et al., 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, 2014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正方形/長方形 151"/>
          <p:cNvSpPr/>
          <p:nvPr/>
        </p:nvSpPr>
        <p:spPr>
          <a:xfrm>
            <a:off x="11599232" y="29903411"/>
            <a:ext cx="59333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[3] F.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Scurti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ja-JP" sz="2000" dirty="0"/>
              <a:t>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altLang="ja-JP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. Sci. Technol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., 2016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正方形/長方形 152"/>
          <p:cNvSpPr/>
          <p:nvPr/>
        </p:nvSpPr>
        <p:spPr>
          <a:xfrm>
            <a:off x="24417825" y="29874085"/>
            <a:ext cx="124016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[5] S. Hasegawa, et al., 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Presented at 1</a:t>
            </a:r>
            <a:r>
              <a:rPr lang="en-US" altLang="ja-JP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Asian ICMC-CSSJ 50</a:t>
            </a:r>
            <a:r>
              <a:rPr lang="en-US" altLang="ja-JP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Anniv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. Conf.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, Kanazawa, Japan, 2016</a:t>
            </a:r>
            <a:r>
              <a:rPr lang="en-US" altLang="ja-JP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15116639" y="2752741"/>
            <a:ext cx="15974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Corresponding author: shase@karma.qse.tohoku.ac.jp</a:t>
            </a: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7108237" y="23195821"/>
            <a:ext cx="6952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results</a:t>
            </a:r>
            <a:endParaRPr lang="ja-JP" altLang="en-US" sz="36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12903</TotalTime>
  <Words>880</Words>
  <Application>Microsoft Office PowerPoint</Application>
  <PresentationFormat>ユーザー設定</PresentationFormat>
  <Paragraphs>142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HGSｺﾞｼｯｸE</vt:lpstr>
      <vt:lpstr>ＭＳ Ｐゴシック</vt:lpstr>
      <vt:lpstr>Arial</vt:lpstr>
      <vt:lpstr>Calibri</vt:lpstr>
      <vt:lpstr>Calibri Light</vt:lpstr>
      <vt:lpstr>Symbol</vt:lpstr>
      <vt:lpstr>Times New Roman</vt:lpstr>
      <vt:lpstr>office theme</vt:lpstr>
      <vt:lpstr>数式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丸山晋</dc:creator>
  <cp:lastModifiedBy>泊瀬川晋</cp:lastModifiedBy>
  <cp:revision>938</cp:revision>
  <cp:lastPrinted>2017-08-21T03:04:40Z</cp:lastPrinted>
  <dcterms:created xsi:type="dcterms:W3CDTF">2015-10-14T13:08:35Z</dcterms:created>
  <dcterms:modified xsi:type="dcterms:W3CDTF">2017-08-28T20:54:32Z</dcterms:modified>
</cp:coreProperties>
</file>