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80" r:id="rId25"/>
    <p:sldId id="279" r:id="rId26"/>
    <p:sldId id="281" r:id="rId27"/>
    <p:sldId id="282" r:id="rId28"/>
    <p:sldId id="283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9" autoAdjust="0"/>
    <p:restoredTop sz="94660"/>
  </p:normalViewPr>
  <p:slideViewPr>
    <p:cSldViewPr snapToGrid="0">
      <p:cViewPr varScale="1">
        <p:scale>
          <a:sx n="71" d="100"/>
          <a:sy n="71" d="100"/>
        </p:scale>
        <p:origin x="84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027C21-1C10-4816-BC18-F055C43A273A}" type="datetimeFigureOut">
              <a:rPr lang="en-GB" smtClean="0"/>
              <a:t>15/09/2015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7BACF7-FC19-408B-9D70-DD1E2BD0E3D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5714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7BACF7-FC19-408B-9D70-DD1E2BD0E3D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353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1AEAFC-445E-9F4D-873F-0DBD42E3255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26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6099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54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2114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9278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03002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8651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9562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9647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25895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526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060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B91501-3A93-48E4-94F4-63F1E49BF5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843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dx.doi.org/10.1103/PhysRevSTAB.12.071002" TargetMode="External"/><Relationship Id="rId4" Type="http://schemas.openxmlformats.org/officeDocument/2006/relationships/hyperlink" Target="https://cds.cern.ch/record/526325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17245"/>
            <a:ext cx="9144000" cy="1983908"/>
          </a:xfrm>
          <a:solidFill>
            <a:schemeClr val="accent1">
              <a:lumMod val="60000"/>
              <a:lumOff val="40000"/>
            </a:schemeClr>
          </a:solidFill>
        </p:spPr>
        <p:txBody>
          <a:bodyPr>
            <a:normAutofit fontScale="90000"/>
          </a:bodyPr>
          <a:lstStyle/>
          <a:p>
            <a:r>
              <a:rPr lang="en-GB" dirty="0" smtClean="0"/>
              <a:t>LHC 2015 </a:t>
            </a:r>
            <a:r>
              <a:rPr lang="en-GB" dirty="0" err="1" smtClean="0"/>
              <a:t>Pb-Pb</a:t>
            </a:r>
            <a:r>
              <a:rPr lang="en-GB" dirty="0" smtClean="0"/>
              <a:t> run 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sz="4400" dirty="0" smtClean="0"/>
              <a:t>Progress report on IR2 squeeze beam process and BFPP orbit bumps in the  LHC</a:t>
            </a:r>
            <a:endParaRPr lang="en-GB" sz="4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902791"/>
            <a:ext cx="9144000" cy="1655762"/>
          </a:xfrm>
        </p:spPr>
        <p:txBody>
          <a:bodyPr>
            <a:normAutofit/>
          </a:bodyPr>
          <a:lstStyle/>
          <a:p>
            <a:r>
              <a:rPr lang="en-GB" b="1" dirty="0" smtClean="0"/>
              <a:t>T. Mertens, </a:t>
            </a:r>
            <a:r>
              <a:rPr lang="en-GB" dirty="0" smtClean="0"/>
              <a:t>M. </a:t>
            </a:r>
            <a:r>
              <a:rPr lang="en-GB" dirty="0" err="1" smtClean="0"/>
              <a:t>Schaumann</a:t>
            </a:r>
            <a:r>
              <a:rPr lang="en-GB" dirty="0" smtClean="0"/>
              <a:t>, J. Jowett,</a:t>
            </a:r>
            <a:r>
              <a:rPr lang="de-DE" dirty="0"/>
              <a:t> </a:t>
            </a:r>
            <a:r>
              <a:rPr lang="de-DE" dirty="0" smtClean="0"/>
              <a:t>J. </a:t>
            </a:r>
            <a:r>
              <a:rPr lang="de-DE" dirty="0" smtClean="0"/>
              <a:t>Wenninger</a:t>
            </a:r>
            <a:r>
              <a:rPr lang="de-DE" dirty="0" smtClean="0"/>
              <a:t>, A</a:t>
            </a:r>
            <a:r>
              <a:rPr lang="de-DE" dirty="0"/>
              <a:t>. Lechner</a:t>
            </a:r>
            <a:r>
              <a:rPr lang="de-DE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T. </a:t>
            </a:r>
            <a:r>
              <a:rPr lang="en-US" dirty="0" err="1" smtClean="0"/>
              <a:t>Risselada</a:t>
            </a:r>
            <a:r>
              <a:rPr lang="en-US" dirty="0" smtClean="0"/>
              <a:t>, M. </a:t>
            </a:r>
            <a:r>
              <a:rPr lang="en-US" dirty="0" err="1" smtClean="0"/>
              <a:t>Giovannozzi</a:t>
            </a:r>
            <a:r>
              <a:rPr lang="en-US" dirty="0" smtClean="0"/>
              <a:t>, </a:t>
            </a:r>
            <a:r>
              <a:rPr lang="en-US" dirty="0" smtClean="0"/>
              <a:t>R. </a:t>
            </a:r>
            <a:r>
              <a:rPr lang="en-US" dirty="0" smtClean="0"/>
              <a:t>de Maria,</a:t>
            </a:r>
            <a:r>
              <a:rPr lang="de-DE" dirty="0" smtClean="0"/>
              <a:t> </a:t>
            </a:r>
            <a:r>
              <a:rPr lang="de-DE" dirty="0"/>
              <a:t>B. Auchmann, R. Bruce, M. Brugger, F. </a:t>
            </a:r>
            <a:r>
              <a:rPr lang="de-DE" dirty="0" smtClean="0"/>
              <a:t>Cerutti</a:t>
            </a:r>
            <a:r>
              <a:rPr lang="en-GB" dirty="0" smtClean="0"/>
              <a:t>, </a:t>
            </a:r>
            <a:r>
              <a:rPr lang="en-GB" dirty="0"/>
              <a:t>V. Parma, S. </a:t>
            </a:r>
            <a:r>
              <a:rPr lang="en-GB" dirty="0" err="1"/>
              <a:t>Redaelli</a:t>
            </a:r>
            <a:r>
              <a:rPr lang="en-GB" dirty="0" smtClean="0"/>
              <a:t>, </a:t>
            </a:r>
            <a:r>
              <a:rPr lang="en-GB" dirty="0"/>
              <a:t>N.V. Shetty, G.E. </a:t>
            </a:r>
            <a:r>
              <a:rPr lang="en-GB" dirty="0" smtClean="0"/>
              <a:t>Steele,</a:t>
            </a:r>
            <a:r>
              <a:rPr lang="nl-NL" dirty="0" smtClean="0"/>
              <a:t>E</a:t>
            </a:r>
            <a:r>
              <a:rPr lang="nl-NL" dirty="0"/>
              <a:t>. Skordis, A. Verweij, R. Van Weelderen, M. Zerlauth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3267635" y="4811120"/>
            <a:ext cx="52353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 smtClean="0"/>
              <a:t>HSS</a:t>
            </a:r>
          </a:p>
          <a:p>
            <a:pPr algn="ctr"/>
            <a:r>
              <a:rPr lang="en-GB" sz="2000" dirty="0" smtClean="0"/>
              <a:t>Sept. 16, 2015</a:t>
            </a:r>
            <a:endParaRPr lang="en-GB" sz="200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7853082" y="4693024"/>
            <a:ext cx="42358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LMC </a:t>
            </a:r>
            <a:r>
              <a:rPr lang="en-GB" dirty="0" smtClean="0"/>
              <a:t>02/09/2015</a:t>
            </a:r>
            <a:endParaRPr lang="en-GB" dirty="0" smtClean="0"/>
          </a:p>
          <a:p>
            <a:r>
              <a:rPr lang="en-GB" dirty="0" smtClean="0"/>
              <a:t>LBOC </a:t>
            </a:r>
            <a:r>
              <a:rPr lang="en-GB" dirty="0" smtClean="0"/>
              <a:t>08/09/2015</a:t>
            </a:r>
            <a:endParaRPr lang="en-GB" dirty="0" smtClean="0"/>
          </a:p>
          <a:p>
            <a:r>
              <a:rPr lang="en-GB" dirty="0" smtClean="0"/>
              <a:t>COLUSM </a:t>
            </a:r>
            <a:r>
              <a:rPr lang="en-GB" dirty="0" smtClean="0"/>
              <a:t>28/08/2015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849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: Input for </a:t>
            </a:r>
            <a:r>
              <a:rPr lang="en-US" dirty="0" err="1" smtClean="0"/>
              <a:t>Fluka</a:t>
            </a:r>
            <a:r>
              <a:rPr lang="en-US" dirty="0" smtClean="0"/>
              <a:t> simulations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7928" y="670352"/>
            <a:ext cx="5701406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1469" y="668698"/>
            <a:ext cx="5894595" cy="288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48124" y="3596709"/>
            <a:ext cx="5681014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1470" y="3596709"/>
            <a:ext cx="5894595" cy="2880000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>
            <a:off x="7637929" y="1640541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618129" y="1653988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618129" y="4910653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637929" y="4692125"/>
            <a:ext cx="3487214" cy="481626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718547" y="1235820"/>
            <a:ext cx="103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BEAM 2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770094" y="4438697"/>
            <a:ext cx="103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BEAM 2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8861583" y="1211109"/>
            <a:ext cx="103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BEAM 1</a:t>
            </a:r>
            <a:endParaRPr lang="en-GB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8861583" y="4422532"/>
            <a:ext cx="10399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BEAM 1</a:t>
            </a:r>
            <a:endParaRPr lang="en-GB" b="1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262906" y="1039113"/>
            <a:ext cx="2214360" cy="684237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>
            <a:off x="3581400" y="2787751"/>
            <a:ext cx="1151965" cy="34962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9325506" y="2808628"/>
            <a:ext cx="1151965" cy="349623"/>
          </a:xfrm>
          <a:prstGeom prst="ellipse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5158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>
          <a:xfrm>
            <a:off x="369141" y="810686"/>
            <a:ext cx="5157787" cy="501463"/>
          </a:xfrm>
        </p:spPr>
        <p:txBody>
          <a:bodyPr/>
          <a:lstStyle/>
          <a:p>
            <a:pPr algn="ctr"/>
            <a:r>
              <a:rPr lang="en-GB" dirty="0" smtClean="0"/>
              <a:t>Beam pipe @ 22.00 mm</a:t>
            </a:r>
            <a:endParaRPr lang="en-GB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6333564" y="810686"/>
            <a:ext cx="5183188" cy="501464"/>
          </a:xfrm>
        </p:spPr>
        <p:txBody>
          <a:bodyPr/>
          <a:lstStyle/>
          <a:p>
            <a:pPr algn="ctr"/>
            <a:r>
              <a:rPr lang="en-GB" dirty="0" smtClean="0"/>
              <a:t>Beam pipe@ 23.15 mm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11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: aperture remark</a:t>
            </a:r>
            <a:endParaRPr lang="en-US" b="1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69141" y="1853685"/>
            <a:ext cx="5157787" cy="3269668"/>
          </a:xfrm>
          <a:prstGeom prst="rect">
            <a:avLst/>
          </a:prstGeom>
        </p:spPr>
      </p:pic>
      <p:pic>
        <p:nvPicPr>
          <p:cNvPr id="17" name="Content Placeholder 16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333564" y="1837583"/>
            <a:ext cx="5183188" cy="3285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019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12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: 2011 </a:t>
            </a:r>
            <a:r>
              <a:rPr lang="en-US" dirty="0" err="1" smtClean="0"/>
              <a:t>Fluka</a:t>
            </a:r>
            <a:r>
              <a:rPr lang="en-US" dirty="0" smtClean="0"/>
              <a:t> vs BLM data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3575" y="699064"/>
            <a:ext cx="8648017" cy="55789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494" y="1682656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A. </a:t>
            </a:r>
            <a:r>
              <a:rPr lang="en-GB" sz="2000" b="1" dirty="0" err="1" smtClean="0">
                <a:solidFill>
                  <a:srgbClr val="C00000"/>
                </a:solidFill>
              </a:rPr>
              <a:t>Lechner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LMC #233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55494" y="2780633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err="1" smtClean="0">
                <a:solidFill>
                  <a:srgbClr val="C00000"/>
                </a:solidFill>
              </a:rPr>
              <a:t>Phd</a:t>
            </a:r>
            <a:r>
              <a:rPr lang="en-GB" sz="2000" b="1" dirty="0" smtClean="0">
                <a:solidFill>
                  <a:srgbClr val="C00000"/>
                </a:solidFill>
              </a:rPr>
              <a:t>. thesis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820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13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: Anticipated losses peak power in MB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4378" y="726142"/>
            <a:ext cx="9852212" cy="366046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4378" y="4492064"/>
            <a:ext cx="9852212" cy="78609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478" y="5463311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A. </a:t>
            </a:r>
            <a:r>
              <a:rPr lang="en-GB" sz="2000" b="1" dirty="0" err="1" smtClean="0">
                <a:solidFill>
                  <a:srgbClr val="C00000"/>
                </a:solidFill>
              </a:rPr>
              <a:t>Lechner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LMC #233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70618" y="5463311"/>
            <a:ext cx="9455972" cy="92333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See also : </a:t>
            </a:r>
          </a:p>
          <a:p>
            <a:r>
              <a:rPr lang="en-GB" dirty="0" smtClean="0"/>
              <a:t>J. Jowett </a:t>
            </a:r>
            <a:r>
              <a:rPr lang="en-GB" dirty="0"/>
              <a:t>et </a:t>
            </a:r>
            <a:r>
              <a:rPr lang="en-GB" dirty="0" smtClean="0"/>
              <a:t>al </a:t>
            </a:r>
            <a:r>
              <a:rPr lang="en-GB" dirty="0"/>
              <a:t>., </a:t>
            </a:r>
            <a:r>
              <a:rPr lang="en-GB" dirty="0">
                <a:hlinkClick r:id="rId4"/>
              </a:rPr>
              <a:t>20th IEEE Particle Accelerator </a:t>
            </a:r>
            <a:r>
              <a:rPr lang="en-GB" dirty="0" smtClean="0">
                <a:hlinkClick r:id="rId4"/>
              </a:rPr>
              <a:t>Conference</a:t>
            </a:r>
            <a:r>
              <a:rPr lang="en-GB" dirty="0" smtClean="0"/>
              <a:t> (2003), </a:t>
            </a:r>
          </a:p>
          <a:p>
            <a:r>
              <a:rPr lang="en-GB" dirty="0" smtClean="0"/>
              <a:t>J. Jowett, R. Bruce </a:t>
            </a:r>
            <a:r>
              <a:rPr lang="en-GB" dirty="0"/>
              <a:t>et al</a:t>
            </a:r>
            <a:r>
              <a:rPr lang="en-GB" dirty="0" smtClean="0"/>
              <a:t>.,</a:t>
            </a:r>
            <a:r>
              <a:rPr lang="en-GB" i="1" dirty="0">
                <a:hlinkClick r:id="rId5"/>
              </a:rPr>
              <a:t> Phys. Rev. Spec. Top. </a:t>
            </a:r>
            <a:r>
              <a:rPr lang="en-GB" i="1" dirty="0" err="1">
                <a:hlinkClick r:id="rId5"/>
              </a:rPr>
              <a:t>Accel</a:t>
            </a:r>
            <a:r>
              <a:rPr lang="en-GB" i="1" dirty="0">
                <a:hlinkClick r:id="rId5"/>
              </a:rPr>
              <a:t>. Beams</a:t>
            </a:r>
            <a:r>
              <a:rPr lang="en-GB" dirty="0">
                <a:hlinkClick r:id="rId5"/>
              </a:rPr>
              <a:t> 12 (2009) 071002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2484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14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87848" y="692592"/>
            <a:ext cx="8616304" cy="5591853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: Anticipated losses peak power in MB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9478" y="5463311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A. </a:t>
            </a:r>
            <a:r>
              <a:rPr lang="en-GB" sz="2000" b="1" dirty="0" err="1" smtClean="0">
                <a:solidFill>
                  <a:srgbClr val="C00000"/>
                </a:solidFill>
              </a:rPr>
              <a:t>Lechner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LMC #233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32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65" y="728549"/>
            <a:ext cx="4601538" cy="287048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15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IP2 : Difference with IP1 and IP5</a:t>
            </a:r>
            <a:endParaRPr lang="en-US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9690" y="723974"/>
            <a:ext cx="4606833" cy="287378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4"/>
          <a:srcRect t="4457" b="6830"/>
          <a:stretch/>
        </p:blipFill>
        <p:spPr>
          <a:xfrm>
            <a:off x="142765" y="3712956"/>
            <a:ext cx="4606833" cy="272944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t="4514" b="7706"/>
          <a:stretch/>
        </p:blipFill>
        <p:spPr>
          <a:xfrm>
            <a:off x="7309690" y="3684296"/>
            <a:ext cx="4606833" cy="270071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07666" y="2443598"/>
            <a:ext cx="2043953" cy="2954655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2400" b="1" u="sng" dirty="0" smtClean="0"/>
              <a:t>Left :</a:t>
            </a:r>
          </a:p>
          <a:p>
            <a:r>
              <a:rPr lang="en-GB" sz="2400" dirty="0" smtClean="0"/>
              <a:t>IP 5 Beam 4 </a:t>
            </a:r>
          </a:p>
          <a:p>
            <a:r>
              <a:rPr lang="en-GB" sz="2400" dirty="0" smtClean="0">
                <a:solidFill>
                  <a:srgbClr val="C00000"/>
                </a:solidFill>
              </a:rPr>
              <a:t>(x -&gt; -x)</a:t>
            </a:r>
          </a:p>
          <a:p>
            <a:endParaRPr lang="en-GB" sz="2400" dirty="0" smtClean="0"/>
          </a:p>
          <a:p>
            <a:r>
              <a:rPr lang="en-GB" sz="2400" b="1" u="sng" dirty="0" smtClean="0"/>
              <a:t>Right </a:t>
            </a:r>
            <a:r>
              <a:rPr lang="en-GB" sz="2400" b="1" u="sng" dirty="0"/>
              <a:t>:</a:t>
            </a:r>
          </a:p>
          <a:p>
            <a:r>
              <a:rPr lang="en-GB" sz="2400" dirty="0"/>
              <a:t>IP </a:t>
            </a:r>
            <a:r>
              <a:rPr lang="en-GB" sz="2400" dirty="0" smtClean="0"/>
              <a:t>2 </a:t>
            </a:r>
            <a:r>
              <a:rPr lang="en-GB" sz="2400" dirty="0"/>
              <a:t>Beam 4 </a:t>
            </a:r>
          </a:p>
          <a:p>
            <a:r>
              <a:rPr lang="en-GB" sz="2400" dirty="0">
                <a:solidFill>
                  <a:srgbClr val="C00000"/>
                </a:solidFill>
              </a:rPr>
              <a:t>(x -&gt; -x)</a:t>
            </a:r>
          </a:p>
          <a:p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974463" y="1697914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974463" y="4449333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859357" y="1677296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7859357" y="4551082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8210325" y="1264696"/>
            <a:ext cx="126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4</a:t>
            </a:r>
            <a:endParaRPr lang="en-GB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1047742" y="4066998"/>
            <a:ext cx="126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4</a:t>
            </a:r>
            <a:endParaRPr lang="en-GB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1839556" y="1347477"/>
            <a:ext cx="126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4</a:t>
            </a:r>
            <a:endParaRPr lang="en-GB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7975898" y="4159992"/>
            <a:ext cx="1269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BEAM 4</a:t>
            </a:r>
            <a:endParaRPr lang="en-GB" b="1" dirty="0"/>
          </a:p>
        </p:txBody>
      </p:sp>
      <p:sp>
        <p:nvSpPr>
          <p:cNvPr id="10" name="Oval 9"/>
          <p:cNvSpPr/>
          <p:nvPr/>
        </p:nvSpPr>
        <p:spPr>
          <a:xfrm>
            <a:off x="3553448" y="2235223"/>
            <a:ext cx="485152" cy="731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/>
          <p:cNvSpPr/>
          <p:nvPr/>
        </p:nvSpPr>
        <p:spPr>
          <a:xfrm>
            <a:off x="10425055" y="2235223"/>
            <a:ext cx="1139415" cy="731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2446180" y="5484658"/>
            <a:ext cx="662779" cy="731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8875059" y="5538294"/>
            <a:ext cx="1463040" cy="73152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5934738" y="3244334"/>
            <a:ext cx="322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latin typeface="Courier"/>
              </a:rPr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35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16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IP2 : </a:t>
            </a:r>
            <a:r>
              <a:rPr lang="en-US" dirty="0" err="1" smtClean="0"/>
              <a:t>Fluka</a:t>
            </a:r>
            <a:r>
              <a:rPr lang="en-US" dirty="0" smtClean="0"/>
              <a:t> input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3530" y="669607"/>
            <a:ext cx="4397188" cy="28189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6208" y="3604670"/>
            <a:ext cx="4364510" cy="27979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669607"/>
            <a:ext cx="4320180" cy="27695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8200" y="3604670"/>
            <a:ext cx="4320180" cy="2769544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>
            <a:off x="7655859" y="5199529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770529" y="1806388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1618129" y="5212976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655859" y="1792941"/>
            <a:ext cx="3240742" cy="13447"/>
          </a:xfrm>
          <a:prstGeom prst="straightConnector1">
            <a:avLst/>
          </a:prstGeom>
          <a:ln w="762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2212" y="1362806"/>
            <a:ext cx="1097375" cy="49991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42212" y="4713061"/>
            <a:ext cx="1097375" cy="49991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6230" y="1319920"/>
            <a:ext cx="1091279" cy="49991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276230" y="4663464"/>
            <a:ext cx="1091279" cy="499915"/>
          </a:xfrm>
          <a:prstGeom prst="rect">
            <a:avLst/>
          </a:prstGeom>
        </p:spPr>
      </p:pic>
      <p:cxnSp>
        <p:nvCxnSpPr>
          <p:cNvPr id="19" name="Straight Arrow Connector 18"/>
          <p:cNvCxnSpPr/>
          <p:nvPr/>
        </p:nvCxnSpPr>
        <p:spPr>
          <a:xfrm flipH="1">
            <a:off x="2579794" y="2346217"/>
            <a:ext cx="1317411" cy="7261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>
            <a:off x="3097305" y="5291726"/>
            <a:ext cx="1317411" cy="7261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9020962" y="2407813"/>
            <a:ext cx="1317411" cy="726141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9009756" y="5003651"/>
            <a:ext cx="1357753" cy="983202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2328582" y="2582624"/>
            <a:ext cx="502424" cy="0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2339788" y="5654796"/>
            <a:ext cx="658502" cy="0"/>
          </a:xfrm>
          <a:prstGeom prst="straightConnector1">
            <a:avLst/>
          </a:prstGeom>
          <a:ln w="41275">
            <a:solidFill>
              <a:schemeClr val="accent1">
                <a:lumMod val="75000"/>
              </a:schemeClr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299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17</a:t>
            </a:fld>
            <a:endParaRPr lang="en-GB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losses IP2 : Quench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2008094" y="2018370"/>
            <a:ext cx="934570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Run2 : ALICE levelled at 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Expect no issue with power deposition in magnets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smtClean="0"/>
              <a:t>Run3 : movable collimator as baseline</a:t>
            </a:r>
            <a:endParaRPr lang="en-GB" sz="2400" dirty="0"/>
          </a:p>
        </p:txBody>
      </p:sp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3946279"/>
              </p:ext>
            </p:extLst>
          </p:nvPr>
        </p:nvGraphicFramePr>
        <p:xfrm>
          <a:off x="5423647" y="2275583"/>
          <a:ext cx="1686425" cy="37476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Equation" r:id="rId3" imgW="914400" imgH="203040" progId="Equation.3">
                  <p:embed/>
                </p:oleObj>
              </mc:Choice>
              <mc:Fallback>
                <p:oleObj name="Equation" r:id="rId3" imgW="914400" imgH="2030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23647" y="2275583"/>
                        <a:ext cx="1686425" cy="37476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1614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18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BFPP proposed </a:t>
            </a:r>
            <a:r>
              <a:rPr lang="en-US" dirty="0"/>
              <a:t>q</a:t>
            </a:r>
            <a:r>
              <a:rPr lang="en-US" dirty="0" smtClean="0"/>
              <a:t>uench </a:t>
            </a:r>
            <a:r>
              <a:rPr lang="en-US" dirty="0" smtClean="0"/>
              <a:t>test MD : </a:t>
            </a:r>
            <a:r>
              <a:rPr lang="en-US" dirty="0" smtClean="0"/>
              <a:t>inverted </a:t>
            </a:r>
            <a:r>
              <a:rPr lang="en-US" dirty="0" smtClean="0"/>
              <a:t>bumps</a:t>
            </a:r>
            <a:endParaRPr lang="en-US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660" y="668928"/>
            <a:ext cx="4312300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705" y="3658912"/>
            <a:ext cx="4244210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11303" y="1585365"/>
            <a:ext cx="5542497" cy="35135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335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19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BFPP </a:t>
            </a:r>
            <a:r>
              <a:rPr lang="en-US" dirty="0" smtClean="0"/>
              <a:t> Quench test MD : </a:t>
            </a:r>
            <a:r>
              <a:rPr lang="en-US" dirty="0" smtClean="0"/>
              <a:t>inverted </a:t>
            </a:r>
            <a:r>
              <a:rPr lang="en-US" dirty="0" smtClean="0"/>
              <a:t>bumps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953" y="1982547"/>
            <a:ext cx="5615599" cy="36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7023" y="1982547"/>
            <a:ext cx="5615599" cy="360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43753" y="1008529"/>
            <a:ext cx="5244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Mitigation bump</a:t>
            </a:r>
            <a:endParaRPr lang="en-GB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17023" y="1070785"/>
            <a:ext cx="5244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 smtClean="0"/>
              <a:t>Inverted </a:t>
            </a:r>
            <a:r>
              <a:rPr lang="en-GB" sz="2400" dirty="0" smtClean="0"/>
              <a:t>bump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237108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92F105-B294-7946-8E15-A3A642E0F633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Outlook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8200" y="1396375"/>
            <a:ext cx="1117002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800" dirty="0" smtClean="0"/>
              <a:t>Ion Squeeze</a:t>
            </a:r>
            <a:endParaRPr lang="en-US" sz="2800" dirty="0"/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800" dirty="0" smtClean="0"/>
              <a:t>BFPP losses in connection cryostat at IP1 and IP5 (Run II / HLLHC)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800" dirty="0" smtClean="0"/>
              <a:t>BFPP losses in IP2: a different story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800" dirty="0" smtClean="0"/>
              <a:t>Mathematica tools : Beam Process Function for analyzing a Beam Process </a:t>
            </a:r>
          </a:p>
          <a:p>
            <a:pPr marL="285750" indent="-285750">
              <a:lnSpc>
                <a:spcPct val="200000"/>
              </a:lnSpc>
              <a:buFont typeface="Arial"/>
              <a:buChar char="•"/>
            </a:pPr>
            <a:r>
              <a:rPr lang="en-US" sz="2800" dirty="0" smtClean="0"/>
              <a:t>Orbit bumps using Beam Process Function and Analysis Functions</a:t>
            </a:r>
            <a:endParaRPr lang="en-US" sz="2800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1500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20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712695" y="1169894"/>
            <a:ext cx="10641106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Previously available in Mad to Mathematica LHC packages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Interface to MAD language and TFS tables (since 1995)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Functions to return LHC optics and geometry  -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recently simplified and generalised to handle changes of conventions in LHC optics repository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Extensive knowledge of LHC modular structure, tree structures of element hierarchy, their links to strength variables, robust testing of strength limits,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Evaluation of beam-beam quantities at encounters in two-beam optics in LHC IRs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sz="2000" dirty="0"/>
              <a:t>Flexible </a:t>
            </a:r>
            <a:r>
              <a:rPr lang="fr-FR" sz="2000" dirty="0" err="1"/>
              <a:t>graphics</a:t>
            </a:r>
            <a:r>
              <a:rPr lang="fr-FR" sz="2000" dirty="0"/>
              <a:t> </a:t>
            </a:r>
            <a:r>
              <a:rPr lang="fr-FR" sz="2000" dirty="0" err="1"/>
              <a:t>functions</a:t>
            </a:r>
            <a:r>
              <a:rPr lang="fr-FR" sz="2000" dirty="0"/>
              <a:t>, </a:t>
            </a:r>
            <a:r>
              <a:rPr lang="fr-FR" sz="2000" dirty="0" err="1"/>
              <a:t>etc</a:t>
            </a:r>
            <a:r>
              <a:rPr lang="fr-FR" sz="2000" dirty="0"/>
              <a:t>, etc</a:t>
            </a:r>
            <a:r>
              <a:rPr lang="fr-FR" sz="20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Recent additions: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Easy interface to orbit bump matching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</a:rPr>
              <a:t>(you don’t need to know the strength names)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Automated analysis of an entire “beam process” (for example: </a:t>
            </a:r>
            <a:r>
              <a:rPr lang="en-GB" sz="2000" dirty="0" err="1"/>
              <a:t>ramp+squeeze</a:t>
            </a:r>
            <a:r>
              <a:rPr lang="en-GB" sz="2000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Tune and chromaticity matching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Beam-beam encounters in all IRs at each step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2000" dirty="0"/>
              <a:t>Beta-beating, dispersion, tune and chromaticity variation at interpolated </a:t>
            </a:r>
            <a:r>
              <a:rPr lang="en-GB" sz="2000" dirty="0" smtClean="0"/>
              <a:t>points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b="1" dirty="0"/>
              <a:t>Checks of quadrupole and corrector strength usage at Beam Process Steps</a:t>
            </a:r>
            <a:endParaRPr lang="en-GB" sz="2000" b="1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65800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21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Orbit Bumps: IR2 during squeeze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02876" y="1111631"/>
            <a:ext cx="10986247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Minimizing </a:t>
            </a:r>
            <a:r>
              <a:rPr lang="en-GB" sz="2400" dirty="0" smtClean="0"/>
              <a:t>corrector </a:t>
            </a:r>
            <a:r>
              <a:rPr lang="en-GB" sz="2400" dirty="0" smtClean="0"/>
              <a:t>currents used by the bumps (based on script provided by R. De Maria), not completely automatic requires some manual </a:t>
            </a:r>
            <a:r>
              <a:rPr lang="en-GB" sz="2400" dirty="0" smtClean="0"/>
              <a:t>intervention</a:t>
            </a:r>
            <a:r>
              <a:rPr lang="en-GB" sz="2000" dirty="0" smtClean="0"/>
              <a:t>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(still without most recent 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bump function implementation</a:t>
            </a:r>
            <a:r>
              <a:rPr lang="en-GB" sz="2000" dirty="0" smtClean="0">
                <a:solidFill>
                  <a:schemeClr val="accent1">
                    <a:lumMod val="75000"/>
                  </a:schemeClr>
                </a:solidFill>
              </a:rPr>
              <a:t>, needs updating)</a:t>
            </a:r>
            <a:endParaRPr lang="en-GB" sz="20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342900" indent="-342900">
              <a:buFont typeface="+mj-lt"/>
              <a:buAutoNum type="arabicPeriod"/>
            </a:pP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Using minimal settings and matching </a:t>
            </a:r>
            <a:r>
              <a:rPr lang="en-GB" sz="2400" dirty="0" smtClean="0">
                <a:solidFill>
                  <a:schemeClr val="accent1">
                    <a:lumMod val="75000"/>
                  </a:schemeClr>
                </a:solidFill>
              </a:rPr>
              <a:t>-&gt; generate complete strength files with bump knobs (variables updated to latest conventions of optics repository)</a:t>
            </a:r>
            <a:r>
              <a:rPr lang="en-GB" sz="2400" dirty="0" smtClean="0"/>
              <a:t>:</a:t>
            </a:r>
            <a:endParaRPr lang="en-GB" sz="2400" dirty="0" smtClean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Separation (</a:t>
            </a:r>
            <a:r>
              <a:rPr lang="en-GB" sz="2000" dirty="0" err="1" smtClean="0"/>
              <a:t>ON_SEPi</a:t>
            </a:r>
            <a:r>
              <a:rPr lang="en-GB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Crossing angle (</a:t>
            </a:r>
            <a:r>
              <a:rPr lang="en-GB" sz="2000" dirty="0" err="1" smtClean="0"/>
              <a:t>ON_Xi</a:t>
            </a:r>
            <a:r>
              <a:rPr lang="en-GB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Offset (</a:t>
            </a:r>
            <a:r>
              <a:rPr lang="en-GB" sz="2000" dirty="0" err="1" smtClean="0"/>
              <a:t>ON_Oi</a:t>
            </a:r>
            <a:r>
              <a:rPr lang="en-GB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Angular (</a:t>
            </a:r>
            <a:r>
              <a:rPr lang="en-GB" sz="2000" dirty="0" err="1" smtClean="0"/>
              <a:t>ON_Ai</a:t>
            </a:r>
            <a:r>
              <a:rPr lang="en-GB" sz="2000" dirty="0" smtClean="0"/>
              <a:t>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sz="2000" dirty="0" smtClean="0"/>
              <a:t>Special for IP2 – vertical offset (ON_OE2)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342900" indent="-342900">
              <a:buFont typeface="+mj-lt"/>
              <a:buAutoNum type="arabicPeriod"/>
            </a:pPr>
            <a:r>
              <a:rPr lang="en-GB" sz="2400" dirty="0" smtClean="0"/>
              <a:t>Load on top of matched Quadrupole files (provided by Thys for IP2) -&gt; provided files also to J. </a:t>
            </a:r>
            <a:r>
              <a:rPr lang="en-GB" sz="2400" dirty="0" err="1" smtClean="0"/>
              <a:t>Wenninger</a:t>
            </a:r>
            <a:r>
              <a:rPr lang="en-GB" sz="2400" dirty="0" smtClean="0"/>
              <a:t> </a:t>
            </a:r>
            <a:endParaRPr lang="en-GB" sz="2400" dirty="0" smtClean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0022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22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IR2 separation bump </a:t>
            </a:r>
            <a:endParaRPr lang="en-US" b="1" dirty="0"/>
          </a:p>
        </p:txBody>
      </p:sp>
      <p:sp>
        <p:nvSpPr>
          <p:cNvPr id="6" name="Rectangle 5"/>
          <p:cNvSpPr/>
          <p:nvPr/>
        </p:nvSpPr>
        <p:spPr>
          <a:xfrm>
            <a:off x="403412" y="620688"/>
            <a:ext cx="91977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 err="1" smtClean="0"/>
              <a:t>testrun</a:t>
            </a:r>
            <a:r>
              <a:rPr lang="en-GB" sz="1600" dirty="0" smtClean="0"/>
              <a:t> </a:t>
            </a:r>
            <a:r>
              <a:rPr lang="en-GB" sz="1600" b="1" dirty="0" smtClean="0"/>
              <a:t>= </a:t>
            </a:r>
            <a:r>
              <a:rPr lang="en-GB" sz="1600" b="1" dirty="0" err="1" smtClean="0">
                <a:solidFill>
                  <a:srgbClr val="FF0000"/>
                </a:solidFill>
              </a:rPr>
              <a:t>LHCBeamProcessStep</a:t>
            </a:r>
            <a:r>
              <a:rPr lang="en-GB" sz="1600" dirty="0" smtClean="0"/>
              <a:t>[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"ENERGY1"-&gt;82*6370, "ENERGY2"-&gt;82*6370, 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"SPECIES1"-&gt;"ION","SPECIES2"-&gt;"ION","NPART1"-&gt;2.0 * 10^8,"NPART2"-&gt;2.0 * 10^8,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"KBUNCH1"-&gt;2700,"KBUNCH2"-&gt;2700,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"EXN1"-&gt;1.5 * 10^-6,"EYN1"-&gt;1.5 * 10^-6,"EXN2"-&gt;1.5 * 10^-6,"EYN2"-&gt;1.5 * 10^-6,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"ET1"-&gt;FET[6370], "ET2"-&gt;FET[6370], 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"SIGE1"-&gt;FSIGE[6370],"SIGT1"-&gt;FET[6370]/FSIGE[6370],</a:t>
            </a:r>
          </a:p>
          <a:p>
            <a:r>
              <a:rPr lang="en-GB" sz="1600" dirty="0" smtClean="0">
                <a:solidFill>
                  <a:schemeClr val="accent1">
                    <a:lumMod val="75000"/>
                  </a:schemeClr>
                </a:solidFill>
              </a:rPr>
              <a:t>"SIGE2"-&gt;FSIGE[6370],"SIGT2"-&gt;FET[6370]/FSIGE[6370],</a:t>
            </a:r>
          </a:p>
          <a:p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madLHCOpticsScenario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-&gt;{"runII","2015"},</a:t>
            </a:r>
          </a:p>
          <a:p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madLHCSequenceFiles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-&gt;{{Automatic,"</a:t>
            </a:r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lhc_as-built.seq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"}},</a:t>
            </a:r>
          </a:p>
          <a:p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madLHCSettingsFiles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-&gt;{{Automatic,"</a:t>
            </a:r>
            <a:r>
              <a:rPr lang="en-GB" sz="1600" dirty="0" err="1" smtClean="0">
                <a:solidFill>
                  <a:schemeClr val="accent2">
                    <a:lumMod val="75000"/>
                  </a:schemeClr>
                </a:solidFill>
              </a:rPr>
              <a:t>opt_inj_colltunes.madx</a:t>
            </a:r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"},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{Automatic,"opt_800_10000_800_3000.madx"},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{"G:\\Projects\\ILHC\\TM\\Mathematica\\Matching\\IP2_STR\\Combined","NEW_IP2_beta_0.80.str"},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{"G:\\Users\\t\\tomerten\\Public\\IR2_STR_FILES\\BFPP_Bumps","IP1Bump_9_11_13.madx"},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{"G:\\Users\\t\\tomerten\\Public\\IR2_STR_FILES\\BFPP_Bumps","IP2Bump_8_10_12.madx"},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{"G:\\Users\\t\\tomerten\\Public\\IR2_STR_FILES\\BFPP_Bumps","IP5Bump_9_11_13.madx"}</a:t>
            </a:r>
          </a:p>
          <a:p>
            <a:r>
              <a:rPr lang="en-GB" sz="1600" dirty="0" smtClean="0">
                <a:solidFill>
                  <a:schemeClr val="accent2">
                    <a:lumMod val="75000"/>
                  </a:schemeClr>
                </a:solidFill>
              </a:rPr>
              <a:t>},</a:t>
            </a:r>
          </a:p>
          <a:p>
            <a:r>
              <a:rPr lang="en-GB" sz="1600" dirty="0" err="1" smtClean="0">
                <a:solidFill>
                  <a:srgbClr val="7030A0"/>
                </a:solidFill>
              </a:rPr>
              <a:t>madLHCSettingsRules</a:t>
            </a:r>
            <a:r>
              <a:rPr lang="en-GB" sz="1600" dirty="0" smtClean="0">
                <a:solidFill>
                  <a:srgbClr val="7030A0"/>
                </a:solidFill>
              </a:rPr>
              <a:t>-&gt;Flatten[{</a:t>
            </a:r>
          </a:p>
          <a:p>
            <a:r>
              <a:rPr lang="en-GB" sz="1600" dirty="0" smtClean="0">
                <a:solidFill>
                  <a:srgbClr val="7030A0"/>
                </a:solidFill>
              </a:rPr>
              <a:t>"ON_X1"-&gt;0,"ON_X2"-&gt;0,"ON_X5"-&gt;0,"ON_X8"-&gt;0,"ON_A1"-&gt;0,"ON_A2"-&gt;0,"ON_A5"-&gt;0,"ON_A8"-&gt;0,</a:t>
            </a:r>
          </a:p>
          <a:p>
            <a:r>
              <a:rPr lang="en-GB" sz="1600" dirty="0" smtClean="0">
                <a:solidFill>
                  <a:srgbClr val="7030A0"/>
                </a:solidFill>
              </a:rPr>
              <a:t>"ON_SEP1"-&gt;0,"ON_SEP2"-&gt;1,"ON_SEP5"-&gt;0,"ON_SEP8"-&gt;0,</a:t>
            </a:r>
          </a:p>
          <a:p>
            <a:r>
              <a:rPr lang="en-GB" sz="1600" dirty="0" smtClean="0">
                <a:solidFill>
                  <a:srgbClr val="7030A0"/>
                </a:solidFill>
              </a:rPr>
              <a:t>"ON_O1"-&gt;0,"ON_O2"-&gt;0,"ON_OE2"-&gt;0,"ON_O5"-&gt;0,"ON_O8"-&gt;0,</a:t>
            </a:r>
          </a:p>
          <a:p>
            <a:r>
              <a:rPr lang="en-GB" sz="1600" dirty="0" smtClean="0">
                <a:solidFill>
                  <a:srgbClr val="7030A0"/>
                </a:solidFill>
              </a:rPr>
              <a:t>"ON_BFPP1"-&gt;0,"ON_BFPP2"-&gt;0,"ON_BFPP5"-&gt;0,</a:t>
            </a:r>
          </a:p>
          <a:p>
            <a:r>
              <a:rPr lang="en-GB" sz="1600" dirty="0" smtClean="0">
                <a:solidFill>
                  <a:srgbClr val="7030A0"/>
                </a:solidFill>
              </a:rPr>
              <a:t>"ON_ALICE"-&gt;7000./6370,"ON_LHCB"-&gt;-7000./6370}],</a:t>
            </a:r>
          </a:p>
          <a:p>
            <a:r>
              <a:rPr lang="en-GB" sz="1600" dirty="0" err="1" smtClean="0"/>
              <a:t>madLHCOpticsEpilog</a:t>
            </a:r>
            <a:r>
              <a:rPr lang="en-GB" sz="1600" dirty="0" smtClean="0"/>
              <a:t>-&gt;{</a:t>
            </a:r>
            <a:r>
              <a:rPr lang="en-GB" sz="1600" dirty="0" err="1" smtClean="0"/>
              <a:t>MADcycle</a:t>
            </a:r>
            <a:r>
              <a:rPr lang="en-GB" sz="1600" dirty="0" smtClean="0"/>
              <a:t>["LHCB1","IP6"],</a:t>
            </a:r>
            <a:r>
              <a:rPr lang="en-GB" sz="1600" dirty="0" err="1" smtClean="0"/>
              <a:t>MADcycle</a:t>
            </a:r>
            <a:r>
              <a:rPr lang="en-GB" sz="1600" dirty="0" smtClean="0"/>
              <a:t>["LHCB2","IP6"]}];</a:t>
            </a:r>
            <a:endParaRPr lang="en-GB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9300882" y="1385047"/>
            <a:ext cx="24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MAD beam setup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451041" y="3421454"/>
            <a:ext cx="24608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accent2">
                    <a:lumMod val="75000"/>
                  </a:schemeClr>
                </a:solidFill>
              </a:rPr>
              <a:t>MAD files to load</a:t>
            </a:r>
            <a:endParaRPr lang="en-GB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51041" y="5449881"/>
            <a:ext cx="24608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7030A0"/>
                </a:solidFill>
              </a:rPr>
              <a:t>MAD Variable settings</a:t>
            </a:r>
            <a:endParaRPr lang="en-GB" sz="2000" b="1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718612" y="2124635"/>
            <a:ext cx="4043082" cy="64633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Applying one of the Analysis Functions:</a:t>
            </a:r>
          </a:p>
          <a:p>
            <a:r>
              <a:rPr lang="en-GB" b="1" dirty="0" err="1" smtClean="0"/>
              <a:t>LHCBeamSqueezeOptics</a:t>
            </a:r>
            <a:r>
              <a:rPr lang="en-GB" b="1" dirty="0" smtClean="0"/>
              <a:t>[</a:t>
            </a:r>
            <a:r>
              <a:rPr lang="en-GB" b="1" dirty="0" err="1" smtClean="0"/>
              <a:t>testrun</a:t>
            </a:r>
            <a:r>
              <a:rPr lang="en-GB" b="1" dirty="0"/>
              <a:t>]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379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23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IR2 separation bump  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960" y="3629002"/>
            <a:ext cx="4430770" cy="288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9438" y="3703160"/>
            <a:ext cx="4430770" cy="288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4960" y="684845"/>
            <a:ext cx="4517647" cy="288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39438" y="689104"/>
            <a:ext cx="451764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821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24</a:t>
            </a:fld>
            <a:endParaRPr lang="en-GB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IR2 separation bump  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877671" y="970515"/>
            <a:ext cx="594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 smtClean="0">
                <a:solidFill>
                  <a:schemeClr val="accent1">
                    <a:lumMod val="75000"/>
                  </a:schemeClr>
                </a:solidFill>
              </a:rPr>
              <a:t>Strength Analysis</a:t>
            </a:r>
            <a:endParaRPr lang="en-GB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765" y="1640541"/>
            <a:ext cx="78853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Shows table of used correctors in the Beam Process Step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Highlighting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Same available for quadrupoles</a:t>
            </a:r>
            <a:endParaRPr lang="en-GB" sz="24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479" y="3124892"/>
            <a:ext cx="10651321" cy="2845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136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25</a:t>
            </a:fld>
            <a:endParaRPr lang="en-GB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IP2 all bumps  </a:t>
            </a:r>
            <a:endParaRPr lang="en-US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451" y="3476350"/>
            <a:ext cx="4430770" cy="288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4929" y="3477995"/>
            <a:ext cx="4430769" cy="288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451" y="542927"/>
            <a:ext cx="4517647" cy="288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94929" y="534046"/>
            <a:ext cx="4517647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02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26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IP2 all bumps 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316928" y="620688"/>
            <a:ext cx="800996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 err="1" smtClean="0">
                <a:solidFill>
                  <a:srgbClr val="C00000"/>
                </a:solidFill>
              </a:rPr>
              <a:t>mfsopticsAddCorrectorStrength</a:t>
            </a:r>
            <a:r>
              <a:rPr lang="en-GB" sz="2800" dirty="0" smtClean="0">
                <a:solidFill>
                  <a:srgbClr val="C00000"/>
                </a:solidFill>
              </a:rPr>
              <a:t> function</a:t>
            </a:r>
          </a:p>
          <a:p>
            <a:pPr algn="ctr"/>
            <a:r>
              <a:rPr lang="en-GB" sz="2800" dirty="0" smtClean="0">
                <a:solidFill>
                  <a:srgbClr val="C00000"/>
                </a:solidFill>
              </a:rPr>
              <a:t>reveals </a:t>
            </a:r>
            <a:r>
              <a:rPr lang="en-GB" sz="2800" dirty="0" smtClean="0">
                <a:solidFill>
                  <a:srgbClr val="C00000"/>
                </a:solidFill>
              </a:rPr>
              <a:t>problem with ACBYVS4.L2B1</a:t>
            </a:r>
            <a:endParaRPr lang="en-GB" sz="2800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08" y="1528153"/>
            <a:ext cx="9402184" cy="48748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0172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27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Mathematica Tools : BFPP bumps (IP2 as example)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1424" y="4690150"/>
            <a:ext cx="1143230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Same approach as for other bumps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MADX file for BFPP bumps adds extra knobs for IP1/IP2/IP5 to set the strength of BFPP bumps and can be loaded on top of the other MADX files.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Selected correctors that give cleanest bumps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Different bumps (different correctors) are available if we run into problems with available corrector strengths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2432" y="795773"/>
            <a:ext cx="5062882" cy="32275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5144" y="795528"/>
            <a:ext cx="5063266" cy="322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5106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28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Conclusions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68941" y="726141"/>
            <a:ext cx="11084859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Current proposal for squeeze of IR2 seems to work in the machine and only adds 3 minutes to the squeeze process for ions compared to the proton squeeze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Beta star will be kept at 80 cm except maybe for one IP (1 or 5) for quench test 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FLUKA simulations seem to indicate that we will not quench with current luminosity expectations for Run2 and expected quench limits (might be even ok for HLLHC with some remarks)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Orbit bump strength files for IR2 in the squeeze are now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BFPP bumps are now available and are being tested in combination with the other orbit bumps to check possible strength limitations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 smtClean="0"/>
              <a:t>Inverted </a:t>
            </a:r>
            <a:r>
              <a:rPr lang="en-GB" sz="2400" dirty="0" smtClean="0"/>
              <a:t>bumps might </a:t>
            </a:r>
            <a:r>
              <a:rPr lang="en-GB" sz="2400" dirty="0" smtClean="0"/>
              <a:t>help to </a:t>
            </a:r>
            <a:r>
              <a:rPr lang="en-GB" sz="2400" dirty="0" smtClean="0"/>
              <a:t>try to trigger a quench in the quench test MD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9891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201706" y="747766"/>
            <a:ext cx="11779623" cy="5774058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u="sng" dirty="0"/>
              <a:t>What we did in previous heavy ion runs: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2010 </a:t>
            </a:r>
            <a:r>
              <a:rPr lang="en-GB" sz="2000" dirty="0" err="1">
                <a:solidFill>
                  <a:srgbClr val="FF0000"/>
                </a:solidFill>
              </a:rPr>
              <a:t>Pb-Pb</a:t>
            </a:r>
            <a:r>
              <a:rPr lang="en-GB" sz="2000" dirty="0"/>
              <a:t>: took over </a:t>
            </a:r>
            <a:r>
              <a:rPr lang="el-GR" sz="2000" dirty="0"/>
              <a:t>β</a:t>
            </a:r>
            <a:r>
              <a:rPr lang="en-GB" sz="2000" dirty="0"/>
              <a:t>*=3 m from p-p run in ALICE, ATLAS, CMS (no </a:t>
            </a:r>
            <a:r>
              <a:rPr lang="en-GB" sz="2000" dirty="0" err="1"/>
              <a:t>LHCb</a:t>
            </a:r>
            <a:r>
              <a:rPr lang="en-GB" sz="2000" dirty="0"/>
              <a:t>)  (this was the only time we </a:t>
            </a:r>
            <a:r>
              <a:rPr lang="en-GB" sz="2000" b="1" i="1" dirty="0"/>
              <a:t>did not change optics</a:t>
            </a:r>
            <a:r>
              <a:rPr lang="en-GB" sz="2000" dirty="0"/>
              <a:t>).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2011 </a:t>
            </a:r>
            <a:r>
              <a:rPr lang="en-GB" sz="2000" dirty="0" err="1">
                <a:solidFill>
                  <a:srgbClr val="FF0000"/>
                </a:solidFill>
              </a:rPr>
              <a:t>Pb-Pb</a:t>
            </a:r>
            <a:r>
              <a:rPr lang="en-GB" sz="2000" dirty="0"/>
              <a:t>: took over squeeze to </a:t>
            </a:r>
            <a:r>
              <a:rPr lang="el-GR" sz="2000" dirty="0"/>
              <a:t>β</a:t>
            </a:r>
            <a:r>
              <a:rPr lang="en-GB" sz="2000" dirty="0"/>
              <a:t>*=1 m from p-p run in ATLAS, CMS and </a:t>
            </a:r>
            <a:r>
              <a:rPr lang="en-GB" sz="2000" b="1" i="1" u="sng" dirty="0"/>
              <a:t>appended </a:t>
            </a:r>
            <a:r>
              <a:rPr lang="en-GB" sz="2000" b="1" u="sng" dirty="0"/>
              <a:t>squeeze</a:t>
            </a:r>
            <a:r>
              <a:rPr lang="en-GB" sz="2000" b="1" dirty="0"/>
              <a:t> </a:t>
            </a:r>
            <a:r>
              <a:rPr lang="en-GB" sz="2000" dirty="0"/>
              <a:t>to </a:t>
            </a:r>
            <a:r>
              <a:rPr lang="el-GR" sz="2000" dirty="0"/>
              <a:t>β</a:t>
            </a:r>
            <a:r>
              <a:rPr lang="en-GB" sz="2000" dirty="0"/>
              <a:t>*=1 m in ALICE  (no </a:t>
            </a:r>
            <a:r>
              <a:rPr lang="en-GB" sz="2000" dirty="0" err="1"/>
              <a:t>LHCb</a:t>
            </a:r>
            <a:r>
              <a:rPr lang="en-GB" sz="2000" dirty="0"/>
              <a:t>).</a:t>
            </a:r>
          </a:p>
          <a:p>
            <a:pPr lvl="1"/>
            <a:r>
              <a:rPr lang="en-GB" sz="2000" dirty="0">
                <a:solidFill>
                  <a:srgbClr val="FF0000"/>
                </a:solidFill>
              </a:rPr>
              <a:t>2013 p-</a:t>
            </a:r>
            <a:r>
              <a:rPr lang="en-GB" sz="2000" dirty="0" err="1">
                <a:solidFill>
                  <a:srgbClr val="FF0000"/>
                </a:solidFill>
              </a:rPr>
              <a:t>Pb</a:t>
            </a:r>
            <a:r>
              <a:rPr lang="en-GB" sz="2000" dirty="0"/>
              <a:t>: relaxed from </a:t>
            </a:r>
            <a:r>
              <a:rPr lang="el-GR" sz="2000" dirty="0"/>
              <a:t>β</a:t>
            </a:r>
            <a:r>
              <a:rPr lang="en-GB" sz="2000" dirty="0"/>
              <a:t>*=0.6 m to </a:t>
            </a:r>
            <a:r>
              <a:rPr lang="el-GR" sz="2000" dirty="0"/>
              <a:t>β</a:t>
            </a:r>
            <a:r>
              <a:rPr lang="en-GB" sz="2000" dirty="0"/>
              <a:t>*=0.8 m in ATLAS, CMS (off-momentum squeeze!!) and implemented </a:t>
            </a:r>
            <a:r>
              <a:rPr lang="en-GB" sz="2000" b="1" i="1" dirty="0"/>
              <a:t>simultaneous</a:t>
            </a:r>
            <a:r>
              <a:rPr lang="en-GB" sz="2000" b="1" dirty="0"/>
              <a:t> squeeze</a:t>
            </a:r>
            <a:r>
              <a:rPr lang="en-GB" sz="2000" dirty="0"/>
              <a:t> to </a:t>
            </a:r>
            <a:r>
              <a:rPr lang="el-GR" sz="2000" dirty="0"/>
              <a:t>β</a:t>
            </a:r>
            <a:r>
              <a:rPr lang="en-GB" sz="2000" dirty="0"/>
              <a:t>*=0.8 m in ALICE and </a:t>
            </a:r>
            <a:r>
              <a:rPr lang="el-GR" sz="2000" dirty="0"/>
              <a:t>β</a:t>
            </a:r>
            <a:r>
              <a:rPr lang="en-GB" sz="2000" dirty="0"/>
              <a:t>*=2 m in </a:t>
            </a:r>
            <a:r>
              <a:rPr lang="en-GB" sz="2000" dirty="0" err="1"/>
              <a:t>LHCb</a:t>
            </a:r>
            <a:r>
              <a:rPr lang="en-GB" sz="2000" dirty="0"/>
              <a:t>.</a:t>
            </a:r>
          </a:p>
          <a:p>
            <a:endParaRPr lang="en-GB" sz="1600" u="sng" dirty="0">
              <a:sym typeface="Symbol" panose="05050102010706020507" pitchFamily="18" charset="2"/>
            </a:endParaRPr>
          </a:p>
          <a:p>
            <a:r>
              <a:rPr lang="en-GB" sz="2400" b="1" u="sng" dirty="0">
                <a:sym typeface="Symbol" panose="05050102010706020507" pitchFamily="18" charset="2"/>
              </a:rPr>
              <a:t>(New) </a:t>
            </a:r>
            <a:r>
              <a:rPr lang="en-GB" sz="2400" u="sng" dirty="0">
                <a:sym typeface="Symbol" panose="05050102010706020507" pitchFamily="18" charset="2"/>
              </a:rPr>
              <a:t>features: 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Magnetic field change:  6.5 </a:t>
            </a:r>
            <a:r>
              <a:rPr lang="en-GB" sz="2000" i="1" dirty="0">
                <a:sym typeface="Symbol" panose="05050102010706020507" pitchFamily="18" charset="2"/>
              </a:rPr>
              <a:t>Z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 err="1">
                <a:sym typeface="Symbol" panose="05050102010706020507" pitchFamily="18" charset="2"/>
              </a:rPr>
              <a:t>TeV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dirty="0"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2000" dirty="0">
                <a:sym typeface="Symbol" panose="05050102010706020507" pitchFamily="18" charset="2"/>
              </a:rPr>
              <a:t> 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6.37 </a:t>
            </a:r>
            <a:r>
              <a:rPr lang="en-GB" sz="2000" b="1" i="1" dirty="0">
                <a:solidFill>
                  <a:srgbClr val="0000FF"/>
                </a:solidFill>
                <a:sym typeface="Symbol" panose="05050102010706020507" pitchFamily="18" charset="2"/>
              </a:rPr>
              <a:t>Z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GB" sz="2000" b="1" dirty="0" err="1">
                <a:solidFill>
                  <a:srgbClr val="0000FF"/>
                </a:solidFill>
                <a:sym typeface="Symbol" panose="05050102010706020507" pitchFamily="18" charset="2"/>
              </a:rPr>
              <a:t>TeV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.</a:t>
            </a:r>
          </a:p>
          <a:p>
            <a:pPr lvl="1"/>
            <a:r>
              <a:rPr lang="en-GB" sz="2000" dirty="0">
                <a:sym typeface="Symbol" panose="05050102010706020507" pitchFamily="18" charset="2"/>
              </a:rPr>
              <a:t>Crossing-Angles: 145μrad in IP1/5 (as in pp), 60μrad in </a:t>
            </a:r>
            <a:r>
              <a:rPr lang="en-GB" sz="2000" dirty="0" smtClean="0">
                <a:sym typeface="Symbol" panose="05050102010706020507" pitchFamily="18" charset="2"/>
              </a:rPr>
              <a:t>IP2 (might still change due to vertical displacement and ZDC shadowing). </a:t>
            </a:r>
            <a:endParaRPr lang="en-GB" sz="2000" dirty="0">
              <a:sym typeface="Symbol" panose="05050102010706020507" pitchFamily="18" charset="2"/>
            </a:endParaRPr>
          </a:p>
          <a:p>
            <a:pPr lvl="1"/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Collisions in </a:t>
            </a:r>
            <a:r>
              <a:rPr lang="en-GB" sz="2000" b="1" dirty="0" err="1">
                <a:solidFill>
                  <a:srgbClr val="0000FF"/>
                </a:solidFill>
                <a:sym typeface="Symbol" panose="05050102010706020507" pitchFamily="18" charset="2"/>
              </a:rPr>
              <a:t>LHCb</a:t>
            </a:r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 </a:t>
            </a:r>
            <a:r>
              <a:rPr lang="en-GB" sz="2000" dirty="0">
                <a:sym typeface="Symbol" panose="05050102010706020507" pitchFamily="18" charset="2"/>
              </a:rPr>
              <a:t> Close beam-beam encounters near ALICE, which has small crossing angle (for ZDC). </a:t>
            </a:r>
          </a:p>
          <a:p>
            <a:pPr lvl="1"/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Polarity reversal for ALICE </a:t>
            </a:r>
            <a:r>
              <a:rPr lang="en-GB" sz="2000" dirty="0">
                <a:sym typeface="Symbol" panose="05050102010706020507" pitchFamily="18" charset="2"/>
              </a:rPr>
              <a:t>(ATS/Note/2012/039 MD) </a:t>
            </a:r>
            <a:br>
              <a:rPr lang="en-GB" sz="2000" dirty="0">
                <a:sym typeface="Symbol" panose="05050102010706020507" pitchFamily="18" charset="2"/>
              </a:rPr>
            </a:br>
            <a:r>
              <a:rPr lang="en-GB" sz="2000" dirty="0">
                <a:sym typeface="Symbol" panose="05050102010706020507" pitchFamily="18" charset="2"/>
              </a:rPr>
              <a:t> keep larger parallel </a:t>
            </a:r>
            <a:r>
              <a:rPr lang="en-GB" sz="2000" dirty="0" smtClean="0">
                <a:sym typeface="Symbol" panose="05050102010706020507" pitchFamily="18" charset="2"/>
              </a:rPr>
              <a:t>separation (1mm instead of 0.55mm). </a:t>
            </a:r>
            <a:endParaRPr lang="en-GB" sz="2000" dirty="0">
              <a:sym typeface="Symbol" panose="05050102010706020507" pitchFamily="18" charset="2"/>
            </a:endParaRPr>
          </a:p>
          <a:p>
            <a:pPr lvl="1"/>
            <a:r>
              <a:rPr lang="en-GB" sz="2000" b="1" dirty="0">
                <a:solidFill>
                  <a:srgbClr val="0000FF"/>
                </a:solidFill>
                <a:sym typeface="Symbol" panose="05050102010706020507" pitchFamily="18" charset="2"/>
              </a:rPr>
              <a:t>Vertical IP displacement of -2 mm in ALICE</a:t>
            </a:r>
            <a:r>
              <a:rPr lang="en-GB" sz="2000" dirty="0">
                <a:sym typeface="Symbol" panose="05050102010706020507" pitchFamily="18" charset="2"/>
              </a:rPr>
              <a:t>.</a:t>
            </a:r>
          </a:p>
          <a:p>
            <a:endParaRPr lang="en-GB" sz="2400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Ion Squeeze : Background </a:t>
            </a:r>
            <a:r>
              <a:rPr lang="en-US" b="1" dirty="0"/>
              <a:t>and history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927771" y="2844172"/>
            <a:ext cx="181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15/09/08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HSS, T. Mertens - Ions Update Report 2015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9927771" y="3457839"/>
            <a:ext cx="2155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J. Jowett 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LMC 02/09/2015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98565" y="3434740"/>
            <a:ext cx="281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chemeClr val="accent1">
                    <a:lumMod val="75000"/>
                  </a:schemeClr>
                </a:solidFill>
              </a:rPr>
              <a:t>LMC approved 0.8m </a:t>
            </a:r>
            <a:endParaRPr lang="en-GB" sz="20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6512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4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Ion Squeeze : Strategy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23528" y="836712"/>
            <a:ext cx="11711590" cy="5214464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b="1" u="sng" dirty="0"/>
              <a:t>General principles:</a:t>
            </a:r>
          </a:p>
          <a:p>
            <a:pPr lvl="1"/>
            <a:r>
              <a:rPr lang="en-GB" sz="2400" dirty="0"/>
              <a:t>We aim for equal </a:t>
            </a:r>
            <a:r>
              <a:rPr lang="el-GR" sz="2400" dirty="0"/>
              <a:t>β</a:t>
            </a:r>
            <a:r>
              <a:rPr lang="en-GB" sz="2400" dirty="0"/>
              <a:t>* in ALICE, ATLAS, CMS.</a:t>
            </a:r>
          </a:p>
          <a:p>
            <a:pPr lvl="1"/>
            <a:r>
              <a:rPr lang="en-GB" sz="2400" b="1" dirty="0"/>
              <a:t>We </a:t>
            </a:r>
            <a:r>
              <a:rPr lang="en-GB" sz="2400" b="1" i="1" dirty="0"/>
              <a:t>minimise commissioning time </a:t>
            </a:r>
            <a:r>
              <a:rPr lang="en-GB" sz="2400" b="1" dirty="0"/>
              <a:t>for new optics.  </a:t>
            </a:r>
            <a:endParaRPr lang="en-GB" sz="2400" dirty="0"/>
          </a:p>
          <a:p>
            <a:pPr lvl="1"/>
            <a:r>
              <a:rPr lang="en-GB" sz="2400" dirty="0"/>
              <a:t>We do not try to go beyond </a:t>
            </a:r>
            <a:r>
              <a:rPr lang="el-GR" sz="2400" dirty="0"/>
              <a:t>β</a:t>
            </a:r>
            <a:r>
              <a:rPr lang="en-GB" sz="2400" dirty="0"/>
              <a:t>* used for p-p in </a:t>
            </a:r>
            <a:r>
              <a:rPr lang="en-GB" sz="2400" dirty="0" smtClean="0"/>
              <a:t>ATLAS/CMS (80 cm – </a:t>
            </a:r>
            <a:r>
              <a:rPr lang="en-GB" sz="2400" dirty="0" smtClean="0"/>
              <a:t>LMC/02092015, </a:t>
            </a:r>
            <a:r>
              <a:rPr lang="en-GB" sz="2400" dirty="0" smtClean="0"/>
              <a:t>except maybe in one IP for the quench test </a:t>
            </a:r>
            <a:r>
              <a:rPr lang="en-GB" sz="2400" i="1" dirty="0" smtClean="0">
                <a:solidFill>
                  <a:schemeClr val="accent1"/>
                </a:solidFill>
              </a:rPr>
              <a:t>LHC MD844: BFPP Quench Limit</a:t>
            </a:r>
            <a:r>
              <a:rPr lang="en-GB" sz="2400" dirty="0" smtClean="0"/>
              <a:t>)</a:t>
            </a:r>
            <a:endParaRPr lang="en-GB" sz="2400" b="1" dirty="0"/>
          </a:p>
          <a:p>
            <a:pPr lvl="1"/>
            <a:r>
              <a:rPr lang="en-GB" sz="2400" dirty="0"/>
              <a:t>We now prefer the faster </a:t>
            </a:r>
            <a:r>
              <a:rPr lang="en-GB" sz="2400" i="1" dirty="0">
                <a:solidFill>
                  <a:schemeClr val="accent1">
                    <a:lumMod val="75000"/>
                  </a:schemeClr>
                </a:solidFill>
              </a:rPr>
              <a:t>simultaneous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</a:rPr>
              <a:t> squeeze </a:t>
            </a:r>
            <a:r>
              <a:rPr lang="en-GB" sz="2400" dirty="0"/>
              <a:t>(put more beam into physics). </a:t>
            </a:r>
            <a:endParaRPr lang="en-GB" sz="2400" dirty="0" smtClean="0"/>
          </a:p>
          <a:p>
            <a:pPr lvl="1"/>
            <a:endParaRPr lang="en-GB" sz="2800" u="sng" dirty="0" smtClean="0"/>
          </a:p>
          <a:p>
            <a:r>
              <a:rPr lang="en-GB" sz="2800" u="sng" dirty="0" smtClean="0"/>
              <a:t>Boundary conditions for Squeeze 2015:</a:t>
            </a:r>
            <a:endParaRPr lang="en-GB" sz="2800" u="sng" dirty="0" smtClean="0">
              <a:sym typeface="Symbol" panose="05050102010706020507" pitchFamily="18" charset="2"/>
            </a:endParaRPr>
          </a:p>
          <a:p>
            <a:pPr lvl="1"/>
            <a:r>
              <a:rPr lang="el-GR" sz="2400" b="1" dirty="0" smtClean="0"/>
              <a:t>β</a:t>
            </a:r>
            <a:r>
              <a:rPr lang="en-GB" sz="2400" b="1" dirty="0" smtClean="0"/>
              <a:t>*=0.8 m in </a:t>
            </a:r>
            <a:r>
              <a:rPr lang="en-GB" sz="2400" b="1" dirty="0" smtClean="0">
                <a:solidFill>
                  <a:srgbClr val="FF0000"/>
                </a:solidFill>
              </a:rPr>
              <a:t>ALICE (new)</a:t>
            </a:r>
            <a:r>
              <a:rPr lang="en-GB" sz="2400" b="1" dirty="0" smtClean="0"/>
              <a:t>, ATLAS, CMS. </a:t>
            </a:r>
          </a:p>
          <a:p>
            <a:pPr lvl="1"/>
            <a:r>
              <a:rPr lang="el-GR" sz="2400" b="1" dirty="0" smtClean="0"/>
              <a:t>β</a:t>
            </a:r>
            <a:r>
              <a:rPr lang="en-GB" sz="2400" b="1" dirty="0" smtClean="0"/>
              <a:t>*=3 m </a:t>
            </a:r>
            <a:r>
              <a:rPr lang="en-GB" sz="2400" b="1" dirty="0">
                <a:sym typeface="Symbol" panose="05050102010706020507" pitchFamily="18" charset="2"/>
              </a:rPr>
              <a:t>in </a:t>
            </a:r>
            <a:r>
              <a:rPr lang="en-GB" sz="2400" b="1" dirty="0" err="1" smtClean="0">
                <a:sym typeface="Symbol" panose="05050102010706020507" pitchFamily="18" charset="2"/>
              </a:rPr>
              <a:t>LHCb</a:t>
            </a:r>
            <a:r>
              <a:rPr lang="en-GB" sz="2400" b="1" dirty="0" smtClean="0">
                <a:sym typeface="Symbol" panose="05050102010706020507" pitchFamily="18" charset="2"/>
              </a:rPr>
              <a:t> </a:t>
            </a:r>
            <a:r>
              <a:rPr lang="en-GB" sz="2400" dirty="0" smtClean="0">
                <a:sym typeface="Symbol" panose="05050102010706020507" pitchFamily="18" charset="2"/>
              </a:rPr>
              <a:t>to attempt first </a:t>
            </a:r>
            <a:r>
              <a:rPr lang="en-GB" sz="2400" dirty="0" err="1" smtClean="0">
                <a:sym typeface="Symbol" panose="05050102010706020507" pitchFamily="18" charset="2"/>
              </a:rPr>
              <a:t>Pb-Pb</a:t>
            </a:r>
            <a:r>
              <a:rPr lang="en-GB" sz="2400" dirty="0" smtClean="0">
                <a:sym typeface="Symbol" panose="05050102010706020507" pitchFamily="18" charset="2"/>
              </a:rPr>
              <a:t> collisions.</a:t>
            </a:r>
          </a:p>
          <a:p>
            <a:pPr marL="981075" lvl="1" indent="-523875">
              <a:buFont typeface="Wingdings" charset="0"/>
              <a:buChar char="è"/>
            </a:pPr>
            <a:r>
              <a:rPr lang="en-US" sz="2400" b="1" i="1" dirty="0" smtClean="0">
                <a:solidFill>
                  <a:srgbClr val="008000"/>
                </a:solidFill>
              </a:rPr>
              <a:t>Simultaneous </a:t>
            </a:r>
            <a:r>
              <a:rPr lang="en-US" sz="2400" b="1" i="1" dirty="0">
                <a:solidFill>
                  <a:srgbClr val="008000"/>
                </a:solidFill>
              </a:rPr>
              <a:t>squeeze in all </a:t>
            </a:r>
            <a:r>
              <a:rPr lang="en-US" sz="2400" b="1" i="1" dirty="0" smtClean="0">
                <a:solidFill>
                  <a:srgbClr val="008000"/>
                </a:solidFill>
              </a:rPr>
              <a:t>IPs:</a:t>
            </a:r>
            <a:endParaRPr lang="en-GB" sz="2400" b="1" i="1" dirty="0" smtClean="0">
              <a:solidFill>
                <a:srgbClr val="008000"/>
              </a:solidFill>
              <a:sym typeface="Symbol" panose="05050102010706020507" pitchFamily="18" charset="2"/>
            </a:endParaRPr>
          </a:p>
          <a:p>
            <a:pPr marL="457200" lvl="1" indent="0">
              <a:buNone/>
            </a:pPr>
            <a:r>
              <a:rPr lang="en-US" sz="2400" b="1" i="1" dirty="0">
                <a:solidFill>
                  <a:srgbClr val="008000"/>
                </a:solidFill>
                <a:latin typeface="Wingdings"/>
                <a:ea typeface="Wingdings"/>
                <a:cs typeface="Wingdings"/>
                <a:sym typeface="Wingdings"/>
              </a:rPr>
              <a:t>	</a:t>
            </a:r>
            <a:r>
              <a:rPr lang="en-GB" sz="2400" b="1" i="1" dirty="0" smtClean="0">
                <a:solidFill>
                  <a:srgbClr val="008000"/>
                </a:solidFill>
                <a:sym typeface="Symbol" panose="05050102010706020507" pitchFamily="18" charset="2"/>
              </a:rPr>
              <a:t>Keep </a:t>
            </a:r>
            <a:r>
              <a:rPr lang="en-GB" sz="2400" b="1" i="1" dirty="0" err="1" smtClean="0">
                <a:solidFill>
                  <a:srgbClr val="008000"/>
                </a:solidFill>
                <a:sym typeface="Symbol" panose="05050102010706020507" pitchFamily="18" charset="2"/>
              </a:rPr>
              <a:t>pp</a:t>
            </a:r>
            <a:r>
              <a:rPr lang="en-GB" sz="2400" b="1" i="1" dirty="0" smtClean="0">
                <a:solidFill>
                  <a:srgbClr val="008000"/>
                </a:solidFill>
                <a:sym typeface="Symbol" panose="05050102010706020507" pitchFamily="18" charset="2"/>
              </a:rPr>
              <a:t>-Squeeze as it is and fit IR2 on top.</a:t>
            </a:r>
          </a:p>
          <a:p>
            <a:pPr lvl="1"/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9421905" y="620688"/>
            <a:ext cx="2209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  <a:p>
            <a:endParaRPr lang="en-GB" sz="2000" b="1" dirty="0" smtClean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9421905" y="1336654"/>
            <a:ext cx="21553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J. Jowett </a:t>
            </a:r>
          </a:p>
          <a:p>
            <a:r>
              <a:rPr lang="en-GB" sz="2000" b="1" dirty="0" smtClean="0">
                <a:solidFill>
                  <a:srgbClr val="C00000"/>
                </a:solidFill>
              </a:rPr>
              <a:t>LMC 02/09/2015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42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Ion Squeeze : Simultaneous squeeze</a:t>
            </a:r>
            <a:endParaRPr lang="en-US" b="1" dirty="0"/>
          </a:p>
        </p:txBody>
      </p:sp>
      <p:pic>
        <p:nvPicPr>
          <p:cNvPr id="6" name="Picture 5" descr="ppSqueeze_ParallelIR2Squeezes_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1" y="901673"/>
            <a:ext cx="5006282" cy="3327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68153" y="648302"/>
            <a:ext cx="688489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Bring IR2 down to β*=0.8m within squeeze of IP1/5.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Timing restrictions from power convertors (</a:t>
            </a:r>
            <a:r>
              <a:rPr lang="en-GB" sz="2000" dirty="0" smtClean="0"/>
              <a:t>PC</a:t>
            </a:r>
            <a:r>
              <a:rPr lang="en-US" sz="20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initial part </a:t>
            </a:r>
            <a:r>
              <a:rPr lang="en-US" sz="2000" dirty="0" smtClean="0"/>
              <a:t>of the IR2-squeeze </a:t>
            </a:r>
            <a:r>
              <a:rPr lang="en-US" sz="2000" dirty="0" smtClean="0">
                <a:solidFill>
                  <a:srgbClr val="FF0000"/>
                </a:solidFill>
              </a:rPr>
              <a:t>is slow</a:t>
            </a:r>
            <a:r>
              <a:rPr lang="en-US" sz="2000" dirty="0" smtClean="0"/>
              <a:t>, because the PC have to bridge large current differences.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M. </a:t>
            </a:r>
            <a:r>
              <a:rPr lang="en-US" sz="2000" dirty="0" err="1" smtClean="0"/>
              <a:t>Schaumann</a:t>
            </a:r>
            <a:r>
              <a:rPr lang="en-US" sz="2000" dirty="0" smtClean="0"/>
              <a:t> considered different scenarios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Starting from </a:t>
            </a:r>
            <a:r>
              <a:rPr lang="en-US" sz="2000" b="1" dirty="0" smtClean="0">
                <a:solidFill>
                  <a:srgbClr val="FF0000"/>
                </a:solidFill>
              </a:rPr>
              <a:t>β*=10m </a:t>
            </a:r>
            <a:r>
              <a:rPr lang="en-US" sz="2000" dirty="0" smtClean="0">
                <a:solidFill>
                  <a:srgbClr val="FF0000"/>
                </a:solidFill>
              </a:rPr>
              <a:t>the IR2 squeeze does not fit into the existing sequence.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Starting </a:t>
            </a: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from </a:t>
            </a:r>
            <a:r>
              <a:rPr lang="en-US" sz="2000" b="1" dirty="0" smtClean="0">
                <a:solidFill>
                  <a:srgbClr val="008000"/>
                </a:solidFill>
              </a:rPr>
              <a:t>β*=8m </a:t>
            </a:r>
            <a:r>
              <a:rPr lang="en-US" sz="2000" dirty="0" smtClean="0">
                <a:solidFill>
                  <a:srgbClr val="008000"/>
                </a:solidFill>
              </a:rPr>
              <a:t>an IR2 sequence can be found, which arrives at β*=0.8m within the existing steps.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6578830"/>
              </p:ext>
            </p:extLst>
          </p:nvPr>
        </p:nvGraphicFramePr>
        <p:xfrm>
          <a:off x="403406" y="4411571"/>
          <a:ext cx="10690414" cy="19552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25430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</a:tblGrid>
              <a:tr h="475405">
                <a:tc>
                  <a:txBody>
                    <a:bodyPr/>
                    <a:lstStyle/>
                    <a:p>
                      <a:r>
                        <a:rPr lang="en-US" dirty="0" smtClean="0"/>
                        <a:t>Steps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/>
                </a:tc>
              </a:tr>
              <a:tr h="718536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β* [m] in 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IP1/5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0.8</a:t>
                      </a:r>
                      <a:endParaRPr lang="en-US" sz="2800" dirty="0"/>
                    </a:p>
                  </a:txBody>
                  <a:tcPr/>
                </a:tc>
              </a:tr>
              <a:tr h="718536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β* [m] in 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IP2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7.6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0.8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1352" y="102632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025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6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Ion Squeeze : Simultaneous squeeze</a:t>
            </a:r>
            <a:endParaRPr lang="en-US" b="1" dirty="0"/>
          </a:p>
        </p:txBody>
      </p:sp>
      <p:pic>
        <p:nvPicPr>
          <p:cNvPr id="6" name="Picture 5" descr="ppSqueeze_ParallelIR2Squeezes_2015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871" y="901673"/>
            <a:ext cx="5006282" cy="332758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168153" y="648302"/>
            <a:ext cx="6884894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Bring IR2 down to β*=0.8m within squeeze of IP1/5.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Timing restrictions from power convertors (</a:t>
            </a:r>
            <a:r>
              <a:rPr lang="en-GB" sz="2000" dirty="0" smtClean="0"/>
              <a:t>PC</a:t>
            </a:r>
            <a:r>
              <a:rPr lang="en-US" sz="2000" dirty="0" smtClean="0"/>
              <a:t>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The </a:t>
            </a:r>
            <a:r>
              <a:rPr lang="en-US" sz="2000" dirty="0" smtClean="0">
                <a:solidFill>
                  <a:srgbClr val="FF0000"/>
                </a:solidFill>
              </a:rPr>
              <a:t>initial part </a:t>
            </a:r>
            <a:r>
              <a:rPr lang="en-US" sz="2000" dirty="0" smtClean="0"/>
              <a:t>of the IR2-squeeze </a:t>
            </a:r>
            <a:r>
              <a:rPr lang="en-US" sz="2000" dirty="0" smtClean="0">
                <a:solidFill>
                  <a:srgbClr val="FF0000"/>
                </a:solidFill>
              </a:rPr>
              <a:t>is slow</a:t>
            </a:r>
            <a:r>
              <a:rPr lang="en-US" sz="2000" dirty="0" smtClean="0"/>
              <a:t>, because the PC have to bridge large current differences.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M. </a:t>
            </a:r>
            <a:r>
              <a:rPr lang="en-US" sz="2000" dirty="0" err="1" smtClean="0"/>
              <a:t>Schaumann</a:t>
            </a:r>
            <a:r>
              <a:rPr lang="en-US" sz="2000" dirty="0" smtClean="0"/>
              <a:t> considered different scenarios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FF0000"/>
                </a:solidFill>
                <a:sym typeface="Wingdings"/>
              </a:rPr>
              <a:t>Starting from </a:t>
            </a:r>
            <a:r>
              <a:rPr lang="en-US" sz="2000" b="1" dirty="0" smtClean="0">
                <a:solidFill>
                  <a:srgbClr val="FF0000"/>
                </a:solidFill>
              </a:rPr>
              <a:t>β*=10m </a:t>
            </a:r>
            <a:r>
              <a:rPr lang="en-US" sz="2000" dirty="0" smtClean="0">
                <a:solidFill>
                  <a:srgbClr val="FF0000"/>
                </a:solidFill>
              </a:rPr>
              <a:t>the IR2 squeeze does not fit into the existing sequence.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000" b="1" dirty="0" smtClean="0">
                <a:solidFill>
                  <a:srgbClr val="008000"/>
                </a:solidFill>
              </a:rPr>
              <a:t>Starting </a:t>
            </a:r>
            <a:r>
              <a:rPr lang="en-US" sz="2000" b="1" dirty="0" smtClean="0">
                <a:solidFill>
                  <a:srgbClr val="008000"/>
                </a:solidFill>
                <a:sym typeface="Wingdings"/>
              </a:rPr>
              <a:t>from </a:t>
            </a:r>
            <a:r>
              <a:rPr lang="en-US" sz="2000" b="1" dirty="0" smtClean="0">
                <a:solidFill>
                  <a:srgbClr val="008000"/>
                </a:solidFill>
              </a:rPr>
              <a:t>β*=8m </a:t>
            </a:r>
            <a:r>
              <a:rPr lang="en-US" sz="2000" dirty="0" smtClean="0">
                <a:solidFill>
                  <a:srgbClr val="008000"/>
                </a:solidFill>
              </a:rPr>
              <a:t>an IR2 sequence can be found, which arrives at β*=0.8m within the existing steps.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/>
          </p:nvPr>
        </p:nvGraphicFramePr>
        <p:xfrm>
          <a:off x="403406" y="4411571"/>
          <a:ext cx="10690414" cy="1955232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2325430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  <a:gridCol w="697082"/>
              </a:tblGrid>
              <a:tr h="475405">
                <a:tc>
                  <a:txBody>
                    <a:bodyPr/>
                    <a:lstStyle/>
                    <a:p>
                      <a:r>
                        <a:rPr lang="en-US" dirty="0" smtClean="0"/>
                        <a:t>Steps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12</a:t>
                      </a:r>
                      <a:endParaRPr lang="en-US" sz="2800" dirty="0"/>
                    </a:p>
                  </a:txBody>
                  <a:tcPr/>
                </a:tc>
              </a:tr>
              <a:tr h="718536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β* [m] in 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IP1/5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0.8</a:t>
                      </a:r>
                      <a:endParaRPr lang="en-US" sz="2800" dirty="0"/>
                    </a:p>
                  </a:txBody>
                  <a:tcPr/>
                </a:tc>
              </a:tr>
              <a:tr h="718536"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000000"/>
                          </a:solidFill>
                        </a:rPr>
                        <a:t>β* [m] in </a:t>
                      </a:r>
                      <a:r>
                        <a:rPr lang="en-US" b="0" dirty="0" smtClean="0">
                          <a:solidFill>
                            <a:srgbClr val="000000"/>
                          </a:solidFill>
                        </a:rPr>
                        <a:t>IP2</a:t>
                      </a:r>
                      <a:endParaRPr lang="en-US" b="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7.6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7.2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4.5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3.5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2.5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1.8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1.4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1.2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0.9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/>
                        <a:t>0.8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91352" y="102632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77871" y="4587842"/>
            <a:ext cx="6889373" cy="1323439"/>
          </a:xfrm>
          <a:prstGeom prst="rect">
            <a:avLst/>
          </a:prstGeom>
          <a:gradFill flip="none" rotWithShape="1">
            <a:gsLst>
              <a:gs pos="0">
                <a:schemeClr val="bg2">
                  <a:lumMod val="90000"/>
                  <a:shade val="30000"/>
                  <a:satMod val="115000"/>
                </a:schemeClr>
              </a:gs>
              <a:gs pos="50000">
                <a:schemeClr val="bg2">
                  <a:lumMod val="90000"/>
                  <a:shade val="67500"/>
                  <a:satMod val="115000"/>
                </a:schemeClr>
              </a:gs>
              <a:gs pos="100000">
                <a:schemeClr val="bg2">
                  <a:lumMod val="90000"/>
                  <a:shade val="100000"/>
                  <a:satMod val="115000"/>
                </a:schemeClr>
              </a:gs>
            </a:gsLst>
            <a:lin ang="27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sz="4000" dirty="0" smtClean="0">
                <a:solidFill>
                  <a:srgbClr val="C00000"/>
                </a:solidFill>
              </a:rPr>
              <a:t>Pre-squeeze from 10m to 8m taking 3 minutes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endParaRPr lang="en-GB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32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7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Ion Squeeze : Beta-Beating Prediction</a:t>
            </a:r>
          </a:p>
        </p:txBody>
      </p:sp>
      <p:pic>
        <p:nvPicPr>
          <p:cNvPr id="6" name="Picture 5" descr="BetaBeatingBetweenMatchPoints_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853" y="3298912"/>
            <a:ext cx="4788738" cy="3240000"/>
          </a:xfrm>
          <a:prstGeom prst="rect">
            <a:avLst/>
          </a:prstGeom>
        </p:spPr>
      </p:pic>
      <p:pic>
        <p:nvPicPr>
          <p:cNvPr id="7" name="Picture 6" descr="BetaBeatingBetweenMatchPoints_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569" y="3298912"/>
            <a:ext cx="4746977" cy="324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256864" y="2750342"/>
            <a:ext cx="76782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Maximum beta-beating between two match-points: &lt;7%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12695" y="531353"/>
            <a:ext cx="1064110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/>
              <a:t>Two independent tools :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MAD-to-Mathematica </a:t>
            </a:r>
            <a:r>
              <a:rPr lang="en-US" sz="2400" b="1" dirty="0"/>
              <a:t>LHC </a:t>
            </a:r>
            <a:r>
              <a:rPr lang="en-US" sz="2400" b="1" dirty="0" smtClean="0"/>
              <a:t>packages</a:t>
            </a:r>
            <a:r>
              <a:rPr lang="en-US" sz="2400" dirty="0"/>
              <a:t> </a:t>
            </a:r>
            <a:r>
              <a:rPr lang="en-US" sz="2400" dirty="0" smtClean="0"/>
              <a:t>- we can now construct and analyze beam processes in a fairly clear and simple way using tools in Mathematica (see later)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b="1" dirty="0" smtClean="0"/>
              <a:t>LHC </a:t>
            </a:r>
            <a:r>
              <a:rPr lang="en-US" sz="2400" b="1" dirty="0"/>
              <a:t>Online </a:t>
            </a:r>
            <a:r>
              <a:rPr lang="en-US" sz="2400" b="1" dirty="0" smtClean="0"/>
              <a:t>Model </a:t>
            </a:r>
            <a:r>
              <a:rPr lang="en-US" sz="2400" dirty="0" smtClean="0"/>
              <a:t>(J. </a:t>
            </a:r>
            <a:r>
              <a:rPr lang="en-US" sz="2400" dirty="0" err="1" smtClean="0"/>
              <a:t>Wenninger</a:t>
            </a:r>
            <a:r>
              <a:rPr lang="en-US" sz="2400" dirty="0" smtClean="0"/>
              <a:t>)</a:t>
            </a:r>
          </a:p>
          <a:p>
            <a:pPr algn="ctr"/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R</a:t>
            </a:r>
            <a:r>
              <a:rPr lang="en-US" sz="2400" b="1" dirty="0" smtClean="0">
                <a:solidFill>
                  <a:schemeClr val="accent1">
                    <a:lumMod val="75000"/>
                  </a:schemeClr>
                </a:solidFill>
              </a:rPr>
              <a:t>esults are in agreement</a:t>
            </a:r>
            <a:r>
              <a:rPr lang="en-US" sz="2400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853" y="249608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348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8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Ion Squeeze : </a:t>
            </a:r>
            <a:r>
              <a:rPr lang="en-US" b="1" dirty="0" smtClean="0"/>
              <a:t>Tune and Chromaticity</a:t>
            </a:r>
            <a:endParaRPr lang="en-US" b="1" dirty="0"/>
          </a:p>
        </p:txBody>
      </p:sp>
      <p:pic>
        <p:nvPicPr>
          <p:cNvPr id="6" name="Picture 5" descr="DeltaQBetweenMatchPoints_X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764704"/>
            <a:ext cx="4425365" cy="2880000"/>
          </a:xfrm>
          <a:prstGeom prst="rect">
            <a:avLst/>
          </a:prstGeom>
        </p:spPr>
      </p:pic>
      <p:pic>
        <p:nvPicPr>
          <p:cNvPr id="8" name="Picture 7" descr="DeltaQBetweenMatchPoints_Y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575" y="720220"/>
            <a:ext cx="4398546" cy="2880000"/>
          </a:xfrm>
          <a:prstGeom prst="rect">
            <a:avLst/>
          </a:prstGeom>
        </p:spPr>
      </p:pic>
      <p:pic>
        <p:nvPicPr>
          <p:cNvPr id="9" name="Picture 8" descr="DeltaChromaBetweenMatchPoints_X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02" y="3699752"/>
            <a:ext cx="4269176" cy="2880000"/>
          </a:xfrm>
          <a:prstGeom prst="rect">
            <a:avLst/>
          </a:prstGeom>
        </p:spPr>
      </p:pic>
      <p:pic>
        <p:nvPicPr>
          <p:cNvPr id="10" name="Picture 9" descr="DeltaChromaBetweenMatchPoints_Y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7284" y="3699752"/>
            <a:ext cx="4231837" cy="288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54583" y="1121359"/>
            <a:ext cx="2776287" cy="156966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Maximum tune change between two match-points: &lt;0.004 units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4747756" y="4100891"/>
            <a:ext cx="2732820" cy="156966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Maximum Chroma change between two match-points: &lt;0.5 units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182395" y="163138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81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08/09/2015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HSS, T. Mertens - Ions Update Report 2015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91501-3A93-48E4-94F4-63F1E49BF5A6}" type="slidenum">
              <a:rPr lang="en-GB" smtClean="0"/>
              <a:t>9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080"/>
            <a:ext cx="12192000" cy="612608"/>
          </a:xfrm>
          <a:prstGeom prst="rect">
            <a:avLst/>
          </a:prstGeom>
          <a:solidFill>
            <a:srgbClr val="95B3D7"/>
          </a:solidFill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 smtClean="0"/>
              <a:t>Ion Squeeze : Dry Run</a:t>
            </a:r>
            <a:endParaRPr lang="en-US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55494" y="644619"/>
            <a:ext cx="11712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Dry run of ion squeeze successfully executed in IR2</a:t>
            </a:r>
            <a:r>
              <a:rPr lang="en-US" sz="2400" dirty="0" smtClean="0"/>
              <a:t>, while the machine was blocked by S81 QPS issue on Friday evening (04/09/2015). No magnet trips encountered!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9353" y="1682656"/>
            <a:ext cx="7711008" cy="484969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5494" y="1682656"/>
            <a:ext cx="2209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M. </a:t>
            </a:r>
            <a:r>
              <a:rPr lang="en-GB" sz="2000" b="1" dirty="0" err="1" smtClean="0">
                <a:solidFill>
                  <a:srgbClr val="C00000"/>
                </a:solidFill>
              </a:rPr>
              <a:t>Schaumann</a:t>
            </a:r>
            <a:endParaRPr lang="en-GB" sz="2000" b="1" dirty="0" smtClean="0">
              <a:solidFill>
                <a:srgbClr val="C00000"/>
              </a:solidFill>
            </a:endParaRPr>
          </a:p>
          <a:p>
            <a:r>
              <a:rPr lang="en-GB" sz="2000" b="1" dirty="0" smtClean="0">
                <a:solidFill>
                  <a:srgbClr val="C00000"/>
                </a:solidFill>
              </a:rPr>
              <a:t>LBOC </a:t>
            </a:r>
            <a:r>
              <a:rPr lang="en-GB" sz="2000" b="1" dirty="0" smtClean="0">
                <a:solidFill>
                  <a:srgbClr val="C00000"/>
                </a:solidFill>
              </a:rPr>
              <a:t>08/09/2015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" y="3106271"/>
            <a:ext cx="33393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b="1" dirty="0" smtClean="0">
                <a:solidFill>
                  <a:schemeClr val="accent1">
                    <a:lumMod val="75000"/>
                  </a:schemeClr>
                </a:solidFill>
              </a:rPr>
              <a:t>ONLY quads no orbit bumps !!! (yet)</a:t>
            </a:r>
            <a:endParaRPr lang="en-GB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8404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1408</TotalTime>
  <Words>2159</Words>
  <Application>Microsoft Office PowerPoint</Application>
  <PresentationFormat>Widescreen</PresentationFormat>
  <Paragraphs>385</Paragraphs>
  <Slides>28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6" baseType="lpstr">
      <vt:lpstr>Arial</vt:lpstr>
      <vt:lpstr>Calibri</vt:lpstr>
      <vt:lpstr>Calibri Light</vt:lpstr>
      <vt:lpstr>Courier</vt:lpstr>
      <vt:lpstr>Symbol</vt:lpstr>
      <vt:lpstr>Wingdings</vt:lpstr>
      <vt:lpstr>Office Theme</vt:lpstr>
      <vt:lpstr>Equation</vt:lpstr>
      <vt:lpstr>LHC 2015 Pb-Pb run : Progress report on IR2 squeeze beam process and BFPP orbit bumps in the  LHC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Ions : Progress report on IR2 squeeze beam process and BFPP orbit bumps in the  LHC</dc:title>
  <dc:creator>Tom Mertens</dc:creator>
  <cp:lastModifiedBy>Tom Mertens</cp:lastModifiedBy>
  <cp:revision>68</cp:revision>
  <dcterms:created xsi:type="dcterms:W3CDTF">2015-09-14T08:00:57Z</dcterms:created>
  <dcterms:modified xsi:type="dcterms:W3CDTF">2015-09-16T07:27:27Z</dcterms:modified>
</cp:coreProperties>
</file>