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sldIdLst>
    <p:sldId id="256" r:id="rId2"/>
    <p:sldId id="258" r:id="rId3"/>
    <p:sldId id="265" r:id="rId4"/>
    <p:sldId id="266" r:id="rId5"/>
    <p:sldId id="26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14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E7CBFA-2927-6647-9646-865E5D879A1F}" type="datetimeFigureOut">
              <a:rPr lang="fr-FR" smtClean="0"/>
              <a:t>13/10/2015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2D5A5-462A-B14E-85B9-E6C1EF243DC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0400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10/13/2015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10/13/2015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10/13/2015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10/13/2015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10/13/2015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10/13/2015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10/13/2015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wmf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oleObject" Target="../embeddings/oleObject3.bin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microsoft.com/office/2007/relationships/hdphoto" Target="../media/hdphoto2.wdp"/><Relationship Id="rId5" Type="http://schemas.openxmlformats.org/officeDocument/2006/relationships/image" Target="../media/image11.png"/><Relationship Id="rId10" Type="http://schemas.microsoft.com/office/2007/relationships/hdphoto" Target="../media/hdphoto4.wdp"/><Relationship Id="rId4" Type="http://schemas.openxmlformats.org/officeDocument/2006/relationships/image" Target="../media/image10.emf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4567"/>
            <a:ext cx="8226854" cy="582722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TE-VSC reporting to: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b="1" dirty="0" smtClean="0"/>
              <a:t>Superconducting </a:t>
            </a:r>
            <a:r>
              <a:rPr lang="en-GB" b="1" dirty="0"/>
              <a:t>RF R&amp;D coordination meeting </a:t>
            </a:r>
            <a:r>
              <a:rPr lang="en-GB" b="1" dirty="0" smtClean="0"/>
              <a:t>01</a:t>
            </a:r>
            <a:br>
              <a:rPr lang="en-GB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dirty="0" smtClean="0"/>
              <a:t>on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Nb</a:t>
            </a:r>
            <a:r>
              <a:rPr lang="en-GB" baseline="-25000" dirty="0" smtClean="0"/>
              <a:t>3</a:t>
            </a:r>
            <a:r>
              <a:rPr lang="en-GB" dirty="0" smtClean="0"/>
              <a:t>Sn </a:t>
            </a:r>
            <a:r>
              <a:rPr lang="en-GB" dirty="0" smtClean="0"/>
              <a:t>magnetron </a:t>
            </a:r>
            <a:r>
              <a:rPr lang="en-GB" dirty="0" smtClean="0"/>
              <a:t>sputtering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896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status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140" y="1301178"/>
            <a:ext cx="4586914" cy="2554542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800" b="1" dirty="0" smtClean="0"/>
              <a:t>AS-DEPOSITED FILMS @ RT</a:t>
            </a:r>
          </a:p>
          <a:p>
            <a:endParaRPr lang="en-GB" sz="1600" dirty="0" smtClean="0"/>
          </a:p>
          <a:p>
            <a:r>
              <a:rPr lang="en-GB" sz="1600" dirty="0" smtClean="0"/>
              <a:t>As deposited films composition can be easily tuned by acting on coating pressure</a:t>
            </a:r>
          </a:p>
          <a:p>
            <a:r>
              <a:rPr lang="en-GB" sz="1600" dirty="0" smtClean="0"/>
              <a:t>Films are highly disordered with very small crystallites sizes (&lt;10nm)</a:t>
            </a:r>
          </a:p>
          <a:p>
            <a:r>
              <a:rPr lang="en-GB" sz="1600" dirty="0" smtClean="0"/>
              <a:t>No superconductivity observed</a:t>
            </a:r>
            <a:endParaRPr lang="fr-FR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2376458"/>
              </p:ext>
            </p:extLst>
          </p:nvPr>
        </p:nvGraphicFramePr>
        <p:xfrm>
          <a:off x="5044114" y="424801"/>
          <a:ext cx="4099886" cy="2869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6" name="Graph" r:id="rId3" imgW="4154400" imgH="2901600" progId="Origin50.Graph">
                  <p:embed/>
                </p:oleObj>
              </mc:Choice>
              <mc:Fallback>
                <p:oleObj name="Graph" r:id="rId3" imgW="4154400" imgH="290160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4114" y="424801"/>
                        <a:ext cx="4099886" cy="28691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1389551"/>
              </p:ext>
            </p:extLst>
          </p:nvPr>
        </p:nvGraphicFramePr>
        <p:xfrm>
          <a:off x="5262577" y="3389705"/>
          <a:ext cx="3633584" cy="27751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7" name="Graph" r:id="rId5" imgW="2942018" imgH="2252494" progId="Origin50.Graph">
                  <p:embed/>
                </p:oleObj>
              </mc:Choice>
              <mc:Fallback>
                <p:oleObj name="Graph" r:id="rId5" imgW="2942018" imgH="2252494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2577" y="3389705"/>
                        <a:ext cx="3633584" cy="27751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1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67" y="3718127"/>
            <a:ext cx="2487471" cy="1655882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138" y="3718127"/>
            <a:ext cx="2486864" cy="1657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205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Status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b="1" dirty="0" smtClean="0"/>
              <a:t>ANNEALED FILMS</a:t>
            </a:r>
          </a:p>
          <a:p>
            <a:endParaRPr lang="en-GB" sz="1800" b="1" dirty="0" smtClean="0"/>
          </a:p>
          <a:p>
            <a:pPr marL="36576" indent="0">
              <a:buNone/>
            </a:pPr>
            <a:r>
              <a:rPr lang="en-GB" sz="1600" dirty="0"/>
              <a:t>Annealing temperatures: 700 / 750 / 800 °C</a:t>
            </a:r>
          </a:p>
          <a:p>
            <a:pPr marL="36576" indent="0">
              <a:buNone/>
            </a:pPr>
            <a:r>
              <a:rPr lang="en-GB" sz="1600" dirty="0"/>
              <a:t>Atmosphere: Vacuum (~1.10</a:t>
            </a:r>
            <a:r>
              <a:rPr lang="en-GB" sz="1600" baseline="30000" dirty="0"/>
              <a:t>-6</a:t>
            </a:r>
            <a:r>
              <a:rPr lang="en-GB" sz="1600" dirty="0"/>
              <a:t> mbar)</a:t>
            </a:r>
          </a:p>
          <a:p>
            <a:pPr marL="36576" indent="0">
              <a:buNone/>
            </a:pPr>
            <a:r>
              <a:rPr lang="en-GB" sz="1600" dirty="0"/>
              <a:t>Duration: 24H</a:t>
            </a:r>
          </a:p>
          <a:p>
            <a:pPr marL="36576" indent="0">
              <a:buNone/>
            </a:pPr>
            <a:endParaRPr lang="en-GB" sz="1600" dirty="0"/>
          </a:p>
          <a:p>
            <a:pPr marL="36576" indent="0">
              <a:buNone/>
            </a:pPr>
            <a:r>
              <a:rPr lang="en-GB" sz="1600" dirty="0"/>
              <a:t>Goal: Obtain A15 superconducting cubic phase</a:t>
            </a:r>
          </a:p>
          <a:p>
            <a:pPr marL="36576" indent="0">
              <a:buNone/>
            </a:pPr>
            <a:endParaRPr lang="en-GB" sz="1600" dirty="0"/>
          </a:p>
          <a:p>
            <a:pPr marL="36576" indent="0">
              <a:buNone/>
            </a:pPr>
            <a:r>
              <a:rPr lang="en-GB" sz="1600" dirty="0"/>
              <a:t>Up to now: 1 film </a:t>
            </a:r>
            <a:r>
              <a:rPr lang="en-GB" sz="1600" dirty="0" smtClean="0"/>
              <a:t>deposited </a:t>
            </a:r>
            <a:r>
              <a:rPr lang="en-GB" sz="1600" dirty="0"/>
              <a:t>at 1.10</a:t>
            </a:r>
            <a:r>
              <a:rPr lang="en-GB" sz="1600" baseline="30000" dirty="0"/>
              <a:t>-3</a:t>
            </a:r>
            <a:r>
              <a:rPr lang="en-GB" sz="1600" dirty="0"/>
              <a:t> mbar annealed.</a:t>
            </a:r>
          </a:p>
          <a:p>
            <a:pPr marL="36576" indent="0">
              <a:buNone/>
            </a:pPr>
            <a:r>
              <a:rPr lang="en-GB" sz="1600" dirty="0"/>
              <a:t>A15 phase obtained (XRD) </a:t>
            </a:r>
          </a:p>
          <a:p>
            <a:pPr marL="36576" indent="0">
              <a:buNone/>
            </a:pPr>
            <a:r>
              <a:rPr lang="en-GB" sz="1600" dirty="0"/>
              <a:t>Superconducting properties to be characterized</a:t>
            </a:r>
          </a:p>
          <a:p>
            <a:endParaRPr lang="fr-FR" sz="18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6102957"/>
              </p:ext>
            </p:extLst>
          </p:nvPr>
        </p:nvGraphicFramePr>
        <p:xfrm>
          <a:off x="5543715" y="68580"/>
          <a:ext cx="3600285" cy="5106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name="Graph" r:id="rId3" imgW="2188077" imgH="3133117" progId="Origin50.Graph">
                  <p:embed/>
                </p:oleObj>
              </mc:Choice>
              <mc:Fallback>
                <p:oleObj name="Graph" r:id="rId3" imgW="2188077" imgH="3133117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43715" y="68580"/>
                        <a:ext cx="3600285" cy="51060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922020" y="5115682"/>
            <a:ext cx="7609142" cy="1742317"/>
            <a:chOff x="3194546" y="4905446"/>
            <a:chExt cx="5930976" cy="1299630"/>
          </a:xfrm>
        </p:grpSpPr>
        <p:pic>
          <p:nvPicPr>
            <p:cNvPr id="9" name="Picture 8"/>
            <p:cNvPicPr/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4546" y="4905446"/>
              <a:ext cx="1954556" cy="1299630"/>
            </a:xfrm>
            <a:prstGeom prst="rect">
              <a:avLst/>
            </a:prstGeom>
          </p:spPr>
        </p:pic>
        <p:pic>
          <p:nvPicPr>
            <p:cNvPr id="10" name="Picture 9"/>
            <p:cNvPicPr/>
            <p:nvPr/>
          </p:nvPicPr>
          <p:blipFill>
            <a:blip r:embed="rId7" cstate="email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2756" y="4905446"/>
              <a:ext cx="1954556" cy="1299630"/>
            </a:xfrm>
            <a:prstGeom prst="rect">
              <a:avLst/>
            </a:prstGeom>
          </p:spPr>
        </p:pic>
        <p:pic>
          <p:nvPicPr>
            <p:cNvPr id="11" name="Picture 10"/>
            <p:cNvPicPr/>
            <p:nvPr/>
          </p:nvPicPr>
          <p:blipFill>
            <a:blip r:embed="rId9" cstate="email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0966" y="4905446"/>
              <a:ext cx="1954556" cy="1299630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1912620" y="5174645"/>
            <a:ext cx="1056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700°C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88059" y="5115682"/>
            <a:ext cx="1056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750°C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49343" y="5112299"/>
            <a:ext cx="1056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800°C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328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0362"/>
            <a:ext cx="8226854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Next steps: transition from EUCARD2 to FCC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664231"/>
              </p:ext>
            </p:extLst>
          </p:nvPr>
        </p:nvGraphicFramePr>
        <p:xfrm>
          <a:off x="539645" y="1229360"/>
          <a:ext cx="8061963" cy="307485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47295"/>
                <a:gridCol w="937260"/>
                <a:gridCol w="870572"/>
                <a:gridCol w="1151709"/>
                <a:gridCol w="1151709"/>
                <a:gridCol w="1151709"/>
                <a:gridCol w="1151709"/>
              </a:tblGrid>
              <a:tr h="406763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Task</a:t>
                      </a:r>
                      <a:endParaRPr lang="fr-FR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2015</a:t>
                      </a:r>
                      <a:endParaRPr lang="fr-FR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2016</a:t>
                      </a:r>
                      <a:endParaRPr lang="fr-FR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406763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Q4</a:t>
                      </a:r>
                      <a:endParaRPr lang="fr-FR" dirty="0"/>
                    </a:p>
                  </a:txBody>
                  <a:tcPr/>
                </a:tc>
              </a:tr>
              <a:tr h="406763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Nb</a:t>
                      </a:r>
                      <a:r>
                        <a:rPr lang="en-GB" sz="1100" baseline="-25000" dirty="0" smtClean="0"/>
                        <a:t>3</a:t>
                      </a:r>
                      <a:r>
                        <a:rPr lang="en-GB" sz="1100" dirty="0" smtClean="0"/>
                        <a:t>Sn – RT</a:t>
                      </a:r>
                      <a:r>
                        <a:rPr lang="en-GB" sz="1100" baseline="0" dirty="0" smtClean="0"/>
                        <a:t> + annealing characterization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06763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Nb</a:t>
                      </a:r>
                      <a:r>
                        <a:rPr lang="en-GB" sz="1100" baseline="-25000" dirty="0" smtClean="0"/>
                        <a:t>3</a:t>
                      </a:r>
                      <a:r>
                        <a:rPr lang="en-GB" sz="1100" dirty="0" smtClean="0"/>
                        <a:t>Sn high temperature coatings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06763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V</a:t>
                      </a:r>
                      <a:r>
                        <a:rPr lang="en-GB" sz="1100" baseline="-25000" dirty="0" smtClean="0"/>
                        <a:t>3</a:t>
                      </a:r>
                      <a:r>
                        <a:rPr lang="en-GB" sz="1100" dirty="0" smtClean="0"/>
                        <a:t>Si coatings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06763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Fellow contract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06763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Scale-up cathode</a:t>
                      </a:r>
                      <a:r>
                        <a:rPr lang="en-GB" sz="1100" baseline="0" dirty="0" smtClean="0"/>
                        <a:t> design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2179320" y="2324720"/>
            <a:ext cx="2923615" cy="25146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380666" y="2729622"/>
            <a:ext cx="4058102" cy="251460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3380666" y="3118484"/>
            <a:ext cx="4058102" cy="25146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xplosion 2 11"/>
          <p:cNvSpPr/>
          <p:nvPr/>
        </p:nvSpPr>
        <p:spPr>
          <a:xfrm>
            <a:off x="4272475" y="1788090"/>
            <a:ext cx="1820562" cy="1067262"/>
          </a:xfrm>
          <a:prstGeom prst="irregularSeal2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>
                <a:solidFill>
                  <a:srgbClr val="FF0000"/>
                </a:solidFill>
              </a:rPr>
              <a:t>Eucard2 milestone</a:t>
            </a:r>
          </a:p>
          <a:p>
            <a:pPr algn="ctr"/>
            <a:r>
              <a:rPr lang="en-GB" sz="800" b="1" dirty="0" smtClean="0">
                <a:solidFill>
                  <a:schemeClr val="accent6">
                    <a:lumMod val="50000"/>
                  </a:schemeClr>
                </a:solidFill>
              </a:rPr>
              <a:t>RF properties</a:t>
            </a:r>
            <a:endParaRPr lang="fr-FR" sz="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380666" y="3522344"/>
            <a:ext cx="5220942" cy="251460"/>
          </a:xfrm>
          <a:prstGeom prst="rect">
            <a:avLst/>
          </a:prstGeom>
          <a:pattFill prst="wdDnDiag">
            <a:fgClr>
              <a:schemeClr val="tx1"/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3987114" y="3944826"/>
            <a:ext cx="4614494" cy="251460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TextBox 14"/>
          <p:cNvSpPr txBox="1"/>
          <p:nvPr/>
        </p:nvSpPr>
        <p:spPr>
          <a:xfrm>
            <a:off x="539645" y="4588476"/>
            <a:ext cx="80619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EUCARD 2 milestone: March 2016 = RF characterization of Nb</a:t>
            </a:r>
            <a:r>
              <a:rPr lang="en-GB" baseline="-25000" dirty="0" smtClean="0"/>
              <a:t>3</a:t>
            </a:r>
            <a:r>
              <a:rPr lang="en-GB" dirty="0" smtClean="0"/>
              <a:t>Sn coating</a:t>
            </a:r>
          </a:p>
          <a:p>
            <a:endParaRPr lang="en-GB" dirty="0"/>
          </a:p>
          <a:p>
            <a:r>
              <a:rPr lang="en-GB" dirty="0" smtClean="0"/>
              <a:t>Nov 2015 : High temperature coatings + V</a:t>
            </a:r>
            <a:r>
              <a:rPr lang="en-GB" baseline="-25000" dirty="0" smtClean="0"/>
              <a:t>3</a:t>
            </a:r>
            <a:r>
              <a:rPr lang="en-GB" dirty="0" smtClean="0"/>
              <a:t>Si ramp up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82800357"/>
      </p:ext>
    </p:extLst>
  </p:cSld>
  <p:clrMapOvr>
    <a:masterClrMapping/>
  </p:clrMapOvr>
</p:sld>
</file>

<file path=ppt/theme/theme1.xml><?xml version="1.0" encoding="utf-8"?>
<a:theme xmlns:a="http://schemas.openxmlformats.org/drawingml/2006/main" name="TTC_summary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TTC_summary.potx</Template>
  <TotalTime>1278</TotalTime>
  <Words>158</Words>
  <Application>Microsoft Office PowerPoint</Application>
  <PresentationFormat>On-screen Show (4:3)</PresentationFormat>
  <Paragraphs>48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TTC_summary</vt:lpstr>
      <vt:lpstr>Graph</vt:lpstr>
      <vt:lpstr>PowerPoint Presentation</vt:lpstr>
      <vt:lpstr> TE-VSC reporting to:  Superconducting RF R&amp;D coordination meeting 01  on  Nb3Sn magnetron sputtering  </vt:lpstr>
      <vt:lpstr>Current status</vt:lpstr>
      <vt:lpstr>Current Status</vt:lpstr>
      <vt:lpstr>Next steps: transition from EUCARD2 to FCC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Paolo Chiggiato</cp:lastModifiedBy>
  <cp:revision>77</cp:revision>
  <dcterms:created xsi:type="dcterms:W3CDTF">2012-11-30T11:04:26Z</dcterms:created>
  <dcterms:modified xsi:type="dcterms:W3CDTF">2015-10-13T10:26:13Z</dcterms:modified>
</cp:coreProperties>
</file>