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64" r:id="rId2"/>
    <p:sldId id="265" r:id="rId3"/>
    <p:sldId id="257" r:id="rId4"/>
    <p:sldId id="259" r:id="rId5"/>
    <p:sldId id="258" r:id="rId6"/>
    <p:sldId id="260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07086-1C4A-4AFE-97EF-5CA7BEE5F504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E2EDD4-FBF4-4116-9406-9B255A241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198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2EDD4-FBF4-4116-9406-9B255A2410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731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October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October 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October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October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October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72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October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October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October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6013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05774"/>
            <a:ext cx="8226854" cy="508725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October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3" r:id="rId6"/>
    <p:sldLayoutId id="2147483679" r:id="rId7"/>
    <p:sldLayoutId id="2147483667" r:id="rId8"/>
    <p:sldLayoutId id="2147483681" r:id="rId9"/>
    <p:sldLayoutId id="2147483680" r:id="rId10"/>
    <p:sldLayoutId id="2147483664" r:id="rId11"/>
    <p:sldLayoutId id="2147483665" r:id="rId12"/>
    <p:sldLayoutId id="2147483668" r:id="rId13"/>
    <p:sldLayoutId id="214748366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741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174567"/>
            <a:ext cx="8226854" cy="61817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TE-VSC reporting to: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Superconducting RF R&amp;D coordination meeting 01</a:t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dirty="0" smtClean="0"/>
              <a:t>on</a:t>
            </a:r>
            <a:br>
              <a:rPr lang="en-GB" dirty="0" smtClean="0"/>
            </a:br>
            <a:endParaRPr lang="en-GB" dirty="0" smtClean="0"/>
          </a:p>
          <a:p>
            <a:pPr algn="ctr"/>
            <a:r>
              <a:rPr lang="en-GB" dirty="0"/>
              <a:t>CERN-LNL-STFC collaboration KE2722/BE/FCC</a:t>
            </a:r>
            <a:br>
              <a:rPr lang="en-GB" dirty="0"/>
            </a:br>
            <a:endParaRPr lang="en-GB" dirty="0"/>
          </a:p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986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601" y="513561"/>
            <a:ext cx="5709275" cy="599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904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Kickoff</a:t>
            </a:r>
            <a:r>
              <a:rPr lang="en-GB" dirty="0" smtClean="0"/>
              <a:t> meeting at CERN on 23.06.2015</a:t>
            </a:r>
          </a:p>
          <a:p>
            <a:pPr lvl="1"/>
            <a:r>
              <a:rPr lang="en-GB" dirty="0" smtClean="0"/>
              <a:t>Discuss the Laboratories capabilities, confirm common scope</a:t>
            </a:r>
          </a:p>
          <a:p>
            <a:pPr lvl="1"/>
            <a:r>
              <a:rPr lang="en-GB" dirty="0" smtClean="0"/>
              <a:t>Agree on planning, deliverables and milestones</a:t>
            </a:r>
          </a:p>
          <a:p>
            <a:pPr lvl="1"/>
            <a:r>
              <a:rPr lang="en-GB" dirty="0" smtClean="0"/>
              <a:t>List of short-term actions</a:t>
            </a:r>
          </a:p>
          <a:p>
            <a:pPr marL="448056" lvl="1" indent="0">
              <a:buNone/>
            </a:pPr>
            <a:r>
              <a:rPr lang="en-GB" dirty="0" smtClean="0"/>
              <a:t> </a:t>
            </a:r>
          </a:p>
          <a:p>
            <a:r>
              <a:rPr lang="en-GB" dirty="0" smtClean="0"/>
              <a:t>Follow up meeting in Whistler during SRF2015, 17.9.2015</a:t>
            </a:r>
          </a:p>
          <a:p>
            <a:pPr lvl="1"/>
            <a:r>
              <a:rPr lang="en-GB" dirty="0" smtClean="0"/>
              <a:t>Follow-up on actions</a:t>
            </a:r>
          </a:p>
          <a:p>
            <a:pPr lvl="1"/>
            <a:r>
              <a:rPr lang="en-GB" dirty="0" smtClean="0"/>
              <a:t>Discuss samples testing and analyses plan</a:t>
            </a:r>
          </a:p>
          <a:p>
            <a:pPr lvl="1"/>
            <a:endParaRPr lang="en-GB" dirty="0"/>
          </a:p>
          <a:p>
            <a:r>
              <a:rPr lang="en-GB" dirty="0" smtClean="0"/>
              <a:t>Next meeting not scheduled yet.</a:t>
            </a:r>
          </a:p>
          <a:p>
            <a:pPr lvl="1"/>
            <a:r>
              <a:rPr lang="en-GB" dirty="0" smtClean="0"/>
              <a:t>(yearly review meeting foreseen in collaboration agreement)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159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3313975"/>
              </p:ext>
            </p:extLst>
          </p:nvPr>
        </p:nvGraphicFramePr>
        <p:xfrm>
          <a:off x="359095" y="1557633"/>
          <a:ext cx="8436486" cy="374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Worksheet" r:id="rId3" imgW="13277804" imgH="5895990" progId="Excel.Sheet.12">
                  <p:embed/>
                </p:oleObj>
              </mc:Choice>
              <mc:Fallback>
                <p:oleObj name="Worksheet" r:id="rId3" imgW="13277804" imgH="58959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095" y="1557633"/>
                        <a:ext cx="8436486" cy="3745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131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 and deliverables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8118656"/>
              </p:ext>
            </p:extLst>
          </p:nvPr>
        </p:nvGraphicFramePr>
        <p:xfrm>
          <a:off x="219075" y="1042988"/>
          <a:ext cx="8705850" cy="477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Worksheet" r:id="rId3" imgW="8705871" imgH="4771980" progId="Excel.Sheet.12">
                  <p:embed/>
                </p:oleObj>
              </mc:Choice>
              <mc:Fallback>
                <p:oleObj name="Worksheet" r:id="rId3" imgW="8705871" imgH="47719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9075" y="1042988"/>
                        <a:ext cx="8705850" cy="4772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98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term actions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36009" y="872914"/>
            <a:ext cx="8469236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GB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Launch a framework contract for the delivery of certified Cu-OFE up to a maximal value.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Available</a:t>
            </a:r>
            <a:endParaRPr lang="en-GB" sz="1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Supply Cu-OFE in 2mm or 3mm sheet to LNL for 6GHz cavities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manufacturing 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31.10.2015 agreed in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Whistler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Delivery of approved drawing of 800 MHz cavity to LNL (M8).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Deadline: </a:t>
            </a:r>
            <a:r>
              <a:rPr lang="en-GB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31.8.2015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31.10.2015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out a plan for production and testing follow-up and circulate.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Deadline: </a:t>
            </a:r>
            <a:r>
              <a:rPr lang="en-GB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31.8.2015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Discussed in Whistler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Setup a tool for sharing of communication.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Deadline: </a:t>
            </a:r>
            <a:r>
              <a:rPr lang="en-GB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31.8.2015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-&gt; 31.10.2015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Ensure quick signature of Contract documents.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Deadline: </a:t>
            </a:r>
            <a:r>
              <a:rPr lang="en-GB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1.7.2015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see next page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LNL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 a testing program, with relevant parameters, techniques, procedures, for 6GHz cavities, to circulate.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Deadline: </a:t>
            </a:r>
            <a:r>
              <a:rPr lang="en-GB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1.8.2015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Discussed in Whistler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 a request for size, quantity and thickness, of certified Cu-OFE for 6GHz cavities, to CERN.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Deadline: </a:t>
            </a:r>
            <a:r>
              <a:rPr lang="en-GB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1.8.2015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31.10.2015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ASTeC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Prepare a summary description of what the deliverables would be under 3D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Nb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/Cu Coating System.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Deadline: </a:t>
            </a:r>
            <a:r>
              <a:rPr lang="en-GB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3.7.2015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 Received in Whistler</a:t>
            </a:r>
            <a:endParaRPr lang="en-GB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351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err="1" smtClean="0"/>
              <a:t>Example</a:t>
            </a:r>
            <a:r>
              <a:rPr lang="fr-CH" dirty="0" smtClean="0"/>
              <a:t>: surface </a:t>
            </a:r>
            <a:r>
              <a:rPr lang="fr-CH" dirty="0" err="1" smtClean="0"/>
              <a:t>treatments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7459" y="943501"/>
            <a:ext cx="809659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Chemical </a:t>
            </a:r>
            <a:r>
              <a:rPr lang="en-GB" sz="1600" b="1" dirty="0"/>
              <a:t>polishing (SUBU)</a:t>
            </a:r>
          </a:p>
          <a:p>
            <a:pPr lvl="0"/>
            <a:r>
              <a:rPr lang="en-GB" sz="1600" dirty="0"/>
              <a:t>Use of existing LHC SUBU </a:t>
            </a:r>
            <a:r>
              <a:rPr lang="en-GB" sz="1600" dirty="0" smtClean="0"/>
              <a:t>installation.</a:t>
            </a:r>
            <a:endParaRPr lang="en-GB" sz="1600" dirty="0"/>
          </a:p>
          <a:p>
            <a:pPr lvl="0"/>
            <a:r>
              <a:rPr lang="en-GB" sz="1600" dirty="0"/>
              <a:t>Define and fabricate specific tooling for handling at different processing </a:t>
            </a:r>
            <a:r>
              <a:rPr lang="en-GB" sz="1600" dirty="0" smtClean="0"/>
              <a:t>phases.</a:t>
            </a:r>
            <a:endParaRPr lang="en-GB" sz="1600" dirty="0"/>
          </a:p>
          <a:p>
            <a:pPr lvl="0"/>
            <a:r>
              <a:rPr lang="en-GB" sz="1600" dirty="0"/>
              <a:t>Pickling + Passivation auxiliary </a:t>
            </a:r>
            <a:r>
              <a:rPr lang="en-GB" sz="1600" dirty="0" smtClean="0"/>
              <a:t>tanks.</a:t>
            </a:r>
            <a:endParaRPr lang="en-GB" sz="1600" dirty="0"/>
          </a:p>
          <a:p>
            <a:pPr lvl="0"/>
            <a:r>
              <a:rPr lang="en-GB" sz="1600" dirty="0"/>
              <a:t>Define and fabricate top and bottom cavity interfaces for </a:t>
            </a:r>
            <a:r>
              <a:rPr lang="en-GB" sz="1600" dirty="0" smtClean="0"/>
              <a:t>SUBU. </a:t>
            </a:r>
            <a:endParaRPr lang="en-GB" sz="1600" dirty="0"/>
          </a:p>
          <a:p>
            <a:pPr lvl="0"/>
            <a:r>
              <a:rPr lang="en-GB" sz="1600" dirty="0"/>
              <a:t>Define and fabricate tools for bath circulation inside the cavity (avoid pinholes and get homogeneous etching</a:t>
            </a:r>
            <a:r>
              <a:rPr lang="en-GB" sz="1600" dirty="0" smtClean="0"/>
              <a:t>).</a:t>
            </a:r>
            <a:endParaRPr lang="en-GB" sz="1600" dirty="0"/>
          </a:p>
          <a:p>
            <a:pPr lvl="0"/>
            <a:r>
              <a:rPr lang="en-GB" sz="1600" dirty="0"/>
              <a:t>COMSOL simulations (bath speed homogeneity and tools geometry</a:t>
            </a:r>
            <a:r>
              <a:rPr lang="en-GB" sz="1600" dirty="0" smtClean="0"/>
              <a:t>).</a:t>
            </a:r>
            <a:endParaRPr lang="en-GB" sz="1600" dirty="0"/>
          </a:p>
          <a:p>
            <a:pPr lvl="0"/>
            <a:r>
              <a:rPr lang="en-GB" sz="1600" dirty="0"/>
              <a:t>Foreseen budget 50 </a:t>
            </a:r>
            <a:r>
              <a:rPr lang="en-GB" sz="1600" dirty="0" err="1" smtClean="0"/>
              <a:t>kCHF</a:t>
            </a:r>
            <a:r>
              <a:rPr lang="en-GB" sz="1600" dirty="0" smtClean="0"/>
              <a:t>.</a:t>
            </a:r>
            <a:endParaRPr lang="en-GB" sz="1600" dirty="0"/>
          </a:p>
          <a:p>
            <a:r>
              <a:rPr lang="en-GB" sz="1600" dirty="0"/>
              <a:t> </a:t>
            </a:r>
          </a:p>
          <a:p>
            <a:pPr lvl="0"/>
            <a:r>
              <a:rPr lang="en-GB" sz="1600" b="1" dirty="0" err="1" smtClean="0"/>
              <a:t>Electropolishing</a:t>
            </a:r>
            <a:endParaRPr lang="en-GB" sz="1600" dirty="0"/>
          </a:p>
          <a:p>
            <a:pPr lvl="0"/>
            <a:r>
              <a:rPr lang="en-GB" sz="1600" dirty="0"/>
              <a:t>COMSOL simulation to define cathode geometry and working </a:t>
            </a:r>
            <a:r>
              <a:rPr lang="en-GB" sz="1600" dirty="0" smtClean="0"/>
              <a:t>parameters.</a:t>
            </a:r>
            <a:endParaRPr lang="en-GB" sz="1600" dirty="0"/>
          </a:p>
          <a:p>
            <a:pPr lvl="0"/>
            <a:r>
              <a:rPr lang="en-GB" sz="1600" dirty="0" smtClean="0"/>
              <a:t>Define </a:t>
            </a:r>
            <a:r>
              <a:rPr lang="en-GB" sz="1600" dirty="0"/>
              <a:t>and fabricate </a:t>
            </a:r>
            <a:r>
              <a:rPr lang="en-GB" sz="1600" dirty="0" err="1"/>
              <a:t>electropolishing</a:t>
            </a:r>
            <a:r>
              <a:rPr lang="en-GB" sz="1600" dirty="0"/>
              <a:t> installation for both horizontal or vertical </a:t>
            </a:r>
            <a:r>
              <a:rPr lang="en-GB" sz="1600" dirty="0" err="1" smtClean="0"/>
              <a:t>electropolishing</a:t>
            </a:r>
            <a:r>
              <a:rPr lang="en-GB" sz="1600" dirty="0" smtClean="0"/>
              <a:t>.</a:t>
            </a:r>
            <a:endParaRPr lang="en-GB" sz="1600" dirty="0"/>
          </a:p>
          <a:p>
            <a:pPr lvl="0"/>
            <a:r>
              <a:rPr lang="en-GB" sz="1600" dirty="0"/>
              <a:t>Fabricate cathode in accordance with </a:t>
            </a:r>
            <a:r>
              <a:rPr lang="en-GB" sz="1600" dirty="0" smtClean="0"/>
              <a:t>simulations.</a:t>
            </a:r>
          </a:p>
          <a:p>
            <a:pPr lvl="0"/>
            <a:r>
              <a:rPr lang="fr-CH" sz="1600" dirty="0" err="1" smtClean="0"/>
              <a:t>Find</a:t>
            </a:r>
            <a:r>
              <a:rPr lang="fr-CH" sz="1600" dirty="0" smtClean="0"/>
              <a:t> </a:t>
            </a:r>
            <a:r>
              <a:rPr lang="fr-CH" sz="1600" dirty="0" err="1" smtClean="0"/>
              <a:t>space</a:t>
            </a:r>
            <a:r>
              <a:rPr lang="fr-CH" sz="1600" dirty="0" smtClean="0"/>
              <a:t> in the </a:t>
            </a:r>
            <a:r>
              <a:rPr lang="fr-CH" sz="1600" dirty="0" err="1" smtClean="0"/>
              <a:t>present</a:t>
            </a:r>
            <a:r>
              <a:rPr lang="fr-CH" sz="1600" dirty="0" smtClean="0"/>
              <a:t> </a:t>
            </a:r>
            <a:r>
              <a:rPr lang="fr-CH" sz="1600" dirty="0" err="1" smtClean="0"/>
              <a:t>premises</a:t>
            </a:r>
            <a:r>
              <a:rPr lang="fr-CH" sz="1600" dirty="0" smtClean="0"/>
              <a:t> to </a:t>
            </a:r>
            <a:r>
              <a:rPr lang="fr-CH" sz="1600" dirty="0" err="1" smtClean="0"/>
              <a:t>install</a:t>
            </a:r>
            <a:r>
              <a:rPr lang="fr-CH" sz="1600" dirty="0" smtClean="0"/>
              <a:t> the </a:t>
            </a:r>
            <a:r>
              <a:rPr lang="fr-CH" sz="1600" dirty="0" err="1" smtClean="0"/>
              <a:t>set-up</a:t>
            </a:r>
            <a:r>
              <a:rPr lang="fr-CH" sz="1600" dirty="0" smtClean="0"/>
              <a:t>.</a:t>
            </a:r>
            <a:endParaRPr lang="en-GB" sz="1600" dirty="0" smtClean="0"/>
          </a:p>
          <a:p>
            <a:r>
              <a:rPr lang="en-GB" sz="1600" dirty="0"/>
              <a:t>Foreseen budget for the EP installation 200 </a:t>
            </a:r>
            <a:r>
              <a:rPr lang="en-GB" sz="1600" dirty="0" err="1" smtClean="0"/>
              <a:t>kCHF</a:t>
            </a:r>
            <a:r>
              <a:rPr lang="en-GB" sz="1600" dirty="0" smtClean="0"/>
              <a:t>.</a:t>
            </a:r>
            <a:endParaRPr lang="en-GB" sz="1600" dirty="0"/>
          </a:p>
          <a:p>
            <a:endParaRPr lang="en-GB" sz="1600" dirty="0"/>
          </a:p>
          <a:p>
            <a:r>
              <a:rPr lang="en-GB" sz="1600" dirty="0" smtClean="0"/>
              <a:t>18 </a:t>
            </a:r>
            <a:r>
              <a:rPr lang="en-GB" sz="1600" dirty="0"/>
              <a:t>months to have the surface treatments </a:t>
            </a:r>
            <a:r>
              <a:rPr lang="en-GB" sz="1600" dirty="0" smtClean="0"/>
              <a:t>equipment ready: a </a:t>
            </a:r>
            <a:r>
              <a:rPr lang="en-GB" sz="1600" dirty="0"/>
              <a:t>bit </a:t>
            </a:r>
            <a:r>
              <a:rPr lang="en-GB" sz="1600" dirty="0" smtClean="0"/>
              <a:t>tight but we will do our best.</a:t>
            </a:r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61962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Signatures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124" y="705345"/>
            <a:ext cx="5400000" cy="43712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225246"/>
            <a:ext cx="8125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Retrieved on 5.10.2015 the lost document signed by INFN’s president, which is now being sent to STFC for signature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633585"/>
      </p:ext>
    </p:extLst>
  </p:cSld>
  <p:clrMapOvr>
    <a:masterClrMapping/>
  </p:clrMapOvr>
</p:sld>
</file>

<file path=ppt/theme/theme1.xml><?xml version="1.0" encoding="utf-8"?>
<a:theme xmlns:a="http://schemas.openxmlformats.org/drawingml/2006/main" name="CERN60ans4-3_Sergio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CERN60ans4-3_Sergio</Template>
  <TotalTime>3716</TotalTime>
  <Words>353</Words>
  <Application>Microsoft Office PowerPoint</Application>
  <PresentationFormat>On-screen Show (4:3)</PresentationFormat>
  <Paragraphs>59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CERN60ans4-3_Sergio</vt:lpstr>
      <vt:lpstr>Worksheet</vt:lpstr>
      <vt:lpstr>PowerPoint Presentation</vt:lpstr>
      <vt:lpstr>PowerPoint Presentation</vt:lpstr>
      <vt:lpstr>PowerPoint Presentation</vt:lpstr>
      <vt:lpstr>Meetings</vt:lpstr>
      <vt:lpstr>Planning</vt:lpstr>
      <vt:lpstr>Milestones and deliverables</vt:lpstr>
      <vt:lpstr>Short term actions</vt:lpstr>
      <vt:lpstr>Example: surface treatments</vt:lpstr>
      <vt:lpstr>Signatures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Sergio Calatroni</dc:creator>
  <cp:lastModifiedBy>Paolo Chiggiato</cp:lastModifiedBy>
  <cp:revision>80</cp:revision>
  <dcterms:created xsi:type="dcterms:W3CDTF">2014-09-08T11:32:03Z</dcterms:created>
  <dcterms:modified xsi:type="dcterms:W3CDTF">2015-10-13T10:28:58Z</dcterms:modified>
</cp:coreProperties>
</file>