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notesMasterIdLst>
    <p:notesMasterId r:id="rId12"/>
  </p:notesMasterIdLst>
  <p:sldIdLst>
    <p:sldId id="256" r:id="rId3"/>
    <p:sldId id="259" r:id="rId4"/>
    <p:sldId id="264" r:id="rId5"/>
    <p:sldId id="261" r:id="rId6"/>
    <p:sldId id="262" r:id="rId7"/>
    <p:sldId id="263" r:id="rId8"/>
    <p:sldId id="260" r:id="rId9"/>
    <p:sldId id="265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72" y="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86A8D-304C-44EB-A055-5DB651DC70C2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BF061-C8D4-4DFA-B549-6025D1826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367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35350" y="849313"/>
            <a:ext cx="3057525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69959-8DB5-4E4B-908E-25B2E88A506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626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641490"/>
          </a:xfrm>
        </p:spPr>
        <p:txBody>
          <a:bodyPr wrap="none" anchor="t">
            <a:normAutofit/>
          </a:bodyPr>
          <a:lstStyle>
            <a:lvl1pPr algn="r">
              <a:defRPr sz="54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694377"/>
            <a:ext cx="6858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5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30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72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600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8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9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9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70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50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5" y="4873769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4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3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50" y="4873767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1969"/>
            <a:ext cx="7772400" cy="54694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92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215"/>
            </a:lvl1pPr>
            <a:lvl2pPr>
              <a:defRPr sz="2215"/>
            </a:lvl2pPr>
            <a:lvl3pPr>
              <a:defRPr sz="2031"/>
            </a:lvl3pPr>
            <a:lvl4pPr>
              <a:defRPr sz="2031"/>
            </a:lvl4pPr>
            <a:lvl5pPr>
              <a:defRPr sz="203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67544" y="299261"/>
            <a:ext cx="5899117" cy="49013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sz="2585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06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660502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6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43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67544" y="270857"/>
            <a:ext cx="7128792" cy="54694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63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4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4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67544" y="270857"/>
            <a:ext cx="7128792" cy="54694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0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91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21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156249"/>
            <a:ext cx="3008313" cy="660437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108801"/>
            <a:ext cx="5111751" cy="501736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816686"/>
            <a:ext cx="3008313" cy="4309478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908720"/>
            <a:ext cx="7228495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38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90953"/>
            <a:ext cx="5486400" cy="376385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F0CA77-CBF9-49CA-8F6C-17E0F07A170F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735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7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93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64149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693678"/>
            <a:ext cx="6858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/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2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2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2" y="2057400"/>
            <a:ext cx="2739019" cy="3811588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2" y="2057400"/>
            <a:ext cx="2739019" cy="3811588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g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4800" y="74502"/>
            <a:ext cx="7697986" cy="10441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214" y="1409252"/>
            <a:ext cx="8541572" cy="4767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214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66682" y="6356355"/>
            <a:ext cx="44106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386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318" y="74502"/>
            <a:ext cx="2357697" cy="1044123"/>
          </a:xfrm>
          <a:prstGeom prst="rect">
            <a:avLst/>
          </a:prstGeom>
        </p:spPr>
      </p:pic>
      <p:pic>
        <p:nvPicPr>
          <p:cNvPr id="1026" name="Picture 2" descr="https://www.euro-fusion.org/wpcms/wp-content/uploads/2011/11/CERN.gif"/>
          <p:cNvPicPr>
            <a:picLocks noChangeAspect="1" noChangeArrowheads="1"/>
          </p:cNvPicPr>
          <p:nvPr userDrawn="1"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" y="74502"/>
            <a:ext cx="1044122" cy="104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5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1">
                <a:lumMod val="20000"/>
                <a:lumOff val="80000"/>
              </a:schemeClr>
            </a:gs>
            <a:gs pos="0">
              <a:schemeClr val="accent1">
                <a:lumMod val="40000"/>
                <a:lumOff val="60000"/>
                <a:alpha val="70000"/>
              </a:schemeClr>
            </a:gs>
            <a:gs pos="85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270857"/>
            <a:ext cx="7228495" cy="54694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40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09013" y="116634"/>
            <a:ext cx="647626" cy="63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477" y="6564923"/>
            <a:ext cx="8253046" cy="278952"/>
          </a:xfrm>
          <a:prstGeom prst="rect">
            <a:avLst/>
          </a:prstGeom>
        </p:spPr>
        <p:txBody>
          <a:bodyPr/>
          <a:lstStyle>
            <a:lvl1pPr algn="ctr">
              <a:defRPr sz="1292"/>
            </a:lvl1pPr>
          </a:lstStyle>
          <a:p>
            <a:pPr defTabSz="914400"/>
            <a:r>
              <a:rPr lang="en-GB" smtClean="0">
                <a:solidFill>
                  <a:prstClr val="black"/>
                </a:solidFill>
              </a:rPr>
              <a:t>FCC Week 2015 Washington                  RF Overview                     Erk.Jensen@cern.ch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7816" y="6564923"/>
            <a:ext cx="731076" cy="278952"/>
          </a:xfrm>
          <a:prstGeom prst="rect">
            <a:avLst/>
          </a:prstGeom>
        </p:spPr>
        <p:txBody>
          <a:bodyPr/>
          <a:lstStyle>
            <a:lvl1pPr algn="r">
              <a:defRPr sz="1292"/>
            </a:lvl1pPr>
          </a:lstStyle>
          <a:p>
            <a:pPr defTabSz="914400"/>
            <a:fld id="{87F0CA77-CBF9-49CA-8F6C-17E0F07A170F}" type="slidenum">
              <a:rPr lang="en-GB" smtClean="0">
                <a:solidFill>
                  <a:prstClr val="black"/>
                </a:solidFill>
              </a:rPr>
              <a:pPr defTabSz="914400"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564" y="116633"/>
            <a:ext cx="1430808" cy="63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26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844083" rtl="0" eaLnBrk="1" latinLnBrk="0" hangingPunct="1">
        <a:spcBef>
          <a:spcPct val="0"/>
        </a:spcBef>
        <a:buNone/>
        <a:defRPr sz="2954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316531" indent="-31653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2400" kern="1200">
          <a:solidFill>
            <a:srgbClr val="0055A0"/>
          </a:solidFill>
          <a:latin typeface="+mn-lt"/>
          <a:ea typeface="+mn-ea"/>
          <a:cs typeface="+mn-cs"/>
        </a:defRPr>
      </a:lvl1pPr>
      <a:lvl2pPr marL="685817" indent="-263776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2215" kern="1200">
          <a:solidFill>
            <a:srgbClr val="0055A0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846" kern="1200">
          <a:solidFill>
            <a:srgbClr val="0055A0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662" kern="1200">
          <a:solidFill>
            <a:srgbClr val="0055A0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662" kern="1200">
          <a:solidFill>
            <a:srgbClr val="0055A0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 fontScale="90000"/>
              </a:bodyPr>
              <a:lstStyle/>
              <a:p>
                <a:pPr algn="ctr"/>
                <a:r>
                  <a:rPr lang="en-GB" b="1" i="1" dirty="0" smtClean="0"/>
                  <a:t>FCC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dirty="0" smtClean="0"/>
                  <a:t>R&amp;D on RF (SRF and high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GB" dirty="0" smtClean="0"/>
                  <a:t>) 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 rotWithShape="0">
                <a:blip r:embed="rId2"/>
                <a:stretch>
                  <a:fillRect l="-1511" r="-889" b="-28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Erk Jensen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92807" y="6279357"/>
            <a:ext cx="135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14-Oct-2015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34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LHC to run for 20+ years </a:t>
            </a:r>
            <a:r>
              <a:rPr lang="en-GB" dirty="0" smtClean="0">
                <a:sym typeface="Wingdings" panose="05000000000000000000" pitchFamily="2" charset="2"/>
              </a:rPr>
              <a:t> we must keep key technologies in house!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A future large machine (FCC or other) will need key technologies: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high field magnets,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efficient power conversion,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RF systems (normal conducting or superconducting)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normal conducting: pulsed – superconducting: CW (requires also efficient cryogenics)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European Strategy for Particle Physics (2013):</a:t>
            </a:r>
          </a:p>
          <a:p>
            <a:pPr lvl="1"/>
            <a:r>
              <a:rPr lang="en-GB" i="1" dirty="0"/>
              <a:t>Europe’s top priority should be the exploitation of the full potential </a:t>
            </a:r>
            <a:r>
              <a:rPr lang="en-GB" i="1" dirty="0" smtClean="0"/>
              <a:t>of the </a:t>
            </a:r>
            <a:r>
              <a:rPr lang="en-GB" i="1" dirty="0"/>
              <a:t>LHC, including the high-luminosity upgrade of the </a:t>
            </a:r>
            <a:r>
              <a:rPr lang="en-GB" i="1" dirty="0" smtClean="0"/>
              <a:t>machine…</a:t>
            </a:r>
            <a:endParaRPr lang="en-GB" dirty="0" smtClean="0">
              <a:sym typeface="Wingdings" panose="05000000000000000000" pitchFamily="2" charset="2"/>
            </a:endParaRPr>
          </a:p>
          <a:p>
            <a:pPr lvl="1"/>
            <a:r>
              <a:rPr lang="en-GB" i="1" dirty="0" smtClean="0">
                <a:sym typeface="Wingdings" panose="05000000000000000000" pitchFamily="2" charset="2"/>
              </a:rPr>
              <a:t>CERN </a:t>
            </a:r>
            <a:r>
              <a:rPr lang="en-GB" i="1" dirty="0">
                <a:sym typeface="Wingdings" panose="05000000000000000000" pitchFamily="2" charset="2"/>
              </a:rPr>
              <a:t>should undertake </a:t>
            </a:r>
            <a:r>
              <a:rPr lang="en-GB" i="1" dirty="0" smtClean="0">
                <a:sym typeface="Wingdings" panose="05000000000000000000" pitchFamily="2" charset="2"/>
              </a:rPr>
              <a:t>design studies </a:t>
            </a:r>
            <a:r>
              <a:rPr lang="en-GB" i="1" dirty="0">
                <a:sym typeface="Wingdings" panose="05000000000000000000" pitchFamily="2" charset="2"/>
              </a:rPr>
              <a:t>for accelerator projects in a global context, with emphasis on proton-proton and </a:t>
            </a:r>
            <a:r>
              <a:rPr lang="en-GB" i="1" dirty="0" smtClean="0">
                <a:sym typeface="Wingdings" panose="05000000000000000000" pitchFamily="2" charset="2"/>
              </a:rPr>
              <a:t>electron positron high-energy </a:t>
            </a:r>
            <a:r>
              <a:rPr lang="en-GB" i="1" dirty="0">
                <a:sym typeface="Wingdings" panose="05000000000000000000" pitchFamily="2" charset="2"/>
              </a:rPr>
              <a:t>frontier machines. These design studies should be coupled to a vigorous accelerator R&amp;D programme, including high-field magnets and high-gradient </a:t>
            </a:r>
            <a:r>
              <a:rPr lang="en-GB" i="1" dirty="0" smtClean="0">
                <a:sym typeface="Wingdings" panose="05000000000000000000" pitchFamily="2" charset="2"/>
              </a:rPr>
              <a:t>accelerating structures</a:t>
            </a:r>
            <a:r>
              <a:rPr lang="en-GB" i="1" dirty="0">
                <a:sym typeface="Wingdings" panose="05000000000000000000" pitchFamily="2" charset="2"/>
              </a:rPr>
              <a:t>, in collaboration with national institutes, laboratories and universities worldwide</a:t>
            </a:r>
            <a:r>
              <a:rPr lang="en-GB" i="1" dirty="0" smtClean="0">
                <a:sym typeface="Wingdings" panose="05000000000000000000" pitchFamily="2" charset="2"/>
              </a:rPr>
              <a:t>.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Collaboration: This is a global effort: what can partners provide – what should be concentrated at CERN? 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 Keep the R&amp;D @ CERN </a:t>
            </a:r>
            <a:r>
              <a:rPr lang="en-GB" b="1" u="sng" dirty="0" smtClean="0">
                <a:sym typeface="Wingdings" panose="05000000000000000000" pitchFamily="2" charset="2"/>
              </a:rPr>
              <a:t>complementary</a:t>
            </a:r>
            <a:r>
              <a:rPr lang="en-GB" dirty="0" smtClean="0">
                <a:sym typeface="Wingdings" panose="05000000000000000000" pitchFamily="2" charset="2"/>
              </a:rPr>
              <a:t> to the successful global R&amp;D program!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425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CERN Context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1214" y="1409252"/>
            <a:ext cx="8541572" cy="491624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have an ongoing SRF program for LHC and HL-LHC! </a:t>
            </a:r>
            <a:br>
              <a:rPr lang="en-GB" dirty="0" smtClean="0"/>
            </a:br>
            <a:r>
              <a:rPr lang="en-GB" dirty="0" smtClean="0"/>
              <a:t>(Highest priority, includes 400 MHz crab cavities as baseline (32 + spares), 200 MHz and 800 MHz harmonic &amp; subharmonic cavities as options)</a:t>
            </a:r>
          </a:p>
          <a:p>
            <a:r>
              <a:rPr lang="en-GB" dirty="0" smtClean="0"/>
              <a:t>We have an ongoing SRF program for HIE Isolde (High priority, 20 cavities 100 MHz, QWR, </a:t>
            </a:r>
            <a:r>
              <a:rPr lang="en-GB" dirty="0" err="1" smtClean="0"/>
              <a:t>Nb</a:t>
            </a:r>
            <a:r>
              <a:rPr lang="en-GB" dirty="0" smtClean="0"/>
              <a:t>-on-Cu, for radioactive isotope post-acceleration)</a:t>
            </a:r>
          </a:p>
          <a:p>
            <a:r>
              <a:rPr lang="en-GB" dirty="0" smtClean="0"/>
              <a:t>Since LHC has to run 20+ years, we’re building/processing LHC spare cavities/cryomodules and FPCs!</a:t>
            </a:r>
          </a:p>
          <a:p>
            <a:r>
              <a:rPr lang="en-GB" dirty="0" smtClean="0"/>
              <a:t>There is the </a:t>
            </a:r>
            <a:r>
              <a:rPr lang="en-GB" b="1" u="sng" dirty="0" smtClean="0"/>
              <a:t>FCC SRF R&amp;D programme </a:t>
            </a:r>
            <a:r>
              <a:rPr lang="en-GB" dirty="0" smtClean="0"/>
              <a:t>described here.</a:t>
            </a:r>
          </a:p>
          <a:p>
            <a:r>
              <a:rPr lang="en-GB" dirty="0" smtClean="0"/>
              <a:t>And also we have an ongoing SRF R&amp;D program covering interesting R&amp;D that is not focused on FCC (e.g. High Gradient test cavities 704 MHz in collaboration with ESS, alternative compact crab cavity study using </a:t>
            </a:r>
            <a:r>
              <a:rPr lang="en-GB" dirty="0" err="1" smtClean="0"/>
              <a:t>Nb</a:t>
            </a:r>
            <a:r>
              <a:rPr lang="en-GB" dirty="0" smtClean="0"/>
              <a:t>-on-Cu, cold diagnostics studies, new forming, joining and cleaning techniques, SRF theory …)</a:t>
            </a:r>
          </a:p>
          <a:p>
            <a:pPr marL="0" indent="0">
              <a:buNone/>
            </a:pPr>
            <a:endParaRPr lang="en-GB" sz="500" dirty="0"/>
          </a:p>
          <a:p>
            <a:pPr marL="0" indent="0">
              <a:buNone/>
            </a:pPr>
            <a:r>
              <a:rPr lang="en-GB" b="1" i="1" u="sng" dirty="0" smtClean="0"/>
              <a:t>There is a certain synergy – which is by all means intentional/welcome! </a:t>
            </a:r>
            <a:br>
              <a:rPr lang="en-GB" b="1" i="1" u="sng" dirty="0" smtClean="0"/>
            </a:br>
            <a:r>
              <a:rPr lang="en-GB" b="1" i="1" u="sng" dirty="0" smtClean="0"/>
              <a:t>But infrastructures and services have to be shared!</a:t>
            </a:r>
            <a:endParaRPr lang="en-GB" b="1" i="1" u="sng" dirty="0"/>
          </a:p>
        </p:txBody>
      </p:sp>
    </p:spTree>
    <p:extLst>
      <p:ext uri="{BB962C8B-B14F-4D97-AF65-F5344CB8AC3E}">
        <p14:creationId xmlns:p14="http://schemas.microsoft.com/office/powerpoint/2010/main" val="747420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Long term goals: significant performance improvement for future accelerators with better …</a:t>
            </a:r>
          </a:p>
          <a:p>
            <a:pPr lvl="1"/>
            <a:r>
              <a:rPr lang="en-GB" dirty="0" smtClean="0"/>
              <a:t>…overall energy efficiency</a:t>
            </a:r>
          </a:p>
          <a:p>
            <a:pPr lvl="1"/>
            <a:r>
              <a:rPr lang="en-GB" dirty="0" smtClean="0"/>
              <a:t>…reliability</a:t>
            </a:r>
          </a:p>
          <a:p>
            <a:pPr lvl="1"/>
            <a:r>
              <a:rPr lang="en-GB" dirty="0" smtClean="0"/>
              <a:t>…performance reach (accelerating gradient, intensity, brilliance, size …)</a:t>
            </a:r>
          </a:p>
          <a:p>
            <a:pPr lvl="1"/>
            <a:r>
              <a:rPr lang="en-GB" dirty="0" smtClean="0"/>
              <a:t>Reaching these goals will have impact on other accelerators, e.g. medical &amp; light sources, and on society at large.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 R&amp;D itself will have a positive societal impact (academic interest – training – excellence).</a:t>
            </a:r>
          </a:p>
          <a:p>
            <a:r>
              <a:rPr lang="en-GB" dirty="0" smtClean="0"/>
              <a:t>R&amp;D must be </a:t>
            </a:r>
            <a:r>
              <a:rPr lang="en-GB" b="1" u="sng" dirty="0" smtClean="0"/>
              <a:t>fundamental and basic </a:t>
            </a:r>
            <a:r>
              <a:rPr lang="en-GB" dirty="0" smtClean="0"/>
              <a:t>– not incremental!</a:t>
            </a:r>
          </a:p>
          <a:p>
            <a:pPr lvl="1"/>
            <a:r>
              <a:rPr lang="en-GB" dirty="0" smtClean="0"/>
              <a:t>We must dare to do things that are very different! The risk is high – but also the potential.</a:t>
            </a:r>
          </a:p>
          <a:p>
            <a:pPr lvl="1"/>
            <a:r>
              <a:rPr lang="en-GB" dirty="0" smtClean="0"/>
              <a:t>We must understand the underlying physics – this requires time and contemplation as well as systematic studies.</a:t>
            </a:r>
          </a:p>
          <a:p>
            <a:pPr lvl="1"/>
            <a:r>
              <a:rPr lang="en-GB" dirty="0" smtClean="0"/>
              <a:t>I believe CERN is an excellent place to do this – where else?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005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Choices for FCC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Frequency: 400 MHz (and 800 MHz)</a:t>
                </a:r>
              </a:p>
              <a:p>
                <a:pPr lvl="1"/>
                <a:r>
                  <a:rPr lang="en-GB" dirty="0" smtClean="0"/>
                  <a:t>FCC-</a:t>
                </a:r>
                <a:r>
                  <a:rPr lang="en-GB" dirty="0" err="1" smtClean="0"/>
                  <a:t>hh</a:t>
                </a:r>
                <a:r>
                  <a:rPr lang="en-GB" dirty="0" smtClean="0"/>
                  <a:t>: similar to LHC (strong synergy) – single-cell cavities, total &lt;50 MV (about 40 systems)</a:t>
                </a:r>
              </a:p>
              <a:p>
                <a:pPr lvl="1"/>
                <a:r>
                  <a:rPr lang="en-GB" dirty="0" smtClean="0"/>
                  <a:t>FCC-he: e-beam: ERL very attractive (800 MHz, 5-cell,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, about 1000 cavities)</a:t>
                </a:r>
              </a:p>
              <a:p>
                <a:pPr lvl="1"/>
                <a:r>
                  <a:rPr lang="en-GB" dirty="0" smtClean="0"/>
                  <a:t>FCC-</a:t>
                </a:r>
                <a:r>
                  <a:rPr lang="en-GB" dirty="0" err="1" smtClean="0"/>
                  <a:t>ee</a:t>
                </a:r>
                <a:r>
                  <a:rPr lang="en-GB" dirty="0" smtClean="0"/>
                  <a:t>-Z: 1.5 A beam current, 2.5 GV total voltage – dominated by HOM excitation (about 700 cavities)</a:t>
                </a:r>
              </a:p>
              <a:p>
                <a:pPr lvl="1"/>
                <a:r>
                  <a:rPr lang="en-GB" dirty="0" smtClean="0"/>
                  <a:t>FCC-</a:t>
                </a:r>
                <a:r>
                  <a:rPr lang="en-GB" dirty="0" err="1" smtClean="0"/>
                  <a:t>ee</a:t>
                </a:r>
                <a:r>
                  <a:rPr lang="en-GB" dirty="0" smtClean="0"/>
                  <a:t>-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dirty="0" smtClean="0"/>
                  <a:t>: 11 GV total voltage! Option: add 800 MHz system to boost voltage! (additional 700 cavities)</a:t>
                </a:r>
              </a:p>
              <a:p>
                <a:r>
                  <a:rPr lang="en-GB" dirty="0" smtClean="0"/>
                  <a:t>Technology: focus on thin films (Huge potential! Complementarity).</a:t>
                </a:r>
              </a:p>
              <a:p>
                <a:r>
                  <a:rPr lang="en-GB" dirty="0" smtClean="0"/>
                  <a:t>Operation at 4.5 K with </a:t>
                </a:r>
                <a:r>
                  <a:rPr lang="en-GB" dirty="0" err="1" smtClean="0"/>
                  <a:t>Nb</a:t>
                </a:r>
                <a:r>
                  <a:rPr lang="en-GB" dirty="0" smtClean="0"/>
                  <a:t>-Cu sputtered cavities ? </a:t>
                </a:r>
                <a:r>
                  <a:rPr lang="en-GB" dirty="0" err="1" smtClean="0"/>
                  <a:t>Cryo</a:t>
                </a:r>
                <a:r>
                  <a:rPr lang="en-GB" dirty="0" smtClean="0"/>
                  <a:t> to optimize!</a:t>
                </a:r>
              </a:p>
              <a:p>
                <a:r>
                  <a:rPr lang="en-GB" dirty="0" smtClean="0"/>
                  <a:t>RF Power: focus on BAC klystron – but keep surveying solid-state!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267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areas of R&amp;D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SC Materials</a:t>
                </a:r>
              </a:p>
              <a:p>
                <a:r>
                  <a:rPr lang="en-GB" dirty="0" smtClean="0"/>
                  <a:t>Cavity optimum shape (fields,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/>
                  <a:t>, MP,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</m:oMath>
                </a14:m>
                <a:r>
                  <a:rPr lang="en-GB" dirty="0" smtClean="0"/>
                  <a:t>, mode spectrum …)</a:t>
                </a:r>
              </a:p>
              <a:p>
                <a:r>
                  <a:rPr lang="en-GB" dirty="0" smtClean="0"/>
                  <a:t>Coating techniques/technology</a:t>
                </a:r>
              </a:p>
              <a:p>
                <a:r>
                  <a:rPr lang="en-GB" dirty="0" smtClean="0"/>
                  <a:t>Intrinsic and extrinsic performance limits (flux trapping &amp; expulsion, vibrations, thermo-electric currents, impurities, …)</a:t>
                </a:r>
              </a:p>
              <a:p>
                <a:r>
                  <a:rPr lang="en-GB" dirty="0" smtClean="0"/>
                  <a:t>Fabrication techniques (spinning, rapid forming, additive, …)</a:t>
                </a:r>
              </a:p>
              <a:p>
                <a:r>
                  <a:rPr lang="en-GB" dirty="0" smtClean="0"/>
                  <a:t>CM construction techniques (</a:t>
                </a:r>
                <a:r>
                  <a:rPr lang="en-GB" dirty="0" err="1" smtClean="0"/>
                  <a:t>cryo</a:t>
                </a:r>
                <a:r>
                  <a:rPr lang="en-GB" dirty="0" smtClean="0"/>
                  <a:t> economy, magnetic hygiene)</a:t>
                </a:r>
              </a:p>
              <a:p>
                <a:r>
                  <a:rPr lang="en-GB" dirty="0" smtClean="0"/>
                  <a:t>Novel diagnostic methods (Surface analysis,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 smtClean="0"/>
                  <a:t>, quench localization, …)</a:t>
                </a:r>
              </a:p>
              <a:p>
                <a:r>
                  <a:rPr lang="en-GB" dirty="0" smtClean="0"/>
                  <a:t>HOM damping</a:t>
                </a:r>
              </a:p>
              <a:p>
                <a:r>
                  <a:rPr lang="en-GB" dirty="0" smtClean="0"/>
                  <a:t>HOM and impedance mitigation with fast feedback systems</a:t>
                </a:r>
              </a:p>
              <a:p>
                <a:r>
                  <a:rPr lang="en-GB" dirty="0" smtClean="0"/>
                  <a:t>FPC study and optimization</a:t>
                </a:r>
              </a:p>
              <a:p>
                <a:r>
                  <a:rPr lang="en-GB" dirty="0" smtClean="0"/>
                  <a:t>Highest efficiency klystrons &amp; modulators</a:t>
                </a:r>
              </a:p>
              <a:p>
                <a:r>
                  <a:rPr lang="en-GB" dirty="0" smtClean="0"/>
                  <a:t>…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336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work packages (draft)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228994"/>
              </p:ext>
            </p:extLst>
          </p:nvPr>
        </p:nvGraphicFramePr>
        <p:xfrm>
          <a:off x="204394" y="1409253"/>
          <a:ext cx="8735212" cy="4744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0043"/>
                <a:gridCol w="2101643"/>
                <a:gridCol w="1161826"/>
                <a:gridCol w="4851700"/>
              </a:tblGrid>
              <a:tr h="279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#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name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topics / objectives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71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Collaboration Agreement “KE2722/BE/FCC”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P. Chiggiato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6 </a:t>
                      </a:r>
                      <a:r>
                        <a:rPr lang="en-GB" sz="1400" dirty="0">
                          <a:effectLst/>
                        </a:rPr>
                        <a:t>GHz: </a:t>
                      </a: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/Cu performances + diagnostics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800 </a:t>
                      </a:r>
                      <a:r>
                        <a:rPr lang="en-GB" sz="1400" dirty="0">
                          <a:effectLst/>
                        </a:rPr>
                        <a:t>MHz: fabrication of seamless cavities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400 </a:t>
                      </a:r>
                      <a:r>
                        <a:rPr lang="en-GB" sz="1400" dirty="0">
                          <a:effectLst/>
                        </a:rPr>
                        <a:t>MHz: feasibility study (fabrication)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Cavity Design (+ cavity impedance and HOMs)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R. Calaga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400 </a:t>
                      </a:r>
                      <a:r>
                        <a:rPr lang="en-GB" sz="1400" dirty="0">
                          <a:effectLst/>
                        </a:rPr>
                        <a:t>MHz: low loss factor cavities for FCC-</a:t>
                      </a:r>
                      <a:r>
                        <a:rPr lang="en-GB" sz="1400" dirty="0" err="1">
                          <a:effectLst/>
                        </a:rPr>
                        <a:t>ee</a:t>
                      </a:r>
                      <a:endParaRPr lang="en-GB" sz="1400" dirty="0">
                        <a:effectLst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800 </a:t>
                      </a:r>
                      <a:r>
                        <a:rPr lang="en-GB" sz="1400" dirty="0">
                          <a:effectLst/>
                        </a:rPr>
                        <a:t>MHz: for 2</a:t>
                      </a:r>
                      <a:r>
                        <a:rPr lang="en-GB" sz="1400" baseline="30000" dirty="0">
                          <a:effectLst/>
                        </a:rPr>
                        <a:t>nd</a:t>
                      </a:r>
                      <a:r>
                        <a:rPr lang="en-GB" sz="1400" dirty="0">
                          <a:effectLst/>
                        </a:rPr>
                        <a:t> harmonic system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Cavity Material and Performance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W. </a:t>
                      </a:r>
                      <a:r>
                        <a:rPr lang="en-GB" sz="1400" dirty="0" smtClean="0">
                          <a:effectLst/>
                        </a:rPr>
                        <a:t>Venturini Delsolaro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Preparation</a:t>
                      </a:r>
                      <a:r>
                        <a:rPr lang="en-GB" sz="1400" dirty="0">
                          <a:effectLst/>
                        </a:rPr>
                        <a:t>, diagnostics &amp; measurements @ CERN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Bulk </a:t>
                      </a: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, </a:t>
                      </a: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/Cu &amp; Nb</a:t>
                      </a:r>
                      <a:r>
                        <a:rPr lang="en-GB" sz="1400" baseline="-25000" dirty="0">
                          <a:effectLst/>
                        </a:rPr>
                        <a:t>3</a:t>
                      </a:r>
                      <a:r>
                        <a:rPr lang="en-GB" sz="1400" dirty="0">
                          <a:effectLst/>
                        </a:rPr>
                        <a:t>Sn at low frequencies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Cavity Fabrication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K. Schirm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Collaboration </a:t>
                      </a:r>
                      <a:r>
                        <a:rPr lang="en-GB" sz="1400" dirty="0">
                          <a:effectLst/>
                        </a:rPr>
                        <a:t>with </a:t>
                      </a:r>
                      <a:r>
                        <a:rPr lang="en-GB" sz="1400" dirty="0" err="1">
                          <a:effectLst/>
                        </a:rPr>
                        <a:t>JLab</a:t>
                      </a:r>
                      <a:r>
                        <a:rPr lang="en-GB" sz="1400" dirty="0">
                          <a:effectLst/>
                        </a:rPr>
                        <a:t>? BINP? Mainz??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High </a:t>
                      </a:r>
                      <a:r>
                        <a:rPr lang="en-GB" sz="1400" dirty="0">
                          <a:effectLst/>
                        </a:rPr>
                        <a:t>velocity forming of cavities (EN/MME)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371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Cryomodule Challenges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K. Schirm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CM </a:t>
                      </a:r>
                      <a:r>
                        <a:rPr lang="en-GB" sz="1400" dirty="0">
                          <a:effectLst/>
                        </a:rPr>
                        <a:t>design &amp; architecture (SPL?, </a:t>
                      </a:r>
                      <a:r>
                        <a:rPr lang="en-GB" sz="1400" dirty="0" err="1">
                          <a:effectLst/>
                        </a:rPr>
                        <a:t>JLab</a:t>
                      </a:r>
                      <a:r>
                        <a:rPr lang="en-GB" sz="1400" dirty="0">
                          <a:effectLst/>
                        </a:rPr>
                        <a:t>, CEA </a:t>
                      </a:r>
                      <a:r>
                        <a:rPr lang="en-GB" sz="1400" dirty="0" err="1">
                          <a:effectLst/>
                        </a:rPr>
                        <a:t>Saclay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CM </a:t>
                      </a:r>
                      <a:r>
                        <a:rPr lang="en-GB" sz="1400" dirty="0">
                          <a:effectLst/>
                        </a:rPr>
                        <a:t>assembly (CEA </a:t>
                      </a:r>
                      <a:r>
                        <a:rPr lang="en-GB" sz="1400" dirty="0" err="1">
                          <a:effectLst/>
                        </a:rPr>
                        <a:t>Saclay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Auxiliaries </a:t>
                      </a:r>
                      <a:r>
                        <a:rPr lang="en-GB" sz="1400" dirty="0">
                          <a:effectLst/>
                        </a:rPr>
                        <a:t>(tuning, FPC, </a:t>
                      </a:r>
                      <a:r>
                        <a:rPr lang="en-GB" sz="1400" dirty="0" err="1">
                          <a:effectLst/>
                        </a:rPr>
                        <a:t>etc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LLRF System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W. Hofle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Fast </a:t>
                      </a:r>
                      <a:r>
                        <a:rPr lang="en-GB" sz="1400" dirty="0">
                          <a:effectLst/>
                        </a:rPr>
                        <a:t>cavity feedbacks, cavity trip handling, impedance mitigation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81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WP 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High Efficiency Power Systems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N.N.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</a:rPr>
                        <a:t>Super-efficient klystrons</a:t>
                      </a:r>
                    </a:p>
                    <a:p>
                      <a:pPr marL="285750" indent="-2857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563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 target: FCC week in Rome, April 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400" dirty="0" smtClean="0"/>
              <a:t>Progress to be reported in Rome: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Convergence towards FCC RF parameters (locations, staging scenarios …)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Initial cavity designs compatible with the different requirements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Launch of R&amp;D program – structure, WBS – international players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First results of R&amp;D program!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/>
              <a:t>First results of very high efficiency klystron prototypes</a:t>
            </a:r>
          </a:p>
          <a:p>
            <a:pPr lvl="1">
              <a:lnSpc>
                <a:spcPct val="150000"/>
              </a:lnSpc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85416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567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CERN_light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lightblue" id="{66678B6A-A23F-409A-92B0-61A191508BB7}" vid="{60A7072C-2CDB-43CD-99D8-75FCE00B7FF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1340</TotalTime>
  <Words>643</Words>
  <Application>Microsoft Office PowerPoint</Application>
  <PresentationFormat>On-screen Show (4:3)</PresentationFormat>
  <Paragraphs>105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Corbel</vt:lpstr>
      <vt:lpstr>Times New Roman</vt:lpstr>
      <vt:lpstr>Wingdings</vt:lpstr>
      <vt:lpstr>Depth</vt:lpstr>
      <vt:lpstr>CERN_lightblue</vt:lpstr>
      <vt:lpstr>FCC R&amp;D on RF (SRF and high η) </vt:lpstr>
      <vt:lpstr>The Context</vt:lpstr>
      <vt:lpstr>The CERN Context</vt:lpstr>
      <vt:lpstr>The Strategy</vt:lpstr>
      <vt:lpstr>Initial Choices for FCC</vt:lpstr>
      <vt:lpstr>Some areas of R&amp;D</vt:lpstr>
      <vt:lpstr>The work packages (draft)</vt:lpstr>
      <vt:lpstr>Next target: FCC week in Rome, April 16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R&amp;D on RF (SRF and high η)</dc:title>
  <dc:creator>Erk Jensen</dc:creator>
  <cp:lastModifiedBy>Erk Jensen</cp:lastModifiedBy>
  <cp:revision>26</cp:revision>
  <dcterms:created xsi:type="dcterms:W3CDTF">2015-10-13T06:54:56Z</dcterms:created>
  <dcterms:modified xsi:type="dcterms:W3CDTF">2015-10-14T05:15:24Z</dcterms:modified>
</cp:coreProperties>
</file>