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1" r:id="rId7"/>
    <p:sldId id="262" r:id="rId8"/>
    <p:sldId id="263" r:id="rId9"/>
    <p:sldId id="260" r:id="rId10"/>
  </p:sldIdLst>
  <p:sldSz cx="9906000" cy="6858000" type="A4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5">
          <p15:clr>
            <a:srgbClr val="A4A3A4"/>
          </p15:clr>
        </p15:guide>
        <p15:guide id="2" pos="309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32" d="100"/>
          <a:sy n="132" d="100"/>
        </p:scale>
        <p:origin x="564" y="132"/>
      </p:cViewPr>
      <p:guideLst>
        <p:guide orient="horz" pos="3045"/>
        <p:guide pos="309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33621183865175"/>
          <c:y val="0.15303482346323299"/>
          <c:w val="0.52153498848054003"/>
          <c:h val="0.65552156562685704"/>
        </c:manualLayout>
      </c:layout>
      <c:pieChart>
        <c:varyColors val="1"/>
        <c:ser>
          <c:idx val="0"/>
          <c:order val="0"/>
          <c:tx>
            <c:strRef>
              <c:f>Sheet1!$A$4:$A$11</c:f>
              <c:strCache>
                <c:ptCount val="8"/>
                <c:pt idx="0">
                  <c:v>Fundamental SRF R&amp;D - Bulk Nb</c:v>
                </c:pt>
                <c:pt idx="1">
                  <c:v>Fundamentals SRF R&amp;D - Other Materials</c:v>
                </c:pt>
                <c:pt idx="2">
                  <c:v>New Proposals</c:v>
                </c:pt>
                <c:pt idx="3">
                  <c:v>Projects/Facilities - progress</c:v>
                </c:pt>
                <c:pt idx="4">
                  <c:v>SRF Technology - Ancillaries</c:v>
                </c:pt>
                <c:pt idx="5">
                  <c:v>SRF Technology - Cavity</c:v>
                </c:pt>
                <c:pt idx="6">
                  <c:v>SRF Technology - Cryomodule</c:v>
                </c:pt>
                <c:pt idx="7">
                  <c:v>SRF Technology - Processing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7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5.2385400491370901E-2"/>
                  <c:y val="3.978063786670080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D8FF38F-49C5-4B5E-8DA8-19F5C92CEEBE}" type="CATEGORYNAME">
                      <a:rPr lang="pt-BR">
                        <a:solidFill>
                          <a:schemeClr val="accent1"/>
                        </a:solidFill>
                      </a:rPr>
                      <a:pPr>
                        <a:defRPr sz="1200" b="1"/>
                      </a:pPr>
                      <a:t>[CATEGORY NAME]</a:t>
                    </a:fld>
                    <a:endParaRPr lang="en-GB"/>
                  </a:p>
                </c:rich>
              </c:tx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18751"/>
                        <a:gd name="adj2" fmla="val -4431"/>
                        <a:gd name="adj3" fmla="val 18750"/>
                        <a:gd name="adj4" fmla="val -16667"/>
                        <a:gd name="adj5" fmla="val 71410"/>
                        <a:gd name="adj6" fmla="val -29385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822020572770274"/>
                      <c:h val="0.10868433917335563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"/>
              <c:layout>
                <c:manualLayout>
                  <c:x val="3.3986357588978701E-2"/>
                  <c:y val="0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37285E0-10C6-43EA-9E0E-564E837A6103}" type="CATEGORYNAME">
                      <a:rPr lang="en-US">
                        <a:solidFill>
                          <a:schemeClr val="accent2"/>
                        </a:solidFill>
                      </a:rPr>
                      <a:pPr>
                        <a:defRPr sz="1200" b="1"/>
                      </a:pPr>
                      <a:t>[CATEGORY NAME]</a:t>
                    </a:fld>
                    <a:endParaRPr lang="en-GB"/>
                  </a:p>
                </c:rich>
              </c:tx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2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18751"/>
                        <a:gd name="adj2" fmla="val -2549"/>
                        <a:gd name="adj3" fmla="val 18750"/>
                        <a:gd name="adj4" fmla="val -16667"/>
                        <a:gd name="adj5" fmla="val 37406"/>
                        <a:gd name="adj6" fmla="val -21569"/>
                      </a:avLst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0549430148459122"/>
                      <c:h val="0.13006451077725084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2"/>
              <c:layout>
                <c:manualLayout>
                  <c:x val="4.1179497538795497E-2"/>
                  <c:y val="0"/>
                </c:manualLayout>
              </c:layout>
              <c:spPr>
                <a:solidFill>
                  <a:sysClr val="window" lastClr="FFFFFF"/>
                </a:solidFill>
                <a:ln w="22225" cap="flat" cmpd="sng" algn="ctr">
                  <a:solidFill>
                    <a:sysClr val="window" lastClr="FFFFFF">
                      <a:lumMod val="50000"/>
                    </a:sys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44246"/>
                        <a:gd name="adj2" fmla="val -5444"/>
                        <a:gd name="adj3" fmla="val 46371"/>
                        <a:gd name="adj4" fmla="val -23052"/>
                        <a:gd name="adj5" fmla="val 25629"/>
                        <a:gd name="adj6" fmla="val -3079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3"/>
              <c:layout>
                <c:manualLayout>
                  <c:x val="2.8825648277156699E-2"/>
                  <c:y val="1.6460908905718899E-2"/>
                </c:manualLayout>
              </c:layout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4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35474"/>
                        <a:gd name="adj2" fmla="val -2752"/>
                        <a:gd name="adj3" fmla="val 36519"/>
                        <a:gd name="adj4" fmla="val -13876"/>
                        <a:gd name="adj5" fmla="val -19883"/>
                        <a:gd name="adj6" fmla="val -20085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4"/>
              <c:layout>
                <c:manualLayout>
                  <c:x val="-0.162659015278242"/>
                  <c:y val="2.74348481761982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C6A011F7-90F4-417F-8EF0-305C4F90990F}" type="CATEGORYNAME">
                      <a:rPr lang="en-US">
                        <a:solidFill>
                          <a:schemeClr val="accent5"/>
                        </a:solidFill>
                      </a:rPr>
                      <a:pPr>
                        <a:defRPr sz="1200" b="1"/>
                      </a:pPr>
                      <a:t>[CATEGORY NAME]</a:t>
                    </a:fld>
                    <a:endParaRPr lang="en-GB"/>
                  </a:p>
                </c:rich>
              </c:tx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5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35700"/>
                        <a:gd name="adj2" fmla="val 104197"/>
                        <a:gd name="adj3" fmla="val 35700"/>
                        <a:gd name="adj4" fmla="val 115513"/>
                        <a:gd name="adj5" fmla="val -38796"/>
                        <a:gd name="adj6" fmla="val 127990"/>
                      </a:avLst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5"/>
              <c:layout>
                <c:manualLayout>
                  <c:x val="2.0589748769397598E-3"/>
                  <c:y val="0.106995907887173"/>
                </c:manualLayout>
              </c:layout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6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-14062"/>
                        <a:gd name="adj2" fmla="val 47019"/>
                        <a:gd name="adj3" fmla="val -42866"/>
                        <a:gd name="adj4" fmla="val 47107"/>
                        <a:gd name="adj5" fmla="val -124318"/>
                        <a:gd name="adj6" fmla="val 101426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dLbl>
              <c:idx val="6"/>
              <c:layout>
                <c:manualLayout>
                  <c:x val="-6.6061112250660498E-2"/>
                  <c:y val="3.0178332993818099E-2"/>
                </c:manualLayout>
              </c:layout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200" b="1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7E38D704-B408-4383-BD1A-05A3F52EBDCF}" type="CATEGORYNAME">
                      <a:rPr lang="en-US" sz="1200" b="1">
                        <a:solidFill>
                          <a:schemeClr val="accent1">
                            <a:lumMod val="50000"/>
                          </a:schemeClr>
                        </a:solidFill>
                      </a:rPr>
                      <a:pPr>
                        <a:defRPr sz="1200" b="1"/>
                      </a:pPr>
                      <a:t>[CATEGORY NAME]</a:t>
                    </a:fld>
                    <a:endParaRPr lang="en-GB"/>
                  </a:p>
                </c:rich>
              </c:tx>
              <c:spPr>
                <a:solidFill>
                  <a:sysClr val="window" lastClr="FFFFFF"/>
                </a:solidFill>
                <a:ln w="22225" cap="flat" cmpd="sng" algn="ctr">
                  <a:solidFill>
                    <a:schemeClr val="accent1">
                      <a:lumMod val="50000"/>
                    </a:schemeClr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23915"/>
                        <a:gd name="adj2" fmla="val 104349"/>
                        <a:gd name="adj3" fmla="val 23915"/>
                        <a:gd name="adj4" fmla="val 112405"/>
                        <a:gd name="adj5" fmla="val 69714"/>
                        <a:gd name="adj6" fmla="val 140720"/>
                      </a:avLst>
                    </a:prstGeom>
                    <a:noFill/>
                    <a:ln>
                      <a:noFill/>
                    </a:ln>
                  </c15:spPr>
                  <c15:layout/>
                  <c15:dlblFieldTable/>
                  <c15:showDataLabelsRange val="0"/>
                </c:ext>
              </c:extLst>
            </c:dLbl>
            <c:dLbl>
              <c:idx val="7"/>
              <c:layout>
                <c:manualLayout>
                  <c:x val="-0.101293705451013"/>
                  <c:y val="-1.6460908905719E-2"/>
                </c:manualLayout>
              </c:layout>
              <c:spPr>
                <a:solidFill>
                  <a:sysClr val="window" lastClr="FFFFFF"/>
                </a:solidFill>
                <a:ln w="22225" cap="flat" cmpd="sng" algn="ctr">
                  <a:solidFill>
                    <a:srgbClr val="C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borderCallout2">
                      <a:avLst>
                        <a:gd name="adj1" fmla="val 31907"/>
                        <a:gd name="adj2" fmla="val 104574"/>
                        <a:gd name="adj3" fmla="val 32952"/>
                        <a:gd name="adj4" fmla="val 112405"/>
                        <a:gd name="adj5" fmla="val 125458"/>
                        <a:gd name="adj6" fmla="val 146549"/>
                      </a:avLst>
                    </a:prstGeom>
                    <a:noFill/>
                    <a:ln>
                      <a:noFill/>
                    </a:ln>
                  </c15:spPr>
                  <c15:layout/>
                </c:ext>
              </c:extLst>
            </c:dLbl>
            <c:spPr>
              <a:solidFill>
                <a:sysClr val="window" lastClr="FFFFFF"/>
              </a:solidFill>
              <a:ln w="22225">
                <a:solidFill>
                  <a:sysClr val="window" lastClr="FFFFFF">
                    <a:lumMod val="50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borderCallout2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Sheet1!$A$4:$A$11</c:f>
              <c:strCache>
                <c:ptCount val="8"/>
                <c:pt idx="0">
                  <c:v>Fundamental SRF R&amp;D - Bulk Nb</c:v>
                </c:pt>
                <c:pt idx="1">
                  <c:v>Fundamentals SRF R&amp;D - Other Materials</c:v>
                </c:pt>
                <c:pt idx="2">
                  <c:v>New Proposals</c:v>
                </c:pt>
                <c:pt idx="3">
                  <c:v>Projects/Facilities - progress</c:v>
                </c:pt>
                <c:pt idx="4">
                  <c:v>SRF Technology - Ancillaries</c:v>
                </c:pt>
                <c:pt idx="5">
                  <c:v>SRF Technology - Cavity</c:v>
                </c:pt>
                <c:pt idx="6">
                  <c:v>SRF Technology - Cryomodule</c:v>
                </c:pt>
                <c:pt idx="7">
                  <c:v>SRF Technology - Processing</c:v>
                </c:pt>
              </c:strCache>
            </c:strRef>
          </c:cat>
          <c:val>
            <c:numRef>
              <c:f>Sheet1!$F$4:$F$11</c:f>
              <c:numCache>
                <c:formatCode>0.0%</c:formatCode>
                <c:ptCount val="8"/>
                <c:pt idx="0">
                  <c:v>0.17662337662337699</c:v>
                </c:pt>
                <c:pt idx="1">
                  <c:v>0.12207792207792199</c:v>
                </c:pt>
                <c:pt idx="2">
                  <c:v>2.8571428571428598E-2</c:v>
                </c:pt>
                <c:pt idx="3">
                  <c:v>9.0909090909090898E-2</c:v>
                </c:pt>
                <c:pt idx="4">
                  <c:v>0.13766233766233801</c:v>
                </c:pt>
                <c:pt idx="5">
                  <c:v>0.26753246753246801</c:v>
                </c:pt>
                <c:pt idx="6">
                  <c:v>9.8701298701298706E-2</c:v>
                </c:pt>
                <c:pt idx="7">
                  <c:v>7.7922077922077906E-2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0.47495</cdr:x>
      <cdr:y>0.67627</cdr:y>
    </cdr:from>
    <cdr:to>
      <cdr:x>0.5345</cdr:x>
      <cdr:y>0.74356</cdr:y>
    </cdr:to>
    <cdr:sp macro="" textlink="">
      <cdr:nvSpPr>
        <cdr:cNvPr id="2" name="TextBox 4"/>
        <cdr:cNvSpPr txBox="1"/>
      </cdr:nvSpPr>
      <cdr:spPr>
        <a:xfrm xmlns:a="http://schemas.openxmlformats.org/drawingml/2006/main">
          <a:off x="2924175" y="3130550"/>
          <a:ext cx="366639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>
              <a:solidFill>
                <a:schemeClr val="bg1"/>
              </a:solidFill>
            </a:rPr>
            <a:t>53</a:t>
          </a:r>
          <a:endParaRPr lang="en-GB" sz="1100" b="1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0.35967</cdr:x>
      <cdr:y>0.54303</cdr:y>
    </cdr:from>
    <cdr:to>
      <cdr:x>0.434</cdr:x>
      <cdr:y>0.61032</cdr:y>
    </cdr:to>
    <cdr:sp macro="" textlink="">
      <cdr:nvSpPr>
        <cdr:cNvPr id="3" name="TextBox 4"/>
        <cdr:cNvSpPr txBox="1"/>
      </cdr:nvSpPr>
      <cdr:spPr>
        <a:xfrm xmlns:a="http://schemas.openxmlformats.org/drawingml/2006/main">
          <a:off x="3206561" y="2932715"/>
          <a:ext cx="662682" cy="36341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103</a:t>
          </a:r>
          <a:endParaRPr lang="en-GB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0.38429</cdr:x>
      <cdr:y>0.30768</cdr:y>
    </cdr:from>
    <cdr:to>
      <cdr:x>0.44384</cdr:x>
      <cdr:y>0.37497</cdr:y>
    </cdr:to>
    <cdr:sp macro="" textlink="">
      <cdr:nvSpPr>
        <cdr:cNvPr id="4" name="TextBox 4"/>
        <cdr:cNvSpPr txBox="1"/>
      </cdr:nvSpPr>
      <cdr:spPr>
        <a:xfrm xmlns:a="http://schemas.openxmlformats.org/drawingml/2006/main">
          <a:off x="3426106" y="1661686"/>
          <a:ext cx="530912" cy="363412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38</a:t>
          </a:r>
          <a:endParaRPr lang="en-GB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0.63517</cdr:x>
      <cdr:y>0.56488</cdr:y>
    </cdr:from>
    <cdr:to>
      <cdr:x>0.69472</cdr:x>
      <cdr:y>0.63217</cdr:y>
    </cdr:to>
    <cdr:sp macro="" textlink="">
      <cdr:nvSpPr>
        <cdr:cNvPr id="5" name="TextBox 7"/>
        <cdr:cNvSpPr txBox="1"/>
      </cdr:nvSpPr>
      <cdr:spPr>
        <a:xfrm xmlns:a="http://schemas.openxmlformats.org/drawingml/2006/main">
          <a:off x="5662756" y="3050739"/>
          <a:ext cx="530912" cy="36341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11</a:t>
          </a:r>
          <a:endParaRPr lang="en-GB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0.58244</cdr:x>
      <cdr:y>0.63817</cdr:y>
    </cdr:from>
    <cdr:to>
      <cdr:x>0.64199</cdr:x>
      <cdr:y>0.70545</cdr:y>
    </cdr:to>
    <cdr:sp macro="" textlink="">
      <cdr:nvSpPr>
        <cdr:cNvPr id="6" name="TextBox 8"/>
        <cdr:cNvSpPr txBox="1"/>
      </cdr:nvSpPr>
      <cdr:spPr>
        <a:xfrm xmlns:a="http://schemas.openxmlformats.org/drawingml/2006/main">
          <a:off x="5192659" y="3446522"/>
          <a:ext cx="530912" cy="36341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35</a:t>
          </a:r>
          <a:endParaRPr lang="en-GB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0.62647</cdr:x>
      <cdr:y>0.43914</cdr:y>
    </cdr:from>
    <cdr:to>
      <cdr:x>0.68602</cdr:x>
      <cdr:y>0.50643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5585246" y="2371629"/>
          <a:ext cx="530912" cy="36341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47</a:t>
          </a:r>
          <a:endParaRPr lang="en-GB" sz="1100" b="1" dirty="0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0.53941</cdr:x>
      <cdr:y>0.26818</cdr:y>
    </cdr:from>
    <cdr:to>
      <cdr:x>0.59896</cdr:x>
      <cdr:y>0.33547</cdr:y>
    </cdr:to>
    <cdr:sp macro="" textlink="">
      <cdr:nvSpPr>
        <cdr:cNvPr id="8" name="TextBox 5"/>
        <cdr:cNvSpPr txBox="1"/>
      </cdr:nvSpPr>
      <cdr:spPr>
        <a:xfrm xmlns:a="http://schemas.openxmlformats.org/drawingml/2006/main">
          <a:off x="3321050" y="1241425"/>
          <a:ext cx="366639" cy="311496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>
              <a:solidFill>
                <a:schemeClr val="bg1"/>
              </a:solidFill>
            </a:rPr>
            <a:t>68</a:t>
          </a:r>
          <a:endParaRPr lang="en-GB" sz="1100" b="1">
            <a:solidFill>
              <a:schemeClr val="bg1"/>
            </a:solidFill>
          </a:endParaRPr>
        </a:p>
      </cdr:txBody>
    </cdr:sp>
  </cdr:relSizeAnchor>
  <cdr:relSizeAnchor xmlns:cdr="http://schemas.openxmlformats.org/drawingml/2006/chartDrawing">
    <cdr:from>
      <cdr:x>0.44045</cdr:x>
      <cdr:y>0.25769</cdr:y>
    </cdr:from>
    <cdr:to>
      <cdr:x>0.5</cdr:x>
      <cdr:y>0.32498</cdr:y>
    </cdr:to>
    <cdr:sp macro="" textlink="">
      <cdr:nvSpPr>
        <cdr:cNvPr id="9" name="TextBox 4"/>
        <cdr:cNvSpPr txBox="1"/>
      </cdr:nvSpPr>
      <cdr:spPr>
        <a:xfrm xmlns:a="http://schemas.openxmlformats.org/drawingml/2006/main">
          <a:off x="3926788" y="1391714"/>
          <a:ext cx="530912" cy="36341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b="1" dirty="0">
              <a:solidFill>
                <a:schemeClr val="bg1"/>
              </a:solidFill>
            </a:rPr>
            <a:t>30</a:t>
          </a:r>
          <a:endParaRPr lang="en-GB" sz="1100" b="1" dirty="0">
            <a:solidFill>
              <a:schemeClr val="bg1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573053"/>
            <a:ext cx="8420100" cy="58477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7613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506506" y="282718"/>
            <a:ext cx="6390710" cy="52322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506506" y="908720"/>
            <a:ext cx="7830870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427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7078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772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86443" y="6356351"/>
            <a:ext cx="1052055" cy="365124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87F0CA77-CBF9-49CA-8F6C-17E0F07A170F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506506" y="251941"/>
            <a:ext cx="7722858" cy="58477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506506" y="908720"/>
            <a:ext cx="7830870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2531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2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2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506506" y="251941"/>
            <a:ext cx="7722858" cy="584775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506506" y="908720"/>
            <a:ext cx="7830870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3723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>
            <a:off x="506506" y="908720"/>
            <a:ext cx="7830870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8453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536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1108800"/>
            <a:ext cx="3259006" cy="70788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1108800"/>
            <a:ext cx="5537730" cy="50173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816686"/>
            <a:ext cx="3259006" cy="43094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506506" y="908720"/>
            <a:ext cx="7830870" cy="0"/>
          </a:xfrm>
          <a:prstGeom prst="line">
            <a:avLst/>
          </a:prstGeom>
          <a:ln w="19050">
            <a:solidFill>
              <a:srgbClr val="335FA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7444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967228"/>
            <a:ext cx="5943600" cy="40011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099301" y="6356351"/>
            <a:ext cx="1310084" cy="365124"/>
          </a:xfrm>
          <a:prstGeom prst="rect">
            <a:avLst/>
          </a:prstGeom>
        </p:spPr>
        <p:txBody>
          <a:bodyPr/>
          <a:lstStyle/>
          <a:p>
            <a:fld id="{87F0CA77-CBF9-49CA-8F6C-17E0F07A170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1508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000">
              <a:schemeClr val="accent1">
                <a:lumMod val="20000"/>
                <a:lumOff val="80000"/>
              </a:schemeClr>
            </a:gs>
            <a:gs pos="0">
              <a:schemeClr val="accent1">
                <a:lumMod val="40000"/>
                <a:lumOff val="60000"/>
                <a:alpha val="70000"/>
              </a:schemeClr>
            </a:gs>
            <a:gs pos="85000">
              <a:schemeClr val="bg1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6506" y="251941"/>
            <a:ext cx="7830870" cy="584775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268760"/>
            <a:ext cx="8915400" cy="5400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04921" y="116633"/>
            <a:ext cx="906438" cy="818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9433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600" kern="1200">
          <a:solidFill>
            <a:srgbClr val="0055A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400" kern="1200">
          <a:solidFill>
            <a:srgbClr val="0055A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2000" kern="1200">
          <a:solidFill>
            <a:srgbClr val="0055A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800" kern="1200">
          <a:solidFill>
            <a:srgbClr val="0055A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SzPct val="90000"/>
        <a:buFont typeface="Arial" pitchFamily="34" charset="0"/>
        <a:buChar char="•"/>
        <a:defRPr sz="1800" kern="1200">
          <a:solidFill>
            <a:srgbClr val="0055A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8326" y="2390630"/>
            <a:ext cx="5227673" cy="1077218"/>
          </a:xfrm>
        </p:spPr>
        <p:txBody>
          <a:bodyPr/>
          <a:lstStyle/>
          <a:p>
            <a:pPr algn="l"/>
            <a:r>
              <a:rPr lang="en-GB" dirty="0">
                <a:latin typeface="Candara" panose="020E0502030303020204" pitchFamily="34" charset="0"/>
              </a:rPr>
              <a:t>Feedback from </a:t>
            </a:r>
            <a:r>
              <a:rPr lang="en-GB" dirty="0" smtClean="0">
                <a:latin typeface="Candara" panose="020E0502030303020204" pitchFamily="34" charset="0"/>
              </a:rPr>
              <a:t>the SRF conference 2015</a:t>
            </a:r>
            <a:endParaRPr lang="en-GB" dirty="0">
              <a:latin typeface="Candara" panose="020E0502030303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5014" y="3886200"/>
            <a:ext cx="4463069" cy="1752600"/>
          </a:xfrm>
        </p:spPr>
        <p:txBody>
          <a:bodyPr>
            <a:normAutofit lnSpcReduction="10000"/>
          </a:bodyPr>
          <a:lstStyle/>
          <a:p>
            <a:pPr algn="r"/>
            <a:r>
              <a:rPr lang="en-GB" dirty="0" smtClean="0"/>
              <a:t>1</a:t>
            </a:r>
            <a:r>
              <a:rPr lang="en-GB" baseline="30000" dirty="0" smtClean="0"/>
              <a:t>st</a:t>
            </a:r>
            <a:r>
              <a:rPr lang="en-GB" dirty="0" smtClean="0"/>
              <a:t> SRF R&amp;D coordination meeting for FCC</a:t>
            </a:r>
          </a:p>
          <a:p>
            <a:pPr algn="r"/>
            <a:r>
              <a:rPr lang="en-GB" dirty="0" smtClean="0"/>
              <a:t>14.10.2015</a:t>
            </a:r>
          </a:p>
          <a:p>
            <a:pPr algn="r"/>
            <a:r>
              <a:rPr lang="en-GB" dirty="0" smtClean="0"/>
              <a:t>Sarah Aull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57" y="3691131"/>
            <a:ext cx="2820252" cy="287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713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6505" y="282718"/>
            <a:ext cx="8329151" cy="523220"/>
          </a:xfrm>
        </p:spPr>
        <p:txBody>
          <a:bodyPr/>
          <a:lstStyle/>
          <a:p>
            <a:r>
              <a:rPr lang="en-GB" dirty="0" smtClean="0"/>
              <a:t>SRF2015: 5 days, 332 participants, 385 contributions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88566590"/>
              </p:ext>
            </p:extLst>
          </p:nvPr>
        </p:nvGraphicFramePr>
        <p:xfrm>
          <a:off x="495300" y="1268413"/>
          <a:ext cx="8915400" cy="5400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Rectangle 6"/>
          <p:cNvSpPr/>
          <p:nvPr/>
        </p:nvSpPr>
        <p:spPr>
          <a:xfrm>
            <a:off x="5890438" y="6179990"/>
            <a:ext cx="3891516" cy="4890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/>
              <a:t>http://srf2015proc.triumf.ca/prepress/</a:t>
            </a:r>
          </a:p>
        </p:txBody>
      </p:sp>
    </p:spTree>
    <p:extLst>
      <p:ext uri="{BB962C8B-B14F-4D97-AF65-F5344CB8AC3E}">
        <p14:creationId xmlns:p14="http://schemas.microsoft.com/office/powerpoint/2010/main" val="223975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8272" y="1535112"/>
            <a:ext cx="2783002" cy="1104637"/>
          </a:xfrm>
        </p:spPr>
        <p:txBody>
          <a:bodyPr anchor="t">
            <a:normAutofit lnSpcReduction="10000"/>
          </a:bodyPr>
          <a:lstStyle/>
          <a:p>
            <a:r>
              <a:rPr lang="en-US" sz="1800" b="0" dirty="0" smtClean="0"/>
              <a:t>Non-equilibrium BCS theory describes anti-Q-slope in nitrogen and titanium doped cavities</a:t>
            </a:r>
            <a:endParaRPr lang="en-US" sz="1800" b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7119620" y="1535112"/>
            <a:ext cx="2445260" cy="1432823"/>
          </a:xfrm>
        </p:spPr>
        <p:txBody>
          <a:bodyPr anchor="t">
            <a:normAutofit lnSpcReduction="10000"/>
          </a:bodyPr>
          <a:lstStyle/>
          <a:p>
            <a:r>
              <a:rPr lang="en-US" sz="1800" b="0" dirty="0"/>
              <a:t>D</a:t>
            </a:r>
            <a:r>
              <a:rPr lang="en-US" sz="1800" b="0" dirty="0" smtClean="0"/>
              <a:t>escription on how an ambient magnetic field is trapped depending on a temperature gradient</a:t>
            </a:r>
            <a:endParaRPr lang="en-US" sz="1800" b="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2"/>
          <a:srcRect l="15678" r="15678"/>
          <a:stretch>
            <a:fillRect/>
          </a:stretch>
        </p:blipFill>
        <p:spPr>
          <a:xfrm>
            <a:off x="7120049" y="3226635"/>
            <a:ext cx="2442202" cy="2203871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</a:t>
            </a:r>
            <a:r>
              <a:rPr lang="en-US" dirty="0" smtClean="0"/>
              <a:t>theoretical contributions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121680" y="5419363"/>
            <a:ext cx="2438375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T. Kubo, MOPB009</a:t>
            </a:r>
            <a:endParaRPr lang="en-US" sz="12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087" y="3220508"/>
            <a:ext cx="2767914" cy="2209998"/>
          </a:xfrm>
          <a:prstGeom prst="rect">
            <a:avLst/>
          </a:prstGeom>
        </p:spPr>
      </p:pic>
      <p:sp>
        <p:nvSpPr>
          <p:cNvPr id="11" name="Text Placeholder 3"/>
          <p:cNvSpPr txBox="1">
            <a:spLocks/>
          </p:cNvSpPr>
          <p:nvPr/>
        </p:nvSpPr>
        <p:spPr>
          <a:xfrm>
            <a:off x="3728682" y="1535112"/>
            <a:ext cx="2823531" cy="170849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24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20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8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6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6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 smtClean="0"/>
              <a:t>Description of the Q-slope in </a:t>
            </a:r>
            <a:r>
              <a:rPr lang="en-US" sz="1800" b="0" dirty="0" err="1" smtClean="0"/>
              <a:t>Nb</a:t>
            </a:r>
            <a:r>
              <a:rPr lang="en-US" sz="1800" b="0" dirty="0" smtClean="0"/>
              <a:t>/Cu cavities by thermal boundary resistance due to locally bad adhesion</a:t>
            </a:r>
            <a:endParaRPr lang="en-US" sz="1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380699" y="5419492"/>
            <a:ext cx="277267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/>
              <a:t>A. </a:t>
            </a:r>
            <a:r>
              <a:rPr lang="en-US" sz="1200" dirty="0" err="1" smtClean="0"/>
              <a:t>Gurevich</a:t>
            </a:r>
            <a:r>
              <a:rPr lang="en-US" sz="1200" dirty="0" smtClean="0"/>
              <a:t>, WEA1A01</a:t>
            </a:r>
            <a:endParaRPr lang="en-US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23548" y="3223046"/>
            <a:ext cx="2829955" cy="22074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724115" y="5407191"/>
            <a:ext cx="2828284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 anchor="t">
            <a:spAutoFit/>
          </a:bodyPr>
          <a:lstStyle/>
          <a:p>
            <a:pPr algn="r"/>
            <a:r>
              <a:rPr lang="en-US" sz="1200" dirty="0" smtClean="0"/>
              <a:t>V. </a:t>
            </a:r>
            <a:r>
              <a:rPr lang="en-US" sz="1200" dirty="0" err="1" smtClean="0"/>
              <a:t>Palmieri</a:t>
            </a:r>
            <a:r>
              <a:rPr lang="en-US" sz="1200" dirty="0" smtClean="0"/>
              <a:t>, TUBA02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5126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95302" y="1260333"/>
            <a:ext cx="4376870" cy="1113678"/>
          </a:xfrm>
        </p:spPr>
        <p:txBody>
          <a:bodyPr anchor="t">
            <a:normAutofit/>
          </a:bodyPr>
          <a:lstStyle/>
          <a:p>
            <a:r>
              <a:rPr lang="en-GB" sz="1800" b="0" dirty="0" smtClean="0"/>
              <a:t>Efficiency of trapping the ambient magnetic field depends on the cooling dynamics. 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5032113" y="1260332"/>
            <a:ext cx="4378589" cy="1482868"/>
          </a:xfrm>
        </p:spPr>
        <p:txBody>
          <a:bodyPr anchor="t">
            <a:normAutofit/>
          </a:bodyPr>
          <a:lstStyle/>
          <a:p>
            <a:r>
              <a:rPr lang="en-GB" sz="1800" b="0" dirty="0" smtClean="0"/>
              <a:t>Temperature gradients along the cavity can induce thermo-electric currents which create additional magnetic fields that can be trapped. Stronger effect for dressed cavities and asymmetric cooling.</a:t>
            </a:r>
            <a:endParaRPr lang="en-GB" sz="1800" b="0" dirty="0"/>
          </a:p>
        </p:txBody>
      </p:sp>
      <p:pic>
        <p:nvPicPr>
          <p:cNvPr id="23" name="Content Placeholder 22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5660584" y="2823950"/>
            <a:ext cx="3130858" cy="317112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Bulk Niobium: Losses due to trapped flux</a:t>
            </a:r>
            <a:endParaRPr lang="en-GB" dirty="0"/>
          </a:p>
        </p:txBody>
      </p:sp>
      <p:pic>
        <p:nvPicPr>
          <p:cNvPr id="17" name="Content Placeholder 16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5300" y="2823950"/>
            <a:ext cx="4376738" cy="3553015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211943" y="3004453"/>
            <a:ext cx="1531257" cy="486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4347029" y="3004453"/>
            <a:ext cx="355599" cy="4862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06507" y="6376965"/>
            <a:ext cx="436553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A. </a:t>
            </a:r>
            <a:r>
              <a:rPr lang="en-GB" sz="1200" dirty="0" err="1" smtClean="0"/>
              <a:t>Romanenko</a:t>
            </a:r>
            <a:r>
              <a:rPr lang="en-GB" sz="1200" dirty="0"/>
              <a:t>, </a:t>
            </a:r>
            <a:r>
              <a:rPr lang="en-GB" sz="1200" dirty="0" smtClean="0"/>
              <a:t>et al. </a:t>
            </a:r>
            <a:r>
              <a:rPr lang="en-GB" sz="1200" i="1" dirty="0" smtClean="0"/>
              <a:t>J. App. Phys.</a:t>
            </a:r>
            <a:r>
              <a:rPr lang="en-GB" sz="1200" dirty="0" smtClean="0"/>
              <a:t> </a:t>
            </a:r>
            <a:r>
              <a:rPr lang="en-GB" sz="1200" dirty="0"/>
              <a:t>115</a:t>
            </a:r>
            <a:r>
              <a:rPr lang="en-GB" sz="1200" b="1" dirty="0"/>
              <a:t>,</a:t>
            </a:r>
            <a:r>
              <a:rPr lang="en-GB" sz="1200" dirty="0"/>
              <a:t> 184903 (2014</a:t>
            </a:r>
            <a:r>
              <a:rPr lang="en-GB" sz="1200" dirty="0" smtClean="0"/>
              <a:t>)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225799" y="3247567"/>
            <a:ext cx="14006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Flux expulsion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669143" y="4942111"/>
            <a:ext cx="1640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dirty="0" smtClean="0">
                <a:solidFill>
                  <a:srgbClr val="FF0000"/>
                </a:solidFill>
              </a:rPr>
              <a:t>Flux trapping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5366082" y="2823950"/>
            <a:ext cx="3719861" cy="3830013"/>
            <a:chOff x="5366082" y="2823950"/>
            <a:chExt cx="3719861" cy="3830013"/>
          </a:xfrm>
        </p:grpSpPr>
        <p:sp>
          <p:nvSpPr>
            <p:cNvPr id="27" name="Rectangle 26"/>
            <p:cNvSpPr/>
            <p:nvPr/>
          </p:nvSpPr>
          <p:spPr>
            <a:xfrm>
              <a:off x="5366083" y="2824162"/>
              <a:ext cx="294501" cy="335663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366083" y="6376964"/>
              <a:ext cx="371986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 smtClean="0"/>
                <a:t>J.-M. Vogt, et al. </a:t>
              </a:r>
              <a:r>
                <a:rPr lang="en-GB" sz="1200" i="1" dirty="0" smtClean="0"/>
                <a:t>Phys. Rev. ST-AB </a:t>
              </a:r>
              <a:r>
                <a:rPr lang="en-GB" sz="1200" dirty="0" smtClean="0"/>
                <a:t>18, 042001 (2015)</a:t>
              </a:r>
              <a:endParaRPr lang="en-GB" sz="1200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791442" y="2823950"/>
              <a:ext cx="294501" cy="33568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5366082" y="5995077"/>
              <a:ext cx="3719861" cy="38188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600" dirty="0" smtClean="0">
                  <a:solidFill>
                    <a:schemeClr val="tx1"/>
                  </a:solidFill>
                </a:rPr>
                <a:t>Thermally induced magnetic fields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2735942" y="2793709"/>
            <a:ext cx="3933372" cy="161564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Next generation of </a:t>
            </a:r>
            <a:r>
              <a:rPr lang="en-GB" sz="2000" dirty="0" err="1" smtClean="0"/>
              <a:t>cryomodules</a:t>
            </a:r>
            <a:r>
              <a:rPr lang="en-GB" sz="2000" dirty="0" smtClean="0"/>
              <a:t> must allow thermal cycling and defined cooling schemes.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29941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95302" y="1059543"/>
            <a:ext cx="4376870" cy="1182914"/>
          </a:xfrm>
        </p:spPr>
        <p:txBody>
          <a:bodyPr anchor="t">
            <a:normAutofit/>
          </a:bodyPr>
          <a:lstStyle/>
          <a:p>
            <a:r>
              <a:rPr lang="en-GB" sz="1800" b="0" dirty="0"/>
              <a:t>Suppression of </a:t>
            </a:r>
            <a:r>
              <a:rPr lang="en-GB" sz="1800" b="0" dirty="0" err="1"/>
              <a:t>nanohydrides</a:t>
            </a:r>
            <a:r>
              <a:rPr lang="en-GB" sz="1800" b="0" dirty="0"/>
              <a:t> was ruled out as origin of anti-Q-slope</a:t>
            </a:r>
          </a:p>
          <a:p>
            <a:r>
              <a:rPr lang="en-GB" sz="1800" b="0" dirty="0" smtClean="0"/>
              <a:t>High Q </a:t>
            </a:r>
            <a:r>
              <a:rPr lang="en-GB" sz="1800" b="0" dirty="0"/>
              <a:t>is explained by BCS </a:t>
            </a:r>
            <a:r>
              <a:rPr lang="en-GB" sz="1800" b="0" dirty="0" smtClean="0"/>
              <a:t>optimum.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5300" y="2472579"/>
            <a:ext cx="4376738" cy="344296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5032113" y="1059543"/>
            <a:ext cx="4378589" cy="1182914"/>
          </a:xfrm>
        </p:spPr>
        <p:txBody>
          <a:bodyPr anchor="t">
            <a:normAutofit lnSpcReduction="10000"/>
          </a:bodyPr>
          <a:lstStyle/>
          <a:p>
            <a:r>
              <a:rPr lang="en-GB" sz="1800" b="0" dirty="0" smtClean="0"/>
              <a:t>Doping recipe not 1:1 transferrable to lower frequencies</a:t>
            </a:r>
          </a:p>
          <a:p>
            <a:r>
              <a:rPr lang="en-GB" sz="1800" b="0" dirty="0" smtClean="0"/>
              <a:t>There seems to be a correlation between mean free path and quench field</a:t>
            </a:r>
            <a:endParaRPr lang="en-GB" sz="1800" b="0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032375" y="2434962"/>
            <a:ext cx="4378325" cy="351819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 on N doping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8234807" y="2612571"/>
            <a:ext cx="1021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650 MHz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95301" y="5915543"/>
            <a:ext cx="437673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A. </a:t>
            </a:r>
            <a:r>
              <a:rPr lang="en-GB" sz="1200" dirty="0" err="1" smtClean="0"/>
              <a:t>Grasselino</a:t>
            </a:r>
            <a:r>
              <a:rPr lang="en-GB" sz="1200" dirty="0" smtClean="0"/>
              <a:t> et al., MOBA06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32113" y="5953159"/>
            <a:ext cx="437673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A. </a:t>
            </a:r>
            <a:r>
              <a:rPr lang="en-GB" sz="1200" dirty="0" err="1" smtClean="0"/>
              <a:t>Grasselino</a:t>
            </a:r>
            <a:r>
              <a:rPr lang="en-GB" sz="1200" dirty="0" smtClean="0"/>
              <a:t> et al., MOBA06</a:t>
            </a:r>
            <a:endParaRPr lang="en-GB" sz="1200" dirty="0"/>
          </a:p>
        </p:txBody>
      </p:sp>
      <p:sp>
        <p:nvSpPr>
          <p:cNvPr id="14" name="Rectangle 13"/>
          <p:cNvSpPr/>
          <p:nvPr/>
        </p:nvSpPr>
        <p:spPr>
          <a:xfrm>
            <a:off x="3065558" y="2821798"/>
            <a:ext cx="3933372" cy="11462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If anti-Q-slope is a BCS effect, the same performance should be expected from a perfect </a:t>
            </a:r>
            <a:r>
              <a:rPr lang="en-GB" sz="2000" dirty="0" err="1" smtClean="0"/>
              <a:t>Nb</a:t>
            </a:r>
            <a:r>
              <a:rPr lang="en-GB" sz="2000" dirty="0" smtClean="0"/>
              <a:t>/Cu film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10739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 rotWithShape="1">
          <a:blip r:embed="rId2"/>
          <a:srcRect l="1660" t="1143" r="21868" b="1583"/>
          <a:stretch/>
        </p:blipFill>
        <p:spPr>
          <a:xfrm>
            <a:off x="5032377" y="2536067"/>
            <a:ext cx="4378325" cy="3330152"/>
          </a:xfrm>
          <a:prstGeom prst="rect">
            <a:avLst/>
          </a:prstGeom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95302" y="1284514"/>
            <a:ext cx="4376870" cy="890361"/>
          </a:xfrm>
        </p:spPr>
        <p:txBody>
          <a:bodyPr anchor="t">
            <a:noAutofit/>
          </a:bodyPr>
          <a:lstStyle/>
          <a:p>
            <a:r>
              <a:rPr lang="en-GB" sz="1800" b="0" dirty="0" smtClean="0"/>
              <a:t>Energetic condensation gives first promising results on curing the Q-slope. </a:t>
            </a:r>
            <a:endParaRPr lang="en-GB" sz="1800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" y="2399824"/>
            <a:ext cx="4376738" cy="3501390"/>
          </a:xfrm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32113" y="1284514"/>
            <a:ext cx="4378589" cy="890361"/>
          </a:xfrm>
        </p:spPr>
        <p:txBody>
          <a:bodyPr anchor="t">
            <a:noAutofit/>
          </a:bodyPr>
          <a:lstStyle/>
          <a:p>
            <a:r>
              <a:rPr lang="en-GB" sz="1800" b="0" dirty="0" smtClean="0"/>
              <a:t>Thermo-electric seem to have strong effect on </a:t>
            </a:r>
            <a:r>
              <a:rPr lang="en-GB" sz="1800" b="0" dirty="0" err="1" smtClean="0"/>
              <a:t>Nb</a:t>
            </a:r>
            <a:r>
              <a:rPr lang="en-GB" sz="1800" b="0" dirty="0" smtClean="0"/>
              <a:t> films.</a:t>
            </a:r>
            <a:endParaRPr lang="en-GB" sz="1800" b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 </a:t>
            </a:r>
            <a:r>
              <a:rPr lang="en-GB" dirty="0" smtClean="0"/>
              <a:t>films</a:t>
            </a:r>
            <a:r>
              <a:rPr lang="en-GB" dirty="0" smtClean="0"/>
              <a:t>: </a:t>
            </a:r>
            <a:r>
              <a:rPr lang="en-GB" dirty="0" err="1" smtClean="0"/>
              <a:t>Nb</a:t>
            </a:r>
            <a:r>
              <a:rPr lang="en-GB" dirty="0" smtClean="0"/>
              <a:t>/Cu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06507" y="5868624"/>
            <a:ext cx="43655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S. Aull,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 smtClean="0"/>
              <a:t> TUBA03.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5032113" y="5866219"/>
            <a:ext cx="43655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P. Zhang,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/>
              <a:t> </a:t>
            </a:r>
            <a:r>
              <a:rPr lang="en-GB" sz="1200" dirty="0" smtClean="0"/>
              <a:t>TUPB077.</a:t>
            </a:r>
            <a:endParaRPr lang="en-GB" sz="1200" dirty="0"/>
          </a:p>
        </p:txBody>
      </p:sp>
      <p:sp>
        <p:nvSpPr>
          <p:cNvPr id="11" name="Rectangle 10"/>
          <p:cNvSpPr/>
          <p:nvPr/>
        </p:nvSpPr>
        <p:spPr>
          <a:xfrm>
            <a:off x="2722495" y="2296552"/>
            <a:ext cx="3933372" cy="11462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Further development of high quality </a:t>
            </a:r>
            <a:r>
              <a:rPr lang="en-GB" sz="2000" dirty="0" err="1" smtClean="0"/>
              <a:t>Nb</a:t>
            </a:r>
            <a:r>
              <a:rPr lang="en-GB" sz="2000" dirty="0" smtClean="0"/>
              <a:t>/Cu coating is needed.</a:t>
            </a:r>
            <a:endParaRPr lang="en-GB" sz="2000" dirty="0"/>
          </a:p>
        </p:txBody>
      </p:sp>
      <p:sp>
        <p:nvSpPr>
          <p:cNvPr id="12" name="Rectangle 11"/>
          <p:cNvSpPr/>
          <p:nvPr/>
        </p:nvSpPr>
        <p:spPr>
          <a:xfrm>
            <a:off x="2722495" y="3653362"/>
            <a:ext cx="3933372" cy="11462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Dedicated studies on the cooling dynamics of </a:t>
            </a:r>
            <a:r>
              <a:rPr lang="en-GB" sz="2000" dirty="0" err="1" smtClean="0"/>
              <a:t>Nb</a:t>
            </a:r>
            <a:r>
              <a:rPr lang="en-GB" sz="2000" dirty="0" smtClean="0"/>
              <a:t>/Cu are needed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18870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506506" y="5438208"/>
            <a:ext cx="43655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D. Hall,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 smtClean="0"/>
              <a:t> TUBA04.</a:t>
            </a:r>
            <a:endParaRPr lang="en-GB" sz="1200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95302" y="1211943"/>
            <a:ext cx="4376870" cy="962932"/>
          </a:xfrm>
        </p:spPr>
        <p:txBody>
          <a:bodyPr>
            <a:noAutofit/>
          </a:bodyPr>
          <a:lstStyle/>
          <a:p>
            <a:r>
              <a:rPr lang="en-GB" sz="1800" b="0" dirty="0" smtClean="0"/>
              <a:t>Improved quench field on single cells</a:t>
            </a:r>
          </a:p>
          <a:p>
            <a:r>
              <a:rPr lang="en-GB" sz="1800" b="0" dirty="0" smtClean="0"/>
              <a:t>(</a:t>
            </a:r>
            <a:r>
              <a:rPr lang="en-GB" sz="1800" b="0" dirty="0" err="1" smtClean="0"/>
              <a:t>E</a:t>
            </a:r>
            <a:r>
              <a:rPr lang="en-GB" sz="1800" b="0" baseline="-25000" dirty="0" err="1" smtClean="0"/>
              <a:t>acc</a:t>
            </a:r>
            <a:r>
              <a:rPr lang="en-GB" sz="1800" b="0" dirty="0" smtClean="0"/>
              <a:t> = 13 MV/m in 2013)</a:t>
            </a:r>
          </a:p>
          <a:p>
            <a:r>
              <a:rPr lang="en-GB" sz="1800" b="0" dirty="0" smtClean="0"/>
              <a:t>Main issue: tin depleted areas</a:t>
            </a:r>
            <a:endParaRPr lang="en-GB" sz="1800" b="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074056" y="2399824"/>
            <a:ext cx="3797981" cy="3038384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3"/>
          </p:nvPr>
        </p:nvSpPr>
        <p:spPr>
          <a:xfrm>
            <a:off x="5032113" y="1211943"/>
            <a:ext cx="4378589" cy="962932"/>
          </a:xfrm>
        </p:spPr>
        <p:txBody>
          <a:bodyPr anchor="t">
            <a:normAutofit/>
          </a:bodyPr>
          <a:lstStyle/>
          <a:p>
            <a:r>
              <a:rPr lang="en-GB" sz="1800" b="0" dirty="0" smtClean="0"/>
              <a:t>Coating 2-cell cavities started:</a:t>
            </a:r>
          </a:p>
          <a:p>
            <a:r>
              <a:rPr lang="en-GB" sz="1800" b="0" dirty="0" smtClean="0"/>
              <a:t>Limited to low gradients</a:t>
            </a:r>
            <a:endParaRPr lang="en-GB" sz="1800" b="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l="756"/>
          <a:stretch/>
        </p:blipFill>
        <p:spPr>
          <a:xfrm>
            <a:off x="5065488" y="2754392"/>
            <a:ext cx="4345214" cy="268381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 </a:t>
            </a:r>
            <a:r>
              <a:rPr lang="en-GB" dirty="0" smtClean="0"/>
              <a:t>films</a:t>
            </a:r>
            <a:r>
              <a:rPr lang="en-GB" dirty="0" smtClean="0"/>
              <a:t>: Nb</a:t>
            </a:r>
            <a:r>
              <a:rPr lang="en-GB" baseline="-25000" dirty="0" smtClean="0"/>
              <a:t>3</a:t>
            </a:r>
            <a:r>
              <a:rPr lang="en-GB" dirty="0" smtClean="0"/>
              <a:t>Sn based on diffusion recipe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2" y="4640059"/>
            <a:ext cx="1920722" cy="17691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065488" y="5438208"/>
            <a:ext cx="436553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G</a:t>
            </a:r>
            <a:r>
              <a:rPr lang="en-GB" sz="1200" dirty="0" smtClean="0"/>
              <a:t>. </a:t>
            </a:r>
            <a:r>
              <a:rPr lang="en-GB" sz="1200" dirty="0" err="1" smtClean="0"/>
              <a:t>Eremeev</a:t>
            </a:r>
            <a:r>
              <a:rPr lang="en-GB" sz="1200" dirty="0" smtClean="0"/>
              <a:t>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 smtClean="0"/>
              <a:t> TUBA05.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2728280" y="2973024"/>
            <a:ext cx="3933372" cy="114627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/>
              <a:t>Nb</a:t>
            </a:r>
            <a:r>
              <a:rPr lang="en-GB" sz="2000" baseline="-25000" dirty="0" smtClean="0"/>
              <a:t>3</a:t>
            </a:r>
            <a:r>
              <a:rPr lang="en-GB" sz="2000" dirty="0" smtClean="0"/>
              <a:t>Sn/Cu started at CERN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24788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78788" y="4284832"/>
            <a:ext cx="3111498" cy="934495"/>
          </a:xfrm>
        </p:spPr>
        <p:txBody>
          <a:bodyPr>
            <a:noAutofit/>
          </a:bodyPr>
          <a:lstStyle/>
          <a:p>
            <a:pPr algn="ctr"/>
            <a:r>
              <a:rPr lang="en-GB" sz="1800" b="0" dirty="0" smtClean="0"/>
              <a:t>First 3.8 GHz single cell cavity from additive manufacturing (</a:t>
            </a:r>
            <a:r>
              <a:rPr lang="en-GB" sz="1800" b="0" dirty="0" err="1" smtClean="0"/>
              <a:t>Arcam</a:t>
            </a:r>
            <a:r>
              <a:rPr lang="en-GB" sz="1800" b="0" dirty="0" smtClean="0"/>
              <a:t> EBM)</a:t>
            </a:r>
            <a:endParaRPr lang="en-GB" sz="1800" b="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8788" y="1719353"/>
            <a:ext cx="3111500" cy="2255837"/>
          </a:xfrm>
          <a:prstGeom prst="rect">
            <a:avLst/>
          </a:prstGeo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3164694" y="5453957"/>
            <a:ext cx="3954563" cy="1053675"/>
          </a:xfrm>
        </p:spPr>
        <p:txBody>
          <a:bodyPr>
            <a:normAutofit/>
          </a:bodyPr>
          <a:lstStyle/>
          <a:p>
            <a:pPr algn="ctr"/>
            <a:r>
              <a:rPr lang="en-GB" sz="1800" b="0" dirty="0" smtClean="0"/>
              <a:t>First hydro-electro formed half cells show conservation of surface roughness and low wall thickness variation</a:t>
            </a:r>
            <a:endParaRPr lang="en-GB" sz="1800" b="0" dirty="0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 rotWithShape="1">
          <a:blip r:embed="rId3"/>
          <a:srcRect r="50341"/>
          <a:stretch/>
        </p:blipFill>
        <p:spPr>
          <a:xfrm>
            <a:off x="3945760" y="1482491"/>
            <a:ext cx="2174230" cy="1665984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Cavity </a:t>
            </a:r>
            <a:r>
              <a:rPr lang="en-GB" dirty="0" smtClean="0"/>
              <a:t>fabrication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00023" y="1865726"/>
            <a:ext cx="1399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accent1"/>
                </a:solidFill>
              </a:rPr>
              <a:t>R</a:t>
            </a:r>
            <a:r>
              <a:rPr lang="en-GB" baseline="-25000" dirty="0" err="1" smtClean="0">
                <a:solidFill>
                  <a:schemeClr val="accent1"/>
                </a:solidFill>
              </a:rPr>
              <a:t>res</a:t>
            </a:r>
            <a:r>
              <a:rPr lang="en-GB" dirty="0" smtClean="0">
                <a:solidFill>
                  <a:schemeClr val="accent1"/>
                </a:solidFill>
              </a:rPr>
              <a:t> = 170 n</a:t>
            </a:r>
            <a:r>
              <a:rPr lang="el-GR" dirty="0" smtClean="0">
                <a:solidFill>
                  <a:schemeClr val="accent1"/>
                </a:solidFill>
                <a:latin typeface="Calibri" panose="020F0502020204030204" pitchFamily="34" charset="0"/>
              </a:rPr>
              <a:t>Ω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00023" y="3371228"/>
            <a:ext cx="134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accent2"/>
                </a:solidFill>
              </a:rPr>
              <a:t>R</a:t>
            </a:r>
            <a:r>
              <a:rPr lang="en-GB" baseline="-25000" dirty="0" err="1" smtClean="0">
                <a:solidFill>
                  <a:schemeClr val="accent2"/>
                </a:solidFill>
              </a:rPr>
              <a:t>res</a:t>
            </a:r>
            <a:r>
              <a:rPr lang="en-GB" dirty="0" smtClean="0">
                <a:solidFill>
                  <a:schemeClr val="accent2"/>
                </a:solidFill>
              </a:rPr>
              <a:t> = 2.5 </a:t>
            </a:r>
            <a:r>
              <a:rPr lang="el-GR" dirty="0" smtClean="0">
                <a:solidFill>
                  <a:schemeClr val="accent2"/>
                </a:solidFill>
              </a:rPr>
              <a:t>μ</a:t>
            </a:r>
            <a:r>
              <a:rPr lang="el-GR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Ω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788" y="3962293"/>
            <a:ext cx="3111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P</a:t>
            </a:r>
            <a:r>
              <a:rPr lang="en-GB" sz="1200" dirty="0" smtClean="0"/>
              <a:t>. </a:t>
            </a:r>
            <a:r>
              <a:rPr lang="en-GB" sz="1200" dirty="0" err="1" smtClean="0"/>
              <a:t>Frigola</a:t>
            </a:r>
            <a:r>
              <a:rPr lang="en-GB" sz="1200" dirty="0" smtClean="0"/>
              <a:t>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 smtClean="0"/>
              <a:t> THPB042.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5468" y="1745700"/>
            <a:ext cx="2783849" cy="2047315"/>
          </a:xfrm>
          <a:prstGeom prst="rect">
            <a:avLst/>
          </a:prstGeom>
        </p:spPr>
      </p:pic>
      <p:pic>
        <p:nvPicPr>
          <p:cNvPr id="16" name="Content Placeholder 13"/>
          <p:cNvPicPr>
            <a:picLocks noChangeAspect="1"/>
          </p:cNvPicPr>
          <p:nvPr/>
        </p:nvPicPr>
        <p:blipFill rotWithShape="1">
          <a:blip r:embed="rId3"/>
          <a:srcRect l="50644"/>
          <a:stretch/>
        </p:blipFill>
        <p:spPr>
          <a:xfrm>
            <a:off x="3963483" y="3320123"/>
            <a:ext cx="2138783" cy="1648892"/>
          </a:xfrm>
          <a:prstGeom prst="rect">
            <a:avLst/>
          </a:prstGeom>
        </p:spPr>
      </p:pic>
      <p:sp>
        <p:nvSpPr>
          <p:cNvPr id="17" name="Text Placeholder 7"/>
          <p:cNvSpPr txBox="1">
            <a:spLocks/>
          </p:cNvSpPr>
          <p:nvPr/>
        </p:nvSpPr>
        <p:spPr>
          <a:xfrm>
            <a:off x="6575467" y="4314374"/>
            <a:ext cx="2783849" cy="862583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24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20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8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6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SzPct val="90000"/>
              <a:buFont typeface="Arial" pitchFamily="34" charset="0"/>
              <a:buNone/>
              <a:defRPr sz="1600" b="1" kern="1200">
                <a:solidFill>
                  <a:srgbClr val="0055A0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0" dirty="0" smtClean="0"/>
              <a:t>Hydro-formed cavity reaches 36 MV/m (after CBP + 15 um EP)</a:t>
            </a:r>
            <a:endParaRPr lang="en-GB" sz="1800" b="0" dirty="0"/>
          </a:p>
        </p:txBody>
      </p:sp>
      <p:sp>
        <p:nvSpPr>
          <p:cNvPr id="18" name="TextBox 17"/>
          <p:cNvSpPr txBox="1"/>
          <p:nvPr/>
        </p:nvSpPr>
        <p:spPr>
          <a:xfrm>
            <a:off x="6575467" y="3793015"/>
            <a:ext cx="2783849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M. </a:t>
            </a:r>
            <a:r>
              <a:rPr lang="en-GB" sz="1200" dirty="0" smtClean="0"/>
              <a:t>Yamanaka,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/>
              <a:t> THPB041.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963482" y="4969016"/>
            <a:ext cx="213878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S. </a:t>
            </a:r>
            <a:r>
              <a:rPr lang="en-GB" sz="1200" dirty="0" err="1" smtClean="0"/>
              <a:t>Atieh</a:t>
            </a:r>
            <a:r>
              <a:rPr lang="en-GB" sz="1200" dirty="0" smtClean="0"/>
              <a:t>, </a:t>
            </a:r>
            <a:r>
              <a:rPr lang="en-GB" sz="1200" i="1" dirty="0"/>
              <a:t>et al</a:t>
            </a:r>
            <a:r>
              <a:rPr lang="en-GB" sz="1200" i="1" dirty="0" smtClean="0"/>
              <a:t>.,</a:t>
            </a:r>
            <a:r>
              <a:rPr lang="en-GB" sz="1200" dirty="0"/>
              <a:t> </a:t>
            </a:r>
            <a:r>
              <a:rPr lang="en-GB" sz="1200" dirty="0" smtClean="0"/>
              <a:t>THAA05.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48342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CERNs current SRF activities cover many different shapes and frequencies: </a:t>
            </a:r>
          </a:p>
          <a:p>
            <a:r>
              <a:rPr lang="en-GB" dirty="0" smtClean="0"/>
              <a:t>Continue development of geometry independent </a:t>
            </a:r>
            <a:r>
              <a:rPr lang="en-GB" b="1" dirty="0" smtClean="0"/>
              <a:t>diagnostic tools</a:t>
            </a:r>
          </a:p>
          <a:p>
            <a:r>
              <a:rPr lang="en-GB" dirty="0" smtClean="0"/>
              <a:t>Benefit from synergies between different projects</a:t>
            </a:r>
          </a:p>
          <a:p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Sample test cavities:</a:t>
            </a:r>
          </a:p>
          <a:p>
            <a:r>
              <a:rPr lang="en-GB" dirty="0" smtClean="0"/>
              <a:t>Quadrupole Resonator (QPR) is still the best setup on the market</a:t>
            </a:r>
          </a:p>
          <a:p>
            <a:r>
              <a:rPr lang="en-GB" dirty="0" smtClean="0"/>
              <a:t>Strong interest in QPR around the world: </a:t>
            </a:r>
            <a:r>
              <a:rPr lang="en-GB" b="1" dirty="0" smtClean="0"/>
              <a:t>Upgrade of CERN’s QPR</a:t>
            </a:r>
            <a:r>
              <a:rPr lang="en-GB" dirty="0" smtClean="0"/>
              <a:t> is essential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take home messages for CERN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lightblu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RN_lightblue" id="{66678B6A-A23F-409A-92B0-61A191508BB7}" vid="{60A7072C-2CDB-43CD-99D8-75FCE00B7FF1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CERN_lightblue</Template>
  <TotalTime>0</TotalTime>
  <Words>553</Words>
  <Application>Microsoft Office PowerPoint</Application>
  <PresentationFormat>A4 Paper (210x297 mm)</PresentationFormat>
  <Paragraphs>79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Candara</vt:lpstr>
      <vt:lpstr>CERN_lightblue</vt:lpstr>
      <vt:lpstr>Feedback from the SRF conference 2015</vt:lpstr>
      <vt:lpstr>SRF2015: 5 days, 332 participants, 385 contributions</vt:lpstr>
      <vt:lpstr>Key theoretical contributions</vt:lpstr>
      <vt:lpstr>Bulk Niobium: Losses due to trapped flux</vt:lpstr>
      <vt:lpstr>Progress on N doping</vt:lpstr>
      <vt:lpstr>Thin films: Nb/Cu</vt:lpstr>
      <vt:lpstr>Thin films: Nb3Sn based on diffusion recipe</vt:lpstr>
      <vt:lpstr>Cavity fabrication</vt:lpstr>
      <vt:lpstr>General take home messages for CERN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2015-10-12T11:56:50Z</dcterms:created>
  <dcterms:modified xsi:type="dcterms:W3CDTF">2015-10-13T17:01:22Z</dcterms:modified>
</cp:coreProperties>
</file>