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4" d="100"/>
          <a:sy n="94" d="100"/>
        </p:scale>
        <p:origin x="84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5A292C4-E20D-4520-87C3-0B25C8F19263}" type="datetimeFigureOut">
              <a:rPr lang="en-GB" smtClean="0"/>
              <a:t>12/10/2015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26A3462D-ABBD-4912-B81C-9EFB59E5DE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547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5A292C4-E20D-4520-87C3-0B25C8F19263}" type="datetimeFigureOut">
              <a:rPr lang="en-GB" smtClean="0"/>
              <a:t>12/10/2015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26A3462D-ABBD-4912-B81C-9EFB59E5DE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121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5A292C4-E20D-4520-87C3-0B25C8F19263}" type="datetimeFigureOut">
              <a:rPr lang="en-GB" smtClean="0"/>
              <a:t>12/10/2015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26A3462D-ABBD-4912-B81C-9EFB59E5DE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329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5A292C4-E20D-4520-87C3-0B25C8F19263}" type="datetimeFigureOut">
              <a:rPr lang="en-GB" smtClean="0"/>
              <a:t>12/10/2015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26A3462D-ABBD-4912-B81C-9EFB59E5DE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08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5A292C4-E20D-4520-87C3-0B25C8F19263}" type="datetimeFigureOut">
              <a:rPr lang="en-GB" smtClean="0"/>
              <a:t>12/10/2015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26A3462D-ABBD-4912-B81C-9EFB59E5DE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669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5A292C4-E20D-4520-87C3-0B25C8F19263}" type="datetimeFigureOut">
              <a:rPr lang="en-GB" smtClean="0"/>
              <a:t>12/10/2015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26A3462D-ABBD-4912-B81C-9EFB59E5DE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689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5A292C4-E20D-4520-87C3-0B25C8F19263}" type="datetimeFigureOut">
              <a:rPr lang="en-GB" smtClean="0"/>
              <a:t>12/10/2015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26A3462D-ABBD-4912-B81C-9EFB59E5DE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476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5A292C4-E20D-4520-87C3-0B25C8F19263}" type="datetimeFigureOut">
              <a:rPr lang="en-GB" smtClean="0"/>
              <a:t>12/10/2015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26A3462D-ABBD-4912-B81C-9EFB59E5DE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03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5A292C4-E20D-4520-87C3-0B25C8F19263}" type="datetimeFigureOut">
              <a:rPr lang="en-GB" smtClean="0"/>
              <a:t>12/10/2015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26A3462D-ABBD-4912-B81C-9EFB59E5DE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36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5A292C4-E20D-4520-87C3-0B25C8F19263}" type="datetimeFigureOut">
              <a:rPr lang="en-GB" smtClean="0"/>
              <a:t>12/10/2015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26A3462D-ABBD-4912-B81C-9EFB59E5DE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497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5A292C4-E20D-4520-87C3-0B25C8F19263}" type="datetimeFigureOut">
              <a:rPr lang="en-GB" smtClean="0"/>
              <a:t>12/10/2015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26A3462D-ABBD-4912-B81C-9EFB59E5DE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341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550223"/>
            <a:ext cx="52298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0" dirty="0" smtClean="0"/>
              <a:t>Superconducting RF R&amp;D coordination meeting 01. CERN. 14.10.2015</a:t>
            </a:r>
            <a:endParaRPr lang="en-GB" sz="1400" b="0" dirty="0"/>
          </a:p>
        </p:txBody>
      </p:sp>
    </p:spTree>
    <p:extLst>
      <p:ext uri="{BB962C8B-B14F-4D97-AF65-F5344CB8AC3E}">
        <p14:creationId xmlns:p14="http://schemas.microsoft.com/office/powerpoint/2010/main" val="35563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721" y="2258814"/>
            <a:ext cx="880984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/>
              <a:t>High Efficiency Klystron (HEKCW) for FCC info/status</a:t>
            </a:r>
          </a:p>
          <a:p>
            <a:pPr algn="ctr"/>
            <a:r>
              <a:rPr lang="en-GB" sz="3200" dirty="0" smtClean="0"/>
              <a:t>I. Syratchev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30581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640" y="286267"/>
            <a:ext cx="6898640" cy="39206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8480" y="81280"/>
            <a:ext cx="8675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new bunching technology has a potential to boost klystron efficiency to the 90% level.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472" y="4206881"/>
            <a:ext cx="3046095" cy="23526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47382" y="4238128"/>
            <a:ext cx="5553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The first conceptual/ technological S-band MBK prototype is now being built in Russia.</a:t>
            </a:r>
            <a:endParaRPr lang="en-GB" sz="1200" dirty="0"/>
          </a:p>
        </p:txBody>
      </p:sp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4058477" y="4546375"/>
            <a:ext cx="5731510" cy="19697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59971" y="6421004"/>
            <a:ext cx="440652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/>
              <a:t>PPM, 52 kV, 7MW, Duty cycle 0.002, </a:t>
            </a:r>
            <a:r>
              <a:rPr lang="en-GB" sz="1200" dirty="0" smtClean="0">
                <a:solidFill>
                  <a:srgbClr val="0070C0"/>
                </a:solidFill>
              </a:rPr>
              <a:t>Eff. &gt;70% (to be demonstrated)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7444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08984" y="116632"/>
            <a:ext cx="4521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FCC </a:t>
            </a:r>
            <a:r>
              <a:rPr lang="en-GB" sz="2400" baseline="30000" dirty="0" smtClean="0"/>
              <a:t>e+e- </a:t>
            </a:r>
            <a:r>
              <a:rPr lang="en-GB" sz="2400" dirty="0" smtClean="0"/>
              <a:t>CW, MBK klystron (HEKCW)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72480" y="578297"/>
            <a:ext cx="3131755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HEIKA</a:t>
            </a:r>
            <a:r>
              <a:rPr lang="en-GB" dirty="0" smtClean="0"/>
              <a:t>/HEKCW  working team:</a:t>
            </a:r>
          </a:p>
          <a:p>
            <a:pPr marL="400050" indent="-400050">
              <a:buAutoNum type="romanUcPeriod"/>
            </a:pPr>
            <a:r>
              <a:rPr lang="en-GB" dirty="0" smtClean="0"/>
              <a:t>Syratchev (</a:t>
            </a:r>
            <a:r>
              <a:rPr lang="en-GB" dirty="0" smtClean="0">
                <a:solidFill>
                  <a:srgbClr val="00B0F0"/>
                </a:solidFill>
              </a:rPr>
              <a:t>CERN</a:t>
            </a:r>
            <a:r>
              <a:rPr lang="en-GB" dirty="0" smtClean="0"/>
              <a:t>)</a:t>
            </a:r>
          </a:p>
          <a:p>
            <a:pPr marL="400050" indent="-400050">
              <a:buFontTx/>
              <a:buAutoNum type="romanUcPeriod"/>
            </a:pPr>
            <a:r>
              <a:rPr lang="en-GB" dirty="0" smtClean="0"/>
              <a:t>G. Burt </a:t>
            </a:r>
            <a:r>
              <a:rPr lang="en-GB" dirty="0"/>
              <a:t>(</a:t>
            </a:r>
            <a:r>
              <a:rPr lang="en-GB" dirty="0">
                <a:solidFill>
                  <a:srgbClr val="00B050"/>
                </a:solidFill>
              </a:rPr>
              <a:t>Lancaster</a:t>
            </a:r>
            <a:r>
              <a:rPr lang="en-GB" dirty="0" smtClean="0"/>
              <a:t>)</a:t>
            </a:r>
          </a:p>
          <a:p>
            <a:pPr marL="400050" indent="-400050">
              <a:buAutoNum type="romanUcPeriod"/>
            </a:pPr>
            <a:r>
              <a:rPr lang="en-GB" dirty="0" smtClean="0"/>
              <a:t>C. Lingwood (</a:t>
            </a:r>
            <a:r>
              <a:rPr lang="en-GB" dirty="0" smtClean="0">
                <a:solidFill>
                  <a:srgbClr val="00B050"/>
                </a:solidFill>
              </a:rPr>
              <a:t>Lancaster</a:t>
            </a:r>
            <a:r>
              <a:rPr lang="en-GB" dirty="0" smtClean="0"/>
              <a:t>)</a:t>
            </a:r>
          </a:p>
          <a:p>
            <a:pPr marL="400050" indent="-400050">
              <a:buFontTx/>
              <a:buAutoNum type="romanUcPeriod"/>
            </a:pPr>
            <a:r>
              <a:rPr lang="en-GB" dirty="0" smtClean="0"/>
              <a:t>D. Constable (</a:t>
            </a:r>
            <a:r>
              <a:rPr lang="en-GB" dirty="0" smtClean="0">
                <a:solidFill>
                  <a:srgbClr val="00B050"/>
                </a:solidFill>
              </a:rPr>
              <a:t>Lancaster</a:t>
            </a:r>
            <a:r>
              <a:rPr lang="en-GB" dirty="0" smtClean="0"/>
              <a:t>)</a:t>
            </a:r>
          </a:p>
          <a:p>
            <a:pPr marL="400050" indent="-400050">
              <a:buFontTx/>
              <a:buAutoNum type="romanUcPeriod"/>
            </a:pPr>
            <a:r>
              <a:rPr lang="en-GB" dirty="0" smtClean="0"/>
              <a:t>V. Hill </a:t>
            </a:r>
            <a:r>
              <a:rPr lang="en-GB" dirty="0"/>
              <a:t>(</a:t>
            </a:r>
            <a:r>
              <a:rPr lang="en-GB" dirty="0">
                <a:solidFill>
                  <a:srgbClr val="00B050"/>
                </a:solidFill>
              </a:rPr>
              <a:t>Lancaster</a:t>
            </a:r>
            <a:r>
              <a:rPr lang="en-GB" dirty="0" smtClean="0"/>
              <a:t>)</a:t>
            </a:r>
          </a:p>
          <a:p>
            <a:pPr marL="400050" indent="-400050">
              <a:buAutoNum type="romanUcPeriod"/>
            </a:pPr>
            <a:r>
              <a:rPr lang="en-GB" dirty="0" smtClean="0"/>
              <a:t>R. </a:t>
            </a:r>
            <a:r>
              <a:rPr lang="en-GB" dirty="0" err="1" smtClean="0"/>
              <a:t>Marchesin</a:t>
            </a:r>
            <a:r>
              <a:rPr lang="en-GB" dirty="0" smtClean="0"/>
              <a:t> (</a:t>
            </a:r>
            <a:r>
              <a:rPr lang="en-GB" dirty="0" smtClean="0">
                <a:solidFill>
                  <a:srgbClr val="FFC000"/>
                </a:solidFill>
              </a:rPr>
              <a:t>Thales</a:t>
            </a:r>
            <a:r>
              <a:rPr lang="en-GB" dirty="0" smtClean="0"/>
              <a:t>)</a:t>
            </a:r>
          </a:p>
          <a:p>
            <a:pPr marL="400050" indent="-400050">
              <a:buAutoNum type="romanUcPeriod"/>
            </a:pPr>
            <a:r>
              <a:rPr lang="en-GB" dirty="0" smtClean="0"/>
              <a:t>Q. </a:t>
            </a:r>
            <a:r>
              <a:rPr lang="en-GB" dirty="0" err="1" smtClean="0"/>
              <a:t>Vuillemin</a:t>
            </a:r>
            <a:r>
              <a:rPr lang="en-GB" dirty="0" smtClean="0"/>
              <a:t> (</a:t>
            </a:r>
            <a:r>
              <a:rPr lang="en-GB" dirty="0" smtClean="0">
                <a:solidFill>
                  <a:srgbClr val="FFC000"/>
                </a:solidFill>
              </a:rPr>
              <a:t>Thales</a:t>
            </a:r>
            <a:r>
              <a:rPr lang="en-GB" dirty="0" smtClean="0"/>
              <a:t>/</a:t>
            </a:r>
            <a:r>
              <a:rPr lang="en-GB" dirty="0" smtClean="0">
                <a:solidFill>
                  <a:srgbClr val="0000FF"/>
                </a:solidFill>
              </a:rPr>
              <a:t>CERN</a:t>
            </a:r>
            <a:r>
              <a:rPr lang="en-GB" dirty="0" smtClean="0"/>
              <a:t>)</a:t>
            </a:r>
          </a:p>
          <a:p>
            <a:pPr marL="400050" indent="-400050">
              <a:buAutoNum type="romanUcPeriod"/>
            </a:pPr>
            <a:r>
              <a:rPr lang="en-GB" dirty="0" smtClean="0"/>
              <a:t>A. Baikov (</a:t>
            </a:r>
            <a:r>
              <a:rPr lang="en-GB" dirty="0" smtClean="0">
                <a:solidFill>
                  <a:srgbClr val="00B050"/>
                </a:solidFill>
              </a:rPr>
              <a:t>MUFA</a:t>
            </a:r>
            <a:r>
              <a:rPr lang="en-GB" dirty="0" smtClean="0"/>
              <a:t>)</a:t>
            </a:r>
          </a:p>
          <a:p>
            <a:pPr marL="400050" indent="-400050">
              <a:buAutoNum type="romanUcPeriod"/>
            </a:pPr>
            <a:r>
              <a:rPr lang="en-GB" dirty="0" smtClean="0"/>
              <a:t>I. Guzilov (</a:t>
            </a:r>
            <a:r>
              <a:rPr lang="en-GB" dirty="0" smtClean="0">
                <a:solidFill>
                  <a:srgbClr val="FFC000"/>
                </a:solidFill>
              </a:rPr>
              <a:t>VDBT</a:t>
            </a:r>
            <a:r>
              <a:rPr lang="en-GB" dirty="0" smtClean="0"/>
              <a:t>)</a:t>
            </a:r>
          </a:p>
          <a:p>
            <a:pPr marL="400050" indent="-400050">
              <a:buAutoNum type="romanUcPeriod"/>
            </a:pPr>
            <a:r>
              <a:rPr lang="en-GB" dirty="0" smtClean="0"/>
              <a:t>C. </a:t>
            </a:r>
            <a:r>
              <a:rPr lang="en-GB" dirty="0"/>
              <a:t>M</a:t>
            </a:r>
            <a:r>
              <a:rPr lang="en-GB" dirty="0" smtClean="0"/>
              <a:t>arrelli (</a:t>
            </a:r>
            <a:r>
              <a:rPr lang="en-GB" dirty="0" smtClean="0">
                <a:solidFill>
                  <a:srgbClr val="00B0F0"/>
                </a:solidFill>
              </a:rPr>
              <a:t>ESS</a:t>
            </a:r>
            <a:r>
              <a:rPr lang="en-GB" dirty="0" smtClean="0"/>
              <a:t>)</a:t>
            </a:r>
          </a:p>
          <a:p>
            <a:pPr marL="400050" indent="-400050">
              <a:buAutoNum type="romanUcPeriod"/>
            </a:pPr>
            <a:r>
              <a:rPr lang="en-GB" dirty="0"/>
              <a:t>R</a:t>
            </a:r>
            <a:r>
              <a:rPr lang="en-GB" dirty="0" smtClean="0"/>
              <a:t>. </a:t>
            </a:r>
            <a:r>
              <a:rPr lang="en-GB" dirty="0" err="1" smtClean="0"/>
              <a:t>Kowalczyk</a:t>
            </a:r>
            <a:r>
              <a:rPr lang="en-GB" dirty="0" smtClean="0"/>
              <a:t> (</a:t>
            </a:r>
            <a:r>
              <a:rPr lang="en-GB" dirty="0" smtClean="0">
                <a:solidFill>
                  <a:srgbClr val="FFC000"/>
                </a:solidFill>
              </a:rPr>
              <a:t>L-3com</a:t>
            </a:r>
            <a:r>
              <a:rPr lang="en-GB" dirty="0" smtClean="0"/>
              <a:t>)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0" y="4207162"/>
            <a:ext cx="2664296" cy="23486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65570" y="4213742"/>
            <a:ext cx="1517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16 beams MBK cavity</a:t>
            </a:r>
          </a:p>
          <a:p>
            <a:r>
              <a:rPr lang="en-GB" sz="1200" dirty="0" smtClean="0"/>
              <a:t>R/Q = 22 Ohm/beam</a:t>
            </a:r>
            <a:endParaRPr lang="en-GB" sz="1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292" y="3169324"/>
            <a:ext cx="6266923" cy="3012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06058" y="578297"/>
            <a:ext cx="321998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Tube parameters: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Voltage</a:t>
            </a:r>
            <a:r>
              <a:rPr lang="en-GB" dirty="0" smtClean="0"/>
              <a:t>: </a:t>
            </a:r>
            <a:r>
              <a:rPr lang="en-GB" dirty="0" smtClean="0">
                <a:solidFill>
                  <a:srgbClr val="92D050"/>
                </a:solidFill>
              </a:rPr>
              <a:t>40 </a:t>
            </a:r>
            <a:r>
              <a:rPr lang="en-GB" dirty="0" smtClean="0">
                <a:solidFill>
                  <a:srgbClr val="92D050"/>
                </a:solidFill>
              </a:rPr>
              <a:t>kV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Power: 1.5 MW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Total current: 42A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 beams: 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µK/beam </a:t>
            </a:r>
            <a:r>
              <a:rPr lang="en-GB" dirty="0" smtClean="0"/>
              <a:t>: </a:t>
            </a:r>
            <a:r>
              <a:rPr lang="en-GB" dirty="0" smtClean="0">
                <a:solidFill>
                  <a:srgbClr val="92D050"/>
                </a:solidFill>
              </a:rPr>
              <a:t>0.33</a:t>
            </a:r>
            <a:r>
              <a:rPr lang="en-GB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 cavities: 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Bunching </a:t>
            </a:r>
            <a:r>
              <a:rPr lang="en-GB" dirty="0" smtClean="0"/>
              <a:t>methods COM/BAC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6393160" y="802636"/>
            <a:ext cx="3093969" cy="1859645"/>
            <a:chOff x="6393160" y="578297"/>
            <a:chExt cx="3093969" cy="1859645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3160" y="578297"/>
              <a:ext cx="3093969" cy="1528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 rot="5400000">
              <a:off x="7580431" y="1861887"/>
              <a:ext cx="813556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HEKCW</a:t>
              </a:r>
              <a:endParaRPr lang="en-GB" sz="1600" b="1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238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97016" y="24537"/>
            <a:ext cx="4665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HEKCW RF </a:t>
            </a:r>
            <a:r>
              <a:rPr lang="en-GB" sz="2400" dirty="0" smtClean="0"/>
              <a:t>COM circuit </a:t>
            </a:r>
            <a:r>
              <a:rPr lang="en-GB" sz="2400" dirty="0" smtClean="0"/>
              <a:t>optimisation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44488" y="486205"/>
            <a:ext cx="9249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Few tubes were optimised using </a:t>
            </a:r>
            <a:r>
              <a:rPr lang="en-GB" b="1" dirty="0" smtClean="0"/>
              <a:t>KlypWin</a:t>
            </a:r>
            <a:r>
              <a:rPr lang="en-GB" dirty="0" smtClean="0"/>
              <a:t> (1D code). Two of them were selected for further study.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" t="5803" r="1676" b="36582"/>
          <a:stretch/>
        </p:blipFill>
        <p:spPr bwMode="auto">
          <a:xfrm>
            <a:off x="200472" y="1206757"/>
            <a:ext cx="4464496" cy="2122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4488" y="990733"/>
            <a:ext cx="3543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HEKCW #11-02 (highest efficiency)    </a:t>
            </a:r>
            <a:r>
              <a:rPr lang="en-GB" sz="1400" dirty="0" smtClean="0">
                <a:sym typeface="Symbol"/>
              </a:rPr>
              <a:t>=</a:t>
            </a:r>
            <a:r>
              <a:rPr lang="en-GB" sz="1400" dirty="0" smtClean="0"/>
              <a:t> 90.1%</a:t>
            </a:r>
            <a:endParaRPr lang="en-GB" sz="1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" t="5439" r="2054" b="36705"/>
          <a:stretch/>
        </p:blipFill>
        <p:spPr bwMode="auto">
          <a:xfrm>
            <a:off x="4916838" y="1184242"/>
            <a:ext cx="4457604" cy="214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58491" y="978223"/>
            <a:ext cx="4276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HEKCW #11-07 (‘cleanest’ phase trajectories)    </a:t>
            </a:r>
            <a:r>
              <a:rPr lang="en-GB" sz="1400" dirty="0" smtClean="0">
                <a:sym typeface="Symbol"/>
              </a:rPr>
              <a:t>=</a:t>
            </a:r>
            <a:r>
              <a:rPr lang="en-GB" sz="1400" dirty="0" smtClean="0"/>
              <a:t>89.2%</a:t>
            </a:r>
            <a:endParaRPr lang="en-GB" sz="1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663"/>
          <a:stretch/>
        </p:blipFill>
        <p:spPr bwMode="auto">
          <a:xfrm>
            <a:off x="5066122" y="3914801"/>
            <a:ext cx="4342667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8414110" y="3607024"/>
            <a:ext cx="8707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ym typeface="Symbol"/>
              </a:rPr>
              <a:t>=</a:t>
            </a:r>
            <a:r>
              <a:rPr lang="en-GB" sz="1400" dirty="0"/>
              <a:t> </a:t>
            </a:r>
            <a:r>
              <a:rPr lang="en-GB" sz="1400" dirty="0" smtClean="0"/>
              <a:t>87.5</a:t>
            </a:r>
            <a:r>
              <a:rPr lang="en-GB" sz="1400" dirty="0" smtClean="0"/>
              <a:t>%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794314" y="3341558"/>
            <a:ext cx="52510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High efficiency confirmed by another non-commercial 1D code </a:t>
            </a:r>
            <a:r>
              <a:rPr lang="en-GB" sz="1400" b="1" dirty="0" smtClean="0"/>
              <a:t>AJDisk</a:t>
            </a:r>
            <a:endParaRPr lang="en-GB" sz="1400" b="1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07" y="3911555"/>
            <a:ext cx="4407658" cy="2595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740152" y="3609457"/>
            <a:ext cx="8707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ym typeface="Symbol"/>
              </a:rPr>
              <a:t>=</a:t>
            </a:r>
            <a:r>
              <a:rPr lang="en-GB" sz="1400" dirty="0"/>
              <a:t> </a:t>
            </a:r>
            <a:r>
              <a:rPr lang="en-GB" sz="1400" dirty="0" smtClean="0"/>
              <a:t>88.0</a:t>
            </a:r>
            <a:r>
              <a:rPr lang="en-GB" sz="1400" dirty="0" smtClean="0"/>
              <a:t>%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8615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F:\heika\opt6\good_runs\run_0527_long_q4000.beta_z_vs_z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671" y="580656"/>
            <a:ext cx="4317049" cy="3453639"/>
          </a:xfrm>
          <a:prstGeom prst="rect">
            <a:avLst/>
          </a:prstGeom>
          <a:noFill/>
        </p:spPr>
      </p:pic>
      <p:pic>
        <p:nvPicPr>
          <p:cNvPr id="3" name="Picture 2" descr="F:\heika\opt6\good_runs\run_0527_long_q4000_tpp3.png"/>
          <p:cNvPicPr>
            <a:picLocks noChangeAspect="1" noChangeArrowheads="1"/>
          </p:cNvPicPr>
          <p:nvPr/>
        </p:nvPicPr>
        <p:blipFill>
          <a:blip r:embed="rId3" cstate="print"/>
          <a:srcRect l="6747" t="7003" r="7590" b="35346"/>
          <a:stretch>
            <a:fillRect/>
          </a:stretch>
        </p:blipFill>
        <p:spPr bwMode="auto">
          <a:xfrm>
            <a:off x="342502" y="4111520"/>
            <a:ext cx="4331097" cy="1943207"/>
          </a:xfrm>
          <a:prstGeom prst="rect">
            <a:avLst/>
          </a:prstGeom>
          <a:noFill/>
        </p:spPr>
      </p:pic>
      <p:pic>
        <p:nvPicPr>
          <p:cNvPr id="4" name="Picture 2" descr="F:\heika\opt6\good_runs\run_0527_long_q4000.beta_z_vs_z_output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0070" y="499328"/>
            <a:ext cx="3777624" cy="3022099"/>
          </a:xfrm>
          <a:prstGeom prst="rect">
            <a:avLst/>
          </a:prstGeom>
          <a:noFill/>
        </p:spPr>
      </p:pic>
      <p:pic>
        <p:nvPicPr>
          <p:cNvPr id="5" name="Picture 2" descr="F:\heika\opt6\good_runs\run_0527_long_q4000.r_vs_z_output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0070" y="3619280"/>
            <a:ext cx="3845318" cy="307625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908375" y="96310"/>
            <a:ext cx="7823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NRL/SAIC </a:t>
            </a:r>
            <a:r>
              <a:rPr lang="en-US" dirty="0" smtClean="0"/>
              <a:t>TESLA (2.5D). </a:t>
            </a:r>
            <a:r>
              <a:rPr lang="en-US" dirty="0" smtClean="0"/>
              <a:t>Tube is slightly re-tuned (stability issues).  Efficiency 80%.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48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8375" y="96310"/>
            <a:ext cx="81630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MAGIC (2.5D</a:t>
            </a:r>
            <a:r>
              <a:rPr lang="en-US" dirty="0" smtClean="0"/>
              <a:t>). </a:t>
            </a:r>
            <a:r>
              <a:rPr lang="en-US" dirty="0" smtClean="0"/>
              <a:t>Tube is shortened (6 gaps) (reflected electrons issues).  Efficiency 78%.</a:t>
            </a:r>
          </a:p>
          <a:p>
            <a:pPr algn="ctr"/>
            <a:r>
              <a:rPr lang="en-US" dirty="0" smtClean="0"/>
              <a:t>(yet in a progress)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92" y="905827"/>
            <a:ext cx="5514975" cy="49244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0694" y="905827"/>
            <a:ext cx="3632679" cy="2375853"/>
          </a:xfrm>
          <a:prstGeom prst="rect">
            <a:avLst/>
          </a:prstGeom>
        </p:spPr>
      </p:pic>
      <p:pic>
        <p:nvPicPr>
          <p:cNvPr id="6" name="Content Placeholder 3"/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218" y="3368039"/>
            <a:ext cx="3182941" cy="3342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70694" y="4673600"/>
            <a:ext cx="3632679" cy="1036320"/>
          </a:xfrm>
          <a:prstGeom prst="rect">
            <a:avLst/>
          </a:prstGeom>
          <a:solidFill>
            <a:srgbClr val="5B9BD5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Reflected electrons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517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6560" y="203200"/>
            <a:ext cx="7169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HEKCW ‘preparatory’ activities. ~Needs and ~schedules.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33680" y="772160"/>
            <a:ext cx="948944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1</a:t>
            </a:r>
            <a:r>
              <a:rPr lang="en-GB" dirty="0" smtClean="0"/>
              <a:t>. </a:t>
            </a:r>
            <a:r>
              <a:rPr lang="en-GB" b="1" dirty="0" smtClean="0"/>
              <a:t>Computer simulations </a:t>
            </a:r>
            <a:r>
              <a:rPr lang="en-GB" dirty="0" smtClean="0"/>
              <a:t>(1D, 2D, 3D). Development/improving of the klystron circuit (COM/BAC/new  methods) and exploring the new ideas (electron beam mixing technique, hollow beams etc.).</a:t>
            </a:r>
          </a:p>
          <a:p>
            <a:r>
              <a:rPr lang="en-GB" dirty="0" smtClean="0"/>
              <a:t>  -Target: robust MBK klystron design with efficiency above 80%.</a:t>
            </a:r>
          </a:p>
          <a:p>
            <a:r>
              <a:rPr lang="en-GB" dirty="0"/>
              <a:t> </a:t>
            </a:r>
            <a:r>
              <a:rPr lang="en-GB" dirty="0" smtClean="0"/>
              <a:t> - Resources: </a:t>
            </a:r>
          </a:p>
          <a:p>
            <a:r>
              <a:rPr lang="en-GB" dirty="0" smtClean="0"/>
              <a:t>	CERN: I. Syratchev, Q. Vuillemin (PhD. CERN/Thales)</a:t>
            </a:r>
          </a:p>
          <a:p>
            <a:r>
              <a:rPr lang="en-GB" dirty="0" smtClean="0"/>
              <a:t>	Others: HEIKA team contribution.</a:t>
            </a:r>
          </a:p>
          <a:p>
            <a:r>
              <a:rPr lang="en-GB" dirty="0" smtClean="0"/>
              <a:t>   - Needs:  Dedicated computer facility (Lancaster U). Investment: computer cluster ~30 kCHF.</a:t>
            </a:r>
          </a:p>
          <a:p>
            <a:r>
              <a:rPr lang="en-GB" dirty="0"/>
              <a:t> </a:t>
            </a:r>
            <a:r>
              <a:rPr lang="en-GB" dirty="0" smtClean="0"/>
              <a:t>  - Schedule: Ongoing activity (+ 3 years?)</a:t>
            </a:r>
          </a:p>
          <a:p>
            <a:endParaRPr lang="en-GB" dirty="0" smtClean="0"/>
          </a:p>
          <a:p>
            <a:r>
              <a:rPr lang="en-GB" b="1" dirty="0" smtClean="0"/>
              <a:t>2</a:t>
            </a:r>
            <a:r>
              <a:rPr lang="en-GB" dirty="0" smtClean="0"/>
              <a:t>. </a:t>
            </a:r>
            <a:r>
              <a:rPr lang="en-GB" b="1" dirty="0" smtClean="0"/>
              <a:t>HEKCW prototyping</a:t>
            </a:r>
            <a:r>
              <a:rPr lang="en-GB" dirty="0" smtClean="0"/>
              <a:t>. GSP (scaled) tubes.</a:t>
            </a:r>
          </a:p>
          <a:p>
            <a:r>
              <a:rPr lang="en-GB" dirty="0"/>
              <a:t> </a:t>
            </a:r>
            <a:r>
              <a:rPr lang="en-GB" dirty="0" smtClean="0"/>
              <a:t>   - Target: Inexpensive experimental demonstrators of the HEKCW concept(s) at a lower power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(different frequency (3 GHz)). 3-4(+) tubes. </a:t>
            </a:r>
          </a:p>
          <a:p>
            <a:r>
              <a:rPr lang="en-GB" dirty="0"/>
              <a:t> </a:t>
            </a:r>
            <a:r>
              <a:rPr lang="en-GB" dirty="0" smtClean="0"/>
              <a:t>             - Resources: </a:t>
            </a:r>
          </a:p>
          <a:p>
            <a:r>
              <a:rPr lang="en-GB" dirty="0" smtClean="0"/>
              <a:t>	CERN: I. Syratchev, Fellow or equal (for testing). </a:t>
            </a:r>
          </a:p>
          <a:p>
            <a:r>
              <a:rPr lang="en-GB" dirty="0" smtClean="0"/>
              <a:t>	Others: HEIKA team contribution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             Industry (on the collaborative bases)</a:t>
            </a:r>
          </a:p>
          <a:p>
            <a:r>
              <a:rPr lang="en-GB" dirty="0" smtClean="0"/>
              <a:t>Needs: General purpose test stand (XBOX area (?)), LLRF/ ‘flexible’ modulator;  app. 150 kCHF.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Investment (industry): klystrons/(solenoid) fabrications;   app.  200 kCHF. Total 350 kCHF.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Schedule: Starts from ~mid. 2016. Two years program.                 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545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314960"/>
            <a:ext cx="90220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3. </a:t>
            </a:r>
            <a:r>
              <a:rPr lang="en-GB" b="1" dirty="0" smtClean="0"/>
              <a:t>Alternative/advanced technologies</a:t>
            </a:r>
            <a:r>
              <a:rPr lang="en-GB" dirty="0" smtClean="0"/>
              <a:t>:</a:t>
            </a:r>
          </a:p>
          <a:p>
            <a:r>
              <a:rPr lang="en-GB" dirty="0"/>
              <a:t> </a:t>
            </a:r>
            <a:r>
              <a:rPr lang="en-GB" dirty="0" smtClean="0"/>
              <a:t>          - Other than klystron. IOT with extra bunching cavity(</a:t>
            </a:r>
            <a:r>
              <a:rPr lang="en-GB" dirty="0" err="1" smtClean="0"/>
              <a:t>ies</a:t>
            </a:r>
            <a:r>
              <a:rPr lang="en-GB" dirty="0" smtClean="0"/>
              <a:t>). The existing 0.53 GHz,10 kW</a:t>
            </a:r>
          </a:p>
          <a:p>
            <a:r>
              <a:rPr lang="en-GB" dirty="0"/>
              <a:t> </a:t>
            </a:r>
            <a:r>
              <a:rPr lang="en-GB" dirty="0" smtClean="0"/>
              <a:t>            tube (called </a:t>
            </a:r>
            <a:r>
              <a:rPr lang="en-GB" dirty="0" err="1" smtClean="0"/>
              <a:t>Tristrod</a:t>
            </a:r>
            <a:r>
              <a:rPr lang="en-GB" dirty="0"/>
              <a:t>.</a:t>
            </a:r>
            <a:r>
              <a:rPr lang="en-GB" dirty="0" smtClean="0"/>
              <a:t> Developer: “</a:t>
            </a:r>
            <a:r>
              <a:rPr lang="en-GB" dirty="0" err="1" smtClean="0"/>
              <a:t>Kontact</a:t>
            </a:r>
            <a:r>
              <a:rPr lang="en-GB" dirty="0" smtClean="0"/>
              <a:t>”, Russia) operates routinely at 90% efficiency.</a:t>
            </a:r>
          </a:p>
          <a:p>
            <a:r>
              <a:rPr lang="en-GB" dirty="0"/>
              <a:t> </a:t>
            </a:r>
            <a:r>
              <a:rPr lang="en-GB" dirty="0" smtClean="0"/>
              <a:t>         -  Cathodes: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* Gated (low voltage controlled) cathode. Overall system efficiency improvement.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* Hollow beam cathodes (MIG, cold emission…). Reaching the ultimately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   high efficiency (90%). </a:t>
            </a:r>
          </a:p>
          <a:p>
            <a:r>
              <a:rPr lang="en-GB" dirty="0" smtClean="0"/>
              <a:t>     - Resources, needs and schedules are not yet specified. For now covered by HEIKA. </a:t>
            </a:r>
          </a:p>
          <a:p>
            <a:endParaRPr lang="en-GB" dirty="0"/>
          </a:p>
          <a:p>
            <a:pPr algn="ctr"/>
            <a:r>
              <a:rPr lang="en-GB" sz="2400" dirty="0" smtClean="0"/>
              <a:t>Fabrication and testing of the final HEKCW prototype.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   The choice of final circuit configuration and computer detailed design. HEIKA team.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GB" dirty="0" smtClean="0"/>
              <a:t>  Technical design of the klystron (including all subsystems). Industry.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GB" dirty="0" smtClean="0"/>
              <a:t>   Efficiency demonstration (target: 85%) in pulsed mode. CERN/X(S)BOX modulators.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r>
              <a:rPr lang="en-GB" dirty="0" smtClean="0"/>
              <a:t>If accepted, could be started not before late 2017. Overall project duration is about 3 years (tests at 2021). Anticipating reduced NRE expenses in industry, the projected cost is 500 kCHF.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8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2507</TotalTime>
  <Words>540</Words>
  <Application>Microsoft Office PowerPoint</Application>
  <PresentationFormat>A4 Paper (210x297 mm)</PresentationFormat>
  <Paragraphs>76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 Syratchev</dc:creator>
  <cp:lastModifiedBy>Igor Syratchev</cp:lastModifiedBy>
  <cp:revision>34</cp:revision>
  <dcterms:created xsi:type="dcterms:W3CDTF">2015-10-12T13:32:33Z</dcterms:created>
  <dcterms:modified xsi:type="dcterms:W3CDTF">2015-10-14T07:20:30Z</dcterms:modified>
</cp:coreProperties>
</file>