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9" r:id="rId2"/>
  </p:sldMasterIdLst>
  <p:sldIdLst>
    <p:sldId id="256" r:id="rId3"/>
    <p:sldId id="260" r:id="rId4"/>
    <p:sldId id="261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569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68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1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0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42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52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26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46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211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00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3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D5416-A0E7-4C14-B91E-AA76ED5798B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ECF0-2D70-40F8-AB6F-11D64BF256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30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417558-A5B4-E842-B1DF-677745561FCD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4188" y="1646598"/>
            <a:ext cx="72637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/>
              <a:t>STP-WP9 - Beam </a:t>
            </a:r>
            <a:r>
              <a:rPr lang="en-GB" sz="3600" b="1" dirty="0" smtClean="0"/>
              <a:t>Vacuum report</a:t>
            </a:r>
          </a:p>
          <a:p>
            <a:pPr algn="ctr"/>
            <a:endParaRPr lang="fr-CH" sz="3600" b="1" dirty="0"/>
          </a:p>
          <a:p>
            <a:pPr algn="ctr"/>
            <a:r>
              <a:rPr lang="fr-CH" sz="3600" b="1" dirty="0" smtClean="0"/>
              <a:t>P. Chiggiato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690777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365" y="3546420"/>
            <a:ext cx="4437044" cy="23246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146" y="250323"/>
            <a:ext cx="2892473" cy="2648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288" y="149539"/>
            <a:ext cx="3335357" cy="278151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66777" y="-207566"/>
            <a:ext cx="76104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577" y="3502346"/>
            <a:ext cx="445356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en-GB" sz="1350" dirty="0">
                <a:solidFill>
                  <a:prstClr val="black"/>
                </a:solidFill>
              </a:rPr>
              <a:t>The 1-slot concept originally presented at the FCC Week in Washington has moved to a more practical </a:t>
            </a:r>
            <a:r>
              <a:rPr lang="en-GB" sz="1350" dirty="0" smtClean="0">
                <a:solidFill>
                  <a:prstClr val="black"/>
                </a:solidFill>
              </a:rPr>
              <a:t>version</a:t>
            </a:r>
          </a:p>
          <a:p>
            <a:pPr marL="257175" indent="-257175">
              <a:buFont typeface="+mj-lt"/>
              <a:buAutoNum type="arabicPeriod"/>
            </a:pPr>
            <a:endParaRPr lang="en-GB" sz="1350" dirty="0" smtClean="0">
              <a:solidFill>
                <a:prstClr val="black"/>
              </a:solidFill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1350" dirty="0" smtClean="0">
                <a:solidFill>
                  <a:prstClr val="black"/>
                </a:solidFill>
              </a:rPr>
              <a:t>During </a:t>
            </a:r>
            <a:r>
              <a:rPr lang="en-GB" sz="1350" dirty="0">
                <a:solidFill>
                  <a:prstClr val="black"/>
                </a:solidFill>
              </a:rPr>
              <a:t>an FCC-</a:t>
            </a:r>
            <a:r>
              <a:rPr lang="en-GB" sz="1350" dirty="0" err="1">
                <a:solidFill>
                  <a:prstClr val="black"/>
                </a:solidFill>
              </a:rPr>
              <a:t>hh</a:t>
            </a:r>
            <a:r>
              <a:rPr lang="en-GB" sz="1350" dirty="0">
                <a:solidFill>
                  <a:prstClr val="black"/>
                </a:solidFill>
              </a:rPr>
              <a:t> meeting at CERN, it has been noticed that from the impedance point of view a symmetric double slot would be </a:t>
            </a:r>
            <a:r>
              <a:rPr lang="en-GB" sz="1350" dirty="0" smtClean="0">
                <a:solidFill>
                  <a:prstClr val="black"/>
                </a:solidFill>
              </a:rPr>
              <a:t>beneficial</a:t>
            </a:r>
          </a:p>
          <a:p>
            <a:pPr marL="257175" indent="-257175">
              <a:buFont typeface="+mj-lt"/>
              <a:buAutoNum type="arabicPeriod"/>
            </a:pPr>
            <a:endParaRPr lang="en-GB" sz="1350" dirty="0">
              <a:solidFill>
                <a:prstClr val="black"/>
              </a:solidFill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1350" dirty="0">
                <a:solidFill>
                  <a:prstClr val="black"/>
                </a:solidFill>
              </a:rPr>
              <a:t>We have therefore designed and analysed such a </a:t>
            </a:r>
            <a:r>
              <a:rPr lang="en-GB" sz="1350" dirty="0" smtClean="0">
                <a:solidFill>
                  <a:prstClr val="black"/>
                </a:solidFill>
              </a:rPr>
              <a:t>configuration.</a:t>
            </a:r>
          </a:p>
          <a:p>
            <a:pPr marL="257175" indent="-257175">
              <a:buFont typeface="+mj-lt"/>
              <a:buAutoNum type="arabicPeriod"/>
            </a:pPr>
            <a:endParaRPr lang="en-GB" sz="1350" dirty="0">
              <a:solidFill>
                <a:prstClr val="black"/>
              </a:solidFill>
            </a:endParaRPr>
          </a:p>
          <a:p>
            <a:pPr marL="257175" indent="-257175">
              <a:buFont typeface="+mj-lt"/>
              <a:buAutoNum type="arabicPeriod"/>
            </a:pPr>
            <a:r>
              <a:rPr lang="en-GB" sz="1350" dirty="0">
                <a:solidFill>
                  <a:prstClr val="black"/>
                </a:solidFill>
              </a:rPr>
              <a:t>The second slot would also allow the removal of the 2 rows of pumping slots in the beam area required by the 1-slot version, thus decreasing further the impedance contribution</a:t>
            </a:r>
          </a:p>
        </p:txBody>
      </p:sp>
      <p:sp>
        <p:nvSpPr>
          <p:cNvPr id="12" name="Oval 11"/>
          <p:cNvSpPr/>
          <p:nvPr/>
        </p:nvSpPr>
        <p:spPr>
          <a:xfrm>
            <a:off x="3172857" y="1242841"/>
            <a:ext cx="338769" cy="1817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172857" y="2217833"/>
            <a:ext cx="338769" cy="1817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78" y="267689"/>
            <a:ext cx="25201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rgbClr val="FF0000"/>
                </a:solidFill>
              </a:rPr>
              <a:t>2 rows of pumping slots here too</a:t>
            </a:r>
            <a:r>
              <a:rPr lang="en-GB" sz="1350" u="sng" dirty="0">
                <a:solidFill>
                  <a:srgbClr val="FF0000"/>
                </a:solidFill>
              </a:rPr>
              <a:t>!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15458" y="482678"/>
            <a:ext cx="958468" cy="7601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114911" y="482677"/>
            <a:ext cx="967277" cy="198303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11147" y="244202"/>
            <a:ext cx="25839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prstClr val="black"/>
                </a:solidFill>
              </a:rPr>
              <a:t>Beam Screen Design Evolution</a:t>
            </a:r>
          </a:p>
        </p:txBody>
      </p:sp>
    </p:spTree>
    <p:extLst>
      <p:ext uri="{BB962C8B-B14F-4D97-AF65-F5344CB8AC3E}">
        <p14:creationId xmlns:p14="http://schemas.microsoft.com/office/powerpoint/2010/main" val="249022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animBg="1"/>
      <p:bldP spid="13" grpId="0" animBg="1"/>
      <p:bldP spid="1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417558-A5B4-E842-B1DF-677745561FCD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00408" y="44067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Next</a:t>
            </a:r>
            <a:r>
              <a:rPr lang="fr-CH" b="1" dirty="0" smtClean="0"/>
              <a:t> </a:t>
            </a:r>
            <a:r>
              <a:rPr lang="fr-CH" b="1" dirty="0" err="1" smtClean="0"/>
              <a:t>steps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35586" y="1553378"/>
            <a:ext cx="72821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/>
          </a:p>
          <a:p>
            <a:pPr marL="342900" indent="-342900">
              <a:buFont typeface="+mj-lt"/>
              <a:buAutoNum type="arabicPeriod"/>
            </a:pP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density</a:t>
            </a:r>
            <a:r>
              <a:rPr lang="fr-CH" dirty="0" smtClean="0"/>
              <a:t> </a:t>
            </a:r>
            <a:r>
              <a:rPr lang="fr-CH" dirty="0" err="1" smtClean="0"/>
              <a:t>evaluation</a:t>
            </a:r>
            <a:r>
              <a:rPr lang="fr-CH" dirty="0" smtClean="0"/>
              <a:t> (M. Ady and </a:t>
            </a:r>
            <a:r>
              <a:rPr lang="fr-CH" dirty="0" err="1" smtClean="0"/>
              <a:t>ALBA’s</a:t>
            </a:r>
            <a:r>
              <a:rPr lang="fr-CH" dirty="0" smtClean="0"/>
              <a:t> </a:t>
            </a:r>
            <a:r>
              <a:rPr lang="fr-CH" dirty="0" err="1" smtClean="0"/>
              <a:t>student</a:t>
            </a:r>
            <a:r>
              <a:rPr lang="fr-CH" dirty="0" smtClean="0"/>
              <a:t>).</a:t>
            </a:r>
          </a:p>
          <a:p>
            <a:pPr marL="342900" indent="-342900">
              <a:buFont typeface="+mj-lt"/>
              <a:buAutoNum type="arabicPeriod"/>
            </a:pPr>
            <a:endParaRPr lang="fr-CH" dirty="0"/>
          </a:p>
          <a:p>
            <a:pPr marL="342900" indent="-342900">
              <a:buFont typeface="+mj-lt"/>
              <a:buAutoNum type="arabicPeriod"/>
            </a:pPr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/>
              <a:t>d</a:t>
            </a:r>
            <a:r>
              <a:rPr lang="fr-CH" dirty="0" err="1" smtClean="0"/>
              <a:t>eformation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quench</a:t>
            </a:r>
            <a:r>
              <a:rPr lang="fr-CH" dirty="0" smtClean="0"/>
              <a:t> (C. Garion and </a:t>
            </a:r>
            <a:r>
              <a:rPr lang="fr-CH" dirty="0" err="1" smtClean="0"/>
              <a:t>third</a:t>
            </a:r>
            <a:r>
              <a:rPr lang="fr-CH" dirty="0" smtClean="0"/>
              <a:t> PJAS </a:t>
            </a:r>
            <a:r>
              <a:rPr lang="fr-CH" dirty="0" err="1" smtClean="0"/>
              <a:t>from</a:t>
            </a:r>
            <a:r>
              <a:rPr lang="fr-CH" dirty="0" smtClean="0"/>
              <a:t> CIEMAT)</a:t>
            </a:r>
          </a:p>
          <a:p>
            <a:pPr marL="342900" indent="-342900">
              <a:buFont typeface="+mj-lt"/>
              <a:buAutoNum type="arabicPeriod"/>
            </a:pPr>
            <a:endParaRPr lang="fr-CH" dirty="0"/>
          </a:p>
          <a:p>
            <a:pPr marL="342900" indent="-342900">
              <a:buFont typeface="+mj-lt"/>
              <a:buAutoNum type="arabicPeriod"/>
            </a:pPr>
            <a:r>
              <a:rPr lang="fr-CH" dirty="0" smtClean="0"/>
              <a:t>Insertion of </a:t>
            </a:r>
            <a:r>
              <a:rPr lang="fr-CH" dirty="0" err="1" smtClean="0"/>
              <a:t>cryosorbers</a:t>
            </a:r>
            <a:r>
              <a:rPr lang="fr-CH" dirty="0" smtClean="0"/>
              <a:t> (V. Baglin and R. Cimino)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66058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417558-A5B4-E842-B1DF-677745561FCD}" type="datetime1">
              <a:rPr lang="en-US" smtClean="0"/>
              <a:t>10/6/2015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0356" y="19306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FCC-</a:t>
            </a:r>
            <a:r>
              <a:rPr lang="fr-CH" b="1" dirty="0" err="1" smtClean="0"/>
              <a:t>ee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9049" y="1124255"/>
            <a:ext cx="86151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preliminary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shown</a:t>
            </a:r>
            <a:r>
              <a:rPr lang="fr-CH" dirty="0" smtClean="0"/>
              <a:t> by C. Garion and R. Kersevan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baseline</a:t>
            </a:r>
            <a:r>
              <a:rPr lang="fr-CH" dirty="0" smtClean="0"/>
              <a:t>, i.e. extensive NEG </a:t>
            </a:r>
            <a:r>
              <a:rPr lang="fr-CH" dirty="0" err="1" smtClean="0"/>
              <a:t>coating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local synchrotron radiation </a:t>
            </a:r>
            <a:r>
              <a:rPr lang="fr-CH" dirty="0" err="1" smtClean="0"/>
              <a:t>adsorbers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en-GB" dirty="0" smtClean="0"/>
              <a:t>We have </a:t>
            </a:r>
            <a:r>
              <a:rPr lang="en-GB" dirty="0"/>
              <a:t>the impression that the "management" of the FCC-</a:t>
            </a:r>
            <a:r>
              <a:rPr lang="en-GB" dirty="0" err="1"/>
              <a:t>ee</a:t>
            </a:r>
            <a:r>
              <a:rPr lang="en-GB" dirty="0"/>
              <a:t> part of the FCC study has decided that vacuum is not an issue for such a </a:t>
            </a:r>
            <a:r>
              <a:rPr lang="en-GB" dirty="0" smtClean="0"/>
              <a:t>machine and </a:t>
            </a:r>
            <a:r>
              <a:rPr lang="en-GB" dirty="0"/>
              <a:t>that data from LEP at 104 GeV can be used.</a:t>
            </a:r>
          </a:p>
          <a:p>
            <a:r>
              <a:rPr lang="en-GB" dirty="0"/>
              <a:t> </a:t>
            </a:r>
          </a:p>
          <a:p>
            <a:r>
              <a:rPr lang="en-GB" dirty="0" smtClean="0"/>
              <a:t>We would like to underline </a:t>
            </a:r>
            <a:r>
              <a:rPr lang="en-GB" dirty="0"/>
              <a:t>that the SR power load for all </a:t>
            </a:r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machines </a:t>
            </a:r>
            <a:r>
              <a:rPr lang="en-GB" dirty="0"/>
              <a:t>is in this case much higher than the one for LEP104, and most of all the 47.5 GeV Z-pole machine at very high </a:t>
            </a:r>
            <a:r>
              <a:rPr lang="en-GB" dirty="0" smtClean="0"/>
              <a:t>current.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 1450 mA poses the biggest challenge in terms of vacuum, since its SR spectrum has a critical energy of only 18.9 </a:t>
            </a:r>
            <a:r>
              <a:rPr lang="en-GB" dirty="0" err="1"/>
              <a:t>keV</a:t>
            </a:r>
            <a:r>
              <a:rPr lang="en-GB" dirty="0"/>
              <a:t>, and therefore most of its photon flux will not penetrate much the vacuum chamber (VC) surface, unlike the </a:t>
            </a:r>
            <a:r>
              <a:rPr lang="en-GB" dirty="0" err="1"/>
              <a:t>tt</a:t>
            </a:r>
            <a:r>
              <a:rPr lang="en-GB" dirty="0"/>
              <a:t>-pole machine at 175 GeV which has a critical energy of 1.1 MeV and therefore generates a lot of Compton-scattering and pair-production in the bulk of the </a:t>
            </a:r>
            <a:r>
              <a:rPr lang="en-GB" dirty="0" smtClean="0"/>
              <a:t>vacuum chamber.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56033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87</TotalTime>
  <Words>219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CERN(4-3)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Paolo Chiggiato</cp:lastModifiedBy>
  <cp:revision>10</cp:revision>
  <dcterms:created xsi:type="dcterms:W3CDTF">2012-11-30T11:04:26Z</dcterms:created>
  <dcterms:modified xsi:type="dcterms:W3CDTF">2015-10-06T21:23:27Z</dcterms:modified>
</cp:coreProperties>
</file>