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95" r:id="rId1"/>
  </p:sldMasterIdLst>
  <p:notesMasterIdLst>
    <p:notesMasterId r:id="rId10"/>
  </p:notesMasterIdLst>
  <p:handoutMasterIdLst>
    <p:handoutMasterId r:id="rId11"/>
  </p:handoutMasterIdLst>
  <p:sldIdLst>
    <p:sldId id="271" r:id="rId2"/>
    <p:sldId id="817" r:id="rId3"/>
    <p:sldId id="819" r:id="rId4"/>
    <p:sldId id="818" r:id="rId5"/>
    <p:sldId id="821" r:id="rId6"/>
    <p:sldId id="820" r:id="rId7"/>
    <p:sldId id="822" r:id="rId8"/>
    <p:sldId id="502" r:id="rId9"/>
  </p:sldIdLst>
  <p:sldSz cx="9144000" cy="6858000" type="screen4x3"/>
  <p:notesSz cx="6797675" cy="9928225"/>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0B"/>
    <a:srgbClr val="15A8E5"/>
    <a:srgbClr val="FFE204"/>
    <a:srgbClr val="FDEB35"/>
    <a:srgbClr val="213794"/>
    <a:srgbClr val="008000"/>
    <a:srgbClr val="4F81BD"/>
    <a:srgbClr val="FF9B4D"/>
    <a:srgbClr val="1829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2" autoAdjust="0"/>
    <p:restoredTop sz="96343" autoAdjust="0"/>
  </p:normalViewPr>
  <p:slideViewPr>
    <p:cSldViewPr>
      <p:cViewPr varScale="1">
        <p:scale>
          <a:sx n="130" d="100"/>
          <a:sy n="130" d="100"/>
        </p:scale>
        <p:origin x="138" y="1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4" d="100"/>
        <a:sy n="94" d="100"/>
      </p:scale>
      <p:origin x="0" y="0"/>
    </p:cViewPr>
  </p:sorterViewPr>
  <p:notesViewPr>
    <p:cSldViewPr>
      <p:cViewPr varScale="1">
        <p:scale>
          <a:sx n="79" d="100"/>
          <a:sy n="79" d="100"/>
        </p:scale>
        <p:origin x="-3936" y="-8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sz="quarter" idx="1"/>
          </p:nvPr>
        </p:nvSpPr>
        <p:spPr bwMode="auto">
          <a:xfrm>
            <a:off x="3852016"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ChangeArrowheads="1"/>
          </p:cNvSpPr>
          <p:nvPr>
            <p:ph type="ftr" sz="quarter" idx="2"/>
          </p:nvPr>
        </p:nvSpPr>
        <p:spPr bwMode="auto">
          <a:xfrm>
            <a:off x="0"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r>
              <a:rPr lang="fr-FR" smtClean="0"/>
              <a:t>Name Surname - Title</a:t>
            </a:r>
            <a:endParaRPr lang="en-US"/>
          </a:p>
        </p:txBody>
      </p:sp>
      <p:sp>
        <p:nvSpPr>
          <p:cNvPr id="7" name="Slide Number Placeholder 6"/>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0B736858-A5CE-440C-B750-AEAC70E3170B}" type="slidenum">
              <a:rPr lang="en-US" smtClean="0"/>
              <a:pPr/>
              <a:t>‹#›</a:t>
            </a:fld>
            <a:endParaRPr lang="en-US"/>
          </a:p>
        </p:txBody>
      </p:sp>
    </p:spTree>
    <p:extLst>
      <p:ext uri="{BB962C8B-B14F-4D97-AF65-F5344CB8AC3E}">
        <p14:creationId xmlns:p14="http://schemas.microsoft.com/office/powerpoint/2010/main" val="11179188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52016"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r>
              <a:rPr lang="fr-FR" smtClean="0"/>
              <a:t>Name Surname - Title</a:t>
            </a:r>
            <a:endParaRPr lang="en-US"/>
          </a:p>
        </p:txBody>
      </p:sp>
      <p:sp>
        <p:nvSpPr>
          <p:cNvPr id="8" name="Slide Number Placeholder 7"/>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992EE80F-A880-46E5-925A-D2BA826F4836}" type="slidenum">
              <a:rPr lang="en-US" smtClean="0"/>
              <a:pPr/>
              <a:t>‹#›</a:t>
            </a:fld>
            <a:endParaRPr lang="en-US"/>
          </a:p>
        </p:txBody>
      </p:sp>
    </p:spTree>
    <p:extLst>
      <p:ext uri="{BB962C8B-B14F-4D97-AF65-F5344CB8AC3E}">
        <p14:creationId xmlns:p14="http://schemas.microsoft.com/office/powerpoint/2010/main" val="64778272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pitchFamily="16" charset="0"/>
        <a:ea typeface="ＭＳ Ｐゴシック" pitchFamily="16" charset="-128"/>
        <a:cs typeface="ＭＳ Ｐゴシック" pitchFamily="16" charset="-128"/>
      </a:defRPr>
    </a:lvl1pPr>
    <a:lvl2pPr marL="457200" algn="l" rtl="0" eaLnBrk="0" fontAlgn="base" hangingPunct="0">
      <a:spcBef>
        <a:spcPct val="30000"/>
      </a:spcBef>
      <a:spcAft>
        <a:spcPct val="0"/>
      </a:spcAft>
      <a:defRPr sz="1200" kern="1200">
        <a:solidFill>
          <a:schemeClr val="tx1"/>
        </a:solidFill>
        <a:latin typeface="Arial" pitchFamily="16" charset="0"/>
        <a:ea typeface="ＭＳ Ｐゴシック" pitchFamily="16" charset="-128"/>
        <a:cs typeface="+mn-cs"/>
      </a:defRPr>
    </a:lvl2pPr>
    <a:lvl3pPr marL="914400" algn="l" rtl="0" eaLnBrk="0" fontAlgn="base" hangingPunct="0">
      <a:spcBef>
        <a:spcPct val="30000"/>
      </a:spcBef>
      <a:spcAft>
        <a:spcPct val="0"/>
      </a:spcAft>
      <a:defRPr sz="1200" kern="1200">
        <a:solidFill>
          <a:schemeClr val="tx1"/>
        </a:solidFill>
        <a:latin typeface="Arial" pitchFamily="16" charset="0"/>
        <a:ea typeface="ヒラギノ角ゴ Pro W3" pitchFamily="39" charset="-128"/>
        <a:cs typeface="+mn-cs"/>
      </a:defRPr>
    </a:lvl3pPr>
    <a:lvl4pPr marL="1371600" algn="l" rtl="0" eaLnBrk="0" fontAlgn="base" hangingPunct="0">
      <a:spcBef>
        <a:spcPct val="30000"/>
      </a:spcBef>
      <a:spcAft>
        <a:spcPct val="0"/>
      </a:spcAft>
      <a:defRPr sz="1200" kern="1200">
        <a:solidFill>
          <a:schemeClr val="tx1"/>
        </a:solidFill>
        <a:latin typeface="Arial" pitchFamily="16" charset="0"/>
        <a:ea typeface="ヒラギノ角ゴ Pro W3" pitchFamily="39" charset="-128"/>
        <a:cs typeface="+mn-cs"/>
      </a:defRPr>
    </a:lvl4pPr>
    <a:lvl5pPr marL="1828800" algn="l" rtl="0" eaLnBrk="0" fontAlgn="base" hangingPunct="0">
      <a:spcBef>
        <a:spcPct val="30000"/>
      </a:spcBef>
      <a:spcAft>
        <a:spcPct val="0"/>
      </a:spcAft>
      <a:defRPr sz="1200" kern="1200">
        <a:solidFill>
          <a:schemeClr val="tx1"/>
        </a:solidFill>
        <a:latin typeface="Arial" pitchFamily="16" charset="0"/>
        <a:ea typeface="ヒラギノ角ゴ Pro W3" pitchFamily="3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92EE80F-A880-46E5-925A-D2BA826F4836}" type="slidenum">
              <a:rPr lang="en-US" smtClean="0"/>
              <a:pPr/>
              <a:t>1</a:t>
            </a:fld>
            <a:endParaRPr lang="en-US" dirty="0"/>
          </a:p>
        </p:txBody>
      </p:sp>
      <p:sp>
        <p:nvSpPr>
          <p:cNvPr id="5" name="Footer Placeholder 4"/>
          <p:cNvSpPr>
            <a:spLocks noGrp="1"/>
          </p:cNvSpPr>
          <p:nvPr>
            <p:ph type="ftr" sz="quarter" idx="11"/>
          </p:nvPr>
        </p:nvSpPr>
        <p:spPr/>
        <p:txBody>
          <a:bodyPr/>
          <a:lstStyle/>
          <a:p>
            <a:r>
              <a:rPr lang="fr-FR" dirty="0" smtClean="0"/>
              <a:t>Name </a:t>
            </a:r>
            <a:r>
              <a:rPr lang="fr-FR" dirty="0" err="1" smtClean="0"/>
              <a:t>Surname</a:t>
            </a:r>
            <a:r>
              <a:rPr lang="fr-FR" smtClean="0"/>
              <a:t> - Title</a:t>
            </a:r>
            <a:endParaRPr lang="en-US"/>
          </a:p>
        </p:txBody>
      </p:sp>
    </p:spTree>
    <p:extLst>
      <p:ext uri="{BB962C8B-B14F-4D97-AF65-F5344CB8AC3E}">
        <p14:creationId xmlns:p14="http://schemas.microsoft.com/office/powerpoint/2010/main" val="34193145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Description General</a:t>
            </a:r>
          </a:p>
        </p:txBody>
      </p:sp>
      <p:sp>
        <p:nvSpPr>
          <p:cNvPr id="3" name="Content Placeholder 2"/>
          <p:cNvSpPr>
            <a:spLocks noGrp="1"/>
          </p:cNvSpPr>
          <p:nvPr>
            <p:ph idx="1" hasCustomPrompt="1"/>
          </p:nvPr>
        </p:nvSpPr>
        <p:spPr>
          <a:xfrm>
            <a:off x="467544" y="1700808"/>
            <a:ext cx="8229600" cy="4525963"/>
          </a:xfrm>
        </p:spPr>
        <p:txBody>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La ventilation du tunnel SPS est faite avec un système utilisant 100% d’air extérieur. Les pulsions sont situées en surface, dans les têtes des puits paires (BA2, BA4, BA6) ; les extractions, sur les sites BA3 et BA5, ainsi que sur les extrémités des tunnels de transfert TT10, TT20, TT60 et TT70. </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Les puits et les tunnels sont utilisés pour la circulation de l’air. Cette disposition a été conçue pour assurer une bonne distribution de l’air de ventilation tout au long des tunnels, et en même temps pour empêcher la dispersion incontrôlée des fumées, en cas d’incendie. Le système permet aussi l’évacuation de la fumée, en réalisant une purge de l’air du tunnel pour entrainer cette fumée vers l’extraction la plus proche de son point d’origine.</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Image 18"/>
          <p:cNvPicPr/>
          <p:nvPr userDrawn="1"/>
        </p:nvPicPr>
        <p:blipFill rotWithShape="1">
          <a:blip r:embed="rId2">
            <a:extLst>
              <a:ext uri="{28A0092B-C50C-407E-A947-70E740481C1C}">
                <a14:useLocalDpi xmlns:a14="http://schemas.microsoft.com/office/drawing/2010/main" val="0"/>
              </a:ext>
            </a:extLst>
          </a:blip>
          <a:srcRect l="3030" t="10499" b="8113"/>
          <a:stretch/>
        </p:blipFill>
        <p:spPr bwMode="auto">
          <a:xfrm>
            <a:off x="1736725" y="2961606"/>
            <a:ext cx="5883275" cy="3352800"/>
          </a:xfrm>
          <a:prstGeom prst="rect">
            <a:avLst/>
          </a:prstGeom>
          <a:noFill/>
          <a:ln>
            <a:noFill/>
          </a:ln>
          <a:extLst>
            <a:ext uri="{53640926-AAD7-44D8-BBD7-CCE9431645EC}">
              <a14:shadowObscured xmlns:a14="http://schemas.microsoft.com/office/drawing/2010/main"/>
            </a:ext>
          </a:extLst>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pPr lvl="0"/>
            <a:r>
              <a:rPr lang="fr-CH" noProof="0" dirty="0" smtClean="0"/>
              <a:t>Extraction des fumées froides</a:t>
            </a:r>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Content Placeholder 2"/>
          <p:cNvSpPr>
            <a:spLocks noGrp="1"/>
          </p:cNvSpPr>
          <p:nvPr>
            <p:ph sz="half" idx="11" hasCustomPrompt="1"/>
          </p:nvPr>
        </p:nvSpPr>
        <p:spPr>
          <a:xfrm>
            <a:off x="457200" y="1481386"/>
            <a:ext cx="8239969" cy="4641379"/>
          </a:xfrm>
        </p:spPr>
        <p:txBody>
          <a:bodyPr>
            <a:normAutofit/>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US"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sz="2400">
                <a:latin typeface="+mn-lt"/>
              </a:defRPr>
            </a:lvl2pPr>
            <a:lvl3pPr algn="just">
              <a:defRPr sz="2000">
                <a:latin typeface="+mn-lt"/>
              </a:defRPr>
            </a:lvl3pPr>
            <a:lvl4pPr algn="just">
              <a:defRPr sz="1800">
                <a:latin typeface="+mn-lt"/>
              </a:defRPr>
            </a:lvl4pPr>
            <a:lvl5pPr algn="just">
              <a:defRPr sz="1800">
                <a:latin typeface="+mn-lt"/>
              </a:defRPr>
            </a:lvl5pPr>
            <a:lvl6pPr>
              <a:defRPr sz="1800"/>
            </a:lvl6pPr>
            <a:lvl7pPr>
              <a:defRPr sz="1800"/>
            </a:lvl7pPr>
            <a:lvl8pPr>
              <a:defRPr sz="1800"/>
            </a:lvl8pPr>
            <a:lvl9pPr>
              <a:defRPr sz="1800"/>
            </a:lvl9pPr>
          </a:lstStyle>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sz="1000" dirty="0" smtClean="0">
                <a:effectLst/>
                <a:latin typeface="Verdana" panose="020B0604030504040204" pitchFamily="34" charset="0"/>
                <a:ea typeface="Times New Roman" panose="02020603050405020304" pitchFamily="18" charset="0"/>
                <a:cs typeface="Times New Roman" panose="02020603050405020304" pitchFamily="18" charset="0"/>
              </a:rPr>
              <a:t>Chaque BA est disposé d’un coffret pompier à l’extérieur (pas aux </a:t>
            </a:r>
            <a:r>
              <a:rPr lang="fr-CH" sz="1000" dirty="0" err="1" smtClean="0">
                <a:effectLst/>
                <a:latin typeface="Verdana" panose="020B0604030504040204" pitchFamily="34" charset="0"/>
                <a:ea typeface="Times New Roman" panose="02020603050405020304" pitchFamily="18" charset="0"/>
                <a:cs typeface="Times New Roman" panose="02020603050405020304" pitchFamily="18" charset="0"/>
              </a:rPr>
              <a:t>TTs</a:t>
            </a:r>
            <a:r>
              <a:rPr lang="fr-CH" sz="1000" dirty="0" smtClean="0">
                <a:effectLst/>
                <a:latin typeface="Verdana" panose="020B0604030504040204" pitchFamily="34" charset="0"/>
                <a:ea typeface="Times New Roman" panose="02020603050405020304" pitchFamily="18" charset="0"/>
                <a:cs typeface="Times New Roman" panose="02020603050405020304" pitchFamily="18" charset="0"/>
              </a:rPr>
              <a:t>) pour la visualisation et le pilotage du circuit de ventilation installé sur le site ainsi que de l’ensemble des circuits du système de ventilation du SPS.</a:t>
            </a: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lang="en-GB" sz="1000" dirty="0" smtClean="0">
              <a:effectLst/>
              <a:latin typeface="Tahom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sz="1000" dirty="0" smtClean="0">
                <a:effectLst/>
                <a:latin typeface="Verdana" panose="020B0604030504040204" pitchFamily="34" charset="0"/>
                <a:ea typeface="Times New Roman" panose="02020603050405020304" pitchFamily="18" charset="0"/>
                <a:cs typeface="Times New Roman" panose="02020603050405020304" pitchFamily="18" charset="0"/>
              </a:rPr>
              <a:t>Chaque coffret pompier inclut un synoptique gravé, montrant l’état de chaque circuit de ventilation du SPS par le moyen de </a:t>
            </a:r>
            <a:r>
              <a:rPr lang="fr-CH" sz="1000" dirty="0" err="1" smtClean="0">
                <a:effectLst/>
                <a:latin typeface="Verdana" panose="020B0604030504040204" pitchFamily="34" charset="0"/>
                <a:ea typeface="Times New Roman" panose="02020603050405020304" pitchFamily="18" charset="0"/>
                <a:cs typeface="Times New Roman" panose="02020603050405020304" pitchFamily="18" charset="0"/>
              </a:rPr>
              <a:t>LEDs</a:t>
            </a:r>
            <a:r>
              <a:rPr lang="fr-CH" sz="1000" dirty="0" smtClean="0">
                <a:effectLst/>
                <a:latin typeface="Verdana" panose="020B0604030504040204" pitchFamily="34" charset="0"/>
                <a:ea typeface="Times New Roman" panose="02020603050405020304" pitchFamily="18" charset="0"/>
                <a:cs typeface="Times New Roman" panose="02020603050405020304" pitchFamily="18" charset="0"/>
              </a:rPr>
              <a:t> de couleurs, un bouton poussoir de test de lampes et deux ou trois sélecteurs à trois positions, pour sélectionner le mode de fonctionnement souhaité pour le(s) circuit(s) de ventilation du site et pour l’ensemble des systèmes de ventilation du SPS (Global – SPS) :</a:t>
            </a:r>
            <a:endParaRPr lang="en-GB" sz="1000" dirty="0" smtClean="0">
              <a:effectLst/>
              <a:latin typeface="Tahom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lang="fr-CH" i="1"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i="1" dirty="0" smtClean="0">
                <a:effectLst/>
              </a:rPr>
              <a:t>	AUTO ventilation site : Pas de </a:t>
            </a:r>
            <a:r>
              <a:rPr lang="fr-CH" i="1" dirty="0" err="1" smtClean="0">
                <a:effectLst/>
              </a:rPr>
              <a:t>requete</a:t>
            </a:r>
            <a:r>
              <a:rPr lang="fr-CH" i="1" dirty="0" smtClean="0">
                <a:effectLst/>
              </a:rPr>
              <a:t> du coffret pompier pour la ventilation du site.</a:t>
            </a:r>
            <a:endParaRPr lang="en-GB"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i="1" dirty="0" smtClean="0">
                <a:effectLst/>
              </a:rPr>
              <a:t>	ARRET ventilation site : pour demander le passage à « </a:t>
            </a:r>
            <a:r>
              <a:rPr lang="fr-CH" b="1" i="1" dirty="0" smtClean="0">
                <a:effectLst/>
              </a:rPr>
              <a:t>STAND BY »</a:t>
            </a:r>
            <a:r>
              <a:rPr lang="fr-CH" i="1" dirty="0" smtClean="0">
                <a:effectLst/>
              </a:rPr>
              <a:t> du circuit de ventilation SPS du site</a:t>
            </a:r>
            <a:endParaRPr lang="en-GB"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i="1" dirty="0" smtClean="0">
                <a:effectLst/>
              </a:rPr>
              <a:t>	EXTRACTION FUMEES FROIDES ventilation site : pour demander le passage en mode « </a:t>
            </a:r>
            <a:r>
              <a:rPr lang="fr-CH" b="1" i="1" dirty="0" smtClean="0">
                <a:effectLst/>
              </a:rPr>
              <a:t>RUN extraction 	fumées froides</a:t>
            </a:r>
            <a:r>
              <a:rPr lang="fr-CH" i="1" dirty="0" smtClean="0">
                <a:effectLst/>
              </a:rPr>
              <a:t> » du circuit de ventilation SPS.</a:t>
            </a:r>
            <a:endParaRPr lang="en-GB"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sz="600" i="1" dirty="0" smtClean="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000" dirty="0" smtClean="0">
              <a:effectLst/>
              <a:latin typeface="Tahom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i="1" dirty="0" smtClean="0">
                <a:effectLst/>
              </a:rPr>
              <a:t>	AUTO Global-SPS : Pas de </a:t>
            </a:r>
            <a:r>
              <a:rPr lang="fr-CH" i="1" dirty="0" err="1" smtClean="0">
                <a:effectLst/>
              </a:rPr>
              <a:t>requete</a:t>
            </a:r>
            <a:r>
              <a:rPr lang="fr-CH" i="1" dirty="0" smtClean="0">
                <a:effectLst/>
              </a:rPr>
              <a:t> du coffret pompier pour l’ensemble de l’installation</a:t>
            </a:r>
            <a:endParaRPr lang="en-GB"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i="1" dirty="0" smtClean="0">
                <a:effectLst/>
              </a:rPr>
              <a:t>	ARRET Global-SPS : pour demander le passage à « </a:t>
            </a:r>
            <a:r>
              <a:rPr lang="fr-CH" b="1" i="1" dirty="0" smtClean="0">
                <a:effectLst/>
              </a:rPr>
              <a:t>STAND BY »</a:t>
            </a:r>
            <a:r>
              <a:rPr lang="fr-CH" i="1" dirty="0" smtClean="0">
                <a:effectLst/>
              </a:rPr>
              <a:t> de tous les circuits de ventilation du SPS</a:t>
            </a:r>
            <a:endParaRPr lang="en-GB"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i="1" dirty="0" smtClean="0">
                <a:effectLst/>
              </a:rPr>
              <a:t>	EXTRACTION FUMEES FROIDES Global-SPS : pour demander le passage au mode « RUN extraction fumées f	roides à tous les circuits de 	ventilation du SPS. </a:t>
            </a:r>
            <a:endParaRPr lang="en-GB" dirty="0" smtClean="0">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lang="fr-CH"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CH" sz="1000" dirty="0" smtClean="0">
                <a:effectLst/>
                <a:latin typeface="Verdana" panose="020B0604030504040204" pitchFamily="34" charset="0"/>
                <a:ea typeface="Times New Roman" panose="02020603050405020304" pitchFamily="18" charset="0"/>
                <a:cs typeface="Times New Roman" panose="02020603050405020304" pitchFamily="18" charset="0"/>
              </a:rPr>
              <a:t>Pour éviter des problèmes de manipulation, chaque position de contacteurs doit être maintenue au moins 3s avant d’être prise en compte.</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lang="en-US" dirty="0" smtClean="0"/>
          </a:p>
        </p:txBody>
      </p:sp>
    </p:spTree>
    <p:extLst>
      <p:ext uri="{BB962C8B-B14F-4D97-AF65-F5344CB8AC3E}">
        <p14:creationId xmlns:p14="http://schemas.microsoft.com/office/powerpoint/2010/main" val="177861727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pPr lvl="0"/>
            <a:r>
              <a:rPr lang="fr-CH" noProof="0" dirty="0" smtClean="0"/>
              <a:t>Extraction des fumées froides</a:t>
            </a:r>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Content Placeholder 2"/>
          <p:cNvSpPr>
            <a:spLocks noGrp="1"/>
          </p:cNvSpPr>
          <p:nvPr>
            <p:ph sz="half" idx="11" hasCustomPrompt="1"/>
          </p:nvPr>
        </p:nvSpPr>
        <p:spPr>
          <a:xfrm>
            <a:off x="457200" y="1481386"/>
            <a:ext cx="8239969" cy="4641379"/>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fr-FR" sz="1000" smtClean="0">
                <a:effectLst/>
              </a:defRPr>
            </a:lvl1pPr>
            <a:lvl2pPr algn="just">
              <a:defRPr sz="2400">
                <a:latin typeface="+mn-lt"/>
              </a:defRPr>
            </a:lvl2pPr>
            <a:lvl3pPr algn="just">
              <a:defRPr sz="2000">
                <a:latin typeface="+mn-lt"/>
              </a:defRPr>
            </a:lvl3pPr>
            <a:lvl4pPr algn="just">
              <a:defRPr sz="1800">
                <a:latin typeface="+mn-lt"/>
              </a:defRPr>
            </a:lvl4pPr>
            <a:lvl5pPr algn="just">
              <a:defRPr sz="1800">
                <a:latin typeface="+mn-lt"/>
              </a:defRPr>
            </a:lvl5pPr>
            <a:lvl6pPr>
              <a:defRPr sz="1800"/>
            </a:lvl6pPr>
            <a:lvl7pPr>
              <a:defRPr sz="1800"/>
            </a:lvl7pPr>
            <a:lvl8pPr>
              <a:defRPr sz="1800"/>
            </a:lvl8pPr>
            <a:lvl9pPr>
              <a:defRPr sz="1800"/>
            </a:lvl9pPr>
          </a:lstStyle>
          <a:p>
            <a:pPr lvl="0"/>
            <a:r>
              <a:rPr lang="fr-FR" sz="1000" dirty="0" smtClean="0">
                <a:effectLst/>
                <a:latin typeface="Tahoma" panose="020B0604030504040204" pitchFamily="34" charset="0"/>
                <a:ea typeface="Times New Roman" panose="02020603050405020304" pitchFamily="18" charset="0"/>
                <a:cs typeface="Times New Roman" panose="02020603050405020304" pitchFamily="18" charset="0"/>
              </a:rPr>
              <a:t>Exemple d’un coffret pompiers (UICN) ventilation SPS : site BA2</a:t>
            </a:r>
            <a:endParaRPr lang="en-US" dirty="0" smtClean="0"/>
          </a:p>
        </p:txBody>
      </p:sp>
      <p:pic>
        <p:nvPicPr>
          <p:cNvPr id="12" name="Picture 1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691322" y="1744675"/>
            <a:ext cx="5761355" cy="4114800"/>
          </a:xfrm>
          <a:prstGeom prst="rect">
            <a:avLst/>
          </a:prstGeom>
          <a:noFill/>
          <a:ln>
            <a:noFill/>
          </a:ln>
        </p:spPr>
      </p:pic>
    </p:spTree>
    <p:extLst>
      <p:ext uri="{BB962C8B-B14F-4D97-AF65-F5344CB8AC3E}">
        <p14:creationId xmlns:p14="http://schemas.microsoft.com/office/powerpoint/2010/main" val="345519354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pPr lvl="0"/>
            <a:r>
              <a:rPr lang="fr-CH" noProof="0" dirty="0" smtClean="0"/>
              <a:t>Supervision</a:t>
            </a:r>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userDrawn="1"/>
        </p:nvPicPr>
        <p:blipFill rotWithShape="1">
          <a:blip r:embed="rId2"/>
          <a:srcRect l="6558" t="8080" r="18892" b="7081"/>
          <a:stretch/>
        </p:blipFill>
        <p:spPr>
          <a:xfrm>
            <a:off x="1270599" y="1544013"/>
            <a:ext cx="6349401" cy="4516123"/>
          </a:xfrm>
          <a:prstGeom prst="rect">
            <a:avLst/>
          </a:prstGeom>
        </p:spPr>
      </p:pic>
    </p:spTree>
    <p:extLst>
      <p:ext uri="{BB962C8B-B14F-4D97-AF65-F5344CB8AC3E}">
        <p14:creationId xmlns:p14="http://schemas.microsoft.com/office/powerpoint/2010/main" val="373576945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5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pPr lvl="0"/>
            <a:r>
              <a:rPr lang="fr-CH" noProof="0" dirty="0" smtClean="0"/>
              <a:t>Supervision </a:t>
            </a:r>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userDrawn="1"/>
        </p:nvPicPr>
        <p:blipFill rotWithShape="1">
          <a:blip r:embed="rId2"/>
          <a:srcRect l="651" t="15561" r="12201" b="6321"/>
          <a:stretch/>
        </p:blipFill>
        <p:spPr>
          <a:xfrm>
            <a:off x="863588" y="1724158"/>
            <a:ext cx="7416824" cy="4155209"/>
          </a:xfrm>
          <a:prstGeom prst="rect">
            <a:avLst/>
          </a:prstGeom>
        </p:spPr>
      </p:pic>
    </p:spTree>
    <p:extLst>
      <p:ext uri="{BB962C8B-B14F-4D97-AF65-F5344CB8AC3E}">
        <p14:creationId xmlns:p14="http://schemas.microsoft.com/office/powerpoint/2010/main" val="1840609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r>
              <a:rPr lang="fr-CH" noProof="0" dirty="0" smtClean="0"/>
              <a:t>Modes de fonctionnement</a:t>
            </a:r>
            <a:endParaRPr lang="en-US" dirty="0"/>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Content Placeholder 2"/>
          <p:cNvSpPr>
            <a:spLocks noGrp="1"/>
          </p:cNvSpPr>
          <p:nvPr>
            <p:ph sz="half" idx="11" hasCustomPrompt="1"/>
          </p:nvPr>
        </p:nvSpPr>
        <p:spPr>
          <a:xfrm>
            <a:off x="457200" y="1481386"/>
            <a:ext cx="8239969" cy="4641379"/>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US" sz="2800" kern="1200" baseline="0" dirty="0" smtClean="0">
                <a:solidFill>
                  <a:schemeClr val="tx1"/>
                </a:solidFill>
                <a:latin typeface="+mn-lt"/>
                <a:ea typeface="+mn-ea"/>
                <a:cs typeface="+mn-cs"/>
              </a:defRPr>
            </a:lvl1pPr>
            <a:lvl2pPr algn="just">
              <a:defRPr sz="2400">
                <a:latin typeface="+mn-lt"/>
              </a:defRPr>
            </a:lvl2pPr>
            <a:lvl3pPr algn="just">
              <a:defRPr sz="2000">
                <a:latin typeface="+mn-lt"/>
              </a:defRPr>
            </a:lvl3pPr>
            <a:lvl4pPr algn="just">
              <a:defRPr sz="1800">
                <a:latin typeface="+mn-lt"/>
              </a:defRPr>
            </a:lvl4pPr>
            <a:lvl5pPr algn="just">
              <a:defRPr sz="1800">
                <a:latin typeface="+mn-lt"/>
              </a:defRPr>
            </a:lvl5pPr>
            <a:lvl6pPr>
              <a:defRPr sz="1800"/>
            </a:lvl6pPr>
            <a:lvl7pPr>
              <a:defRPr sz="1800"/>
            </a:lvl7pPr>
            <a:lvl8pPr>
              <a:defRPr sz="1800"/>
            </a:lvl8pPr>
            <a:lvl9pPr>
              <a:defRPr sz="1800"/>
            </a:lvl9pPr>
          </a:lstStyle>
          <a:p>
            <a:pPr marL="0" marR="0" lvl="0" indent="0" algn="just" defTabSz="914400" rtl="0" eaLnBrk="1" fontAlgn="auto" latinLnBrk="0" hangingPunct="1">
              <a:lnSpc>
                <a:spcPct val="100000"/>
              </a:lnSpc>
              <a:spcBef>
                <a:spcPct val="20000"/>
              </a:spcBef>
              <a:spcAft>
                <a:spcPts val="0"/>
              </a:spcAft>
              <a:buClr>
                <a:srgbClr val="0070C0"/>
              </a:buClr>
              <a:buSzTx/>
              <a:buFont typeface="Wingdings" pitchFamily="2" charset="2"/>
              <a:buNone/>
              <a:tabLst/>
            </a:pPr>
            <a:r>
              <a:rPr lang="fr-CH" noProof="0" dirty="0" err="1" smtClean="0"/>
              <a:t>Problémes</a:t>
            </a:r>
            <a:r>
              <a:rPr lang="fr-CH" noProof="0" dirty="0" smtClean="0"/>
              <a:t> </a:t>
            </a:r>
          </a:p>
          <a:p>
            <a:pPr lvl="0"/>
            <a:endPar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Stand-by</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C’est l’état de repos du système. Les actionneurs sont dans leur position de repli, le ventilateur est arrêté, les alarmes sont désactivées (sauf les détections de fumée). Normalement le système ne doit pas rester trop longtemps dans cet état : Une alarme est déclenchée si l’unité reste en arrêt normale (STAND BY) plus que 15 min.</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kumimoji="0" lang="fr-FR" altLang="en-US" sz="1000" b="1"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Run</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GV</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C’est l’état de fonctionnement normal du système en grande vitesse ventilateur (mode par défaut). Le registre d’extraction d’air est ouvert, le registre d’extraction de fumée est fermé le ventilateur est en marche en en GRANDE Vitesse (GV).</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kumimoji="0" lang="fr-FR" altLang="en-US" sz="1000" b="1"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Run</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PV</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C’est l’état de fonctionnement réduit du système. Le registre d’extraction d’air est ouvert, le registre d’extraction de fumée est fermé,  le ventilateur est en marche en PETITE Vitesse. Ce mode n’est qu’utilisé en démarrage de l’unité.</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kumimoji="0" lang="fr-FR" altLang="en-US" sz="1000" b="1"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Run</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EXTRACTION FUMEES FROIDES </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C’est l’état de fonctionnement requis pour une rénovation intense de l’air du tunnel, par exemple en cas de présence de fumée. Ce mode est déclenché par une commande de MARCHE EXTRACTION FUMEE par l’operateur ou depuis un coffret pompier. Le registre d’extraction de fumée est ouvert (</a:t>
            </a:r>
            <a:r>
              <a:rPr kumimoji="0" lang="fr-FR" altLang="en-US" sz="1000" b="0"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by-pass</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filtre), le registre d’extraction d’air est fermé, le ventilateur est en marche en </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GRANDE</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Vitesse (GV).</a:t>
            </a: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FR" sz="1000" b="1" dirty="0" err="1" smtClean="0">
                <a:effectLst/>
                <a:latin typeface="Verdana" panose="020B0604030504040204" pitchFamily="34" charset="0"/>
                <a:ea typeface="Times New Roman" panose="02020603050405020304" pitchFamily="18" charset="0"/>
                <a:cs typeface="Times New Roman" panose="02020603050405020304" pitchFamily="18" charset="0"/>
              </a:rPr>
              <a:t>ShutDown</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En cas de présence d’un défaut bloquant, le système est mis automatiquement en position de repli (arrêt du ventilateur, fermeture des registres).. Le passage au mode « STAND BY » exige l’acquittement de(s) alarme(s) par l’opérateur.</a:t>
            </a:r>
            <a:endParaRPr kumimoji="0" lang="fr-FR" altLang="en-US" sz="1800" b="0" i="0" u="none" strike="noStrike" cap="none" normalizeH="0" baseline="0" dirty="0" smtClean="0">
              <a:ln>
                <a:noFill/>
              </a:ln>
              <a:solidFill>
                <a:schemeClr val="tx1"/>
              </a:solidFill>
              <a:effectLst/>
              <a:latin typeface="Arial" panose="020B0604020202020204" pitchFamily="34" charset="0"/>
            </a:endParaRPr>
          </a:p>
          <a:p>
            <a:pPr lvl="0"/>
            <a:endParaRPr lang="en-US" dirty="0" smtClean="0"/>
          </a:p>
        </p:txBody>
      </p:sp>
    </p:spTree>
    <p:extLst>
      <p:ext uri="{BB962C8B-B14F-4D97-AF65-F5344CB8AC3E}">
        <p14:creationId xmlns:p14="http://schemas.microsoft.com/office/powerpoint/2010/main" val="311966404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atin typeface="+mn-lt"/>
              </a:defRPr>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8"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9"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0" name="Straight Connector 9"/>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57200" y="692696"/>
            <a:ext cx="8229600" cy="72008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11" name="Text Placeholder 2"/>
          <p:cNvSpPr>
            <a:spLocks noGrp="1"/>
          </p:cNvSpPr>
          <p:nvPr>
            <p:ph idx="1"/>
          </p:nvPr>
        </p:nvSpPr>
        <p:spPr>
          <a:xfrm>
            <a:off x="457200" y="1600200"/>
            <a:ext cx="8229600" cy="4525963"/>
          </a:xfrm>
          <a:prstGeom prst="rect">
            <a:avLst/>
          </a:prstGeom>
        </p:spPr>
        <p:txBody>
          <a:bodyPr vert="horz" lIns="91440" tIns="45720" rIns="91440" bIns="45720" rtlCol="0">
            <a:normAutofit/>
          </a:bodyPr>
          <a:lstStyle>
            <a:lvl1pPr algn="just">
              <a:spcBef>
                <a:spcPts val="1200"/>
              </a:spcBef>
              <a:spcAft>
                <a:spcPts val="1200"/>
              </a:spcAft>
              <a:defRPr/>
            </a:lvl1pPr>
            <a:lvl2pPr algn="just">
              <a:spcBef>
                <a:spcPts val="1200"/>
              </a:spcBef>
              <a:spcAft>
                <a:spcPts val="1200"/>
              </a:spcAft>
              <a:defRPr/>
            </a:lvl2pPr>
            <a:lvl3pPr algn="just">
              <a:spcBef>
                <a:spcPts val="1200"/>
              </a:spcBef>
              <a:spcAft>
                <a:spcPts val="1200"/>
              </a:spcAft>
              <a:defRPr/>
            </a:lvl3pPr>
            <a:lvl4pPr algn="just">
              <a:spcBef>
                <a:spcPts val="1200"/>
              </a:spcBef>
              <a:spcAft>
                <a:spcPts val="1200"/>
              </a:spcAft>
              <a:defRPr/>
            </a:lvl4pPr>
            <a:lvl5pPr algn="just">
              <a:spcBef>
                <a:spcPts val="1200"/>
              </a:spcBef>
              <a:spcAft>
                <a:spcPts val="12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4287581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normAutofit/>
          </a:bodyPr>
          <a:lstStyle>
            <a:lvl1pPr>
              <a:defRPr sz="4400" b="1">
                <a:latin typeface="+mn-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0"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1"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2"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3" name="Straight Connector 12"/>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Description General</a:t>
            </a:r>
          </a:p>
        </p:txBody>
      </p:sp>
      <p:sp>
        <p:nvSpPr>
          <p:cNvPr id="3" name="Content Placeholder 2"/>
          <p:cNvSpPr>
            <a:spLocks noGrp="1"/>
          </p:cNvSpPr>
          <p:nvPr>
            <p:ph idx="1" hasCustomPrompt="1"/>
          </p:nvPr>
        </p:nvSpPr>
        <p:spPr>
          <a:xfrm>
            <a:off x="467544" y="1700808"/>
            <a:ext cx="8229600" cy="4525963"/>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GB"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Le système est dimensionné pour assurer la rénovation de l’air dans les tunnels, notamment dans les périodes de maintenance avec présence de personnel, ainsi que des conditions ambiantes adéquates pour la bonne opération des accélérateurs.</a:t>
            </a:r>
            <a:endParaRPr lang="en-GB" sz="1000" dirty="0" smtClean="0">
              <a:effectLst/>
              <a:latin typeface="Tahoma" panose="020B0604030504040204" pitchFamily="34" charset="0"/>
              <a:ea typeface="Times New Roman" panose="02020603050405020304" pitchFamily="18" charset="0"/>
              <a:cs typeface="Times New Roman" panose="02020603050405020304" pitchFamily="18" charset="0"/>
            </a:endParaRPr>
          </a:p>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Les débits d’air de ventilation et les équipements de traitement de cet air sont dimensionnés pour les conditions de projet suivantes :</a:t>
            </a: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fr-FR"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Dans le présent document nous décrivons l’un des circuits de pulsion d’air, concrètement celui du site BA2. Ce système est constitué notamment par une centrale de traitement d’air, </a:t>
            </a: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UACV1-00218</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située dans le bâtiment 869, avec ses circuits électriques de puissance et de commande, et l’instrumentation associée servant à assurer le contrôle automatique de la centrale, la supervision de celle-ci et la protection de ses éléments critiques.</a:t>
            </a:r>
            <a:endParaRPr lang="en-GB" sz="1000" dirty="0" smtClean="0">
              <a:effectLst/>
              <a:latin typeface="Tahoma" panose="020B0604030504040204" pitchFamily="34" charset="0"/>
              <a:ea typeface="Times New Roman" panose="02020603050405020304" pitchFamily="18" charset="0"/>
              <a:cs typeface="Times New Roman" panose="02020603050405020304" pitchFamily="18" charset="0"/>
            </a:endParaRPr>
          </a:p>
          <a:p>
            <a:endParaRPr lang="fr-CH"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fr-CH" sz="1000" dirty="0" smtClean="0">
                <a:effectLst/>
                <a:latin typeface="Verdana" panose="020B0604030504040204" pitchFamily="34" charset="0"/>
                <a:ea typeface="Times New Roman" panose="02020603050405020304" pitchFamily="18" charset="0"/>
                <a:cs typeface="Times New Roman" panose="02020603050405020304" pitchFamily="18" charset="0"/>
              </a:rPr>
              <a:t>L’IHM locale de chaque système de ventilation est constituée d’un écran tactile installé en face avant de l’armoire de contrôle. Cette interface permet la visualisation et le pilotage de l’unité de ventilation du site (que ce soit une centrale de traitement d’air ou bien une unité d’extraction) et de son circuit de distribution d’air. </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6" name="Table 5"/>
          <p:cNvGraphicFramePr>
            <a:graphicFrameLocks noGrp="1"/>
          </p:cNvGraphicFramePr>
          <p:nvPr userDrawn="1">
            <p:extLst>
              <p:ext uri="{D42A27DB-BD31-4B8C-83A1-F6EECF244321}">
                <p14:modId xmlns:p14="http://schemas.microsoft.com/office/powerpoint/2010/main" val="4209614588"/>
              </p:ext>
            </p:extLst>
          </p:nvPr>
        </p:nvGraphicFramePr>
        <p:xfrm>
          <a:off x="2051720" y="2996952"/>
          <a:ext cx="4929505" cy="976821"/>
        </p:xfrm>
        <a:graphic>
          <a:graphicData uri="http://schemas.openxmlformats.org/drawingml/2006/table">
            <a:tbl>
              <a:tblPr firstRow="1" firstCol="1" bandRow="1">
                <a:tableStyleId>{5C22544A-7EE6-4342-B048-85BDC9FD1C3A}</a:tableStyleId>
              </a:tblPr>
              <a:tblGrid>
                <a:gridCol w="1598930"/>
                <a:gridCol w="1620520"/>
                <a:gridCol w="1710055"/>
              </a:tblGrid>
              <a:tr h="316230">
                <a:tc>
                  <a:txBody>
                    <a:bodyPr/>
                    <a:lstStyle/>
                    <a:p>
                      <a:pPr algn="ctr">
                        <a:lnSpc>
                          <a:spcPct val="110000"/>
                        </a:lnSpc>
                        <a:spcAft>
                          <a:spcPts val="0"/>
                        </a:spcAft>
                      </a:pPr>
                      <a:r>
                        <a:rPr lang="fr-FR" sz="1000" dirty="0">
                          <a:effectLst/>
                        </a:rPr>
                        <a:t>Conditions de projet</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fr-FR" sz="1000" dirty="0">
                          <a:effectLst/>
                        </a:rPr>
                        <a:t>Extérieur</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fr-FR" sz="1000">
                          <a:effectLst/>
                        </a:rPr>
                        <a:t>Tunnel</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r>
              <a:tr h="318135">
                <a:tc>
                  <a:txBody>
                    <a:bodyPr/>
                    <a:lstStyle/>
                    <a:p>
                      <a:pPr algn="ctr">
                        <a:lnSpc>
                          <a:spcPct val="110000"/>
                        </a:lnSpc>
                        <a:spcAft>
                          <a:spcPts val="0"/>
                        </a:spcAft>
                      </a:pPr>
                      <a:r>
                        <a:rPr lang="fr-FR" sz="1000">
                          <a:effectLst/>
                        </a:rPr>
                        <a:t>Eté</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fr-FR" sz="1000">
                          <a:effectLst/>
                        </a:rPr>
                        <a:t>+32°C @ 40&amp; H.R.</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rowSpan="2">
                  <a:txBody>
                    <a:bodyPr/>
                    <a:lstStyle/>
                    <a:p>
                      <a:pPr algn="ctr">
                        <a:lnSpc>
                          <a:spcPct val="110000"/>
                        </a:lnSpc>
                        <a:spcAft>
                          <a:spcPts val="0"/>
                        </a:spcAft>
                      </a:pPr>
                      <a:r>
                        <a:rPr lang="fr-FR" sz="1000">
                          <a:effectLst/>
                        </a:rPr>
                        <a:t>20°C bulbe sec</a:t>
                      </a:r>
                      <a:endParaRPr lang="en-GB" sz="1000">
                        <a:effectLst/>
                      </a:endParaRPr>
                    </a:p>
                    <a:p>
                      <a:pPr algn="ctr">
                        <a:lnSpc>
                          <a:spcPct val="110000"/>
                        </a:lnSpc>
                        <a:spcAft>
                          <a:spcPts val="0"/>
                        </a:spcAft>
                      </a:pPr>
                      <a:r>
                        <a:rPr lang="fr-FR" sz="1000">
                          <a:effectLst/>
                        </a:rPr>
                        <a:t>Point de rosée </a:t>
                      </a:r>
                      <a:r>
                        <a:rPr lang="fr-FR" sz="1000" u="sng">
                          <a:effectLst/>
                        </a:rPr>
                        <a:t>&lt;</a:t>
                      </a:r>
                      <a:r>
                        <a:rPr lang="fr-FR" sz="1000">
                          <a:effectLst/>
                        </a:rPr>
                        <a:t> 15°C</a:t>
                      </a:r>
                      <a:endParaRPr lang="en-GB" sz="1000">
                        <a:effectLst/>
                      </a:endParaRPr>
                    </a:p>
                    <a:p>
                      <a:pPr algn="ctr">
                        <a:lnSpc>
                          <a:spcPct val="110000"/>
                        </a:lnSpc>
                        <a:spcAft>
                          <a:spcPts val="0"/>
                        </a:spcAft>
                      </a:pPr>
                      <a:r>
                        <a:rPr lang="fr-FR" sz="1000">
                          <a:effectLst/>
                        </a:rPr>
                        <a:t> </a:t>
                      </a:r>
                      <a:endParaRPr lang="en-GB" sz="1000">
                        <a:effectLst/>
                      </a:endParaRPr>
                    </a:p>
                    <a:p>
                      <a:pPr algn="ctr">
                        <a:lnSpc>
                          <a:spcPct val="110000"/>
                        </a:lnSpc>
                        <a:spcAft>
                          <a:spcPts val="0"/>
                        </a:spcAft>
                      </a:pPr>
                      <a:r>
                        <a:rPr lang="fr-FR" sz="1000">
                          <a:effectLst/>
                        </a:rPr>
                        <a:t>Stabilité </a:t>
                      </a:r>
                      <a:r>
                        <a:rPr lang="fr-FR" sz="1000" u="sng">
                          <a:effectLst/>
                        </a:rPr>
                        <a:t>+</a:t>
                      </a:r>
                      <a:r>
                        <a:rPr lang="fr-FR" sz="1000">
                          <a:effectLst/>
                        </a:rPr>
                        <a:t> 1.0°K</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algn="ctr">
                        <a:lnSpc>
                          <a:spcPct val="110000"/>
                        </a:lnSpc>
                        <a:spcAft>
                          <a:spcPts val="0"/>
                        </a:spcAft>
                      </a:pPr>
                      <a:r>
                        <a:rPr lang="fr-FR" sz="1000">
                          <a:effectLst/>
                        </a:rPr>
                        <a:t>Hiver</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0000"/>
                        </a:lnSpc>
                        <a:spcAft>
                          <a:spcPts val="0"/>
                        </a:spcAft>
                      </a:pPr>
                      <a:r>
                        <a:rPr lang="fr-FR" sz="1000" dirty="0">
                          <a:effectLst/>
                        </a:rPr>
                        <a:t>-12°C @ 90% H.R.</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vMerge="1">
                  <a:txBody>
                    <a:bodyPr/>
                    <a:lstStyle/>
                    <a:p>
                      <a:endParaRPr lang="en-GB"/>
                    </a:p>
                  </a:txBody>
                  <a:tcPr/>
                </a:tc>
              </a:tr>
            </a:tbl>
          </a:graphicData>
        </a:graphic>
      </p:graphicFrame>
    </p:spTree>
    <p:extLst>
      <p:ext uri="{BB962C8B-B14F-4D97-AF65-F5344CB8AC3E}">
        <p14:creationId xmlns:p14="http://schemas.microsoft.com/office/powerpoint/2010/main" val="3499399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Unités de Pulsion</a:t>
            </a:r>
          </a:p>
        </p:txBody>
      </p:sp>
      <p:sp>
        <p:nvSpPr>
          <p:cNvPr id="3" name="Content Placeholder 2"/>
          <p:cNvSpPr>
            <a:spLocks noGrp="1"/>
          </p:cNvSpPr>
          <p:nvPr>
            <p:ph idx="1" hasCustomPrompt="1"/>
          </p:nvPr>
        </p:nvSpPr>
        <p:spPr>
          <a:xfrm>
            <a:off x="467544" y="1700808"/>
            <a:ext cx="8229600" cy="4525963"/>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GB"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Une centrale de traitement d’air (site BA2 : </a:t>
            </a: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UACV1-00218 </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site BA4 : </a:t>
            </a: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UACV1-00220 </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site BA6 : </a:t>
            </a: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UACV1-00219</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est composée d’une section d’aspiration d’air neuf, une section de traitement d’air, divisée en deux veines parallèles identiques, haute et basse, et une section de pulsion d’air. </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L’air neuf est filtré et puis fait circuler au travers des modules de traitement de la centrale :</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Un module de préchauffage, où l’air est chauffé par des résistances électriques jusqu’à une température positive (&gt; 0°C), afin de protéger les batteries d’eau glacée du risque de gel.</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Un module de traitement thermique, avec des batteries de refroidissement / déshumidification, utilisant de l’eau glacée (deux batteries en série).</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Un module de réchauffage, par des résistances électriques. </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4" name="Table 3"/>
          <p:cNvGraphicFramePr>
            <a:graphicFrameLocks noGrp="1"/>
          </p:cNvGraphicFramePr>
          <p:nvPr userDrawn="1">
            <p:extLst>
              <p:ext uri="{D42A27DB-BD31-4B8C-83A1-F6EECF244321}">
                <p14:modId xmlns:p14="http://schemas.microsoft.com/office/powerpoint/2010/main" val="2989714371"/>
              </p:ext>
            </p:extLst>
          </p:nvPr>
        </p:nvGraphicFramePr>
        <p:xfrm>
          <a:off x="1691680" y="3645024"/>
          <a:ext cx="5765800" cy="798324"/>
        </p:xfrm>
        <a:graphic>
          <a:graphicData uri="http://schemas.openxmlformats.org/drawingml/2006/table">
            <a:tbl>
              <a:tblPr firstRow="1" firstCol="1" lastRow="1" lastCol="1" bandRow="1" bandCol="1">
                <a:tableStyleId>{5C22544A-7EE6-4342-B048-85BDC9FD1C3A}</a:tableStyleId>
              </a:tblPr>
              <a:tblGrid>
                <a:gridCol w="1567180"/>
                <a:gridCol w="1322705"/>
                <a:gridCol w="1565910"/>
                <a:gridCol w="1310005"/>
              </a:tblGrid>
              <a:tr h="0">
                <a:tc>
                  <a:txBody>
                    <a:bodyPr/>
                    <a:lstStyle/>
                    <a:p>
                      <a:pPr indent="21590" algn="ctr">
                        <a:lnSpc>
                          <a:spcPct val="110000"/>
                        </a:lnSpc>
                        <a:spcAft>
                          <a:spcPts val="0"/>
                        </a:spcAft>
                      </a:pPr>
                      <a:r>
                        <a:rPr lang="fr-FR" sz="1000">
                          <a:effectLst/>
                        </a:rPr>
                        <a:t>Ventilateur</a:t>
                      </a:r>
                      <a:endParaRPr lang="en-GB" sz="1000">
                        <a:effectLst/>
                      </a:endParaRPr>
                    </a:p>
                    <a:p>
                      <a:pPr indent="21590" algn="ctr">
                        <a:lnSpc>
                          <a:spcPct val="110000"/>
                        </a:lnSpc>
                        <a:spcAft>
                          <a:spcPts val="0"/>
                        </a:spcAft>
                      </a:pPr>
                      <a:r>
                        <a:rPr lang="fr-FR" sz="1000">
                          <a:effectLst/>
                        </a:rPr>
                        <a:t>UUDC-M22 (UMF1-M22)</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Débit</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1590" algn="ctr">
                        <a:lnSpc>
                          <a:spcPct val="110000"/>
                        </a:lnSpc>
                        <a:spcAft>
                          <a:spcPts val="0"/>
                        </a:spcAft>
                      </a:pPr>
                      <a:r>
                        <a:rPr lang="fr-FR" sz="1000">
                          <a:effectLst/>
                        </a:rPr>
                        <a:t>Pression correspondante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1590" algn="ctr">
                        <a:lnSpc>
                          <a:spcPct val="110000"/>
                        </a:lnSpc>
                        <a:spcAft>
                          <a:spcPts val="0"/>
                        </a:spcAft>
                      </a:pPr>
                      <a:r>
                        <a:rPr lang="fr-FR" sz="1000">
                          <a:effectLst/>
                        </a:rPr>
                        <a:t>Puissance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indent="21590" algn="ctr">
                        <a:lnSpc>
                          <a:spcPct val="110000"/>
                        </a:lnSpc>
                        <a:spcAft>
                          <a:spcPts val="0"/>
                        </a:spcAft>
                      </a:pPr>
                      <a:r>
                        <a:rPr lang="fr-FR" sz="1000">
                          <a:effectLst/>
                        </a:rPr>
                        <a:t>BA2</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55,000 m</a:t>
                      </a:r>
                      <a:r>
                        <a:rPr lang="fr-FR" sz="1000" baseline="30000">
                          <a:effectLst/>
                        </a:rPr>
                        <a:t>3</a:t>
                      </a:r>
                      <a:r>
                        <a:rPr lang="fr-FR" sz="1000">
                          <a:effectLst/>
                        </a:rPr>
                        <a:t>/h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430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45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BA4</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45,000 m</a:t>
                      </a:r>
                      <a:r>
                        <a:rPr lang="fr-FR" sz="1000" baseline="30000">
                          <a:effectLst/>
                        </a:rPr>
                        <a:t>3</a:t>
                      </a:r>
                      <a:r>
                        <a:rPr lang="fr-FR" sz="1000">
                          <a:effectLst/>
                        </a:rPr>
                        <a:t>/h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1050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45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BA6</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55,000 m</a:t>
                      </a:r>
                      <a:r>
                        <a:rPr lang="fr-FR" sz="1000" baseline="30000">
                          <a:effectLst/>
                        </a:rPr>
                        <a:t>3</a:t>
                      </a:r>
                      <a:r>
                        <a:rPr lang="fr-FR" sz="1000">
                          <a:effectLst/>
                        </a:rPr>
                        <a:t>/h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900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dirty="0">
                          <a:effectLst/>
                        </a:rPr>
                        <a:t>45 kW</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38573748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Unités de Pulsion</a:t>
            </a:r>
          </a:p>
        </p:txBody>
      </p:sp>
      <p:sp>
        <p:nvSpPr>
          <p:cNvPr id="3" name="Content Placeholder 2"/>
          <p:cNvSpPr>
            <a:spLocks noGrp="1"/>
          </p:cNvSpPr>
          <p:nvPr>
            <p:ph idx="1" hasCustomPrompt="1"/>
          </p:nvPr>
        </p:nvSpPr>
        <p:spPr>
          <a:xfrm>
            <a:off x="467544" y="1700808"/>
            <a:ext cx="8229600" cy="4525963"/>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GB"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3" name="Picture 12"/>
          <p:cNvPicPr/>
          <p:nvPr userDrawn="1"/>
        </p:nvPicPr>
        <p:blipFill>
          <a:blip r:embed="rId2">
            <a:extLst>
              <a:ext uri="{28A0092B-C50C-407E-A947-70E740481C1C}">
                <a14:useLocalDpi xmlns:a14="http://schemas.microsoft.com/office/drawing/2010/main" val="0"/>
              </a:ext>
            </a:extLst>
          </a:blip>
          <a:srcRect/>
          <a:stretch>
            <a:fillRect/>
          </a:stretch>
        </p:blipFill>
        <p:spPr bwMode="auto">
          <a:xfrm rot="21600000">
            <a:off x="467544" y="1623529"/>
            <a:ext cx="8229600" cy="4603241"/>
          </a:xfrm>
          <a:prstGeom prst="rect">
            <a:avLst/>
          </a:prstGeom>
          <a:noFill/>
          <a:ln>
            <a:noFill/>
          </a:ln>
        </p:spPr>
      </p:pic>
    </p:spTree>
    <p:extLst>
      <p:ext uri="{BB962C8B-B14F-4D97-AF65-F5344CB8AC3E}">
        <p14:creationId xmlns:p14="http://schemas.microsoft.com/office/powerpoint/2010/main" val="402961724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Unités d’extraction</a:t>
            </a:r>
          </a:p>
        </p:txBody>
      </p:sp>
      <p:sp>
        <p:nvSpPr>
          <p:cNvPr id="3" name="Content Placeholder 2"/>
          <p:cNvSpPr>
            <a:spLocks noGrp="1"/>
          </p:cNvSpPr>
          <p:nvPr>
            <p:ph idx="1" hasCustomPrompt="1"/>
          </p:nvPr>
        </p:nvSpPr>
        <p:spPr>
          <a:xfrm>
            <a:off x="467544" y="1700808"/>
            <a:ext cx="8229600" cy="4525963"/>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GB"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L’unité d’extraction du site BA (et TT), </a:t>
            </a: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UUW1</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est composée d’un module d’aspiration d’air avec préfiltre, un module ventilateur, et une section de filtrage de l’air avec registre d’isolement. Un deuxième registre d’isolement permet de bipasser la section de filtrage en cas d’extraction de fumées froides.</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Les performances nominales des unités d’extraction sont les suivantes:</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5" name="Table 4"/>
          <p:cNvGraphicFramePr>
            <a:graphicFrameLocks noGrp="1"/>
          </p:cNvGraphicFramePr>
          <p:nvPr userDrawn="1"/>
        </p:nvGraphicFramePr>
        <p:xfrm>
          <a:off x="1689100" y="3192621"/>
          <a:ext cx="5765800" cy="1271337"/>
        </p:xfrm>
        <a:graphic>
          <a:graphicData uri="http://schemas.openxmlformats.org/drawingml/2006/table">
            <a:tbl>
              <a:tblPr firstRow="1" firstCol="1" lastRow="1" lastCol="1" bandRow="1" bandCol="1">
                <a:tableStyleId>{5C22544A-7EE6-4342-B048-85BDC9FD1C3A}</a:tableStyleId>
              </a:tblPr>
              <a:tblGrid>
                <a:gridCol w="1979930"/>
                <a:gridCol w="1260475"/>
                <a:gridCol w="1259840"/>
                <a:gridCol w="1265555"/>
              </a:tblGrid>
              <a:tr h="0">
                <a:tc>
                  <a:txBody>
                    <a:bodyPr/>
                    <a:lstStyle/>
                    <a:p>
                      <a:pPr indent="21590" algn="ctr">
                        <a:lnSpc>
                          <a:spcPct val="110000"/>
                        </a:lnSpc>
                        <a:spcAft>
                          <a:spcPts val="0"/>
                        </a:spcAft>
                      </a:pPr>
                      <a:r>
                        <a:rPr lang="fr-FR" sz="1000">
                          <a:effectLst/>
                        </a:rPr>
                        <a:t>Ventilateur</a:t>
                      </a:r>
                      <a:endParaRPr lang="en-GB" sz="1000">
                        <a:effectLst/>
                      </a:endParaRPr>
                    </a:p>
                    <a:p>
                      <a:pPr indent="21590" algn="ctr">
                        <a:lnSpc>
                          <a:spcPct val="110000"/>
                        </a:lnSpc>
                        <a:spcAft>
                          <a:spcPts val="0"/>
                        </a:spcAft>
                      </a:pPr>
                      <a:r>
                        <a:rPr lang="fr-FR" sz="1000">
                          <a:effectLst/>
                        </a:rPr>
                        <a:t>UUDC-M03 (UMF2-M03)</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Débit nom. GV</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1590" algn="ctr">
                        <a:lnSpc>
                          <a:spcPct val="110000"/>
                        </a:lnSpc>
                        <a:spcAft>
                          <a:spcPts val="0"/>
                        </a:spcAft>
                      </a:pPr>
                      <a:r>
                        <a:rPr lang="fr-FR" sz="1000">
                          <a:effectLst/>
                        </a:rPr>
                        <a:t>Pression correspondante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indent="21590" algn="ctr">
                        <a:lnSpc>
                          <a:spcPct val="110000"/>
                        </a:lnSpc>
                        <a:spcAft>
                          <a:spcPts val="0"/>
                        </a:spcAft>
                      </a:pPr>
                      <a:r>
                        <a:rPr lang="fr-FR" sz="1000">
                          <a:effectLst/>
                        </a:rPr>
                        <a:t>Puissance</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nchor="ctr"/>
                </a:tc>
              </a:tr>
              <a:tr h="0">
                <a:tc>
                  <a:txBody>
                    <a:bodyPr/>
                    <a:lstStyle/>
                    <a:p>
                      <a:pPr indent="21590" algn="ctr">
                        <a:lnSpc>
                          <a:spcPct val="110000"/>
                        </a:lnSpc>
                        <a:spcAft>
                          <a:spcPts val="0"/>
                        </a:spcAft>
                      </a:pPr>
                      <a:r>
                        <a:rPr lang="fr-FR" sz="1000">
                          <a:effectLst/>
                        </a:rPr>
                        <a:t>BA3 (GV)</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45,000 m</a:t>
                      </a:r>
                      <a:r>
                        <a:rPr lang="fr-FR" sz="1000" baseline="30000">
                          <a:effectLst/>
                        </a:rPr>
                        <a:t>3</a:t>
                      </a:r>
                      <a:r>
                        <a:rPr lang="fr-FR" sz="1000">
                          <a:effectLst/>
                        </a:rPr>
                        <a:t>/h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500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17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BA5 (GV)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45,000 m</a:t>
                      </a:r>
                      <a:r>
                        <a:rPr lang="fr-FR" sz="1000" baseline="30000">
                          <a:effectLst/>
                        </a:rPr>
                        <a:t>3</a:t>
                      </a:r>
                      <a:r>
                        <a:rPr lang="fr-FR" sz="1000">
                          <a:effectLst/>
                        </a:rPr>
                        <a:t>/h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430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17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TT10 (GV)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20,000 m3/h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280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12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TT20 (GV)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10,000 m3/h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190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6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TT60 (GV)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10,000 m3/h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500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6 kW</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r h="0">
                <a:tc>
                  <a:txBody>
                    <a:bodyPr/>
                    <a:lstStyle/>
                    <a:p>
                      <a:pPr indent="21590" algn="ctr">
                        <a:lnSpc>
                          <a:spcPct val="110000"/>
                        </a:lnSpc>
                        <a:spcAft>
                          <a:spcPts val="0"/>
                        </a:spcAft>
                      </a:pPr>
                      <a:r>
                        <a:rPr lang="fr-FR" sz="1000">
                          <a:effectLst/>
                        </a:rPr>
                        <a:t>TT70 (GV) </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10,000 m3/h</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a:effectLst/>
                        </a:rPr>
                        <a:t>200 Pa</a:t>
                      </a:r>
                      <a:endParaRPr lang="en-GB" sz="10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indent="21590" algn="ctr">
                        <a:lnSpc>
                          <a:spcPct val="110000"/>
                        </a:lnSpc>
                        <a:spcAft>
                          <a:spcPts val="0"/>
                        </a:spcAft>
                      </a:pPr>
                      <a:r>
                        <a:rPr lang="fr-FR" sz="1000" dirty="0">
                          <a:effectLst/>
                        </a:rPr>
                        <a:t>5 kW</a:t>
                      </a:r>
                      <a:endParaRPr lang="en-GB" sz="10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82629996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Unités d’extraction</a:t>
            </a:r>
          </a:p>
        </p:txBody>
      </p:sp>
      <p:sp>
        <p:nvSpPr>
          <p:cNvPr id="3" name="Content Placeholder 2"/>
          <p:cNvSpPr>
            <a:spLocks noGrp="1"/>
          </p:cNvSpPr>
          <p:nvPr>
            <p:ph idx="1" hasCustomPrompt="1"/>
          </p:nvPr>
        </p:nvSpPr>
        <p:spPr>
          <a:xfrm>
            <a:off x="467544" y="1700808"/>
            <a:ext cx="8229600" cy="4525963"/>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GB"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p:cNvPicPr/>
          <p:nvPr userDrawn="1"/>
        </p:nvPicPr>
        <p:blipFill rotWithShape="1">
          <a:blip r:embed="rId2">
            <a:extLst>
              <a:ext uri="{28A0092B-C50C-407E-A947-70E740481C1C}">
                <a14:useLocalDpi xmlns:a14="http://schemas.microsoft.com/office/drawing/2010/main" val="0"/>
              </a:ext>
            </a:extLst>
          </a:blip>
          <a:srcRect r="46833"/>
          <a:stretch/>
        </p:blipFill>
        <p:spPr bwMode="auto">
          <a:xfrm>
            <a:off x="2771800" y="1778087"/>
            <a:ext cx="3517185" cy="432033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1755235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Unité de pressurisation (BA1)</a:t>
            </a:r>
          </a:p>
        </p:txBody>
      </p:sp>
      <p:sp>
        <p:nvSpPr>
          <p:cNvPr id="3" name="Content Placeholder 2"/>
          <p:cNvSpPr>
            <a:spLocks noGrp="1"/>
          </p:cNvSpPr>
          <p:nvPr>
            <p:ph idx="1" hasCustomPrompt="1"/>
          </p:nvPr>
        </p:nvSpPr>
        <p:spPr>
          <a:xfrm>
            <a:off x="467544" y="1700808"/>
            <a:ext cx="8229600" cy="4525963"/>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GB" sz="1000" kern="1200" baseline="0" dirty="0" smtClean="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endParaRPr lang="en-GB" sz="1000" dirty="0">
              <a:effectLst/>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10"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1"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2" name="Straight Connector 11"/>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66083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r>
              <a:rPr lang="fr-CH" noProof="0" dirty="0" smtClean="0"/>
              <a:t>Modes de fonctionnement</a:t>
            </a:r>
            <a:endParaRPr lang="en-US" dirty="0"/>
          </a:p>
        </p:txBody>
      </p:sp>
      <p:sp>
        <p:nvSpPr>
          <p:cNvPr id="3" name="Content Placeholder 2"/>
          <p:cNvSpPr>
            <a:spLocks noGrp="1"/>
          </p:cNvSpPr>
          <p:nvPr>
            <p:ph sz="half" idx="1" hasCustomPrompt="1"/>
          </p:nvPr>
        </p:nvSpPr>
        <p:spPr>
          <a:xfrm>
            <a:off x="457200" y="1484784"/>
            <a:ext cx="8229600" cy="4641379"/>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US" sz="2800" kern="1200" baseline="0" dirty="0" smtClean="0">
                <a:solidFill>
                  <a:schemeClr val="tx1"/>
                </a:solidFill>
                <a:latin typeface="+mn-lt"/>
                <a:ea typeface="+mn-ea"/>
                <a:cs typeface="+mn-cs"/>
              </a:defRPr>
            </a:lvl1pPr>
            <a:lvl2pPr algn="just">
              <a:defRPr sz="2400">
                <a:latin typeface="+mn-lt"/>
              </a:defRPr>
            </a:lvl2pPr>
            <a:lvl3pPr algn="just">
              <a:defRPr sz="2000">
                <a:latin typeface="+mn-lt"/>
              </a:defRPr>
            </a:lvl3pPr>
            <a:lvl4pPr algn="just">
              <a:defRPr sz="1800">
                <a:latin typeface="+mn-lt"/>
              </a:defRPr>
            </a:lvl4pPr>
            <a:lvl5pPr algn="just">
              <a:defRPr sz="1800">
                <a:latin typeface="+mn-lt"/>
              </a:defRPr>
            </a:lvl5pPr>
            <a:lvl6pPr>
              <a:defRPr sz="1800"/>
            </a:lvl6pPr>
            <a:lvl7pPr>
              <a:defRPr sz="1800"/>
            </a:lvl7pPr>
            <a:lvl8pPr>
              <a:defRPr sz="1800"/>
            </a:lvl8pPr>
            <a:lvl9pPr>
              <a:defRPr sz="1800"/>
            </a:lvl9pPr>
          </a:lstStyle>
          <a:p>
            <a:pPr marL="0" marR="0" lvl="0" indent="0" algn="just" defTabSz="914400" rtl="0" eaLnBrk="1" fontAlgn="auto" latinLnBrk="0" hangingPunct="1">
              <a:lnSpc>
                <a:spcPct val="100000"/>
              </a:lnSpc>
              <a:spcBef>
                <a:spcPct val="20000"/>
              </a:spcBef>
              <a:spcAft>
                <a:spcPts val="0"/>
              </a:spcAft>
              <a:buClr>
                <a:srgbClr val="0070C0"/>
              </a:buClr>
              <a:buSzTx/>
              <a:buFont typeface="Wingdings" pitchFamily="2" charset="2"/>
              <a:buNone/>
              <a:tabLst/>
            </a:pPr>
            <a:r>
              <a:rPr lang="en-US" dirty="0" err="1" smtClean="0"/>
              <a:t>Pulsion</a:t>
            </a:r>
            <a:endParaRPr lang="en-US" dirty="0" smtClean="0"/>
          </a:p>
          <a:p>
            <a:pPr lvl="0"/>
            <a:endPar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Stand-by</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C’est l’état de repos du système. Le ventilateur est arrêté, les registres d’air neuf sont fermés (commandes de fermeture activées), les boucles de régulation sont désactivées. La protection des batterie d’eau reste active.</a:t>
            </a:r>
          </a:p>
          <a:p>
            <a:pPr lvl="0"/>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b="1" dirty="0" err="1" smtClean="0">
                <a:effectLst/>
                <a:latin typeface="Verdana" panose="020B0604030504040204" pitchFamily="34" charset="0"/>
                <a:ea typeface="Times New Roman" panose="02020603050405020304" pitchFamily="18" charset="0"/>
                <a:cs typeface="Times New Roman" panose="02020603050405020304" pitchFamily="18" charset="0"/>
              </a:rPr>
              <a:t>Run</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C’est l’état de fonctionnement nominal du système, suite à une commande de MARCHE VENTILATION de l’opérateur. Les registres d’air neuf sont ouverts, le ventilateur est en marche. Les boucles de régulation sont activées, les alarmes sont activées.</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endPar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b="1" dirty="0" err="1" smtClean="0">
                <a:effectLst/>
                <a:latin typeface="Verdana" panose="020B0604030504040204" pitchFamily="34" charset="0"/>
                <a:ea typeface="Times New Roman" panose="02020603050405020304" pitchFamily="18" charset="0"/>
                <a:cs typeface="Times New Roman" panose="02020603050405020304" pitchFamily="18" charset="0"/>
              </a:rPr>
              <a:t>Stopping</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Suite à la réception d’une commande d’ARRET de l’opérateur (les boucles de régulation sont désactivées), lorsque la condition </a:t>
            </a: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POSTVENTILATION</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est active, afin d’évacuer la chaleur résiduelle des résistances électriques avant de passer automatiquement en mode « STAND BY ».</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endPar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r>
              <a:rPr lang="fr-FR" sz="1000" b="1" dirty="0" err="1" smtClean="0">
                <a:effectLst/>
                <a:latin typeface="Verdana" panose="020B0604030504040204" pitchFamily="34" charset="0"/>
                <a:ea typeface="Times New Roman" panose="02020603050405020304" pitchFamily="18" charset="0"/>
                <a:cs typeface="Times New Roman" panose="02020603050405020304" pitchFamily="18" charset="0"/>
              </a:rPr>
              <a:t>ShutDown</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En cas de présence d’un défaut bloquant, ou suite à l’activation d’une détection de fumée (capteurs UBFY dans l’air neuf, ou dans l’air pulsé), le système est mis automatiquement en position de repos (arrêt du ventilateur, fermeture des registres d’air neuf). Les boucles de régulation sont désactivées. Le passage au mode « STAND BY » exige l’acquittement de(s) alarme(s) par l’opérateur.</a:t>
            </a:r>
            <a:endParaRPr lang="en-GB" sz="1000"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lvl="0"/>
            <a:endParaRPr lang="en-US" dirty="0" smtClean="0"/>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692696"/>
            <a:ext cx="8229600" cy="652934"/>
          </a:xfrm>
          <a:prstGeom prst="rect">
            <a:avLst/>
          </a:prstGeom>
        </p:spPr>
        <p:txBody>
          <a:bodyPr/>
          <a:lstStyle>
            <a:lvl1pPr>
              <a:defRPr>
                <a:latin typeface="+mn-lt"/>
              </a:defRPr>
            </a:lvl1pPr>
          </a:lstStyle>
          <a:p>
            <a:r>
              <a:rPr lang="fr-CH" noProof="0" dirty="0" smtClean="0"/>
              <a:t>Modes de fonctionnement</a:t>
            </a:r>
            <a:endParaRPr lang="en-US" dirty="0"/>
          </a:p>
        </p:txBody>
      </p:sp>
      <p:sp>
        <p:nvSpPr>
          <p:cNvPr id="8" name="Date Placeholder 3"/>
          <p:cNvSpPr>
            <a:spLocks noGrp="1"/>
          </p:cNvSpPr>
          <p:nvPr>
            <p:ph type="dt" sz="half" idx="10"/>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9"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Name Surname - Title</a:t>
            </a:r>
            <a:endParaRPr lang="en-US" dirty="0"/>
          </a:p>
        </p:txBody>
      </p:sp>
      <p:sp>
        <p:nvSpPr>
          <p:cNvPr id="10"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cxnSp>
        <p:nvCxnSpPr>
          <p:cNvPr id="11" name="Straight Connector 10"/>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4" name="Content Placeholder 2"/>
          <p:cNvSpPr>
            <a:spLocks noGrp="1"/>
          </p:cNvSpPr>
          <p:nvPr>
            <p:ph sz="half" idx="11" hasCustomPrompt="1"/>
          </p:nvPr>
        </p:nvSpPr>
        <p:spPr>
          <a:xfrm>
            <a:off x="457200" y="1481386"/>
            <a:ext cx="8239969" cy="4641379"/>
          </a:xfrm>
        </p:spPr>
        <p:txBody>
          <a:bodyPr/>
          <a:lstStyle>
            <a:lvl1pPr marL="0" marR="0" indent="0" algn="just" defTabSz="914400" rtl="0" eaLnBrk="1" fontAlgn="auto" latinLnBrk="0" hangingPunct="1">
              <a:lnSpc>
                <a:spcPct val="100000"/>
              </a:lnSpc>
              <a:spcBef>
                <a:spcPct val="20000"/>
              </a:spcBef>
              <a:spcAft>
                <a:spcPts val="0"/>
              </a:spcAft>
              <a:buClr>
                <a:srgbClr val="0070C0"/>
              </a:buClr>
              <a:buSzTx/>
              <a:buFontTx/>
              <a:buNone/>
              <a:tabLst/>
              <a:defRPr lang="en-US" sz="2800" kern="1200" baseline="0" dirty="0" smtClean="0">
                <a:solidFill>
                  <a:schemeClr val="tx1"/>
                </a:solidFill>
                <a:latin typeface="+mn-lt"/>
                <a:ea typeface="+mn-ea"/>
                <a:cs typeface="+mn-cs"/>
              </a:defRPr>
            </a:lvl1pPr>
            <a:lvl2pPr algn="just">
              <a:defRPr sz="2400">
                <a:latin typeface="+mn-lt"/>
              </a:defRPr>
            </a:lvl2pPr>
            <a:lvl3pPr algn="just">
              <a:defRPr sz="2000">
                <a:latin typeface="+mn-lt"/>
              </a:defRPr>
            </a:lvl3pPr>
            <a:lvl4pPr algn="just">
              <a:defRPr sz="1800">
                <a:latin typeface="+mn-lt"/>
              </a:defRPr>
            </a:lvl4pPr>
            <a:lvl5pPr algn="just">
              <a:defRPr sz="1800">
                <a:latin typeface="+mn-lt"/>
              </a:defRPr>
            </a:lvl5pPr>
            <a:lvl6pPr>
              <a:defRPr sz="1800"/>
            </a:lvl6pPr>
            <a:lvl7pPr>
              <a:defRPr sz="1800"/>
            </a:lvl7pPr>
            <a:lvl8pPr>
              <a:defRPr sz="1800"/>
            </a:lvl8pPr>
            <a:lvl9pPr>
              <a:defRPr sz="1800"/>
            </a:lvl9pPr>
          </a:lstStyle>
          <a:p>
            <a:pPr marL="0" marR="0" lvl="0" indent="0" algn="just" defTabSz="914400" rtl="0" eaLnBrk="1" fontAlgn="auto" latinLnBrk="0" hangingPunct="1">
              <a:lnSpc>
                <a:spcPct val="100000"/>
              </a:lnSpc>
              <a:spcBef>
                <a:spcPct val="20000"/>
              </a:spcBef>
              <a:spcAft>
                <a:spcPts val="0"/>
              </a:spcAft>
              <a:buClr>
                <a:srgbClr val="0070C0"/>
              </a:buClr>
              <a:buSzTx/>
              <a:buFont typeface="Wingdings" pitchFamily="2" charset="2"/>
              <a:buNone/>
              <a:tabLst/>
            </a:pPr>
            <a:r>
              <a:rPr lang="en-US" dirty="0" smtClean="0"/>
              <a:t>Extraction</a:t>
            </a:r>
          </a:p>
          <a:p>
            <a:pPr lvl="0"/>
            <a:endPar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FR" sz="1000" b="1" dirty="0" smtClean="0">
                <a:effectLst/>
                <a:latin typeface="Verdana" panose="020B0604030504040204" pitchFamily="34" charset="0"/>
                <a:ea typeface="Times New Roman" panose="02020603050405020304" pitchFamily="18" charset="0"/>
                <a:cs typeface="Times New Roman" panose="02020603050405020304" pitchFamily="18" charset="0"/>
              </a:rPr>
              <a:t>Stand-by</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C’est l’état de repos du système. Les actionneurs sont dans leur position de repli, le ventilateur est arrêté, les alarmes sont désactivées (sauf les détections de fumée). Normalement le système ne doit pas rester trop longtemps dans cet état : Une alarme est déclenchée si l’unité reste en arrêt normale (STAND BY) plus que 15 min.</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kumimoji="0" lang="fr-FR" altLang="en-US" sz="1000" b="1"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Run</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GV</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C’est l’état de fonctionnement normal du système en grande vitesse ventilateur (mode par défaut). Le registre d’extraction d’air est ouvert, le registre d’extraction de fumée est fermé le ventilateur est en marche en en GRANDE Vitesse (GV).</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kumimoji="0" lang="fr-FR" altLang="en-US" sz="1000" b="1"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Run</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PV</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C’est l’état de fonctionnement réduit du système. Le registre d’extraction d’air est ouvert, le registre d’extraction de fumée est fermé,  le ventilateur est en marche en PETITE Vitesse. Ce mode n’est qu’utilisé en démarrage de l’unité.</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kumimoji="0" lang="fr-FR" altLang="en-US" sz="1000" b="1"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Run</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EXTRACTION FUMEES FROIDES </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C’est l’état de fonctionnement requis pour une rénovation intense de l’air du tunnel, par exemple en cas de présence de fumée. Ce mode est déclenché par une commande de MARCHE EXTRACTION FUMEE par l’operateur ou depuis un coffret pompier. Le registre d’extraction de fumée est ouvert (</a:t>
            </a:r>
            <a:r>
              <a:rPr kumimoji="0" lang="fr-FR" altLang="en-US" sz="1000" b="0" i="0" u="none" strike="noStrike" cap="none" normalizeH="0" baseline="0" dirty="0" err="1"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by-pass</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filtre), le registre d’extraction d’air est fermé, le ventilateur est en marche en </a:t>
            </a:r>
            <a:r>
              <a:rPr kumimoji="0" lang="fr-FR" altLang="en-US" sz="1000" b="1"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GRANDE</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 Vitesse (GV).</a:t>
            </a: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endParaRPr kumimoji="0" lang="en-GB" altLang="en-US" sz="600" b="0" i="0" u="none" strike="noStrike" cap="none" normalizeH="0" baseline="0" dirty="0" smtClean="0">
              <a:ln>
                <a:noFill/>
              </a:ln>
              <a:solidFill>
                <a:schemeClr val="tx1"/>
              </a:solidFill>
              <a:effectLst/>
            </a:endParaRPr>
          </a:p>
          <a:p>
            <a:pPr marL="0" marR="0" lvl="0" indent="0" algn="just" defTabSz="914400" rtl="0" eaLnBrk="1" fontAlgn="auto" latinLnBrk="0" hangingPunct="1">
              <a:lnSpc>
                <a:spcPct val="100000"/>
              </a:lnSpc>
              <a:spcBef>
                <a:spcPct val="20000"/>
              </a:spcBef>
              <a:spcAft>
                <a:spcPts val="0"/>
              </a:spcAft>
              <a:buClr>
                <a:srgbClr val="0070C0"/>
              </a:buClr>
              <a:buSzTx/>
              <a:buFontTx/>
              <a:buNone/>
              <a:tabLst/>
            </a:pPr>
            <a:r>
              <a:rPr lang="fr-FR" sz="1000" b="1" dirty="0" err="1" smtClean="0">
                <a:effectLst/>
                <a:latin typeface="Verdana" panose="020B0604030504040204" pitchFamily="34" charset="0"/>
                <a:ea typeface="Times New Roman" panose="02020603050405020304" pitchFamily="18" charset="0"/>
                <a:cs typeface="Times New Roman" panose="02020603050405020304" pitchFamily="18" charset="0"/>
              </a:rPr>
              <a:t>ShutDown</a:t>
            </a:r>
            <a:r>
              <a:rPr lang="fr-FR" sz="1000" dirty="0" smtClean="0">
                <a:effectLst/>
                <a:latin typeface="Verdana" panose="020B0604030504040204" pitchFamily="34" charset="0"/>
                <a:ea typeface="Times New Roman" panose="02020603050405020304" pitchFamily="18" charset="0"/>
                <a:cs typeface="Times New Roman" panose="02020603050405020304" pitchFamily="18" charset="0"/>
              </a:rPr>
              <a:t>: </a:t>
            </a:r>
            <a:r>
              <a:rPr kumimoji="0" lang="fr-FR" altLang="en-US" sz="1000" b="0" i="0" u="none" strike="noStrike" cap="none" normalizeH="0" baseline="0" dirty="0" smtClean="0">
                <a:ln>
                  <a:noFill/>
                </a:ln>
                <a:solidFill>
                  <a:schemeClr val="tx1"/>
                </a:solidFill>
                <a:effectLst/>
                <a:latin typeface="Verdana" panose="020B0604030504040204" pitchFamily="34" charset="0"/>
                <a:ea typeface="Times New Roman" panose="02020603050405020304" pitchFamily="18" charset="0"/>
                <a:cs typeface="Tahoma" panose="020B0604030504040204" pitchFamily="34" charset="0"/>
              </a:rPr>
              <a:t>En cas de présence d’un défaut bloquant, le système est mis automatiquement en position de repli (arrêt du ventilateur, fermeture des registres).. Le passage au mode « STAND BY » exige l’acquittement de(s) alarme(s) par l’opérateur.</a:t>
            </a:r>
            <a:endParaRPr kumimoji="0" lang="fr-FR" altLang="en-US" sz="1800" b="0" i="0" u="none" strike="noStrike" cap="none" normalizeH="0" baseline="0" dirty="0" smtClean="0">
              <a:ln>
                <a:noFill/>
              </a:ln>
              <a:solidFill>
                <a:schemeClr val="tx1"/>
              </a:solidFill>
              <a:effectLst/>
              <a:latin typeface="Arial" panose="020B0604020202020204" pitchFamily="34" charset="0"/>
            </a:endParaRPr>
          </a:p>
          <a:p>
            <a:pPr lvl="0"/>
            <a:endParaRPr lang="en-US" dirty="0" smtClean="0"/>
          </a:p>
        </p:txBody>
      </p:sp>
    </p:spTree>
    <p:extLst>
      <p:ext uri="{BB962C8B-B14F-4D97-AF65-F5344CB8AC3E}">
        <p14:creationId xmlns:p14="http://schemas.microsoft.com/office/powerpoint/2010/main" val="36551436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noProof="0" dirty="0" smtClean="0"/>
              <a:t>Description General</a:t>
            </a:r>
          </a:p>
          <a:p>
            <a:pPr marL="914400" marR="0" lvl="2" indent="-342900" algn="l" defTabSz="914400" rtl="0" eaLnBrk="1" fontAlgn="auto" latinLnBrk="0" hangingPunct="1">
              <a:lnSpc>
                <a:spcPct val="100000"/>
              </a:lnSpc>
              <a:spcBef>
                <a:spcPct val="20000"/>
              </a:spcBef>
              <a:spcAft>
                <a:spcPts val="0"/>
              </a:spcAft>
              <a:buClr>
                <a:srgbClr val="0070C0"/>
              </a:buClr>
              <a:buSzTx/>
              <a:buFont typeface="Wingdings" pitchFamily="2" charset="2"/>
              <a:buChar char="§"/>
              <a:tabLst/>
              <a:defRPr/>
            </a:pPr>
            <a:r>
              <a:rPr lang="fr-CH" noProof="0" dirty="0" smtClean="0"/>
              <a:t>Alimentation électrique</a:t>
            </a:r>
          </a:p>
          <a:p>
            <a:pPr lvl="0"/>
            <a:r>
              <a:rPr lang="fr-CH" noProof="0" dirty="0" smtClean="0"/>
              <a:t>Unités de Pulsion (BA2, BA4 et BA6)</a:t>
            </a:r>
          </a:p>
          <a:p>
            <a:pPr lvl="0"/>
            <a:r>
              <a:rPr lang="fr-CH" noProof="0" dirty="0" smtClean="0"/>
              <a:t>Unités d’Extraction (BA3, BA5 et </a:t>
            </a:r>
            <a:r>
              <a:rPr lang="fr-CH" noProof="0" dirty="0" err="1" smtClean="0"/>
              <a:t>TT’s</a:t>
            </a:r>
            <a:r>
              <a:rPr lang="fr-CH" noProof="0" dirty="0" smtClean="0"/>
              <a:t>)</a:t>
            </a:r>
          </a:p>
          <a:p>
            <a:pPr lvl="0"/>
            <a:r>
              <a:rPr lang="fr-CH" noProof="0" dirty="0" smtClean="0"/>
              <a:t>Unité de pressurisation (BA1)</a:t>
            </a:r>
          </a:p>
          <a:p>
            <a:pPr lvl="0"/>
            <a:r>
              <a:rPr lang="fr-CH" noProof="0" dirty="0" smtClean="0"/>
              <a:t>Modes de fonctionnement</a:t>
            </a:r>
          </a:p>
          <a:p>
            <a:pPr lvl="0"/>
            <a:r>
              <a:rPr lang="fr-CH" noProof="0" dirty="0" smtClean="0"/>
              <a:t>Extraction des fumées froides</a:t>
            </a:r>
          </a:p>
          <a:p>
            <a:pPr lvl="0"/>
            <a:r>
              <a:rPr lang="fr-CH" noProof="0" dirty="0" smtClean="0"/>
              <a:t>Supervision</a:t>
            </a:r>
          </a:p>
          <a:p>
            <a:pPr lvl="0"/>
            <a:r>
              <a:rPr lang="fr-CH" noProof="0" dirty="0" smtClean="0"/>
              <a:t>Problèmes actuelles</a:t>
            </a:r>
          </a:p>
          <a:p>
            <a:pPr lvl="0"/>
            <a:endParaRPr lang="en-US" dirty="0" smtClean="0"/>
          </a:p>
        </p:txBody>
      </p:sp>
      <p:sp>
        <p:nvSpPr>
          <p:cNvPr id="4" name="Date Placeholder 3"/>
          <p:cNvSpPr>
            <a:spLocks noGrp="1"/>
          </p:cNvSpPr>
          <p:nvPr>
            <p:ph type="dt" sz="half" idx="2"/>
          </p:nvPr>
        </p:nvSpPr>
        <p:spPr>
          <a:xfrm>
            <a:off x="457200" y="6448251"/>
            <a:ext cx="2133600" cy="365125"/>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dirty="0" smtClean="0"/>
              <a:t>29 </a:t>
            </a:r>
            <a:r>
              <a:rPr lang="en-US" dirty="0" err="1" smtClean="0"/>
              <a:t>Janvier</a:t>
            </a:r>
            <a:r>
              <a:rPr lang="en-US" dirty="0" smtClean="0"/>
              <a:t> 2015</a:t>
            </a:r>
            <a:endParaRPr lang="en-US" dirty="0"/>
          </a:p>
        </p:txBody>
      </p:sp>
      <p:sp>
        <p:nvSpPr>
          <p:cNvPr id="5" name="Footer Placeholder 4"/>
          <p:cNvSpPr>
            <a:spLocks noGrp="1"/>
          </p:cNvSpPr>
          <p:nvPr>
            <p:ph type="ftr" sz="quarter" idx="3"/>
          </p:nvPr>
        </p:nvSpPr>
        <p:spPr>
          <a:xfrm>
            <a:off x="3124200" y="6448251"/>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dirty="0" smtClean="0"/>
              <a:t>Jani Lehtinen – EN/CV</a:t>
            </a:r>
            <a:endParaRPr lang="en-US" dirty="0"/>
          </a:p>
        </p:txBody>
      </p:sp>
      <p:sp>
        <p:nvSpPr>
          <p:cNvPr id="6" name="Slide Number Placeholder 5"/>
          <p:cNvSpPr>
            <a:spLocks noGrp="1"/>
          </p:cNvSpPr>
          <p:nvPr>
            <p:ph type="sldNum" sz="quarter" idx="4"/>
          </p:nvPr>
        </p:nvSpPr>
        <p:spPr>
          <a:xfrm>
            <a:off x="6553200" y="6448251"/>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11054413-4CB9-4DDA-A675-FEC5AB8DA8D5}" type="slidenum">
              <a:rPr lang="en-US" smtClean="0"/>
              <a:pPr/>
              <a:t>‹#›</a:t>
            </a:fld>
            <a:endParaRPr lang="en-US"/>
          </a:p>
        </p:txBody>
      </p:sp>
      <p:pic>
        <p:nvPicPr>
          <p:cNvPr id="7" name="Picture 17" descr="CERNlogo-bleu"/>
          <p:cNvPicPr>
            <a:picLocks noChangeAspect="1" noChangeArrowheads="1"/>
          </p:cNvPicPr>
          <p:nvPr userDrawn="1"/>
        </p:nvPicPr>
        <p:blipFill>
          <a:blip r:embed="rId19"/>
          <a:srcRect/>
          <a:stretch>
            <a:fillRect/>
          </a:stretch>
        </p:blipFill>
        <p:spPr bwMode="auto">
          <a:xfrm>
            <a:off x="0" y="3721"/>
            <a:ext cx="715963" cy="688975"/>
          </a:xfrm>
          <a:prstGeom prst="rect">
            <a:avLst/>
          </a:prstGeom>
          <a:noFill/>
          <a:ln w="9525">
            <a:noFill/>
            <a:miter lim="800000"/>
            <a:headEnd/>
            <a:tailEnd/>
          </a:ln>
        </p:spPr>
      </p:pic>
      <p:pic>
        <p:nvPicPr>
          <p:cNvPr id="10" name="Picture 6"/>
          <p:cNvPicPr>
            <a:picLocks noChangeAspect="1" noChangeArrowheads="1"/>
          </p:cNvPicPr>
          <p:nvPr userDrawn="1"/>
        </p:nvPicPr>
        <p:blipFill>
          <a:blip r:embed="rId20"/>
          <a:srcRect/>
          <a:stretch>
            <a:fillRect/>
          </a:stretch>
        </p:blipFill>
        <p:spPr bwMode="auto">
          <a:xfrm>
            <a:off x="683568" y="729"/>
            <a:ext cx="8460432" cy="691967"/>
          </a:xfrm>
          <a:prstGeom prst="rect">
            <a:avLst/>
          </a:prstGeom>
          <a:noFill/>
          <a:ln w="9525">
            <a:noFill/>
            <a:miter lim="800000"/>
            <a:headEnd/>
            <a:tailEnd/>
          </a:ln>
          <a:effectLst/>
        </p:spPr>
      </p:pic>
      <p:sp>
        <p:nvSpPr>
          <p:cNvPr id="8" name="Title Placeholder 1"/>
          <p:cNvSpPr>
            <a:spLocks noGrp="1"/>
          </p:cNvSpPr>
          <p:nvPr>
            <p:ph type="title"/>
          </p:nvPr>
        </p:nvSpPr>
        <p:spPr>
          <a:xfrm>
            <a:off x="457200" y="836712"/>
            <a:ext cx="8229600" cy="720080"/>
          </a:xfrm>
          <a:prstGeom prst="rect">
            <a:avLst/>
          </a:prstGeom>
        </p:spPr>
        <p:txBody>
          <a:bodyPr vert="horz" lIns="91440" tIns="45720" rIns="91440" bIns="45720" rtlCol="0" anchor="ctr">
            <a:normAutofit/>
          </a:bodyPr>
          <a:lstStyle/>
          <a:p>
            <a:r>
              <a:rPr lang="en-US" dirty="0" smtClean="0"/>
              <a:t>VENTILATION DE TUNNEL SPS</a:t>
            </a:r>
            <a:endParaRPr lang="en-GB" dirty="0"/>
          </a:p>
        </p:txBody>
      </p:sp>
      <p:cxnSp>
        <p:nvCxnSpPr>
          <p:cNvPr id="9" name="Straight Connector 8"/>
          <p:cNvCxnSpPr/>
          <p:nvPr userDrawn="1"/>
        </p:nvCxnSpPr>
        <p:spPr>
          <a:xfrm>
            <a:off x="467544" y="6381328"/>
            <a:ext cx="8208912"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97" r:id="rId1"/>
    <p:sldLayoutId id="2147483710" r:id="rId2"/>
    <p:sldLayoutId id="2147483711" r:id="rId3"/>
    <p:sldLayoutId id="2147483712" r:id="rId4"/>
    <p:sldLayoutId id="2147483713" r:id="rId5"/>
    <p:sldLayoutId id="2147483714" r:id="rId6"/>
    <p:sldLayoutId id="2147483721" r:id="rId7"/>
    <p:sldLayoutId id="2147483699" r:id="rId8"/>
    <p:sldLayoutId id="2147483716" r:id="rId9"/>
    <p:sldLayoutId id="2147483717" r:id="rId10"/>
    <p:sldLayoutId id="2147483718" r:id="rId11"/>
    <p:sldLayoutId id="2147483719" r:id="rId12"/>
    <p:sldLayoutId id="2147483720" r:id="rId13"/>
    <p:sldLayoutId id="2147483722" r:id="rId14"/>
    <p:sldLayoutId id="2147483698" r:id="rId15"/>
    <p:sldLayoutId id="2147483709" r:id="rId16"/>
    <p:sldLayoutId id="2147483696" r:id="rId17"/>
  </p:sldLayoutIdLst>
  <p:timing>
    <p:tnLst>
      <p:par>
        <p:cTn id="1" dur="indefinite" restart="never" nodeType="tmRoot"/>
      </p:par>
    </p:tnLst>
  </p:timing>
  <p:hf hdr="0" dt="0"/>
  <p:txStyles>
    <p:titleStyle>
      <a:lvl1pPr algn="ctr" defTabSz="914400" rtl="0" eaLnBrk="1" latinLnBrk="0" hangingPunct="1">
        <a:spcBef>
          <a:spcPct val="0"/>
        </a:spcBef>
        <a:buNone/>
        <a:defRPr sz="3600" kern="1200">
          <a:solidFill>
            <a:srgbClr val="0070C0"/>
          </a:solidFill>
          <a:latin typeface="+mj-lt"/>
          <a:ea typeface="+mj-ea"/>
          <a:cs typeface="+mj-cs"/>
        </a:defRPr>
      </a:lvl1pPr>
    </p:titleStyle>
    <p:bodyStyle>
      <a:lvl1pPr marL="342900" marR="0" indent="-342900" algn="l" defTabSz="914400" rtl="0" eaLnBrk="1" fontAlgn="auto" latinLnBrk="0" hangingPunct="1">
        <a:lnSpc>
          <a:spcPct val="100000"/>
        </a:lnSpc>
        <a:spcBef>
          <a:spcPct val="20000"/>
        </a:spcBef>
        <a:spcAft>
          <a:spcPts val="0"/>
        </a:spcAft>
        <a:buClr>
          <a:srgbClr val="0070C0"/>
        </a:buClr>
        <a:buSzTx/>
        <a:buFont typeface="Wingdings" pitchFamily="2" charset="2"/>
        <a:buChar char="§"/>
        <a:tabLst/>
        <a:defRPr sz="2800" kern="1200" baseline="0">
          <a:solidFill>
            <a:schemeClr val="tx1"/>
          </a:solidFill>
          <a:latin typeface="+mn-lt"/>
          <a:ea typeface="+mn-ea"/>
          <a:cs typeface="+mn-cs"/>
        </a:defRPr>
      </a:lvl1pPr>
      <a:lvl2pPr marL="457200" indent="0" algn="l" defTabSz="914400" rtl="0" eaLnBrk="1" latinLnBrk="0" hangingPunct="1">
        <a:spcBef>
          <a:spcPct val="20000"/>
        </a:spcBef>
        <a:buClr>
          <a:srgbClr val="0070C0"/>
        </a:buClr>
        <a:buFont typeface="Wingdings" pitchFamily="2" charset="2"/>
        <a:buNone/>
        <a:defRPr sz="2800" kern="1200" baseline="0">
          <a:solidFill>
            <a:schemeClr val="tx1"/>
          </a:solidFill>
          <a:latin typeface="+mn-lt"/>
          <a:ea typeface="+mn-ea"/>
          <a:cs typeface="+mn-cs"/>
        </a:defRPr>
      </a:lvl2pPr>
      <a:lvl3pPr marL="914400" indent="0" algn="l" defTabSz="914400" rtl="0" eaLnBrk="1" latinLnBrk="0" hangingPunct="1">
        <a:spcBef>
          <a:spcPct val="20000"/>
        </a:spcBef>
        <a:buClr>
          <a:srgbClr val="0070C0"/>
        </a:buClr>
        <a:buFont typeface="Wingdings" pitchFamily="2" charset="2"/>
        <a:buNone/>
        <a:defRPr sz="2400" kern="1200">
          <a:solidFill>
            <a:srgbClr val="FF0000"/>
          </a:solidFill>
          <a:latin typeface="+mn-lt"/>
          <a:ea typeface="+mn-ea"/>
          <a:cs typeface="+mn-cs"/>
        </a:defRPr>
      </a:lvl3pPr>
      <a:lvl4pPr marL="1600200" indent="-228600" algn="l" defTabSz="914400" rtl="0" eaLnBrk="1" latinLnBrk="0" hangingPunct="1">
        <a:spcBef>
          <a:spcPct val="20000"/>
        </a:spcBef>
        <a:buClr>
          <a:srgbClr val="0070C0"/>
        </a:buClr>
        <a:buFont typeface="Wingdings" pitchFamily="2" charset="2"/>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0070C0"/>
        </a:buClr>
        <a:buFont typeface="Wingdings" pitchFamily="2" charset="2"/>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412776"/>
            <a:ext cx="8991600" cy="3404592"/>
          </a:xfrm>
          <a:noFill/>
          <a:ln>
            <a:noFill/>
          </a:ln>
        </p:spPr>
        <p:style>
          <a:lnRef idx="2">
            <a:schemeClr val="accent5">
              <a:shade val="50000"/>
            </a:schemeClr>
          </a:lnRef>
          <a:fillRef idx="1">
            <a:schemeClr val="accent5"/>
          </a:fillRef>
          <a:effectRef idx="0">
            <a:schemeClr val="accent5"/>
          </a:effectRef>
          <a:fontRef idx="minor">
            <a:schemeClr val="lt1"/>
          </a:fontRef>
        </p:style>
        <p:txBody>
          <a:bodyPr>
            <a:normAutofit/>
          </a:bodyPr>
          <a:lstStyle/>
          <a:p>
            <a:pPr>
              <a:spcBef>
                <a:spcPts val="3000"/>
              </a:spcBef>
              <a:spcAft>
                <a:spcPts val="2400"/>
              </a:spcAft>
            </a:pPr>
            <a:r>
              <a:rPr lang="en-GB" dirty="0">
                <a:solidFill>
                  <a:srgbClr val="0070C0"/>
                </a:solidFill>
                <a:cs typeface="JasmineUPC" pitchFamily="18" charset="-34"/>
              </a:rPr>
              <a:t>Activités CV </a:t>
            </a:r>
            <a:r>
              <a:rPr lang="en-GB" dirty="0" smtClean="0">
                <a:solidFill>
                  <a:srgbClr val="0070C0"/>
                </a:solidFill>
                <a:cs typeface="JasmineUPC" pitchFamily="18" charset="-34"/>
              </a:rPr>
              <a:t/>
            </a:r>
            <a:br>
              <a:rPr lang="en-GB" dirty="0" smtClean="0">
                <a:solidFill>
                  <a:srgbClr val="0070C0"/>
                </a:solidFill>
                <a:cs typeface="JasmineUPC" pitchFamily="18" charset="-34"/>
              </a:rPr>
            </a:br>
            <a:r>
              <a:rPr lang="en-GB" sz="800" dirty="0" smtClean="0">
                <a:solidFill>
                  <a:srgbClr val="0070C0"/>
                </a:solidFill>
                <a:cs typeface="JasmineUPC" pitchFamily="18" charset="-34"/>
              </a:rPr>
              <a:t/>
            </a:r>
            <a:br>
              <a:rPr lang="en-GB" sz="800" dirty="0" smtClean="0">
                <a:solidFill>
                  <a:srgbClr val="0070C0"/>
                </a:solidFill>
                <a:cs typeface="JasmineUPC" pitchFamily="18" charset="-34"/>
              </a:rPr>
            </a:br>
            <a:r>
              <a:rPr lang="en-GB" b="0" dirty="0" smtClean="0">
                <a:solidFill>
                  <a:srgbClr val="0070C0"/>
                </a:solidFill>
                <a:cs typeface="JasmineUPC" pitchFamily="18" charset="-34"/>
              </a:rPr>
              <a:t>Consolidation </a:t>
            </a:r>
            <a:r>
              <a:rPr lang="en-GB" b="0" dirty="0">
                <a:solidFill>
                  <a:srgbClr val="0070C0"/>
                </a:solidFill>
                <a:cs typeface="JasmineUPC" pitchFamily="18" charset="-34"/>
              </a:rPr>
              <a:t>NA pour YETS2015, EYETS2016 et YETS2017</a:t>
            </a:r>
          </a:p>
        </p:txBody>
      </p:sp>
      <p:sp>
        <p:nvSpPr>
          <p:cNvPr id="3" name="Subtitle 2"/>
          <p:cNvSpPr>
            <a:spLocks noGrp="1"/>
          </p:cNvSpPr>
          <p:nvPr>
            <p:ph type="subTitle" idx="1"/>
          </p:nvPr>
        </p:nvSpPr>
        <p:spPr>
          <a:xfrm>
            <a:off x="36512" y="5517232"/>
            <a:ext cx="9144000" cy="864096"/>
          </a:xfrm>
        </p:spPr>
        <p:txBody>
          <a:bodyPr>
            <a:normAutofit/>
          </a:bodyPr>
          <a:lstStyle/>
          <a:p>
            <a:r>
              <a:rPr lang="fr-CH" sz="2000" b="1" dirty="0" smtClean="0">
                <a:solidFill>
                  <a:srgbClr val="0070C0"/>
                </a:solidFill>
                <a:latin typeface="+mj-lt"/>
                <a:ea typeface="Tahoma" pitchFamily="34" charset="0"/>
                <a:cs typeface="JasmineUPC" pitchFamily="18" charset="-34"/>
              </a:rPr>
              <a:t>Jani Lehtinen – 24/09/2015</a:t>
            </a:r>
            <a:endParaRPr lang="en-GB" sz="2000" b="1" dirty="0">
              <a:solidFill>
                <a:srgbClr val="0070C0"/>
              </a:solidFill>
              <a:latin typeface="+mj-lt"/>
              <a:ea typeface="Tahoma" pitchFamily="34" charset="0"/>
              <a:cs typeface="JasmineUPC" pitchFamily="18" charset="-34"/>
            </a:endParaRPr>
          </a:p>
        </p:txBody>
      </p:sp>
      <p:sp>
        <p:nvSpPr>
          <p:cNvPr id="6" name="Slide Number Placeholder 5"/>
          <p:cNvSpPr>
            <a:spLocks noGrp="1"/>
          </p:cNvSpPr>
          <p:nvPr>
            <p:ph type="sldNum" sz="quarter" idx="4"/>
          </p:nvPr>
        </p:nvSpPr>
        <p:spPr>
          <a:xfrm>
            <a:off x="6553200" y="6448251"/>
            <a:ext cx="2133600" cy="365125"/>
          </a:xfrm>
        </p:spPr>
        <p:txBody>
          <a:bodyPr/>
          <a:lstStyle/>
          <a:p>
            <a:fld id="{11054413-4CB9-4DDA-A675-FEC5AB8DA8D5}" type="slidenum">
              <a:rPr lang="en-US" smtClean="0"/>
              <a:pPr/>
              <a:t>1</a:t>
            </a:fld>
            <a:endParaRPr lang="en-US" dirty="0"/>
          </a:p>
        </p:txBody>
      </p:sp>
      <p:sp>
        <p:nvSpPr>
          <p:cNvPr id="7"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48251"/>
            <a:ext cx="2133600" cy="365125"/>
          </a:xfrm>
        </p:spPr>
        <p:txBody>
          <a:bodyPr/>
          <a:lstStyle/>
          <a:p>
            <a:fld id="{11054413-4CB9-4DDA-A675-FEC5AB8DA8D5}" type="slidenum">
              <a:rPr lang="en-US" smtClean="0"/>
              <a:pPr/>
              <a:t>2</a:t>
            </a:fld>
            <a:endParaRPr lang="en-US"/>
          </a:p>
        </p:txBody>
      </p:sp>
      <p:sp>
        <p:nvSpPr>
          <p:cNvPr id="6"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Entretien annuel programmé</a:t>
            </a:r>
          </a:p>
        </p:txBody>
      </p:sp>
      <p:sp>
        <p:nvSpPr>
          <p:cNvPr id="7" name="Content Placeholder 2"/>
          <p:cNvSpPr>
            <a:spLocks noGrp="1"/>
          </p:cNvSpPr>
          <p:nvPr>
            <p:ph idx="1" hasCustomPrompt="1"/>
          </p:nvPr>
        </p:nvSpPr>
        <p:spPr>
          <a:xfrm>
            <a:off x="1187624" y="1905506"/>
            <a:ext cx="7128792" cy="4093915"/>
          </a:xfrm>
        </p:spPr>
        <p:txBody>
          <a:bodyPr>
            <a:noAutofit/>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pPr>
              <a:lnSpc>
                <a:spcPct val="80000"/>
              </a:lnSpc>
              <a:spcBef>
                <a:spcPts val="0"/>
              </a:spcBef>
              <a:spcAft>
                <a:spcPts val="600"/>
              </a:spcAft>
            </a:pPr>
            <a:r>
              <a:rPr lang="fr-CH" sz="2000" dirty="0"/>
              <a:t>Refroidissement en eau : </a:t>
            </a:r>
          </a:p>
          <a:p>
            <a:pPr>
              <a:lnSpc>
                <a:spcPct val="80000"/>
              </a:lnSpc>
              <a:spcBef>
                <a:spcPts val="0"/>
              </a:spcBef>
              <a:spcAft>
                <a:spcPts val="600"/>
              </a:spcAft>
            </a:pPr>
            <a:r>
              <a:rPr lang="fr-CH" sz="2000" dirty="0"/>
              <a:t>	</a:t>
            </a:r>
            <a:r>
              <a:rPr lang="fr-CH" sz="1600" dirty="0"/>
              <a:t>Arrêt des tours de refroidissement (b. 893) de 14 Décembre au 28 	</a:t>
            </a:r>
            <a:r>
              <a:rPr lang="fr-CH" sz="1600" dirty="0" smtClean="0"/>
              <a:t>Février. Tous </a:t>
            </a:r>
            <a:r>
              <a:rPr lang="fr-CH" sz="1600" dirty="0"/>
              <a:t>les circuits </a:t>
            </a:r>
            <a:r>
              <a:rPr lang="fr-CH" sz="1600" dirty="0" smtClean="0"/>
              <a:t>seront arrêtés pour effectuer la maintenance des 	stations.</a:t>
            </a:r>
          </a:p>
          <a:p>
            <a:pPr>
              <a:lnSpc>
                <a:spcPct val="80000"/>
              </a:lnSpc>
              <a:spcBef>
                <a:spcPts val="0"/>
              </a:spcBef>
              <a:spcAft>
                <a:spcPts val="600"/>
              </a:spcAft>
            </a:pPr>
            <a:endParaRPr lang="en-GB" sz="1600" dirty="0"/>
          </a:p>
          <a:p>
            <a:pPr>
              <a:lnSpc>
                <a:spcPct val="80000"/>
              </a:lnSpc>
              <a:spcBef>
                <a:spcPts val="0"/>
              </a:spcBef>
              <a:spcAft>
                <a:spcPts val="600"/>
              </a:spcAft>
            </a:pPr>
            <a:r>
              <a:rPr lang="fr-CH" sz="2000" dirty="0"/>
              <a:t>Ventilation : </a:t>
            </a:r>
          </a:p>
          <a:p>
            <a:pPr>
              <a:lnSpc>
                <a:spcPct val="80000"/>
              </a:lnSpc>
              <a:spcBef>
                <a:spcPts val="0"/>
              </a:spcBef>
              <a:spcAft>
                <a:spcPts val="600"/>
              </a:spcAft>
            </a:pPr>
            <a:r>
              <a:rPr lang="fr-CH" sz="1600" dirty="0" smtClean="0"/>
              <a:t>	Fin </a:t>
            </a:r>
            <a:r>
              <a:rPr lang="fr-CH" sz="1600" dirty="0"/>
              <a:t>de Février – Mi Mars</a:t>
            </a:r>
            <a:endParaRPr lang="en-GB" sz="1600" dirty="0"/>
          </a:p>
          <a:p>
            <a:pPr lvl="0">
              <a:lnSpc>
                <a:spcPct val="80000"/>
              </a:lnSpc>
              <a:spcBef>
                <a:spcPts val="0"/>
              </a:spcBef>
              <a:spcAft>
                <a:spcPts val="600"/>
              </a:spcAft>
            </a:pPr>
            <a:r>
              <a:rPr lang="fr-CH" sz="1600" dirty="0"/>
              <a:t>	</a:t>
            </a:r>
            <a:r>
              <a:rPr lang="fr-CH" sz="1600" dirty="0" smtClean="0"/>
              <a:t>     - TCC2 </a:t>
            </a:r>
            <a:r>
              <a:rPr lang="fr-CH" sz="1600" dirty="0"/>
              <a:t>/ TDC2</a:t>
            </a:r>
            <a:endParaRPr lang="en-GB" sz="1600" dirty="0"/>
          </a:p>
          <a:p>
            <a:pPr lvl="0">
              <a:lnSpc>
                <a:spcPct val="80000"/>
              </a:lnSpc>
              <a:spcBef>
                <a:spcPts val="0"/>
              </a:spcBef>
              <a:spcAft>
                <a:spcPts val="600"/>
              </a:spcAft>
            </a:pPr>
            <a:r>
              <a:rPr lang="fr-CH" sz="1600" dirty="0"/>
              <a:t>	</a:t>
            </a:r>
            <a:r>
              <a:rPr lang="fr-CH" sz="1600" dirty="0" smtClean="0"/>
              <a:t>     - ECN3 </a:t>
            </a:r>
            <a:r>
              <a:rPr lang="fr-CH" sz="1600" dirty="0"/>
              <a:t>/ TCC8</a:t>
            </a:r>
            <a:endParaRPr lang="en-GB" sz="1600" dirty="0"/>
          </a:p>
          <a:p>
            <a:pPr lvl="0">
              <a:lnSpc>
                <a:spcPct val="80000"/>
              </a:lnSpc>
              <a:spcBef>
                <a:spcPts val="0"/>
              </a:spcBef>
              <a:spcAft>
                <a:spcPts val="600"/>
              </a:spcAft>
            </a:pPr>
            <a:r>
              <a:rPr lang="fr-CH" sz="1600" dirty="0"/>
              <a:t>	 </a:t>
            </a:r>
            <a:r>
              <a:rPr lang="fr-CH" sz="1600" dirty="0" smtClean="0"/>
              <a:t>    - Tunnels </a:t>
            </a:r>
            <a:r>
              <a:rPr lang="fr-CH" sz="1600" dirty="0"/>
              <a:t>de </a:t>
            </a:r>
            <a:r>
              <a:rPr lang="fr-CH" sz="1600" dirty="0" smtClean="0"/>
              <a:t>transfert</a:t>
            </a:r>
          </a:p>
          <a:p>
            <a:pPr lvl="0">
              <a:lnSpc>
                <a:spcPct val="80000"/>
              </a:lnSpc>
              <a:spcBef>
                <a:spcPts val="0"/>
              </a:spcBef>
              <a:spcAft>
                <a:spcPts val="600"/>
              </a:spcAft>
            </a:pPr>
            <a:endParaRPr lang="en-GB" sz="2000" dirty="0"/>
          </a:p>
          <a:p>
            <a:pPr>
              <a:lnSpc>
                <a:spcPct val="80000"/>
              </a:lnSpc>
              <a:spcBef>
                <a:spcPts val="0"/>
              </a:spcBef>
              <a:spcAft>
                <a:spcPts val="600"/>
              </a:spcAft>
            </a:pPr>
            <a:r>
              <a:rPr lang="fr-CH" sz="2000" dirty="0"/>
              <a:t>Puisards : </a:t>
            </a:r>
            <a:endParaRPr lang="fr-CH" sz="2000" dirty="0" smtClean="0"/>
          </a:p>
          <a:p>
            <a:pPr>
              <a:lnSpc>
                <a:spcPct val="80000"/>
              </a:lnSpc>
              <a:spcBef>
                <a:spcPts val="0"/>
              </a:spcBef>
              <a:spcAft>
                <a:spcPts val="600"/>
              </a:spcAft>
            </a:pPr>
            <a:r>
              <a:rPr lang="fr-CH" sz="1600" dirty="0"/>
              <a:t>	</a:t>
            </a:r>
            <a:r>
              <a:rPr lang="fr-CH" sz="1600" dirty="0" smtClean="0"/>
              <a:t>Février</a:t>
            </a:r>
            <a:endParaRPr lang="en-GB" sz="1600" dirty="0"/>
          </a:p>
          <a:p>
            <a:endParaRPr lang="fr-FR" dirty="0" smtClean="0">
              <a:latin typeface="Verdana" panose="020B0604030504040204" pitchFamily="34" charset="0"/>
              <a:ea typeface="Times New Roman" panose="02020603050405020304" pitchFamily="18" charset="0"/>
              <a:cs typeface="Times New Roman" panose="02020603050405020304" pitchFamily="18" charset="0"/>
            </a:endParaRPr>
          </a:p>
          <a:p>
            <a:endParaRPr lang="fr-FR" dirty="0" smtClean="0">
              <a:latin typeface="Verdana" panose="020B0604030504040204" pitchFamily="34" charset="0"/>
              <a:ea typeface="Times New Roman" panose="02020603050405020304" pitchFamily="18" charset="0"/>
              <a:cs typeface="Times New Roman" panose="02020603050405020304" pitchFamily="18" charset="0"/>
            </a:endParaRPr>
          </a:p>
          <a:p>
            <a:endParaRPr lang="fr-FR"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4095267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48251"/>
            <a:ext cx="2133600" cy="365125"/>
          </a:xfrm>
        </p:spPr>
        <p:txBody>
          <a:bodyPr/>
          <a:lstStyle/>
          <a:p>
            <a:fld id="{11054413-4CB9-4DDA-A675-FEC5AB8DA8D5}" type="slidenum">
              <a:rPr lang="en-US" smtClean="0"/>
              <a:pPr/>
              <a:t>3</a:t>
            </a:fld>
            <a:endParaRPr lang="en-US"/>
          </a:p>
        </p:txBody>
      </p:sp>
      <p:sp>
        <p:nvSpPr>
          <p:cNvPr id="6"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Travaux</a:t>
            </a:r>
          </a:p>
        </p:txBody>
      </p:sp>
      <p:sp>
        <p:nvSpPr>
          <p:cNvPr id="7" name="Content Placeholder 2"/>
          <p:cNvSpPr>
            <a:spLocks noGrp="1"/>
          </p:cNvSpPr>
          <p:nvPr>
            <p:ph idx="1" hasCustomPrompt="1"/>
          </p:nvPr>
        </p:nvSpPr>
        <p:spPr>
          <a:xfrm>
            <a:off x="1187624" y="1905506"/>
            <a:ext cx="7128792" cy="4093915"/>
          </a:xfrm>
        </p:spPr>
        <p:txBody>
          <a:bodyPr>
            <a:normAutofit/>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CH" sz="2000" dirty="0" smtClean="0"/>
              <a:t>EHN1 </a:t>
            </a:r>
            <a:r>
              <a:rPr lang="fr-CH" sz="2000" dirty="0"/>
              <a:t>Agrandissement </a:t>
            </a:r>
            <a:endParaRPr lang="en-GB" sz="2000" dirty="0"/>
          </a:p>
          <a:p>
            <a:pPr lvl="0">
              <a:spcBef>
                <a:spcPts val="600"/>
              </a:spcBef>
              <a:spcAft>
                <a:spcPts val="0"/>
              </a:spcAft>
            </a:pPr>
            <a:r>
              <a:rPr lang="fr-CH" sz="1600" dirty="0" smtClean="0"/>
              <a:t>	YETS </a:t>
            </a:r>
            <a:r>
              <a:rPr lang="fr-CH" sz="1600" dirty="0"/>
              <a:t>2015</a:t>
            </a:r>
            <a:endParaRPr lang="en-GB" sz="1600" dirty="0"/>
          </a:p>
          <a:p>
            <a:pPr lvl="1">
              <a:spcBef>
                <a:spcPts val="600"/>
              </a:spcBef>
              <a:spcAft>
                <a:spcPts val="0"/>
              </a:spcAft>
            </a:pPr>
            <a:r>
              <a:rPr lang="fr-CH" sz="1600" dirty="0" smtClean="0"/>
              <a:t>		</a:t>
            </a:r>
            <a:r>
              <a:rPr lang="fr-CH" sz="1600" dirty="0" smtClean="0"/>
              <a:t>Démontage des réseaux nord</a:t>
            </a:r>
          </a:p>
          <a:p>
            <a:pPr lvl="1">
              <a:spcBef>
                <a:spcPts val="600"/>
              </a:spcBef>
              <a:spcAft>
                <a:spcPts val="0"/>
              </a:spcAft>
            </a:pPr>
            <a:r>
              <a:rPr lang="fr-CH" sz="1600" dirty="0"/>
              <a:t>	</a:t>
            </a:r>
            <a:r>
              <a:rPr lang="fr-CH" sz="1600" dirty="0" smtClean="0"/>
              <a:t>	</a:t>
            </a:r>
            <a:r>
              <a:rPr lang="fr-CH" sz="1600" dirty="0" smtClean="0"/>
              <a:t>Modifications </a:t>
            </a:r>
            <a:r>
              <a:rPr lang="fr-CH" sz="1600" dirty="0" smtClean="0"/>
              <a:t>tuyauteries ED</a:t>
            </a:r>
            <a:r>
              <a:rPr lang="fr-CH" sz="1600" dirty="0"/>
              <a:t>, EB, EG &amp; </a:t>
            </a:r>
            <a:r>
              <a:rPr lang="fr-CH" sz="1600" dirty="0" smtClean="0"/>
              <a:t>AC</a:t>
            </a:r>
          </a:p>
          <a:p>
            <a:pPr lvl="1">
              <a:spcBef>
                <a:spcPts val="600"/>
              </a:spcBef>
              <a:spcAft>
                <a:spcPts val="0"/>
              </a:spcAft>
            </a:pPr>
            <a:endParaRPr lang="en-GB" sz="1600" dirty="0"/>
          </a:p>
          <a:p>
            <a:r>
              <a:rPr lang="fr-FR" sz="2000" dirty="0" smtClean="0"/>
              <a:t>T10 </a:t>
            </a:r>
            <a:r>
              <a:rPr lang="fr-FR" sz="2000" dirty="0" err="1"/>
              <a:t>cooling</a:t>
            </a:r>
            <a:r>
              <a:rPr lang="fr-FR" sz="2000" dirty="0"/>
              <a:t> </a:t>
            </a:r>
            <a:r>
              <a:rPr lang="fr-FR" sz="2000" dirty="0" smtClean="0"/>
              <a:t>modifications</a:t>
            </a:r>
            <a:r>
              <a:rPr lang="fr-CH" sz="2000" dirty="0"/>
              <a:t> </a:t>
            </a:r>
            <a:r>
              <a:rPr lang="fr-CH" sz="2000" dirty="0" smtClean="0"/>
              <a:t>: YETS </a:t>
            </a:r>
            <a:r>
              <a:rPr lang="fr-CH" sz="2000" dirty="0"/>
              <a:t>2015</a:t>
            </a:r>
            <a:endParaRPr lang="fr-FR" sz="2000" dirty="0"/>
          </a:p>
          <a:p>
            <a:r>
              <a:rPr lang="fr-FR" sz="2000" dirty="0" smtClean="0"/>
              <a:t>Rack </a:t>
            </a:r>
            <a:r>
              <a:rPr lang="fr-FR" sz="2000" dirty="0" err="1"/>
              <a:t>cooling</a:t>
            </a:r>
            <a:r>
              <a:rPr lang="fr-FR" sz="2000" dirty="0"/>
              <a:t> PC </a:t>
            </a:r>
            <a:r>
              <a:rPr lang="fr-FR" sz="2000" dirty="0" err="1" smtClean="0"/>
              <a:t>farm</a:t>
            </a:r>
            <a:r>
              <a:rPr lang="fr-FR" sz="2000" dirty="0" smtClean="0"/>
              <a:t> b. 918</a:t>
            </a:r>
            <a:r>
              <a:rPr lang="fr-CH" sz="2000" dirty="0"/>
              <a:t> : YETS 2015</a:t>
            </a:r>
            <a:endParaRPr lang="fr-FR" sz="2000" dirty="0"/>
          </a:p>
          <a:p>
            <a:endParaRPr lang="fr-FR"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1107609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48251"/>
            <a:ext cx="2133600" cy="365125"/>
          </a:xfrm>
        </p:spPr>
        <p:txBody>
          <a:bodyPr/>
          <a:lstStyle/>
          <a:p>
            <a:fld id="{11054413-4CB9-4DDA-A675-FEC5AB8DA8D5}" type="slidenum">
              <a:rPr lang="en-US" smtClean="0"/>
              <a:pPr/>
              <a:t>4</a:t>
            </a:fld>
            <a:endParaRPr lang="en-US"/>
          </a:p>
        </p:txBody>
      </p:sp>
      <p:sp>
        <p:nvSpPr>
          <p:cNvPr id="6"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Consolidation </a:t>
            </a:r>
            <a:r>
              <a:rPr lang="fr-CH" sz="1800" noProof="0" dirty="0" smtClean="0"/>
              <a:t>1/3</a:t>
            </a:r>
          </a:p>
        </p:txBody>
      </p:sp>
      <p:sp>
        <p:nvSpPr>
          <p:cNvPr id="7" name="Content Placeholder 2"/>
          <p:cNvSpPr>
            <a:spLocks noGrp="1"/>
          </p:cNvSpPr>
          <p:nvPr>
            <p:ph idx="1" hasCustomPrompt="1"/>
          </p:nvPr>
        </p:nvSpPr>
        <p:spPr>
          <a:xfrm>
            <a:off x="1187624" y="1905506"/>
            <a:ext cx="7128792" cy="4093915"/>
          </a:xfrm>
        </p:spPr>
        <p:txBody>
          <a:bodyPr>
            <a:normAutofit fontScale="77500" lnSpcReduction="20000"/>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pPr>
              <a:spcBef>
                <a:spcPts val="0"/>
              </a:spcBef>
              <a:spcAft>
                <a:spcPts val="600"/>
              </a:spcAft>
            </a:pPr>
            <a:r>
              <a:rPr lang="fr-CH" sz="2600" dirty="0"/>
              <a:t>Consolidations stations ED - Remplacement cartes automates BA82</a:t>
            </a:r>
            <a:endParaRPr lang="en-GB" sz="2600" dirty="0"/>
          </a:p>
          <a:p>
            <a:pPr lvl="0">
              <a:spcBef>
                <a:spcPts val="0"/>
              </a:spcBef>
              <a:spcAft>
                <a:spcPts val="600"/>
              </a:spcAft>
            </a:pPr>
            <a:r>
              <a:rPr lang="fr-CH" sz="2200" dirty="0" smtClean="0"/>
              <a:t>	</a:t>
            </a:r>
            <a:r>
              <a:rPr lang="fr-CH" sz="2100" dirty="0" smtClean="0"/>
              <a:t>YETS </a:t>
            </a:r>
            <a:r>
              <a:rPr lang="fr-CH" sz="2100" dirty="0"/>
              <a:t>2015</a:t>
            </a:r>
            <a:endParaRPr lang="en-GB" sz="2100" dirty="0"/>
          </a:p>
          <a:p>
            <a:pPr>
              <a:spcBef>
                <a:spcPts val="0"/>
              </a:spcBef>
              <a:spcAft>
                <a:spcPts val="600"/>
              </a:spcAft>
            </a:pPr>
            <a:endParaRPr lang="en-GB" sz="2200" dirty="0"/>
          </a:p>
          <a:p>
            <a:pPr>
              <a:spcBef>
                <a:spcPts val="0"/>
              </a:spcBef>
              <a:spcAft>
                <a:spcPts val="600"/>
              </a:spcAft>
            </a:pPr>
            <a:r>
              <a:rPr lang="fr-CH" sz="2600" dirty="0"/>
              <a:t>Consolidation des tuyauteries l’eau glacée ZN </a:t>
            </a:r>
            <a:endParaRPr lang="en-GB" sz="2600" dirty="0"/>
          </a:p>
          <a:p>
            <a:pPr lvl="0">
              <a:spcBef>
                <a:spcPts val="0"/>
              </a:spcBef>
              <a:spcAft>
                <a:spcPts val="600"/>
              </a:spcAft>
            </a:pPr>
            <a:r>
              <a:rPr lang="fr-CH" sz="2200" dirty="0" smtClean="0"/>
              <a:t>	</a:t>
            </a:r>
            <a:r>
              <a:rPr lang="fr-CH" sz="2100" dirty="0" smtClean="0"/>
              <a:t>YETS2015</a:t>
            </a:r>
            <a:r>
              <a:rPr lang="fr-CH" sz="2100" dirty="0"/>
              <a:t> : GL807 &amp; GL808</a:t>
            </a:r>
            <a:endParaRPr lang="en-GB" sz="2100" dirty="0"/>
          </a:p>
          <a:p>
            <a:pPr lvl="1">
              <a:spcBef>
                <a:spcPts val="0"/>
              </a:spcBef>
              <a:spcAft>
                <a:spcPts val="600"/>
              </a:spcAft>
            </a:pPr>
            <a:r>
              <a:rPr lang="fr-CH" sz="2100" dirty="0" smtClean="0"/>
              <a:t>		Désamiantage </a:t>
            </a:r>
            <a:r>
              <a:rPr lang="fr-CH" sz="2100" dirty="0"/>
              <a:t>(</a:t>
            </a:r>
            <a:r>
              <a:rPr lang="fr-CH" sz="2100" dirty="0" err="1"/>
              <a:t>Endel</a:t>
            </a:r>
            <a:r>
              <a:rPr lang="fr-CH" sz="2100" dirty="0"/>
              <a:t>) : 19 Octobre – 6 Novembre </a:t>
            </a:r>
            <a:endParaRPr lang="en-GB" sz="2100" dirty="0"/>
          </a:p>
          <a:p>
            <a:pPr lvl="1">
              <a:spcBef>
                <a:spcPts val="0"/>
              </a:spcBef>
              <a:spcAft>
                <a:spcPts val="600"/>
              </a:spcAft>
            </a:pPr>
            <a:r>
              <a:rPr lang="fr-CH" sz="2100" dirty="0" smtClean="0"/>
              <a:t>		Installation </a:t>
            </a:r>
            <a:r>
              <a:rPr lang="fr-CH" sz="2100" dirty="0"/>
              <a:t>des tuyaux (Ram power) 26 Octobre – 13 </a:t>
            </a:r>
            <a:r>
              <a:rPr lang="fr-CH" sz="2100" dirty="0" smtClean="0"/>
              <a:t>			Novembre </a:t>
            </a:r>
            <a:endParaRPr lang="en-GB" sz="2100" dirty="0"/>
          </a:p>
          <a:p>
            <a:pPr lvl="0">
              <a:spcBef>
                <a:spcPts val="0"/>
              </a:spcBef>
              <a:spcAft>
                <a:spcPts val="600"/>
              </a:spcAft>
            </a:pPr>
            <a:r>
              <a:rPr lang="fr-CH" sz="2100" dirty="0" smtClean="0"/>
              <a:t>	EYETS2016 </a:t>
            </a:r>
            <a:endParaRPr lang="en-GB" sz="2100" dirty="0" smtClean="0"/>
          </a:p>
          <a:p>
            <a:pPr lvl="1">
              <a:spcBef>
                <a:spcPts val="0"/>
              </a:spcBef>
              <a:spcAft>
                <a:spcPts val="600"/>
              </a:spcAft>
            </a:pPr>
            <a:r>
              <a:rPr lang="fr-CH" sz="2100" dirty="0" smtClean="0"/>
              <a:t>		ENH1 </a:t>
            </a:r>
            <a:endParaRPr lang="en-GB" sz="2100" dirty="0" smtClean="0"/>
          </a:p>
          <a:p>
            <a:pPr lvl="0">
              <a:spcBef>
                <a:spcPts val="0"/>
              </a:spcBef>
              <a:spcAft>
                <a:spcPts val="600"/>
              </a:spcAft>
            </a:pPr>
            <a:r>
              <a:rPr lang="fr-CH" sz="2100" dirty="0" smtClean="0"/>
              <a:t>	YETS2017</a:t>
            </a:r>
            <a:endParaRPr lang="en-GB" sz="2100" dirty="0"/>
          </a:p>
          <a:p>
            <a:pPr lvl="1">
              <a:spcBef>
                <a:spcPts val="0"/>
              </a:spcBef>
              <a:spcAft>
                <a:spcPts val="600"/>
              </a:spcAft>
            </a:pPr>
            <a:r>
              <a:rPr lang="fr-CH" sz="2100" dirty="0" smtClean="0"/>
              <a:t>		TT85 </a:t>
            </a:r>
            <a:r>
              <a:rPr lang="fr-CH" sz="2100" dirty="0"/>
              <a:t>2eme partie</a:t>
            </a:r>
            <a:endParaRPr lang="en-GB" sz="2100" dirty="0"/>
          </a:p>
          <a:p>
            <a:pPr lvl="0">
              <a:spcBef>
                <a:spcPts val="0"/>
              </a:spcBef>
              <a:spcAft>
                <a:spcPts val="600"/>
              </a:spcAft>
            </a:pPr>
            <a:r>
              <a:rPr lang="fr-CH" sz="2100" dirty="0" smtClean="0"/>
              <a:t>	2018</a:t>
            </a:r>
            <a:endParaRPr lang="en-GB" sz="2100" dirty="0"/>
          </a:p>
          <a:p>
            <a:pPr lvl="1">
              <a:spcBef>
                <a:spcPts val="0"/>
              </a:spcBef>
              <a:spcAft>
                <a:spcPts val="600"/>
              </a:spcAft>
            </a:pPr>
            <a:r>
              <a:rPr lang="fr-CH" sz="2100" dirty="0" smtClean="0"/>
              <a:t>		TT81 </a:t>
            </a:r>
            <a:r>
              <a:rPr lang="fr-CH" sz="2100" dirty="0"/>
              <a:t>&amp; TT82</a:t>
            </a:r>
            <a:endParaRPr lang="en-GB" sz="2100" dirty="0"/>
          </a:p>
          <a:p>
            <a:endParaRPr lang="fr-FR" dirty="0" smtClean="0">
              <a:latin typeface="Verdana" panose="020B0604030504040204" pitchFamily="34" charset="0"/>
              <a:ea typeface="Times New Roman" panose="02020603050405020304" pitchFamily="18" charset="0"/>
              <a:cs typeface="Times New Roman" panose="02020603050405020304" pitchFamily="18" charset="0"/>
            </a:endParaRPr>
          </a:p>
          <a:p>
            <a:endParaRPr lang="fr-FR" dirty="0" smtClean="0">
              <a:latin typeface="Verdana" panose="020B0604030504040204" pitchFamily="34" charset="0"/>
              <a:ea typeface="Times New Roman" panose="02020603050405020304" pitchFamily="18" charset="0"/>
              <a:cs typeface="Times New Roman" panose="02020603050405020304" pitchFamily="18" charset="0"/>
            </a:endParaRPr>
          </a:p>
          <a:p>
            <a:endParaRPr lang="fr-FR"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41856685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48251"/>
            <a:ext cx="2133600" cy="365125"/>
          </a:xfrm>
        </p:spPr>
        <p:txBody>
          <a:bodyPr/>
          <a:lstStyle/>
          <a:p>
            <a:fld id="{11054413-4CB9-4DDA-A675-FEC5AB8DA8D5}" type="slidenum">
              <a:rPr lang="en-US" smtClean="0"/>
              <a:pPr/>
              <a:t>5</a:t>
            </a:fld>
            <a:endParaRPr lang="en-US"/>
          </a:p>
        </p:txBody>
      </p:sp>
      <p:sp>
        <p:nvSpPr>
          <p:cNvPr id="6"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Consolidation </a:t>
            </a:r>
            <a:r>
              <a:rPr lang="fr-CH" sz="1800" noProof="0" dirty="0" smtClean="0"/>
              <a:t>2/3</a:t>
            </a:r>
          </a:p>
        </p:txBody>
      </p:sp>
      <p:sp>
        <p:nvSpPr>
          <p:cNvPr id="7" name="Content Placeholder 2"/>
          <p:cNvSpPr>
            <a:spLocks noGrp="1"/>
          </p:cNvSpPr>
          <p:nvPr>
            <p:ph idx="1" hasCustomPrompt="1"/>
          </p:nvPr>
        </p:nvSpPr>
        <p:spPr>
          <a:xfrm>
            <a:off x="1187624" y="1905506"/>
            <a:ext cx="7128792" cy="4093915"/>
          </a:xfrm>
        </p:spPr>
        <p:txBody>
          <a:bodyPr>
            <a:normAutofit/>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pPr>
              <a:spcBef>
                <a:spcPts val="0"/>
              </a:spcBef>
              <a:spcAft>
                <a:spcPts val="600"/>
              </a:spcAft>
            </a:pPr>
            <a:r>
              <a:rPr lang="fr-CH" sz="2000" dirty="0"/>
              <a:t>Consolidation </a:t>
            </a:r>
            <a:r>
              <a:rPr lang="fr-CH" sz="2000" dirty="0" smtClean="0"/>
              <a:t>du refroidissement </a:t>
            </a:r>
            <a:r>
              <a:rPr lang="fr-CH" sz="2000" dirty="0"/>
              <a:t>du bâtiment BA82</a:t>
            </a:r>
            <a:endParaRPr lang="en-GB" sz="2000" dirty="0"/>
          </a:p>
          <a:p>
            <a:pPr>
              <a:lnSpc>
                <a:spcPct val="80000"/>
              </a:lnSpc>
              <a:spcBef>
                <a:spcPts val="0"/>
              </a:spcBef>
              <a:spcAft>
                <a:spcPts val="600"/>
              </a:spcAft>
            </a:pPr>
            <a:r>
              <a:rPr lang="fr-CH" dirty="0" smtClean="0"/>
              <a:t>	</a:t>
            </a:r>
            <a:r>
              <a:rPr lang="fr-CH" sz="1600" dirty="0"/>
              <a:t>YETS </a:t>
            </a:r>
            <a:r>
              <a:rPr lang="fr-CH" sz="1600" dirty="0" smtClean="0"/>
              <a:t>2015 s</a:t>
            </a:r>
            <a:r>
              <a:rPr lang="fr-CH" sz="1600" dirty="0" smtClean="0"/>
              <a:t>i </a:t>
            </a:r>
            <a:r>
              <a:rPr lang="fr-CH" sz="1600" dirty="0" smtClean="0"/>
              <a:t>le budget est approuvé : </a:t>
            </a:r>
          </a:p>
          <a:p>
            <a:pPr>
              <a:lnSpc>
                <a:spcPct val="80000"/>
              </a:lnSpc>
              <a:spcBef>
                <a:spcPts val="0"/>
              </a:spcBef>
              <a:spcAft>
                <a:spcPts val="600"/>
              </a:spcAft>
            </a:pPr>
            <a:r>
              <a:rPr lang="fr-CH" sz="1600" dirty="0"/>
              <a:t>	</a:t>
            </a:r>
            <a:r>
              <a:rPr lang="fr-CH" sz="1600" dirty="0"/>
              <a:t>	</a:t>
            </a:r>
            <a:r>
              <a:rPr lang="fr-CH" sz="1600" dirty="0" smtClean="0"/>
              <a:t>Installation </a:t>
            </a:r>
            <a:r>
              <a:rPr lang="fr-CH" sz="1600" dirty="0"/>
              <a:t>des batteries </a:t>
            </a:r>
            <a:r>
              <a:rPr lang="fr-CH" sz="1600" dirty="0" smtClean="0"/>
              <a:t>l’EG dans les unités </a:t>
            </a:r>
            <a:r>
              <a:rPr lang="fr-CH" sz="1600" dirty="0" smtClean="0"/>
              <a:t>existantes et 		connexion </a:t>
            </a:r>
            <a:r>
              <a:rPr lang="fr-CH" sz="1600" dirty="0" smtClean="0"/>
              <a:t>EG et modification du contrôle en </a:t>
            </a:r>
            <a:r>
              <a:rPr lang="fr-CH" dirty="0"/>
              <a:t> </a:t>
            </a:r>
            <a:endParaRPr lang="en-GB" dirty="0"/>
          </a:p>
          <a:p>
            <a:pPr>
              <a:spcAft>
                <a:spcPts val="600"/>
              </a:spcAft>
            </a:pPr>
            <a:r>
              <a:rPr lang="fr-CH" sz="2000" dirty="0"/>
              <a:t>Consolidation des unités de ventilation salle d’ordinateurs </a:t>
            </a:r>
            <a:endParaRPr lang="en-GB" sz="2000" dirty="0"/>
          </a:p>
          <a:p>
            <a:pPr lvl="2">
              <a:spcBef>
                <a:spcPts val="0"/>
              </a:spcBef>
              <a:spcAft>
                <a:spcPts val="600"/>
              </a:spcAft>
            </a:pPr>
            <a:r>
              <a:rPr lang="fr-CH" sz="1600" dirty="0">
                <a:solidFill>
                  <a:schemeClr val="tx1"/>
                </a:solidFill>
              </a:rPr>
              <a:t>BA81 : 2015 Novembre / Décembre</a:t>
            </a:r>
            <a:endParaRPr lang="en-GB" sz="1600" dirty="0">
              <a:solidFill>
                <a:schemeClr val="tx1"/>
              </a:solidFill>
            </a:endParaRPr>
          </a:p>
          <a:p>
            <a:pPr lvl="2">
              <a:spcBef>
                <a:spcPts val="0"/>
              </a:spcBef>
              <a:spcAft>
                <a:spcPts val="600"/>
              </a:spcAft>
            </a:pPr>
            <a:r>
              <a:rPr lang="fr-CH" sz="1600" dirty="0">
                <a:solidFill>
                  <a:schemeClr val="tx1"/>
                </a:solidFill>
              </a:rPr>
              <a:t>BA82 : </a:t>
            </a:r>
            <a:r>
              <a:rPr lang="fr-CH" sz="1600" dirty="0" smtClean="0">
                <a:solidFill>
                  <a:schemeClr val="tx1"/>
                </a:solidFill>
              </a:rPr>
              <a:t>YETS 2015</a:t>
            </a:r>
            <a:endParaRPr lang="fr-FR" sz="1600" dirty="0" smtClean="0">
              <a:solidFill>
                <a:schemeClr val="tx1"/>
              </a:solidFill>
              <a:latin typeface="Verdana" panose="020B0604030504040204" pitchFamily="34" charset="0"/>
              <a:ea typeface="Times New Roman" panose="02020603050405020304" pitchFamily="18" charset="0"/>
              <a:cs typeface="Times New Roman" panose="02020603050405020304" pitchFamily="18" charset="0"/>
            </a:endParaRPr>
          </a:p>
          <a:p>
            <a:pPr>
              <a:spcBef>
                <a:spcPts val="0"/>
              </a:spcBef>
              <a:spcAft>
                <a:spcPts val="600"/>
              </a:spcAft>
            </a:pPr>
            <a:endParaRPr lang="fr-FR" dirty="0" smtClean="0">
              <a:latin typeface="Verdana" panose="020B0604030504040204" pitchFamily="34" charset="0"/>
              <a:ea typeface="Times New Roman" panose="02020603050405020304" pitchFamily="18" charset="0"/>
              <a:cs typeface="Times New Roman" panose="02020603050405020304" pitchFamily="18" charset="0"/>
            </a:endParaRPr>
          </a:p>
          <a:p>
            <a:pPr>
              <a:spcBef>
                <a:spcPts val="0"/>
              </a:spcBef>
              <a:spcAft>
                <a:spcPts val="600"/>
              </a:spcAft>
            </a:pPr>
            <a:endParaRPr lang="fr-FR"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118688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48251"/>
            <a:ext cx="2133600" cy="365125"/>
          </a:xfrm>
        </p:spPr>
        <p:txBody>
          <a:bodyPr/>
          <a:lstStyle/>
          <a:p>
            <a:fld id="{11054413-4CB9-4DDA-A675-FEC5AB8DA8D5}" type="slidenum">
              <a:rPr lang="en-US" smtClean="0"/>
              <a:pPr/>
              <a:t>6</a:t>
            </a:fld>
            <a:endParaRPr lang="en-US"/>
          </a:p>
        </p:txBody>
      </p:sp>
      <p:sp>
        <p:nvSpPr>
          <p:cNvPr id="6"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Consolidation </a:t>
            </a:r>
            <a:r>
              <a:rPr lang="fr-CH" sz="1800" noProof="0" dirty="0" smtClean="0"/>
              <a:t>3/3</a:t>
            </a:r>
            <a:endParaRPr lang="fr-CH" noProof="0" dirty="0" smtClean="0"/>
          </a:p>
        </p:txBody>
      </p:sp>
      <p:sp>
        <p:nvSpPr>
          <p:cNvPr id="7" name="Content Placeholder 2"/>
          <p:cNvSpPr>
            <a:spLocks noGrp="1"/>
          </p:cNvSpPr>
          <p:nvPr>
            <p:ph idx="1" hasCustomPrompt="1"/>
          </p:nvPr>
        </p:nvSpPr>
        <p:spPr>
          <a:xfrm>
            <a:off x="1187624" y="1905506"/>
            <a:ext cx="7128792" cy="4093915"/>
          </a:xfrm>
        </p:spPr>
        <p:txBody>
          <a:bodyPr>
            <a:noAutofit/>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CH" sz="2000" dirty="0"/>
              <a:t>Consolidation des unités de ventilation ZN </a:t>
            </a:r>
            <a:r>
              <a:rPr lang="fr-CH" sz="2000" dirty="0" smtClean="0"/>
              <a:t>(bâtiment surface) : </a:t>
            </a:r>
            <a:endParaRPr lang="en-GB" sz="2000" dirty="0"/>
          </a:p>
          <a:p>
            <a:pPr lvl="0" algn="l">
              <a:spcBef>
                <a:spcPts val="0"/>
              </a:spcBef>
              <a:spcAft>
                <a:spcPts val="600"/>
              </a:spcAft>
            </a:pPr>
            <a:r>
              <a:rPr lang="fr-CH" sz="1600" dirty="0" smtClean="0"/>
              <a:t>	Demande de budget :</a:t>
            </a:r>
            <a:r>
              <a:rPr lang="fr-CH" sz="1600" dirty="0" smtClean="0"/>
              <a:t>	</a:t>
            </a:r>
            <a:endParaRPr lang="fr-CH" sz="1600" dirty="0"/>
          </a:p>
          <a:p>
            <a:pPr lvl="2" algn="l">
              <a:spcAft>
                <a:spcPts val="0"/>
              </a:spcAft>
              <a:buClrTx/>
            </a:pPr>
            <a:r>
              <a:rPr lang="fr-CH" sz="1600" dirty="0" smtClean="0">
                <a:solidFill>
                  <a:schemeClr val="tx1"/>
                </a:solidFill>
              </a:rPr>
              <a:t>Les bâtiments BA’s, </a:t>
            </a:r>
            <a:r>
              <a:rPr lang="fr-CH" sz="1600" dirty="0" smtClean="0">
                <a:solidFill>
                  <a:schemeClr val="tx1"/>
                </a:solidFill>
              </a:rPr>
              <a:t>remplacement des </a:t>
            </a:r>
            <a:r>
              <a:rPr lang="fr-CH" sz="1600" dirty="0" smtClean="0">
                <a:solidFill>
                  <a:schemeClr val="tx1"/>
                </a:solidFill>
              </a:rPr>
              <a:t>armoires </a:t>
            </a:r>
            <a:r>
              <a:rPr lang="fr-CH" sz="1600" dirty="0" smtClean="0">
                <a:solidFill>
                  <a:schemeClr val="tx1"/>
                </a:solidFill>
              </a:rPr>
              <a:t>de </a:t>
            </a:r>
            <a:r>
              <a:rPr lang="fr-CH" sz="1600" dirty="0" smtClean="0">
                <a:solidFill>
                  <a:schemeClr val="tx1"/>
                </a:solidFill>
              </a:rPr>
              <a:t>control et puissance</a:t>
            </a:r>
            <a:r>
              <a:rPr lang="fr-CH" sz="1600" dirty="0" smtClean="0">
                <a:solidFill>
                  <a:schemeClr val="tx1"/>
                </a:solidFill>
              </a:rPr>
              <a:t>, </a:t>
            </a:r>
            <a:r>
              <a:rPr lang="fr-CH" sz="1600" dirty="0" smtClean="0">
                <a:solidFill>
                  <a:schemeClr val="tx1"/>
                </a:solidFill>
              </a:rPr>
              <a:t>et </a:t>
            </a:r>
            <a:r>
              <a:rPr lang="fr-CH" sz="1600" dirty="0" smtClean="0">
                <a:solidFill>
                  <a:schemeClr val="tx1"/>
                </a:solidFill>
              </a:rPr>
              <a:t>l’instrumentation des unités de </a:t>
            </a:r>
            <a:r>
              <a:rPr lang="fr-CH" sz="1600" dirty="0" smtClean="0">
                <a:solidFill>
                  <a:schemeClr val="tx1"/>
                </a:solidFill>
              </a:rPr>
              <a:t>ventilation</a:t>
            </a:r>
            <a:r>
              <a:rPr lang="fr-CH" sz="1600" dirty="0" smtClean="0">
                <a:solidFill>
                  <a:schemeClr val="tx1"/>
                </a:solidFill>
              </a:rPr>
              <a:t>. </a:t>
            </a:r>
            <a:r>
              <a:rPr lang="fr-CH" sz="1600" dirty="0" smtClean="0">
                <a:solidFill>
                  <a:schemeClr val="tx1"/>
                </a:solidFill>
              </a:rPr>
              <a:t>Les travaux sont </a:t>
            </a:r>
            <a:r>
              <a:rPr lang="fr-CH" sz="1600" dirty="0" smtClean="0">
                <a:solidFill>
                  <a:schemeClr val="tx1"/>
                </a:solidFill>
              </a:rPr>
              <a:t>à planifier </a:t>
            </a:r>
            <a:r>
              <a:rPr lang="fr-CH" sz="1600" dirty="0" smtClean="0">
                <a:solidFill>
                  <a:schemeClr val="tx1"/>
                </a:solidFill>
              </a:rPr>
              <a:t>hors </a:t>
            </a:r>
            <a:r>
              <a:rPr lang="fr-CH" sz="1600" dirty="0" smtClean="0">
                <a:solidFill>
                  <a:schemeClr val="tx1"/>
                </a:solidFill>
              </a:rPr>
              <a:t>YETS / EYETS en </a:t>
            </a:r>
            <a:r>
              <a:rPr lang="fr-CH" sz="1600" dirty="0" err="1" smtClean="0">
                <a:solidFill>
                  <a:schemeClr val="tx1"/>
                </a:solidFill>
              </a:rPr>
              <a:t>mi-saison</a:t>
            </a:r>
            <a:r>
              <a:rPr lang="fr-CH" sz="1600" dirty="0" smtClean="0">
                <a:solidFill>
                  <a:schemeClr val="tx1"/>
                </a:solidFill>
              </a:rPr>
              <a:t>.</a:t>
            </a:r>
          </a:p>
          <a:p>
            <a:pPr lvl="2" algn="l">
              <a:spcAft>
                <a:spcPts val="0"/>
              </a:spcAft>
              <a:buClrTx/>
            </a:pPr>
            <a:r>
              <a:rPr lang="fr-CH" sz="1600" dirty="0">
                <a:solidFill>
                  <a:schemeClr val="tx1"/>
                </a:solidFill>
              </a:rPr>
              <a:t>Refaire la ventilation et refroidissement des baraques des bâtiments </a:t>
            </a:r>
            <a:r>
              <a:rPr lang="fr-CH" sz="1600" dirty="0" smtClean="0">
                <a:solidFill>
                  <a:schemeClr val="tx1"/>
                </a:solidFill>
              </a:rPr>
              <a:t>d’</a:t>
            </a:r>
            <a:r>
              <a:rPr lang="fr-CH" sz="1600" dirty="0" err="1" smtClean="0">
                <a:solidFill>
                  <a:schemeClr val="tx1"/>
                </a:solidFill>
              </a:rPr>
              <a:t>experiance</a:t>
            </a:r>
            <a:r>
              <a:rPr lang="fr-CH" sz="1600" dirty="0">
                <a:solidFill>
                  <a:schemeClr val="tx1"/>
                </a:solidFill>
              </a:rPr>
              <a:t> </a:t>
            </a:r>
            <a:r>
              <a:rPr lang="fr-CH" sz="1600" dirty="0" smtClean="0">
                <a:solidFill>
                  <a:schemeClr val="tx1"/>
                </a:solidFill>
              </a:rPr>
              <a:t>EHN1 &amp; EHN2, </a:t>
            </a:r>
            <a:r>
              <a:rPr lang="fr-CH" sz="1600" dirty="0">
                <a:solidFill>
                  <a:schemeClr val="tx1"/>
                </a:solidFill>
              </a:rPr>
              <a:t>Les travaux sont à planifier hors YETS / EYETS en </a:t>
            </a:r>
            <a:r>
              <a:rPr lang="fr-CH" sz="1600" dirty="0" err="1" smtClean="0">
                <a:solidFill>
                  <a:schemeClr val="tx1"/>
                </a:solidFill>
              </a:rPr>
              <a:t>mi-saison</a:t>
            </a:r>
            <a:r>
              <a:rPr lang="fr-CH" sz="1600" dirty="0" smtClean="0">
                <a:solidFill>
                  <a:schemeClr val="tx1"/>
                </a:solidFill>
              </a:rPr>
              <a:t>.</a:t>
            </a:r>
            <a:endParaRPr lang="en-GB" sz="1600" dirty="0">
              <a:solidFill>
                <a:schemeClr val="tx1"/>
              </a:solidFill>
            </a:endParaRPr>
          </a:p>
          <a:p>
            <a:r>
              <a:rPr lang="fr-CH" sz="2000" dirty="0" smtClean="0"/>
              <a:t>Consolidation </a:t>
            </a:r>
            <a:r>
              <a:rPr lang="fr-CH" sz="2000" dirty="0"/>
              <a:t>des unités de ventilation ZN </a:t>
            </a:r>
            <a:r>
              <a:rPr lang="fr-CH" sz="2000" dirty="0" smtClean="0"/>
              <a:t>(TCC2/TDC2/</a:t>
            </a:r>
            <a:r>
              <a:rPr lang="fr-CH" sz="2000" dirty="0" err="1" smtClean="0"/>
              <a:t>TT’s</a:t>
            </a:r>
            <a:r>
              <a:rPr lang="fr-CH" sz="2000" dirty="0" smtClean="0"/>
              <a:t>) </a:t>
            </a:r>
            <a:r>
              <a:rPr lang="fr-CH" sz="2000" dirty="0"/>
              <a:t>: </a:t>
            </a:r>
            <a:endParaRPr lang="en-GB" sz="2000" dirty="0"/>
          </a:p>
          <a:p>
            <a:pPr marL="0" lvl="2">
              <a:spcBef>
                <a:spcPts val="0"/>
              </a:spcBef>
              <a:spcAft>
                <a:spcPts val="0"/>
              </a:spcAft>
            </a:pPr>
            <a:r>
              <a:rPr lang="fr-CH" sz="2000" dirty="0" smtClean="0"/>
              <a:t>	</a:t>
            </a:r>
            <a:r>
              <a:rPr lang="fr-CH" sz="1600" dirty="0" smtClean="0">
                <a:solidFill>
                  <a:schemeClr val="tx1"/>
                </a:solidFill>
              </a:rPr>
              <a:t>TCC2/TDC2 : YETS 2017</a:t>
            </a:r>
            <a:endParaRPr lang="fr-CH" sz="1600" dirty="0">
              <a:solidFill>
                <a:schemeClr val="tx1"/>
              </a:solidFill>
            </a:endParaRPr>
          </a:p>
          <a:p>
            <a:pPr>
              <a:spcAft>
                <a:spcPts val="0"/>
              </a:spcAft>
            </a:pPr>
            <a:r>
              <a:rPr lang="fr-CH" sz="1600" dirty="0" smtClean="0"/>
              <a:t>	Tunnels de transferts : Pas de planning </a:t>
            </a:r>
            <a:endParaRPr lang="fr-FR" sz="1600" dirty="0" smtClean="0">
              <a:latin typeface="Verdana" panose="020B0604030504040204" pitchFamily="34" charset="0"/>
              <a:ea typeface="Times New Roman" panose="02020603050405020304" pitchFamily="18" charset="0"/>
              <a:cs typeface="Times New Roman" panose="02020603050405020304" pitchFamily="18" charset="0"/>
            </a:endParaRPr>
          </a:p>
          <a:p>
            <a:endParaRPr lang="fr-FR" dirty="0" smtClean="0">
              <a:latin typeface="Verdana" panose="020B0604030504040204" pitchFamily="34" charset="0"/>
              <a:ea typeface="Times New Roman" panose="02020603050405020304" pitchFamily="18" charset="0"/>
              <a:cs typeface="Times New Roman" panose="02020603050405020304" pitchFamily="18" charset="0"/>
            </a:endParaRPr>
          </a:p>
          <a:p>
            <a:endParaRPr lang="fr-FR"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1830720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6553200" y="6448251"/>
            <a:ext cx="2133600" cy="365125"/>
          </a:xfrm>
        </p:spPr>
        <p:txBody>
          <a:bodyPr/>
          <a:lstStyle/>
          <a:p>
            <a:fld id="{11054413-4CB9-4DDA-A675-FEC5AB8DA8D5}" type="slidenum">
              <a:rPr lang="en-US" smtClean="0"/>
              <a:pPr/>
              <a:t>7</a:t>
            </a:fld>
            <a:endParaRPr lang="en-US"/>
          </a:p>
        </p:txBody>
      </p:sp>
      <p:sp>
        <p:nvSpPr>
          <p:cNvPr id="6" name="Title 1"/>
          <p:cNvSpPr>
            <a:spLocks noGrp="1"/>
          </p:cNvSpPr>
          <p:nvPr>
            <p:ph type="title" hasCustomPrompt="1"/>
          </p:nvPr>
        </p:nvSpPr>
        <p:spPr>
          <a:xfrm>
            <a:off x="467544" y="687426"/>
            <a:ext cx="8229600" cy="936104"/>
          </a:xfrm>
          <a:prstGeom prst="rect">
            <a:avLst/>
          </a:prstGeom>
        </p:spPr>
        <p:txBody>
          <a:bodyPr/>
          <a:lstStyle>
            <a:lvl1pPr>
              <a:defRPr>
                <a:latin typeface="+mn-lt"/>
              </a:defRPr>
            </a:lvl1pPr>
          </a:lstStyle>
          <a:p>
            <a:pPr lvl="0"/>
            <a:r>
              <a:rPr lang="fr-CH" noProof="0" dirty="0" smtClean="0"/>
              <a:t>Future Consolidation</a:t>
            </a:r>
          </a:p>
        </p:txBody>
      </p:sp>
      <p:sp>
        <p:nvSpPr>
          <p:cNvPr id="7" name="Content Placeholder 2"/>
          <p:cNvSpPr>
            <a:spLocks noGrp="1"/>
          </p:cNvSpPr>
          <p:nvPr>
            <p:ph idx="1" hasCustomPrompt="1"/>
          </p:nvPr>
        </p:nvSpPr>
        <p:spPr>
          <a:xfrm>
            <a:off x="1187624" y="1905506"/>
            <a:ext cx="7128792" cy="4093915"/>
          </a:xfrm>
        </p:spPr>
        <p:txBody>
          <a:bodyPr>
            <a:normAutofit/>
          </a:bodyPr>
          <a:lstStyle>
            <a:lvl1pPr marL="0" indent="0" algn="just">
              <a:buFontTx/>
              <a:buNone/>
              <a:defRPr lang="en-GB" sz="1000" smtClean="0">
                <a:effectLst/>
              </a:defRPr>
            </a:lvl1pPr>
            <a:lvl2pPr algn="just">
              <a:defRPr>
                <a:latin typeface="+mn-lt"/>
              </a:defRPr>
            </a:lvl2pPr>
            <a:lvl3pPr algn="just">
              <a:defRPr>
                <a:latin typeface="+mn-lt"/>
              </a:defRPr>
            </a:lvl3pPr>
            <a:lvl4pPr algn="just">
              <a:defRPr>
                <a:latin typeface="+mn-lt"/>
              </a:defRPr>
            </a:lvl4pPr>
            <a:lvl5pPr algn="just">
              <a:defRPr>
                <a:latin typeface="+mn-lt"/>
              </a:defRPr>
            </a:lvl5pPr>
          </a:lstStyle>
          <a:p>
            <a:r>
              <a:rPr lang="fr-CH" sz="2000" dirty="0" smtClean="0"/>
              <a:t>Mis en conformité de ventilation extractions gaz des </a:t>
            </a:r>
            <a:r>
              <a:rPr lang="fr-CH" sz="2000" dirty="0"/>
              <a:t>bâtiments gaz de </a:t>
            </a:r>
            <a:r>
              <a:rPr lang="fr-CH" sz="2000" dirty="0" smtClean="0"/>
              <a:t>ZN ?</a:t>
            </a:r>
          </a:p>
          <a:p>
            <a:endParaRPr lang="fr-FR" dirty="0">
              <a:latin typeface="Verdana" panose="020B0604030504040204" pitchFamily="34" charset="0"/>
              <a:ea typeface="Times New Roman" panose="02020603050405020304" pitchFamily="18" charset="0"/>
              <a:cs typeface="Times New Roman" panose="02020603050405020304" pitchFamily="18" charset="0"/>
            </a:endParaRPr>
          </a:p>
        </p:txBody>
      </p:sp>
      <p:sp>
        <p:nvSpPr>
          <p:cNvPr id="9"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2746103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685800" y="2216845"/>
            <a:ext cx="7772400" cy="1500187"/>
          </a:xfrm>
        </p:spPr>
        <p:txBody>
          <a:bodyPr>
            <a:normAutofit/>
          </a:bodyPr>
          <a:lstStyle/>
          <a:p>
            <a:pPr algn="ctr"/>
            <a:r>
              <a:rPr lang="en-US" sz="8000" i="1" dirty="0" smtClean="0"/>
              <a:t>Questions? </a:t>
            </a:r>
            <a:endParaRPr lang="en-US" sz="8000" i="1" dirty="0"/>
          </a:p>
        </p:txBody>
      </p:sp>
      <p:sp>
        <p:nvSpPr>
          <p:cNvPr id="4" name="Slide Number Placeholder 3"/>
          <p:cNvSpPr>
            <a:spLocks noGrp="1"/>
          </p:cNvSpPr>
          <p:nvPr>
            <p:ph type="sldNum" sz="quarter" idx="4"/>
          </p:nvPr>
        </p:nvSpPr>
        <p:spPr>
          <a:xfrm>
            <a:off x="6553200" y="6448251"/>
            <a:ext cx="2133600" cy="365125"/>
          </a:xfrm>
        </p:spPr>
        <p:txBody>
          <a:bodyPr/>
          <a:lstStyle/>
          <a:p>
            <a:fld id="{11054413-4CB9-4DDA-A675-FEC5AB8DA8D5}" type="slidenum">
              <a:rPr lang="en-US" smtClean="0"/>
              <a:pPr/>
              <a:t>8</a:t>
            </a:fld>
            <a:endParaRPr lang="en-US" dirty="0"/>
          </a:p>
        </p:txBody>
      </p:sp>
      <p:sp>
        <p:nvSpPr>
          <p:cNvPr id="5" name="Footer Placeholder 4"/>
          <p:cNvSpPr txBox="1">
            <a:spLocks/>
          </p:cNvSpPr>
          <p:nvPr/>
        </p:nvSpPr>
        <p:spPr>
          <a:xfrm>
            <a:off x="2627784" y="6520259"/>
            <a:ext cx="4472136" cy="365125"/>
          </a:xfrm>
          <a:prstGeom prst="rect">
            <a:avLst/>
          </a:prstGeom>
        </p:spPr>
        <p:txBody>
          <a:bodyPr/>
          <a:ls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1pPr>
            <a:lvl2pPr marL="4572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2pPr>
            <a:lvl3pPr marL="9144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3pPr>
            <a:lvl4pPr marL="13716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4pPr>
            <a:lvl5pPr marL="1828800" algn="l" rtl="0" eaLnBrk="0" fontAlgn="base" hangingPunct="0">
              <a:spcBef>
                <a:spcPct val="0"/>
              </a:spcBef>
              <a:spcAft>
                <a:spcPct val="0"/>
              </a:spcAft>
              <a:defRPr sz="2400" kern="1200">
                <a:solidFill>
                  <a:schemeClr val="tx1"/>
                </a:solidFill>
                <a:latin typeface="Arial" charset="0"/>
                <a:ea typeface="ＭＳ Ｐゴシック" pitchFamily="16" charset="-128"/>
                <a:cs typeface="+mn-cs"/>
              </a:defRPr>
            </a:lvl5pPr>
            <a:lvl6pPr marL="2286000" algn="l" defTabSz="914400" rtl="0" eaLnBrk="1" latinLnBrk="0" hangingPunct="1">
              <a:defRPr sz="2400" kern="1200">
                <a:solidFill>
                  <a:schemeClr val="tx1"/>
                </a:solidFill>
                <a:latin typeface="Arial" charset="0"/>
                <a:ea typeface="ＭＳ Ｐゴシック" pitchFamily="16" charset="-128"/>
                <a:cs typeface="+mn-cs"/>
              </a:defRPr>
            </a:lvl6pPr>
            <a:lvl7pPr marL="2743200" algn="l" defTabSz="914400" rtl="0" eaLnBrk="1" latinLnBrk="0" hangingPunct="1">
              <a:defRPr sz="2400" kern="1200">
                <a:solidFill>
                  <a:schemeClr val="tx1"/>
                </a:solidFill>
                <a:latin typeface="Arial" charset="0"/>
                <a:ea typeface="ＭＳ Ｐゴシック" pitchFamily="16" charset="-128"/>
                <a:cs typeface="+mn-cs"/>
              </a:defRPr>
            </a:lvl7pPr>
            <a:lvl8pPr marL="3200400" algn="l" defTabSz="914400" rtl="0" eaLnBrk="1" latinLnBrk="0" hangingPunct="1">
              <a:defRPr sz="2400" kern="1200">
                <a:solidFill>
                  <a:schemeClr val="tx1"/>
                </a:solidFill>
                <a:latin typeface="Arial" charset="0"/>
                <a:ea typeface="ＭＳ Ｐゴシック" pitchFamily="16" charset="-128"/>
                <a:cs typeface="+mn-cs"/>
              </a:defRPr>
            </a:lvl8pPr>
            <a:lvl9pPr marL="3657600" algn="l" defTabSz="914400" rtl="0" eaLnBrk="1" latinLnBrk="0" hangingPunct="1">
              <a:defRPr sz="2400" kern="1200">
                <a:solidFill>
                  <a:schemeClr val="tx1"/>
                </a:solidFill>
                <a:latin typeface="Arial" charset="0"/>
                <a:ea typeface="ＭＳ Ｐゴシック" pitchFamily="16" charset="-128"/>
                <a:cs typeface="+mn-cs"/>
              </a:defRPr>
            </a:lvl9pPr>
          </a:lstStyle>
          <a:p>
            <a:r>
              <a:rPr lang="en-GB" sz="1000" dirty="0" smtClean="0">
                <a:solidFill>
                  <a:srgbClr val="0070C0"/>
                </a:solidFill>
                <a:cs typeface="JasmineUPC" pitchFamily="18" charset="-34"/>
              </a:rPr>
              <a:t>Activités CV - Consolidation NA pour YETS2015, EYETS2016 et YETS2017</a:t>
            </a:r>
            <a:endParaRPr lang="en-US" sz="1000" dirty="0"/>
          </a:p>
        </p:txBody>
      </p:sp>
    </p:spTree>
    <p:extLst>
      <p:ext uri="{BB962C8B-B14F-4D97-AF65-F5344CB8AC3E}">
        <p14:creationId xmlns:p14="http://schemas.microsoft.com/office/powerpoint/2010/main" val="17735212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34477</TotalTime>
  <Words>159</Words>
  <Application>Microsoft Office PowerPoint</Application>
  <PresentationFormat>On-screen Show (4:3)</PresentationFormat>
  <Paragraphs>74</Paragraphs>
  <Slides>8</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8</vt:i4>
      </vt:variant>
    </vt:vector>
  </HeadingPairs>
  <TitlesOfParts>
    <vt:vector size="18" baseType="lpstr">
      <vt:lpstr>ＭＳ Ｐゴシック</vt:lpstr>
      <vt:lpstr>Arial</vt:lpstr>
      <vt:lpstr>Calibri</vt:lpstr>
      <vt:lpstr>JasmineUPC</vt:lpstr>
      <vt:lpstr>Tahoma</vt:lpstr>
      <vt:lpstr>Times New Roman</vt:lpstr>
      <vt:lpstr>Verdana</vt:lpstr>
      <vt:lpstr>Wingdings</vt:lpstr>
      <vt:lpstr>ヒラギノ角ゴ Pro W3</vt:lpstr>
      <vt:lpstr>Office Theme</vt:lpstr>
      <vt:lpstr>Activités CV   Consolidation NA pour YETS2015, EYETS2016 et YETS2017</vt:lpstr>
      <vt:lpstr>Entretien annuel programmé</vt:lpstr>
      <vt:lpstr>Travaux</vt:lpstr>
      <vt:lpstr>Consolidation 1/3</vt:lpstr>
      <vt:lpstr>Consolidation 2/3</vt:lpstr>
      <vt:lpstr>Consolidation 3/3</vt:lpstr>
      <vt:lpstr>Future Consolidation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dc:title>
  <dc:creator>CERN User</dc:creator>
  <cp:lastModifiedBy>Jani Lehtinen</cp:lastModifiedBy>
  <cp:revision>1269</cp:revision>
  <cp:lastPrinted>2013-01-23T15:35:46Z</cp:lastPrinted>
  <dcterms:created xsi:type="dcterms:W3CDTF">2009-03-11T13:00:55Z</dcterms:created>
  <dcterms:modified xsi:type="dcterms:W3CDTF">2015-09-24T05:57:51Z</dcterms:modified>
</cp:coreProperties>
</file>