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0" r:id="rId4"/>
    <p:sldId id="265" r:id="rId5"/>
    <p:sldId id="261" r:id="rId6"/>
    <p:sldId id="259" r:id="rId7"/>
    <p:sldId id="262" r:id="rId8"/>
    <p:sldId id="263" r:id="rId9"/>
    <p:sldId id="258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99" d="100"/>
          <a:sy n="99" d="100"/>
        </p:scale>
        <p:origin x="-112" y="-26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9/23/15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9/23/15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9/23/15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9/23/15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9/23/15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9/23/15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9/23/15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9/23/15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9/23/15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9/23/15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9/23/15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9/23/15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9/23/15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9/23/15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9/23/15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9/23/15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9/23/15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9/23/15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58639" y="885656"/>
            <a:ext cx="9144000" cy="4759364"/>
          </a:xfrm>
        </p:spPr>
        <p:txBody>
          <a:bodyPr>
            <a:normAutofit fontScale="90000"/>
          </a:bodyPr>
          <a:lstStyle/>
          <a:p>
            <a:pPr algn="ctr"/>
            <a:r>
              <a:rPr lang="fr-CH" dirty="0" smtClean="0"/>
              <a:t>Systèmes de </a:t>
            </a:r>
            <a:br>
              <a:rPr lang="fr-CH" dirty="0" smtClean="0"/>
            </a:br>
            <a:r>
              <a:rPr lang="fr-CH" dirty="0" smtClean="0"/>
              <a:t>contrôles de </a:t>
            </a:r>
            <a:br>
              <a:rPr lang="fr-CH" dirty="0" smtClean="0"/>
            </a:br>
            <a:r>
              <a:rPr lang="fr-CH" dirty="0" smtClean="0"/>
              <a:t>suretés d’accès </a:t>
            </a:r>
            <a:br>
              <a:rPr lang="fr-CH" dirty="0" smtClean="0"/>
            </a:br>
            <a:r>
              <a:rPr lang="fr-CH" dirty="0" smtClean="0"/>
              <a:t>aux galeries EHN1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363200" y="6362700"/>
            <a:ext cx="1590050" cy="305240"/>
          </a:xfrm>
        </p:spPr>
        <p:txBody>
          <a:bodyPr>
            <a:normAutofit/>
          </a:bodyPr>
          <a:lstStyle/>
          <a:p>
            <a:r>
              <a:rPr lang="fr-CH" sz="1400" dirty="0" smtClean="0"/>
              <a:t>EDMS N° </a:t>
            </a:r>
            <a:r>
              <a:rPr lang="en-US" sz="1400" dirty="0"/>
              <a:t>1548103</a:t>
            </a: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200025" y="6400800"/>
            <a:ext cx="1057275" cy="30524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0000" lnSpcReduction="20000"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0" kern="120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CH" sz="1400" dirty="0" smtClean="0"/>
              <a:t>Didier Vaxelaire GS/ASE/AC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9983213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1799" y="1421028"/>
            <a:ext cx="9615235" cy="4020236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fr-CH" dirty="0" smtClean="0"/>
              <a:t>Motivation.</a:t>
            </a:r>
          </a:p>
          <a:p>
            <a:pPr marL="514350" indent="-514350">
              <a:buFont typeface="+mj-lt"/>
              <a:buAutoNum type="arabicPeriod"/>
            </a:pPr>
            <a:r>
              <a:rPr lang="fr-CH" dirty="0" smtClean="0"/>
              <a:t>Contrôle d’accès SUSI (galeries GHN101 à 106).</a:t>
            </a:r>
          </a:p>
          <a:p>
            <a:pPr marL="514350" indent="-514350">
              <a:buFont typeface="+mj-lt"/>
              <a:buAutoNum type="arabicPeriod"/>
            </a:pPr>
            <a:r>
              <a:rPr lang="fr-CH" dirty="0" smtClean="0"/>
              <a:t>Délai de réalisation &amp; budget.</a:t>
            </a:r>
          </a:p>
          <a:p>
            <a:pPr marL="514350" indent="-514350">
              <a:buFont typeface="+mj-lt"/>
              <a:buAutoNum type="arabicPeriod"/>
            </a:pPr>
            <a:r>
              <a:rPr lang="fr-CH" dirty="0" smtClean="0"/>
              <a:t>Contrôle de sureté d’accès ZORA (GHN11 à GHN17).</a:t>
            </a:r>
          </a:p>
          <a:p>
            <a:pPr marL="514350" indent="-514350">
              <a:buFont typeface="+mj-lt"/>
              <a:buAutoNum type="arabicPeriod"/>
            </a:pPr>
            <a:r>
              <a:rPr lang="fr-CH" dirty="0" smtClean="0"/>
              <a:t>Intégration technique dans le système actuel.</a:t>
            </a:r>
          </a:p>
          <a:p>
            <a:pPr marL="514350" indent="-514350">
              <a:buFont typeface="+mj-lt"/>
              <a:buAutoNum type="arabicPeriod"/>
            </a:pPr>
            <a:r>
              <a:rPr lang="fr-CH" dirty="0" smtClean="0"/>
              <a:t>Délai de réalisation &amp; </a:t>
            </a:r>
            <a:r>
              <a:rPr lang="fr-CH" dirty="0"/>
              <a:t>b</a:t>
            </a:r>
            <a:r>
              <a:rPr lang="fr-CH" dirty="0" smtClean="0"/>
              <a:t>udget.</a:t>
            </a:r>
          </a:p>
          <a:p>
            <a:pPr marL="514350" indent="-514350">
              <a:buFont typeface="+mj-lt"/>
              <a:buAutoNum type="arabicPeriod"/>
            </a:pPr>
            <a:endParaRPr lang="fr-CH" dirty="0" smtClean="0"/>
          </a:p>
          <a:p>
            <a:pPr marL="514350" indent="-514350">
              <a:buFont typeface="+mj-lt"/>
              <a:buAutoNum type="arabicPeriod"/>
            </a:pPr>
            <a:endParaRPr lang="fr-CH" dirty="0" smtClean="0"/>
          </a:p>
          <a:p>
            <a:pPr marL="0" indent="0">
              <a:buNone/>
            </a:pPr>
            <a:endParaRPr lang="fr-CH" dirty="0" smtClean="0"/>
          </a:p>
          <a:p>
            <a:endParaRPr lang="fr-CH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35101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53950" y="243828"/>
            <a:ext cx="7556241" cy="511952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pPr algn="ctr"/>
            <a:r>
              <a:rPr lang="fr-CH" sz="3600" dirty="0" smtClean="0"/>
              <a:t>1 Motivation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1041" y="914402"/>
            <a:ext cx="11637674" cy="2302135"/>
          </a:xfrm>
        </p:spPr>
        <p:txBody>
          <a:bodyPr>
            <a:normAutofit fontScale="92500" lnSpcReduction="20000"/>
          </a:bodyPr>
          <a:lstStyle/>
          <a:p>
            <a:r>
              <a:rPr lang="fr-CH" sz="3000" dirty="0" smtClean="0"/>
              <a:t>A la demande de EN/MEF: limitation du nombres d’accès dans la partie sous sol du EHN1 (GHN101à 106). Installation contrôle d’accès SUSI</a:t>
            </a:r>
          </a:p>
          <a:p>
            <a:endParaRPr lang="fr-CH" sz="3000" dirty="0" smtClean="0"/>
          </a:p>
          <a:p>
            <a:r>
              <a:rPr lang="fr-CH" sz="3000" dirty="0" smtClean="0"/>
              <a:t>Protection risque radiologique: Interlock des galeries traversant sous les lignes de faisceaux H2/H4 et H6/H8 (GHN11 à GHN17). Installation système de sureté d’accès ZORA.</a:t>
            </a:r>
          </a:p>
          <a:p>
            <a:endParaRPr lang="fr-CH" dirty="0"/>
          </a:p>
          <a:p>
            <a:endParaRPr lang="fr-CH" dirty="0" smtClean="0"/>
          </a:p>
          <a:p>
            <a:pPr marL="0" indent="0">
              <a:buNone/>
            </a:pPr>
            <a:endParaRPr lang="fr-CH" dirty="0" smtClean="0"/>
          </a:p>
          <a:p>
            <a:endParaRPr lang="fr-CH" dirty="0" smtClean="0"/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041" y="3490015"/>
            <a:ext cx="11628276" cy="239441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821292" y="5284091"/>
            <a:ext cx="22425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 smtClean="0">
                <a:solidFill>
                  <a:schemeClr val="bg1"/>
                </a:solidFill>
              </a:rPr>
              <a:t>GHN101 à GHN106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65967" y="4431043"/>
            <a:ext cx="9294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 smtClean="0">
                <a:solidFill>
                  <a:schemeClr val="bg1"/>
                </a:solidFill>
              </a:rPr>
              <a:t>GHN11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53959" y="4431043"/>
            <a:ext cx="10392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 smtClean="0">
                <a:solidFill>
                  <a:schemeClr val="bg1"/>
                </a:solidFill>
              </a:rPr>
              <a:t>GHN12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601809" y="4502558"/>
            <a:ext cx="10392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 smtClean="0">
                <a:solidFill>
                  <a:schemeClr val="bg1"/>
                </a:solidFill>
              </a:rPr>
              <a:t>GHN13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49659" y="4502558"/>
            <a:ext cx="10392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 smtClean="0">
                <a:solidFill>
                  <a:schemeClr val="bg1"/>
                </a:solidFill>
              </a:rPr>
              <a:t>GHN14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297509" y="4431043"/>
            <a:ext cx="10392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 smtClean="0">
                <a:solidFill>
                  <a:schemeClr val="bg1"/>
                </a:solidFill>
              </a:rPr>
              <a:t>GHN15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145359" y="4436740"/>
            <a:ext cx="10392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 smtClean="0">
                <a:solidFill>
                  <a:schemeClr val="bg1"/>
                </a:solidFill>
              </a:rPr>
              <a:t>GHN16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993209" y="4431043"/>
            <a:ext cx="10392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 smtClean="0">
                <a:solidFill>
                  <a:schemeClr val="bg1"/>
                </a:solidFill>
              </a:rPr>
              <a:t>GHN17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75361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53950" y="243828"/>
            <a:ext cx="7556241" cy="511952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pPr algn="ctr"/>
            <a:r>
              <a:rPr lang="fr-CH" sz="3600" dirty="0"/>
              <a:t>2</a:t>
            </a:r>
            <a:r>
              <a:rPr lang="fr-CH" sz="3600" dirty="0" smtClean="0"/>
              <a:t> Contrôle </a:t>
            </a:r>
            <a:r>
              <a:rPr lang="fr-CH" sz="3600" dirty="0"/>
              <a:t>d’accès SUSI (GHN101à GHN106)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1800" y="914401"/>
            <a:ext cx="3617100" cy="5529430"/>
          </a:xfrm>
        </p:spPr>
        <p:txBody>
          <a:bodyPr>
            <a:normAutofit fontScale="92500" lnSpcReduction="20000"/>
          </a:bodyPr>
          <a:lstStyle/>
          <a:p>
            <a:r>
              <a:rPr lang="fr-CH" dirty="0" smtClean="0"/>
              <a:t>Contrôle d’accès par </a:t>
            </a:r>
            <a:r>
              <a:rPr lang="fr-CH" dirty="0"/>
              <a:t>d</a:t>
            </a:r>
            <a:r>
              <a:rPr lang="fr-CH" dirty="0" smtClean="0"/>
              <a:t>osimètre aux 3 escaliers du hall EHN1 donnant accès à la galerie principale (GHN101 à 106).</a:t>
            </a:r>
          </a:p>
          <a:p>
            <a:r>
              <a:rPr lang="fr-CH" dirty="0" smtClean="0"/>
              <a:t>Fermeture des 3 trémies d’escaliers par grillages.</a:t>
            </a:r>
          </a:p>
          <a:p>
            <a:r>
              <a:rPr lang="fr-CH" dirty="0"/>
              <a:t>Connexions des nouveaux éléments au système de contrôle d’accès existant du bâtiments EHN1 (887</a:t>
            </a:r>
            <a:r>
              <a:rPr lang="fr-CH" dirty="0" smtClean="0"/>
              <a:t>).</a:t>
            </a:r>
          </a:p>
          <a:p>
            <a:r>
              <a:rPr lang="fr-CH" dirty="0" smtClean="0"/>
              <a:t>Possibilité de gérer cette zone avec IMPACT.</a:t>
            </a:r>
            <a:endParaRPr lang="fr-CH" dirty="0"/>
          </a:p>
          <a:p>
            <a:endParaRPr lang="fr-CH" dirty="0" smtClean="0"/>
          </a:p>
          <a:p>
            <a:pPr marL="0" indent="0">
              <a:buNone/>
            </a:pPr>
            <a:endParaRPr lang="fr-CH" dirty="0" smtClean="0"/>
          </a:p>
          <a:p>
            <a:endParaRPr lang="fr-CH" dirty="0" smtClean="0"/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4000" y="1312038"/>
            <a:ext cx="7696200" cy="5441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39909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99408" y="254586"/>
            <a:ext cx="5614285" cy="511952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pPr algn="ctr"/>
            <a:r>
              <a:rPr lang="fr-CH" sz="3600" dirty="0" smtClean="0"/>
              <a:t>3 </a:t>
            </a:r>
            <a:r>
              <a:rPr lang="fr-CH" sz="3600" dirty="0"/>
              <a:t>Délai de réalisation &amp; budget</a:t>
            </a:r>
            <a:r>
              <a:rPr lang="fr-CH" sz="3600" dirty="0" smtClean="0"/>
              <a:t>.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1800" y="1421028"/>
            <a:ext cx="11551612" cy="2559301"/>
          </a:xfrm>
        </p:spPr>
        <p:txBody>
          <a:bodyPr>
            <a:normAutofit/>
          </a:bodyPr>
          <a:lstStyle/>
          <a:p>
            <a:r>
              <a:rPr lang="fr-CH" dirty="0" smtClean="0"/>
              <a:t>Délai: possibilité de réalisation début d’année 2016.</a:t>
            </a:r>
          </a:p>
          <a:p>
            <a:r>
              <a:rPr lang="fr-CH" dirty="0" smtClean="0"/>
              <a:t>Cout de l’installation:</a:t>
            </a:r>
          </a:p>
          <a:p>
            <a:pPr marL="914400" lvl="1" indent="-457200">
              <a:buFont typeface="+mj-lt"/>
              <a:buAutoNum type="arabicPeriod"/>
            </a:pPr>
            <a:r>
              <a:rPr lang="fr-CH" sz="2800" dirty="0" smtClean="0"/>
              <a:t>Système de contrôle d’accès 30000 CHF.</a:t>
            </a:r>
          </a:p>
          <a:p>
            <a:pPr marL="914400" lvl="1" indent="-457200">
              <a:buFont typeface="+mj-lt"/>
              <a:buAutoNum type="arabicPeriod"/>
            </a:pPr>
            <a:r>
              <a:rPr lang="fr-CH" sz="2800" dirty="0" smtClean="0"/>
              <a:t>Portes et grillages: 18000 CHF</a:t>
            </a:r>
            <a:r>
              <a:rPr lang="fr-CH" dirty="0" smtClean="0"/>
              <a:t>.</a:t>
            </a:r>
          </a:p>
          <a:p>
            <a:endParaRPr lang="fr-CH" dirty="0" smtClean="0"/>
          </a:p>
          <a:p>
            <a:pPr marL="0" indent="0">
              <a:buNone/>
            </a:pPr>
            <a:endParaRPr lang="fr-CH" dirty="0" smtClean="0"/>
          </a:p>
          <a:p>
            <a:endParaRPr lang="fr-CH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64734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8335" y="150009"/>
            <a:ext cx="10254343" cy="656219"/>
          </a:xfrm>
        </p:spPr>
        <p:txBody>
          <a:bodyPr>
            <a:normAutofit/>
          </a:bodyPr>
          <a:lstStyle/>
          <a:p>
            <a:pPr algn="ctr"/>
            <a:r>
              <a:rPr lang="fr-CH" sz="3600" dirty="0"/>
              <a:t>4</a:t>
            </a:r>
            <a:r>
              <a:rPr lang="fr-CH" sz="3600" dirty="0" smtClean="0"/>
              <a:t> Contrôle de sureté d’accès ZORA (GHN11 à GHN17)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1799" y="806228"/>
            <a:ext cx="11587414" cy="5878286"/>
          </a:xfrm>
        </p:spPr>
        <p:txBody>
          <a:bodyPr>
            <a:noAutofit/>
          </a:bodyPr>
          <a:lstStyle/>
          <a:p>
            <a:r>
              <a:rPr lang="fr-FR" dirty="0" smtClean="0"/>
              <a:t>Prise en compte des galeries GHN11 à GHN17 dans </a:t>
            </a:r>
            <a:r>
              <a:rPr lang="fr-FR" dirty="0"/>
              <a:t>l’interlock .</a:t>
            </a:r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/>
          </a:p>
          <a:p>
            <a:endParaRPr lang="fr-FR" dirty="0"/>
          </a:p>
          <a:p>
            <a:endParaRPr lang="fr-FR" dirty="0" smtClean="0"/>
          </a:p>
          <a:p>
            <a:r>
              <a:rPr lang="fr-FR" dirty="0"/>
              <a:t>1 rack type point d’accès zone expérimentale pour la distribution des clés situé au </a:t>
            </a:r>
            <a:r>
              <a:rPr lang="fr-FR" dirty="0" err="1" smtClean="0"/>
              <a:t>RdC</a:t>
            </a:r>
            <a:r>
              <a:rPr lang="fr-FR" dirty="0" smtClean="0"/>
              <a:t> à proximité de l’escalier central. </a:t>
            </a:r>
            <a:r>
              <a:rPr lang="fr-FR" dirty="0"/>
              <a:t>Création de 7 secteurs d’accès indépendants.</a:t>
            </a:r>
          </a:p>
          <a:p>
            <a:r>
              <a:rPr lang="fr-FR" dirty="0" smtClean="0"/>
              <a:t>Création </a:t>
            </a:r>
            <a:r>
              <a:rPr lang="fr-FR" dirty="0"/>
              <a:t>de 5 portes (GHN13 à GHN17</a:t>
            </a:r>
            <a:r>
              <a:rPr lang="fr-FR" dirty="0" smtClean="0"/>
              <a:t>), reprise </a:t>
            </a:r>
            <a:r>
              <a:rPr lang="fr-FR" dirty="0"/>
              <a:t>des portes des </a:t>
            </a:r>
            <a:r>
              <a:rPr lang="fr-FR" dirty="0" smtClean="0"/>
              <a:t>galeries </a:t>
            </a:r>
            <a:r>
              <a:rPr lang="fr-FR" dirty="0"/>
              <a:t>GHN11 et </a:t>
            </a:r>
            <a:r>
              <a:rPr lang="fr-FR" dirty="0" smtClean="0"/>
              <a:t>GHN12. Interlock </a:t>
            </a:r>
            <a:r>
              <a:rPr lang="fr-FR" dirty="0"/>
              <a:t>des trappes à chaque extrémités des </a:t>
            </a:r>
            <a:r>
              <a:rPr lang="fr-FR" dirty="0" smtClean="0"/>
              <a:t>galeries (passage pour évacuation).</a:t>
            </a:r>
          </a:p>
        </p:txBody>
      </p:sp>
      <p:pic>
        <p:nvPicPr>
          <p:cNvPr id="7" name="Content Placeholder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4844" y="1368451"/>
            <a:ext cx="6797856" cy="2376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3200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8335" y="150009"/>
            <a:ext cx="10254343" cy="656219"/>
          </a:xfrm>
        </p:spPr>
        <p:txBody>
          <a:bodyPr>
            <a:normAutofit/>
          </a:bodyPr>
          <a:lstStyle/>
          <a:p>
            <a:pPr algn="ctr"/>
            <a:r>
              <a:rPr lang="fr-CH" sz="3600" dirty="0"/>
              <a:t>5</a:t>
            </a:r>
            <a:r>
              <a:rPr lang="fr-CH" sz="3600" dirty="0" smtClean="0"/>
              <a:t> Intégration système actuel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1799" y="1019175"/>
            <a:ext cx="11587414" cy="5324475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fr-FR" sz="2000" dirty="0" smtClean="0"/>
          </a:p>
          <a:p>
            <a:r>
              <a:rPr lang="fr-FR" dirty="0" smtClean="0"/>
              <a:t>Modification du programme PLC de la porte pour intégrer la notion de secteurs dans les zones contrôlées. Chaque galeries deviendra un secteur.</a:t>
            </a:r>
          </a:p>
          <a:p>
            <a:r>
              <a:rPr lang="fr-FR" dirty="0"/>
              <a:t>La patrouille devra être </a:t>
            </a:r>
            <a:r>
              <a:rPr lang="fr-FR" dirty="0" smtClean="0"/>
              <a:t>réarmer après l’accès par la personne quittant la galerie.</a:t>
            </a:r>
            <a:endParaRPr lang="fr-FR" dirty="0"/>
          </a:p>
          <a:p>
            <a:r>
              <a:rPr lang="fr-FR" dirty="0" smtClean="0"/>
              <a:t>Remplacement du distributeur de clé type zone secondaire par un distributeur de </a:t>
            </a:r>
            <a:r>
              <a:rPr lang="fr-FR" dirty="0" err="1" smtClean="0"/>
              <a:t>token</a:t>
            </a:r>
            <a:r>
              <a:rPr lang="fr-FR" dirty="0" smtClean="0"/>
              <a:t> DEISTER type LHC.</a:t>
            </a:r>
          </a:p>
          <a:p>
            <a:r>
              <a:rPr lang="fr-FR" dirty="0" smtClean="0"/>
              <a:t>Intégration </a:t>
            </a:r>
            <a:r>
              <a:rPr lang="fr-FR" dirty="0"/>
              <a:t>de la zone d’interlock dans les 2 </a:t>
            </a:r>
            <a:r>
              <a:rPr lang="fr-FR" dirty="0" err="1"/>
              <a:t>PLCs</a:t>
            </a:r>
            <a:r>
              <a:rPr lang="fr-FR" dirty="0"/>
              <a:t> concentrateurs de EHN1 (H2/H4 et H6/H8). L’accès aux </a:t>
            </a:r>
            <a:r>
              <a:rPr lang="fr-FR" dirty="0" smtClean="0"/>
              <a:t>galeries </a:t>
            </a:r>
            <a:r>
              <a:rPr lang="fr-FR" dirty="0"/>
              <a:t>ne créera pas de perturbation faisceaux en EHN2 et ECN3</a:t>
            </a:r>
            <a:r>
              <a:rPr lang="fr-FR" dirty="0" smtClean="0"/>
              <a:t>.</a:t>
            </a:r>
            <a:endParaRPr lang="fr-FR" dirty="0"/>
          </a:p>
          <a:p>
            <a:r>
              <a:rPr lang="fr-FR" dirty="0"/>
              <a:t>Interlock réalisé sur les chaines T2A et T4A ou </a:t>
            </a:r>
            <a:r>
              <a:rPr lang="fr-FR" dirty="0" smtClean="0"/>
              <a:t>sur les chaines </a:t>
            </a:r>
            <a:r>
              <a:rPr lang="fr-FR" dirty="0"/>
              <a:t>H2A / H4A et H6A / </a:t>
            </a:r>
            <a:r>
              <a:rPr lang="fr-FR" dirty="0" smtClean="0"/>
              <a:t>H8A (à déterminer).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048122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8335" y="150009"/>
            <a:ext cx="10254343" cy="656219"/>
          </a:xfrm>
        </p:spPr>
        <p:txBody>
          <a:bodyPr>
            <a:normAutofit/>
          </a:bodyPr>
          <a:lstStyle/>
          <a:p>
            <a:pPr algn="ctr"/>
            <a:r>
              <a:rPr lang="fr-CH" sz="3600" dirty="0"/>
              <a:t>6</a:t>
            </a:r>
            <a:r>
              <a:rPr lang="fr-CH" sz="3600" dirty="0" smtClean="0"/>
              <a:t> </a:t>
            </a:r>
            <a:r>
              <a:rPr lang="fr-CH" sz="3600" dirty="0"/>
              <a:t>Délai de réalisation &amp; budget</a:t>
            </a:r>
            <a:r>
              <a:rPr lang="fr-CH" sz="3600" dirty="0" smtClean="0"/>
              <a:t>.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1799" y="806228"/>
            <a:ext cx="11587414" cy="5878286"/>
          </a:xfrm>
        </p:spPr>
        <p:txBody>
          <a:bodyPr>
            <a:noAutofit/>
          </a:bodyPr>
          <a:lstStyle/>
          <a:p>
            <a:r>
              <a:rPr lang="fr-FR" dirty="0" smtClean="0"/>
              <a:t>Délai partie portes: Possibilité de réaliser la fermeture des galeries, pose des portes (sous réserve du délai de validation du projet). Possibilité de fermer les portes par cadenas (procédure) </a:t>
            </a:r>
            <a:r>
              <a:rPr lang="fr-FR" dirty="0" err="1" smtClean="0"/>
              <a:t>Yets</a:t>
            </a:r>
            <a:r>
              <a:rPr lang="fr-FR" dirty="0" smtClean="0"/>
              <a:t> 2015/2016.</a:t>
            </a:r>
          </a:p>
          <a:p>
            <a:r>
              <a:rPr lang="fr-FR" dirty="0" smtClean="0"/>
              <a:t>Délai partie automation sureté d’accès: </a:t>
            </a:r>
            <a:r>
              <a:rPr lang="fr-FR" dirty="0" err="1" smtClean="0"/>
              <a:t>Yets</a:t>
            </a:r>
            <a:r>
              <a:rPr lang="fr-FR" dirty="0" smtClean="0"/>
              <a:t> 2016</a:t>
            </a:r>
            <a:r>
              <a:rPr lang="fr-FR" dirty="0" smtClean="0"/>
              <a:t>/2017</a:t>
            </a:r>
            <a:r>
              <a:rPr lang="fr-FR" dirty="0" smtClean="0"/>
              <a:t>.</a:t>
            </a:r>
          </a:p>
          <a:p>
            <a:pPr lvl="1"/>
            <a:r>
              <a:rPr lang="fr-FR" dirty="0" smtClean="0"/>
              <a:t>Cout </a:t>
            </a:r>
            <a:r>
              <a:rPr lang="fr-FR" dirty="0"/>
              <a:t>estimé: 170 000 </a:t>
            </a:r>
            <a:r>
              <a:rPr lang="fr-FR" dirty="0" smtClean="0"/>
              <a:t>CHF.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fr-FR" dirty="0" smtClean="0"/>
              <a:t>Système de sureté d’accès: 100000 CHF.</a:t>
            </a:r>
          </a:p>
          <a:p>
            <a:pPr lvl="5">
              <a:buFont typeface="Wingdings" panose="05000000000000000000" pitchFamily="2" charset="2"/>
              <a:buChar char="ü"/>
            </a:pPr>
            <a:r>
              <a:rPr lang="fr-FR" dirty="0" smtClean="0"/>
              <a:t>Hardware Automation: 20000 CHF</a:t>
            </a:r>
          </a:p>
          <a:p>
            <a:pPr lvl="5">
              <a:buFont typeface="Wingdings" panose="05000000000000000000" pitchFamily="2" charset="2"/>
              <a:buChar char="ü"/>
            </a:pPr>
            <a:r>
              <a:rPr lang="fr-FR" dirty="0" smtClean="0"/>
              <a:t>Matériels magasin CERN: 17000CHF</a:t>
            </a:r>
          </a:p>
          <a:p>
            <a:pPr lvl="5">
              <a:buFont typeface="Wingdings" panose="05000000000000000000" pitchFamily="2" charset="2"/>
              <a:buChar char="ü"/>
            </a:pPr>
            <a:r>
              <a:rPr lang="fr-FR" dirty="0" smtClean="0"/>
              <a:t>Différents composants hardware: 33000CHF</a:t>
            </a:r>
          </a:p>
          <a:p>
            <a:pPr lvl="5">
              <a:buFont typeface="Wingdings" panose="05000000000000000000" pitchFamily="2" charset="2"/>
              <a:buChar char="ü"/>
            </a:pPr>
            <a:r>
              <a:rPr lang="fr-FR" dirty="0" smtClean="0"/>
              <a:t>Main d’</a:t>
            </a:r>
            <a:r>
              <a:rPr lang="fr-FR" dirty="0" err="1" smtClean="0"/>
              <a:t>oeuvre</a:t>
            </a:r>
            <a:r>
              <a:rPr lang="fr-FR" dirty="0" smtClean="0"/>
              <a:t>: 30000 CHF 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fr-FR" dirty="0" smtClean="0"/>
              <a:t>Portes grillagées: 30000 CHF.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fr-FR" dirty="0" smtClean="0"/>
              <a:t>Trappes: 5000 CHF.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fr-FR" dirty="0" smtClean="0"/>
              <a:t>Câbles: 15000 CHF.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fr-FR" dirty="0" smtClean="0"/>
              <a:t>Réseaux: 5000 CHF.</a:t>
            </a:r>
            <a:endParaRPr lang="fr-FR" dirty="0"/>
          </a:p>
          <a:p>
            <a:endParaRPr lang="fr-FR" sz="2000" dirty="0" smtClean="0"/>
          </a:p>
          <a:p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18804873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87960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fr-CH" sz="3600" dirty="0" smtClean="0"/>
              <a:t>A.O.B.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9921591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7290</TotalTime>
  <Words>544</Words>
  <Application>Microsoft Macintosh PowerPoint</Application>
  <PresentationFormat>Custom</PresentationFormat>
  <Paragraphs>71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Depth</vt:lpstr>
      <vt:lpstr>Systèmes de  contrôles de  suretés d’accès  aux galeries EHN1</vt:lpstr>
      <vt:lpstr>PowerPoint Presentation</vt:lpstr>
      <vt:lpstr>1 Motivation</vt:lpstr>
      <vt:lpstr>2 Contrôle d’accès SUSI (GHN101à GHN106)</vt:lpstr>
      <vt:lpstr>3 Délai de réalisation &amp; budget.</vt:lpstr>
      <vt:lpstr>4 Contrôle de sureté d’accès ZORA (GHN11 à GHN17)</vt:lpstr>
      <vt:lpstr>5 Intégration système actuel</vt:lpstr>
      <vt:lpstr>6 Délai de réalisation &amp; budget.</vt:lpstr>
      <vt:lpstr>A.O.B.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Systèmes de  contrôles d’accès  aux galeries EHN1</dc:title>
  <dc:creator>Didier Vaxelaire</dc:creator>
  <cp:lastModifiedBy>Sebastien Evrard</cp:lastModifiedBy>
  <cp:revision>54</cp:revision>
  <dcterms:created xsi:type="dcterms:W3CDTF">2015-09-14T14:41:43Z</dcterms:created>
  <dcterms:modified xsi:type="dcterms:W3CDTF">2015-09-23T13:58:43Z</dcterms:modified>
</cp:coreProperties>
</file>