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70" r:id="rId14"/>
    <p:sldId id="269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Overhead cranes consolidation in EHN1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R.Rinaldesi</a:t>
            </a:r>
            <a:r>
              <a:rPr lang="en-US" dirty="0" smtClean="0"/>
              <a:t> EN-HE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8020" b="31563"/>
          <a:stretch/>
        </p:blipFill>
        <p:spPr>
          <a:xfrm>
            <a:off x="108682" y="1277577"/>
            <a:ext cx="2673595" cy="4693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6" t="23931"/>
          <a:stretch/>
        </p:blipFill>
        <p:spPr>
          <a:xfrm>
            <a:off x="3266830" y="1015881"/>
            <a:ext cx="3507520" cy="52167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08567" y="1046433"/>
            <a:ext cx="2074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Second </a:t>
            </a:r>
            <a:r>
              <a:rPr lang="fr-CH" dirty="0" err="1" smtClean="0"/>
              <a:t>handrail</a:t>
            </a:r>
            <a:r>
              <a:rPr lang="fr-CH" dirty="0" smtClean="0"/>
              <a:t> </a:t>
            </a:r>
            <a:r>
              <a:rPr lang="fr-CH" dirty="0" err="1" smtClean="0"/>
              <a:t>added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486769" y="1692764"/>
            <a:ext cx="625231" cy="6050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99384" y="3432824"/>
            <a:ext cx="2176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Height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of the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handrail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157785" y="3432824"/>
            <a:ext cx="2704123" cy="34200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75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</p:spPr>
        <p:txBody>
          <a:bodyPr>
            <a:normAutofit/>
          </a:bodyPr>
          <a:lstStyle/>
          <a:p>
            <a:r>
              <a:rPr lang="fr-CH" dirty="0" smtClean="0"/>
              <a:t>Start of </a:t>
            </a:r>
            <a:r>
              <a:rPr lang="fr-CH" dirty="0" err="1" smtClean="0"/>
              <a:t>activities</a:t>
            </a:r>
            <a:r>
              <a:rPr lang="fr-CH" dirty="0" smtClean="0"/>
              <a:t>: </a:t>
            </a:r>
            <a:r>
              <a:rPr lang="fr-CH" dirty="0" err="1" smtClean="0"/>
              <a:t>June</a:t>
            </a:r>
            <a:r>
              <a:rPr lang="fr-CH" dirty="0" smtClean="0"/>
              <a:t> 29</a:t>
            </a:r>
            <a:r>
              <a:rPr lang="fr-CH" baseline="30000" dirty="0" smtClean="0"/>
              <a:t>th</a:t>
            </a:r>
          </a:p>
          <a:p>
            <a:r>
              <a:rPr lang="fr-CH" dirty="0" err="1" smtClean="0"/>
              <a:t>Acceptance</a:t>
            </a:r>
            <a:r>
              <a:rPr lang="fr-CH" dirty="0" smtClean="0"/>
              <a:t> tests </a:t>
            </a:r>
            <a:r>
              <a:rPr lang="fr-CH" dirty="0" err="1" smtClean="0"/>
              <a:t>held</a:t>
            </a:r>
            <a:r>
              <a:rPr lang="fr-CH" dirty="0" smtClean="0"/>
              <a:t> </a:t>
            </a:r>
            <a:r>
              <a:rPr lang="fr-CH" dirty="0"/>
              <a:t>on </a:t>
            </a:r>
            <a:r>
              <a:rPr lang="fr-CH" dirty="0" err="1"/>
              <a:t>September</a:t>
            </a:r>
            <a:r>
              <a:rPr lang="fr-CH" dirty="0"/>
              <a:t> </a:t>
            </a:r>
            <a:r>
              <a:rPr lang="fr-CH" dirty="0" smtClean="0"/>
              <a:t>16</a:t>
            </a:r>
            <a:r>
              <a:rPr lang="fr-CH" baseline="30000" dirty="0" smtClean="0"/>
              <a:t>th</a:t>
            </a:r>
            <a:endParaRPr lang="fr-CH" baseline="30000" dirty="0"/>
          </a:p>
          <a:p>
            <a:r>
              <a:rPr lang="fr-CH" dirty="0" smtClean="0"/>
              <a:t>More </a:t>
            </a:r>
            <a:r>
              <a:rPr lang="fr-CH" dirty="0" err="1" smtClean="0"/>
              <a:t>than</a:t>
            </a:r>
            <a:r>
              <a:rPr lang="fr-CH" dirty="0" smtClean="0"/>
              <a:t> 5 </a:t>
            </a:r>
            <a:r>
              <a:rPr lang="fr-CH" dirty="0" err="1" smtClean="0"/>
              <a:t>weeks</a:t>
            </a:r>
            <a:r>
              <a:rPr lang="fr-CH" dirty="0" smtClean="0"/>
              <a:t> </a:t>
            </a:r>
            <a:r>
              <a:rPr lang="fr-CH" dirty="0" err="1" smtClean="0"/>
              <a:t>delay</a:t>
            </a:r>
            <a:r>
              <a:rPr lang="fr-CH" dirty="0" smtClean="0"/>
              <a:t> due to:</a:t>
            </a:r>
          </a:p>
          <a:p>
            <a:pPr lvl="1"/>
            <a:r>
              <a:rPr lang="en-GB" dirty="0"/>
              <a:t>Late delivery of some commercial </a:t>
            </a:r>
            <a:r>
              <a:rPr lang="en-GB" dirty="0" smtClean="0"/>
              <a:t>components</a:t>
            </a:r>
          </a:p>
          <a:p>
            <a:pPr lvl="1">
              <a:lnSpc>
                <a:spcPct val="140000"/>
              </a:lnSpc>
            </a:pPr>
            <a:r>
              <a:rPr lang="en-GB" dirty="0" smtClean="0"/>
              <a:t>Mechanical failure </a:t>
            </a:r>
            <a:r>
              <a:rPr lang="en-GB" dirty="0"/>
              <a:t>of </a:t>
            </a:r>
            <a:r>
              <a:rPr lang="en-GB" dirty="0" smtClean="0"/>
              <a:t>the emergency </a:t>
            </a:r>
            <a:r>
              <a:rPr lang="en-GB" dirty="0"/>
              <a:t>brake during the crane </a:t>
            </a:r>
            <a:r>
              <a:rPr lang="en-GB" dirty="0" smtClean="0"/>
              <a:t>commissioning</a:t>
            </a:r>
          </a:p>
          <a:p>
            <a:pPr lvl="1">
              <a:lnSpc>
                <a:spcPct val="140000"/>
              </a:lnSpc>
            </a:pPr>
            <a:r>
              <a:rPr lang="fr-CH" dirty="0" smtClean="0"/>
              <a:t>Time </a:t>
            </a:r>
            <a:r>
              <a:rPr lang="fr-CH" dirty="0" err="1" smtClean="0"/>
              <a:t>needed</a:t>
            </a:r>
            <a:r>
              <a:rPr lang="fr-CH" dirty="0" smtClean="0"/>
              <a:t> to setup the software </a:t>
            </a:r>
            <a:r>
              <a:rPr lang="fr-CH" dirty="0" err="1" smtClean="0"/>
              <a:t>which</a:t>
            </a:r>
            <a:r>
              <a:rPr lang="fr-CH" dirty="0" smtClean="0"/>
              <a:t> corrects the </a:t>
            </a:r>
            <a:r>
              <a:rPr lang="fr-CH" dirty="0" err="1" smtClean="0"/>
              <a:t>skewing</a:t>
            </a:r>
            <a:endParaRPr lang="en-GB" dirty="0"/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87473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1044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Non-destructive tests </a:t>
            </a:r>
            <a:r>
              <a:rPr lang="fr-CH" dirty="0" err="1" smtClean="0"/>
              <a:t>showed</a:t>
            </a:r>
            <a:r>
              <a:rPr lang="fr-CH" dirty="0" smtClean="0"/>
              <a:t> cracks in the </a:t>
            </a:r>
            <a:r>
              <a:rPr lang="fr-CH" dirty="0" err="1" smtClean="0"/>
              <a:t>existing</a:t>
            </a:r>
            <a:r>
              <a:rPr lang="fr-CH" dirty="0" smtClean="0"/>
              <a:t> structure:</a:t>
            </a:r>
            <a:endParaRPr lang="en-GB" dirty="0"/>
          </a:p>
          <a:p>
            <a:pPr lvl="1"/>
            <a:endParaRPr lang="fr-CH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19" y="2289908"/>
            <a:ext cx="3124688" cy="36211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2"/>
          <a:stretch/>
        </p:blipFill>
        <p:spPr>
          <a:xfrm>
            <a:off x="3787043" y="2289908"/>
            <a:ext cx="5028712" cy="269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6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</p:spPr>
        <p:txBody>
          <a:bodyPr>
            <a:normAutofit/>
          </a:bodyPr>
          <a:lstStyle/>
          <a:p>
            <a:r>
              <a:rPr lang="fr-CH" dirty="0" smtClean="0"/>
              <a:t>CE </a:t>
            </a:r>
            <a:r>
              <a:rPr lang="fr-CH" dirty="0" err="1" smtClean="0"/>
              <a:t>marking</a:t>
            </a:r>
            <a:r>
              <a:rPr lang="fr-CH" dirty="0" smtClean="0"/>
              <a:t> not </a:t>
            </a:r>
            <a:r>
              <a:rPr lang="fr-CH" dirty="0" err="1" smtClean="0"/>
              <a:t>yet</a:t>
            </a:r>
            <a:r>
              <a:rPr lang="fr-CH" dirty="0" smtClean="0"/>
              <a:t> </a:t>
            </a:r>
            <a:r>
              <a:rPr lang="fr-CH" dirty="0" err="1" smtClean="0"/>
              <a:t>delivered</a:t>
            </a:r>
            <a:endParaRPr lang="fr-CH" baseline="30000" dirty="0" smtClean="0"/>
          </a:p>
          <a:p>
            <a:r>
              <a:rPr lang="fr-CH" dirty="0" smtClean="0"/>
              <a:t>Manufacturer has </a:t>
            </a:r>
            <a:r>
              <a:rPr lang="fr-CH" dirty="0" err="1" smtClean="0"/>
              <a:t>authorized</a:t>
            </a:r>
            <a:r>
              <a:rPr lang="fr-CH" dirty="0" smtClean="0"/>
              <a:t> the </a:t>
            </a:r>
            <a:r>
              <a:rPr lang="fr-CH" dirty="0" err="1" smtClean="0"/>
              <a:t>temporary</a:t>
            </a:r>
            <a:r>
              <a:rPr lang="fr-CH" dirty="0" smtClean="0"/>
              <a:t> use of the crane</a:t>
            </a:r>
          </a:p>
          <a:p>
            <a:r>
              <a:rPr lang="fr-CH" dirty="0"/>
              <a:t>Intervention ~1 </a:t>
            </a:r>
            <a:r>
              <a:rPr lang="fr-CH" dirty="0" err="1" smtClean="0"/>
              <a:t>week</a:t>
            </a:r>
            <a:r>
              <a:rPr lang="fr-CH" dirty="0" smtClean="0"/>
              <a:t> (to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agreed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user)</a:t>
            </a:r>
          </a:p>
          <a:p>
            <a:r>
              <a:rPr lang="fr-CH" dirty="0" err="1"/>
              <a:t>Cost</a:t>
            </a:r>
            <a:r>
              <a:rPr lang="fr-CH" dirty="0"/>
              <a:t> ~10.000 €</a:t>
            </a:r>
            <a:endParaRPr lang="en-GB" dirty="0"/>
          </a:p>
          <a:p>
            <a:endParaRPr lang="fr-CH" dirty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2638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PR-534 consolidation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</p:spPr>
        <p:txBody>
          <a:bodyPr>
            <a:normAutofit/>
          </a:bodyPr>
          <a:lstStyle/>
          <a:p>
            <a:r>
              <a:rPr lang="fr-CH" dirty="0" err="1" smtClean="0"/>
              <a:t>Identical</a:t>
            </a:r>
            <a:r>
              <a:rPr lang="fr-CH" dirty="0" smtClean="0"/>
              <a:t> to </a:t>
            </a:r>
            <a:r>
              <a:rPr lang="fr-CH" dirty="0" err="1" smtClean="0"/>
              <a:t>renovation</a:t>
            </a:r>
            <a:r>
              <a:rPr lang="fr-CH" dirty="0" smtClean="0"/>
              <a:t> of PR-538</a:t>
            </a:r>
          </a:p>
          <a:p>
            <a:r>
              <a:rPr lang="fr-CH" dirty="0" err="1" smtClean="0"/>
              <a:t>Offer</a:t>
            </a:r>
            <a:r>
              <a:rPr lang="fr-CH" dirty="0" smtClean="0"/>
              <a:t> </a:t>
            </a:r>
            <a:r>
              <a:rPr lang="fr-CH" dirty="0" err="1" smtClean="0"/>
              <a:t>awaited</a:t>
            </a:r>
            <a:r>
              <a:rPr lang="fr-CH" dirty="0" smtClean="0"/>
              <a:t>: </a:t>
            </a:r>
            <a:r>
              <a:rPr lang="fr-CH" dirty="0"/>
              <a:t>~400.000 € (due to structure </a:t>
            </a:r>
            <a:r>
              <a:rPr lang="fr-CH" dirty="0" err="1"/>
              <a:t>reparation</a:t>
            </a:r>
            <a:r>
              <a:rPr lang="fr-CH" dirty="0"/>
              <a:t> and new </a:t>
            </a:r>
            <a:r>
              <a:rPr lang="fr-CH" dirty="0" err="1"/>
              <a:t>cabin</a:t>
            </a:r>
            <a:r>
              <a:rPr lang="fr-CH" dirty="0"/>
              <a:t> </a:t>
            </a:r>
            <a:r>
              <a:rPr lang="fr-CH" dirty="0" smtClean="0"/>
              <a:t>structure)</a:t>
            </a:r>
            <a:endParaRPr lang="fr-CH" dirty="0"/>
          </a:p>
          <a:p>
            <a:r>
              <a:rPr lang="fr-CH" dirty="0" smtClean="0"/>
              <a:t>Intervention </a:t>
            </a:r>
            <a:r>
              <a:rPr lang="fr-CH" dirty="0" err="1" smtClean="0"/>
              <a:t>planned</a:t>
            </a:r>
            <a:r>
              <a:rPr lang="fr-CH" dirty="0" smtClean="0"/>
              <a:t> </a:t>
            </a:r>
            <a:r>
              <a:rPr lang="fr-CH" dirty="0"/>
              <a:t>for </a:t>
            </a:r>
            <a:r>
              <a:rPr lang="fr-CH" dirty="0" err="1"/>
              <a:t>January</a:t>
            </a:r>
            <a:r>
              <a:rPr lang="fr-CH" dirty="0"/>
              <a:t> 2016</a:t>
            </a:r>
          </a:p>
          <a:p>
            <a:endParaRPr lang="fr-CH" dirty="0" smtClean="0"/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78661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Before consolidation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128" y="1038097"/>
            <a:ext cx="6887947" cy="5165960"/>
          </a:xfrm>
        </p:spPr>
      </p:pic>
      <p:sp>
        <p:nvSpPr>
          <p:cNvPr id="5" name="TextBox 4"/>
          <p:cNvSpPr txBox="1"/>
          <p:nvPr/>
        </p:nvSpPr>
        <p:spPr>
          <a:xfrm>
            <a:off x="1145827" y="4177915"/>
            <a:ext cx="488765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identical</a:t>
            </a:r>
            <a:r>
              <a:rPr lang="fr-CH" dirty="0" smtClean="0"/>
              <a:t> </a:t>
            </a:r>
            <a:r>
              <a:rPr lang="fr-CH" dirty="0" err="1" smtClean="0"/>
              <a:t>overhead</a:t>
            </a:r>
            <a:r>
              <a:rPr lang="fr-CH" dirty="0" smtClean="0"/>
              <a:t> cranes: PR534-PR538</a:t>
            </a:r>
          </a:p>
          <a:p>
            <a:r>
              <a:rPr lang="fr-CH" dirty="0" err="1" smtClean="0"/>
              <a:t>Manuafcturer</a:t>
            </a:r>
            <a:r>
              <a:rPr lang="fr-CH" dirty="0" smtClean="0"/>
              <a:t>: SEPA</a:t>
            </a:r>
          </a:p>
          <a:p>
            <a:r>
              <a:rPr lang="fr-CH" dirty="0" err="1" smtClean="0"/>
              <a:t>Year</a:t>
            </a:r>
            <a:r>
              <a:rPr lang="fr-CH" dirty="0" smtClean="0"/>
              <a:t>: 1976</a:t>
            </a:r>
          </a:p>
          <a:p>
            <a:r>
              <a:rPr lang="fr-CH" dirty="0" err="1" smtClean="0"/>
              <a:t>Capacity</a:t>
            </a:r>
            <a:r>
              <a:rPr lang="fr-CH" dirty="0" smtClean="0"/>
              <a:t>: 40 ton</a:t>
            </a:r>
          </a:p>
          <a:p>
            <a:r>
              <a:rPr lang="fr-CH" dirty="0" err="1" smtClean="0"/>
              <a:t>Span</a:t>
            </a:r>
            <a:r>
              <a:rPr lang="fr-CH" dirty="0" smtClean="0"/>
              <a:t>: 46 m</a:t>
            </a:r>
          </a:p>
          <a:p>
            <a:r>
              <a:rPr lang="fr-CH" dirty="0" smtClean="0"/>
              <a:t>Lifting </a:t>
            </a:r>
            <a:r>
              <a:rPr lang="fr-CH" dirty="0" err="1" smtClean="0"/>
              <a:t>height</a:t>
            </a:r>
            <a:r>
              <a:rPr lang="fr-CH" dirty="0" smtClean="0"/>
              <a:t>: 10 m</a:t>
            </a:r>
          </a:p>
          <a:p>
            <a:r>
              <a:rPr lang="fr-CH" dirty="0" err="1" smtClean="0"/>
              <a:t>Possibility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in «tandem»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Before consolidation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9126" y="4857142"/>
            <a:ext cx="44526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Command: </a:t>
            </a:r>
            <a:r>
              <a:rPr lang="fr-CH" dirty="0" err="1" smtClean="0"/>
              <a:t>cabin</a:t>
            </a:r>
            <a:r>
              <a:rPr lang="fr-CH" dirty="0" smtClean="0"/>
              <a:t> </a:t>
            </a:r>
            <a:r>
              <a:rPr lang="fr-CH" dirty="0" err="1" smtClean="0"/>
              <a:t>sliding</a:t>
            </a:r>
            <a:r>
              <a:rPr lang="fr-CH" dirty="0" smtClean="0"/>
              <a:t> </a:t>
            </a:r>
            <a:r>
              <a:rPr lang="fr-CH" dirty="0" err="1" smtClean="0"/>
              <a:t>along</a:t>
            </a:r>
            <a:r>
              <a:rPr lang="fr-CH" dirty="0" smtClean="0"/>
              <a:t> one </a:t>
            </a:r>
            <a:r>
              <a:rPr lang="fr-CH" dirty="0" err="1" smtClean="0"/>
              <a:t>girder</a:t>
            </a:r>
            <a:endParaRPr lang="fr-CH" dirty="0" smtClean="0"/>
          </a:p>
          <a:p>
            <a:r>
              <a:rPr lang="fr-CH" dirty="0" smtClean="0"/>
              <a:t>Access</a:t>
            </a:r>
            <a:r>
              <a:rPr lang="fr-CH" dirty="0" smtClean="0"/>
              <a:t>: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crane </a:t>
            </a:r>
            <a:r>
              <a:rPr lang="fr-CH" dirty="0" err="1" smtClean="0"/>
              <a:t>girder</a:t>
            </a:r>
            <a:endParaRPr lang="fr-CH" dirty="0" smtClean="0"/>
          </a:p>
          <a:p>
            <a:endParaRPr lang="en-GB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1" t="18264" r="27383" b="12168"/>
          <a:stretch/>
        </p:blipFill>
        <p:spPr>
          <a:xfrm>
            <a:off x="457200" y="1104316"/>
            <a:ext cx="3967567" cy="370409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2" t="1356" r="20621" b="5198"/>
          <a:stretch/>
        </p:blipFill>
        <p:spPr>
          <a:xfrm>
            <a:off x="5731347" y="1104315"/>
            <a:ext cx="2668733" cy="491398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222210" y="3688597"/>
            <a:ext cx="875654" cy="1119814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277173" y="4626244"/>
            <a:ext cx="1945037" cy="11081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76405" y="5556145"/>
            <a:ext cx="235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Auxiliary</a:t>
            </a:r>
            <a:r>
              <a:rPr lang="fr-CH" dirty="0" smtClean="0"/>
              <a:t> </a:t>
            </a:r>
            <a:r>
              <a:rPr lang="fr-CH" dirty="0" err="1" smtClean="0"/>
              <a:t>hoist</a:t>
            </a:r>
            <a:r>
              <a:rPr lang="fr-CH" dirty="0" smtClean="0"/>
              <a:t>: 5 ton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585200" cy="5028279"/>
          </a:xfrm>
        </p:spPr>
        <p:txBody>
          <a:bodyPr/>
          <a:lstStyle/>
          <a:p>
            <a:r>
              <a:rPr lang="fr-CH" dirty="0" smtClean="0"/>
              <a:t>Total value: 383.500 € (DL </a:t>
            </a:r>
            <a:r>
              <a:rPr lang="en-GB" dirty="0" smtClean="0"/>
              <a:t>6040962 – May ‘15)</a:t>
            </a:r>
            <a:endParaRPr lang="fr-CH" dirty="0" smtClean="0"/>
          </a:p>
          <a:p>
            <a:r>
              <a:rPr lang="fr-CH" dirty="0" err="1" smtClean="0"/>
              <a:t>Includes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Replacement of main </a:t>
            </a:r>
            <a:r>
              <a:rPr lang="fr-CH" dirty="0" err="1" smtClean="0"/>
              <a:t>hoist</a:t>
            </a:r>
            <a:r>
              <a:rPr lang="fr-CH" dirty="0" smtClean="0"/>
              <a:t>: new lifting </a:t>
            </a:r>
            <a:r>
              <a:rPr lang="fr-CH" dirty="0" err="1" smtClean="0"/>
              <a:t>height</a:t>
            </a:r>
            <a:r>
              <a:rPr lang="fr-CH" dirty="0" smtClean="0"/>
              <a:t> 19m</a:t>
            </a:r>
          </a:p>
          <a:p>
            <a:pPr lvl="1"/>
            <a:r>
              <a:rPr lang="fr-CH" dirty="0" smtClean="0"/>
              <a:t>Emergency </a:t>
            </a:r>
            <a:r>
              <a:rPr lang="fr-CH" dirty="0" err="1" smtClean="0"/>
              <a:t>brake</a:t>
            </a:r>
            <a:endParaRPr lang="fr-CH" dirty="0" smtClean="0"/>
          </a:p>
          <a:p>
            <a:pPr lvl="1"/>
            <a:r>
              <a:rPr lang="fr-CH" dirty="0" smtClean="0"/>
              <a:t>Replacement of long-</a:t>
            </a:r>
            <a:r>
              <a:rPr lang="fr-CH" dirty="0" err="1" smtClean="0"/>
              <a:t>travel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endParaRPr lang="fr-CH" dirty="0" smtClean="0"/>
          </a:p>
          <a:p>
            <a:pPr lvl="1"/>
            <a:r>
              <a:rPr lang="fr-CH" dirty="0" smtClean="0"/>
              <a:t>Replacement of </a:t>
            </a:r>
            <a:r>
              <a:rPr lang="fr-CH" dirty="0" err="1" smtClean="0"/>
              <a:t>electrical</a:t>
            </a:r>
            <a:r>
              <a:rPr lang="fr-CH" dirty="0" smtClean="0"/>
              <a:t> plant</a:t>
            </a:r>
          </a:p>
          <a:p>
            <a:pPr lvl="1"/>
            <a:r>
              <a:rPr lang="fr-CH" dirty="0" err="1" smtClean="0"/>
              <a:t>Cabin</a:t>
            </a:r>
            <a:r>
              <a:rPr lang="fr-CH" dirty="0" smtClean="0"/>
              <a:t> </a:t>
            </a:r>
            <a:r>
              <a:rPr lang="fr-CH" dirty="0" err="1" smtClean="0"/>
              <a:t>renovation</a:t>
            </a:r>
            <a:endParaRPr lang="fr-CH" dirty="0" smtClean="0"/>
          </a:p>
          <a:p>
            <a:pPr lvl="1"/>
            <a:r>
              <a:rPr lang="fr-CH" dirty="0" smtClean="0"/>
              <a:t>Replacement of </a:t>
            </a:r>
            <a:r>
              <a:rPr lang="fr-CH" dirty="0" err="1" smtClean="0"/>
              <a:t>auxiliary</a:t>
            </a:r>
            <a:r>
              <a:rPr lang="fr-CH" dirty="0" smtClean="0"/>
              <a:t> </a:t>
            </a:r>
            <a:r>
              <a:rPr lang="fr-CH" dirty="0" err="1" smtClean="0"/>
              <a:t>hoist</a:t>
            </a:r>
            <a:r>
              <a:rPr lang="fr-CH" dirty="0" smtClean="0"/>
              <a:t>: new </a:t>
            </a:r>
            <a:r>
              <a:rPr lang="fr-CH" dirty="0" err="1" smtClean="0"/>
              <a:t>capacity</a:t>
            </a:r>
            <a:r>
              <a:rPr lang="fr-CH" dirty="0" smtClean="0"/>
              <a:t> 10 ton</a:t>
            </a:r>
          </a:p>
          <a:p>
            <a:pPr lvl="1"/>
            <a:r>
              <a:rPr lang="fr-CH" dirty="0" err="1" smtClean="0"/>
              <a:t>Electronic</a:t>
            </a:r>
            <a:r>
              <a:rPr lang="fr-CH" dirty="0" smtClean="0"/>
              <a:t> </a:t>
            </a:r>
            <a:r>
              <a:rPr lang="fr-CH" dirty="0" err="1" smtClean="0"/>
              <a:t>skewing</a:t>
            </a:r>
            <a:r>
              <a:rPr lang="fr-CH" dirty="0" smtClean="0"/>
              <a:t> correction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83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3" t="24617" r="2902" b="12055"/>
          <a:stretch/>
        </p:blipFill>
        <p:spPr>
          <a:xfrm>
            <a:off x="73683" y="949333"/>
            <a:ext cx="5813689" cy="31792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40"/>
          <a:stretch/>
        </p:blipFill>
        <p:spPr>
          <a:xfrm>
            <a:off x="3876432" y="2977661"/>
            <a:ext cx="5157633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2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0" t="9323" r="40188" b="5699"/>
          <a:stretch/>
        </p:blipFill>
        <p:spPr>
          <a:xfrm>
            <a:off x="230520" y="1086146"/>
            <a:ext cx="3529972" cy="42145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8" t="14786" r="23675" b="17446"/>
          <a:stretch/>
        </p:blipFill>
        <p:spPr>
          <a:xfrm>
            <a:off x="4659130" y="2219569"/>
            <a:ext cx="4024924" cy="34856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9425" y="1318509"/>
            <a:ext cx="20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Double </a:t>
            </a:r>
            <a:r>
              <a:rPr lang="fr-CH" dirty="0" err="1" smtClean="0"/>
              <a:t>motor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643077" y="1687841"/>
            <a:ext cx="0" cy="92249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53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1" t="33157" r="8958" b="26646"/>
          <a:stretch/>
        </p:blipFill>
        <p:spPr>
          <a:xfrm>
            <a:off x="457200" y="1050933"/>
            <a:ext cx="5830277" cy="24503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5" t="50342" r="40770" b="3010"/>
          <a:stretch/>
        </p:blipFill>
        <p:spPr>
          <a:xfrm>
            <a:off x="4032738" y="3759200"/>
            <a:ext cx="4822094" cy="239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7" t="32820" r="24473"/>
          <a:stretch/>
        </p:blipFill>
        <p:spPr>
          <a:xfrm>
            <a:off x="742461" y="1266092"/>
            <a:ext cx="2610339" cy="4607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r="37844" b="30598"/>
          <a:stretch/>
        </p:blipFill>
        <p:spPr>
          <a:xfrm>
            <a:off x="4104665" y="1266092"/>
            <a:ext cx="2397736" cy="46188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86163" y="1606785"/>
            <a:ext cx="2387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Festoon</a:t>
            </a:r>
            <a:r>
              <a:rPr lang="fr-CH" dirty="0" smtClean="0"/>
              <a:t> </a:t>
            </a:r>
            <a:r>
              <a:rPr lang="fr-CH" dirty="0" err="1" smtClean="0"/>
              <a:t>replaced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; all new </a:t>
            </a:r>
            <a:r>
              <a:rPr lang="fr-CH" dirty="0" err="1" smtClean="0"/>
              <a:t>cables</a:t>
            </a:r>
            <a:r>
              <a:rPr lang="fr-CH" dirty="0" smtClean="0"/>
              <a:t> </a:t>
            </a:r>
            <a:r>
              <a:rPr lang="fr-CH" dirty="0" err="1" smtClean="0"/>
              <a:t>according</a:t>
            </a:r>
            <a:r>
              <a:rPr lang="fr-CH" dirty="0" smtClean="0"/>
              <a:t> to CERN standards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5666154" y="2206950"/>
            <a:ext cx="1020009" cy="3955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2836986" y="2206950"/>
            <a:ext cx="3849177" cy="2470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5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PR-538 consolidation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2" t="1356" r="20621" b="5198"/>
          <a:stretch/>
        </p:blipFill>
        <p:spPr>
          <a:xfrm>
            <a:off x="582313" y="1186069"/>
            <a:ext cx="2445706" cy="45033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7" t="8661" r="770" b="19088"/>
          <a:stretch/>
        </p:blipFill>
        <p:spPr>
          <a:xfrm>
            <a:off x="3681046" y="1186069"/>
            <a:ext cx="3173046" cy="49549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04073" y="5366221"/>
            <a:ext cx="1839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10 ton </a:t>
            </a:r>
            <a:r>
              <a:rPr lang="fr-CH" dirty="0" err="1" smtClean="0"/>
              <a:t>auxiliary</a:t>
            </a:r>
            <a:r>
              <a:rPr lang="fr-CH" dirty="0" smtClean="0"/>
              <a:t> </a:t>
            </a:r>
            <a:r>
              <a:rPr lang="fr-CH" dirty="0" err="1" smtClean="0"/>
              <a:t>hoist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45672" y="950292"/>
            <a:ext cx="2074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New structure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future </a:t>
            </a:r>
            <a:r>
              <a:rPr lang="fr-CH" dirty="0" err="1" smtClean="0"/>
              <a:t>walkway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5884987" y="1411957"/>
            <a:ext cx="1160685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369169" y="5550887"/>
            <a:ext cx="1934905" cy="13849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87055" y="3059946"/>
            <a:ext cx="2074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Cabin</a:t>
            </a:r>
            <a:r>
              <a:rPr lang="fr-CH" dirty="0" smtClean="0"/>
              <a:t> </a:t>
            </a:r>
            <a:r>
              <a:rPr lang="fr-CH" dirty="0" err="1" smtClean="0"/>
              <a:t>revision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new joysticks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111631" y="3718232"/>
            <a:ext cx="957486" cy="159591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61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</TotalTime>
  <Words>283</Words>
  <Application>Microsoft Office PowerPoint</Application>
  <PresentationFormat>On-screen Show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Ubuntu</vt:lpstr>
      <vt:lpstr>Ubuntu Light</vt:lpstr>
      <vt:lpstr>CERN_ENdept_Presentation_ArialFont copy</vt:lpstr>
      <vt:lpstr>Overhead cranes consolidation in EHN1 </vt:lpstr>
      <vt:lpstr>Before consolidation</vt:lpstr>
      <vt:lpstr>Before consolidation</vt:lpstr>
      <vt:lpstr>PR-538 consolidation</vt:lpstr>
      <vt:lpstr>PR-538 consolidation</vt:lpstr>
      <vt:lpstr>PR-538 consolidation</vt:lpstr>
      <vt:lpstr>PR-538 consolidation</vt:lpstr>
      <vt:lpstr>PR-538 consolidation</vt:lpstr>
      <vt:lpstr>PR-538 consolidation</vt:lpstr>
      <vt:lpstr>PR-538 consolidation</vt:lpstr>
      <vt:lpstr>PR-538 consolidation</vt:lpstr>
      <vt:lpstr>PR-538 consolidation</vt:lpstr>
      <vt:lpstr>PR-538 consolidation</vt:lpstr>
      <vt:lpstr>PR-534 consolidation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Roberto Rinaldesi</cp:lastModifiedBy>
  <cp:revision>42</cp:revision>
  <dcterms:created xsi:type="dcterms:W3CDTF">2014-04-09T15:49:20Z</dcterms:created>
  <dcterms:modified xsi:type="dcterms:W3CDTF">2015-09-24T12:36:48Z</dcterms:modified>
</cp:coreProperties>
</file>