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2" r:id="rId1"/>
    <p:sldMasterId id="2147483676" r:id="rId2"/>
    <p:sldMasterId id="2147483749" r:id="rId3"/>
    <p:sldMasterId id="2147483763" r:id="rId4"/>
    <p:sldMasterId id="2147483775" r:id="rId5"/>
  </p:sldMasterIdLst>
  <p:notesMasterIdLst>
    <p:notesMasterId r:id="rId17"/>
  </p:notesMasterIdLst>
  <p:handoutMasterIdLst>
    <p:handoutMasterId r:id="rId18"/>
  </p:handoutMasterIdLst>
  <p:sldIdLst>
    <p:sldId id="1067" r:id="rId6"/>
    <p:sldId id="1085" r:id="rId7"/>
    <p:sldId id="1082" r:id="rId8"/>
    <p:sldId id="1088" r:id="rId9"/>
    <p:sldId id="1086" r:id="rId10"/>
    <p:sldId id="1090" r:id="rId11"/>
    <p:sldId id="1092" r:id="rId12"/>
    <p:sldId id="1093" r:id="rId13"/>
    <p:sldId id="1094" r:id="rId14"/>
    <p:sldId id="1095" r:id="rId15"/>
    <p:sldId id="1096" r:id="rId16"/>
  </p:sldIdLst>
  <p:sldSz cx="9144000" cy="6858000" type="screen4x3"/>
  <p:notesSz cx="6845300" cy="93964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0000FF"/>
    <a:srgbClr val="E1AAA9"/>
    <a:srgbClr val="0000CC"/>
    <a:srgbClr val="33CC33"/>
    <a:srgbClr val="CC0099"/>
    <a:srgbClr val="FF0000"/>
    <a:srgbClr val="C5FFDB"/>
    <a:srgbClr val="FFEEE5"/>
    <a:srgbClr val="FFF4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1" autoAdjust="0"/>
    <p:restoredTop sz="94678" autoAdjust="0"/>
  </p:normalViewPr>
  <p:slideViewPr>
    <p:cSldViewPr snapToObjects="1">
      <p:cViewPr>
        <p:scale>
          <a:sx n="72" d="100"/>
          <a:sy n="72" d="100"/>
        </p:scale>
        <p:origin x="-902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Objects="1">
      <p:cViewPr varScale="1">
        <p:scale>
          <a:sx n="105" d="100"/>
          <a:sy n="105" d="100"/>
        </p:scale>
        <p:origin x="-3944" y="-96"/>
      </p:cViewPr>
      <p:guideLst>
        <p:guide orient="horz" pos="2959"/>
        <p:guide pos="215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54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t" anchorCtr="0" compatLnSpc="1">
            <a:prstTxWarp prst="textNoShape">
              <a:avLst/>
            </a:prstTxWarp>
          </a:bodyPr>
          <a:lstStyle>
            <a:lvl1pPr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9850" y="0"/>
            <a:ext cx="29654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t" anchorCtr="0" compatLnSpc="1">
            <a:prstTxWarp prst="textNoShape">
              <a:avLst/>
            </a:prstTxWarp>
          </a:bodyPr>
          <a:lstStyle>
            <a:lvl1pPr algn="r"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fld id="{473ED06D-6490-42AE-B216-2143359F5D98}" type="datetime1">
              <a:rPr lang="en-US" altLang="en-US"/>
              <a:pPr>
                <a:defRPr/>
              </a:pPr>
              <a:t>10/26/2015</a:t>
            </a:fld>
            <a:endParaRPr lang="en-US" altLang="en-US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26513"/>
            <a:ext cx="29654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b" anchorCtr="0" compatLnSpc="1">
            <a:prstTxWarp prst="textNoShape">
              <a:avLst/>
            </a:prstTxWarp>
          </a:bodyPr>
          <a:lstStyle>
            <a:lvl1pPr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9850" y="8926513"/>
            <a:ext cx="29654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b" anchorCtr="0" compatLnSpc="1">
            <a:prstTxWarp prst="textNoShape">
              <a:avLst/>
            </a:prstTxWarp>
          </a:bodyPr>
          <a:lstStyle>
            <a:lvl1pPr algn="r"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fld id="{30961F61-1DE0-4721-9B5F-09581D3FAF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77755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54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t" anchorCtr="0" compatLnSpc="1">
            <a:prstTxWarp prst="textNoShape">
              <a:avLst/>
            </a:prstTxWarp>
          </a:bodyPr>
          <a:lstStyle>
            <a:lvl1pPr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4579" name="Rectangle 9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074738" y="704850"/>
            <a:ext cx="4697412" cy="35226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8" name="Rectangle 10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464050"/>
            <a:ext cx="5019675" cy="422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dt" idx="1"/>
          </p:nvPr>
        </p:nvSpPr>
        <p:spPr bwMode="auto">
          <a:xfrm>
            <a:off x="3879850" y="0"/>
            <a:ext cx="29654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t" anchorCtr="0" compatLnSpc="1">
            <a:prstTxWarp prst="textNoShape">
              <a:avLst/>
            </a:prstTxWarp>
          </a:bodyPr>
          <a:lstStyle>
            <a:lvl1pPr algn="r"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fld id="{91BF728F-5876-45BE-B3DA-B4FE58B5D1A5}" type="datetime1">
              <a:rPr lang="en-US" altLang="en-US"/>
              <a:pPr>
                <a:defRPr/>
              </a:pPr>
              <a:t>10/26/2015</a:t>
            </a:fld>
            <a:endParaRPr lang="en-US" altLang="en-US"/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26513"/>
            <a:ext cx="29654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b" anchorCtr="0" compatLnSpc="1">
            <a:prstTxWarp prst="textNoShape">
              <a:avLst/>
            </a:prstTxWarp>
          </a:bodyPr>
          <a:lstStyle>
            <a:lvl1pPr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79850" y="8926513"/>
            <a:ext cx="29654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b" anchorCtr="0" compatLnSpc="1">
            <a:prstTxWarp prst="textNoShape">
              <a:avLst/>
            </a:prstTxWarp>
          </a:bodyPr>
          <a:lstStyle>
            <a:lvl1pPr algn="r"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fld id="{1AA1CCA2-A10F-4C7C-BA94-5ED7CF37D4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8183737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30 April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Coordination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42E28-4944-4174-8658-B31C7AE78A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30 April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Coordination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296EE-E859-4D61-BFD7-B9A60B6227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30 April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Coordination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00F92-7421-4D98-B9DC-6F6B962616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30 April 2014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Coordination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79F939-DE06-4935-BBD4-E3016F546A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30 April 2014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Coordination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E8AF1-0DC9-44B7-AF51-AA8EEA1643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30 April 2014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Coordination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7CC204-7F0C-4512-96F5-E209B369F8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30 April 2014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Coordination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268430-324B-48D7-8150-B9F7BE11DD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30 April 2014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Coordination meeting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67747D-1456-4966-9E8C-FF49F49FD8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30 April 2014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Coordination meeting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10EE38-ABA7-4505-BF5D-1A80F4FB1E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30 April 2014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Coordination meeting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9CA0E9-2C0B-43DE-8D2E-F4C8DD0F8C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30 April 2014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Coordination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6D579-1541-41FA-A52A-77E57EDA69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30 April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Coordination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4BAE3-E7A4-40F8-A96A-61A1EF93CF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30 April 2014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Coordination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909810-68B4-4E9F-9960-C518FAE9DD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30 April 2014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Coordination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8D7D4C-752B-4126-92C8-F60EC76B6E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30 April 2014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Coordination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915199-733E-4CD1-8CDA-77B9ADF1BF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2778" y="152400"/>
            <a:ext cx="6782622" cy="762000"/>
          </a:xfrm>
          <a:gradFill>
            <a:gsLst>
              <a:gs pos="0">
                <a:srgbClr val="EBF5FF"/>
              </a:gs>
              <a:gs pos="100000">
                <a:srgbClr val="7F96F9"/>
              </a:gs>
            </a:gsLst>
          </a:gradFill>
          <a:ln>
            <a:solidFill>
              <a:schemeClr val="bg1"/>
            </a:solidFill>
          </a:ln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610600" cy="5378450"/>
          </a:xfrm>
        </p:spPr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altLang="en-US" smtClean="0"/>
              <a:t>30 April 2014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r>
              <a:rPr lang="en-US" altLang="en-US" smtClean="0"/>
              <a:t>FCC-ee Physics Coordination meeting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pic>
        <p:nvPicPr>
          <p:cNvPr id="15" name="Picture 14" descr="logo-FCC-HE-0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1" y="152400"/>
            <a:ext cx="1827978" cy="762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30 April 2014</a:t>
            </a: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FCC-ee Physics Coordination meeting</a:t>
            </a:r>
            <a:endParaRPr lang="en-U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30 April 2014</a:t>
            </a: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FCC-ee Physics Coordination meeting</a:t>
            </a: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30 April 2014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FCC-ee Physics Coordination meeting</a:t>
            </a: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30 April 2014</a:t>
            </a: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FCC-ee Physics Coordination meeting</a:t>
            </a:r>
            <a:endParaRPr lang="en-US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30 April 2014</a:t>
            </a: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FCC-ee Physics Coordination meeting</a:t>
            </a:r>
            <a:endParaRPr lang="en-U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30 April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Coordination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330E46-5F80-43ED-933E-4B0D73B470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30 April 2014</a:t>
            </a:r>
            <a:endParaRPr lang="en-US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FCC-ee Physics Coordination meeting</a:t>
            </a:r>
            <a:endParaRPr lang="en-US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30 April 2014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FCC-ee Physics Coordination meeting</a:t>
            </a: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30 April 2014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FCC-ee Physics Coordination meeting</a:t>
            </a: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30 April 2014</a:t>
            </a: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FCC-ee Physics Coordination meeting</a:t>
            </a: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30 April 2014</a:t>
            </a: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FCC-ee Physics Coordination meeting</a:t>
            </a: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30 April 2014</a:t>
            </a: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FCC-ee Physics Coordination meeting</a:t>
            </a:r>
            <a:endParaRPr lang="en-US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30 April 2014</a:t>
            </a: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FCC-ee Physics Coordination meeting</a:t>
            </a:r>
            <a:endParaRPr lang="en-US" alt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30 April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Coordination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45445-4A92-4278-AE93-C99EDAB7AF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30 April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Coordination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1754B-6E5D-420B-BDFF-B4A963889B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30 April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Coordination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14379-8DAD-48B7-B4ED-1E4A8FFEF9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30 April 2014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Coordination meeting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EC0D5-32D3-4FDC-A467-C048AEDAEF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30 April 2014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Coordination meeting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4A6BB-F97C-466A-915E-A585DB29CB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30 April 2014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Coordination meeting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C5D4F-F7D5-4390-BAE9-44347AFEE8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30 April 2014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Coordination meeting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F4F7DB-A3F1-45BC-9E39-640F8C056B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30 April 2014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Coordination meeting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BDD41C-746A-4E50-B405-9FA9321C9F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30 April 2014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Coordination meeting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A41F6C-90E4-4AD8-8E0A-5B7B2B73F5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30 April 2014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Coordination meeting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C8CB4-40B0-4006-88CE-CA6A9661C0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30 April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Coordination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8B203-A19A-4134-A3F2-657FB11069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30 April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Coordination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F540F1-9BF7-4915-ACEE-3EADA9FFDC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30 April 2014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Coordination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E106BA-5BF5-450C-A569-FF850DF581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30 April 2014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Coordination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92179-09DD-42DC-9D73-219BDAA97F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30 April 2014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Coordination meeting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A5194B-0B1E-4425-BD4E-B47A6E31B4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30 April 2014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Coordination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FF734B-8B90-488C-AD1B-BD0BA8A99B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30 April 2014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Coordination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D5112F-1777-415E-92B0-2EFBC992A6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30 April 2014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Coordination meeting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0BCAD3-A093-4695-8125-AA47CE056F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30 April 2014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Coordination meeting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8E370C-E99E-4FCE-9847-0A8BF74B1E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30 April 2014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Coordination meeting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18622B-EF9B-416B-B5E6-DBD96EB2BB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30 April 2014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Coordination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98379-7AFD-42E9-A79D-4D91B9CB88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30 April 2014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Coordination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E5F9BC-4D8E-42F4-8203-227ACCD542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30 April 2014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Coordination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BDC4DB-34D8-4E58-9183-45D092997B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30 April 2014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Coordination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947433-1F9D-4E1C-8C4A-CED6B1BCE2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30 April 2014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Coordination meeting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C99217-547C-48C4-BBA2-0AD26965BC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30 April 2014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Coordination meeting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F19282-61B7-4575-B1E9-BE84A67912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30 April 2014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Coordination meeting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546DA-D9A6-41B9-910D-8E4398FAB7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30 April 2014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Coordination meeting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E8F01-185D-4CC0-813D-17E8E42747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FCC-ee Physics Coordination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9859654-63A5-4139-9191-C0AD9E6D35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30 April 2014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70" r:id="rId1"/>
    <p:sldLayoutId id="2147484871" r:id="rId2"/>
    <p:sldLayoutId id="2147484872" r:id="rId3"/>
    <p:sldLayoutId id="2147484873" r:id="rId4"/>
    <p:sldLayoutId id="2147484874" r:id="rId5"/>
    <p:sldLayoutId id="2147484875" r:id="rId6"/>
    <p:sldLayoutId id="2147484876" r:id="rId7"/>
    <p:sldLayoutId id="2147484877" r:id="rId8"/>
    <p:sldLayoutId id="2147484878" r:id="rId9"/>
    <p:sldLayoutId id="2147484879" r:id="rId10"/>
    <p:sldLayoutId id="2147484880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r>
              <a:rPr lang="en-US" smtClean="0"/>
              <a:t>30 April 2014</a:t>
            </a:r>
            <a:endParaRPr lang="en-US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 smtClean="0"/>
              <a:t>FCC-ee Physics Coordination meeting</a:t>
            </a:r>
            <a:endParaRPr lang="en-US"/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8CE1638-76A0-4354-9DA3-AE45C944E7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81" r:id="rId1"/>
    <p:sldLayoutId id="2147484882" r:id="rId2"/>
    <p:sldLayoutId id="2147484883" r:id="rId3"/>
    <p:sldLayoutId id="2147484884" r:id="rId4"/>
    <p:sldLayoutId id="2147484885" r:id="rId5"/>
    <p:sldLayoutId id="2147484886" r:id="rId6"/>
    <p:sldLayoutId id="2147484887" r:id="rId7"/>
    <p:sldLayoutId id="2147484888" r:id="rId8"/>
    <p:sldLayoutId id="2147484889" r:id="rId9"/>
    <p:sldLayoutId id="2147484890" r:id="rId10"/>
    <p:sldLayoutId id="2147484891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3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lang="en-US" altLang="en-US" smtClean="0"/>
              <a:t>30 April 2014</a:t>
            </a: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lang="en-US" altLang="en-US" smtClean="0"/>
              <a:t>FCC-ee Physics Coordination meeting</a:t>
            </a:r>
            <a:endParaRPr lang="en-US" alt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0"/>
            <a:ext cx="1073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kumimoji="0" lang="en-US" altLang="en-US" sz="1200" dirty="0"/>
              <a:t>Patrick Janot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26" r:id="rId1"/>
    <p:sldLayoutId id="2147484927" r:id="rId2"/>
    <p:sldLayoutId id="2147484892" r:id="rId3"/>
    <p:sldLayoutId id="2147484893" r:id="rId4"/>
    <p:sldLayoutId id="2147484894" r:id="rId5"/>
    <p:sldLayoutId id="2147484895" r:id="rId6"/>
    <p:sldLayoutId id="2147484896" r:id="rId7"/>
    <p:sldLayoutId id="2147484897" r:id="rId8"/>
    <p:sldLayoutId id="2147484898" r:id="rId9"/>
    <p:sldLayoutId id="2147484899" r:id="rId10"/>
    <p:sldLayoutId id="2147484900" r:id="rId11"/>
    <p:sldLayoutId id="2147484901" r:id="rId12"/>
    <p:sldLayoutId id="2147484902" r:id="rId13"/>
    <p:sldLayoutId id="2147484903" r:id="rId1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hf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30 April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FCC-ee Physics Coordination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A88A8A7-9185-4620-BA82-0E7BD3F339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04" r:id="rId1"/>
    <p:sldLayoutId id="2147484905" r:id="rId2"/>
    <p:sldLayoutId id="2147484906" r:id="rId3"/>
    <p:sldLayoutId id="2147484907" r:id="rId4"/>
    <p:sldLayoutId id="2147484908" r:id="rId5"/>
    <p:sldLayoutId id="2147484909" r:id="rId6"/>
    <p:sldLayoutId id="2147484910" r:id="rId7"/>
    <p:sldLayoutId id="2147484911" r:id="rId8"/>
    <p:sldLayoutId id="2147484912" r:id="rId9"/>
    <p:sldLayoutId id="2147484913" r:id="rId10"/>
    <p:sldLayoutId id="2147484914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r>
              <a:rPr lang="en-US" smtClean="0"/>
              <a:t>30 April 2014</a:t>
            </a:r>
            <a:endParaRPr lang="en-US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 smtClean="0"/>
              <a:t>FCC-ee Physics Coordination meeting</a:t>
            </a:r>
            <a:endParaRPr lang="en-US"/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4C57B0D-3BCA-4940-A236-927244701C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15" r:id="rId1"/>
    <p:sldLayoutId id="2147484916" r:id="rId2"/>
    <p:sldLayoutId id="2147484917" r:id="rId3"/>
    <p:sldLayoutId id="2147484918" r:id="rId4"/>
    <p:sldLayoutId id="2147484919" r:id="rId5"/>
    <p:sldLayoutId id="2147484920" r:id="rId6"/>
    <p:sldLayoutId id="2147484921" r:id="rId7"/>
    <p:sldLayoutId id="2147484922" r:id="rId8"/>
    <p:sldLayoutId id="2147484923" r:id="rId9"/>
    <p:sldLayoutId id="2147484924" r:id="rId10"/>
    <p:sldLayoutId id="2147484925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387296/" TargetMode="External"/><Relationship Id="rId2" Type="http://schemas.openxmlformats.org/officeDocument/2006/relationships/hyperlink" Target="https://indico.cern.ch/event/393093/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indico.cern.ch/event/392530/" TargetMode="External"/><Relationship Id="rId4" Type="http://schemas.openxmlformats.org/officeDocument/2006/relationships/hyperlink" Target="https://indico.cern.ch/event/401590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30 April 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FCC-ee Physics Coordination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F19282-61B7-4575-B1E9-BE84A679125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950862" y="1295400"/>
            <a:ext cx="37593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dirty="0" smtClean="0">
                <a:solidFill>
                  <a:srgbClr val="0000CC"/>
                </a:solidFill>
              </a:rPr>
              <a:t>FCC-- </a:t>
            </a:r>
            <a:r>
              <a:rPr lang="fr-CH" dirty="0" err="1" smtClean="0">
                <a:solidFill>
                  <a:srgbClr val="0000CC"/>
                </a:solidFill>
              </a:rPr>
              <a:t>ee</a:t>
            </a:r>
            <a:r>
              <a:rPr lang="fr-CH" dirty="0" smtClean="0">
                <a:solidFill>
                  <a:srgbClr val="0000CC"/>
                </a:solidFill>
              </a:rPr>
              <a:t> </a:t>
            </a:r>
            <a:r>
              <a:rPr lang="fr-CH" dirty="0" smtClean="0">
                <a:solidFill>
                  <a:srgbClr val="0000CC"/>
                </a:solidFill>
              </a:rPr>
              <a:t>VIDYO meeting </a:t>
            </a:r>
            <a:endParaRPr lang="fr-CH" dirty="0" smtClean="0">
              <a:solidFill>
                <a:srgbClr val="0000CC"/>
              </a:solidFill>
            </a:endParaRPr>
          </a:p>
          <a:p>
            <a:pPr algn="ctr"/>
            <a:r>
              <a:rPr lang="fr-CH" dirty="0" smtClean="0">
                <a:solidFill>
                  <a:srgbClr val="0000CC"/>
                </a:solidFill>
              </a:rPr>
              <a:t>26</a:t>
            </a:r>
            <a:r>
              <a:rPr lang="fr-CH" dirty="0" smtClean="0">
                <a:solidFill>
                  <a:srgbClr val="0000CC"/>
                </a:solidFill>
              </a:rPr>
              <a:t> </a:t>
            </a:r>
            <a:r>
              <a:rPr lang="fr-CH" dirty="0" err="1" smtClean="0">
                <a:solidFill>
                  <a:srgbClr val="0000CC"/>
                </a:solidFill>
              </a:rPr>
              <a:t>Oct</a:t>
            </a:r>
            <a:r>
              <a:rPr lang="fr-CH" dirty="0" smtClean="0">
                <a:solidFill>
                  <a:srgbClr val="0000CC"/>
                </a:solidFill>
              </a:rPr>
              <a:t> 2015</a:t>
            </a:r>
            <a:endParaRPr lang="fr-CH" dirty="0"/>
          </a:p>
        </p:txBody>
      </p:sp>
      <p:sp>
        <p:nvSpPr>
          <p:cNvPr id="7" name="TextBox 6"/>
          <p:cNvSpPr txBox="1"/>
          <p:nvPr/>
        </p:nvSpPr>
        <p:spPr>
          <a:xfrm>
            <a:off x="4038600" y="2588567"/>
            <a:ext cx="16225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Brief</a:t>
            </a:r>
            <a:r>
              <a:rPr lang="fr-CH" dirty="0" smtClean="0"/>
              <a:t> news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34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30 April 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FCC-ee Physics Coordination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F19282-61B7-4575-B1E9-BE84A679125B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36451"/>
            <a:ext cx="6400800" cy="479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447" y="5105400"/>
            <a:ext cx="6197600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772400" y="304800"/>
            <a:ext cx="11256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K.Oide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086600" y="5185144"/>
            <a:ext cx="19127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H. </a:t>
            </a:r>
            <a:r>
              <a:rPr lang="fr-CH" dirty="0" err="1" smtClean="0"/>
              <a:t>Burkhardt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301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30 April 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FCC-ee Physics Coordination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F19282-61B7-4575-B1E9-BE84A679125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8600" y="228600"/>
            <a:ext cx="876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‘First look a the </a:t>
            </a:r>
            <a:r>
              <a:rPr lang="fr-CH" dirty="0" err="1" smtClean="0"/>
              <a:t>physics</a:t>
            </a:r>
            <a:r>
              <a:rPr lang="fr-CH" dirty="0" smtClean="0"/>
              <a:t> case of TLEP’ </a:t>
            </a:r>
            <a:r>
              <a:rPr lang="fr-CH" dirty="0" err="1" smtClean="0"/>
              <a:t>now</a:t>
            </a:r>
            <a:r>
              <a:rPr lang="fr-CH" dirty="0" smtClean="0"/>
              <a:t> </a:t>
            </a:r>
            <a:r>
              <a:rPr lang="fr-CH" dirty="0" err="1" smtClean="0"/>
              <a:t>cited</a:t>
            </a:r>
            <a:r>
              <a:rPr lang="fr-CH" dirty="0" smtClean="0"/>
              <a:t> 158 times. 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838200"/>
            <a:ext cx="88440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recent</a:t>
            </a:r>
            <a:r>
              <a:rPr lang="fr-CH" dirty="0" smtClean="0"/>
              <a:t> </a:t>
            </a:r>
            <a:r>
              <a:rPr lang="fr-CH" dirty="0" err="1" smtClean="0"/>
              <a:t>quotes</a:t>
            </a:r>
            <a:r>
              <a:rPr lang="fr-CH" dirty="0"/>
              <a:t>.</a:t>
            </a:r>
            <a:r>
              <a:rPr lang="fr-CH" dirty="0" smtClean="0"/>
              <a:t> Have a look </a:t>
            </a:r>
            <a:r>
              <a:rPr lang="fr-CH" dirty="0" err="1" smtClean="0"/>
              <a:t>some</a:t>
            </a:r>
            <a:r>
              <a:rPr lang="fr-CH" dirty="0" smtClean="0"/>
              <a:t> of </a:t>
            </a:r>
            <a:r>
              <a:rPr lang="fr-CH" dirty="0" err="1" smtClean="0"/>
              <a:t>these</a:t>
            </a:r>
            <a:r>
              <a:rPr lang="fr-CH" dirty="0" smtClean="0"/>
              <a:t> are </a:t>
            </a:r>
            <a:r>
              <a:rPr lang="fr-CH" dirty="0" err="1" smtClean="0"/>
              <a:t>really</a:t>
            </a:r>
            <a:r>
              <a:rPr lang="fr-CH" dirty="0" smtClean="0"/>
              <a:t> </a:t>
            </a:r>
            <a:r>
              <a:rPr lang="fr-CH" dirty="0" err="1" smtClean="0"/>
              <a:t>interesting</a:t>
            </a:r>
            <a:r>
              <a:rPr lang="fr-CH" dirty="0" smtClean="0"/>
              <a:t> </a:t>
            </a:r>
          </a:p>
          <a:p>
            <a:r>
              <a:rPr lang="fr-CH" dirty="0" smtClean="0"/>
              <a:t>and </a:t>
            </a:r>
            <a:r>
              <a:rPr lang="fr-CH" dirty="0" err="1" smtClean="0"/>
              <a:t>enrich</a:t>
            </a:r>
            <a:r>
              <a:rPr lang="fr-CH" dirty="0" smtClean="0"/>
              <a:t> </a:t>
            </a:r>
            <a:r>
              <a:rPr lang="fr-CH" dirty="0" err="1" smtClean="0"/>
              <a:t>our</a:t>
            </a:r>
            <a:r>
              <a:rPr lang="fr-CH" dirty="0" smtClean="0"/>
              <a:t> panorama of </a:t>
            </a:r>
            <a:r>
              <a:rPr lang="fr-CH" dirty="0" err="1" smtClean="0"/>
              <a:t>physics</a:t>
            </a:r>
            <a:r>
              <a:rPr lang="fr-CH" dirty="0" smtClean="0"/>
              <a:t> </a:t>
            </a:r>
            <a:r>
              <a:rPr lang="fr-CH" dirty="0" err="1" smtClean="0"/>
              <a:t>reach</a:t>
            </a:r>
            <a:r>
              <a:rPr lang="fr-CH" dirty="0" smtClean="0"/>
              <a:t>! 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50" t="18078" r="42361" b="10092"/>
          <a:stretch/>
        </p:blipFill>
        <p:spPr bwMode="auto">
          <a:xfrm>
            <a:off x="0" y="1828800"/>
            <a:ext cx="4655550" cy="373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50" t="18078" r="45213" b="8233"/>
          <a:stretch/>
        </p:blipFill>
        <p:spPr bwMode="auto">
          <a:xfrm>
            <a:off x="4761839" y="2362200"/>
            <a:ext cx="4392794" cy="3830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4492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30 April 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FCC-ee Physics Coordination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F19282-61B7-4575-B1E9-BE84A679125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57200" y="43934"/>
            <a:ext cx="6186309" cy="4893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2000" b="1" dirty="0" smtClean="0">
                <a:latin typeface="Arial Unicode MS" pitchFamily="34" charset="-128"/>
                <a:cs typeface="Arial" pitchFamily="34" charset="0"/>
              </a:rPr>
              <a:t>NEXT </a:t>
            </a:r>
            <a:r>
              <a:rPr kumimoji="0" lang="fr-CH" altLang="en-US" sz="2000" b="1" dirty="0" smtClean="0">
                <a:latin typeface="Arial Unicode MS" pitchFamily="34" charset="-128"/>
                <a:cs typeface="Arial" pitchFamily="34" charset="0"/>
              </a:rPr>
              <a:t>meetings</a:t>
            </a:r>
            <a:r>
              <a:rPr kumimoji="0" lang="fr-CH" altLang="en-US" sz="1800" dirty="0" smtClean="0">
                <a:latin typeface="Arial Unicode MS" pitchFamily="34" charset="-128"/>
                <a:cs typeface="Arial" pitchFamily="34" charset="0"/>
              </a:rPr>
              <a:t/>
            </a:r>
            <a:br>
              <a:rPr kumimoji="0" lang="fr-CH" altLang="en-US" sz="1800" dirty="0" smtClean="0">
                <a:latin typeface="Arial Unicode MS" pitchFamily="34" charset="-128"/>
                <a:cs typeface="Arial" pitchFamily="34" charset="0"/>
              </a:rPr>
            </a:br>
            <a:endParaRPr kumimoji="0" lang="en-US" altLang="en-US" sz="2000" b="1" dirty="0">
              <a:latin typeface="Arial Unicode MS" pitchFamily="34" charset="-128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Physco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: Thursday s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 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12Nov2015  </a:t>
            </a:r>
            <a:endParaRPr kumimoji="0" lang="en-US" alt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dirty="0"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n-US" altLang="en-US" sz="2000" b="1" dirty="0" smtClean="0">
                <a:latin typeface="Arial Unicode MS" pitchFamily="34" charset="-128"/>
                <a:cs typeface="Arial" pitchFamily="34" charset="0"/>
              </a:rPr>
              <a:t> 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10Dec2015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000" b="1" dirty="0">
              <a:latin typeface="Arial Unicode MS" pitchFamily="34" charset="-128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Physics</a:t>
            </a:r>
            <a:r>
              <a:rPr kumimoji="0" lang="en-US" altLang="en-US" sz="2000" b="1" dirty="0"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n-US" altLang="en-US" sz="2000" b="1" dirty="0" smtClean="0">
                <a:latin typeface="Arial Unicode MS" pitchFamily="34" charset="-128"/>
                <a:cs typeface="Arial" pitchFamily="34" charset="0"/>
              </a:rPr>
              <a:t>VCs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 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26Oct2015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dirty="0"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n-US" altLang="en-US" sz="2000" b="1" dirty="0" smtClean="0">
                <a:latin typeface="Arial Unicode MS" pitchFamily="34" charset="-128"/>
                <a:cs typeface="Arial" pitchFamily="34" charset="0"/>
              </a:rPr>
              <a:t> 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30Nov2015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altLang="en-US" sz="2000" b="1" dirty="0">
              <a:latin typeface="Arial Unicode MS" pitchFamily="34" charset="-128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Accelerator VC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2000" b="1" dirty="0"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fr-CH" altLang="en-US" sz="2000" b="1" dirty="0" smtClean="0">
                <a:latin typeface="Arial Unicode MS" pitchFamily="34" charset="-128"/>
                <a:cs typeface="Arial" pitchFamily="34" charset="0"/>
              </a:rPr>
              <a:t> 2 </a:t>
            </a:r>
            <a:r>
              <a:rPr kumimoji="0" lang="fr-CH" altLang="en-US" sz="2000" b="1" dirty="0" err="1" smtClean="0">
                <a:latin typeface="Arial Unicode MS" pitchFamily="34" charset="-128"/>
                <a:cs typeface="Arial" pitchFamily="34" charset="0"/>
              </a:rPr>
              <a:t>Nov</a:t>
            </a:r>
            <a:r>
              <a:rPr kumimoji="0" lang="fr-CH" altLang="en-US" sz="2000" b="1" dirty="0" smtClean="0">
                <a:latin typeface="Arial Unicode MS" pitchFamily="34" charset="-128"/>
                <a:cs typeface="Arial" pitchFamily="34" charset="0"/>
              </a:rPr>
              <a:t> 2015</a:t>
            </a:r>
            <a:endParaRPr kumimoji="0" lang="fr-CH" alt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b="1" dirty="0"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fr-CH" altLang="en-US" b="1" dirty="0" smtClean="0">
                <a:latin typeface="Arial Unicode MS" pitchFamily="34" charset="-128"/>
                <a:cs typeface="Arial" pitchFamily="34" charset="0"/>
              </a:rPr>
              <a:t>  </a:t>
            </a:r>
          </a:p>
          <a:p>
            <a:pPr lvl="0" eaLnBrk="1" hangingPunct="1"/>
            <a:r>
              <a:rPr lang="fr-CH" b="1" dirty="0" err="1">
                <a:solidFill>
                  <a:srgbClr val="C00000"/>
                </a:solidFill>
              </a:rPr>
              <a:t>Next</a:t>
            </a:r>
            <a:r>
              <a:rPr lang="fr-CH" b="1" dirty="0">
                <a:solidFill>
                  <a:srgbClr val="C00000"/>
                </a:solidFill>
              </a:rPr>
              <a:t> General FCC-</a:t>
            </a:r>
            <a:r>
              <a:rPr lang="fr-CH" b="1" dirty="0" err="1">
                <a:solidFill>
                  <a:srgbClr val="C00000"/>
                </a:solidFill>
              </a:rPr>
              <a:t>ee</a:t>
            </a:r>
            <a:r>
              <a:rPr lang="fr-CH" b="1" dirty="0">
                <a:solidFill>
                  <a:srgbClr val="C00000"/>
                </a:solidFill>
              </a:rPr>
              <a:t> </a:t>
            </a:r>
            <a:r>
              <a:rPr lang="fr-CH" b="1" dirty="0" err="1">
                <a:solidFill>
                  <a:srgbClr val="C00000"/>
                </a:solidFill>
              </a:rPr>
              <a:t>physics</a:t>
            </a:r>
            <a:r>
              <a:rPr lang="fr-CH" b="1" dirty="0">
                <a:solidFill>
                  <a:srgbClr val="C00000"/>
                </a:solidFill>
              </a:rPr>
              <a:t> workshop</a:t>
            </a:r>
            <a:r>
              <a:rPr lang="fr-CH" b="1" dirty="0"/>
              <a:t>  </a:t>
            </a:r>
            <a:endParaRPr lang="fr-CH" b="1" dirty="0" smtClean="0"/>
          </a:p>
          <a:p>
            <a:pPr lvl="0" eaLnBrk="1" hangingPunct="1"/>
            <a:r>
              <a:rPr lang="fr-CH" b="1" dirty="0"/>
              <a:t> </a:t>
            </a:r>
            <a:r>
              <a:rPr lang="fr-CH" b="1" dirty="0" smtClean="0"/>
              <a:t>   2-5 </a:t>
            </a:r>
            <a:r>
              <a:rPr lang="fr-CH" b="1" dirty="0" err="1"/>
              <a:t>February</a:t>
            </a:r>
            <a:r>
              <a:rPr lang="fr-CH" b="1" dirty="0"/>
              <a:t> 2016 at CERN</a:t>
            </a:r>
            <a:endParaRPr kumimoji="0" lang="en-US" alt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2721" y="5257800"/>
            <a:ext cx="56291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FCC </a:t>
            </a:r>
            <a:r>
              <a:rPr lang="fr-CH" dirty="0" err="1" smtClean="0"/>
              <a:t>week</a:t>
            </a:r>
            <a:r>
              <a:rPr lang="fr-CH" dirty="0" smtClean="0"/>
              <a:t> </a:t>
            </a:r>
            <a:r>
              <a:rPr lang="fr-CH" dirty="0" err="1" smtClean="0"/>
              <a:t>see</a:t>
            </a:r>
            <a:r>
              <a:rPr lang="fr-CH" dirty="0" smtClean="0"/>
              <a:t> </a:t>
            </a:r>
            <a:r>
              <a:rPr lang="fr-CH" dirty="0" err="1" smtClean="0"/>
              <a:t>next</a:t>
            </a:r>
            <a:r>
              <a:rPr lang="fr-CH" dirty="0" smtClean="0"/>
              <a:t> slides </a:t>
            </a:r>
            <a:r>
              <a:rPr lang="fr-CH" dirty="0" smtClean="0"/>
              <a:t>in April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75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2F4AE2-7802-4FDA-8FA2-0C416AE30BEA}" type="datetime1">
              <a:rPr lang="en-US" smtClean="0"/>
              <a:t>10/26/2015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FCC-ee Joint accelerator and physics VIDYO, A. Blondel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F19282-61B7-4575-B1E9-BE84A679125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304800"/>
            <a:ext cx="9144000" cy="615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2000" dirty="0"/>
              <a:t>FCC-</a:t>
            </a:r>
            <a:r>
              <a:rPr lang="fr-CH" sz="2000" dirty="0" err="1"/>
              <a:t>ee</a:t>
            </a:r>
            <a:r>
              <a:rPr lang="fr-CH" sz="2000" dirty="0"/>
              <a:t> </a:t>
            </a:r>
            <a:r>
              <a:rPr lang="fr-CH" sz="2000" dirty="0" err="1"/>
              <a:t>activities</a:t>
            </a:r>
            <a:r>
              <a:rPr lang="fr-CH" sz="2000" dirty="0"/>
              <a:t> </a:t>
            </a:r>
          </a:p>
          <a:p>
            <a:r>
              <a:rPr lang="fr-CH" sz="2000" dirty="0"/>
              <a:t>         -- </a:t>
            </a:r>
            <a:r>
              <a:rPr lang="fr-CH" sz="2000" dirty="0" smtClean="0"/>
              <a:t>workshops</a:t>
            </a:r>
          </a:p>
          <a:p>
            <a:r>
              <a:rPr lang="fr-CH" sz="1600" dirty="0"/>
              <a:t> </a:t>
            </a:r>
            <a:r>
              <a:rPr lang="fr-CH" sz="1600" dirty="0" smtClean="0"/>
              <a:t>           </a:t>
            </a:r>
            <a:r>
              <a:rPr lang="fr-CH" sz="1600" dirty="0">
                <a:solidFill>
                  <a:srgbClr val="C00000"/>
                </a:solidFill>
              </a:rPr>
              <a:t>D</a:t>
            </a:r>
            <a:r>
              <a:rPr lang="fr-CH" sz="1600" dirty="0" smtClean="0">
                <a:solidFill>
                  <a:srgbClr val="C00000"/>
                </a:solidFill>
              </a:rPr>
              <a:t>etector workshop </a:t>
            </a:r>
          </a:p>
          <a:p>
            <a:r>
              <a:rPr lang="fr-CH" sz="1600" dirty="0"/>
              <a:t> </a:t>
            </a:r>
            <a:r>
              <a:rPr lang="fr-CH" sz="1600" dirty="0" smtClean="0"/>
              <a:t>          </a:t>
            </a:r>
            <a:r>
              <a:rPr lang="en-US" sz="1600" dirty="0">
                <a:hlinkClick r:id="rId2"/>
              </a:rPr>
              <a:t>1st FCC-</a:t>
            </a:r>
            <a:r>
              <a:rPr lang="en-US" sz="1600" dirty="0" err="1">
                <a:hlinkClick r:id="rId2"/>
              </a:rPr>
              <a:t>ee</a:t>
            </a:r>
            <a:r>
              <a:rPr lang="en-US" sz="1600" dirty="0">
                <a:hlinkClick r:id="rId2"/>
              </a:rPr>
              <a:t> mini-workshop on </a:t>
            </a:r>
            <a:r>
              <a:rPr lang="en-US" sz="1600" dirty="0" smtClean="0">
                <a:hlinkClick r:id="rId2"/>
              </a:rPr>
              <a:t>Detector Requirements</a:t>
            </a:r>
            <a:r>
              <a:rPr lang="en-US" sz="1600" dirty="0" smtClean="0"/>
              <a:t> </a:t>
            </a:r>
            <a:endParaRPr lang="en-US" sz="1600" dirty="0"/>
          </a:p>
          <a:p>
            <a:r>
              <a:rPr lang="en-US" sz="1600" dirty="0" smtClean="0"/>
              <a:t>            17-18 </a:t>
            </a:r>
            <a:r>
              <a:rPr lang="en-US" sz="1600" dirty="0"/>
              <a:t>Jun 2015 - 13:00 - CERN - 40-5-A01 </a:t>
            </a:r>
            <a:r>
              <a:rPr lang="en-US" sz="1600" dirty="0" smtClean="0"/>
              <a:t>see report later.</a:t>
            </a:r>
          </a:p>
          <a:p>
            <a:r>
              <a:rPr lang="fr-CH" sz="1600" dirty="0" smtClean="0"/>
              <a:t>            </a:t>
            </a:r>
            <a:endParaRPr lang="en-US" sz="1600" dirty="0" smtClean="0"/>
          </a:p>
          <a:p>
            <a:r>
              <a:rPr lang="en-US" sz="1600" u="sng" dirty="0" smtClean="0">
                <a:hlinkClick r:id="rId3"/>
              </a:rPr>
              <a:t>First</a:t>
            </a:r>
            <a:r>
              <a:rPr lang="en-US" sz="1600" dirty="0" smtClean="0">
                <a:hlinkClick r:id="rId3"/>
              </a:rPr>
              <a:t> </a:t>
            </a:r>
            <a:r>
              <a:rPr lang="en-US" sz="1600" dirty="0">
                <a:hlinkClick r:id="rId3"/>
              </a:rPr>
              <a:t>FCC-</a:t>
            </a:r>
            <a:r>
              <a:rPr lang="en-US" sz="1600" dirty="0" err="1">
                <a:hlinkClick r:id="rId3"/>
              </a:rPr>
              <a:t>ee</a:t>
            </a:r>
            <a:r>
              <a:rPr lang="en-US" sz="1600" dirty="0">
                <a:hlinkClick r:id="rId3"/>
              </a:rPr>
              <a:t> mini-workshop on </a:t>
            </a:r>
            <a:r>
              <a:rPr lang="en-US" sz="1600" dirty="0" smtClean="0">
                <a:hlinkClick r:id="rId3"/>
              </a:rPr>
              <a:t>Precision Observables </a:t>
            </a:r>
            <a:r>
              <a:rPr lang="en-US" sz="1600" dirty="0">
                <a:hlinkClick r:id="rId3"/>
              </a:rPr>
              <a:t>and Radiative Corrections</a:t>
            </a:r>
            <a:r>
              <a:rPr lang="en-US" sz="1600" dirty="0"/>
              <a:t> </a:t>
            </a:r>
          </a:p>
          <a:p>
            <a:r>
              <a:rPr lang="en-US" sz="1600" dirty="0" smtClean="0"/>
              <a:t>              13-14 </a:t>
            </a:r>
            <a:r>
              <a:rPr lang="en-US" sz="1600" dirty="0"/>
              <a:t>Jul 2015 - 14:00 - CERN - TH Conference </a:t>
            </a:r>
            <a:r>
              <a:rPr lang="en-US" sz="1600" dirty="0" smtClean="0"/>
              <a:t>Room</a:t>
            </a:r>
          </a:p>
          <a:p>
            <a:endParaRPr lang="en-US" sz="1600" dirty="0">
              <a:solidFill>
                <a:srgbClr val="C00000"/>
              </a:solidFill>
            </a:endParaRPr>
          </a:p>
          <a:p>
            <a:pPr lvl="2"/>
            <a:endParaRPr lang="en-US" sz="1600" dirty="0"/>
          </a:p>
          <a:p>
            <a:pPr lvl="2"/>
            <a:r>
              <a:rPr lang="fr-CH" sz="1600" dirty="0" err="1">
                <a:solidFill>
                  <a:srgbClr val="C00000"/>
                </a:solidFill>
              </a:rPr>
              <a:t>Higgs</a:t>
            </a:r>
            <a:r>
              <a:rPr lang="fr-CH" sz="1600" dirty="0">
                <a:solidFill>
                  <a:srgbClr val="C00000"/>
                </a:solidFill>
              </a:rPr>
              <a:t> </a:t>
            </a:r>
            <a:r>
              <a:rPr lang="fr-CH" sz="1600" dirty="0" err="1">
                <a:solidFill>
                  <a:srgbClr val="C00000"/>
                </a:solidFill>
              </a:rPr>
              <a:t>physics</a:t>
            </a:r>
            <a:r>
              <a:rPr lang="fr-CH" sz="1600" dirty="0">
                <a:solidFill>
                  <a:srgbClr val="C00000"/>
                </a:solidFill>
              </a:rPr>
              <a:t> workshop </a:t>
            </a:r>
            <a:r>
              <a:rPr lang="fr-CH" sz="1600" dirty="0"/>
              <a:t>Markus </a:t>
            </a:r>
            <a:r>
              <a:rPr lang="fr-CH" sz="1600" dirty="0" err="1"/>
              <a:t>Klute</a:t>
            </a:r>
            <a:endParaRPr lang="fr-CH" sz="1600" dirty="0"/>
          </a:p>
          <a:p>
            <a:pPr lvl="2"/>
            <a:r>
              <a:rPr lang="en-US" sz="1600" dirty="0">
                <a:hlinkClick r:id="rId4"/>
              </a:rPr>
              <a:t>https://indico.cern.ch/event/401590/</a:t>
            </a:r>
            <a:r>
              <a:rPr lang="en-US" sz="1600" dirty="0"/>
              <a:t> </a:t>
            </a:r>
            <a:r>
              <a:rPr lang="fr-CH" sz="1600" dirty="0"/>
              <a:t>24-25 </a:t>
            </a:r>
            <a:r>
              <a:rPr lang="fr-CH" sz="1600" dirty="0" err="1"/>
              <a:t>September</a:t>
            </a:r>
            <a:r>
              <a:rPr lang="fr-CH" sz="1600" dirty="0"/>
              <a:t> 2015 </a:t>
            </a:r>
            <a:endParaRPr lang="en-US" sz="1600" dirty="0"/>
          </a:p>
          <a:p>
            <a:r>
              <a:rPr lang="en-US" sz="1600" dirty="0" smtClean="0">
                <a:solidFill>
                  <a:srgbClr val="C00000"/>
                </a:solidFill>
              </a:rPr>
              <a:t>	</a:t>
            </a:r>
          </a:p>
          <a:p>
            <a:r>
              <a:rPr lang="en-US" sz="1600" dirty="0" smtClean="0">
                <a:solidFill>
                  <a:srgbClr val="C00000"/>
                </a:solidFill>
              </a:rPr>
              <a:t>	Workshop </a:t>
            </a:r>
            <a:r>
              <a:rPr lang="en-US" sz="1600" dirty="0">
                <a:solidFill>
                  <a:srgbClr val="C00000"/>
                </a:solidFill>
              </a:rPr>
              <a:t>on high-precision </a:t>
            </a:r>
            <a:r>
              <a:rPr lang="en-US" sz="1600" dirty="0" err="1">
                <a:solidFill>
                  <a:srgbClr val="C00000"/>
                </a:solidFill>
              </a:rPr>
              <a:t>alpha_s</a:t>
            </a:r>
            <a:r>
              <a:rPr lang="en-US" sz="1600" dirty="0">
                <a:solidFill>
                  <a:srgbClr val="C00000"/>
                </a:solidFill>
              </a:rPr>
              <a:t> measurements: from LHC to </a:t>
            </a:r>
            <a:r>
              <a:rPr lang="en-US" sz="1600" dirty="0" smtClean="0">
                <a:solidFill>
                  <a:srgbClr val="C00000"/>
                </a:solidFill>
              </a:rPr>
              <a:t>FCC-</a:t>
            </a:r>
            <a:r>
              <a:rPr lang="en-US" sz="1600" dirty="0" err="1" smtClean="0">
                <a:solidFill>
                  <a:srgbClr val="C00000"/>
                </a:solidFill>
              </a:rPr>
              <a:t>ee</a:t>
            </a:r>
            <a:r>
              <a:rPr lang="en-US" sz="1600" dirty="0">
                <a:solidFill>
                  <a:srgbClr val="C00000"/>
                </a:solidFill>
              </a:rPr>
              <a:t> </a:t>
            </a:r>
            <a:r>
              <a:rPr lang="en-US" sz="1600" dirty="0" smtClean="0">
                <a:solidFill>
                  <a:srgbClr val="C00000"/>
                </a:solidFill>
              </a:rPr>
              <a:t>	</a:t>
            </a:r>
            <a:r>
              <a:rPr lang="en-US" sz="1600" dirty="0" smtClean="0">
                <a:hlinkClick r:id="rId5"/>
              </a:rPr>
              <a:t>https</a:t>
            </a:r>
            <a:r>
              <a:rPr lang="en-US" sz="1600" dirty="0">
                <a:hlinkClick r:id="rId5"/>
              </a:rPr>
              <a:t>://indico.cern.ch/event/392530</a:t>
            </a:r>
            <a:r>
              <a:rPr lang="en-US" sz="1600" dirty="0" smtClean="0">
                <a:hlinkClick r:id="rId5"/>
              </a:rPr>
              <a:t>/</a:t>
            </a:r>
            <a:r>
              <a:rPr lang="en-US" sz="1600" dirty="0" smtClean="0"/>
              <a:t>  12 </a:t>
            </a:r>
            <a:r>
              <a:rPr lang="en-US" sz="1600" dirty="0"/>
              <a:t>Oct - 13 Oct </a:t>
            </a:r>
            <a:r>
              <a:rPr lang="en-US" sz="1600" dirty="0" smtClean="0"/>
              <a:t>2015 (CERN) </a:t>
            </a:r>
          </a:p>
          <a:p>
            <a:pPr lvl="2"/>
            <a:endParaRPr lang="fr-CH" sz="1600" dirty="0" smtClean="0"/>
          </a:p>
          <a:p>
            <a:endParaRPr lang="fr-CH" sz="1600" dirty="0"/>
          </a:p>
          <a:p>
            <a:r>
              <a:rPr lang="fr-CH" sz="1600" dirty="0" smtClean="0"/>
              <a:t>             </a:t>
            </a:r>
            <a:r>
              <a:rPr lang="fr-CH" sz="1800" b="1" dirty="0" err="1" smtClean="0">
                <a:solidFill>
                  <a:srgbClr val="C00000"/>
                </a:solidFill>
              </a:rPr>
              <a:t>Next</a:t>
            </a:r>
            <a:r>
              <a:rPr lang="fr-CH" sz="1800" b="1" dirty="0" smtClean="0">
                <a:solidFill>
                  <a:srgbClr val="C00000"/>
                </a:solidFill>
              </a:rPr>
              <a:t> </a:t>
            </a:r>
            <a:r>
              <a:rPr lang="fr-CH" sz="1800" b="1" dirty="0" smtClean="0">
                <a:solidFill>
                  <a:srgbClr val="C00000"/>
                </a:solidFill>
              </a:rPr>
              <a:t>General FCC-</a:t>
            </a:r>
            <a:r>
              <a:rPr lang="fr-CH" sz="1800" b="1" dirty="0" err="1" smtClean="0">
                <a:solidFill>
                  <a:srgbClr val="C00000"/>
                </a:solidFill>
              </a:rPr>
              <a:t>ee</a:t>
            </a:r>
            <a:r>
              <a:rPr lang="fr-CH" sz="1800" b="1" dirty="0" smtClean="0">
                <a:solidFill>
                  <a:srgbClr val="C00000"/>
                </a:solidFill>
              </a:rPr>
              <a:t> </a:t>
            </a:r>
            <a:r>
              <a:rPr lang="fr-CH" sz="1800" b="1" dirty="0" err="1" smtClean="0">
                <a:solidFill>
                  <a:srgbClr val="C00000"/>
                </a:solidFill>
              </a:rPr>
              <a:t>physics</a:t>
            </a:r>
            <a:r>
              <a:rPr lang="fr-CH" sz="1800" b="1" dirty="0" smtClean="0">
                <a:solidFill>
                  <a:srgbClr val="C00000"/>
                </a:solidFill>
              </a:rPr>
              <a:t> workshop</a:t>
            </a:r>
            <a:r>
              <a:rPr lang="fr-CH" sz="1800" b="1" dirty="0" smtClean="0"/>
              <a:t> </a:t>
            </a:r>
            <a:r>
              <a:rPr lang="fr-CH" sz="1800" b="1" dirty="0" smtClean="0"/>
              <a:t> 2-5 </a:t>
            </a:r>
            <a:r>
              <a:rPr lang="fr-CH" sz="1800" b="1" dirty="0" err="1" smtClean="0"/>
              <a:t>February</a:t>
            </a:r>
            <a:r>
              <a:rPr lang="fr-CH" sz="1800" b="1" dirty="0" smtClean="0"/>
              <a:t> 2016 at CERN</a:t>
            </a:r>
          </a:p>
          <a:p>
            <a:endParaRPr lang="fr-CH" sz="1800" b="1" dirty="0"/>
          </a:p>
          <a:p>
            <a:r>
              <a:rPr lang="fr-CH" sz="1800" b="1" dirty="0" smtClean="0"/>
              <a:t>            FCC </a:t>
            </a:r>
            <a:r>
              <a:rPr lang="fr-CH" sz="1800" b="1" dirty="0" err="1" smtClean="0"/>
              <a:t>week</a:t>
            </a:r>
            <a:r>
              <a:rPr lang="fr-CH" sz="1800" b="1" dirty="0" smtClean="0"/>
              <a:t> 10-15 April 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           Following which we are discussing to invite HF2016 in Europe 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         possibly in UK. </a:t>
            </a:r>
            <a:r>
              <a:rPr lang="en-US" sz="2000" dirty="0" smtClean="0"/>
              <a:t>        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65821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30 April 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FCC-ee Physics Coordination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F19282-61B7-4575-B1E9-BE84A679125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04800" y="914400"/>
            <a:ext cx="8041625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Other</a:t>
            </a:r>
            <a:r>
              <a:rPr lang="fr-CH" dirty="0" smtClean="0"/>
              <a:t> date of note: </a:t>
            </a:r>
          </a:p>
          <a:p>
            <a:endParaRPr lang="fr-CH" dirty="0" smtClean="0"/>
          </a:p>
          <a:p>
            <a:r>
              <a:rPr lang="fr-CH" dirty="0" smtClean="0"/>
              <a:t>P-ECFA </a:t>
            </a:r>
            <a:r>
              <a:rPr lang="fr-CH" dirty="0" err="1" smtClean="0"/>
              <a:t>plenary</a:t>
            </a:r>
            <a:r>
              <a:rPr lang="fr-CH" dirty="0" smtClean="0"/>
              <a:t> meeting 19-20 </a:t>
            </a:r>
            <a:r>
              <a:rPr lang="fr-CH" dirty="0" err="1" smtClean="0"/>
              <a:t>November</a:t>
            </a:r>
            <a:endParaRPr lang="fr-CH" dirty="0" smtClean="0"/>
          </a:p>
          <a:p>
            <a:endParaRPr lang="fr-CH" dirty="0"/>
          </a:p>
          <a:p>
            <a:r>
              <a:rPr lang="fr-CH" dirty="0" smtClean="0"/>
              <a:t>C. </a:t>
            </a:r>
            <a:r>
              <a:rPr lang="fr-CH" dirty="0" err="1" smtClean="0"/>
              <a:t>Grojean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give</a:t>
            </a:r>
            <a:r>
              <a:rPr lang="fr-CH" dirty="0" smtClean="0"/>
              <a:t> </a:t>
            </a:r>
            <a:r>
              <a:rPr lang="fr-CH" dirty="0" err="1" smtClean="0"/>
              <a:t>review</a:t>
            </a:r>
            <a:r>
              <a:rPr lang="fr-CH" dirty="0" smtClean="0"/>
              <a:t> on ‘future </a:t>
            </a:r>
            <a:r>
              <a:rPr lang="fr-CH" dirty="0" err="1" smtClean="0"/>
              <a:t>e+e</a:t>
            </a:r>
            <a:r>
              <a:rPr lang="fr-CH" dirty="0" smtClean="0"/>
              <a:t>- </a:t>
            </a:r>
            <a:r>
              <a:rPr lang="fr-CH" dirty="0" err="1" smtClean="0"/>
              <a:t>colliders</a:t>
            </a:r>
            <a:r>
              <a:rPr lang="fr-CH" dirty="0" smtClean="0"/>
              <a:t>’</a:t>
            </a:r>
            <a:endParaRPr lang="fr-CH" dirty="0" smtClean="0"/>
          </a:p>
          <a:p>
            <a:endParaRPr lang="fr-CH" dirty="0" smtClean="0"/>
          </a:p>
          <a:p>
            <a:r>
              <a:rPr lang="fr-CH" dirty="0" smtClean="0"/>
              <a:t>NB There </a:t>
            </a:r>
            <a:r>
              <a:rPr lang="fr-CH" dirty="0" err="1" smtClean="0"/>
              <a:t>is</a:t>
            </a:r>
            <a:r>
              <a:rPr lang="fr-CH" dirty="0" smtClean="0"/>
              <a:t> a ‘Muon meeting’ on 18 </a:t>
            </a:r>
            <a:r>
              <a:rPr lang="fr-CH" dirty="0" err="1" smtClean="0"/>
              <a:t>November</a:t>
            </a:r>
            <a:r>
              <a:rPr lang="fr-CH" dirty="0" smtClean="0"/>
              <a:t> to </a:t>
            </a:r>
            <a:r>
              <a:rPr lang="fr-CH" dirty="0" err="1" smtClean="0"/>
              <a:t>discuss</a:t>
            </a:r>
            <a:endParaRPr lang="fr-CH" dirty="0" smtClean="0"/>
          </a:p>
          <a:p>
            <a:r>
              <a:rPr lang="fr-CH" dirty="0" smtClean="0"/>
              <a:t>the </a:t>
            </a:r>
            <a:r>
              <a:rPr lang="fr-CH" dirty="0" err="1" smtClean="0"/>
              <a:t>possibilities</a:t>
            </a:r>
            <a:r>
              <a:rPr lang="fr-CH" dirty="0" smtClean="0"/>
              <a:t> of a muon </a:t>
            </a:r>
            <a:r>
              <a:rPr lang="fr-CH" dirty="0" err="1" smtClean="0"/>
              <a:t>beam</a:t>
            </a:r>
            <a:r>
              <a:rPr lang="fr-CH" dirty="0" smtClean="0"/>
              <a:t> program </a:t>
            </a:r>
          </a:p>
          <a:p>
            <a:r>
              <a:rPr lang="fr-CH" dirty="0"/>
              <a:t> </a:t>
            </a:r>
            <a:r>
              <a:rPr lang="fr-CH" dirty="0" smtClean="0"/>
              <a:t>      muon </a:t>
            </a:r>
            <a:r>
              <a:rPr lang="fr-CH" dirty="0" err="1" smtClean="0"/>
              <a:t>storage</a:t>
            </a:r>
            <a:r>
              <a:rPr lang="fr-CH" dirty="0" smtClean="0"/>
              <a:t> rings as neutrino source or </a:t>
            </a:r>
            <a:r>
              <a:rPr lang="fr-CH" dirty="0" smtClean="0">
                <a:sym typeface="Symbol"/>
              </a:rPr>
              <a:t> </a:t>
            </a:r>
            <a:r>
              <a:rPr lang="fr-CH" dirty="0" err="1" smtClean="0"/>
              <a:t>collider</a:t>
            </a:r>
            <a:r>
              <a:rPr lang="fr-CH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86231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30 April 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FCC-ee Physics Coordination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F19282-61B7-4575-B1E9-BE84A679125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0" t="8220"/>
          <a:stretch/>
        </p:blipFill>
        <p:spPr bwMode="auto">
          <a:xfrm>
            <a:off x="152400" y="457200"/>
            <a:ext cx="9398000" cy="5245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1692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30 April 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FCC-ee Physics Coordination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F19282-61B7-4575-B1E9-BE84A679125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" y="105128"/>
            <a:ext cx="4644220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/>
              <a:t>FCC meeting in Rome</a:t>
            </a:r>
          </a:p>
          <a:p>
            <a:endParaRPr lang="fr-CH" dirty="0"/>
          </a:p>
          <a:p>
            <a:r>
              <a:rPr lang="fr-CH" sz="2000" dirty="0" err="1" smtClean="0"/>
              <a:t>Proposed</a:t>
            </a:r>
            <a:r>
              <a:rPr lang="fr-CH" sz="2000" dirty="0" smtClean="0"/>
              <a:t> agenda for </a:t>
            </a:r>
            <a:r>
              <a:rPr lang="fr-CH" sz="2000" dirty="0" err="1" smtClean="0"/>
              <a:t>physics</a:t>
            </a:r>
            <a:r>
              <a:rPr lang="fr-CH" sz="2000" dirty="0" smtClean="0"/>
              <a:t> sessions: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9305" y="4191000"/>
            <a:ext cx="8949886" cy="19389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FF0000"/>
                </a:solidFill>
              </a:rPr>
              <a:t>-- </a:t>
            </a:r>
            <a:r>
              <a:rPr lang="fr-CH" dirty="0" err="1" smtClean="0">
                <a:solidFill>
                  <a:srgbClr val="FF0000"/>
                </a:solidFill>
              </a:rPr>
              <a:t>need</a:t>
            </a:r>
            <a:r>
              <a:rPr lang="fr-CH" dirty="0" smtClean="0">
                <a:solidFill>
                  <a:srgbClr val="FF0000"/>
                </a:solidFill>
              </a:rPr>
              <a:t> to plan </a:t>
            </a:r>
            <a:r>
              <a:rPr lang="fr-CH" dirty="0" smtClean="0">
                <a:solidFill>
                  <a:srgbClr val="FF0000"/>
                </a:solidFill>
              </a:rPr>
              <a:t>contributions</a:t>
            </a:r>
            <a:endParaRPr lang="fr-CH" dirty="0" smtClean="0">
              <a:solidFill>
                <a:srgbClr val="FF0000"/>
              </a:solidFill>
            </a:endParaRPr>
          </a:p>
          <a:p>
            <a:r>
              <a:rPr lang="fr-CH" dirty="0">
                <a:solidFill>
                  <a:srgbClr val="FF0000"/>
                </a:solidFill>
              </a:rPr>
              <a:t> </a:t>
            </a:r>
            <a:r>
              <a:rPr lang="fr-CH" dirty="0" smtClean="0">
                <a:solidFill>
                  <a:srgbClr val="FF0000"/>
                </a:solidFill>
              </a:rPr>
              <a:t>    - new </a:t>
            </a:r>
            <a:r>
              <a:rPr lang="fr-CH" dirty="0" err="1" smtClean="0">
                <a:solidFill>
                  <a:srgbClr val="FF0000"/>
                </a:solidFill>
              </a:rPr>
              <a:t>things</a:t>
            </a:r>
            <a:r>
              <a:rPr lang="fr-CH" dirty="0" smtClean="0">
                <a:solidFill>
                  <a:srgbClr val="FF0000"/>
                </a:solidFill>
              </a:rPr>
              <a:t>  </a:t>
            </a:r>
            <a:r>
              <a:rPr lang="fr-CH" sz="1800" dirty="0" smtClean="0"/>
              <a:t>reports </a:t>
            </a:r>
            <a:r>
              <a:rPr lang="fr-CH" sz="1800" dirty="0" err="1" smtClean="0"/>
              <a:t>from</a:t>
            </a:r>
            <a:r>
              <a:rPr lang="fr-CH" sz="1800" dirty="0" smtClean="0"/>
              <a:t> mini-workshops, new </a:t>
            </a:r>
            <a:r>
              <a:rPr lang="fr-CH" sz="1800" dirty="0" err="1" smtClean="0"/>
              <a:t>papers</a:t>
            </a:r>
            <a:endParaRPr lang="fr-CH" sz="1800" dirty="0" smtClean="0"/>
          </a:p>
          <a:p>
            <a:r>
              <a:rPr lang="fr-CH" dirty="0">
                <a:solidFill>
                  <a:srgbClr val="FF0000"/>
                </a:solidFill>
              </a:rPr>
              <a:t> </a:t>
            </a:r>
            <a:r>
              <a:rPr lang="fr-CH" dirty="0" smtClean="0">
                <a:solidFill>
                  <a:srgbClr val="FF0000"/>
                </a:solidFill>
              </a:rPr>
              <a:t>    - important basics  </a:t>
            </a:r>
            <a:r>
              <a:rPr lang="fr-CH" sz="1800" dirty="0" err="1" smtClean="0"/>
              <a:t>event</a:t>
            </a:r>
            <a:r>
              <a:rPr lang="fr-CH" sz="1800" dirty="0" smtClean="0"/>
              <a:t> rates,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r>
              <a:rPr lang="fr-CH" sz="1800" dirty="0" smtClean="0"/>
              <a:t>detector design, detector </a:t>
            </a:r>
            <a:r>
              <a:rPr lang="fr-CH" sz="1800" dirty="0" err="1" smtClean="0"/>
              <a:t>requirements</a:t>
            </a:r>
            <a:r>
              <a:rPr lang="fr-CH" sz="1800" dirty="0" smtClean="0"/>
              <a:t>, </a:t>
            </a:r>
            <a:r>
              <a:rPr lang="fr-CH" sz="1800" dirty="0" err="1" smtClean="0"/>
              <a:t>etc</a:t>
            </a:r>
            <a:r>
              <a:rPr lang="fr-CH" sz="1800" dirty="0" smtClean="0"/>
              <a:t> </a:t>
            </a:r>
            <a:endParaRPr lang="fr-CH" dirty="0" smtClean="0"/>
          </a:p>
          <a:p>
            <a:r>
              <a:rPr lang="fr-CH" dirty="0" err="1" smtClean="0">
                <a:solidFill>
                  <a:srgbClr val="00B050"/>
                </a:solidFill>
              </a:rPr>
              <a:t>Avoid</a:t>
            </a:r>
            <a:r>
              <a:rPr lang="fr-CH" dirty="0" smtClean="0">
                <a:solidFill>
                  <a:srgbClr val="00B050"/>
                </a:solidFill>
              </a:rPr>
              <a:t> </a:t>
            </a:r>
            <a:r>
              <a:rPr lang="fr-CH" dirty="0" smtClean="0">
                <a:solidFill>
                  <a:srgbClr val="00B050"/>
                </a:solidFill>
              </a:rPr>
              <a:t>duplication and </a:t>
            </a:r>
            <a:r>
              <a:rPr lang="fr-CH" dirty="0" err="1" smtClean="0">
                <a:solidFill>
                  <a:srgbClr val="00B050"/>
                </a:solidFill>
              </a:rPr>
              <a:t>incompatibility</a:t>
            </a:r>
            <a:r>
              <a:rPr lang="fr-CH" dirty="0" smtClean="0">
                <a:solidFill>
                  <a:srgbClr val="00B050"/>
                </a:solidFill>
              </a:rPr>
              <a:t>  </a:t>
            </a:r>
          </a:p>
          <a:p>
            <a:r>
              <a:rPr lang="fr-CH" dirty="0">
                <a:solidFill>
                  <a:srgbClr val="00B050"/>
                </a:solidFill>
              </a:rPr>
              <a:t> </a:t>
            </a:r>
            <a:r>
              <a:rPr lang="fr-CH" dirty="0" smtClean="0">
                <a:solidFill>
                  <a:srgbClr val="00B050"/>
                </a:solidFill>
              </a:rPr>
              <a:t>                    </a:t>
            </a:r>
            <a:r>
              <a:rPr lang="fr-CH" dirty="0" err="1" smtClean="0">
                <a:solidFill>
                  <a:srgbClr val="00B050"/>
                </a:solidFill>
              </a:rPr>
              <a:t>with</a:t>
            </a:r>
            <a:r>
              <a:rPr lang="fr-CH" dirty="0" smtClean="0">
                <a:solidFill>
                  <a:srgbClr val="00B050"/>
                </a:solidFill>
              </a:rPr>
              <a:t> FCC-</a:t>
            </a:r>
            <a:r>
              <a:rPr lang="fr-CH" dirty="0" err="1" smtClean="0">
                <a:solidFill>
                  <a:srgbClr val="00B050"/>
                </a:solidFill>
              </a:rPr>
              <a:t>ee</a:t>
            </a:r>
            <a:r>
              <a:rPr lang="fr-CH" dirty="0" smtClean="0">
                <a:solidFill>
                  <a:srgbClr val="00B050"/>
                </a:solidFill>
              </a:rPr>
              <a:t> machine </a:t>
            </a:r>
            <a:r>
              <a:rPr lang="fr-CH" dirty="0" smtClean="0">
                <a:solidFill>
                  <a:srgbClr val="00B050"/>
                </a:solidFill>
              </a:rPr>
              <a:t>sessions  (</a:t>
            </a:r>
            <a:r>
              <a:rPr lang="fr-CH" dirty="0" err="1" smtClean="0">
                <a:solidFill>
                  <a:srgbClr val="00B050"/>
                </a:solidFill>
              </a:rPr>
              <a:t>e.g</a:t>
            </a:r>
            <a:r>
              <a:rPr lang="fr-CH" dirty="0" smtClean="0">
                <a:solidFill>
                  <a:srgbClr val="00B050"/>
                </a:solidFill>
              </a:rPr>
              <a:t>. for MDI)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305457"/>
            <a:ext cx="3429000" cy="279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498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30 April 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FCC-ee Physics Coordination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F19282-61B7-4575-B1E9-BE84A679125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9619" y="457200"/>
            <a:ext cx="9094381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14 October 2015, Review of </a:t>
            </a:r>
            <a:r>
              <a:rPr lang="en-US" sz="2000" b="1" dirty="0" smtClean="0"/>
              <a:t>FCC-</a:t>
            </a:r>
            <a:r>
              <a:rPr lang="en-US" sz="2000" b="1" dirty="0" err="1" smtClean="0"/>
              <a:t>ee</a:t>
            </a:r>
            <a:r>
              <a:rPr lang="en-US" sz="2000" b="1" dirty="0" smtClean="0"/>
              <a:t> optics </a:t>
            </a:r>
            <a:r>
              <a:rPr lang="en-US" sz="2000" b="1" dirty="0"/>
              <a:t>&amp; beam dynamics </a:t>
            </a:r>
            <a:endParaRPr lang="en-US" sz="2000" b="1" dirty="0" smtClean="0"/>
          </a:p>
          <a:p>
            <a:endParaRPr lang="en-US" sz="2000" dirty="0"/>
          </a:p>
          <a:p>
            <a:r>
              <a:rPr lang="en-US" sz="1600" b="1" dirty="0"/>
              <a:t>Reviewers</a:t>
            </a:r>
            <a:r>
              <a:rPr lang="en-US" sz="1600" dirty="0"/>
              <a:t>: </a:t>
            </a:r>
            <a:r>
              <a:rPr lang="en-GB" sz="1600" dirty="0"/>
              <a:t>Ralph </a:t>
            </a:r>
            <a:r>
              <a:rPr lang="en-GB" sz="1600" b="1" dirty="0" err="1"/>
              <a:t>Assmann</a:t>
            </a:r>
            <a:r>
              <a:rPr lang="en-GB" sz="1600" dirty="0"/>
              <a:t> (DESY), Alain </a:t>
            </a:r>
            <a:r>
              <a:rPr lang="en-GB" sz="1600" b="1" dirty="0"/>
              <a:t>Blondel</a:t>
            </a:r>
            <a:r>
              <a:rPr lang="en-GB" sz="1600" dirty="0"/>
              <a:t> (U. Geneva), </a:t>
            </a:r>
            <a:r>
              <a:rPr lang="en-GB" sz="1600" dirty="0" err="1"/>
              <a:t>Yunhai</a:t>
            </a:r>
            <a:r>
              <a:rPr lang="en-GB" sz="1600" dirty="0"/>
              <a:t> </a:t>
            </a:r>
            <a:r>
              <a:rPr lang="en-GB" sz="1600" b="1" dirty="0" err="1"/>
              <a:t>Cai</a:t>
            </a:r>
            <a:r>
              <a:rPr lang="en-GB" sz="1600" dirty="0"/>
              <a:t> (SLAC), Stephane </a:t>
            </a:r>
            <a:r>
              <a:rPr lang="en-GB" sz="1600" b="1" dirty="0" err="1"/>
              <a:t>Fartoukh</a:t>
            </a:r>
            <a:r>
              <a:rPr lang="en-GB" sz="1600" dirty="0"/>
              <a:t> (CERN), John </a:t>
            </a:r>
            <a:r>
              <a:rPr lang="en-GB" sz="1600" b="1" dirty="0"/>
              <a:t>Jowett</a:t>
            </a:r>
            <a:r>
              <a:rPr lang="en-GB" sz="1600" dirty="0"/>
              <a:t> (CERN, Chair</a:t>
            </a:r>
            <a:r>
              <a:rPr lang="en-GB" sz="1600" dirty="0" smtClean="0"/>
              <a:t>), Jean-Pierre </a:t>
            </a:r>
            <a:r>
              <a:rPr lang="en-GB" sz="1600" b="1" dirty="0" err="1"/>
              <a:t>Koutchouk</a:t>
            </a:r>
            <a:r>
              <a:rPr lang="en-GB" sz="1600" dirty="0"/>
              <a:t> (CERN), Valeri </a:t>
            </a:r>
            <a:r>
              <a:rPr lang="en-GB" sz="1600" b="1" dirty="0" err="1"/>
              <a:t>Lebedev</a:t>
            </a:r>
            <a:r>
              <a:rPr lang="en-GB" sz="1600" dirty="0"/>
              <a:t> (FNAL</a:t>
            </a:r>
            <a:r>
              <a:rPr lang="en-GB" sz="1600" dirty="0" smtClean="0"/>
              <a:t>), Eugene </a:t>
            </a:r>
            <a:r>
              <a:rPr lang="en-GB" sz="1600" b="1" dirty="0" err="1"/>
              <a:t>Levichev</a:t>
            </a:r>
            <a:r>
              <a:rPr lang="en-GB" sz="1600" dirty="0"/>
              <a:t> (BINP), Pantaleo </a:t>
            </a:r>
            <a:r>
              <a:rPr lang="en-GB" sz="1600" b="1" dirty="0"/>
              <a:t>Raimondi</a:t>
            </a:r>
            <a:r>
              <a:rPr lang="en-GB" sz="1600" dirty="0"/>
              <a:t> (ESRF) </a:t>
            </a:r>
            <a:endParaRPr lang="en-GB" sz="1600" dirty="0" smtClean="0"/>
          </a:p>
          <a:p>
            <a:endParaRPr lang="en-GB" sz="1400" dirty="0" smtClean="0"/>
          </a:p>
          <a:p>
            <a:r>
              <a:rPr lang="en-US" sz="1600" b="1" dirty="0" smtClean="0"/>
              <a:t>Scope</a:t>
            </a:r>
            <a:r>
              <a:rPr lang="en-US" sz="1600" dirty="0"/>
              <a:t>: Define a (new) baseline configurations for collision scheme, IR layout, final focus, overall configuration; converge on beam parameters; identify critical issues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52874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30 April 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FCC-ee Physics Coordination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F19282-61B7-4575-B1E9-BE84A679125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50" t="15860" r="23291" b="29814"/>
          <a:stretch/>
        </p:blipFill>
        <p:spPr bwMode="auto">
          <a:xfrm>
            <a:off x="225564" y="609600"/>
            <a:ext cx="8480729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47" t="7116" r="38488" b="86372"/>
          <a:stretch/>
        </p:blipFill>
        <p:spPr bwMode="auto">
          <a:xfrm>
            <a:off x="143540" y="152400"/>
            <a:ext cx="5635255" cy="372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2896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30 April 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FCC-ee Physics Coordination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F19282-61B7-4575-B1E9-BE84A679125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4" t="16992" r="24913"/>
          <a:stretch/>
        </p:blipFill>
        <p:spPr bwMode="auto">
          <a:xfrm>
            <a:off x="76200" y="152400"/>
            <a:ext cx="4167962" cy="4743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02" t="51767" r="34511" b="20512"/>
          <a:stretch/>
        </p:blipFill>
        <p:spPr bwMode="auto">
          <a:xfrm>
            <a:off x="86833" y="4931735"/>
            <a:ext cx="3168503" cy="1584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2546" y="0"/>
            <a:ext cx="4823859" cy="309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153400" y="530423"/>
            <a:ext cx="8996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 smtClean="0"/>
              <a:t>rather</a:t>
            </a:r>
            <a:r>
              <a:rPr lang="fr-CH" sz="1400" dirty="0" smtClean="0"/>
              <a:t> 44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4812357" y="3200400"/>
            <a:ext cx="4240648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smtClean="0"/>
              <a:t>-- </a:t>
            </a:r>
            <a:r>
              <a:rPr lang="fr-CH" sz="1600" dirty="0" err="1" smtClean="0"/>
              <a:t>great</a:t>
            </a:r>
            <a:r>
              <a:rPr lang="fr-CH" sz="1600" dirty="0" smtClean="0"/>
              <a:t> </a:t>
            </a:r>
            <a:r>
              <a:rPr lang="fr-CH" sz="1600" dirty="0" err="1" smtClean="0"/>
              <a:t>progress</a:t>
            </a:r>
            <a:r>
              <a:rPr lang="fr-CH" sz="1600" dirty="0" smtClean="0"/>
              <a:t> in </a:t>
            </a:r>
            <a:r>
              <a:rPr lang="fr-CH" sz="1600" dirty="0" err="1" smtClean="0"/>
              <a:t>layout</a:t>
            </a:r>
            <a:endParaRPr lang="fr-CH" sz="1600" dirty="0" smtClean="0"/>
          </a:p>
          <a:p>
            <a:r>
              <a:rPr lang="fr-CH" sz="1600" dirty="0" smtClean="0"/>
              <a:t>-- </a:t>
            </a:r>
            <a:r>
              <a:rPr lang="fr-CH" sz="1600" dirty="0" err="1" smtClean="0"/>
              <a:t>scheme</a:t>
            </a:r>
            <a:r>
              <a:rPr lang="fr-CH" sz="1600" dirty="0" smtClean="0"/>
              <a:t> </a:t>
            </a:r>
            <a:r>
              <a:rPr lang="fr-CH" sz="1600" dirty="0" err="1" smtClean="0"/>
              <a:t>appears</a:t>
            </a:r>
            <a:r>
              <a:rPr lang="fr-CH" sz="1600" dirty="0" smtClean="0"/>
              <a:t> more and more </a:t>
            </a:r>
            <a:r>
              <a:rPr lang="fr-CH" sz="1600" dirty="0" err="1" smtClean="0"/>
              <a:t>feasible</a:t>
            </a:r>
            <a:endParaRPr lang="fr-CH" sz="1600" dirty="0" smtClean="0"/>
          </a:p>
          <a:p>
            <a:r>
              <a:rPr lang="fr-CH" sz="1600" dirty="0"/>
              <a:t> </a:t>
            </a:r>
            <a:r>
              <a:rPr lang="fr-CH" sz="1600" dirty="0" smtClean="0"/>
              <a:t>   -- for </a:t>
            </a:r>
            <a:r>
              <a:rPr lang="fr-CH" sz="1600" dirty="0" err="1" smtClean="0"/>
              <a:t>now</a:t>
            </a:r>
            <a:r>
              <a:rPr lang="fr-CH" sz="1600" dirty="0" smtClean="0"/>
              <a:t> </a:t>
            </a:r>
            <a:r>
              <a:rPr lang="fr-CH" sz="1600" dirty="0" err="1" smtClean="0"/>
              <a:t>lumi</a:t>
            </a:r>
            <a:r>
              <a:rPr lang="fr-CH" sz="1600" dirty="0" smtClean="0"/>
              <a:t> </a:t>
            </a:r>
            <a:r>
              <a:rPr lang="fr-CH" sz="1600" dirty="0" err="1" smtClean="0"/>
              <a:t>is</a:t>
            </a:r>
            <a:r>
              <a:rPr lang="fr-CH" sz="1600" dirty="0" smtClean="0"/>
              <a:t> 5 10^34 @ 240 </a:t>
            </a:r>
            <a:r>
              <a:rPr lang="fr-CH" sz="1600" dirty="0" err="1" smtClean="0"/>
              <a:t>GeV</a:t>
            </a:r>
            <a:r>
              <a:rPr lang="fr-CH" sz="1600" dirty="0" smtClean="0"/>
              <a:t>, 2IP</a:t>
            </a:r>
          </a:p>
          <a:p>
            <a:r>
              <a:rPr lang="fr-CH" sz="1600" dirty="0"/>
              <a:t> </a:t>
            </a:r>
            <a:r>
              <a:rPr lang="fr-CH" sz="1600" dirty="0" smtClean="0"/>
              <a:t>   -- more to come</a:t>
            </a:r>
          </a:p>
          <a:p>
            <a:r>
              <a:rPr lang="fr-CH" sz="1600" dirty="0" smtClean="0"/>
              <a:t>-- </a:t>
            </a:r>
            <a:r>
              <a:rPr lang="fr-CH" sz="1600" dirty="0" err="1" smtClean="0"/>
              <a:t>asymmetric</a:t>
            </a:r>
            <a:r>
              <a:rPr lang="fr-CH" sz="1600" dirty="0" smtClean="0"/>
              <a:t> IP </a:t>
            </a:r>
            <a:r>
              <a:rPr lang="fr-CH" sz="1600" dirty="0" err="1" smtClean="0"/>
              <a:t>very</a:t>
            </a:r>
            <a:r>
              <a:rPr lang="fr-CH" sz="1600" dirty="0" smtClean="0"/>
              <a:t> good for SR </a:t>
            </a:r>
            <a:r>
              <a:rPr lang="fr-CH" sz="1600" dirty="0" smtClean="0">
                <a:sym typeface="Wingdings" panose="05000000000000000000" pitchFamily="2" charset="2"/>
              </a:rPr>
              <a:t></a:t>
            </a:r>
            <a:endParaRPr lang="fr-CH" sz="1600" dirty="0" smtClean="0"/>
          </a:p>
          <a:p>
            <a:r>
              <a:rPr lang="fr-CH" sz="1600" dirty="0" smtClean="0"/>
              <a:t>-- more to come to </a:t>
            </a:r>
            <a:r>
              <a:rPr lang="fr-CH" sz="1600" dirty="0" err="1" smtClean="0"/>
              <a:t>improve</a:t>
            </a:r>
            <a:r>
              <a:rPr lang="fr-CH" sz="1600" dirty="0" smtClean="0"/>
              <a:t> </a:t>
            </a:r>
            <a:r>
              <a:rPr lang="fr-CH" sz="1600" dirty="0" err="1" smtClean="0"/>
              <a:t>luminosity</a:t>
            </a:r>
            <a:endParaRPr lang="fr-CH" sz="1600" dirty="0" smtClean="0"/>
          </a:p>
          <a:p>
            <a:r>
              <a:rPr lang="fr-CH" sz="1600" dirty="0" smtClean="0"/>
              <a:t>-- in </a:t>
            </a:r>
            <a:r>
              <a:rPr lang="fr-CH" sz="1600" dirty="0" err="1" smtClean="0"/>
              <a:t>particular</a:t>
            </a:r>
            <a:r>
              <a:rPr lang="fr-CH" sz="1600" dirty="0" smtClean="0"/>
              <a:t> in </a:t>
            </a:r>
            <a:r>
              <a:rPr lang="fr-CH" sz="1600" dirty="0" err="1" smtClean="0"/>
              <a:t>alignment</a:t>
            </a:r>
            <a:r>
              <a:rPr lang="fr-CH" sz="1600" dirty="0" smtClean="0"/>
              <a:t>, </a:t>
            </a:r>
            <a:r>
              <a:rPr lang="fr-CH" sz="1600" dirty="0" err="1" smtClean="0"/>
              <a:t>feedacks</a:t>
            </a:r>
            <a:r>
              <a:rPr lang="fr-CH" sz="1600" dirty="0" smtClean="0"/>
              <a:t> etc..</a:t>
            </a:r>
          </a:p>
          <a:p>
            <a:r>
              <a:rPr lang="fr-CH" sz="1600" dirty="0" smtClean="0"/>
              <a:t>-- injection </a:t>
            </a:r>
            <a:r>
              <a:rPr lang="fr-CH" sz="1600" dirty="0" err="1" smtClean="0"/>
              <a:t>scheme</a:t>
            </a:r>
            <a:r>
              <a:rPr lang="fr-CH" sz="1600" dirty="0" smtClean="0"/>
              <a:t> </a:t>
            </a:r>
            <a:r>
              <a:rPr lang="fr-CH" sz="1600" dirty="0" err="1" smtClean="0"/>
              <a:t>now</a:t>
            </a:r>
            <a:r>
              <a:rPr lang="fr-CH" sz="1600" dirty="0" smtClean="0"/>
              <a:t> </a:t>
            </a:r>
            <a:r>
              <a:rPr lang="fr-CH" sz="1600" dirty="0" err="1" smtClean="0"/>
              <a:t>being</a:t>
            </a:r>
            <a:r>
              <a:rPr lang="fr-CH" sz="1600" dirty="0" smtClean="0"/>
              <a:t> </a:t>
            </a:r>
            <a:r>
              <a:rPr lang="fr-CH" sz="1600" dirty="0" err="1" smtClean="0"/>
              <a:t>worked</a:t>
            </a:r>
            <a:r>
              <a:rPr lang="fr-CH" sz="1600" dirty="0" smtClean="0"/>
              <a:t> on</a:t>
            </a:r>
          </a:p>
          <a:p>
            <a:r>
              <a:rPr lang="fr-CH" sz="1600" dirty="0" smtClean="0"/>
              <a:t>-- MDI group to gain importance</a:t>
            </a:r>
          </a:p>
          <a:p>
            <a:endParaRPr lang="fr-CH" sz="1600" dirty="0"/>
          </a:p>
          <a:p>
            <a:r>
              <a:rPr lang="fr-CH" sz="1600" dirty="0" err="1" smtClean="0"/>
              <a:t>Review</a:t>
            </a:r>
            <a:r>
              <a:rPr lang="fr-CH" sz="1600" dirty="0" smtClean="0"/>
              <a:t> conclusions in </a:t>
            </a:r>
            <a:r>
              <a:rPr lang="fr-CH" sz="1600" dirty="0" err="1" smtClean="0"/>
              <a:t>preparation</a:t>
            </a:r>
            <a:r>
              <a:rPr lang="fr-CH" sz="1600" dirty="0" smtClean="0"/>
              <a:t>.    </a:t>
            </a:r>
            <a:endParaRPr lang="en-US" sz="1600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2438400" y="5105400"/>
            <a:ext cx="22098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0192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HD:MS Office 98 :Templates:Presentations:Generic (Standard)</Template>
  <TotalTime>163767</TotalTime>
  <Words>486</Words>
  <Application>Microsoft Office PowerPoint</Application>
  <PresentationFormat>On-screen Show (4:3)</PresentationFormat>
  <Paragraphs>112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Custom Design</vt:lpstr>
      <vt:lpstr>1_Custom Design</vt:lpstr>
      <vt:lpstr>Theme1</vt:lpstr>
      <vt:lpstr>2_Custom Design</vt:lpstr>
      <vt:lpstr>3_Custom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Higgs beyond LHC : Experiments</dc:title>
  <dc:subject>HF2012</dc:subject>
  <dc:creator>Patrick Janot</dc:creator>
  <cp:lastModifiedBy>bdl</cp:lastModifiedBy>
  <cp:revision>2573</cp:revision>
  <cp:lastPrinted>2014-02-13T11:04:44Z</cp:lastPrinted>
  <dcterms:created xsi:type="dcterms:W3CDTF">1999-10-11T11:32:56Z</dcterms:created>
  <dcterms:modified xsi:type="dcterms:W3CDTF">2015-10-26T13:41:25Z</dcterms:modified>
</cp:coreProperties>
</file>