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  <p:sldMasterId id="2147483676" r:id="rId2"/>
    <p:sldMasterId id="2147483749" r:id="rId3"/>
    <p:sldMasterId id="2147483763" r:id="rId4"/>
    <p:sldMasterId id="2147483775" r:id="rId5"/>
  </p:sldMasterIdLst>
  <p:notesMasterIdLst>
    <p:notesMasterId r:id="rId15"/>
  </p:notesMasterIdLst>
  <p:handoutMasterIdLst>
    <p:handoutMasterId r:id="rId16"/>
  </p:handoutMasterIdLst>
  <p:sldIdLst>
    <p:sldId id="1067" r:id="rId6"/>
    <p:sldId id="1087" r:id="rId7"/>
    <p:sldId id="1085" r:id="rId8"/>
    <p:sldId id="1096" r:id="rId9"/>
    <p:sldId id="1097" r:id="rId10"/>
    <p:sldId id="1099" r:id="rId11"/>
    <p:sldId id="1103" r:id="rId12"/>
    <p:sldId id="1101" r:id="rId13"/>
    <p:sldId id="1102" r:id="rId14"/>
  </p:sldIdLst>
  <p:sldSz cx="9144000" cy="6858000" type="screen4x3"/>
  <p:notesSz cx="6845300" cy="93964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00FF"/>
    <a:srgbClr val="E1AAA9"/>
    <a:srgbClr val="0000CC"/>
    <a:srgbClr val="33CC33"/>
    <a:srgbClr val="CC0099"/>
    <a:srgbClr val="FF0000"/>
    <a:srgbClr val="C5FFDB"/>
    <a:srgbClr val="FFEEE5"/>
    <a:srgbClr val="FFF4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61" autoAdjust="0"/>
    <p:restoredTop sz="94678" autoAdjust="0"/>
  </p:normalViewPr>
  <p:slideViewPr>
    <p:cSldViewPr snapToObjects="1">
      <p:cViewPr>
        <p:scale>
          <a:sx n="72" d="100"/>
          <a:sy n="72" d="100"/>
        </p:scale>
        <p:origin x="-24" y="10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Objects="1">
      <p:cViewPr varScale="1">
        <p:scale>
          <a:sx n="105" d="100"/>
          <a:sy n="105" d="100"/>
        </p:scale>
        <p:origin x="-3944" y="-96"/>
      </p:cViewPr>
      <p:guideLst>
        <p:guide orient="horz" pos="2959"/>
        <p:guide pos="215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473ED06D-6490-42AE-B216-2143359F5D98}" type="datetime1">
              <a:rPr lang="en-US" altLang="en-US"/>
              <a:pPr>
                <a:defRPr/>
              </a:pPr>
              <a:t>11/30/2015</a:t>
            </a:fld>
            <a:endParaRPr lang="en-US" alt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30961F61-1DE0-4721-9B5F-09581D3FAF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775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4579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074738" y="704850"/>
            <a:ext cx="4697412" cy="3522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64050"/>
            <a:ext cx="5019675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91BF728F-5876-45BE-B3DA-B4FE58B5D1A5}" type="datetime1">
              <a:rPr lang="en-US" altLang="en-US"/>
              <a:pPr>
                <a:defRPr/>
              </a:pPr>
              <a:t>11/30/2015</a:t>
            </a:fld>
            <a:endParaRPr lang="en-US" alt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1AA1CCA2-A10F-4C7C-BA94-5ED7CF37D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1837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BB3AB-5797-4A66-90EB-D147060F76D1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42E28-4944-4174-8658-B31C7AE78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FDD06-BFC3-4669-9ABF-1FE8887B728B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296EE-E859-4D61-BFD7-B9A60B622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A2B22-5466-4F52-ADD8-BA9CD47AB8F8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00F92-7421-4D98-B9DC-6F6B9626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224D62-7DED-454B-98B1-FF344334849F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9F939-DE06-4935-BBD4-E3016F546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0C0AA-7BB5-43FA-875B-BC9A26912FB0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E8AF1-0DC9-44B7-AF51-AA8EEA164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96172-582A-4D89-96F6-30AC194AFFC9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CC204-7F0C-4512-96F5-E209B369F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5AA37-CC35-4146-BEC6-A61C966F26A4}" type="datetime1">
              <a:rPr lang="en-US" smtClean="0"/>
              <a:t>11/30/2015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68430-324B-48D7-8150-B9F7BE11D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345EE-DE71-47B7-8F2C-C0EAFFAE2EB6}" type="datetime1">
              <a:rPr lang="en-US" smtClean="0"/>
              <a:t>11/30/2015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7747D-1456-4966-9E8C-FF49F49FD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83AD3-89A3-4557-87FE-1A21FF0E1C75}" type="datetime1">
              <a:rPr lang="en-US" smtClean="0"/>
              <a:t>11/30/2015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0EE38-ABA7-4505-BF5D-1A80F4FB1E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55C4D-855A-499F-B64A-81895DA61387}" type="datetime1">
              <a:rPr lang="en-US" smtClean="0"/>
              <a:t>11/30/2015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CA0E9-2C0B-43DE-8D2E-F4C8DD0F8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D85FB-5B59-45F8-9C22-E257975ED3DB}" type="datetime1">
              <a:rPr lang="en-US" smtClean="0"/>
              <a:t>11/30/2015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6D579-1541-41FA-A52A-77E57EDA69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EB92E-6E08-4646-B7C4-414BAA79F002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4BAE3-E7A4-40F8-A96A-61A1EF93C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D8A2B-EAB4-4A99-A1E6-EF06053D6586}" type="datetime1">
              <a:rPr lang="en-US" smtClean="0"/>
              <a:t>11/30/2015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09810-68B4-4E9F-9960-C518FAE9D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BB9A1-B56A-445F-B17F-78B3DB06283A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D7D4C-752B-4126-92C8-F60EC76B6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CFE2D1-BF37-4D0D-8881-033555373409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15199-733E-4CD1-8CDA-77B9ADF1B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2778" y="152400"/>
            <a:ext cx="6782622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378450"/>
          </a:xfrm>
        </p:spPr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fld id="{3657B28D-92EC-4843-8BB1-991BE77DCF2C}" type="datetime1">
              <a:rPr lang="en-US" altLang="en-US" smtClean="0"/>
              <a:t>11/30/2015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/>
              <a:t>FCC-ee Physics meeting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pic>
        <p:nvPicPr>
          <p:cNvPr id="15" name="Picture 14" descr="logo-FCC-HE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152400"/>
            <a:ext cx="1827978" cy="762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0969C-5690-435F-AEE8-845B595FBFCC}" type="datetime1">
              <a:rPr lang="en-US" altLang="en-US" smtClean="0"/>
              <a:t>11/30/2015</a:t>
            </a:fld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meeting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38C42-9EB0-44BF-B496-54D2E1AA4DC3}" type="datetime1">
              <a:rPr lang="en-US" altLang="en-US" smtClean="0"/>
              <a:t>11/30/2015</a:t>
            </a:fld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meeting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DF49E3-A815-4E51-84EB-D0F248BCD0F9}" type="datetime1">
              <a:rPr lang="en-US" altLang="en-US" smtClean="0"/>
              <a:t>11/30/2015</a:t>
            </a:fld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meeting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35734-040B-4DBB-ADBE-83209BCF802F}" type="datetime1">
              <a:rPr lang="en-US" altLang="en-US" smtClean="0"/>
              <a:t>11/30/2015</a:t>
            </a:fld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meeting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F23F1B-10C8-4744-B9E6-41E6A148ECDB}" type="datetime1">
              <a:rPr lang="en-US" altLang="en-US" smtClean="0"/>
              <a:t>11/30/2015</a:t>
            </a:fld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meeting</a:t>
            </a: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88DCB-BCAE-496B-BC8F-5EE0F484B667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30E46-5F80-43ED-933E-4B0D73B47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C5579-86D1-4FDC-8C9D-6EDF2EBD0142}" type="datetime1">
              <a:rPr lang="en-US" altLang="en-US" smtClean="0"/>
              <a:t>11/30/2015</a:t>
            </a:fld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meeting</a:t>
            </a: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EFA9F-7C22-4D49-AE6C-81C9EB7538B6}" type="datetime1">
              <a:rPr lang="en-US" altLang="en-US" smtClean="0"/>
              <a:t>11/30/2015</a:t>
            </a:fld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meeting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30478-23FF-4083-9909-466731BAFFF6}" type="datetime1">
              <a:rPr lang="en-US" altLang="en-US" smtClean="0"/>
              <a:t>11/30/2015</a:t>
            </a:fld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meeting</a:t>
            </a: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7B2B7D-6CEE-4A98-9371-124AD4870754}" type="datetime1">
              <a:rPr lang="en-US" altLang="en-US" smtClean="0"/>
              <a:t>11/30/2015</a:t>
            </a:fld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meeting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00016-39BE-4F5F-94E6-B6C3F53F1380}" type="datetime1">
              <a:rPr lang="en-US" altLang="en-US" smtClean="0"/>
              <a:t>11/30/2015</a:t>
            </a:fld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meeting</a:t>
            </a: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8EE2E-F1F5-4FAB-9C23-0C4BE43FB4E9}" type="datetime1">
              <a:rPr lang="en-US" altLang="en-US" smtClean="0"/>
              <a:t>11/30/2015</a:t>
            </a:fld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meeting</a:t>
            </a: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5E48E-587D-400D-9B97-C40423179B02}" type="datetime1">
              <a:rPr lang="en-US" altLang="en-US" smtClean="0"/>
              <a:t>11/30/2015</a:t>
            </a:fld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FCC-ee Physics meeting</a:t>
            </a:r>
            <a:endParaRPr lang="en-U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3C934-004D-445E-8BAD-095A65AA0CF1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45445-4A92-4278-AE93-C99EDAB7A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EFCA7-3844-46E0-9EE0-C72A4E0E1A73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1754B-6E5D-420B-BDFF-B4A963889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4BA56-ACB4-4893-9CEB-7F0B08F501FC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14379-8DAD-48B7-B4ED-1E4A8FFEF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BBF2E-B562-413E-8670-E0F3E059AAF2}" type="datetime1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EC0D5-32D3-4FDC-A467-C048AEDAE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3B902-D94E-42E2-A208-945F8878221D}" type="datetime1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4A6BB-F97C-466A-915E-A585DB29C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3C87A-0FA0-411F-9B00-DE746A86D68F}" type="datetime1">
              <a:rPr lang="en-US" smtClean="0"/>
              <a:t>11/30/2015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C5D4F-F7D5-4390-BAE9-44347AFEE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D1351-8F4E-41F9-90B8-99EB6B7C2EAD}" type="datetime1">
              <a:rPr lang="en-US" smtClean="0"/>
              <a:t>11/30/2015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4F7DB-A3F1-45BC-9E39-640F8C056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645DE-868A-450B-A9C5-6B31B7398430}" type="datetime1">
              <a:rPr lang="en-US" smtClean="0"/>
              <a:t>11/30/2015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DD41C-746A-4E50-B405-9FA9321C9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B4C6A-32EE-4C15-B1AB-54A83AA643AA}" type="datetime1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41F6C-90E4-4AD8-8E0A-5B7B2B73F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30DFC-4B65-4B87-8368-18C963A336AB}" type="datetime1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C8CB4-40B0-4006-88CE-CA6A9661C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D66521-0D63-4BF6-A412-9F0E453B2523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8B203-A19A-4134-A3F2-657FB1106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24175-57AE-418C-91DD-CBE982BC085B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540F1-9BF7-4915-ACEE-3EADA9FFD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2EB22F-E5C6-4CC7-86C4-390135B67CF5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06BA-5BF5-450C-A569-FF850DF58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F056D-C14B-409C-A6C6-9642337F9F23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92179-09DD-42DC-9D73-219BDAA97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5B5DC-54B7-4117-9B2E-E1D756F8B627}" type="datetime1">
              <a:rPr lang="en-US" smtClean="0"/>
              <a:t>11/30/2015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5194B-0B1E-4425-BD4E-B47A6E31B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B4004-7326-45A8-91E7-4D40FC998EE4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F734B-8B90-488C-AD1B-BD0BA8A99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943C2-3291-4FB6-841E-AE00577AB86B}" type="datetime1">
              <a:rPr lang="en-US" smtClean="0"/>
              <a:t>11/30/2015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5112F-1777-415E-92B0-2EFBC992A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44FE2-696E-47FE-AE50-6907A42111BC}" type="datetime1">
              <a:rPr lang="en-US" smtClean="0"/>
              <a:t>11/30/2015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BCAD3-A093-4695-8125-AA47CE056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CF5AF8-9EE2-4FF3-AA11-BFE8267D923F}" type="datetime1">
              <a:rPr lang="en-US" smtClean="0"/>
              <a:t>11/30/2015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E370C-E99E-4FCE-9847-0A8BF74B1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5A1AD-236C-4562-B53F-492D45D38363}" type="datetime1">
              <a:rPr lang="en-US" smtClean="0"/>
              <a:t>11/30/2015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622B-EF9B-416B-B5E6-DBD96EB2B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45A73-6B58-4F40-BC9D-5733E603D596}" type="datetime1">
              <a:rPr lang="en-US" smtClean="0"/>
              <a:t>11/30/2015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98379-7AFD-42E9-A79D-4D91B9CB8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8ED47-1E20-4D0A-933B-A41DD0540BE3}" type="datetime1">
              <a:rPr lang="en-US" smtClean="0"/>
              <a:t>11/30/2015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5F9BC-4D8E-42F4-8203-227ACCD54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8F05F-9965-4426-936C-C9321BA289FC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DC4DB-34D8-4E58-9183-45D092997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753EB-F629-4952-AB40-E19D547752B5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47433-1F9D-4E1C-8C4A-CED6B1BCE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15F63-1ECA-4DF6-82F8-F9788B932C57}" type="datetime1">
              <a:rPr lang="en-US" smtClean="0"/>
              <a:t>11/30/2015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99217-547C-48C4-BBA2-0AD26965B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8CD24-615A-468D-B5C7-D82A0FC9B2A0}" type="datetime1">
              <a:rPr lang="en-US" smtClean="0"/>
              <a:t>11/30/2015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19282-61B7-4575-B1E9-BE84A6791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B691D-EF03-40C1-8FC4-4D07F86E988A}" type="datetime1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546DA-D9A6-41B9-910D-8E4398FAB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B3DAE-2A71-4D0A-BE49-E3DD34032572}" type="datetime1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E8F01-185D-4CC0-813D-17E8E4274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Physics </a:t>
            </a:r>
            <a:r>
              <a:rPr lang="en-US" dirty="0" smtClean="0"/>
              <a:t>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859654-63A5-4139-9191-C0AD9E6D3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9E066F1-13DB-41C0-B2D5-79E84653318C}" type="datetime1">
              <a:rPr lang="en-US" smtClean="0"/>
              <a:t>11/30/2015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2" r:id="rId3"/>
    <p:sldLayoutId id="2147484873" r:id="rId4"/>
    <p:sldLayoutId id="2147484874" r:id="rId5"/>
    <p:sldLayoutId id="2147484875" r:id="rId6"/>
    <p:sldLayoutId id="2147484876" r:id="rId7"/>
    <p:sldLayoutId id="2147484877" r:id="rId8"/>
    <p:sldLayoutId id="2147484878" r:id="rId9"/>
    <p:sldLayoutId id="2147484879" r:id="rId10"/>
    <p:sldLayoutId id="2147484880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99AA3D07-A8A2-47B5-9B69-137FEFC2B7B8}" type="datetime1">
              <a:rPr lang="en-US" smtClean="0"/>
              <a:t>11/30/2015</a:t>
            </a:fld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8CE1638-76A0-4354-9DA3-AE45C944E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1" r:id="rId1"/>
    <p:sldLayoutId id="2147484882" r:id="rId2"/>
    <p:sldLayoutId id="2147484883" r:id="rId3"/>
    <p:sldLayoutId id="2147484884" r:id="rId4"/>
    <p:sldLayoutId id="2147484885" r:id="rId5"/>
    <p:sldLayoutId id="2147484886" r:id="rId6"/>
    <p:sldLayoutId id="2147484887" r:id="rId7"/>
    <p:sldLayoutId id="2147484888" r:id="rId8"/>
    <p:sldLayoutId id="2147484889" r:id="rId9"/>
    <p:sldLayoutId id="2147484890" r:id="rId10"/>
    <p:sldLayoutId id="214748489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fld id="{BFB9A6BE-9790-4DF4-B77B-A086B827E7E9}" type="datetime1">
              <a:rPr lang="en-US" altLang="en-US" smtClean="0"/>
              <a:t>11/30/2015</a:t>
            </a:fld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altLang="en-US" smtClean="0"/>
              <a:t>FCC-ee Physics meeting</a:t>
            </a:r>
            <a:endParaRPr lang="en-US" alt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kumimoji="0" lang="en-US" altLang="en-US" sz="1200" dirty="0"/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6" r:id="rId1"/>
    <p:sldLayoutId id="2147484927" r:id="rId2"/>
    <p:sldLayoutId id="2147484892" r:id="rId3"/>
    <p:sldLayoutId id="2147484893" r:id="rId4"/>
    <p:sldLayoutId id="2147484894" r:id="rId5"/>
    <p:sldLayoutId id="2147484895" r:id="rId6"/>
    <p:sldLayoutId id="2147484896" r:id="rId7"/>
    <p:sldLayoutId id="2147484897" r:id="rId8"/>
    <p:sldLayoutId id="2147484898" r:id="rId9"/>
    <p:sldLayoutId id="2147484899" r:id="rId10"/>
    <p:sldLayoutId id="2147484900" r:id="rId11"/>
    <p:sldLayoutId id="2147484901" r:id="rId12"/>
    <p:sldLayoutId id="2147484902" r:id="rId13"/>
    <p:sldLayoutId id="2147484903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8EB5DB-EC4A-4E51-ABF8-8AB7E80BCE5F}" type="datetime1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88A8A7-9185-4620-BA82-0E7BD3F33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4" r:id="rId1"/>
    <p:sldLayoutId id="2147484905" r:id="rId2"/>
    <p:sldLayoutId id="2147484906" r:id="rId3"/>
    <p:sldLayoutId id="2147484907" r:id="rId4"/>
    <p:sldLayoutId id="2147484908" r:id="rId5"/>
    <p:sldLayoutId id="2147484909" r:id="rId6"/>
    <p:sldLayoutId id="2147484910" r:id="rId7"/>
    <p:sldLayoutId id="2147484911" r:id="rId8"/>
    <p:sldLayoutId id="2147484912" r:id="rId9"/>
    <p:sldLayoutId id="2147484913" r:id="rId10"/>
    <p:sldLayoutId id="2147484914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FD5FA46D-5B00-43BD-ABD3-4ADDD6FAA10D}" type="datetime1">
              <a:rPr lang="en-US" smtClean="0"/>
              <a:t>11/30/2015</a:t>
            </a:fld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4C57B0D-3BCA-4940-A236-927244701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5" r:id="rId1"/>
    <p:sldLayoutId id="2147484916" r:id="rId2"/>
    <p:sldLayoutId id="2147484917" r:id="rId3"/>
    <p:sldLayoutId id="2147484918" r:id="rId4"/>
    <p:sldLayoutId id="2147484919" r:id="rId5"/>
    <p:sldLayoutId id="2147484920" r:id="rId6"/>
    <p:sldLayoutId id="2147484921" r:id="rId7"/>
    <p:sldLayoutId id="2147484922" r:id="rId8"/>
    <p:sldLayoutId id="2147484923" r:id="rId9"/>
    <p:sldLayoutId id="2147484924" r:id="rId10"/>
    <p:sldLayoutId id="2147484925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446561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B4AC67-B415-4276-9C35-B9C2BEBFBB9E}" type="datetime1">
              <a:rPr lang="en-US" smtClean="0"/>
              <a:t>11/30/2015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98761" y="1295400"/>
            <a:ext cx="38635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dirty="0" smtClean="0">
                <a:solidFill>
                  <a:srgbClr val="0000CC"/>
                </a:solidFill>
              </a:rPr>
              <a:t>FCC-- </a:t>
            </a:r>
            <a:r>
              <a:rPr lang="fr-CH" dirty="0" err="1" smtClean="0">
                <a:solidFill>
                  <a:srgbClr val="0000CC"/>
                </a:solidFill>
              </a:rPr>
              <a:t>ee</a:t>
            </a:r>
            <a:r>
              <a:rPr lang="fr-CH" dirty="0" smtClean="0">
                <a:solidFill>
                  <a:srgbClr val="0000CC"/>
                </a:solidFill>
              </a:rPr>
              <a:t> </a:t>
            </a:r>
            <a:r>
              <a:rPr lang="fr-CH" dirty="0" err="1" smtClean="0">
                <a:solidFill>
                  <a:srgbClr val="0000CC"/>
                </a:solidFill>
              </a:rPr>
              <a:t>Physics</a:t>
            </a:r>
            <a:r>
              <a:rPr lang="fr-CH" dirty="0" smtClean="0">
                <a:solidFill>
                  <a:srgbClr val="0000CC"/>
                </a:solidFill>
              </a:rPr>
              <a:t>  </a:t>
            </a:r>
            <a:r>
              <a:rPr lang="fr-CH" dirty="0" smtClean="0">
                <a:solidFill>
                  <a:srgbClr val="0000CC"/>
                </a:solidFill>
              </a:rPr>
              <a:t>meeting</a:t>
            </a:r>
          </a:p>
          <a:p>
            <a:pPr algn="ctr"/>
            <a:r>
              <a:rPr lang="fr-CH" dirty="0" smtClean="0">
                <a:solidFill>
                  <a:srgbClr val="0000CC"/>
                </a:solidFill>
              </a:rPr>
              <a:t>30</a:t>
            </a:r>
            <a:r>
              <a:rPr lang="fr-CH" dirty="0" smtClean="0">
                <a:solidFill>
                  <a:srgbClr val="0000CC"/>
                </a:solidFill>
              </a:rPr>
              <a:t> </a:t>
            </a:r>
            <a:r>
              <a:rPr lang="fr-CH" dirty="0" err="1" smtClean="0">
                <a:solidFill>
                  <a:srgbClr val="0000CC"/>
                </a:solidFill>
              </a:rPr>
              <a:t>Nov</a:t>
            </a:r>
            <a:r>
              <a:rPr lang="fr-CH" dirty="0" smtClean="0">
                <a:solidFill>
                  <a:srgbClr val="0000CC"/>
                </a:solidFill>
              </a:rPr>
              <a:t> 2015</a:t>
            </a:r>
            <a:endParaRPr lang="fr-CH" dirty="0"/>
          </a:p>
        </p:txBody>
      </p:sp>
      <p:sp>
        <p:nvSpPr>
          <p:cNvPr id="7" name="TextBox 6"/>
          <p:cNvSpPr txBox="1"/>
          <p:nvPr/>
        </p:nvSpPr>
        <p:spPr>
          <a:xfrm>
            <a:off x="4038600" y="2588567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Brief</a:t>
            </a:r>
            <a:r>
              <a:rPr lang="fr-CH" dirty="0" smtClean="0"/>
              <a:t> news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34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C42279-6797-445F-A0FE-D28B98677D68}" type="datetime1">
              <a:rPr lang="en-US" smtClean="0"/>
              <a:t>11/30/2015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0623" y="838200"/>
            <a:ext cx="8850693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/>
              <a:t>. </a:t>
            </a:r>
            <a:endParaRPr lang="fr-CH" sz="2000" dirty="0" smtClean="0"/>
          </a:p>
          <a:p>
            <a:endParaRPr lang="fr-CH" sz="2000" dirty="0" smtClean="0"/>
          </a:p>
          <a:p>
            <a:r>
              <a:rPr lang="fr-CH" sz="2000" dirty="0" smtClean="0"/>
              <a:t>-- MDI </a:t>
            </a:r>
            <a:r>
              <a:rPr lang="fr-CH" sz="2000" dirty="0" err="1" smtClean="0"/>
              <a:t>project</a:t>
            </a:r>
            <a:r>
              <a:rPr lang="fr-CH" sz="2000" dirty="0" smtClean="0"/>
              <a:t> (FCC coordination group </a:t>
            </a:r>
            <a:r>
              <a:rPr lang="fr-CH" sz="2000" dirty="0" err="1" smtClean="0"/>
              <a:t>tomorrow</a:t>
            </a:r>
            <a:r>
              <a:rPr lang="fr-CH" sz="2000" dirty="0" smtClean="0"/>
              <a:t>) </a:t>
            </a:r>
            <a:endParaRPr lang="fr-CH" sz="2000" dirty="0" smtClean="0"/>
          </a:p>
          <a:p>
            <a:r>
              <a:rPr lang="fr-CH" sz="2000" dirty="0"/>
              <a:t> </a:t>
            </a:r>
            <a:r>
              <a:rPr lang="fr-CH" sz="2000" dirty="0" smtClean="0"/>
              <a:t>  charge has been </a:t>
            </a:r>
            <a:r>
              <a:rPr lang="fr-CH" sz="2000" dirty="0" err="1" smtClean="0"/>
              <a:t>drafted</a:t>
            </a:r>
            <a:r>
              <a:rPr lang="fr-CH" sz="2000" dirty="0" smtClean="0"/>
              <a:t>, </a:t>
            </a:r>
            <a:r>
              <a:rPr lang="fr-CH" sz="2000" dirty="0" err="1" smtClean="0"/>
              <a:t>issued</a:t>
            </a:r>
            <a:r>
              <a:rPr lang="fr-CH" sz="2000" dirty="0" smtClean="0"/>
              <a:t> </a:t>
            </a:r>
            <a:r>
              <a:rPr lang="fr-CH" sz="2000" dirty="0" err="1" smtClean="0"/>
              <a:t>soon</a:t>
            </a:r>
            <a:r>
              <a:rPr lang="fr-CH" sz="2000" dirty="0"/>
              <a:t> </a:t>
            </a:r>
            <a:endParaRPr lang="fr-CH" sz="2000" dirty="0" smtClean="0"/>
          </a:p>
          <a:p>
            <a:r>
              <a:rPr lang="fr-CH" sz="2000" dirty="0"/>
              <a:t> </a:t>
            </a:r>
            <a:r>
              <a:rPr lang="fr-CH" sz="2000" dirty="0" smtClean="0"/>
              <a:t>  </a:t>
            </a:r>
            <a:r>
              <a:rPr lang="fr-CH" sz="2000" dirty="0" err="1" smtClean="0"/>
              <a:t>big</a:t>
            </a:r>
            <a:r>
              <a:rPr lang="fr-CH" sz="2000" dirty="0" smtClean="0"/>
              <a:t> </a:t>
            </a:r>
            <a:r>
              <a:rPr lang="fr-CH" sz="2000" dirty="0" err="1" smtClean="0"/>
              <a:t>emphasis</a:t>
            </a:r>
            <a:r>
              <a:rPr lang="fr-CH" sz="2000" dirty="0" smtClean="0"/>
              <a:t> (</a:t>
            </a:r>
            <a:r>
              <a:rPr lang="fr-CH" sz="2000" dirty="0" err="1" smtClean="0"/>
              <a:t>see</a:t>
            </a:r>
            <a:r>
              <a:rPr lang="fr-CH" sz="2000" dirty="0" smtClean="0"/>
              <a:t> </a:t>
            </a:r>
            <a:r>
              <a:rPr lang="fr-CH" sz="2000" dirty="0" err="1" smtClean="0"/>
              <a:t>next</a:t>
            </a:r>
            <a:r>
              <a:rPr lang="fr-CH" sz="2000" dirty="0" smtClean="0"/>
              <a:t> talk)</a:t>
            </a:r>
          </a:p>
          <a:p>
            <a:endParaRPr lang="fr-CH" sz="2000" dirty="0"/>
          </a:p>
          <a:p>
            <a:r>
              <a:rPr lang="fr-CH" sz="2000" dirty="0" smtClean="0"/>
              <a:t>-- </a:t>
            </a:r>
            <a:r>
              <a:rPr lang="fr-CH" sz="2000" dirty="0" err="1"/>
              <a:t>Physics</a:t>
            </a:r>
            <a:r>
              <a:rPr lang="fr-CH" sz="2000" dirty="0"/>
              <a:t> </a:t>
            </a:r>
            <a:r>
              <a:rPr lang="fr-CH" sz="2000" dirty="0" err="1"/>
              <a:t>behind</a:t>
            </a:r>
            <a:r>
              <a:rPr lang="fr-CH" sz="2000" dirty="0"/>
              <a:t> </a:t>
            </a:r>
            <a:r>
              <a:rPr lang="fr-CH" sz="2000" dirty="0" err="1"/>
              <a:t>precision</a:t>
            </a:r>
            <a:r>
              <a:rPr lang="fr-CH" sz="2000" dirty="0"/>
              <a:t> </a:t>
            </a:r>
            <a:r>
              <a:rPr lang="fr-CH" sz="2000" dirty="0" smtClean="0"/>
              <a:t>&amp; </a:t>
            </a:r>
            <a:r>
              <a:rPr lang="fr-CH" sz="2000" dirty="0" err="1" smtClean="0"/>
              <a:t>Physics</a:t>
            </a:r>
            <a:r>
              <a:rPr lang="fr-CH" sz="2000" dirty="0" smtClean="0"/>
              <a:t> workshop </a:t>
            </a:r>
            <a:r>
              <a:rPr lang="fr-CH" sz="2000" dirty="0" err="1" smtClean="0"/>
              <a:t>February</a:t>
            </a:r>
            <a:r>
              <a:rPr lang="fr-CH" sz="2000" dirty="0" smtClean="0"/>
              <a:t> 2-5</a:t>
            </a:r>
          </a:p>
          <a:p>
            <a:r>
              <a:rPr lang="fr-CH" sz="2000" dirty="0"/>
              <a:t> </a:t>
            </a:r>
            <a:r>
              <a:rPr lang="fr-CH" sz="2000" dirty="0" smtClean="0"/>
              <a:t>   FCC </a:t>
            </a:r>
            <a:r>
              <a:rPr lang="fr-CH" sz="2000" dirty="0" err="1" smtClean="0"/>
              <a:t>academic</a:t>
            </a:r>
            <a:r>
              <a:rPr lang="fr-CH" sz="2000" dirty="0" smtClean="0"/>
              <a:t> training </a:t>
            </a:r>
            <a:r>
              <a:rPr lang="fr-CH" sz="2000" dirty="0" err="1" smtClean="0"/>
              <a:t>same</a:t>
            </a:r>
            <a:r>
              <a:rPr lang="fr-CH" sz="2000" dirty="0" smtClean="0"/>
              <a:t> </a:t>
            </a:r>
            <a:r>
              <a:rPr lang="fr-CH" sz="2000" dirty="0" err="1" smtClean="0"/>
              <a:t>week</a:t>
            </a:r>
            <a:r>
              <a:rPr lang="fr-CH" sz="2000" dirty="0" smtClean="0"/>
              <a:t> </a:t>
            </a:r>
          </a:p>
          <a:p>
            <a:endParaRPr lang="fr-CH" sz="2000" dirty="0" smtClean="0"/>
          </a:p>
          <a:p>
            <a:r>
              <a:rPr lang="fr-CH" sz="2000" dirty="0" smtClean="0"/>
              <a:t>-- Rome meeting  </a:t>
            </a:r>
            <a:r>
              <a:rPr lang="en-US" sz="2000" dirty="0" smtClean="0"/>
              <a:t>April </a:t>
            </a:r>
            <a:r>
              <a:rPr lang="en-US" sz="2000" dirty="0"/>
              <a:t>11-15, 2016</a:t>
            </a:r>
            <a:r>
              <a:rPr lang="fr-CH" sz="2000" dirty="0" smtClean="0"/>
              <a:t> </a:t>
            </a:r>
          </a:p>
          <a:p>
            <a:endParaRPr lang="fr-CH" sz="2000" dirty="0" smtClean="0"/>
          </a:p>
          <a:p>
            <a:r>
              <a:rPr lang="fr-CH" sz="2000" dirty="0" smtClean="0"/>
              <a:t>-- how to </a:t>
            </a:r>
            <a:r>
              <a:rPr lang="fr-CH" sz="2000" dirty="0" err="1" smtClean="0"/>
              <a:t>get</a:t>
            </a:r>
            <a:r>
              <a:rPr lang="fr-CH" sz="2000" dirty="0" smtClean="0"/>
              <a:t> more </a:t>
            </a:r>
            <a:r>
              <a:rPr lang="fr-CH" sz="2000" dirty="0" err="1" smtClean="0"/>
              <a:t>manpower</a:t>
            </a:r>
            <a:endParaRPr lang="fr-CH" sz="2000" dirty="0" smtClean="0"/>
          </a:p>
          <a:p>
            <a:r>
              <a:rPr lang="fr-CH" sz="2000" dirty="0" smtClean="0"/>
              <a:t>Patrick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collecting</a:t>
            </a:r>
            <a:r>
              <a:rPr lang="fr-CH" sz="2000" dirty="0" smtClean="0"/>
              <a:t> </a:t>
            </a:r>
            <a:r>
              <a:rPr lang="fr-CH" sz="2000" dirty="0" smtClean="0"/>
              <a:t>a </a:t>
            </a:r>
            <a:r>
              <a:rPr lang="fr-CH" sz="2000" dirty="0" err="1" smtClean="0"/>
              <a:t>list</a:t>
            </a:r>
            <a:r>
              <a:rPr lang="fr-CH" sz="2000" dirty="0" smtClean="0"/>
              <a:t> of </a:t>
            </a:r>
            <a:r>
              <a:rPr lang="fr-CH" sz="2000" dirty="0" err="1" smtClean="0"/>
              <a:t>manpower</a:t>
            </a:r>
            <a:r>
              <a:rPr lang="fr-CH" sz="2000" dirty="0" smtClean="0"/>
              <a:t> </a:t>
            </a:r>
            <a:r>
              <a:rPr lang="fr-CH" sz="2000" dirty="0" err="1" smtClean="0"/>
              <a:t>needed</a:t>
            </a:r>
            <a:r>
              <a:rPr lang="fr-CH" sz="2000" dirty="0" smtClean="0"/>
              <a:t> to carry out the design </a:t>
            </a:r>
            <a:r>
              <a:rPr lang="fr-CH" sz="2000" dirty="0" err="1" smtClean="0"/>
              <a:t>study</a:t>
            </a:r>
            <a:r>
              <a:rPr lang="fr-CH" sz="2000" dirty="0" smtClean="0"/>
              <a:t>. </a:t>
            </a:r>
            <a:endParaRPr lang="fr-CH" sz="2000" dirty="0" smtClean="0"/>
          </a:p>
        </p:txBody>
      </p:sp>
    </p:spTree>
    <p:extLst>
      <p:ext uri="{BB962C8B-B14F-4D97-AF65-F5344CB8AC3E}">
        <p14:creationId xmlns:p14="http://schemas.microsoft.com/office/powerpoint/2010/main" val="411716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F328E2-A1EF-4A15-90B3-CDC331B82486}" type="datetime1">
              <a:rPr lang="en-US" smtClean="0"/>
              <a:t>11/30/2015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66800" y="540857"/>
            <a:ext cx="3042821" cy="4801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dirty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800" dirty="0" smtClean="0">
                <a:latin typeface="Arial Unicode MS" pitchFamily="34" charset="-128"/>
                <a:cs typeface="Arial" pitchFamily="34" charset="0"/>
              </a:rPr>
              <a:t>VC meetings</a:t>
            </a:r>
            <a:br>
              <a:rPr kumimoji="0" lang="fr-CH" altLang="en-US" sz="1800" dirty="0" smtClean="0">
                <a:latin typeface="Arial Unicode MS" pitchFamily="34" charset="-128"/>
                <a:cs typeface="Arial" pitchFamily="34" charset="0"/>
              </a:rPr>
            </a:br>
            <a:endParaRPr kumimoji="0" lang="fr-CH" altLang="en-US" sz="1800" dirty="0" smtClean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dirty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dirty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Physics</a:t>
            </a:r>
            <a:r>
              <a:rPr kumimoji="0" lang="en-US" altLang="en-US" b="1" dirty="0"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en-US" altLang="en-US" b="1" dirty="0" smtClean="0">
                <a:latin typeface="Arial Unicode MS" pitchFamily="34" charset="-128"/>
                <a:cs typeface="Arial" pitchFamily="34" charset="0"/>
              </a:rPr>
              <a:t>VCs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  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Today 30Nov2015 </a:t>
            </a:r>
            <a:endParaRPr kumimoji="0" lang="en-US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altLang="en-US" b="1" dirty="0">
              <a:latin typeface="Arial Unicode MS" pitchFamily="34" charset="-128"/>
              <a:cs typeface="Arial" pitchFamily="34" charset="0"/>
              <a:sym typeface="Wingdings" panose="05000000000000000000" pitchFamily="2" charset="2"/>
            </a:endParaRPr>
          </a:p>
          <a:p>
            <a:pPr lvl="0" eaLnBrk="1" hangingPunct="1"/>
            <a:r>
              <a:rPr kumimoji="0" lang="fr-CH" altLang="en-US" b="1" dirty="0">
                <a:latin typeface="Arial Unicode MS" pitchFamily="34" charset="-128"/>
                <a:cs typeface="Arial" pitchFamily="34" charset="0"/>
              </a:rPr>
              <a:t>Accelerator VC</a:t>
            </a:r>
          </a:p>
          <a:p>
            <a:pPr lvl="0" eaLnBrk="1" hangingPunct="1"/>
            <a:r>
              <a:rPr kumimoji="0" lang="fr-CH" altLang="en-US" b="1" dirty="0">
                <a:latin typeface="Arial Unicode MS" pitchFamily="34" charset="-128"/>
                <a:cs typeface="Arial" pitchFamily="34" charset="0"/>
              </a:rPr>
              <a:t>  </a:t>
            </a:r>
            <a:r>
              <a:rPr kumimoji="0" lang="fr-CH" altLang="en-US" b="1" dirty="0" smtClean="0">
                <a:latin typeface="Arial Unicode MS" pitchFamily="34" charset="-128"/>
                <a:cs typeface="Arial" pitchFamily="34" charset="0"/>
              </a:rPr>
              <a:t>7 </a:t>
            </a:r>
            <a:r>
              <a:rPr kumimoji="0" lang="fr-CH" altLang="en-US" b="1" dirty="0" err="1" smtClean="0">
                <a:latin typeface="Arial Unicode MS" pitchFamily="34" charset="-128"/>
                <a:cs typeface="Arial" pitchFamily="34" charset="0"/>
              </a:rPr>
              <a:t>Dec</a:t>
            </a:r>
            <a:r>
              <a:rPr kumimoji="0" lang="fr-CH" altLang="en-US" b="1" dirty="0" smtClean="0">
                <a:latin typeface="Arial Unicode MS" pitchFamily="34" charset="-128"/>
                <a:cs typeface="Arial" pitchFamily="34" charset="0"/>
              </a:rPr>
              <a:t> 2015</a:t>
            </a:r>
          </a:p>
          <a:p>
            <a:pPr lvl="0" eaLnBrk="1" hangingPunct="1"/>
            <a:endParaRPr kumimoji="0" lang="fr-CH" altLang="en-US" b="1" dirty="0">
              <a:latin typeface="Arial Unicode MS" pitchFamily="34" charset="-128"/>
              <a:cs typeface="Arial" pitchFamily="34" charset="0"/>
            </a:endParaRPr>
          </a:p>
          <a:p>
            <a:pPr lvl="0" eaLnBrk="1" hangingPunct="1"/>
            <a:endParaRPr kumimoji="0" lang="fr-CH" altLang="en-US" b="1" dirty="0">
              <a:latin typeface="Arial Unicode MS" pitchFamily="34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7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7B0431-97E0-4FB4-90DD-A98B293B951D}" type="datetime1">
              <a:rPr lang="en-US" smtClean="0"/>
              <a:t>11/30/2015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0" y="1181100"/>
            <a:ext cx="6350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97000" y="762000"/>
            <a:ext cx="5044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https://indico.cern.ch/event/457696/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381000"/>
            <a:ext cx="5775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 Nov. 2015 21st FCC-</a:t>
            </a:r>
            <a:r>
              <a:rPr lang="fr-CH" dirty="0" err="1" smtClean="0"/>
              <a:t>ee</a:t>
            </a:r>
            <a:r>
              <a:rPr lang="fr-CH" dirty="0" smtClean="0"/>
              <a:t> </a:t>
            </a:r>
            <a:r>
              <a:rPr lang="fr-CH" dirty="0" err="1" smtClean="0"/>
              <a:t>accelerator</a:t>
            </a:r>
            <a:r>
              <a:rPr lang="fr-CH" dirty="0" smtClean="0"/>
              <a:t> VC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143000" y="2133600"/>
            <a:ext cx="6858000" cy="838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36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99893C-EAC3-4EFB-A21A-BBBD6EB8F63A}" type="datetime1">
              <a:rPr lang="en-US" smtClean="0"/>
              <a:t>11/30/2015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800" y="923925"/>
            <a:ext cx="6756400" cy="501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58358" y="92928"/>
            <a:ext cx="60708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First look at </a:t>
            </a:r>
            <a:r>
              <a:rPr lang="fr-CH" dirty="0" err="1" smtClean="0"/>
              <a:t>compensating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r>
              <a:rPr lang="fr-CH" dirty="0" smtClean="0"/>
              <a:t> </a:t>
            </a:r>
            <a:r>
              <a:rPr lang="fr-CH" dirty="0" err="1" smtClean="0"/>
              <a:t>set-up</a:t>
            </a:r>
            <a:r>
              <a:rPr lang="fr-CH" dirty="0" smtClean="0"/>
              <a:t> </a:t>
            </a:r>
          </a:p>
          <a:p>
            <a:r>
              <a:rPr lang="fr-CH" dirty="0" smtClean="0"/>
              <a:t>(</a:t>
            </a:r>
            <a:r>
              <a:rPr lang="fr-CH" dirty="0" err="1" smtClean="0"/>
              <a:t>Koratzinos</a:t>
            </a:r>
            <a:r>
              <a:rPr lang="fr-CH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0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2553B0-DC6F-473C-A5AF-B99D5C7DA7CA}" type="datetime1">
              <a:rPr lang="en-US" smtClean="0"/>
              <a:t>11/30/2015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2400" y="535829"/>
            <a:ext cx="88392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FCC-</a:t>
            </a:r>
            <a:r>
              <a:rPr lang="fr-CH" b="1" dirty="0" err="1" smtClean="0"/>
              <a:t>ee</a:t>
            </a:r>
            <a:r>
              <a:rPr lang="fr-CH" b="1" dirty="0" smtClean="0"/>
              <a:t> workshop 2-5 </a:t>
            </a:r>
            <a:r>
              <a:rPr lang="fr-CH" b="1" dirty="0" smtClean="0"/>
              <a:t>Feb</a:t>
            </a:r>
            <a:r>
              <a:rPr lang="fr-CH" b="1" dirty="0" smtClean="0"/>
              <a:t>’15</a:t>
            </a:r>
            <a:r>
              <a:rPr lang="fr-CH" b="1" dirty="0" smtClean="0"/>
              <a:t> @ CERN (filtration plant)</a:t>
            </a:r>
            <a:endParaRPr lang="fr-CH" b="1" dirty="0" smtClean="0"/>
          </a:p>
          <a:p>
            <a:endParaRPr lang="fr-CH" dirty="0"/>
          </a:p>
          <a:p>
            <a:r>
              <a:rPr lang="fr-CH" sz="2000" b="1" dirty="0" smtClean="0">
                <a:solidFill>
                  <a:srgbClr val="FF0000"/>
                </a:solidFill>
              </a:rPr>
              <a:t>2-3 </a:t>
            </a:r>
            <a:r>
              <a:rPr lang="fr-CH" sz="2000" b="1" dirty="0" err="1" smtClean="0">
                <a:solidFill>
                  <a:srgbClr val="FF0000"/>
                </a:solidFill>
              </a:rPr>
              <a:t>February</a:t>
            </a:r>
            <a:r>
              <a:rPr lang="fr-CH" sz="2000" b="1" dirty="0" smtClean="0">
                <a:solidFill>
                  <a:srgbClr val="FF0000"/>
                </a:solidFill>
              </a:rPr>
              <a:t>: mini-workshop on </a:t>
            </a:r>
            <a:r>
              <a:rPr lang="fr-CH" sz="2000" b="1" dirty="0" err="1" smtClean="0">
                <a:solidFill>
                  <a:srgbClr val="FF0000"/>
                </a:solidFill>
              </a:rPr>
              <a:t>Physics</a:t>
            </a:r>
            <a:r>
              <a:rPr lang="fr-CH" sz="2000" b="1" dirty="0" smtClean="0">
                <a:solidFill>
                  <a:srgbClr val="FF0000"/>
                </a:solidFill>
              </a:rPr>
              <a:t> </a:t>
            </a:r>
            <a:r>
              <a:rPr lang="fr-CH" sz="2000" b="1" dirty="0" err="1" smtClean="0">
                <a:solidFill>
                  <a:srgbClr val="FF0000"/>
                </a:solidFill>
              </a:rPr>
              <a:t>behind</a:t>
            </a:r>
            <a:r>
              <a:rPr lang="fr-CH" sz="2000" b="1" dirty="0" smtClean="0">
                <a:solidFill>
                  <a:srgbClr val="FF0000"/>
                </a:solidFill>
              </a:rPr>
              <a:t> </a:t>
            </a:r>
            <a:r>
              <a:rPr lang="fr-CH" sz="2000" b="1" dirty="0" err="1" smtClean="0">
                <a:solidFill>
                  <a:srgbClr val="FF0000"/>
                </a:solidFill>
              </a:rPr>
              <a:t>precision</a:t>
            </a:r>
            <a:r>
              <a:rPr lang="fr-CH" sz="20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CH" sz="2000" dirty="0" smtClean="0"/>
              <a:t>or ‘</a:t>
            </a:r>
            <a:r>
              <a:rPr lang="fr-CH" sz="2000" dirty="0" err="1" smtClean="0"/>
              <a:t>physics</a:t>
            </a:r>
            <a:r>
              <a:rPr lang="fr-CH" sz="2000" dirty="0" smtClean="0"/>
              <a:t> </a:t>
            </a:r>
            <a:r>
              <a:rPr lang="fr-CH" sz="2000" dirty="0" err="1" smtClean="0"/>
              <a:t>discovery</a:t>
            </a:r>
            <a:r>
              <a:rPr lang="fr-CH" sz="2000" dirty="0" smtClean="0"/>
              <a:t> </a:t>
            </a:r>
            <a:r>
              <a:rPr lang="fr-CH" sz="2000" dirty="0" err="1" smtClean="0"/>
              <a:t>potential</a:t>
            </a:r>
            <a:r>
              <a:rPr lang="fr-CH" sz="2000" dirty="0" smtClean="0"/>
              <a:t> of FCC-</a:t>
            </a:r>
            <a:r>
              <a:rPr lang="fr-CH" sz="2000" dirty="0" err="1" smtClean="0"/>
              <a:t>ee</a:t>
            </a:r>
            <a:r>
              <a:rPr lang="fr-CH" sz="2000" dirty="0" smtClean="0"/>
              <a:t> </a:t>
            </a:r>
            <a:r>
              <a:rPr lang="fr-CH" sz="2000" dirty="0" err="1" smtClean="0"/>
              <a:t>precision</a:t>
            </a:r>
            <a:r>
              <a:rPr lang="fr-CH" sz="2000" dirty="0"/>
              <a:t> </a:t>
            </a:r>
            <a:r>
              <a:rPr lang="fr-CH" sz="2000" dirty="0" err="1" smtClean="0"/>
              <a:t>measurements</a:t>
            </a:r>
            <a:r>
              <a:rPr lang="fr-CH" sz="2000" dirty="0" smtClean="0"/>
              <a:t>’     </a:t>
            </a:r>
          </a:p>
          <a:p>
            <a:r>
              <a:rPr lang="fr-CH" sz="2000" dirty="0" err="1" smtClean="0"/>
              <a:t>Org</a:t>
            </a:r>
            <a:r>
              <a:rPr lang="fr-CH" sz="2000" dirty="0" smtClean="0"/>
              <a:t>: Azzi, </a:t>
            </a:r>
            <a:r>
              <a:rPr lang="fr-CH" sz="2000" dirty="0" err="1" smtClean="0"/>
              <a:t>Piccinini</a:t>
            </a:r>
            <a:r>
              <a:rPr lang="fr-CH" sz="2000" dirty="0" smtClean="0"/>
              <a:t>, </a:t>
            </a:r>
            <a:r>
              <a:rPr lang="fr-CH" sz="2000" dirty="0" err="1" smtClean="0"/>
              <a:t>Tenchini</a:t>
            </a:r>
            <a:endParaRPr lang="fr-CH" sz="2000" dirty="0" smtClean="0"/>
          </a:p>
          <a:p>
            <a:r>
              <a:rPr lang="fr-CH" dirty="0" smtClean="0"/>
              <a:t> </a:t>
            </a:r>
          </a:p>
          <a:p>
            <a:r>
              <a:rPr lang="fr-CH" sz="2000" b="1" dirty="0" smtClean="0">
                <a:solidFill>
                  <a:srgbClr val="009900"/>
                </a:solidFill>
              </a:rPr>
              <a:t>4-5 </a:t>
            </a:r>
            <a:r>
              <a:rPr lang="fr-CH" sz="2000" b="1" dirty="0" err="1" smtClean="0">
                <a:solidFill>
                  <a:srgbClr val="009900"/>
                </a:solidFill>
              </a:rPr>
              <a:t>February</a:t>
            </a:r>
            <a:r>
              <a:rPr lang="fr-CH" sz="2000" b="1" dirty="0" smtClean="0">
                <a:solidFill>
                  <a:srgbClr val="009900"/>
                </a:solidFill>
              </a:rPr>
              <a:t> FCC-</a:t>
            </a:r>
            <a:r>
              <a:rPr lang="fr-CH" sz="2000" b="1" dirty="0" err="1" smtClean="0">
                <a:solidFill>
                  <a:srgbClr val="009900"/>
                </a:solidFill>
              </a:rPr>
              <a:t>ee</a:t>
            </a:r>
            <a:r>
              <a:rPr lang="fr-CH" sz="2000" b="1" dirty="0" smtClean="0">
                <a:solidFill>
                  <a:srgbClr val="009900"/>
                </a:solidFill>
              </a:rPr>
              <a:t> </a:t>
            </a:r>
            <a:r>
              <a:rPr lang="fr-CH" sz="2000" b="1" dirty="0" err="1" smtClean="0">
                <a:solidFill>
                  <a:srgbClr val="009900"/>
                </a:solidFill>
              </a:rPr>
              <a:t>physics</a:t>
            </a:r>
            <a:r>
              <a:rPr lang="fr-CH" sz="2000" b="1" dirty="0" smtClean="0">
                <a:solidFill>
                  <a:srgbClr val="009900"/>
                </a:solidFill>
              </a:rPr>
              <a:t> workshop</a:t>
            </a:r>
          </a:p>
          <a:p>
            <a:r>
              <a:rPr lang="fr-CH" sz="2000" b="1" dirty="0" err="1" smtClean="0">
                <a:solidFill>
                  <a:srgbClr val="009900"/>
                </a:solidFill>
              </a:rPr>
              <a:t>Org</a:t>
            </a:r>
            <a:r>
              <a:rPr lang="fr-CH" sz="2000" b="1" dirty="0" smtClean="0">
                <a:solidFill>
                  <a:srgbClr val="009900"/>
                </a:solidFill>
              </a:rPr>
              <a:t>: Alain Blondel,  </a:t>
            </a:r>
            <a:r>
              <a:rPr lang="fr-CH" sz="2000" b="1" dirty="0" err="1" smtClean="0">
                <a:solidFill>
                  <a:srgbClr val="009900"/>
                </a:solidFill>
              </a:rPr>
              <a:t>Physics</a:t>
            </a:r>
            <a:r>
              <a:rPr lang="fr-CH" sz="2000" b="1" dirty="0" smtClean="0">
                <a:solidFill>
                  <a:srgbClr val="009900"/>
                </a:solidFill>
              </a:rPr>
              <a:t> </a:t>
            </a:r>
            <a:r>
              <a:rPr lang="fr-CH" sz="2000" b="1" dirty="0" err="1" smtClean="0">
                <a:solidFill>
                  <a:srgbClr val="009900"/>
                </a:solidFill>
              </a:rPr>
              <a:t>conveners</a:t>
            </a:r>
            <a:r>
              <a:rPr lang="fr-CH" sz="2000" b="1" dirty="0" smtClean="0">
                <a:solidFill>
                  <a:srgbClr val="009900"/>
                </a:solidFill>
              </a:rPr>
              <a:t> </a:t>
            </a:r>
          </a:p>
          <a:p>
            <a:endParaRPr lang="fr-CH" sz="2000" b="1" dirty="0">
              <a:solidFill>
                <a:srgbClr val="009900"/>
              </a:solidFill>
            </a:endParaRPr>
          </a:p>
          <a:p>
            <a:r>
              <a:rPr lang="fr-CH" sz="2000" dirty="0" err="1"/>
              <a:t>Suggest</a:t>
            </a:r>
            <a:r>
              <a:rPr lang="fr-CH" sz="2000" dirty="0"/>
              <a:t> to </a:t>
            </a:r>
            <a:r>
              <a:rPr lang="fr-CH" sz="2000" dirty="0" err="1"/>
              <a:t>specify</a:t>
            </a:r>
            <a:r>
              <a:rPr lang="fr-CH" sz="2000" dirty="0"/>
              <a:t> </a:t>
            </a:r>
          </a:p>
          <a:p>
            <a:r>
              <a:rPr lang="fr-CH" sz="2000" dirty="0"/>
              <a:t>         --       </a:t>
            </a:r>
            <a:r>
              <a:rPr lang="fr-CH" sz="2000" dirty="0" err="1" smtClean="0"/>
              <a:t>invited</a:t>
            </a:r>
            <a:r>
              <a:rPr lang="fr-CH" sz="2000" dirty="0" smtClean="0"/>
              <a:t> </a:t>
            </a:r>
            <a:r>
              <a:rPr lang="fr-CH" sz="2000" dirty="0"/>
              <a:t>CERN </a:t>
            </a:r>
            <a:r>
              <a:rPr lang="fr-CH" sz="2000" dirty="0" err="1"/>
              <a:t>director</a:t>
            </a:r>
            <a:r>
              <a:rPr lang="fr-CH" sz="2000" dirty="0"/>
              <a:t> </a:t>
            </a:r>
            <a:endParaRPr lang="fr-CH" sz="2000" dirty="0" smtClean="0"/>
          </a:p>
          <a:p>
            <a:r>
              <a:rPr lang="fr-CH" sz="2000" dirty="0"/>
              <a:t> </a:t>
            </a:r>
            <a:r>
              <a:rPr lang="fr-CH" sz="2000" dirty="0" smtClean="0"/>
              <a:t>        --       </a:t>
            </a:r>
            <a:r>
              <a:rPr lang="fr-CH" sz="2000" dirty="0" err="1"/>
              <a:t>overall</a:t>
            </a:r>
            <a:r>
              <a:rPr lang="fr-CH" sz="2000" dirty="0"/>
              <a:t>  news </a:t>
            </a:r>
            <a:r>
              <a:rPr lang="fr-CH" sz="2000" dirty="0" err="1"/>
              <a:t>from</a:t>
            </a:r>
            <a:r>
              <a:rPr lang="fr-CH" sz="2000" dirty="0"/>
              <a:t> FCC and FCC-</a:t>
            </a:r>
            <a:r>
              <a:rPr lang="fr-CH" sz="2000" dirty="0" err="1"/>
              <a:t>ee</a:t>
            </a:r>
            <a:r>
              <a:rPr lang="fr-CH" sz="2000" dirty="0"/>
              <a:t> </a:t>
            </a:r>
            <a:r>
              <a:rPr lang="fr-CH" sz="2000" dirty="0" err="1"/>
              <a:t>accelerator</a:t>
            </a:r>
            <a:endParaRPr lang="fr-CH" sz="2000" dirty="0"/>
          </a:p>
          <a:p>
            <a:r>
              <a:rPr lang="fr-CH" sz="2000" dirty="0"/>
              <a:t>         --       </a:t>
            </a:r>
            <a:r>
              <a:rPr lang="fr-CH" sz="2000" dirty="0" err="1"/>
              <a:t>highlight</a:t>
            </a:r>
            <a:r>
              <a:rPr lang="fr-CH" sz="2000" dirty="0"/>
              <a:t> </a:t>
            </a:r>
            <a:r>
              <a:rPr lang="fr-CH" sz="2000" dirty="0" smtClean="0"/>
              <a:t> </a:t>
            </a:r>
            <a:r>
              <a:rPr lang="fr-CH" sz="2000" dirty="0" err="1" smtClean="0"/>
              <a:t>talks</a:t>
            </a:r>
            <a:r>
              <a:rPr lang="fr-CH" sz="2000" dirty="0" smtClean="0"/>
              <a:t> </a:t>
            </a:r>
            <a:r>
              <a:rPr lang="fr-CH" sz="2000" dirty="0"/>
              <a:t>on FCC-</a:t>
            </a:r>
            <a:r>
              <a:rPr lang="fr-CH" sz="2000" dirty="0" err="1"/>
              <a:t>ee</a:t>
            </a:r>
            <a:r>
              <a:rPr lang="fr-CH" sz="2000" dirty="0"/>
              <a:t> </a:t>
            </a:r>
            <a:r>
              <a:rPr lang="fr-CH" sz="2000" dirty="0" err="1"/>
              <a:t>physics</a:t>
            </a:r>
            <a:endParaRPr lang="fr-CH" sz="2000" dirty="0"/>
          </a:p>
          <a:p>
            <a:r>
              <a:rPr lang="fr-CH" sz="2000" dirty="0"/>
              <a:t>         --       </a:t>
            </a:r>
            <a:r>
              <a:rPr lang="fr-CH" sz="2000" dirty="0" err="1"/>
              <a:t>work</a:t>
            </a:r>
            <a:r>
              <a:rPr lang="fr-CH" sz="2000" dirty="0"/>
              <a:t> in </a:t>
            </a:r>
            <a:r>
              <a:rPr lang="fr-CH" sz="2000" dirty="0" err="1"/>
              <a:t>progress</a:t>
            </a:r>
            <a:r>
              <a:rPr lang="fr-CH" sz="2000" dirty="0"/>
              <a:t> </a:t>
            </a:r>
            <a:r>
              <a:rPr lang="fr-CH" sz="2000" dirty="0" err="1"/>
              <a:t>from</a:t>
            </a:r>
            <a:r>
              <a:rPr lang="fr-CH" sz="2000" dirty="0"/>
              <a:t> </a:t>
            </a:r>
            <a:r>
              <a:rPr lang="fr-CH" sz="2000" dirty="0" err="1"/>
              <a:t>working</a:t>
            </a:r>
            <a:r>
              <a:rPr lang="fr-CH" sz="2000" dirty="0"/>
              <a:t> groups </a:t>
            </a:r>
            <a:r>
              <a:rPr lang="fr-CH" sz="2000" dirty="0" smtClean="0"/>
              <a:t>+ discussion</a:t>
            </a:r>
            <a:endParaRPr lang="fr-CH" sz="2000" dirty="0"/>
          </a:p>
          <a:p>
            <a:endParaRPr lang="fr-CH" sz="2000" b="1" dirty="0">
              <a:solidFill>
                <a:srgbClr val="002060"/>
              </a:solidFill>
            </a:endParaRPr>
          </a:p>
          <a:p>
            <a:r>
              <a:rPr lang="fr-CH" sz="2000" b="1" dirty="0" err="1" smtClean="0">
                <a:solidFill>
                  <a:srgbClr val="002060"/>
                </a:solidFill>
              </a:rPr>
              <a:t>A</a:t>
            </a:r>
            <a:r>
              <a:rPr lang="fr-CH" sz="2000" b="1" dirty="0" err="1" smtClean="0">
                <a:solidFill>
                  <a:srgbClr val="002060"/>
                </a:solidFill>
              </a:rPr>
              <a:t>cademic</a:t>
            </a:r>
            <a:r>
              <a:rPr lang="fr-CH" sz="2000" b="1" dirty="0" smtClean="0">
                <a:solidFill>
                  <a:srgbClr val="002060"/>
                </a:solidFill>
              </a:rPr>
              <a:t> </a:t>
            </a:r>
            <a:r>
              <a:rPr lang="fr-CH" sz="2000" b="1" dirty="0" smtClean="0">
                <a:solidFill>
                  <a:srgbClr val="002060"/>
                </a:solidFill>
              </a:rPr>
              <a:t>training </a:t>
            </a:r>
            <a:r>
              <a:rPr lang="fr-CH" sz="2000" b="1" dirty="0" err="1" smtClean="0">
                <a:solidFill>
                  <a:srgbClr val="002060"/>
                </a:solidFill>
              </a:rPr>
              <a:t>will</a:t>
            </a:r>
            <a:r>
              <a:rPr lang="fr-CH" sz="2000" b="1" dirty="0" smtClean="0">
                <a:solidFill>
                  <a:srgbClr val="002060"/>
                </a:solidFill>
              </a:rPr>
              <a:t> </a:t>
            </a:r>
            <a:r>
              <a:rPr lang="fr-CH" sz="2000" b="1" dirty="0" err="1" smtClean="0">
                <a:solidFill>
                  <a:srgbClr val="002060"/>
                </a:solidFill>
              </a:rPr>
              <a:t>take</a:t>
            </a:r>
            <a:r>
              <a:rPr lang="fr-CH" sz="2000" b="1" dirty="0" smtClean="0">
                <a:solidFill>
                  <a:srgbClr val="002060"/>
                </a:solidFill>
              </a:rPr>
              <a:t> place </a:t>
            </a:r>
            <a:r>
              <a:rPr lang="fr-CH" sz="2000" b="1" dirty="0" err="1" smtClean="0">
                <a:solidFill>
                  <a:srgbClr val="002060"/>
                </a:solidFill>
              </a:rPr>
              <a:t>every</a:t>
            </a:r>
            <a:r>
              <a:rPr lang="fr-CH" sz="2000" b="1" dirty="0" smtClean="0">
                <a:solidFill>
                  <a:srgbClr val="002060"/>
                </a:solidFill>
              </a:rPr>
              <a:t> </a:t>
            </a:r>
            <a:r>
              <a:rPr lang="fr-CH" sz="2000" b="1" dirty="0" err="1" smtClean="0">
                <a:solidFill>
                  <a:srgbClr val="002060"/>
                </a:solidFill>
              </a:rPr>
              <a:t>day</a:t>
            </a:r>
            <a:r>
              <a:rPr lang="fr-CH" sz="2000" b="1" dirty="0" smtClean="0">
                <a:solidFill>
                  <a:srgbClr val="002060"/>
                </a:solidFill>
              </a:rPr>
              <a:t> </a:t>
            </a:r>
            <a:r>
              <a:rPr lang="fr-CH" sz="2000" b="1" dirty="0" err="1" smtClean="0">
                <a:solidFill>
                  <a:srgbClr val="002060"/>
                </a:solidFill>
              </a:rPr>
              <a:t>that</a:t>
            </a:r>
            <a:r>
              <a:rPr lang="fr-CH" sz="2000" b="1" dirty="0" smtClean="0">
                <a:solidFill>
                  <a:srgbClr val="002060"/>
                </a:solidFill>
              </a:rPr>
              <a:t> </a:t>
            </a:r>
            <a:r>
              <a:rPr lang="fr-CH" sz="2000" b="1" dirty="0" err="1" smtClean="0">
                <a:solidFill>
                  <a:srgbClr val="002060"/>
                </a:solidFill>
              </a:rPr>
              <a:t>week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r>
              <a:rPr lang="en-US" sz="2000" dirty="0"/>
              <a:t> </a:t>
            </a:r>
            <a:r>
              <a:rPr lang="en-US" sz="2000" dirty="0" smtClean="0"/>
              <a:t>10h30 </a:t>
            </a:r>
            <a:r>
              <a:rPr lang="en-US" sz="2000" dirty="0"/>
              <a:t>- 12h30 : Academic training </a:t>
            </a:r>
            <a:endParaRPr lang="en-US" sz="2000" dirty="0" smtClean="0"/>
          </a:p>
          <a:p>
            <a:r>
              <a:rPr lang="en-US" sz="2000" dirty="0" smtClean="0"/>
              <a:t>        rest of the day:  </a:t>
            </a:r>
            <a:r>
              <a:rPr lang="en-US" sz="2000" dirty="0"/>
              <a:t>FCC-</a:t>
            </a:r>
            <a:r>
              <a:rPr lang="en-US" sz="2000" dirty="0" err="1"/>
              <a:t>ee</a:t>
            </a:r>
            <a:r>
              <a:rPr lang="en-US" sz="2000" dirty="0"/>
              <a:t> </a:t>
            </a:r>
            <a:r>
              <a:rPr lang="en-US" sz="2000" dirty="0" smtClean="0"/>
              <a:t>workshop </a:t>
            </a:r>
          </a:p>
        </p:txBody>
      </p:sp>
    </p:spTree>
    <p:extLst>
      <p:ext uri="{BB962C8B-B14F-4D97-AF65-F5344CB8AC3E}">
        <p14:creationId xmlns:p14="http://schemas.microsoft.com/office/powerpoint/2010/main" val="259984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B8CD24-615A-468D-B5C7-D82A0FC9B2A0}" type="datetime1">
              <a:rPr lang="en-US" smtClean="0"/>
              <a:t>11/30/2015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72" y="1135567"/>
            <a:ext cx="6273800" cy="334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8362" y="191477"/>
            <a:ext cx="81084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000" b="1" dirty="0">
                <a:solidFill>
                  <a:srgbClr val="FF0000"/>
                </a:solidFill>
              </a:rPr>
              <a:t>2-3 </a:t>
            </a:r>
            <a:r>
              <a:rPr lang="fr-CH" sz="2000" b="1" dirty="0" err="1">
                <a:solidFill>
                  <a:srgbClr val="FF0000"/>
                </a:solidFill>
              </a:rPr>
              <a:t>February</a:t>
            </a:r>
            <a:r>
              <a:rPr lang="fr-CH" sz="2000" b="1" dirty="0">
                <a:solidFill>
                  <a:srgbClr val="FF0000"/>
                </a:solidFill>
              </a:rPr>
              <a:t>: mini-workshop on </a:t>
            </a:r>
            <a:r>
              <a:rPr lang="fr-CH" sz="2000" b="1" dirty="0" err="1">
                <a:solidFill>
                  <a:srgbClr val="FF0000"/>
                </a:solidFill>
              </a:rPr>
              <a:t>Physics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  <a:r>
              <a:rPr lang="fr-CH" sz="2000" b="1" dirty="0" err="1">
                <a:solidFill>
                  <a:srgbClr val="FF0000"/>
                </a:solidFill>
              </a:rPr>
              <a:t>behind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  <a:r>
              <a:rPr lang="fr-CH" sz="2000" b="1" dirty="0" err="1">
                <a:solidFill>
                  <a:srgbClr val="FF0000"/>
                </a:solidFill>
              </a:rPr>
              <a:t>precision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fr-CH" sz="2000" dirty="0"/>
              <a:t>or ‘</a:t>
            </a:r>
            <a:r>
              <a:rPr lang="fr-CH" sz="2000" dirty="0" err="1"/>
              <a:t>physics</a:t>
            </a:r>
            <a:r>
              <a:rPr lang="fr-CH" sz="2000" dirty="0"/>
              <a:t> </a:t>
            </a:r>
            <a:r>
              <a:rPr lang="fr-CH" sz="2000" dirty="0" err="1"/>
              <a:t>discovery</a:t>
            </a:r>
            <a:r>
              <a:rPr lang="fr-CH" sz="2000" dirty="0"/>
              <a:t> </a:t>
            </a:r>
            <a:r>
              <a:rPr lang="fr-CH" sz="2000" dirty="0" err="1"/>
              <a:t>potential</a:t>
            </a:r>
            <a:r>
              <a:rPr lang="fr-CH" sz="2000" dirty="0"/>
              <a:t> of FCC-</a:t>
            </a:r>
            <a:r>
              <a:rPr lang="fr-CH" sz="2000" dirty="0" err="1"/>
              <a:t>ee</a:t>
            </a:r>
            <a:r>
              <a:rPr lang="fr-CH" sz="2000" dirty="0"/>
              <a:t> </a:t>
            </a:r>
            <a:r>
              <a:rPr lang="fr-CH" sz="2000" dirty="0" err="1"/>
              <a:t>precision</a:t>
            </a:r>
            <a:r>
              <a:rPr lang="fr-CH" sz="2000" dirty="0"/>
              <a:t> </a:t>
            </a:r>
            <a:r>
              <a:rPr lang="fr-CH" sz="2000" dirty="0" err="1"/>
              <a:t>measurements</a:t>
            </a:r>
            <a:r>
              <a:rPr lang="fr-CH" sz="2000" dirty="0"/>
              <a:t>’     </a:t>
            </a:r>
          </a:p>
          <a:p>
            <a:pPr algn="ctr"/>
            <a:r>
              <a:rPr lang="fr-CH" sz="2000" dirty="0" err="1"/>
              <a:t>Org</a:t>
            </a:r>
            <a:r>
              <a:rPr lang="fr-CH" sz="2000" dirty="0"/>
              <a:t>: Azzi, </a:t>
            </a:r>
            <a:r>
              <a:rPr lang="fr-CH" sz="2000" dirty="0" err="1"/>
              <a:t>Piccinini</a:t>
            </a:r>
            <a:r>
              <a:rPr lang="fr-CH" sz="2000" dirty="0"/>
              <a:t>, </a:t>
            </a:r>
            <a:r>
              <a:rPr lang="fr-CH" sz="2000" dirty="0" err="1" smtClean="0"/>
              <a:t>Tenchini</a:t>
            </a:r>
            <a:endParaRPr lang="fr-CH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135451"/>
            <a:ext cx="3514725" cy="2220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472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1D1ACA-EF6B-417D-920F-B161EAAFD376}" type="datetime1">
              <a:rPr lang="en-US" smtClean="0"/>
              <a:t>11/30/2015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05128"/>
            <a:ext cx="464422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FCC meeting in Rome</a:t>
            </a:r>
          </a:p>
          <a:p>
            <a:endParaRPr lang="fr-CH" dirty="0"/>
          </a:p>
          <a:p>
            <a:r>
              <a:rPr lang="fr-CH" sz="2000" dirty="0" err="1" smtClean="0"/>
              <a:t>Proposed</a:t>
            </a:r>
            <a:r>
              <a:rPr lang="fr-CH" sz="2000" dirty="0" smtClean="0"/>
              <a:t> agenda for </a:t>
            </a:r>
            <a:r>
              <a:rPr lang="fr-CH" sz="2000" dirty="0" err="1" smtClean="0"/>
              <a:t>physics</a:t>
            </a:r>
            <a:r>
              <a:rPr lang="fr-CH" sz="2000" dirty="0" smtClean="0"/>
              <a:t> sessions: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305" y="4040042"/>
            <a:ext cx="8949886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</a:rPr>
              <a:t>-- </a:t>
            </a:r>
            <a:r>
              <a:rPr lang="fr-CH" dirty="0" err="1" smtClean="0">
                <a:solidFill>
                  <a:srgbClr val="FF0000"/>
                </a:solidFill>
              </a:rPr>
              <a:t>need</a:t>
            </a:r>
            <a:r>
              <a:rPr lang="fr-CH" dirty="0" smtClean="0">
                <a:solidFill>
                  <a:srgbClr val="FF0000"/>
                </a:solidFill>
              </a:rPr>
              <a:t> to plan contributions</a:t>
            </a:r>
          </a:p>
          <a:p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smtClean="0">
                <a:solidFill>
                  <a:srgbClr val="FF0000"/>
                </a:solidFill>
              </a:rPr>
              <a:t>    - new </a:t>
            </a:r>
            <a:r>
              <a:rPr lang="fr-CH" dirty="0" err="1" smtClean="0">
                <a:solidFill>
                  <a:srgbClr val="FF0000"/>
                </a:solidFill>
              </a:rPr>
              <a:t>things</a:t>
            </a:r>
            <a:r>
              <a:rPr lang="fr-CH" dirty="0" smtClean="0">
                <a:solidFill>
                  <a:srgbClr val="FF0000"/>
                </a:solidFill>
              </a:rPr>
              <a:t>  </a:t>
            </a:r>
            <a:r>
              <a:rPr lang="fr-CH" sz="1800" dirty="0" smtClean="0"/>
              <a:t>reports </a:t>
            </a:r>
            <a:r>
              <a:rPr lang="fr-CH" sz="1800" dirty="0" err="1" smtClean="0"/>
              <a:t>from</a:t>
            </a:r>
            <a:r>
              <a:rPr lang="fr-CH" sz="1800" dirty="0" smtClean="0"/>
              <a:t> mini-workshops, new </a:t>
            </a:r>
            <a:r>
              <a:rPr lang="fr-CH" sz="1800" dirty="0" err="1" smtClean="0"/>
              <a:t>papers</a:t>
            </a:r>
            <a:endParaRPr lang="fr-CH" sz="1800" dirty="0" smtClean="0"/>
          </a:p>
          <a:p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smtClean="0">
                <a:solidFill>
                  <a:srgbClr val="FF0000"/>
                </a:solidFill>
              </a:rPr>
              <a:t>    - important basics  </a:t>
            </a:r>
            <a:r>
              <a:rPr lang="fr-CH" sz="1800" dirty="0" err="1" smtClean="0"/>
              <a:t>event</a:t>
            </a:r>
            <a:r>
              <a:rPr lang="fr-CH" sz="1800" dirty="0" smtClean="0"/>
              <a:t> rates,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sz="1800" dirty="0" smtClean="0"/>
              <a:t>detector design, detector </a:t>
            </a:r>
            <a:r>
              <a:rPr lang="fr-CH" sz="1800" dirty="0" err="1" smtClean="0"/>
              <a:t>requirements</a:t>
            </a:r>
            <a:r>
              <a:rPr lang="fr-CH" sz="1800" dirty="0" smtClean="0"/>
              <a:t>, </a:t>
            </a:r>
            <a:r>
              <a:rPr lang="fr-CH" sz="1800" dirty="0" err="1" smtClean="0"/>
              <a:t>etc</a:t>
            </a:r>
            <a:r>
              <a:rPr lang="fr-CH" sz="1800" dirty="0" smtClean="0"/>
              <a:t> </a:t>
            </a:r>
            <a:endParaRPr lang="fr-CH" dirty="0" smtClean="0"/>
          </a:p>
          <a:p>
            <a:r>
              <a:rPr lang="fr-CH" dirty="0" err="1" smtClean="0">
                <a:solidFill>
                  <a:srgbClr val="00B050"/>
                </a:solidFill>
              </a:rPr>
              <a:t>Avoid</a:t>
            </a:r>
            <a:r>
              <a:rPr lang="fr-CH" dirty="0" smtClean="0">
                <a:solidFill>
                  <a:srgbClr val="00B050"/>
                </a:solidFill>
              </a:rPr>
              <a:t> duplication and </a:t>
            </a:r>
            <a:r>
              <a:rPr lang="fr-CH" dirty="0" err="1" smtClean="0">
                <a:solidFill>
                  <a:srgbClr val="00B050"/>
                </a:solidFill>
              </a:rPr>
              <a:t>incompatibility</a:t>
            </a:r>
            <a:r>
              <a:rPr lang="fr-CH" dirty="0" smtClean="0">
                <a:solidFill>
                  <a:srgbClr val="00B050"/>
                </a:solidFill>
              </a:rPr>
              <a:t>  </a:t>
            </a:r>
          </a:p>
          <a:p>
            <a:r>
              <a:rPr lang="fr-CH" dirty="0">
                <a:solidFill>
                  <a:srgbClr val="00B050"/>
                </a:solidFill>
              </a:rPr>
              <a:t> </a:t>
            </a:r>
            <a:r>
              <a:rPr lang="fr-CH" dirty="0" smtClean="0">
                <a:solidFill>
                  <a:srgbClr val="00B050"/>
                </a:solidFill>
              </a:rPr>
              <a:t>                    </a:t>
            </a:r>
            <a:r>
              <a:rPr lang="fr-CH" dirty="0" err="1" smtClean="0">
                <a:solidFill>
                  <a:srgbClr val="00B050"/>
                </a:solidFill>
              </a:rPr>
              <a:t>with</a:t>
            </a:r>
            <a:r>
              <a:rPr lang="fr-CH" dirty="0" smtClean="0">
                <a:solidFill>
                  <a:srgbClr val="00B050"/>
                </a:solidFill>
              </a:rPr>
              <a:t> FCC-</a:t>
            </a:r>
            <a:r>
              <a:rPr lang="fr-CH" dirty="0" err="1" smtClean="0">
                <a:solidFill>
                  <a:srgbClr val="00B050"/>
                </a:solidFill>
              </a:rPr>
              <a:t>ee</a:t>
            </a:r>
            <a:r>
              <a:rPr lang="fr-CH" dirty="0" smtClean="0">
                <a:solidFill>
                  <a:srgbClr val="00B050"/>
                </a:solidFill>
              </a:rPr>
              <a:t> machine sessions  (</a:t>
            </a:r>
            <a:r>
              <a:rPr lang="fr-CH" dirty="0" err="1" smtClean="0">
                <a:solidFill>
                  <a:srgbClr val="00B050"/>
                </a:solidFill>
              </a:rPr>
              <a:t>e.g</a:t>
            </a:r>
            <a:r>
              <a:rPr lang="fr-CH" dirty="0" smtClean="0">
                <a:solidFill>
                  <a:srgbClr val="00B050"/>
                </a:solidFill>
              </a:rPr>
              <a:t>. for MDI)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226180"/>
            <a:ext cx="342900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14400" y="6096000"/>
            <a:ext cx="7644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suggest</a:t>
            </a:r>
            <a:r>
              <a:rPr lang="fr-CH" dirty="0" smtClean="0"/>
              <a:t> to </a:t>
            </a:r>
            <a:r>
              <a:rPr lang="fr-CH" dirty="0" err="1" smtClean="0"/>
              <a:t>get</a:t>
            </a:r>
            <a:r>
              <a:rPr lang="fr-CH" dirty="0" smtClean="0"/>
              <a:t> </a:t>
            </a:r>
            <a:r>
              <a:rPr lang="fr-CH" dirty="0" err="1" smtClean="0"/>
              <a:t>going</a:t>
            </a:r>
            <a:r>
              <a:rPr lang="fr-CH" dirty="0" smtClean="0"/>
              <a:t> </a:t>
            </a:r>
            <a:r>
              <a:rPr lang="fr-CH" dirty="0" err="1" smtClean="0"/>
              <a:t>after</a:t>
            </a:r>
            <a:r>
              <a:rPr lang="fr-CH" dirty="0" smtClean="0"/>
              <a:t> FCC-CG meeting </a:t>
            </a:r>
            <a:r>
              <a:rPr lang="fr-CH" dirty="0" err="1" smtClean="0"/>
              <a:t>tomorrow</a:t>
            </a:r>
            <a:r>
              <a:rPr lang="fr-CH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39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B8CD24-615A-468D-B5C7-D82A0FC9B2A0}" type="datetime1">
              <a:rPr lang="en-US" smtClean="0"/>
              <a:t>11/30/2015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FCC-ee Physics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F19282-61B7-4575-B1E9-BE84A679125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27074" y="164068"/>
            <a:ext cx="5019323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Manpower </a:t>
            </a:r>
            <a:r>
              <a:rPr lang="fr-CH" dirty="0" err="1" smtClean="0"/>
              <a:t>estimates</a:t>
            </a:r>
            <a:endParaRPr lang="fr-CH" sz="1800" dirty="0" smtClean="0"/>
          </a:p>
          <a:p>
            <a:r>
              <a:rPr lang="fr-CH" sz="1800" dirty="0" err="1" smtClean="0"/>
              <a:t>see</a:t>
            </a:r>
            <a:r>
              <a:rPr lang="fr-CH" sz="1800" dirty="0" smtClean="0"/>
              <a:t> </a:t>
            </a:r>
            <a:r>
              <a:rPr lang="fr-CH" sz="1800" dirty="0" err="1" smtClean="0"/>
              <a:t>Janot</a:t>
            </a:r>
            <a:r>
              <a:rPr lang="fr-CH" sz="1800" dirty="0" smtClean="0"/>
              <a:t>, </a:t>
            </a:r>
            <a:r>
              <a:rPr lang="en-US" sz="1800" dirty="0" smtClean="0">
                <a:hlinkClick r:id="rId2"/>
              </a:rPr>
              <a:t>https</a:t>
            </a:r>
            <a:r>
              <a:rPr lang="en-US" sz="1800" dirty="0">
                <a:hlinkClick r:id="rId2"/>
              </a:rPr>
              <a:t>://indico.cern.ch/event/446561</a:t>
            </a:r>
            <a:r>
              <a:rPr lang="en-US" sz="1800" dirty="0" smtClean="0">
                <a:hlinkClick r:id="rId2"/>
              </a:rPr>
              <a:t>/</a:t>
            </a:r>
            <a:r>
              <a:rPr lang="en-US" sz="1800" dirty="0" smtClean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1292868"/>
            <a:ext cx="88392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Priority#1a: Experimental</a:t>
            </a:r>
            <a:r>
              <a:rPr lang="en-US" sz="2000" b="1" dirty="0"/>
              <a:t> </a:t>
            </a:r>
            <a:r>
              <a:rPr lang="en-US" sz="2000" b="1" dirty="0" smtClean="0"/>
              <a:t>environment</a:t>
            </a:r>
          </a:p>
          <a:p>
            <a:r>
              <a:rPr lang="fr-CH" sz="1800" dirty="0" err="1" smtClean="0"/>
              <a:t>beam</a:t>
            </a:r>
            <a:r>
              <a:rPr lang="fr-CH" sz="1800" dirty="0" smtClean="0"/>
              <a:t> backgrounds, IR design and compromises, </a:t>
            </a:r>
            <a:r>
              <a:rPr lang="fr-CH" sz="1800" dirty="0" err="1" smtClean="0"/>
              <a:t>Beam</a:t>
            </a:r>
            <a:r>
              <a:rPr lang="fr-CH" sz="1800" dirty="0" smtClean="0"/>
              <a:t> </a:t>
            </a:r>
            <a:r>
              <a:rPr lang="fr-CH" sz="1800" dirty="0" err="1" smtClean="0"/>
              <a:t>Energy</a:t>
            </a:r>
            <a:r>
              <a:rPr lang="fr-CH" sz="1800" dirty="0" smtClean="0"/>
              <a:t> calibration  3FTE </a:t>
            </a:r>
          </a:p>
          <a:p>
            <a:r>
              <a:rPr lang="en-US" sz="1800" b="1" dirty="0" smtClean="0"/>
              <a:t>Priority#1b: Physics</a:t>
            </a:r>
            <a:r>
              <a:rPr lang="en-US" sz="1800" b="1" dirty="0"/>
              <a:t> </a:t>
            </a:r>
            <a:r>
              <a:rPr lang="en-US" sz="1800" b="1" dirty="0" smtClean="0"/>
              <a:t>Software</a:t>
            </a:r>
            <a:r>
              <a:rPr lang="fr-CH" sz="1800" dirty="0" smtClean="0"/>
              <a:t> </a:t>
            </a:r>
          </a:p>
          <a:p>
            <a:r>
              <a:rPr lang="fr-CH" sz="1800" dirty="0" err="1" smtClean="0"/>
              <a:t>Fast</a:t>
            </a:r>
            <a:r>
              <a:rPr lang="fr-CH" sz="1800" dirty="0" smtClean="0"/>
              <a:t> </a:t>
            </a:r>
            <a:r>
              <a:rPr lang="fr-CH" sz="1800" dirty="0" err="1" smtClean="0"/>
              <a:t>sim</a:t>
            </a:r>
            <a:r>
              <a:rPr lang="fr-CH" sz="1800" dirty="0" smtClean="0"/>
              <a:t>; full </a:t>
            </a:r>
            <a:r>
              <a:rPr lang="fr-CH" sz="1800" dirty="0" err="1" smtClean="0"/>
              <a:t>sim</a:t>
            </a:r>
            <a:r>
              <a:rPr lang="fr-CH" sz="1800" dirty="0" smtClean="0"/>
              <a:t>; reconstruction; </a:t>
            </a:r>
            <a:r>
              <a:rPr lang="fr-CH" sz="1800" dirty="0" err="1" smtClean="0"/>
              <a:t>analysis</a:t>
            </a:r>
            <a:r>
              <a:rPr lang="fr-CH" sz="1800" dirty="0" smtClean="0"/>
              <a:t> </a:t>
            </a:r>
            <a:r>
              <a:rPr lang="fr-CH" sz="1800" dirty="0" err="1" smtClean="0"/>
              <a:t>framework</a:t>
            </a:r>
            <a:r>
              <a:rPr lang="fr-CH" sz="1800" dirty="0" smtClean="0"/>
              <a:t>                                    4FTE (1)</a:t>
            </a:r>
          </a:p>
          <a:p>
            <a:r>
              <a:rPr lang="en-US" sz="1800" b="1" dirty="0" smtClean="0"/>
              <a:t>Priority#2:</a:t>
            </a:r>
            <a:r>
              <a:rPr lang="en-US" sz="1800" b="1" dirty="0"/>
              <a:t> </a:t>
            </a:r>
            <a:r>
              <a:rPr lang="en-US" sz="1800" b="1" dirty="0" smtClean="0"/>
              <a:t>Theory (needs </a:t>
            </a:r>
            <a:r>
              <a:rPr lang="en-US" sz="1800" b="1" dirty="0" err="1" smtClean="0"/>
              <a:t>refinment</a:t>
            </a:r>
            <a:r>
              <a:rPr lang="en-US" sz="1800" b="1" dirty="0" smtClean="0"/>
              <a:t>)</a:t>
            </a:r>
            <a:endParaRPr lang="fr-CH" sz="1800" dirty="0" smtClean="0"/>
          </a:p>
          <a:p>
            <a:r>
              <a:rPr lang="fr-CH" sz="1800" dirty="0" smtClean="0"/>
              <a:t>‘</a:t>
            </a:r>
            <a:r>
              <a:rPr lang="fr-CH" sz="1800" dirty="0" err="1" smtClean="0"/>
              <a:t>towards</a:t>
            </a:r>
            <a:r>
              <a:rPr lang="fr-CH" sz="1800" dirty="0" smtClean="0"/>
              <a:t> FCC-</a:t>
            </a:r>
            <a:r>
              <a:rPr lang="fr-CH" sz="1800" dirty="0" err="1" smtClean="0"/>
              <a:t>ee</a:t>
            </a:r>
            <a:r>
              <a:rPr lang="fr-CH" sz="1800" dirty="0" smtClean="0"/>
              <a:t> </a:t>
            </a:r>
            <a:r>
              <a:rPr lang="fr-CH" sz="1800" dirty="0" err="1" smtClean="0"/>
              <a:t>precisions</a:t>
            </a:r>
            <a:r>
              <a:rPr lang="fr-CH" sz="1800" dirty="0" smtClean="0"/>
              <a:t>’, SM and new BSM </a:t>
            </a:r>
            <a:r>
              <a:rPr lang="fr-CH" sz="1800" dirty="0" err="1" smtClean="0"/>
              <a:t>generators</a:t>
            </a:r>
            <a:r>
              <a:rPr lang="fr-CH" sz="1800" dirty="0" smtClean="0"/>
              <a:t>, global fit           5 FTE </a:t>
            </a:r>
          </a:p>
          <a:p>
            <a:r>
              <a:rPr lang="en-US" sz="1800" b="1" dirty="0" smtClean="0"/>
              <a:t>Priority#3a: Detector</a:t>
            </a:r>
            <a:r>
              <a:rPr lang="en-US" sz="1800" b="1" dirty="0"/>
              <a:t> </a:t>
            </a:r>
            <a:r>
              <a:rPr lang="en-US" sz="1800" b="1" dirty="0" smtClean="0"/>
              <a:t>design (+external </a:t>
            </a:r>
            <a:r>
              <a:rPr lang="en-US" sz="1800" b="1" dirty="0" err="1" smtClean="0"/>
              <a:t>inst</a:t>
            </a:r>
            <a:r>
              <a:rPr lang="en-US" sz="1800" b="1" dirty="0" smtClean="0"/>
              <a:t>)</a:t>
            </a:r>
          </a:p>
          <a:p>
            <a:r>
              <a:rPr lang="fr-CH" sz="1800" dirty="0" err="1" smtClean="0"/>
              <a:t>requirements</a:t>
            </a:r>
            <a:r>
              <a:rPr lang="fr-CH" sz="1800" dirty="0" smtClean="0"/>
              <a:t> </a:t>
            </a:r>
            <a:r>
              <a:rPr lang="fr-CH" sz="1800" dirty="0" err="1" smtClean="0"/>
              <a:t>wrt</a:t>
            </a:r>
            <a:r>
              <a:rPr lang="fr-CH" sz="1800" dirty="0" smtClean="0"/>
              <a:t> </a:t>
            </a:r>
            <a:r>
              <a:rPr lang="fr-CH" sz="1800" dirty="0" err="1" smtClean="0"/>
              <a:t>beam</a:t>
            </a:r>
            <a:r>
              <a:rPr lang="fr-CH" sz="1800" dirty="0" smtClean="0"/>
              <a:t> backgrounds (SR), </a:t>
            </a:r>
            <a:r>
              <a:rPr lang="fr-CH" sz="1800" dirty="0" err="1" smtClean="0"/>
              <a:t>lumi</a:t>
            </a:r>
            <a:r>
              <a:rPr lang="fr-CH" sz="1800" dirty="0" smtClean="0"/>
              <a:t> </a:t>
            </a:r>
            <a:r>
              <a:rPr lang="fr-CH" sz="1800" dirty="0" err="1" smtClean="0"/>
              <a:t>mst</a:t>
            </a:r>
            <a:r>
              <a:rPr lang="fr-CH" sz="1800" dirty="0" smtClean="0"/>
              <a:t>, </a:t>
            </a:r>
            <a:r>
              <a:rPr lang="fr-CH" sz="1800" dirty="0" err="1" smtClean="0"/>
              <a:t>optimization</a:t>
            </a:r>
            <a:r>
              <a:rPr lang="fr-CH" sz="1800" dirty="0" smtClean="0"/>
              <a:t> for </a:t>
            </a:r>
            <a:r>
              <a:rPr lang="fr-CH" sz="1800" dirty="0" err="1" smtClean="0"/>
              <a:t>various</a:t>
            </a:r>
            <a:r>
              <a:rPr lang="fr-CH" sz="1800" dirty="0" smtClean="0"/>
              <a:t> </a:t>
            </a:r>
            <a:r>
              <a:rPr lang="fr-CH" sz="1800" dirty="0" err="1" smtClean="0"/>
              <a:t>physics</a:t>
            </a:r>
            <a:endParaRPr lang="fr-CH" sz="1800" dirty="0" smtClean="0"/>
          </a:p>
          <a:p>
            <a:r>
              <a:rPr lang="fr-CH" sz="1800" dirty="0" smtClean="0"/>
              <a:t>collaboration </a:t>
            </a:r>
            <a:r>
              <a:rPr lang="fr-CH" sz="1800" dirty="0" err="1" smtClean="0"/>
              <a:t>with</a:t>
            </a:r>
            <a:r>
              <a:rPr lang="fr-CH" sz="1800" dirty="0" smtClean="0"/>
              <a:t> CLIC and ILC groups!                                                         4 FTE </a:t>
            </a:r>
          </a:p>
          <a:p>
            <a:r>
              <a:rPr lang="en-US" sz="1800" b="1" dirty="0" smtClean="0"/>
              <a:t>Priority#3b: Physics studies</a:t>
            </a:r>
            <a:endParaRPr lang="fr-CH" sz="1800" dirty="0"/>
          </a:p>
          <a:p>
            <a:r>
              <a:rPr lang="fr-CH" sz="1800" dirty="0" smtClean="0"/>
              <a:t>FCC-</a:t>
            </a:r>
            <a:r>
              <a:rPr lang="fr-CH" sz="1800" dirty="0" err="1" smtClean="0"/>
              <a:t>ee</a:t>
            </a:r>
            <a:r>
              <a:rPr lang="fr-CH" sz="1800" dirty="0" smtClean="0"/>
              <a:t> in </a:t>
            </a:r>
            <a:r>
              <a:rPr lang="fr-CH" sz="1800" dirty="0" err="1" smtClean="0"/>
              <a:t>context</a:t>
            </a:r>
            <a:r>
              <a:rPr lang="fr-CH" sz="1800" dirty="0" smtClean="0"/>
              <a:t> of </a:t>
            </a:r>
            <a:r>
              <a:rPr lang="fr-CH" sz="1800" dirty="0" err="1" smtClean="0"/>
              <a:t>other</a:t>
            </a:r>
            <a:r>
              <a:rPr lang="fr-CH" sz="1800" dirty="0" smtClean="0"/>
              <a:t> </a:t>
            </a:r>
            <a:r>
              <a:rPr lang="fr-CH" sz="1800" dirty="0" err="1" smtClean="0"/>
              <a:t>projects</a:t>
            </a:r>
            <a:r>
              <a:rPr lang="fr-CH" sz="1800" dirty="0" smtClean="0"/>
              <a:t> / </a:t>
            </a:r>
            <a:r>
              <a:rPr lang="fr-CH" sz="1800" dirty="0" err="1" smtClean="0"/>
              <a:t>qualify</a:t>
            </a:r>
            <a:r>
              <a:rPr lang="fr-CH" sz="1800" dirty="0" smtClean="0"/>
              <a:t> detector performance </a:t>
            </a:r>
            <a:r>
              <a:rPr lang="fr-CH" sz="1800" dirty="0" err="1" smtClean="0"/>
              <a:t>needed</a:t>
            </a:r>
            <a:r>
              <a:rPr lang="fr-CH" sz="1800" dirty="0" smtClean="0"/>
              <a:t>/ </a:t>
            </a:r>
            <a:r>
              <a:rPr lang="fr-CH" sz="1800" dirty="0" err="1" smtClean="0"/>
              <a:t>interplay</a:t>
            </a:r>
            <a:r>
              <a:rPr lang="fr-CH" sz="1800" dirty="0" smtClean="0"/>
              <a:t> </a:t>
            </a:r>
            <a:r>
              <a:rPr lang="fr-CH" sz="1800" dirty="0" err="1" smtClean="0"/>
              <a:t>with</a:t>
            </a:r>
            <a:r>
              <a:rPr lang="fr-CH" sz="1800" dirty="0" smtClean="0"/>
              <a:t> </a:t>
            </a:r>
            <a:r>
              <a:rPr lang="fr-CH" sz="1800" dirty="0" err="1" smtClean="0"/>
              <a:t>theory</a:t>
            </a:r>
            <a:r>
              <a:rPr lang="fr-CH" sz="1800" dirty="0" smtClean="0"/>
              <a:t>/ help software </a:t>
            </a:r>
            <a:r>
              <a:rPr lang="fr-CH" sz="1800" dirty="0" err="1" smtClean="0"/>
              <a:t>development</a:t>
            </a:r>
            <a:r>
              <a:rPr lang="fr-CH" sz="1800" dirty="0" smtClean="0"/>
              <a:t> </a:t>
            </a:r>
          </a:p>
          <a:p>
            <a:r>
              <a:rPr lang="fr-CH" sz="1800" dirty="0"/>
              <a:t> </a:t>
            </a:r>
            <a:r>
              <a:rPr lang="fr-CH" sz="1800" dirty="0" smtClean="0"/>
              <a:t>                                                                                                                        5 FTE                                           </a:t>
            </a: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8318558" y="914400"/>
            <a:ext cx="8467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(</a:t>
            </a:r>
            <a:r>
              <a:rPr lang="fr-CH" sz="1600" dirty="0" err="1" smtClean="0"/>
              <a:t>exists</a:t>
            </a:r>
            <a:r>
              <a:rPr lang="fr-CH" sz="1600" dirty="0" smtClean="0"/>
              <a:t>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25241" y="5255567"/>
            <a:ext cx="7042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total                                                              20 FTE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898" y="5788967"/>
            <a:ext cx="8302273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800" dirty="0" smtClean="0"/>
              <a:t>NB point </a:t>
            </a:r>
            <a:r>
              <a:rPr lang="fr-CH" sz="1800" dirty="0" err="1" smtClean="0"/>
              <a:t>is</a:t>
            </a:r>
            <a:r>
              <a:rPr lang="fr-CH" sz="1800" dirty="0" smtClean="0"/>
              <a:t> made at </a:t>
            </a:r>
            <a:r>
              <a:rPr lang="fr-CH" sz="1800" dirty="0" err="1" smtClean="0"/>
              <a:t>various</a:t>
            </a:r>
            <a:r>
              <a:rPr lang="fr-CH" sz="1800" dirty="0" smtClean="0"/>
              <a:t> instances </a:t>
            </a:r>
            <a:r>
              <a:rPr lang="fr-CH" sz="1800" dirty="0" err="1" smtClean="0"/>
              <a:t>that</a:t>
            </a:r>
            <a:r>
              <a:rPr lang="fr-CH" sz="1800" dirty="0" smtClean="0"/>
              <a:t> a </a:t>
            </a:r>
            <a:r>
              <a:rPr lang="fr-CH" sz="1800" dirty="0" err="1" smtClean="0"/>
              <a:t>clear</a:t>
            </a:r>
            <a:r>
              <a:rPr lang="fr-CH" sz="1800" dirty="0" smtClean="0"/>
              <a:t> CERN recognition </a:t>
            </a:r>
            <a:r>
              <a:rPr lang="fr-CH" sz="1800" dirty="0" err="1" smtClean="0"/>
              <a:t>is</a:t>
            </a:r>
            <a:r>
              <a:rPr lang="fr-CH" sz="1800" dirty="0" smtClean="0"/>
              <a:t> </a:t>
            </a:r>
            <a:r>
              <a:rPr lang="fr-CH" sz="1800" dirty="0" err="1" smtClean="0"/>
              <a:t>required</a:t>
            </a:r>
            <a:endParaRPr lang="fr-CH" sz="1800" dirty="0"/>
          </a:p>
          <a:p>
            <a:r>
              <a:rPr lang="fr-CH" sz="1800" dirty="0" smtClean="0"/>
              <a:t>and </a:t>
            </a:r>
            <a:r>
              <a:rPr lang="fr-CH" sz="1800" dirty="0" err="1"/>
              <a:t>s</a:t>
            </a:r>
            <a:r>
              <a:rPr lang="fr-CH" sz="1800" dirty="0" err="1" smtClean="0"/>
              <a:t>trong</a:t>
            </a:r>
            <a:r>
              <a:rPr lang="fr-CH" sz="1800" dirty="0" smtClean="0"/>
              <a:t> collaboration </a:t>
            </a:r>
            <a:r>
              <a:rPr lang="fr-CH" sz="1800" dirty="0" err="1" smtClean="0"/>
              <a:t>with</a:t>
            </a:r>
            <a:r>
              <a:rPr lang="fr-CH" sz="1800" dirty="0" smtClean="0"/>
              <a:t> CLIC group (</a:t>
            </a:r>
            <a:r>
              <a:rPr lang="fr-CH" sz="1800" dirty="0" err="1" smtClean="0"/>
              <a:t>already</a:t>
            </a:r>
            <a:r>
              <a:rPr lang="fr-CH" sz="1800" dirty="0" smtClean="0"/>
              <a:t> </a:t>
            </a:r>
            <a:r>
              <a:rPr lang="fr-CH" sz="1800" dirty="0" err="1" smtClean="0"/>
              <a:t>started</a:t>
            </a:r>
            <a:r>
              <a:rPr lang="fr-CH" sz="1800" dirty="0" smtClean="0"/>
              <a:t> at </a:t>
            </a:r>
            <a:r>
              <a:rPr lang="fr-CH" sz="1800" dirty="0" err="1" smtClean="0"/>
              <a:t>low</a:t>
            </a:r>
            <a:r>
              <a:rPr lang="fr-CH" sz="1800" dirty="0" smtClean="0"/>
              <a:t> </a:t>
            </a:r>
            <a:r>
              <a:rPr lang="fr-CH" sz="1800" dirty="0" err="1" smtClean="0"/>
              <a:t>level</a:t>
            </a:r>
            <a:r>
              <a:rPr lang="fr-CH" sz="1800" dirty="0" smtClean="0"/>
              <a:t>) 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603187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:Templates:Presentations:Generic (Standard)</Template>
  <TotalTime>164973</TotalTime>
  <Words>496</Words>
  <Application>Microsoft Office PowerPoint</Application>
  <PresentationFormat>On-screen Show (4:3)</PresentationFormat>
  <Paragraphs>107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Custom Design</vt:lpstr>
      <vt:lpstr>1_Custom Design</vt:lpstr>
      <vt:lpstr>Theme1</vt:lpstr>
      <vt:lpstr>2_Custom Design</vt:lpstr>
      <vt:lpstr>3_Custom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Higgs beyond LHC : Experiments</dc:title>
  <dc:subject>HF2012</dc:subject>
  <dc:creator>Patrick Janot</dc:creator>
  <cp:lastModifiedBy>bdl</cp:lastModifiedBy>
  <cp:revision>2581</cp:revision>
  <cp:lastPrinted>2014-02-13T11:04:44Z</cp:lastPrinted>
  <dcterms:created xsi:type="dcterms:W3CDTF">1999-10-11T11:32:56Z</dcterms:created>
  <dcterms:modified xsi:type="dcterms:W3CDTF">2015-11-30T13:35:08Z</dcterms:modified>
</cp:coreProperties>
</file>