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310" r:id="rId3"/>
    <p:sldId id="291" r:id="rId4"/>
    <p:sldId id="322" r:id="rId5"/>
    <p:sldId id="324" r:id="rId6"/>
    <p:sldId id="297" r:id="rId7"/>
    <p:sldId id="256" r:id="rId8"/>
    <p:sldId id="277" r:id="rId9"/>
    <p:sldId id="275" r:id="rId10"/>
    <p:sldId id="311" r:id="rId11"/>
    <p:sldId id="313" r:id="rId12"/>
    <p:sldId id="304" r:id="rId13"/>
    <p:sldId id="305" r:id="rId14"/>
    <p:sldId id="307" r:id="rId15"/>
    <p:sldId id="308" r:id="rId16"/>
    <p:sldId id="312" r:id="rId17"/>
    <p:sldId id="315" r:id="rId18"/>
    <p:sldId id="316" r:id="rId19"/>
    <p:sldId id="318" r:id="rId20"/>
    <p:sldId id="320" r:id="rId21"/>
    <p:sldId id="321" r:id="rId22"/>
    <p:sldId id="317" r:id="rId23"/>
    <p:sldId id="319" r:id="rId24"/>
    <p:sldId id="325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6" autoAdjust="0"/>
    <p:restoredTop sz="99615" autoAdjust="0"/>
  </p:normalViewPr>
  <p:slideViewPr>
    <p:cSldViewPr snapToObjects="1">
      <p:cViewPr>
        <p:scale>
          <a:sx n="139" d="100"/>
          <a:sy n="139" d="100"/>
        </p:scale>
        <p:origin x="-384" y="-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FDD79-FBCC-E94C-A55D-3799B8236B38}" type="datetimeFigureOut">
              <a:rPr lang="en-US" smtClean="0"/>
              <a:t>03/11/2015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44D74-D6B6-7445-93EE-224766B49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36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B4603-3191-1540-BE4C-8C2094EB484D}" type="datetimeFigureOut">
              <a:rPr lang="en-US" smtClean="0"/>
              <a:t>03/11/2015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B7F83-1C7C-A24E-B743-E9F05323EA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66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753D-7115-454D-A59F-105F448266DD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08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03B6-1343-5847-A960-D6A817FC6BA6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67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547D-BD50-5C4B-AD6D-E5762CAAD124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53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7603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068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9742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3160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2363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9290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9775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26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C809-D9FF-D446-8567-2707C66EE8B7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289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6461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4719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795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D8AC-E6AF-9943-A090-9218125ED033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9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CA73-2683-8943-9185-279F90D30FA2}" type="datetime1">
              <a:rPr lang="en-GB" smtClean="0"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03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4CCD-3009-1A4E-8A19-502F580440EC}" type="datetime1">
              <a:rPr lang="en-GB" smtClean="0"/>
              <a:t>03/11/2015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07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E1ED-29CA-2F4A-A625-16623BD36AD6}" type="datetime1">
              <a:rPr lang="en-GB" smtClean="0"/>
              <a:t>03/11/2015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170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0733-1CFA-CF40-83B4-7D4693A21CC5}" type="datetime1">
              <a:rPr lang="en-GB" smtClean="0"/>
              <a:t>03/11/2015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6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2733-F935-9A4B-880F-820B5EC02704}" type="datetime1">
              <a:rPr lang="en-GB" smtClean="0"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DA012-D54B-EB4C-9F33-1CDAF85BB066}" type="datetime1">
              <a:rPr lang="en-GB" smtClean="0"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5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E630-D2CB-9D4B-99EB-B7431AC9018C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54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03/11/2015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799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6.png"/><Relationship Id="rId3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17211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Overview, Herman’s </a:t>
            </a:r>
            <a:r>
              <a:rPr lang="en-GB" sz="2800" b="1" smtClean="0">
                <a:solidFill>
                  <a:srgbClr val="FF0000"/>
                </a:solidFill>
              </a:rPr>
              <a:t>7 questions 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7371" y="2932461"/>
            <a:ext cx="30572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8000"/>
                </a:solidFill>
              </a:rPr>
              <a:t>FCC Hadron Detector Meeting</a:t>
            </a:r>
          </a:p>
          <a:p>
            <a:pPr algn="ctr"/>
            <a:r>
              <a:rPr lang="en-GB" b="1" dirty="0" smtClean="0">
                <a:solidFill>
                  <a:srgbClr val="008000"/>
                </a:solidFill>
              </a:rPr>
              <a:t>Nov., 3</a:t>
            </a:r>
            <a:r>
              <a:rPr lang="en-GB" b="1" baseline="30000" dirty="0" smtClean="0">
                <a:solidFill>
                  <a:srgbClr val="008000"/>
                </a:solidFill>
              </a:rPr>
              <a:t>rd</a:t>
            </a:r>
            <a:r>
              <a:rPr lang="en-GB" b="1" dirty="0">
                <a:solidFill>
                  <a:srgbClr val="008000"/>
                </a:solidFill>
              </a:rPr>
              <a:t>,</a:t>
            </a:r>
            <a:r>
              <a:rPr lang="en-GB" b="1" dirty="0" smtClean="0">
                <a:solidFill>
                  <a:srgbClr val="008000"/>
                </a:solidFill>
              </a:rPr>
              <a:t> 2015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 smtClean="0">
                <a:solidFill>
                  <a:srgbClr val="000090"/>
                </a:solidFill>
              </a:rPr>
              <a:t>W. Riegler</a:t>
            </a:r>
            <a:endParaRPr lang="en-GB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709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5435" t="12342" r="24595" b="52708"/>
          <a:stretch/>
        </p:blipFill>
        <p:spPr>
          <a:xfrm>
            <a:off x="2799178" y="404664"/>
            <a:ext cx="3068966" cy="2016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726" y="2924944"/>
            <a:ext cx="813906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0090"/>
                </a:solidFill>
              </a:rPr>
              <a:t>As discussed in the last meeting, the angular measurement of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at the entrance of the spectrometer will give a very precise momentum measurement (order 3%). This only needs approximately 2-2.5m of space.</a:t>
            </a:r>
          </a:p>
          <a:p>
            <a:pPr marL="285750" indent="-285750">
              <a:buFontTx/>
              <a:buChar char="•"/>
            </a:pPr>
            <a:endParaRPr lang="en-GB" sz="1400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8000"/>
                </a:solidFill>
              </a:rPr>
              <a:t>A ‘standalone’ system with 3 stations for </a:t>
            </a:r>
            <a:r>
              <a:rPr lang="en-GB" sz="1400" b="1" dirty="0" err="1" smtClean="0">
                <a:solidFill>
                  <a:srgbClr val="008000"/>
                </a:solidFill>
              </a:rPr>
              <a:t>sagitta</a:t>
            </a:r>
            <a:r>
              <a:rPr lang="en-GB" sz="1400" b="1" dirty="0" smtClean="0">
                <a:solidFill>
                  <a:srgbClr val="008000"/>
                </a:solidFill>
              </a:rPr>
              <a:t> measurement will have a very hard time to compete with this angular measurement and the combined measurement with the inner tracker (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see </a:t>
            </a:r>
            <a:r>
              <a:rPr lang="en-GB" sz="1400" b="1" dirty="0" smtClean="0">
                <a:solidFill>
                  <a:srgbClr val="008000"/>
                </a:solidFill>
              </a:rPr>
              <a:t>today’s talk by Sotiris)</a:t>
            </a:r>
          </a:p>
          <a:p>
            <a:pPr marL="285750" indent="-285750">
              <a:buFontTx/>
              <a:buChar char="•"/>
            </a:pPr>
            <a:endParaRPr lang="en-GB" sz="1400" b="1" dirty="0">
              <a:solidFill>
                <a:srgbClr val="008000"/>
              </a:solidFill>
            </a:endParaRPr>
          </a:p>
          <a:p>
            <a:r>
              <a:rPr lang="en-GB" sz="1400" b="1" dirty="0" smtClean="0">
                <a:solidFill>
                  <a:srgbClr val="FF0000"/>
                </a:solidFill>
                <a:sym typeface="Wingdings"/>
              </a:rPr>
              <a:t> Since the overall dimension of the object is a critical parameter for the installation and realization of the object, a version with a minimum gap is clearly very interesting and might represent the optimum configuration.</a:t>
            </a:r>
            <a:endParaRPr lang="en-GB" sz="1400" b="1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•"/>
            </a:pPr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 smtClean="0">
              <a:solidFill>
                <a:srgbClr val="00009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68581" y="476672"/>
            <a:ext cx="1584176" cy="10801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450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800" y="786333"/>
            <a:ext cx="4752528" cy="47773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2447" y="1484784"/>
            <a:ext cx="3251427" cy="31085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sz="1400" b="1" dirty="0" smtClean="0">
                <a:solidFill>
                  <a:srgbClr val="000090"/>
                </a:solidFill>
              </a:rPr>
              <a:t>The </a:t>
            </a:r>
            <a:r>
              <a:rPr lang="en-GB" sz="1400" b="1" dirty="0" smtClean="0">
                <a:solidFill>
                  <a:srgbClr val="000090"/>
                </a:solidFill>
              </a:rPr>
              <a:t>inner tracker </a:t>
            </a:r>
          </a:p>
          <a:p>
            <a:endParaRPr lang="en-GB" sz="1400" b="1" dirty="0" smtClean="0"/>
          </a:p>
          <a:p>
            <a:r>
              <a:rPr lang="en-GB" sz="1400" b="1" dirty="0" smtClean="0">
                <a:solidFill>
                  <a:srgbClr val="008000"/>
                </a:solidFill>
              </a:rPr>
              <a:t>2) The track angle at the entrance of the </a:t>
            </a:r>
            <a:r>
              <a:rPr lang="en-GB" sz="1400" b="1" dirty="0" err="1" smtClean="0">
                <a:solidFill>
                  <a:srgbClr val="008000"/>
                </a:solidFill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</a:rPr>
              <a:t> system 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GB" sz="1400" b="1" dirty="0" smtClean="0">
                <a:solidFill>
                  <a:srgbClr val="008000"/>
                </a:solidFill>
              </a:rPr>
              <a:t> Trigger</a:t>
            </a:r>
            <a:endParaRPr lang="en-GB" sz="1400" b="1" dirty="0" smtClean="0">
              <a:solidFill>
                <a:srgbClr val="008000"/>
              </a:solidFill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3) A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sagitta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measurement in the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system (no iron  precise !)</a:t>
            </a:r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/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4) The combined fit of inner tracker and outer layers of the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system.</a:t>
            </a:r>
            <a:endParaRPr lang="en-GB" sz="1400" b="1" dirty="0">
              <a:solidFill>
                <a:srgbClr val="008000"/>
              </a:solidFill>
            </a:endParaRPr>
          </a:p>
          <a:p>
            <a:endParaRPr lang="en-GB" sz="1400" b="1" dirty="0">
              <a:solidFill>
                <a:srgbClr val="008000"/>
              </a:solidFill>
            </a:endParaRP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7504" y="260648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Muon</a:t>
            </a:r>
            <a:r>
              <a:rPr lang="en-GB" b="1" dirty="0" smtClean="0">
                <a:solidFill>
                  <a:srgbClr val="FF0000"/>
                </a:solidFill>
              </a:rPr>
              <a:t> Momentum can be measured by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220072" y="3258341"/>
            <a:ext cx="800969" cy="1682827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148064" y="3258341"/>
            <a:ext cx="872978" cy="530699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16016" y="3717032"/>
            <a:ext cx="369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</a:t>
            </a:r>
            <a:r>
              <a:rPr lang="en-GB" sz="1600" b="1" baseline="-25000" dirty="0" smtClean="0">
                <a:solidFill>
                  <a:srgbClr val="FF0000"/>
                </a:solidFill>
              </a:rPr>
              <a:t>0</a:t>
            </a:r>
            <a:endParaRPr lang="en-GB" sz="1600" b="1" baseline="-25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35316" y="4293096"/>
            <a:ext cx="369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R</a:t>
            </a:r>
            <a:r>
              <a:rPr lang="en-GB" sz="1600" b="1" baseline="-25000" dirty="0" smtClean="0">
                <a:solidFill>
                  <a:srgbClr val="FF0000"/>
                </a:solidFill>
              </a:rPr>
              <a:t>1</a:t>
            </a:r>
            <a:endParaRPr lang="en-GB" sz="16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044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786333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8800" y="260648"/>
            <a:ext cx="505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2) Track  angle at the entrance of the </a:t>
            </a:r>
            <a:r>
              <a:rPr lang="en-GB" b="1" dirty="0" err="1" smtClean="0">
                <a:solidFill>
                  <a:srgbClr val="FF0000"/>
                </a:solidFill>
              </a:rPr>
              <a:t>muon</a:t>
            </a:r>
            <a:r>
              <a:rPr lang="en-GB" b="1" dirty="0" smtClean="0">
                <a:solidFill>
                  <a:srgbClr val="FF0000"/>
                </a:solidFill>
              </a:rPr>
              <a:t> system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236386" y="1268760"/>
            <a:ext cx="1864006" cy="180020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948264" y="786333"/>
            <a:ext cx="189381" cy="1562547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11019"/>
            <a:ext cx="4690375" cy="71548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51520" y="1714313"/>
            <a:ext cx="3600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10% at 10TeV, B</a:t>
            </a:r>
            <a:r>
              <a:rPr lang="en-GB" sz="1400" b="1" baseline="-25000" dirty="0" smtClean="0">
                <a:solidFill>
                  <a:srgbClr val="000090"/>
                </a:solidFill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</a:rPr>
              <a:t>=6T, R</a:t>
            </a:r>
            <a:r>
              <a:rPr lang="en-GB" sz="1400" b="1" baseline="-25000" dirty="0" smtClean="0">
                <a:solidFill>
                  <a:srgbClr val="000090"/>
                </a:solidFill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</a:rPr>
              <a:t>=6m</a:t>
            </a:r>
          </a:p>
          <a:p>
            <a:r>
              <a:rPr lang="en-GB" sz="1400" b="1" dirty="0" err="1" smtClean="0">
                <a:solidFill>
                  <a:srgbClr val="000090"/>
                </a:solidFill>
              </a:rPr>
              <a:t>Δθ</a:t>
            </a:r>
            <a:r>
              <a:rPr lang="en-GB" sz="1400" b="1" dirty="0" smtClean="0">
                <a:solidFill>
                  <a:srgbClr val="000090"/>
                </a:solidFill>
              </a:rPr>
              <a:t>=50μRad 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2 stations at 1.5m distance with 50um position resolution</a:t>
            </a:r>
          </a:p>
          <a:p>
            <a:pPr marL="285750" indent="-285750">
              <a:buFont typeface="Wingdings" charset="0"/>
              <a:buChar char="à"/>
            </a:pPr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For low momentum, limit due to multiple scattering in the calorimeters and coil: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Calorimeter+Cryostat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: 35X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HCAL: 110X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Coil: 5X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 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x</a:t>
            </a:r>
            <a:r>
              <a:rPr lang="en-GB" sz="1400" b="1" baseline="-25000" dirty="0" err="1" smtClean="0">
                <a:solidFill>
                  <a:srgbClr val="000090"/>
                </a:solidFill>
                <a:sym typeface="Wingdings"/>
              </a:rPr>
              <a:t>tot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/X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≈150</a:t>
            </a:r>
            <a:endParaRPr lang="en-GB" sz="1400" b="1" baseline="-25000" dirty="0" smtClean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5220072" y="2006602"/>
            <a:ext cx="2088212" cy="20882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4995167" y="1763739"/>
            <a:ext cx="2555977" cy="255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41" y="4701749"/>
            <a:ext cx="2169666" cy="58492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55361" y="5517232"/>
            <a:ext cx="3308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90"/>
                </a:solidFill>
              </a:rPr>
              <a:t>B</a:t>
            </a:r>
            <a:r>
              <a:rPr lang="en-GB" sz="1400" b="1" baseline="-25000" dirty="0">
                <a:solidFill>
                  <a:srgbClr val="000090"/>
                </a:solidFill>
              </a:rPr>
              <a:t>0</a:t>
            </a:r>
            <a:r>
              <a:rPr lang="en-GB" sz="1400" b="1" dirty="0">
                <a:solidFill>
                  <a:srgbClr val="000090"/>
                </a:solidFill>
              </a:rPr>
              <a:t>=6T, R</a:t>
            </a:r>
            <a:r>
              <a:rPr lang="en-GB" sz="1400" b="1" baseline="-25000" dirty="0">
                <a:solidFill>
                  <a:srgbClr val="000090"/>
                </a:solidFill>
              </a:rPr>
              <a:t>0</a:t>
            </a:r>
            <a:r>
              <a:rPr lang="en-GB" sz="1400" b="1" dirty="0">
                <a:solidFill>
                  <a:srgbClr val="000090"/>
                </a:solidFill>
              </a:rPr>
              <a:t>=</a:t>
            </a:r>
            <a:r>
              <a:rPr lang="en-GB" sz="1400" b="1" dirty="0" smtClean="0">
                <a:solidFill>
                  <a:srgbClr val="000090"/>
                </a:solidFill>
              </a:rPr>
              <a:t>6m</a:t>
            </a:r>
          </a:p>
          <a:p>
            <a:pPr marL="285750" indent="-285750">
              <a:buFont typeface="Wingdings" charset="0"/>
              <a:buChar char="à"/>
            </a:pP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dp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/p=3% !!!</a:t>
            </a:r>
          </a:p>
          <a:p>
            <a:pPr marL="285750" indent="-285750">
              <a:buFont typeface="Wingdings" charset="0"/>
              <a:buChar char="à"/>
            </a:pPr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(CMS 9% because B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R</a:t>
            </a:r>
            <a:r>
              <a:rPr lang="en-GB" sz="1400" b="1" baseline="-25000" dirty="0" smtClean="0">
                <a:solidFill>
                  <a:srgbClr val="000090"/>
                </a:solidFill>
                <a:sym typeface="Wingdings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=1/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3 of FCC value)</a:t>
            </a:r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25" name="Arc 24"/>
          <p:cNvSpPr/>
          <p:nvPr/>
        </p:nvSpPr>
        <p:spPr>
          <a:xfrm rot="20641360">
            <a:off x="7000534" y="629980"/>
            <a:ext cx="1080120" cy="996520"/>
          </a:xfrm>
          <a:prstGeom prst="arc">
            <a:avLst/>
          </a:prstGeom>
          <a:ln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7740352" y="320946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90"/>
                </a:solidFill>
              </a:rPr>
              <a:t>θ</a:t>
            </a:r>
            <a:endParaRPr lang="en-GB" dirty="0">
              <a:solidFill>
                <a:srgbClr val="00009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2658" y="5157192"/>
            <a:ext cx="1635760" cy="150009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1920" y="5071382"/>
            <a:ext cx="2630445" cy="143286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281981" y="6525344"/>
            <a:ext cx="5905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8000"/>
                </a:solidFill>
              </a:rPr>
              <a:t>At eta=0 ATLAS type standalone </a:t>
            </a:r>
            <a:r>
              <a:rPr lang="en-GB" sz="1600" b="1" dirty="0" err="1" smtClean="0">
                <a:solidFill>
                  <a:srgbClr val="008000"/>
                </a:solidFill>
              </a:rPr>
              <a:t>Muon</a:t>
            </a:r>
            <a:r>
              <a:rPr lang="en-GB" sz="1600" b="1" dirty="0" smtClean="0">
                <a:solidFill>
                  <a:srgbClr val="008000"/>
                </a:solidFill>
              </a:rPr>
              <a:t> Performance up to 10TeV !!!</a:t>
            </a:r>
            <a:endParaRPr lang="en-GB" sz="1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462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210269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8800" y="260648"/>
            <a:ext cx="441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3) </a:t>
            </a:r>
            <a:r>
              <a:rPr lang="en-GB" b="1" dirty="0" err="1" smtClean="0">
                <a:solidFill>
                  <a:srgbClr val="FF0000"/>
                </a:solidFill>
              </a:rPr>
              <a:t>Sagitta</a:t>
            </a:r>
            <a:r>
              <a:rPr lang="en-GB" b="1" dirty="0" smtClean="0">
                <a:solidFill>
                  <a:srgbClr val="FF0000"/>
                </a:solidFill>
              </a:rPr>
              <a:t> measurement in the </a:t>
            </a:r>
            <a:r>
              <a:rPr lang="en-GB" b="1" dirty="0" err="1" smtClean="0">
                <a:solidFill>
                  <a:srgbClr val="FF0000"/>
                </a:solidFill>
              </a:rPr>
              <a:t>muon</a:t>
            </a:r>
            <a:r>
              <a:rPr lang="en-GB" b="1" dirty="0" smtClean="0">
                <a:solidFill>
                  <a:srgbClr val="FF0000"/>
                </a:solidFill>
              </a:rPr>
              <a:t> system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378" y="1370835"/>
            <a:ext cx="3600400" cy="5047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The return field is 2.45T</a:t>
            </a:r>
          </a:p>
          <a:p>
            <a:endParaRPr lang="en-GB" sz="1400" b="1" dirty="0" smtClean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Measuring over the 5m lever arm with stations of sig=50um resolution we have 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err="1" smtClean="0">
                <a:solidFill>
                  <a:srgbClr val="000090"/>
                </a:solidFill>
              </a:rPr>
              <a:t>dp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/</a:t>
            </a:r>
            <a:r>
              <a:rPr lang="en-GB" sz="1400" b="1" dirty="0" err="1" smtClean="0">
                <a:solidFill>
                  <a:srgbClr val="000090"/>
                </a:solidFill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= sig*</a:t>
            </a:r>
            <a:r>
              <a:rPr lang="en-GB" sz="1400" b="1" dirty="0" err="1" smtClean="0">
                <a:solidFill>
                  <a:srgbClr val="000090"/>
                </a:solidFill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/(0.3*B*L</a:t>
            </a:r>
            <a:r>
              <a:rPr lang="en-GB" sz="1400" b="1" baseline="30000" dirty="0" smtClean="0">
                <a:solidFill>
                  <a:srgbClr val="000090"/>
                </a:solidFill>
              </a:rPr>
              <a:t>2</a:t>
            </a:r>
            <a:r>
              <a:rPr lang="en-GB" sz="1400" b="1" dirty="0" smtClean="0">
                <a:solidFill>
                  <a:srgbClr val="000090"/>
                </a:solidFill>
              </a:rPr>
              <a:t>)*8 </a:t>
            </a:r>
          </a:p>
          <a:p>
            <a:r>
              <a:rPr lang="en-GB" sz="1400" b="1" dirty="0" smtClean="0">
                <a:solidFill>
                  <a:srgbClr val="000090"/>
                </a:solidFill>
              </a:rPr>
              <a:t>= 20% @ 10TeV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>
                <a:solidFill>
                  <a:srgbClr val="008000"/>
                </a:solidFill>
                <a:sym typeface="Wingdings"/>
              </a:rPr>
              <a:t>w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ith possibly excellent performance at low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due to the absence of iron (vs. CMS) .</a:t>
            </a:r>
          </a:p>
          <a:p>
            <a:endParaRPr lang="en-GB" sz="14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400" b="1" dirty="0">
                <a:solidFill>
                  <a:srgbClr val="000090"/>
                </a:solidFill>
                <a:sym typeface="Wingdings"/>
              </a:rPr>
              <a:t>b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ut very hard to beat the angular measurement at high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and the inner tracker at low 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  <a:sym typeface="Wingdings"/>
              </a:rPr>
              <a:t>T</a:t>
            </a:r>
            <a:r>
              <a:rPr lang="en-GB" sz="1400" b="1" dirty="0" err="1" smtClean="0">
                <a:solidFill>
                  <a:srgbClr val="000090"/>
                </a:solidFill>
                <a:sym typeface="Wingdings"/>
              </a:rPr>
              <a:t>.</a:t>
            </a:r>
            <a:endParaRPr lang="en-GB" sz="1400" b="1" dirty="0" smtClean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Surface </a:t>
            </a:r>
            <a:r>
              <a:rPr lang="en-GB" sz="1400" b="1" dirty="0">
                <a:solidFill>
                  <a:srgbClr val="000090"/>
                </a:solidFill>
                <a:sym typeface="Wingdings"/>
              </a:rPr>
              <a:t>&gt;</a:t>
            </a:r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 5000 m</a:t>
            </a:r>
            <a:r>
              <a:rPr lang="en-GB" sz="1400" b="1" baseline="30000" dirty="0" smtClean="0">
                <a:solidFill>
                  <a:srgbClr val="000090"/>
                </a:solidFill>
                <a:sym typeface="Wingdings"/>
              </a:rPr>
              <a:t>2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CMS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sagitta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measurement in the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system is limited to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dp</a:t>
            </a:r>
            <a:r>
              <a:rPr lang="en-GB" sz="1400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/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GB" sz="1400" b="1" dirty="0">
                <a:solidFill>
                  <a:srgbClr val="008000"/>
                </a:solidFill>
              </a:rPr>
              <a:t>= 20% </a:t>
            </a:r>
            <a:r>
              <a:rPr lang="en-GB" sz="1400" b="1" dirty="0" smtClean="0">
                <a:solidFill>
                  <a:srgbClr val="008000"/>
                </a:solidFill>
              </a:rPr>
              <a:t>due to multiple scattering alone.</a:t>
            </a:r>
            <a:endParaRPr lang="en-GB" sz="1400" b="1" dirty="0" smtClean="0">
              <a:solidFill>
                <a:srgbClr val="00800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5580112" y="1430538"/>
            <a:ext cx="2088212" cy="20882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5265437" y="1089195"/>
            <a:ext cx="2745185" cy="27452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941384" y="773586"/>
            <a:ext cx="3384345" cy="3384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49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786333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4155" y="188640"/>
            <a:ext cx="2569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Combined Measurement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378" y="1370835"/>
            <a:ext cx="360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581344" y="1349650"/>
            <a:ext cx="3384345" cy="3384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282430" y="603337"/>
            <a:ext cx="1440160" cy="24389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94155" y="622674"/>
            <a:ext cx="33614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If the full flux is returned trough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system, 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trajectory at the exit of the system points exactly to the IP !</a:t>
            </a:r>
          </a:p>
          <a:p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  <a:p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The maximum excursion </a:t>
            </a:r>
            <a:r>
              <a:rPr lang="en-GB" sz="1400" b="1" dirty="0" err="1" smtClean="0">
                <a:solidFill>
                  <a:srgbClr val="008000"/>
                </a:solidFill>
              </a:rPr>
              <a:t>y</a:t>
            </a:r>
            <a:r>
              <a:rPr lang="en-GB" sz="1400" b="1" baseline="-25000" dirty="0" err="1" smtClean="0">
                <a:solidFill>
                  <a:srgbClr val="008000"/>
                </a:solidFill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</a:rPr>
              <a:t>(x</a:t>
            </a:r>
            <a:r>
              <a:rPr lang="en-GB" sz="1400" b="1" baseline="-25000" dirty="0" smtClean="0">
                <a:solidFill>
                  <a:srgbClr val="008000"/>
                </a:solidFill>
              </a:rPr>
              <a:t>0</a:t>
            </a:r>
            <a:r>
              <a:rPr lang="en-GB" sz="1400" b="1" dirty="0" smtClean="0">
                <a:solidFill>
                  <a:srgbClr val="008000"/>
                </a:solidFill>
              </a:rPr>
              <a:t>) is always at the same radial distance of x</a:t>
            </a:r>
            <a:r>
              <a:rPr lang="en-GB" sz="1400" b="1" baseline="-25000" dirty="0" smtClean="0">
                <a:solidFill>
                  <a:srgbClr val="008000"/>
                </a:solidFill>
              </a:rPr>
              <a:t>0</a:t>
            </a:r>
            <a:endParaRPr lang="en-GB" sz="1400" b="1" baseline="-25000" dirty="0">
              <a:solidFill>
                <a:srgbClr val="008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588224" y="2492896"/>
            <a:ext cx="328725" cy="21602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9512" y="3348258"/>
            <a:ext cx="31917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400" b="1" dirty="0" smtClean="0">
                <a:solidFill>
                  <a:srgbClr val="000090"/>
                </a:solidFill>
              </a:rPr>
              <a:t>For values below: x</a:t>
            </a:r>
            <a:r>
              <a:rPr lang="en-GB" sz="1400" b="1" baseline="-25000" dirty="0" smtClean="0">
                <a:solidFill>
                  <a:srgbClr val="000090"/>
                </a:solidFill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</a:rPr>
              <a:t>=4m, </a:t>
            </a:r>
            <a:r>
              <a:rPr lang="en-GB" sz="1400" b="1" dirty="0" err="1" smtClean="0">
                <a:solidFill>
                  <a:srgbClr val="000090"/>
                </a:solidFill>
              </a:rPr>
              <a:t>y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(x0)=1.44mm</a:t>
            </a:r>
          </a:p>
          <a:p>
            <a:pPr lvl="0"/>
            <a:r>
              <a:rPr lang="en-GB" sz="1400" b="1" dirty="0" smtClean="0">
                <a:solidFill>
                  <a:srgbClr val="000090"/>
                </a:solidFill>
              </a:rPr>
              <a:t>Ideal measurement point is at the peak, but </a:t>
            </a:r>
            <a:r>
              <a:rPr lang="en-GB" sz="1400" b="1" dirty="0" err="1" smtClean="0">
                <a:solidFill>
                  <a:srgbClr val="000090"/>
                </a:solidFill>
              </a:rPr>
              <a:t>y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(2.4m)= 1.24mm still good !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326414"/>
            <a:ext cx="3340580" cy="205491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484784"/>
            <a:ext cx="6039336" cy="48069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95756" y="4486103"/>
            <a:ext cx="2738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B</a:t>
            </a:r>
            <a:r>
              <a:rPr lang="en-GB" sz="1200" b="1" baseline="-25000" dirty="0" smtClean="0"/>
              <a:t>0</a:t>
            </a:r>
            <a:r>
              <a:rPr lang="en-GB" sz="1200" b="1" dirty="0" smtClean="0"/>
              <a:t>=6T, R</a:t>
            </a:r>
            <a:r>
              <a:rPr lang="en-GB" sz="1200" b="1" baseline="-25000" dirty="0" smtClean="0"/>
              <a:t>0</a:t>
            </a:r>
            <a:r>
              <a:rPr lang="en-GB" sz="1200" b="1" dirty="0" smtClean="0"/>
              <a:t>=6m, R</a:t>
            </a:r>
            <a:r>
              <a:rPr lang="en-GB" sz="1200" b="1" baseline="-25000" dirty="0" smtClean="0"/>
              <a:t>1</a:t>
            </a:r>
            <a:r>
              <a:rPr lang="en-GB" sz="1200" b="1" dirty="0" smtClean="0"/>
              <a:t>=12m, </a:t>
            </a:r>
            <a:r>
              <a:rPr lang="en-GB" sz="1200" b="1" dirty="0" err="1" smtClean="0"/>
              <a:t>p</a:t>
            </a:r>
            <a:r>
              <a:rPr lang="en-GB" sz="1200" b="1" baseline="-25000" dirty="0" err="1" smtClean="0"/>
              <a:t>T</a:t>
            </a:r>
            <a:r>
              <a:rPr lang="en-GB" sz="1200" b="1" dirty="0" smtClean="0"/>
              <a:t>=10000GeV</a:t>
            </a:r>
            <a:endParaRPr lang="en-GB" sz="1200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00" y="2693139"/>
            <a:ext cx="3912326" cy="591845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flipV="1">
            <a:off x="1043608" y="5157192"/>
            <a:ext cx="0" cy="1121262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3568" y="485543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σ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3039680" y="636610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σ</a:t>
            </a:r>
            <a:r>
              <a:rPr lang="en-GB" baseline="-25000" dirty="0"/>
              <a:t>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130551" y="5150160"/>
            <a:ext cx="468052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000090"/>
                </a:solidFill>
              </a:rPr>
              <a:t>σ</a:t>
            </a:r>
            <a:r>
              <a:rPr lang="en-GB" sz="1000" b="1" baseline="30000" dirty="0" smtClean="0">
                <a:solidFill>
                  <a:srgbClr val="000090"/>
                </a:solidFill>
              </a:rPr>
              <a:t>2</a:t>
            </a:r>
            <a:r>
              <a:rPr lang="en-GB" sz="1000" b="1" dirty="0" smtClean="0">
                <a:solidFill>
                  <a:srgbClr val="000090"/>
                </a:solidFill>
              </a:rPr>
              <a:t>=σ</a:t>
            </a:r>
            <a:r>
              <a:rPr lang="en-GB" sz="1000" b="1" baseline="-25000" dirty="0" smtClean="0">
                <a:solidFill>
                  <a:srgbClr val="000090"/>
                </a:solidFill>
              </a:rPr>
              <a:t>1</a:t>
            </a:r>
            <a:r>
              <a:rPr lang="en-GB" sz="1000" b="1" baseline="30000" dirty="0" smtClean="0">
                <a:solidFill>
                  <a:srgbClr val="000090"/>
                </a:solidFill>
              </a:rPr>
              <a:t>2</a:t>
            </a:r>
            <a:r>
              <a:rPr lang="en-GB" sz="1000" b="1" dirty="0" smtClean="0">
                <a:solidFill>
                  <a:srgbClr val="000090"/>
                </a:solidFill>
              </a:rPr>
              <a:t>+(x/R</a:t>
            </a:r>
            <a:r>
              <a:rPr lang="en-GB" sz="1000" b="1" baseline="-25000" dirty="0" smtClean="0">
                <a:solidFill>
                  <a:srgbClr val="000090"/>
                </a:solidFill>
              </a:rPr>
              <a:t>1</a:t>
            </a:r>
            <a:r>
              <a:rPr lang="en-GB" sz="1000" b="1" dirty="0" smtClean="0">
                <a:solidFill>
                  <a:srgbClr val="000090"/>
                </a:solidFill>
              </a:rPr>
              <a:t>σ</a:t>
            </a:r>
            <a:r>
              <a:rPr lang="en-GB" sz="1000" b="1" baseline="-25000" dirty="0">
                <a:solidFill>
                  <a:srgbClr val="000090"/>
                </a:solidFill>
              </a:rPr>
              <a:t>2</a:t>
            </a:r>
            <a:r>
              <a:rPr lang="en-GB" sz="1000" b="1" dirty="0" smtClean="0">
                <a:solidFill>
                  <a:srgbClr val="000090"/>
                </a:solidFill>
              </a:rPr>
              <a:t>)</a:t>
            </a:r>
            <a:r>
              <a:rPr lang="en-GB" sz="1000" b="1" baseline="30000" dirty="0" smtClean="0">
                <a:solidFill>
                  <a:srgbClr val="000090"/>
                </a:solidFill>
              </a:rPr>
              <a:t>2</a:t>
            </a:r>
          </a:p>
          <a:p>
            <a:endParaRPr lang="en-GB" sz="1000" b="1" baseline="30000" dirty="0">
              <a:solidFill>
                <a:srgbClr val="008000"/>
              </a:solidFill>
            </a:endParaRPr>
          </a:p>
          <a:p>
            <a:r>
              <a:rPr lang="en-GB" sz="1000" b="1" dirty="0" smtClean="0">
                <a:solidFill>
                  <a:srgbClr val="008000"/>
                </a:solidFill>
              </a:rPr>
              <a:t>x=2.4m,R</a:t>
            </a:r>
            <a:r>
              <a:rPr lang="en-GB" sz="1000" b="1" baseline="-25000" dirty="0" smtClean="0">
                <a:solidFill>
                  <a:srgbClr val="008000"/>
                </a:solidFill>
              </a:rPr>
              <a:t>1</a:t>
            </a:r>
            <a:r>
              <a:rPr lang="en-GB" sz="1000" b="1" dirty="0" smtClean="0">
                <a:solidFill>
                  <a:srgbClr val="008000"/>
                </a:solidFill>
              </a:rPr>
              <a:t>=12m,</a:t>
            </a:r>
            <a:r>
              <a:rPr lang="en-GB" sz="1000" b="1" dirty="0">
                <a:solidFill>
                  <a:srgbClr val="008000"/>
                </a:solidFill>
              </a:rPr>
              <a:t> </a:t>
            </a:r>
            <a:r>
              <a:rPr lang="en-GB" sz="1000" b="1" dirty="0" smtClean="0">
                <a:solidFill>
                  <a:srgbClr val="008000"/>
                </a:solidFill>
              </a:rPr>
              <a:t>σ</a:t>
            </a:r>
            <a:r>
              <a:rPr lang="en-GB" sz="1000" b="1" baseline="-25000" dirty="0" smtClean="0">
                <a:solidFill>
                  <a:srgbClr val="008000"/>
                </a:solidFill>
              </a:rPr>
              <a:t>1</a:t>
            </a:r>
            <a:r>
              <a:rPr lang="en-GB" sz="1000" b="1" dirty="0" smtClean="0">
                <a:solidFill>
                  <a:srgbClr val="008000"/>
                </a:solidFill>
              </a:rPr>
              <a:t>=50μm,</a:t>
            </a:r>
            <a:r>
              <a:rPr lang="en-GB" sz="1000" b="1" dirty="0">
                <a:solidFill>
                  <a:srgbClr val="008000"/>
                </a:solidFill>
              </a:rPr>
              <a:t> σ</a:t>
            </a:r>
            <a:r>
              <a:rPr lang="en-GB" sz="1000" b="1" baseline="-25000" dirty="0">
                <a:solidFill>
                  <a:srgbClr val="008000"/>
                </a:solidFill>
              </a:rPr>
              <a:t>1</a:t>
            </a:r>
            <a:r>
              <a:rPr lang="en-GB" sz="1000" b="1" dirty="0" smtClean="0">
                <a:solidFill>
                  <a:srgbClr val="008000"/>
                </a:solidFill>
              </a:rPr>
              <a:t>=250μm,</a:t>
            </a:r>
          </a:p>
          <a:p>
            <a:r>
              <a:rPr lang="en-GB" sz="1000" b="1" dirty="0" smtClean="0">
                <a:solidFill>
                  <a:srgbClr val="008000"/>
                </a:solidFill>
              </a:rPr>
              <a:t> </a:t>
            </a:r>
            <a:r>
              <a:rPr lang="en-GB" sz="1000" b="1" dirty="0" err="1" smtClean="0">
                <a:solidFill>
                  <a:srgbClr val="008000"/>
                </a:solidFill>
              </a:rPr>
              <a:t>σ</a:t>
            </a:r>
            <a:r>
              <a:rPr lang="en-GB" sz="1000" b="1" dirty="0" smtClean="0">
                <a:solidFill>
                  <a:srgbClr val="008000"/>
                </a:solidFill>
              </a:rPr>
              <a:t>=64μm, </a:t>
            </a:r>
            <a:r>
              <a:rPr lang="en-GB" sz="1000" b="1" dirty="0" err="1" smtClean="0">
                <a:solidFill>
                  <a:srgbClr val="008000"/>
                </a:solidFill>
              </a:rPr>
              <a:t>dp</a:t>
            </a:r>
            <a:r>
              <a:rPr lang="en-GB" sz="1000" b="1" baseline="-25000" dirty="0" err="1" smtClean="0">
                <a:solidFill>
                  <a:srgbClr val="008000"/>
                </a:solidFill>
              </a:rPr>
              <a:t>T</a:t>
            </a:r>
            <a:r>
              <a:rPr lang="en-GB" sz="1000" b="1" dirty="0" smtClean="0">
                <a:solidFill>
                  <a:srgbClr val="008000"/>
                </a:solidFill>
              </a:rPr>
              <a:t>/</a:t>
            </a:r>
            <a:r>
              <a:rPr lang="en-GB" sz="1000" b="1" dirty="0" err="1" smtClean="0">
                <a:solidFill>
                  <a:srgbClr val="008000"/>
                </a:solidFill>
              </a:rPr>
              <a:t>p</a:t>
            </a:r>
            <a:r>
              <a:rPr lang="en-GB" sz="1000" b="1" baseline="-25000" dirty="0" err="1" smtClean="0">
                <a:solidFill>
                  <a:srgbClr val="008000"/>
                </a:solidFill>
              </a:rPr>
              <a:t>T</a:t>
            </a:r>
            <a:r>
              <a:rPr lang="en-GB" sz="1000" b="1" dirty="0" smtClean="0">
                <a:solidFill>
                  <a:srgbClr val="008000"/>
                </a:solidFill>
              </a:rPr>
              <a:t>=5% at 10TeV !</a:t>
            </a:r>
          </a:p>
          <a:p>
            <a:endParaRPr lang="en-GB" sz="1000" b="1" dirty="0">
              <a:solidFill>
                <a:srgbClr val="000090"/>
              </a:solidFill>
            </a:endParaRPr>
          </a:p>
          <a:p>
            <a:r>
              <a:rPr lang="en-GB" sz="1000" b="1" dirty="0" smtClean="0">
                <a:solidFill>
                  <a:srgbClr val="000090"/>
                </a:solidFill>
              </a:rPr>
              <a:t>Measuring just in the last tracker layer and in the outermost </a:t>
            </a:r>
            <a:r>
              <a:rPr lang="en-GB" sz="1000" b="1" dirty="0" err="1" smtClean="0">
                <a:solidFill>
                  <a:srgbClr val="000090"/>
                </a:solidFill>
              </a:rPr>
              <a:t>muon</a:t>
            </a:r>
            <a:r>
              <a:rPr lang="en-GB" sz="1000" b="1" dirty="0" smtClean="0">
                <a:solidFill>
                  <a:srgbClr val="000090"/>
                </a:solidFill>
              </a:rPr>
              <a:t> station already beats the full inner tracker performance (14 layers, 23um).</a:t>
            </a:r>
            <a:endParaRPr lang="en-GB" sz="1000" b="1" baseline="-25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715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25550" r="50868" b="44587"/>
          <a:stretch/>
        </p:blipFill>
        <p:spPr>
          <a:xfrm>
            <a:off x="2411760" y="0"/>
            <a:ext cx="3784161" cy="17281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0235" y="1916832"/>
            <a:ext cx="813906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0090"/>
                </a:solidFill>
              </a:rPr>
              <a:t>This question needs to be quantified. </a:t>
            </a:r>
          </a:p>
          <a:p>
            <a:pPr marL="285750" indent="-285750">
              <a:buFontTx/>
              <a:buChar char="•"/>
            </a:pPr>
            <a:endParaRPr lang="en-GB" sz="1400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8000"/>
                </a:solidFill>
              </a:rPr>
              <a:t>Again, the present thinking is that the angular measurement (for possible triggering) together with the the inner tracker measurement will be sufficient.</a:t>
            </a:r>
          </a:p>
          <a:p>
            <a:pPr marL="285750" indent="-285750">
              <a:buFontTx/>
              <a:buChar char="•"/>
            </a:pPr>
            <a:endParaRPr lang="en-GB" sz="1400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0090"/>
                </a:solidFill>
              </a:rPr>
              <a:t>A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station at z-larger distance might be needed for the end cap region.</a:t>
            </a:r>
          </a:p>
          <a:p>
            <a:pPr marL="285750" indent="-285750">
              <a:buFontTx/>
              <a:buChar char="•"/>
            </a:pPr>
            <a:endParaRPr lang="en-GB" sz="1400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8000"/>
                </a:solidFill>
              </a:rPr>
              <a:t>Calculations on ‘field closure’ for the questions have been started by M. </a:t>
            </a:r>
            <a:r>
              <a:rPr lang="en-GB" sz="1400" b="1" dirty="0" err="1" smtClean="0">
                <a:solidFill>
                  <a:srgbClr val="008000"/>
                </a:solidFill>
              </a:rPr>
              <a:t>Mentink</a:t>
            </a:r>
            <a:r>
              <a:rPr lang="en-GB" sz="1400" b="1" dirty="0" smtClean="0">
                <a:solidFill>
                  <a:srgbClr val="008000"/>
                </a:solidFill>
              </a:rPr>
              <a:t>, multiple scattering questions 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see talk of Sotiris.</a:t>
            </a:r>
            <a:endParaRPr lang="en-GB" sz="1400" b="1" dirty="0" smtClean="0">
              <a:solidFill>
                <a:srgbClr val="008000"/>
              </a:solidFill>
            </a:endParaRPr>
          </a:p>
          <a:p>
            <a:endParaRPr lang="en-GB" sz="1400" b="1" dirty="0">
              <a:solidFill>
                <a:srgbClr val="008000"/>
              </a:solidFill>
            </a:endParaRPr>
          </a:p>
          <a:p>
            <a:r>
              <a:rPr lang="en-GB" sz="1400" b="1" dirty="0" smtClean="0">
                <a:solidFill>
                  <a:srgbClr val="FF0000"/>
                </a:solidFill>
                <a:sym typeface="Wingdings"/>
              </a:rPr>
              <a:t> Quantified </a:t>
            </a:r>
            <a:r>
              <a:rPr lang="en-GB" sz="1400" b="1" dirty="0" err="1" smtClean="0">
                <a:solidFill>
                  <a:srgbClr val="FF0000"/>
                </a:solidFill>
                <a:sym typeface="Wingdings"/>
              </a:rPr>
              <a:t>endcap</a:t>
            </a:r>
            <a:r>
              <a:rPr lang="en-GB" sz="1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sym typeface="Wingdings"/>
              </a:rPr>
              <a:t>muon</a:t>
            </a:r>
            <a:r>
              <a:rPr lang="en-GB" sz="1400" b="1" dirty="0" smtClean="0">
                <a:solidFill>
                  <a:srgbClr val="FF0000"/>
                </a:solidFill>
                <a:sym typeface="Wingdings"/>
              </a:rPr>
              <a:t> performance for the next meeting.</a:t>
            </a:r>
            <a:endParaRPr lang="en-GB" sz="1400" b="1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•"/>
            </a:pPr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 smtClean="0">
              <a:solidFill>
                <a:srgbClr val="00009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08440" y="4581128"/>
            <a:ext cx="5080305" cy="2276872"/>
            <a:chOff x="1259632" y="513839"/>
            <a:chExt cx="5907081" cy="302365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8" name="Trapezoid 7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1" name="Straight Connector 10"/>
          <p:cNvCxnSpPr/>
          <p:nvPr/>
        </p:nvCxnSpPr>
        <p:spPr>
          <a:xfrm>
            <a:off x="7092280" y="4841752"/>
            <a:ext cx="0" cy="1584176"/>
          </a:xfrm>
          <a:prstGeom prst="line">
            <a:avLst/>
          </a:prstGeom>
          <a:ln w="7620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776900" y="4840036"/>
            <a:ext cx="0" cy="1584176"/>
          </a:xfrm>
          <a:prstGeom prst="line">
            <a:avLst/>
          </a:prstGeom>
          <a:ln w="7620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483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0259" t="24283" b="28949"/>
          <a:stretch/>
        </p:blipFill>
        <p:spPr>
          <a:xfrm>
            <a:off x="2411760" y="188640"/>
            <a:ext cx="4099585" cy="28962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5151" y="3501008"/>
            <a:ext cx="813906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0090"/>
                </a:solidFill>
              </a:rPr>
              <a:t>Like in </a:t>
            </a:r>
            <a:r>
              <a:rPr lang="en-GB" sz="1400" b="1" dirty="0" err="1" smtClean="0">
                <a:solidFill>
                  <a:srgbClr val="000090"/>
                </a:solidFill>
              </a:rPr>
              <a:t>LHCb</a:t>
            </a:r>
            <a:r>
              <a:rPr lang="en-GB" sz="1400" b="1" dirty="0" smtClean="0">
                <a:solidFill>
                  <a:srgbClr val="000090"/>
                </a:solidFill>
              </a:rPr>
              <a:t> this system will act as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trigger and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identifier and the final precision measurement of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muons</a:t>
            </a:r>
            <a:r>
              <a:rPr lang="en-GB" sz="1400" b="1" dirty="0" smtClean="0">
                <a:solidFill>
                  <a:srgbClr val="000090"/>
                </a:solidFill>
              </a:rPr>
              <a:t> will be done with the forward tracker.</a:t>
            </a:r>
          </a:p>
          <a:p>
            <a:pPr marL="285750" indent="-285750">
              <a:buFontTx/>
              <a:buChar char="•"/>
            </a:pPr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GB" sz="1400" b="1" dirty="0" smtClean="0">
                <a:solidFill>
                  <a:srgbClr val="FF0000"/>
                </a:solidFill>
              </a:rPr>
              <a:t>Magnetization is not needed.</a:t>
            </a:r>
          </a:p>
          <a:p>
            <a:pPr marL="285750" indent="-285750">
              <a:buFontTx/>
              <a:buChar char="•"/>
            </a:pPr>
            <a:endParaRPr lang="en-GB" sz="1400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 smtClean="0">
              <a:solidFill>
                <a:srgbClr val="00009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1720" y="44624"/>
            <a:ext cx="2520280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622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3877" y="3573016"/>
            <a:ext cx="813906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0090"/>
                </a:solidFill>
              </a:rPr>
              <a:t>The present dipole layout and dipole strength are a good baseline.</a:t>
            </a:r>
          </a:p>
          <a:p>
            <a:pPr marL="285750" indent="-285750">
              <a:buFontTx/>
              <a:buChar char="•"/>
            </a:pPr>
            <a:endParaRPr lang="en-GB" sz="1400" b="1" dirty="0" smtClean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8000"/>
                </a:solidFill>
              </a:rPr>
              <a:t>We assume tracking stations in front and behind the dipole.</a:t>
            </a:r>
          </a:p>
          <a:p>
            <a:pPr marL="285750" indent="-285750">
              <a:buFontTx/>
              <a:buChar char="•"/>
            </a:pPr>
            <a:endParaRPr lang="en-GB" sz="1400" b="1" dirty="0" smtClean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sz="1400" b="1" dirty="0" smtClean="0">
                <a:solidFill>
                  <a:srgbClr val="000090"/>
                </a:solidFill>
              </a:rPr>
              <a:t>The field inhomogeneity due to the superposition of solenoid and dipole field needs B-field maps and calibration, which is ‘standard’ in present LHC operation.</a:t>
            </a:r>
          </a:p>
          <a:p>
            <a:pPr marL="285750" indent="-285750">
              <a:buFontTx/>
              <a:buChar char="•"/>
            </a:pPr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GB" sz="1400" b="1" dirty="0" smtClean="0">
                <a:solidFill>
                  <a:srgbClr val="FF0000"/>
                </a:solidFill>
              </a:rPr>
              <a:t>See next slides</a:t>
            </a:r>
          </a:p>
          <a:p>
            <a:pPr marL="285750" indent="-285750">
              <a:buFontTx/>
              <a:buChar char="•"/>
            </a:pPr>
            <a:endParaRPr lang="en-GB" sz="1400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 smtClean="0">
              <a:solidFill>
                <a:srgbClr val="00009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3066" r="27349" b="2429"/>
          <a:stretch/>
        </p:blipFill>
        <p:spPr>
          <a:xfrm>
            <a:off x="1996573" y="188640"/>
            <a:ext cx="5237468" cy="295232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52757" y="1988840"/>
            <a:ext cx="1584176" cy="10801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10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03848" y="3861048"/>
            <a:ext cx="5565338" cy="2671971"/>
            <a:chOff x="1259632" y="513839"/>
            <a:chExt cx="5907081" cy="302365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5" name="Trapezoid 4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7" name="Rectangle 6"/>
          <p:cNvSpPr/>
          <p:nvPr/>
        </p:nvSpPr>
        <p:spPr>
          <a:xfrm>
            <a:off x="395536" y="332656"/>
            <a:ext cx="7560840" cy="3108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90"/>
                </a:solidFill>
              </a:rPr>
              <a:t>At present we assume two stations </a:t>
            </a:r>
            <a:r>
              <a:rPr lang="en-GB" sz="1400" b="1" dirty="0" smtClean="0">
                <a:solidFill>
                  <a:srgbClr val="000090"/>
                </a:solidFill>
              </a:rPr>
              <a:t>in </a:t>
            </a:r>
            <a:r>
              <a:rPr lang="en-GB" sz="1400" b="1" dirty="0">
                <a:solidFill>
                  <a:srgbClr val="000090"/>
                </a:solidFill>
              </a:rPr>
              <a:t>front </a:t>
            </a:r>
            <a:r>
              <a:rPr lang="en-GB" sz="1400" b="1" dirty="0" smtClean="0">
                <a:solidFill>
                  <a:srgbClr val="000090"/>
                </a:solidFill>
              </a:rPr>
              <a:t>of the dipole (</a:t>
            </a:r>
            <a:r>
              <a:rPr lang="en-GB" sz="1400" b="1" dirty="0">
                <a:solidFill>
                  <a:srgbClr val="000090"/>
                </a:solidFill>
              </a:rPr>
              <a:t>z=12m, z=14m) </a:t>
            </a:r>
            <a:r>
              <a:rPr lang="en-GB" sz="1400" b="1" dirty="0" smtClean="0">
                <a:solidFill>
                  <a:srgbClr val="000090"/>
                </a:solidFill>
              </a:rPr>
              <a:t>and two stations behind </a:t>
            </a:r>
            <a:r>
              <a:rPr lang="en-GB" sz="1400" b="1" dirty="0">
                <a:solidFill>
                  <a:srgbClr val="000090"/>
                </a:solidFill>
              </a:rPr>
              <a:t>the </a:t>
            </a:r>
            <a:r>
              <a:rPr lang="en-GB" sz="1400" b="1" dirty="0" smtClean="0">
                <a:solidFill>
                  <a:srgbClr val="000090"/>
                </a:solidFill>
              </a:rPr>
              <a:t>dipole magnet </a:t>
            </a:r>
            <a:r>
              <a:rPr lang="en-GB" sz="1400" b="1" dirty="0">
                <a:solidFill>
                  <a:srgbClr val="000090"/>
                </a:solidFill>
              </a:rPr>
              <a:t>(z</a:t>
            </a:r>
            <a:r>
              <a:rPr lang="en-GB" sz="1400" b="1" dirty="0" smtClean="0">
                <a:solidFill>
                  <a:srgbClr val="000090"/>
                </a:solidFill>
              </a:rPr>
              <a:t>=22m</a:t>
            </a:r>
            <a:r>
              <a:rPr lang="en-GB" sz="1400" b="1" dirty="0">
                <a:solidFill>
                  <a:srgbClr val="000090"/>
                </a:solidFill>
              </a:rPr>
              <a:t>, z</a:t>
            </a:r>
            <a:r>
              <a:rPr lang="en-GB" sz="1400" b="1" dirty="0" smtClean="0">
                <a:solidFill>
                  <a:srgbClr val="000090"/>
                </a:solidFill>
              </a:rPr>
              <a:t>=24m</a:t>
            </a:r>
            <a:r>
              <a:rPr lang="en-GB" sz="1400" b="1" dirty="0">
                <a:solidFill>
                  <a:srgbClr val="000090"/>
                </a:solidFill>
              </a:rPr>
              <a:t>) </a:t>
            </a:r>
            <a:r>
              <a:rPr lang="en-GB" sz="1400" b="1" dirty="0" smtClean="0">
                <a:solidFill>
                  <a:srgbClr val="000090"/>
                </a:solidFill>
              </a:rPr>
              <a:t>.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Having the stations outside the dipole has many practical advantages: (installation, </a:t>
            </a:r>
            <a:r>
              <a:rPr lang="en-GB" sz="1400" b="1" dirty="0" err="1" smtClean="0">
                <a:solidFill>
                  <a:srgbClr val="008000"/>
                </a:solidFill>
              </a:rPr>
              <a:t>secondaries</a:t>
            </a:r>
            <a:r>
              <a:rPr lang="en-GB" sz="1400" b="1" dirty="0">
                <a:solidFill>
                  <a:srgbClr val="008000"/>
                </a:solidFill>
              </a:rPr>
              <a:t> </a:t>
            </a:r>
            <a:r>
              <a:rPr lang="en-GB" sz="1400" b="1" dirty="0" smtClean="0">
                <a:solidFill>
                  <a:srgbClr val="008000"/>
                </a:solidFill>
              </a:rPr>
              <a:t>…)</a:t>
            </a:r>
            <a:endParaRPr lang="en-GB" sz="1400" b="1" dirty="0">
              <a:solidFill>
                <a:srgbClr val="008000"/>
              </a:solidFill>
            </a:endParaRPr>
          </a:p>
          <a:p>
            <a:endParaRPr lang="en-GB" sz="1400" b="1" dirty="0" smtClean="0">
              <a:solidFill>
                <a:srgbClr val="008000"/>
              </a:solidFill>
            </a:endParaRPr>
          </a:p>
          <a:p>
            <a:r>
              <a:rPr lang="en-GB" sz="1400" b="1" dirty="0" smtClean="0">
                <a:solidFill>
                  <a:srgbClr val="000090"/>
                </a:solidFill>
              </a:rPr>
              <a:t>The key advantage is that the stations can be made ‘larger’ than the dipole opening, so one can use the entire dipole acceptance and has space for mechanics and electronics.</a:t>
            </a:r>
          </a:p>
          <a:p>
            <a:endParaRPr lang="en-GB" sz="1400" b="1" dirty="0">
              <a:solidFill>
                <a:srgbClr val="00800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The exact position and radial extent of the upstream forward tracker has to be defined by the shielding of the end cap </a:t>
            </a:r>
            <a:r>
              <a:rPr lang="en-GB" sz="1400" b="1" dirty="0" err="1" smtClean="0">
                <a:solidFill>
                  <a:srgbClr val="008000"/>
                </a:solidFill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</a:rPr>
              <a:t> stations 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 see today’s talk by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Ilaria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Besana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.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sym typeface="Wingdings"/>
              </a:rPr>
              <a:t>The exact position has to be optimized with respect to the field integrals (see next slide).</a:t>
            </a:r>
          </a:p>
          <a:p>
            <a:endParaRPr lang="en-GB" sz="14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400" b="1" dirty="0" smtClean="0">
                <a:solidFill>
                  <a:srgbClr val="FF0000"/>
                </a:solidFill>
                <a:sym typeface="Wingdings"/>
              </a:rPr>
              <a:t> For the moment the available space for the forward tracker seems sufficient.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728681" y="3717032"/>
            <a:ext cx="0" cy="2815987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967742" y="3717032"/>
            <a:ext cx="0" cy="2815987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889704" y="3709357"/>
            <a:ext cx="0" cy="2815987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28765" y="3709357"/>
            <a:ext cx="0" cy="2815987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533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4737"/>
          <a:stretch/>
        </p:blipFill>
        <p:spPr>
          <a:xfrm>
            <a:off x="294132" y="247301"/>
            <a:ext cx="8604011" cy="2731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0" y="3304319"/>
            <a:ext cx="8976697" cy="31538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83968" y="413544"/>
            <a:ext cx="648072" cy="6044581"/>
          </a:xfrm>
          <a:prstGeom prst="rect">
            <a:avLst/>
          </a:prstGeom>
          <a:solidFill>
            <a:srgbClr val="FF00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452320" y="413544"/>
            <a:ext cx="648072" cy="6044581"/>
          </a:xfrm>
          <a:prstGeom prst="rect">
            <a:avLst/>
          </a:prstGeom>
          <a:solidFill>
            <a:srgbClr val="FF00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136396" y="1268760"/>
            <a:ext cx="60168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>
                <a:solidFill>
                  <a:srgbClr val="0000FF"/>
                </a:solidFill>
              </a:rPr>
              <a:t>η</a:t>
            </a:r>
            <a:r>
              <a:rPr lang="en-GB" sz="1400" b="1" dirty="0" smtClean="0">
                <a:solidFill>
                  <a:srgbClr val="0000FF"/>
                </a:solidFill>
              </a:rPr>
              <a:t>=2.5</a:t>
            </a:r>
          </a:p>
          <a:p>
            <a:endParaRPr lang="en-GB" sz="1400" b="1" dirty="0">
              <a:solidFill>
                <a:srgbClr val="0000FF"/>
              </a:solidFill>
            </a:endParaRPr>
          </a:p>
          <a:p>
            <a:endParaRPr lang="en-GB" sz="1400" b="1" dirty="0" smtClean="0">
              <a:solidFill>
                <a:srgbClr val="0000FF"/>
              </a:solidFill>
            </a:endParaRPr>
          </a:p>
          <a:p>
            <a:endParaRPr lang="en-GB" sz="1400" b="1" dirty="0">
              <a:solidFill>
                <a:srgbClr val="0000FF"/>
              </a:solidFill>
            </a:endParaRPr>
          </a:p>
          <a:p>
            <a:endParaRPr lang="en-GB" sz="1400" b="1" dirty="0" smtClean="0">
              <a:solidFill>
                <a:srgbClr val="0000FF"/>
              </a:solidFill>
            </a:endParaRPr>
          </a:p>
          <a:p>
            <a:endParaRPr lang="en-GB" sz="1400" b="1" dirty="0">
              <a:solidFill>
                <a:srgbClr val="0000FF"/>
              </a:solidFill>
            </a:endParaRPr>
          </a:p>
          <a:p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36396" y="1556792"/>
            <a:ext cx="6976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rgbClr val="FF0000"/>
                </a:solidFill>
              </a:rPr>
              <a:t>η</a:t>
            </a:r>
            <a:r>
              <a:rPr lang="en-GB" sz="1400" b="1" dirty="0" smtClean="0">
                <a:solidFill>
                  <a:srgbClr val="FF0000"/>
                </a:solidFill>
              </a:rPr>
              <a:t>=2.75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50141" y="1779737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rgbClr val="008000"/>
                </a:solidFill>
              </a:rPr>
              <a:t>η</a:t>
            </a:r>
            <a:r>
              <a:rPr lang="en-GB" sz="1400" b="1" dirty="0" smtClean="0">
                <a:solidFill>
                  <a:srgbClr val="008000"/>
                </a:solidFill>
              </a:rPr>
              <a:t>=3</a:t>
            </a:r>
            <a:endParaRPr lang="en-GB" sz="1400" b="1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37654" y="2087514"/>
            <a:ext cx="6016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rgbClr val="660066"/>
                </a:solidFill>
              </a:rPr>
              <a:t>η</a:t>
            </a:r>
            <a:r>
              <a:rPr lang="en-GB" sz="1400" b="1" dirty="0" smtClean="0">
                <a:solidFill>
                  <a:srgbClr val="660066"/>
                </a:solidFill>
              </a:rPr>
              <a:t>=3.5</a:t>
            </a:r>
            <a:endParaRPr lang="en-GB" sz="1400" b="1" dirty="0">
              <a:solidFill>
                <a:srgbClr val="66006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46779" y="2276872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 smtClean="0">
                <a:solidFill>
                  <a:srgbClr val="FF6600"/>
                </a:solidFill>
              </a:rPr>
              <a:t>η</a:t>
            </a:r>
            <a:r>
              <a:rPr lang="en-GB" sz="1400" b="1" dirty="0" smtClean="0">
                <a:solidFill>
                  <a:srgbClr val="FF6600"/>
                </a:solidFill>
              </a:rPr>
              <a:t>=4</a:t>
            </a:r>
            <a:endParaRPr lang="en-GB" sz="1400" b="1" dirty="0">
              <a:solidFill>
                <a:srgbClr val="FF66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480" y="3861048"/>
            <a:ext cx="3457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Placing the tracking stations </a:t>
            </a:r>
          </a:p>
          <a:p>
            <a:r>
              <a:rPr lang="en-GB" sz="1600" b="1" dirty="0" smtClean="0">
                <a:solidFill>
                  <a:srgbClr val="000090"/>
                </a:solidFill>
              </a:rPr>
              <a:t>z=12,14m</a:t>
            </a:r>
          </a:p>
          <a:p>
            <a:r>
              <a:rPr lang="en-GB" sz="1600" b="1" dirty="0" smtClean="0">
                <a:solidFill>
                  <a:srgbClr val="000090"/>
                </a:solidFill>
              </a:rPr>
              <a:t>z=22,24m</a:t>
            </a:r>
          </a:p>
          <a:p>
            <a:r>
              <a:rPr lang="en-GB" sz="1600" b="1" dirty="0" smtClean="0">
                <a:solidFill>
                  <a:srgbClr val="000090"/>
                </a:solidFill>
              </a:rPr>
              <a:t>we lose some of the bending power.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0090"/>
                </a:solidFill>
              </a:rPr>
              <a:t>Optimization of the position and tracker layout (e.g. 3 instead of two layers)</a:t>
            </a:r>
            <a:endParaRPr lang="en-GB" sz="1600" b="1" dirty="0">
              <a:solidFill>
                <a:srgbClr val="00009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2480" y="3249520"/>
            <a:ext cx="7236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at x=y=0</a:t>
            </a:r>
            <a:endParaRPr lang="en-GB" sz="12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40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2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899591" y="1602197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90"/>
                </a:solidFill>
              </a:rPr>
              <a:t>We have </a:t>
            </a:r>
            <a:r>
              <a:rPr lang="en-GB" b="1" dirty="0" smtClean="0">
                <a:solidFill>
                  <a:srgbClr val="000090"/>
                </a:solidFill>
              </a:rPr>
              <a:t>defined </a:t>
            </a:r>
            <a:r>
              <a:rPr lang="en-GB" b="1" dirty="0">
                <a:solidFill>
                  <a:srgbClr val="000090"/>
                </a:solidFill>
              </a:rPr>
              <a:t>the </a:t>
            </a:r>
            <a:r>
              <a:rPr lang="en-GB" b="1" dirty="0" smtClean="0">
                <a:solidFill>
                  <a:srgbClr val="000090"/>
                </a:solidFill>
              </a:rPr>
              <a:t>dates </a:t>
            </a:r>
            <a:r>
              <a:rPr lang="en-GB" b="1" dirty="0">
                <a:solidFill>
                  <a:srgbClr val="000090"/>
                </a:solidFill>
              </a:rPr>
              <a:t>for </a:t>
            </a:r>
            <a:r>
              <a:rPr lang="en-GB" b="1" dirty="0" smtClean="0">
                <a:solidFill>
                  <a:srgbClr val="000090"/>
                </a:solidFill>
              </a:rPr>
              <a:t>all FCC hadron detector meetings</a:t>
            </a:r>
            <a:r>
              <a:rPr lang="en-GB" b="1" dirty="0">
                <a:solidFill>
                  <a:srgbClr val="000090"/>
                </a:solidFill>
              </a:rPr>
              <a:t>, leading up to the next FCC week in Rome (April 11-15, 2016).</a:t>
            </a:r>
          </a:p>
          <a:p>
            <a:endParaRPr lang="en-GB" b="1" dirty="0"/>
          </a:p>
          <a:p>
            <a:r>
              <a:rPr lang="sk-SK" b="1" dirty="0">
                <a:solidFill>
                  <a:srgbClr val="008000"/>
                </a:solidFill>
              </a:rPr>
              <a:t>Nov. </a:t>
            </a:r>
            <a:r>
              <a:rPr lang="sk-SK" b="1" dirty="0" smtClean="0">
                <a:solidFill>
                  <a:srgbClr val="008000"/>
                </a:solidFill>
              </a:rPr>
              <a:t>03, 2015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Dec. </a:t>
            </a:r>
            <a:r>
              <a:rPr lang="sk-SK" b="1" dirty="0" smtClean="0">
                <a:solidFill>
                  <a:srgbClr val="008000"/>
                </a:solidFill>
              </a:rPr>
              <a:t>09, 2015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Jan. </a:t>
            </a:r>
            <a:r>
              <a:rPr lang="sk-SK" b="1" dirty="0" smtClean="0">
                <a:solidFill>
                  <a:srgbClr val="008000"/>
                </a:solidFill>
              </a:rPr>
              <a:t>21, 2016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Mar. </a:t>
            </a:r>
            <a:r>
              <a:rPr lang="sk-SK" b="1" dirty="0" smtClean="0">
                <a:solidFill>
                  <a:srgbClr val="008000"/>
                </a:solidFill>
              </a:rPr>
              <a:t>03, 2016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Apr. </a:t>
            </a:r>
            <a:r>
              <a:rPr lang="sk-SK" b="1" dirty="0" smtClean="0">
                <a:solidFill>
                  <a:srgbClr val="008000"/>
                </a:solidFill>
              </a:rPr>
              <a:t>06, 2016</a:t>
            </a:r>
            <a:endParaRPr lang="sk-SK" b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Dates for Next Meetings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6606" y="4356334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3366FF"/>
                </a:solidFill>
              </a:rPr>
              <a:t>https://</a:t>
            </a:r>
            <a:r>
              <a:rPr lang="en-GB" dirty="0" err="1">
                <a:solidFill>
                  <a:srgbClr val="3366FF"/>
                </a:solidFill>
              </a:rPr>
              <a:t>indico.cern.ch</a:t>
            </a:r>
            <a:r>
              <a:rPr lang="en-GB" dirty="0">
                <a:solidFill>
                  <a:srgbClr val="3366FF"/>
                </a:solidFill>
              </a:rPr>
              <a:t>/category/6069/</a:t>
            </a:r>
          </a:p>
        </p:txBody>
      </p:sp>
    </p:spTree>
    <p:extLst>
      <p:ext uri="{BB962C8B-B14F-4D97-AF65-F5344CB8AC3E}">
        <p14:creationId xmlns:p14="http://schemas.microsoft.com/office/powerpoint/2010/main" val="230263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0306"/>
            <a:ext cx="3716412" cy="21565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21224" y="116632"/>
            <a:ext cx="72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rgbClr val="0000FF"/>
                </a:solidFill>
              </a:rPr>
              <a:t>η</a:t>
            </a:r>
            <a:r>
              <a:rPr lang="en-GB" b="1" dirty="0">
                <a:solidFill>
                  <a:srgbClr val="0000FF"/>
                </a:solidFill>
              </a:rPr>
              <a:t>=2.5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064" y="44624"/>
            <a:ext cx="3773432" cy="22322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603320" y="404664"/>
            <a:ext cx="837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rgbClr val="0000FF"/>
                </a:solidFill>
              </a:rPr>
              <a:t>η</a:t>
            </a:r>
            <a:r>
              <a:rPr lang="en-GB" b="1" dirty="0">
                <a:solidFill>
                  <a:srgbClr val="0000FF"/>
                </a:solidFill>
              </a:rPr>
              <a:t>=</a:t>
            </a:r>
            <a:r>
              <a:rPr lang="en-GB" b="1" dirty="0" smtClean="0">
                <a:solidFill>
                  <a:srgbClr val="0000FF"/>
                </a:solidFill>
              </a:rPr>
              <a:t>2.75</a:t>
            </a:r>
            <a:endParaRPr lang="en-GB" b="1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52" y="2420888"/>
            <a:ext cx="3557727" cy="20613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72776" y="2780928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rgbClr val="0000FF"/>
                </a:solidFill>
              </a:rPr>
              <a:t>η</a:t>
            </a:r>
            <a:r>
              <a:rPr lang="en-GB" b="1" dirty="0" smtClean="0">
                <a:solidFill>
                  <a:srgbClr val="0000FF"/>
                </a:solidFill>
              </a:rPr>
              <a:t>=3.0</a:t>
            </a:r>
            <a:endParaRPr lang="en-GB" b="1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1192" y="2592232"/>
            <a:ext cx="3226458" cy="192073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91352" y="2852936"/>
            <a:ext cx="72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rgbClr val="0000FF"/>
                </a:solidFill>
              </a:rPr>
              <a:t>η</a:t>
            </a:r>
            <a:r>
              <a:rPr lang="en-GB" b="1" dirty="0" smtClean="0">
                <a:solidFill>
                  <a:srgbClr val="0000FF"/>
                </a:solidFill>
              </a:rPr>
              <a:t>=3.5</a:t>
            </a:r>
            <a:endParaRPr lang="en-GB" b="1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4653136"/>
            <a:ext cx="3360605" cy="19404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1192" y="4697561"/>
            <a:ext cx="3226458" cy="189600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635634" y="4941168"/>
            <a:ext cx="542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rgbClr val="0000FF"/>
                </a:solidFill>
              </a:rPr>
              <a:t>η</a:t>
            </a:r>
            <a:r>
              <a:rPr lang="en-GB" b="1" dirty="0" smtClean="0">
                <a:solidFill>
                  <a:srgbClr val="0000FF"/>
                </a:solidFill>
              </a:rPr>
              <a:t>=4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32240" y="4954905"/>
            <a:ext cx="72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rgbClr val="0000FF"/>
                </a:solidFill>
              </a:rPr>
              <a:t>η</a:t>
            </a:r>
            <a:r>
              <a:rPr lang="en-GB" b="1" dirty="0" smtClean="0">
                <a:solidFill>
                  <a:srgbClr val="0000FF"/>
                </a:solidFill>
              </a:rPr>
              <a:t>=4.5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40117" y="2843835"/>
            <a:ext cx="18079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Int_14m^22mBdl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Int_12m</a:t>
            </a:r>
            <a:r>
              <a:rPr lang="en-GB" dirty="0">
                <a:solidFill>
                  <a:srgbClr val="FF0000"/>
                </a:solidFill>
              </a:rPr>
              <a:t>^</a:t>
            </a:r>
            <a:r>
              <a:rPr lang="en-GB" dirty="0" smtClean="0">
                <a:solidFill>
                  <a:srgbClr val="FF0000"/>
                </a:solidFill>
              </a:rPr>
              <a:t>24mBdl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356103" y="4862165"/>
            <a:ext cx="2072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The tracker position must be optimized. </a:t>
            </a:r>
            <a:endParaRPr lang="en-GB" sz="12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60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309499"/>
            <a:ext cx="4392488" cy="2975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36133"/>
            <a:ext cx="8856984" cy="31117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08304" y="413545"/>
            <a:ext cx="648072" cy="2736304"/>
          </a:xfrm>
          <a:prstGeom prst="rect">
            <a:avLst/>
          </a:prstGeom>
          <a:solidFill>
            <a:srgbClr val="FF00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211960" y="413545"/>
            <a:ext cx="576064" cy="2736304"/>
          </a:xfrm>
          <a:prstGeom prst="rect">
            <a:avLst/>
          </a:prstGeom>
          <a:solidFill>
            <a:srgbClr val="FF00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5817" y="836712"/>
            <a:ext cx="36004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The superposition of the vertical dipole field and the solenoid field results in some ‘inhomogeneity’ of the dipole field.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>
                <a:solidFill>
                  <a:srgbClr val="008000"/>
                </a:solidFill>
              </a:rPr>
              <a:t>E</a:t>
            </a:r>
            <a:r>
              <a:rPr lang="en-GB" sz="1400" b="1" dirty="0" smtClean="0">
                <a:solidFill>
                  <a:srgbClr val="008000"/>
                </a:solidFill>
              </a:rPr>
              <a:t>ffect on radiation 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 see today’s talk by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Ilara</a:t>
            </a:r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GB" sz="1400" b="1" dirty="0" err="1" smtClean="0">
                <a:solidFill>
                  <a:srgbClr val="008000"/>
                </a:solidFill>
                <a:sym typeface="Wingdings"/>
              </a:rPr>
              <a:t>Besana</a:t>
            </a:r>
            <a:endParaRPr lang="en-GB" sz="1400" b="1" dirty="0" smtClean="0">
              <a:solidFill>
                <a:srgbClr val="008000"/>
              </a:solidFill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552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74821" y="908720"/>
            <a:ext cx="3891919" cy="2880320"/>
            <a:chOff x="652018" y="980728"/>
            <a:chExt cx="3891919" cy="288032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45569" t="42955" b="2994"/>
            <a:stretch/>
          </p:blipFill>
          <p:spPr>
            <a:xfrm>
              <a:off x="683568" y="980728"/>
              <a:ext cx="3860369" cy="288032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652018" y="2780928"/>
              <a:ext cx="1765005" cy="1080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769385" y="4249849"/>
            <a:ext cx="3468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sym typeface="Wingdings"/>
              </a:rPr>
              <a:t> See today’s presentation by </a:t>
            </a:r>
            <a:r>
              <a:rPr lang="en-GB" sz="1400" b="1" dirty="0" err="1" smtClean="0">
                <a:solidFill>
                  <a:srgbClr val="FF0000"/>
                </a:solidFill>
                <a:sym typeface="Wingdings"/>
              </a:rPr>
              <a:t>Ilaria</a:t>
            </a:r>
            <a:r>
              <a:rPr lang="en-GB" sz="1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sz="1400" b="1" dirty="0" err="1">
                <a:solidFill>
                  <a:srgbClr val="FF0000"/>
                </a:solidFill>
                <a:sym typeface="Wingdings"/>
              </a:rPr>
              <a:t>B</a:t>
            </a:r>
            <a:r>
              <a:rPr lang="en-GB" sz="1400" b="1" dirty="0" err="1" smtClean="0">
                <a:solidFill>
                  <a:srgbClr val="FF0000"/>
                </a:solidFill>
                <a:sym typeface="Wingdings"/>
              </a:rPr>
              <a:t>esana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1869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23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83568" y="1556792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•"/>
            </a:pPr>
            <a:r>
              <a:rPr lang="en-GB" b="1" dirty="0" smtClean="0">
                <a:solidFill>
                  <a:srgbClr val="000090"/>
                </a:solidFill>
              </a:rPr>
              <a:t>Baseline detector layout for Twin Solenoid + Dipole exists</a:t>
            </a: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b="1" dirty="0" err="1" smtClean="0">
                <a:solidFill>
                  <a:srgbClr val="008000"/>
                </a:solidFill>
              </a:rPr>
              <a:t>Parametrized</a:t>
            </a:r>
            <a:r>
              <a:rPr lang="en-GB" b="1" dirty="0" smtClean="0">
                <a:solidFill>
                  <a:srgbClr val="008000"/>
                </a:solidFill>
              </a:rPr>
              <a:t> performance in DELPHES card exists</a:t>
            </a:r>
          </a:p>
          <a:p>
            <a:pPr marL="285750" indent="-285750">
              <a:buFontTx/>
              <a:buChar char="•"/>
            </a:pPr>
            <a:endParaRPr lang="en-GB" b="1" dirty="0" smtClean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FCC detector simulation goals must be defined (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 Clement)</a:t>
            </a: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Tx/>
              <a:buChar char="•"/>
            </a:pPr>
            <a:r>
              <a:rPr lang="en-GB" b="1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GB" b="1" dirty="0" smtClean="0">
                <a:solidFill>
                  <a:srgbClr val="008000"/>
                </a:solidFill>
                <a:sym typeface="Wingdings"/>
              </a:rPr>
              <a:t> performance must be studies ( Sotiris)</a:t>
            </a: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8000"/>
              </a:solidFill>
              <a:sym typeface="Wingdings"/>
            </a:endParaRPr>
          </a:p>
          <a:p>
            <a:pPr marL="285750" indent="-285750">
              <a:buFontTx/>
              <a:buChar char="•"/>
            </a:pPr>
            <a:r>
              <a:rPr lang="en-GB" b="1" dirty="0" smtClean="0">
                <a:solidFill>
                  <a:srgbClr val="000090"/>
                </a:solidFill>
                <a:sym typeface="Wingdings"/>
              </a:rPr>
              <a:t>Radiation studies for baseline detector ( </a:t>
            </a:r>
            <a:r>
              <a:rPr lang="en-GB" b="1" dirty="0" err="1" smtClean="0">
                <a:solidFill>
                  <a:srgbClr val="000090"/>
                </a:solidFill>
                <a:sym typeface="Wingdings"/>
              </a:rPr>
              <a:t>Ilaria</a:t>
            </a:r>
            <a:r>
              <a:rPr lang="en-GB" b="1" dirty="0" smtClean="0">
                <a:solidFill>
                  <a:srgbClr val="000090"/>
                </a:solidFill>
                <a:sym typeface="Wingdings"/>
              </a:rPr>
              <a:t>)</a:t>
            </a: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Tx/>
              <a:buChar char="•"/>
            </a:pPr>
            <a:r>
              <a:rPr lang="en-GB" b="1" dirty="0" smtClean="0">
                <a:solidFill>
                  <a:srgbClr val="008000"/>
                </a:solidFill>
                <a:sym typeface="Wingdings"/>
              </a:rPr>
              <a:t>More magnet systems coming ( next meeting)</a:t>
            </a:r>
            <a:endParaRPr lang="en-GB" b="1" dirty="0">
              <a:solidFill>
                <a:srgbClr val="008000"/>
              </a:solidFill>
            </a:endParaRPr>
          </a:p>
          <a:p>
            <a:pPr marL="285750" indent="-285750">
              <a:buFontTx/>
              <a:buChar char="•"/>
            </a:pPr>
            <a:endParaRPr lang="en-GB" b="1" dirty="0" smtClean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endParaRPr lang="sk-SK" b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Conclusions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11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11560" y="1196752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In the last meeting we have defined a baseline </a:t>
            </a:r>
            <a:r>
              <a:rPr lang="en-GB" sz="1600" b="1" dirty="0" err="1" smtClean="0">
                <a:solidFill>
                  <a:srgbClr val="000090"/>
                </a:solidFill>
              </a:rPr>
              <a:t>parametrization</a:t>
            </a:r>
            <a:r>
              <a:rPr lang="en-GB" sz="1600" b="1" dirty="0" smtClean="0">
                <a:solidFill>
                  <a:srgbClr val="000090"/>
                </a:solidFill>
              </a:rPr>
              <a:t> for a DELPHES card that should be ready for physics studies.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8000"/>
                </a:solidFill>
              </a:rPr>
              <a:t>There is quite some activity on FCC simulation and software tools. As a next step we have to define clear goals for this effort (fast, full simulation, reconstruction …)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0090"/>
                </a:solidFill>
              </a:rPr>
              <a:t>FCC-</a:t>
            </a:r>
            <a:r>
              <a:rPr lang="en-GB" sz="1600" b="1" dirty="0" err="1" smtClean="0">
                <a:solidFill>
                  <a:srgbClr val="000090"/>
                </a:solidFill>
              </a:rPr>
              <a:t>hh</a:t>
            </a:r>
            <a:r>
              <a:rPr lang="en-GB" sz="1600" b="1" dirty="0" smtClean="0">
                <a:solidFill>
                  <a:srgbClr val="000090"/>
                </a:solidFill>
              </a:rPr>
              <a:t>, FCC-</a:t>
            </a:r>
            <a:r>
              <a:rPr lang="en-GB" sz="1600" b="1" dirty="0" err="1" smtClean="0">
                <a:solidFill>
                  <a:srgbClr val="000090"/>
                </a:solidFill>
              </a:rPr>
              <a:t>ee</a:t>
            </a:r>
            <a:r>
              <a:rPr lang="en-GB" sz="1600" b="1" dirty="0" smtClean="0">
                <a:solidFill>
                  <a:srgbClr val="000090"/>
                </a:solidFill>
              </a:rPr>
              <a:t>, FCC-eh studies use the same FCC software framework.</a:t>
            </a:r>
          </a:p>
          <a:p>
            <a:r>
              <a:rPr lang="en-GB" sz="1600" b="1" dirty="0" smtClean="0">
                <a:solidFill>
                  <a:srgbClr val="000090"/>
                </a:solidFill>
              </a:rPr>
              <a:t> </a:t>
            </a:r>
          </a:p>
          <a:p>
            <a:r>
              <a:rPr lang="en-GB" sz="1600" b="1" dirty="0" smtClean="0">
                <a:solidFill>
                  <a:srgbClr val="008000"/>
                </a:solidFill>
              </a:rPr>
              <a:t>The overall FCC software coordination is done by </a:t>
            </a:r>
            <a:r>
              <a:rPr lang="en-GB" sz="1600" b="1" dirty="0" err="1" smtClean="0">
                <a:solidFill>
                  <a:srgbClr val="008000"/>
                </a:solidFill>
              </a:rPr>
              <a:t>Benedikt</a:t>
            </a:r>
            <a:r>
              <a:rPr lang="en-GB" sz="1600" b="1" dirty="0" smtClean="0">
                <a:solidFill>
                  <a:srgbClr val="008000"/>
                </a:solidFill>
              </a:rPr>
              <a:t> </a:t>
            </a:r>
            <a:r>
              <a:rPr lang="en-GB" sz="1600" b="1" dirty="0" err="1" smtClean="0">
                <a:solidFill>
                  <a:srgbClr val="008000"/>
                </a:solidFill>
              </a:rPr>
              <a:t>Hegner</a:t>
            </a:r>
            <a:r>
              <a:rPr lang="en-GB" sz="1600" b="1" dirty="0" smtClean="0">
                <a:solidFill>
                  <a:srgbClr val="008000"/>
                </a:solidFill>
              </a:rPr>
              <a:t>.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0090"/>
                </a:solidFill>
              </a:rPr>
              <a:t>The items related to FCC-</a:t>
            </a:r>
            <a:r>
              <a:rPr lang="en-GB" sz="1600" b="1" dirty="0" err="1" smtClean="0">
                <a:solidFill>
                  <a:srgbClr val="000090"/>
                </a:solidFill>
              </a:rPr>
              <a:t>ee</a:t>
            </a:r>
            <a:r>
              <a:rPr lang="en-GB" sz="1600" b="1" dirty="0" smtClean="0">
                <a:solidFill>
                  <a:srgbClr val="000090"/>
                </a:solidFill>
              </a:rPr>
              <a:t> software are coordinated by Colin </a:t>
            </a:r>
            <a:r>
              <a:rPr lang="en-GB" sz="1600" b="1" dirty="0" err="1" smtClean="0">
                <a:solidFill>
                  <a:srgbClr val="000090"/>
                </a:solidFill>
              </a:rPr>
              <a:t>Bernet</a:t>
            </a:r>
            <a:r>
              <a:rPr lang="en-GB" sz="1600" b="1" dirty="0" smtClean="0">
                <a:solidFill>
                  <a:srgbClr val="000090"/>
                </a:solidFill>
              </a:rPr>
              <a:t>.</a:t>
            </a:r>
          </a:p>
          <a:p>
            <a:endParaRPr lang="en-GB" sz="1600" b="1" dirty="0">
              <a:solidFill>
                <a:srgbClr val="000090"/>
              </a:solidFill>
            </a:endParaRPr>
          </a:p>
          <a:p>
            <a:r>
              <a:rPr lang="en-GB" sz="1600" b="1" dirty="0" smtClean="0">
                <a:solidFill>
                  <a:srgbClr val="008000"/>
                </a:solidFill>
              </a:rPr>
              <a:t>For the FCC-</a:t>
            </a:r>
            <a:r>
              <a:rPr lang="en-GB" sz="1600" b="1" dirty="0" err="1" smtClean="0">
                <a:solidFill>
                  <a:srgbClr val="008000"/>
                </a:solidFill>
              </a:rPr>
              <a:t>hh</a:t>
            </a:r>
            <a:r>
              <a:rPr lang="en-GB" sz="1600" b="1" dirty="0" smtClean="0">
                <a:solidFill>
                  <a:srgbClr val="008000"/>
                </a:solidFill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</a:rPr>
              <a:t>issues, Clement </a:t>
            </a:r>
            <a:r>
              <a:rPr lang="en-GB" sz="1600" b="1" dirty="0" err="1" smtClean="0">
                <a:solidFill>
                  <a:srgbClr val="008000"/>
                </a:solidFill>
              </a:rPr>
              <a:t>Helsens</a:t>
            </a:r>
            <a:r>
              <a:rPr lang="en-GB" sz="1600" b="1" dirty="0" smtClean="0">
                <a:solidFill>
                  <a:srgbClr val="008000"/>
                </a:solidFill>
              </a:rPr>
              <a:t> agreed to take up this task.</a:t>
            </a:r>
          </a:p>
          <a:p>
            <a:pPr marL="285750" indent="-285750">
              <a:buFont typeface="Wingdings" charset="0"/>
              <a:buChar char="à"/>
            </a:pPr>
            <a:r>
              <a:rPr lang="en-GB" sz="1600" b="1" dirty="0" smtClean="0">
                <a:solidFill>
                  <a:srgbClr val="008000"/>
                </a:solidFill>
                <a:sym typeface="Wingdings"/>
              </a:rPr>
              <a:t>See presentation by Clement.</a:t>
            </a:r>
            <a:endParaRPr lang="en-GB" sz="1600" b="1" dirty="0">
              <a:solidFill>
                <a:srgbClr val="008000"/>
              </a:solidFill>
            </a:endParaRPr>
          </a:p>
          <a:p>
            <a:endParaRPr lang="en-GB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359" y="5239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FCC Software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35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6632"/>
            <a:ext cx="7132923" cy="61653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63888" y="6345691"/>
            <a:ext cx="5319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/>
              </a:rPr>
              <a:t> </a:t>
            </a:r>
            <a:r>
              <a:rPr lang="en-GB" sz="1600" b="1" dirty="0" smtClean="0">
                <a:solidFill>
                  <a:srgbClr val="000090"/>
                </a:solidFill>
                <a:sym typeface="Wingdings"/>
              </a:rPr>
              <a:t>Presentation in the next meeting, detector concept </a:t>
            </a:r>
            <a:r>
              <a:rPr lang="en-GB" sz="1600" b="1" dirty="0" err="1" smtClean="0">
                <a:solidFill>
                  <a:srgbClr val="000090"/>
                </a:solidFill>
                <a:sym typeface="Wingdings"/>
              </a:rPr>
              <a:t>t.b.d</a:t>
            </a:r>
            <a:r>
              <a:rPr lang="en-GB" sz="1600" b="1" dirty="0" smtClean="0">
                <a:solidFill>
                  <a:srgbClr val="000090"/>
                </a:solidFill>
                <a:sym typeface="Wingdings"/>
              </a:rPr>
              <a:t>.</a:t>
            </a:r>
            <a:endParaRPr lang="en-GB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374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3203"/>
          <a:stretch/>
        </p:blipFill>
        <p:spPr>
          <a:xfrm>
            <a:off x="622300" y="1299869"/>
            <a:ext cx="7888014" cy="5067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404664"/>
            <a:ext cx="6768752" cy="732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Twin Solenoid + Dipole Magnet </a:t>
            </a:r>
            <a:r>
              <a:rPr lang="en-GB" sz="2000" b="1" dirty="0" smtClean="0">
                <a:solidFill>
                  <a:srgbClr val="FF0000"/>
                </a:solidFill>
              </a:rPr>
              <a:t>System as </a:t>
            </a:r>
            <a:r>
              <a:rPr lang="en-GB" sz="2000" b="1" dirty="0">
                <a:solidFill>
                  <a:srgbClr val="FF0000"/>
                </a:solidFill>
              </a:rPr>
              <a:t>P</a:t>
            </a:r>
            <a:r>
              <a:rPr lang="en-GB" sz="2000" b="1" dirty="0" smtClean="0">
                <a:solidFill>
                  <a:srgbClr val="FF0000"/>
                </a:solidFill>
              </a:rPr>
              <a:t>resent Baseline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21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4333" y="3087243"/>
            <a:ext cx="2973215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/>
              <a:t>Barrel:</a:t>
            </a:r>
          </a:p>
          <a:p>
            <a:endParaRPr lang="en-GB" sz="1200" b="1" dirty="0">
              <a:solidFill>
                <a:srgbClr val="FF0000"/>
              </a:solidFill>
            </a:endParaRPr>
          </a:p>
          <a:p>
            <a:r>
              <a:rPr lang="en-GB" sz="1200" b="1" dirty="0" smtClean="0">
                <a:solidFill>
                  <a:srgbClr val="FF0000"/>
                </a:solidFill>
              </a:rPr>
              <a:t>Tracker available space:</a:t>
            </a:r>
          </a:p>
          <a:p>
            <a:r>
              <a:rPr lang="en-GB" sz="1200" b="1" dirty="0" smtClean="0">
                <a:solidFill>
                  <a:srgbClr val="FF0000"/>
                </a:solidFill>
              </a:rPr>
              <a:t>R=2.1cm to R=2.5m, L=8m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R=2.5m to R= 3.6m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R= 3.6m to R=6.0m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ym typeface="Wingdings"/>
              </a:rPr>
              <a:t>Coil+Cryostat</a:t>
            </a:r>
            <a:r>
              <a:rPr lang="en-GB" sz="1200" b="1" dirty="0" smtClean="0">
                <a:sym typeface="Wingdings"/>
              </a:rPr>
              <a:t>:</a:t>
            </a:r>
          </a:p>
          <a:p>
            <a:r>
              <a:rPr lang="en-GB" sz="1200" b="1" dirty="0" smtClean="0">
                <a:sym typeface="Wingdings"/>
              </a:rPr>
              <a:t>R= 6m </a:t>
            </a:r>
            <a:r>
              <a:rPr lang="en-GB" sz="1200" b="1" dirty="0">
                <a:sym typeface="Wingdings"/>
              </a:rPr>
              <a:t>t</a:t>
            </a:r>
            <a:r>
              <a:rPr lang="en-GB" sz="1200" b="1" dirty="0" smtClean="0">
                <a:sym typeface="Wingdings"/>
              </a:rPr>
              <a:t>o R= 7.825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 = 1.575m, L=10.1m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 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available space:</a:t>
            </a:r>
          </a:p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R= 7.825m to R= 13m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5.175m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ym typeface="Wingdings"/>
              </a:rPr>
              <a:t>Coil2:</a:t>
            </a:r>
          </a:p>
          <a:p>
            <a:r>
              <a:rPr lang="en-GB" sz="1200" b="1" dirty="0" smtClean="0">
                <a:sym typeface="Wingdings"/>
              </a:rPr>
              <a:t>R=13m to R=13.47m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=0.475m, L=7.6m</a:t>
            </a:r>
            <a:endParaRPr lang="en-GB" sz="1200" b="1" dirty="0" smtClean="0"/>
          </a:p>
          <a:p>
            <a:endParaRPr lang="en-GB" sz="1200" b="1" dirty="0"/>
          </a:p>
        </p:txBody>
      </p:sp>
      <p:sp>
        <p:nvSpPr>
          <p:cNvPr id="7" name="Rectangle 6"/>
          <p:cNvSpPr/>
          <p:nvPr/>
        </p:nvSpPr>
        <p:spPr>
          <a:xfrm>
            <a:off x="5904657" y="3087243"/>
            <a:ext cx="31627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u="sng" dirty="0" smtClean="0">
                <a:solidFill>
                  <a:prstClr val="black"/>
                </a:solidFill>
                <a:sym typeface="Wingdings"/>
              </a:rPr>
              <a:t>Forward:</a:t>
            </a:r>
          </a:p>
          <a:p>
            <a:pPr lvl="0"/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Dipole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:</a:t>
            </a:r>
          </a:p>
          <a:p>
            <a:pPr lvl="0"/>
            <a:r>
              <a:rPr lang="en-GB" sz="1200" b="1" dirty="0">
                <a:solidFill>
                  <a:prstClr val="black"/>
                </a:solidFill>
                <a:sym typeface="Wingdings"/>
              </a:rPr>
              <a:t>z= 14.8m to z= 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21m 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 </a:t>
            </a:r>
            <a:r>
              <a:rPr lang="en-GB" sz="1200" b="1" dirty="0" err="1">
                <a:solidFill>
                  <a:prstClr val="black"/>
                </a:solidFill>
                <a:sym typeface="Wingdings"/>
              </a:rPr>
              <a:t>dz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6.2m</a:t>
            </a:r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pPr lvl="0"/>
            <a:r>
              <a:rPr lang="en-GB" sz="1200" b="1" dirty="0" err="1" smtClean="0">
                <a:solidFill>
                  <a:srgbClr val="FF0000"/>
                </a:solidFill>
              </a:rPr>
              <a:t>FTracker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>
                <a:solidFill>
                  <a:srgbClr val="FF0000"/>
                </a:solidFill>
              </a:rPr>
              <a:t>available space:</a:t>
            </a:r>
          </a:p>
          <a:p>
            <a:pPr lvl="0"/>
            <a:r>
              <a:rPr lang="en-GB" sz="1200" b="1" dirty="0" smtClean="0">
                <a:solidFill>
                  <a:srgbClr val="FF0000"/>
                </a:solidFill>
              </a:rPr>
              <a:t>z=21m </a:t>
            </a:r>
            <a:r>
              <a:rPr lang="en-GB" sz="1200" b="1" dirty="0">
                <a:solidFill>
                  <a:srgbClr val="FF0000"/>
                </a:solidFill>
              </a:rPr>
              <a:t>to R=</a:t>
            </a:r>
            <a:r>
              <a:rPr lang="en-GB" sz="1200" b="1" dirty="0" smtClean="0">
                <a:solidFill>
                  <a:srgbClr val="FF0000"/>
                </a:solidFill>
              </a:rPr>
              <a:t>24m</a:t>
            </a:r>
            <a:r>
              <a:rPr lang="en-GB" sz="1200" b="1" dirty="0">
                <a:solidFill>
                  <a:srgbClr val="FF0000"/>
                </a:solidFill>
              </a:rPr>
              <a:t>, L</a:t>
            </a:r>
            <a:r>
              <a:rPr lang="en-GB" sz="1200" b="1" dirty="0" smtClean="0">
                <a:solidFill>
                  <a:srgbClr val="FF0000"/>
                </a:solidFill>
              </a:rPr>
              <a:t>=3m</a:t>
            </a:r>
            <a:endParaRPr lang="en-GB" sz="1200" b="1" dirty="0">
              <a:solidFill>
                <a:srgbClr val="FF0000"/>
              </a:solidFill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FEMCAL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Z=24m to z= 25.1m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FHCAL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25.1m to z=27.5m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rgbClr val="800000"/>
                </a:solidFill>
              </a:rPr>
              <a:t>FMuon</a:t>
            </a:r>
            <a:r>
              <a:rPr lang="en-GB" sz="1200" b="1" dirty="0" smtClean="0">
                <a:solidFill>
                  <a:srgbClr val="800000"/>
                </a:solidFill>
              </a:rPr>
              <a:t> available space:</a:t>
            </a:r>
          </a:p>
          <a:p>
            <a:r>
              <a:rPr lang="en-GB" sz="1200" b="1" dirty="0" smtClean="0">
                <a:solidFill>
                  <a:srgbClr val="800000"/>
                </a:solidFill>
              </a:rPr>
              <a:t>z= 27.5m to z=31.5m 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800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=4m</a:t>
            </a:r>
          </a:p>
          <a:p>
            <a:endParaRPr lang="en-GB" sz="1200" b="1" dirty="0" smtClean="0">
              <a:solidFill>
                <a:srgbClr val="008000"/>
              </a:solidFill>
              <a:sym typeface="Wingdings"/>
            </a:endParaRPr>
          </a:p>
          <a:p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Baseline Geometry, Twin Solenoid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6</a:t>
            </a:fld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1259632" y="513839"/>
            <a:ext cx="5907081" cy="3023653"/>
            <a:chOff x="1259632" y="513839"/>
            <a:chExt cx="5907081" cy="3023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2" name="Trapezoid 1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3294642" y="3087243"/>
            <a:ext cx="236863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err="1" smtClean="0"/>
              <a:t>Endcap</a:t>
            </a:r>
            <a:r>
              <a:rPr lang="en-GB" sz="2000" b="1" u="sng" dirty="0" smtClean="0"/>
              <a:t>: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z=8m to z= 9.1m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9.1m to z=11.5m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available space:</a:t>
            </a:r>
          </a:p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= 11.5m to z= 14.8m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3.3m</a:t>
            </a:r>
          </a:p>
          <a:p>
            <a:endParaRPr lang="en-GB" sz="1200" b="1" dirty="0" smtClean="0">
              <a:sym typeface="Wingdings"/>
            </a:endParaRPr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4155636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518160"/>
            <a:ext cx="8753765" cy="5963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53000"/>
          </a:blip>
          <a:stretch>
            <a:fillRect/>
          </a:stretch>
        </p:blipFill>
        <p:spPr>
          <a:xfrm>
            <a:off x="3844223" y="980728"/>
            <a:ext cx="4536504" cy="51845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58150" y="4509120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</a:rPr>
              <a:t>1000GeV</a:t>
            </a:r>
            <a:r>
              <a:rPr lang="en-GB" b="1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100GeV,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000090"/>
                </a:solidFill>
              </a:rPr>
              <a:t>10GeV,</a:t>
            </a:r>
            <a:r>
              <a:rPr lang="en-GB" b="1" dirty="0" smtClean="0"/>
              <a:t> 5GeV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86252" y="5157192"/>
            <a:ext cx="434379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S</a:t>
            </a:r>
            <a:r>
              <a:rPr lang="en-GB" sz="1400" b="1" dirty="0" smtClean="0"/>
              <a:t>olid lines show the performance of the forward dipole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724238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00"/>
            <a:ext cx="9144000" cy="63703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>
            <a:off x="497840" y="762000"/>
            <a:ext cx="8646160" cy="55179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89109" y="5187088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</a:rPr>
              <a:t>1000GeV</a:t>
            </a:r>
            <a:r>
              <a:rPr lang="en-GB" b="1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100GeV,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000090"/>
                </a:solidFill>
              </a:rPr>
              <a:t>10GeV,</a:t>
            </a:r>
            <a:r>
              <a:rPr lang="en-GB" b="1" dirty="0" smtClean="0"/>
              <a:t> 5GeV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Forward Tracker Resolution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4427239"/>
            <a:ext cx="434379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This is the baseline </a:t>
            </a:r>
            <a:r>
              <a:rPr lang="en-GB" sz="1400" b="1" dirty="0" err="1" smtClean="0"/>
              <a:t>parametrization</a:t>
            </a:r>
            <a:r>
              <a:rPr lang="en-GB" sz="1400" b="1" dirty="0" smtClean="0"/>
              <a:t> used for DELPHES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710393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2256"/>
          <a:stretch/>
        </p:blipFill>
        <p:spPr>
          <a:xfrm>
            <a:off x="0" y="840548"/>
            <a:ext cx="9127420" cy="60174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1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Herman’s 7 Questions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703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9843</TotalTime>
  <Words>1559</Words>
  <Application>Microsoft Macintosh PowerPoint</Application>
  <PresentationFormat>On-screen Show (4:3)</PresentationFormat>
  <Paragraphs>233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482</cp:revision>
  <dcterms:created xsi:type="dcterms:W3CDTF">2015-08-17T10:23:46Z</dcterms:created>
  <dcterms:modified xsi:type="dcterms:W3CDTF">2015-11-03T12:33:36Z</dcterms:modified>
</cp:coreProperties>
</file>