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4" r:id="rId8"/>
    <p:sldId id="265" r:id="rId9"/>
    <p:sldId id="267" r:id="rId10"/>
    <p:sldId id="270" r:id="rId11"/>
    <p:sldId id="266" r:id="rId12"/>
    <p:sldId id="261" r:id="rId13"/>
    <p:sldId id="262" r:id="rId14"/>
    <p:sldId id="263" r:id="rId15"/>
    <p:sldId id="269" r:id="rId1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856" autoAdjust="0"/>
  </p:normalViewPr>
  <p:slideViewPr>
    <p:cSldViewPr snapToGrid="0" snapToObjects="1">
      <p:cViewPr>
        <p:scale>
          <a:sx n="100" d="100"/>
          <a:sy n="100" d="100"/>
        </p:scale>
        <p:origin x="-1240" y="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9E2B3-BC1A-4996-85C6-C4EB0551152B}" type="datetimeFigureOut">
              <a:rPr lang="en-US"/>
              <a:pPr>
                <a:defRPr/>
              </a:pPr>
              <a:t>03/11/15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86624-DE03-4CF0-BB18-8846787B24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094BC-C86B-4232-BE95-51ACF6B17543}" type="datetimeFigureOut">
              <a:rPr lang="en-US"/>
              <a:pPr>
                <a:defRPr/>
              </a:pPr>
              <a:t>03/11/15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BDFB8-E5F7-4677-B657-1B36F981BB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7AF1B-77CE-4404-92FA-66AB53A11131}" type="datetimeFigureOut">
              <a:rPr lang="en-US"/>
              <a:pPr>
                <a:defRPr/>
              </a:pPr>
              <a:t>03/11/15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5F850-A337-4F31-BFB9-E7035AB2EE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1" y="1981200"/>
            <a:ext cx="3815862" cy="4114800"/>
          </a:xfrm>
        </p:spPr>
        <p:txBody>
          <a:bodyPr rtlCol="0"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2338" y="1981200"/>
            <a:ext cx="3815862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524000" y="6248400"/>
            <a:ext cx="698658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                                                                                                                                 CALOR02       A. Henriques - CERN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FBC60-B856-48B9-B3F3-827C7321BA10}" type="datetimeFigureOut">
              <a:rPr lang="en-US"/>
              <a:pPr>
                <a:defRPr/>
              </a:pPr>
              <a:t>03/11/15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3840B-30D3-45CA-8E9B-2EC9669884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680BC-3A2C-4EB4-981C-F2DCE71394CC}" type="datetimeFigureOut">
              <a:rPr lang="en-US"/>
              <a:pPr>
                <a:defRPr/>
              </a:pPr>
              <a:t>03/11/15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15FEC-867B-41AF-A156-21142BE4F1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4B168-6B99-48AD-B75C-F4D6F301C432}" type="datetimeFigureOut">
              <a:rPr lang="en-US"/>
              <a:pPr>
                <a:defRPr/>
              </a:pPr>
              <a:t>03/11/15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18B1B-99FC-4BA9-AD53-078066EB27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131FC-2C3E-4173-B41A-74778C0FCF62}" type="datetimeFigureOut">
              <a:rPr lang="en-US"/>
              <a:pPr>
                <a:defRPr/>
              </a:pPr>
              <a:t>03/11/15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77789-E7F8-4C17-BCC8-342038E9BB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40A3A-5D5C-4968-8748-FE3D07E65056}" type="datetimeFigureOut">
              <a:rPr lang="en-US"/>
              <a:pPr>
                <a:defRPr/>
              </a:pPr>
              <a:t>03/11/15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056D6-0B19-4101-8F7A-BFF2B67B0E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21D8A-C76C-4C7A-8819-AFEA936CA253}" type="datetimeFigureOut">
              <a:rPr lang="en-US"/>
              <a:pPr>
                <a:defRPr/>
              </a:pPr>
              <a:t>03/11/15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82DD1-B769-47E2-B922-F78BA24C6C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869C8-41D0-4A94-93B3-4EC8ECB0D6C7}" type="datetimeFigureOut">
              <a:rPr lang="en-US"/>
              <a:pPr>
                <a:defRPr/>
              </a:pPr>
              <a:t>03/11/15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F104A-F856-4481-8A34-4AB729843B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B964A-EC5E-4957-BE7B-FF48A9F7AB7F}" type="datetimeFigureOut">
              <a:rPr lang="en-US"/>
              <a:pPr>
                <a:defRPr/>
              </a:pPr>
              <a:t>03/11/15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14A58-612C-4C72-B573-D85A54861E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BC8D9E-4B82-45E4-A767-29CC1E22D671}" type="datetimeFigureOut">
              <a:rPr lang="en-US"/>
              <a:pPr>
                <a:defRPr/>
              </a:pPr>
              <a:t>03/11/15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E53F00D-E5CA-4B9F-881A-03F710AFCE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61" r:id="rId12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tiff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Relationship Id="rId3" Type="http://schemas.openxmlformats.org/officeDocument/2006/relationships/image" Target="../media/image9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675" y="660400"/>
            <a:ext cx="8740775" cy="14700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Mechanics and granularity   considerations of a Tile </a:t>
            </a:r>
            <a:r>
              <a:rPr lang="en-GB" dirty="0" err="1" smtClean="0"/>
              <a:t>hadronic</a:t>
            </a:r>
            <a:r>
              <a:rPr lang="en-GB" dirty="0" smtClean="0"/>
              <a:t> calorimeter for FCC </a:t>
            </a:r>
            <a:r>
              <a:rPr lang="en-GB" dirty="0" err="1" smtClean="0"/>
              <a:t>hh</a:t>
            </a:r>
            <a:r>
              <a:rPr lang="en-GB" dirty="0" smtClean="0"/>
              <a:t> barrel </a:t>
            </a:r>
            <a:endParaRPr lang="en-GB" dirty="0"/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1206500" y="3408363"/>
            <a:ext cx="6400800" cy="1752600"/>
          </a:xfrm>
        </p:spPr>
        <p:txBody>
          <a:bodyPr/>
          <a:lstStyle/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sz="2400" u="sng" dirty="0" err="1" smtClean="0">
                <a:solidFill>
                  <a:srgbClr val="0000FF"/>
                </a:solidFill>
              </a:rPr>
              <a:t>Nikolay</a:t>
            </a:r>
            <a:r>
              <a:rPr lang="en-GB" sz="2400" u="sng" dirty="0" smtClean="0">
                <a:solidFill>
                  <a:srgbClr val="0000FF"/>
                </a:solidFill>
              </a:rPr>
              <a:t> </a:t>
            </a:r>
            <a:r>
              <a:rPr lang="en-GB" sz="2400" u="sng" dirty="0" err="1" smtClean="0">
                <a:solidFill>
                  <a:srgbClr val="0000FF"/>
                </a:solidFill>
              </a:rPr>
              <a:t>Topilin</a:t>
            </a:r>
            <a:r>
              <a:rPr lang="en-GB" sz="2400" u="sng" dirty="0" smtClean="0">
                <a:solidFill>
                  <a:srgbClr val="0000FF"/>
                </a:solidFill>
              </a:rPr>
              <a:t>/</a:t>
            </a:r>
            <a:r>
              <a:rPr lang="en-GB" sz="2400" u="sng" dirty="0" err="1" smtClean="0">
                <a:solidFill>
                  <a:srgbClr val="0000FF"/>
                </a:solidFill>
              </a:rPr>
              <a:t>Dubna</a:t>
            </a:r>
            <a:r>
              <a:rPr lang="en-GB" sz="2400" dirty="0" smtClean="0">
                <a:solidFill>
                  <a:srgbClr val="0000FF"/>
                </a:solidFill>
              </a:rPr>
              <a:t>+ Sergey </a:t>
            </a:r>
            <a:r>
              <a:rPr lang="en-GB" sz="2400" dirty="0" err="1" smtClean="0">
                <a:solidFill>
                  <a:srgbClr val="0000FF"/>
                </a:solidFill>
              </a:rPr>
              <a:t>Kolesnikov</a:t>
            </a:r>
            <a:r>
              <a:rPr lang="en-GB" sz="2400" dirty="0" smtClean="0">
                <a:solidFill>
                  <a:srgbClr val="0000FF"/>
                </a:solidFill>
              </a:rPr>
              <a:t>/</a:t>
            </a:r>
            <a:r>
              <a:rPr lang="en-GB" sz="2400" dirty="0" err="1" smtClean="0">
                <a:solidFill>
                  <a:srgbClr val="0000FF"/>
                </a:solidFill>
              </a:rPr>
              <a:t>Dubna</a:t>
            </a:r>
            <a:endParaRPr lang="en-GB" sz="2400" dirty="0" smtClean="0">
              <a:solidFill>
                <a:srgbClr val="0000FF"/>
              </a:solidFill>
            </a:endParaRPr>
          </a:p>
          <a:p>
            <a:r>
              <a:rPr lang="en-GB" sz="2400" dirty="0" smtClean="0">
                <a:solidFill>
                  <a:srgbClr val="0000FF"/>
                </a:solidFill>
              </a:rPr>
              <a:t>Ana Henriques/CERN </a:t>
            </a:r>
          </a:p>
          <a:p>
            <a:endParaRPr lang="en-GB" sz="2400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638"/>
            <a:ext cx="8229600" cy="588962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Summary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800" y="774700"/>
            <a:ext cx="8839200" cy="4525963"/>
          </a:xfrm>
        </p:spPr>
        <p:txBody>
          <a:bodyPr/>
          <a:lstStyle/>
          <a:p>
            <a:r>
              <a:rPr lang="en-GB" sz="2800" dirty="0" smtClean="0"/>
              <a:t>It is feasible </a:t>
            </a:r>
            <a:r>
              <a:rPr lang="en-GB" sz="2800" dirty="0" smtClean="0">
                <a:latin typeface="Symbol" charset="2"/>
                <a:cs typeface="Symbol" charset="2"/>
              </a:rPr>
              <a:t>f</a:t>
            </a:r>
            <a:r>
              <a:rPr lang="en-GB" sz="2800" dirty="0" smtClean="0"/>
              <a:t> granularity=0.05 (120 modules /cylinder; </a:t>
            </a:r>
            <a:r>
              <a:rPr lang="en-GB" sz="2800" dirty="0" err="1" smtClean="0"/>
              <a:t>Rin</a:t>
            </a:r>
            <a:r>
              <a:rPr lang="en-GB" sz="2800" dirty="0" smtClean="0"/>
              <a:t>=3.5m  ; Rout = 5.8m ; </a:t>
            </a:r>
            <a:r>
              <a:rPr lang="en-GB" sz="2800" dirty="0" err="1" smtClean="0"/>
              <a:t>Tilecal</a:t>
            </a:r>
            <a:r>
              <a:rPr lang="en-GB" sz="2800" dirty="0" smtClean="0"/>
              <a:t> effective </a:t>
            </a:r>
            <a:r>
              <a:rPr lang="en-GB" sz="2800" dirty="0" smtClean="0"/>
              <a:t>depth =10</a:t>
            </a:r>
            <a:r>
              <a:rPr lang="en-GB" sz="2800" dirty="0" smtClean="0">
                <a:latin typeface="Symbol" charset="2"/>
                <a:cs typeface="Symbol" charset="2"/>
              </a:rPr>
              <a:t>l=</a:t>
            </a:r>
            <a:r>
              <a:rPr lang="en-GB" sz="2800" dirty="0" smtClean="0"/>
              <a:t>2.07m</a:t>
            </a:r>
            <a:r>
              <a:rPr lang="en-GB" sz="2800" dirty="0"/>
              <a:t>=</a:t>
            </a:r>
            <a:r>
              <a:rPr lang="en-GB" sz="2800" dirty="0" smtClean="0"/>
              <a:t> (assuming 2</a:t>
            </a:r>
            <a:r>
              <a:rPr lang="en-GB" sz="2800" dirty="0" smtClean="0">
                <a:latin typeface="Symbol" charset="2"/>
                <a:cs typeface="Symbol" charset="2"/>
              </a:rPr>
              <a:t>l</a:t>
            </a:r>
            <a:r>
              <a:rPr lang="en-GB" sz="2800" dirty="0" smtClean="0"/>
              <a:t> in </a:t>
            </a:r>
            <a:r>
              <a:rPr lang="en-GB" sz="2800" dirty="0" err="1" smtClean="0"/>
              <a:t>em</a:t>
            </a:r>
            <a:r>
              <a:rPr lang="en-GB" sz="2800" dirty="0" smtClean="0"/>
              <a:t> calorimeter</a:t>
            </a:r>
            <a:r>
              <a:rPr lang="en-GB" sz="2800" dirty="0" smtClean="0"/>
              <a:t>). If </a:t>
            </a:r>
            <a:r>
              <a:rPr lang="en-GB" sz="2800" dirty="0" err="1" smtClean="0">
                <a:latin typeface="Symbol" charset="2"/>
                <a:cs typeface="Symbol" charset="2"/>
              </a:rPr>
              <a:t>Df</a:t>
            </a:r>
            <a:r>
              <a:rPr lang="en-GB" sz="2800" dirty="0" smtClean="0"/>
              <a:t>=0.025 is needed can be “</a:t>
            </a:r>
            <a:r>
              <a:rPr lang="en-GB" sz="2800" smtClean="0"/>
              <a:t>easily” achieved </a:t>
            </a:r>
            <a:r>
              <a:rPr lang="en-GB" sz="2800" dirty="0" smtClean="0"/>
              <a:t>using half trapezoidal tiles and single fibre readout. </a:t>
            </a:r>
            <a:endParaRPr lang="en-GB" sz="2800" dirty="0" smtClean="0"/>
          </a:p>
          <a:p>
            <a:r>
              <a:rPr lang="en-GB" sz="2800" dirty="0" smtClean="0"/>
              <a:t> Outer support reduced to ~ 20cm (~1</a:t>
            </a:r>
            <a:r>
              <a:rPr lang="en-GB" sz="2800" dirty="0" smtClean="0">
                <a:latin typeface="Symbol" charset="2"/>
                <a:cs typeface="Symbol" charset="2"/>
              </a:rPr>
              <a:t>l</a:t>
            </a:r>
            <a:r>
              <a:rPr lang="en-GB" sz="2800" dirty="0" smtClean="0"/>
              <a:t>)  </a:t>
            </a:r>
          </a:p>
          <a:p>
            <a:r>
              <a:rPr lang="en-GB" sz="2800" dirty="0" smtClean="0"/>
              <a:t>Propose divide </a:t>
            </a:r>
            <a:r>
              <a:rPr lang="en-GB" sz="2800" dirty="0" err="1" smtClean="0"/>
              <a:t>barrrel</a:t>
            </a:r>
            <a:r>
              <a:rPr lang="en-GB" sz="2800" dirty="0" smtClean="0"/>
              <a:t> in 3 cylinders (~6m max each in Z), but need to minimize cracks in Z…</a:t>
            </a:r>
          </a:p>
          <a:p>
            <a:r>
              <a:rPr lang="en-GB" sz="2800" dirty="0" smtClean="0"/>
              <a:t>Need to optimize interface fibres-Si-PMTS,  new location of electronics and it’s access during maintenance</a:t>
            </a:r>
          </a:p>
          <a:p>
            <a:r>
              <a:rPr lang="en-GB" sz="2800" dirty="0" smtClean="0"/>
              <a:t>Need to look at supports and interface with solenoid and </a:t>
            </a:r>
            <a:r>
              <a:rPr lang="en-GB" sz="2800" dirty="0" err="1" smtClean="0"/>
              <a:t>em</a:t>
            </a:r>
            <a:r>
              <a:rPr lang="en-GB" sz="2800" dirty="0" smtClean="0"/>
              <a:t> </a:t>
            </a:r>
            <a:r>
              <a:rPr lang="en-GB" sz="2800" dirty="0" err="1" smtClean="0"/>
              <a:t>calo</a:t>
            </a:r>
            <a:r>
              <a:rPr lang="en-GB" sz="2800" dirty="0" smtClean="0"/>
              <a:t> not studied</a:t>
            </a:r>
          </a:p>
          <a:p>
            <a:r>
              <a:rPr lang="en-GB" dirty="0" smtClean="0"/>
              <a:t> </a:t>
            </a:r>
            <a:r>
              <a:rPr lang="en-GB" dirty="0" err="1" smtClean="0"/>
              <a:t>etc</a:t>
            </a:r>
            <a:r>
              <a:rPr lang="en-GB" dirty="0" smtClean="0"/>
              <a:t>, </a:t>
            </a:r>
            <a:r>
              <a:rPr lang="en-GB" dirty="0" err="1" smtClean="0"/>
              <a:t>etc</a:t>
            </a:r>
            <a:r>
              <a:rPr lang="en-GB" dirty="0" smtClean="0"/>
              <a:t>,….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6178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3006725"/>
            <a:ext cx="8229600" cy="1143000"/>
          </a:xfrm>
        </p:spPr>
        <p:txBody>
          <a:bodyPr/>
          <a:lstStyle/>
          <a:p>
            <a:r>
              <a:rPr lang="en-GB" smtClean="0"/>
              <a:t>Back-up slides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38" y="160338"/>
            <a:ext cx="8921750" cy="7493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Main R</a:t>
            </a:r>
            <a:r>
              <a:rPr lang="en-US" sz="2400" dirty="0">
                <a:solidFill>
                  <a:srgbClr val="FF0000"/>
                </a:solidFill>
              </a:rPr>
              <a:t>&amp;</a:t>
            </a:r>
            <a:r>
              <a:rPr lang="en-US" sz="2400" dirty="0" smtClean="0">
                <a:solidFill>
                  <a:srgbClr val="FF0000"/>
                </a:solidFill>
              </a:rPr>
              <a:t>D/improvements needed for an “ATLAS-Tile layout using </a:t>
            </a:r>
            <a:r>
              <a:rPr lang="en-US" sz="2400" dirty="0" err="1" smtClean="0">
                <a:solidFill>
                  <a:srgbClr val="FF0000"/>
                </a:solidFill>
              </a:rPr>
              <a:t>si</a:t>
            </a:r>
            <a:r>
              <a:rPr lang="en-US" sz="2400" dirty="0" smtClean="0">
                <a:solidFill>
                  <a:srgbClr val="FF0000"/>
                </a:solidFill>
              </a:rPr>
              <a:t>-PMTS” in  </a:t>
            </a:r>
            <a:r>
              <a:rPr lang="en-GB" sz="2400" dirty="0" smtClean="0">
                <a:solidFill>
                  <a:srgbClr val="FF0000"/>
                </a:solidFill>
              </a:rPr>
              <a:t>the </a:t>
            </a:r>
            <a:r>
              <a:rPr lang="en-GB" sz="2400" dirty="0">
                <a:solidFill>
                  <a:srgbClr val="FF0000"/>
                </a:solidFill>
              </a:rPr>
              <a:t>central </a:t>
            </a:r>
            <a:r>
              <a:rPr lang="en-GB" sz="2400" dirty="0" smtClean="0">
                <a:solidFill>
                  <a:srgbClr val="FF0000"/>
                </a:solidFill>
              </a:rPr>
              <a:t>HCAL FCC</a:t>
            </a:r>
            <a:r>
              <a:rPr lang="en-GB" sz="2400" dirty="0">
                <a:solidFill>
                  <a:srgbClr val="FF0000"/>
                </a:solidFill>
              </a:rPr>
              <a:t>-</a:t>
            </a:r>
            <a:r>
              <a:rPr lang="en-GB" sz="2400" dirty="0" err="1">
                <a:solidFill>
                  <a:srgbClr val="FF0000"/>
                </a:solidFill>
              </a:rPr>
              <a:t>hh</a:t>
            </a:r>
            <a:r>
              <a:rPr lang="en-GB" sz="2400" dirty="0">
                <a:solidFill>
                  <a:srgbClr val="FF0000"/>
                </a:solidFill>
              </a:rPr>
              <a:t> detector (</a:t>
            </a:r>
            <a:r>
              <a:rPr lang="en-GB" sz="2400" dirty="0">
                <a:solidFill>
                  <a:srgbClr val="FF0000"/>
                </a:solidFill>
                <a:latin typeface="Symbol" charset="2"/>
                <a:cs typeface="Symbol" charset="2"/>
              </a:rPr>
              <a:t>h</a:t>
            </a:r>
            <a:r>
              <a:rPr lang="en-GB" sz="2400" dirty="0">
                <a:solidFill>
                  <a:srgbClr val="FF0000"/>
                </a:solidFill>
              </a:rPr>
              <a:t>~&lt;1.5</a:t>
            </a:r>
            <a:r>
              <a:rPr lang="en-GB" sz="2400" dirty="0" smtClean="0">
                <a:solidFill>
                  <a:srgbClr val="FF0000"/>
                </a:solidFill>
              </a:rPr>
              <a:t>)   (cont.)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77913"/>
            <a:ext cx="9258300" cy="5683250"/>
          </a:xfrm>
        </p:spPr>
        <p:txBody>
          <a:bodyPr>
            <a:noAutofit/>
          </a:bodyPr>
          <a:lstStyle/>
          <a:p>
            <a:pPr marL="0" lvl="1" indent="0">
              <a:buFont typeface="Arial" charset="0"/>
              <a:buNone/>
            </a:pPr>
            <a:r>
              <a:rPr lang="en-GB" sz="2400" smtClean="0">
                <a:solidFill>
                  <a:srgbClr val="2A30FF"/>
                </a:solidFill>
              </a:rPr>
              <a:t>    </a:t>
            </a:r>
            <a:r>
              <a:rPr lang="en-GB" sz="2400" smtClean="0">
                <a:solidFill>
                  <a:srgbClr val="0000FF"/>
                </a:solidFill>
              </a:rPr>
              <a:t>   </a:t>
            </a:r>
            <a:r>
              <a:rPr lang="en-GB" sz="3600" smtClean="0">
                <a:solidFill>
                  <a:srgbClr val="008000"/>
                </a:solidFill>
              </a:rPr>
              <a:t>Optics:</a:t>
            </a:r>
          </a:p>
          <a:p>
            <a:pPr marL="0" lvl="1" indent="0">
              <a:buFont typeface="Arial" charset="0"/>
              <a:buNone/>
            </a:pPr>
            <a:endParaRPr lang="en-GB" sz="3600" smtClean="0">
              <a:solidFill>
                <a:srgbClr val="008000"/>
              </a:solidFill>
              <a:latin typeface="Symbol" pitchFamily="18" charset="2"/>
            </a:endParaRPr>
          </a:p>
          <a:p>
            <a:pPr marL="0" lvl="1" indent="0">
              <a:buFont typeface="Arial" charset="0"/>
              <a:buChar char="•"/>
            </a:pPr>
            <a:r>
              <a:rPr lang="en-GB" sz="2400" smtClean="0">
                <a:solidFill>
                  <a:srgbClr val="0000FF"/>
                </a:solidFill>
              </a:rPr>
              <a:t>R&amp;D on more radiation hard scintillators/fibres (&gt; safety factors)</a:t>
            </a:r>
          </a:p>
          <a:p>
            <a:pPr marL="0" lvl="1" indent="0">
              <a:buFont typeface="Arial" charset="0"/>
              <a:buChar char="•"/>
            </a:pPr>
            <a:r>
              <a:rPr lang="en-GB" sz="2400" smtClean="0">
                <a:solidFill>
                  <a:srgbClr val="0000FF"/>
                </a:solidFill>
              </a:rPr>
              <a:t>Improve </a:t>
            </a:r>
            <a:r>
              <a:rPr lang="en-GB" sz="2400" smtClean="0">
                <a:solidFill>
                  <a:srgbClr val="0000FF"/>
                </a:solidFill>
                <a:latin typeface="Symbol" pitchFamily="18" charset="2"/>
              </a:rPr>
              <a:t>f</a:t>
            </a:r>
            <a:r>
              <a:rPr lang="en-GB" sz="2400" smtClean="0">
                <a:solidFill>
                  <a:srgbClr val="0000FF"/>
                </a:solidFill>
              </a:rPr>
              <a:t> granularity. Possible cumulative actions </a:t>
            </a:r>
          </a:p>
          <a:p>
            <a:pPr marL="0" lvl="1" indent="0">
              <a:buFont typeface="Arial" charset="0"/>
              <a:buNone/>
            </a:pPr>
            <a:r>
              <a:rPr lang="en-GB" sz="2400" smtClean="0">
                <a:solidFill>
                  <a:srgbClr val="0000FF"/>
                </a:solidFill>
              </a:rPr>
              <a:t>     Example </a:t>
            </a:r>
            <a:r>
              <a:rPr lang="en-GB" sz="2400" smtClean="0">
                <a:solidFill>
                  <a:srgbClr val="0000FF"/>
                </a:solidFill>
                <a:latin typeface="Symbol" pitchFamily="18" charset="2"/>
              </a:rPr>
              <a:t>Df</a:t>
            </a:r>
            <a:r>
              <a:rPr lang="en-GB" sz="2400" smtClean="0">
                <a:solidFill>
                  <a:srgbClr val="0000FF"/>
                </a:solidFill>
              </a:rPr>
              <a:t> =0.1-&gt; 0.025: </a:t>
            </a:r>
            <a:endParaRPr lang="en-GB" sz="1600" smtClean="0"/>
          </a:p>
          <a:p>
            <a:pPr marL="0" lvl="1" indent="0"/>
            <a:r>
              <a:rPr lang="en-GB" sz="1600" smtClean="0"/>
              <a:t>	Move outer radius; R</a:t>
            </a:r>
            <a:r>
              <a:rPr lang="en-GB" sz="1600" baseline="-25000" smtClean="0"/>
              <a:t>min</a:t>
            </a:r>
            <a:r>
              <a:rPr lang="en-GB" sz="1600" smtClean="0"/>
              <a:t> =2.2 m (ATLAS-tilecal) -&gt; 3.0m =&gt; </a:t>
            </a:r>
            <a:r>
              <a:rPr lang="en-GB" sz="1600" smtClean="0">
                <a:solidFill>
                  <a:srgbClr val="0000FF"/>
                </a:solidFill>
                <a:latin typeface="Symbol" pitchFamily="18" charset="2"/>
              </a:rPr>
              <a:t>Df</a:t>
            </a:r>
            <a:r>
              <a:rPr lang="en-GB" sz="1600" smtClean="0">
                <a:solidFill>
                  <a:srgbClr val="0000FF"/>
                </a:solidFill>
              </a:rPr>
              <a:t> =0.1 -&gt; 0.07  </a:t>
            </a:r>
            <a:r>
              <a:rPr lang="en-GB" sz="1600" smtClean="0"/>
              <a:t>(64 -&gt;87 modules in cylinder).</a:t>
            </a:r>
          </a:p>
          <a:p>
            <a:pPr marL="0" lvl="1" indent="0"/>
            <a:r>
              <a:rPr lang="en-GB" sz="1600" smtClean="0"/>
              <a:t>	Half trapezoidal tiles read by fibres in 1 side (</a:t>
            </a:r>
            <a:r>
              <a:rPr lang="en-GB" sz="1600" smtClean="0">
                <a:solidFill>
                  <a:srgbClr val="0000FF"/>
                </a:solidFill>
                <a:latin typeface="Symbol" pitchFamily="18" charset="2"/>
              </a:rPr>
              <a:t>Df</a:t>
            </a:r>
            <a:r>
              <a:rPr lang="en-GB" sz="1600" smtClean="0">
                <a:solidFill>
                  <a:srgbClr val="0000FF"/>
                </a:solidFill>
              </a:rPr>
              <a:t> =0.07-&gt; 0.035</a:t>
            </a:r>
            <a:r>
              <a:rPr lang="en-GB" sz="1600" smtClean="0"/>
              <a:t>) ; 87 modules; loose light and uniformity</a:t>
            </a:r>
          </a:p>
          <a:p>
            <a:pPr marL="0" lvl="1" indent="0"/>
            <a:r>
              <a:rPr lang="en-GB" sz="1600" smtClean="0"/>
              <a:t>	Modules/tiles with smaller </a:t>
            </a:r>
            <a:r>
              <a:rPr lang="en-GB" sz="1600" smtClean="0">
                <a:latin typeface="Symbol" pitchFamily="18" charset="2"/>
              </a:rPr>
              <a:t>f</a:t>
            </a:r>
            <a:r>
              <a:rPr lang="en-GB" sz="1600" smtClean="0"/>
              <a:t> dimensions (</a:t>
            </a:r>
            <a:r>
              <a:rPr lang="en-GB" sz="1600" smtClean="0">
                <a:solidFill>
                  <a:srgbClr val="0000FF"/>
                </a:solidFill>
                <a:latin typeface="Symbol" pitchFamily="18" charset="2"/>
              </a:rPr>
              <a:t>Df</a:t>
            </a:r>
            <a:r>
              <a:rPr lang="en-GB" sz="1600" smtClean="0">
                <a:solidFill>
                  <a:srgbClr val="0000FF"/>
                </a:solidFill>
              </a:rPr>
              <a:t> =0.035 -&gt; 0.025  </a:t>
            </a:r>
            <a:r>
              <a:rPr lang="en-GB" sz="1600" smtClean="0"/>
              <a:t>(87 -&gt; 122 modules/cylinder)</a:t>
            </a:r>
            <a:endParaRPr lang="en-GB" sz="2400" smtClean="0">
              <a:solidFill>
                <a:srgbClr val="0000FF"/>
              </a:solidFill>
            </a:endParaRPr>
          </a:p>
          <a:p>
            <a:pPr marL="0" lvl="1" indent="0">
              <a:buFont typeface="Arial" charset="0"/>
              <a:buChar char="•"/>
            </a:pPr>
            <a:r>
              <a:rPr lang="en-GB" sz="2400" smtClean="0">
                <a:solidFill>
                  <a:srgbClr val="0000FF"/>
                </a:solidFill>
              </a:rPr>
              <a:t>Optimize depth  granularity with the best match tiles-fibres and Tile depth dimensions (depends on  real needs)</a:t>
            </a:r>
          </a:p>
          <a:p>
            <a:pPr marL="0" lvl="1" indent="0">
              <a:buFont typeface="Arial" charset="0"/>
              <a:buChar char="•"/>
            </a:pPr>
            <a:r>
              <a:rPr lang="en-GB" sz="2400" smtClean="0">
                <a:solidFill>
                  <a:srgbClr val="0000FF"/>
                </a:solidFill>
              </a:rPr>
              <a:t>…. </a:t>
            </a:r>
            <a:endParaRPr lang="en-GB" sz="1600" smtClean="0"/>
          </a:p>
          <a:p>
            <a:pPr marL="1257300" lvl="2" indent="-342900">
              <a:buFont typeface="Arial" charset="0"/>
              <a:buAutoNum type="arabicParenR"/>
            </a:pPr>
            <a:endParaRPr lang="en-GB" sz="1600" smtClean="0"/>
          </a:p>
          <a:p>
            <a:pPr marL="0" lvl="1" indent="0"/>
            <a:endParaRPr lang="en-GB" sz="160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236538" y="0"/>
            <a:ext cx="8907462" cy="531813"/>
          </a:xfrm>
        </p:spPr>
        <p:txBody>
          <a:bodyPr/>
          <a:lstStyle/>
          <a:p>
            <a:r>
              <a:rPr lang="en-GB" sz="2400" smtClean="0">
                <a:solidFill>
                  <a:srgbClr val="FF0000"/>
                </a:solidFill>
              </a:rPr>
              <a:t>ATLAS Tile calorimeter characteristics 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36538" y="531813"/>
          <a:ext cx="8590644" cy="607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7042"/>
                <a:gridCol w="5943602"/>
              </a:tblGrid>
              <a:tr h="362856">
                <a:tc>
                  <a:txBody>
                    <a:bodyPr/>
                    <a:lstStyle/>
                    <a:p>
                      <a:r>
                        <a:rPr lang="en-GB" dirty="0" smtClean="0"/>
                        <a:t>Characteristics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ATLAS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|</a:t>
                      </a:r>
                      <a:r>
                        <a:rPr lang="en-GB" dirty="0" smtClean="0">
                          <a:latin typeface="Symbol" charset="2"/>
                          <a:cs typeface="Symbol" charset="2"/>
                        </a:rPr>
                        <a:t>h</a:t>
                      </a:r>
                      <a:r>
                        <a:rPr lang="en-GB" dirty="0" smtClean="0"/>
                        <a:t>|&lt;1.7</a:t>
                      </a:r>
                      <a:endParaRPr lang="en-GB" dirty="0"/>
                    </a:p>
                  </a:txBody>
                  <a:tcPr/>
                </a:tc>
              </a:tr>
              <a:tr h="53920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Absorber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Absorber/scintillator ratio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Geometry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Tiles-Fe</a:t>
                      </a:r>
                      <a:r>
                        <a:rPr lang="en-GB" sz="1400" baseline="0" dirty="0" smtClean="0"/>
                        <a:t> periodicity in Z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Steel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4.7</a:t>
                      </a:r>
                      <a:r>
                        <a:rPr lang="en-GB" sz="1400" dirty="0" smtClean="0">
                          <a:solidFill>
                            <a:prstClr val="black"/>
                          </a:solidFill>
                          <a:latin typeface="CambriaMath"/>
                        </a:rPr>
                        <a:t>∶1</a:t>
                      </a:r>
                      <a:endParaRPr lang="en-GB" sz="1400" dirty="0" smtClean="0"/>
                    </a:p>
                    <a:p>
                      <a:r>
                        <a:rPr lang="en-GB" sz="1400" dirty="0" smtClean="0"/>
                        <a:t>Tiles &amp; fibres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⊥</a:t>
                      </a:r>
                      <a:r>
                        <a:rPr lang="en-GB" sz="1400" baseline="0" dirty="0" smtClean="0"/>
                        <a:t> to </a:t>
                      </a:r>
                      <a:r>
                        <a:rPr lang="en-GB" sz="1400" baseline="0" dirty="0" err="1" smtClean="0"/>
                        <a:t>pp</a:t>
                      </a:r>
                      <a:r>
                        <a:rPr lang="en-GB" sz="1400" baseline="0" dirty="0" smtClean="0"/>
                        <a:t> beam axis</a:t>
                      </a:r>
                    </a:p>
                    <a:p>
                      <a:r>
                        <a:rPr lang="en-GB" sz="1400" baseline="0" dirty="0" smtClean="0"/>
                        <a:t>18 mm (3mm Tiles+14mm Fe)</a:t>
                      </a:r>
                      <a:endParaRPr lang="en-GB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/>
                        <a:t>Tiles characteristics: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/>
                        <a:t>-  Tile dimensions (</a:t>
                      </a:r>
                      <a:r>
                        <a:rPr lang="en-GB" sz="1400" baseline="0" dirty="0" err="1" smtClean="0">
                          <a:latin typeface="Symbol" charset="2"/>
                          <a:cs typeface="Symbol" charset="2"/>
                        </a:rPr>
                        <a:t>h</a:t>
                      </a:r>
                      <a:r>
                        <a:rPr lang="en-GB" sz="1400" baseline="0" dirty="0" err="1" smtClean="0"/>
                        <a:t>x</a:t>
                      </a:r>
                      <a:r>
                        <a:rPr lang="en-GB" sz="1400" baseline="0" dirty="0" err="1" smtClean="0">
                          <a:latin typeface="Symbol" charset="2"/>
                          <a:cs typeface="Symbol" charset="2"/>
                        </a:rPr>
                        <a:t>f</a:t>
                      </a:r>
                      <a:r>
                        <a:rPr lang="en-GB" sz="1400" baseline="0" dirty="0" err="1" smtClean="0"/>
                        <a:t>xR</a:t>
                      </a:r>
                      <a:r>
                        <a:rPr lang="en-GB" sz="1400" baseline="0" dirty="0" smtClean="0"/>
                        <a:t>):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/>
                        <a:t>   - Inner radius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/>
                        <a:t>   - Outer radius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- WLS Fibres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Polystyrene+1.5%PTP+0.04%POPOP by injection </a:t>
                      </a:r>
                      <a:r>
                        <a:rPr lang="en-GB" sz="1400" dirty="0" err="1" smtClean="0"/>
                        <a:t>molding</a:t>
                      </a:r>
                      <a:r>
                        <a:rPr lang="en-GB" sz="1400" dirty="0" smtClean="0"/>
                        <a:t>, no grooves</a:t>
                      </a:r>
                      <a:r>
                        <a:rPr lang="en-GB" sz="1400" baseline="0" dirty="0" smtClean="0"/>
                        <a:t> ; </a:t>
                      </a:r>
                      <a:r>
                        <a:rPr lang="en-GB" sz="1400" dirty="0" smtClean="0"/>
                        <a:t>~ 70 tons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11 trapezoidal sizes in depth/R  ; ~  </a:t>
                      </a:r>
                      <a:r>
                        <a:rPr lang="en-GB" sz="1400" dirty="0" smtClean="0">
                          <a:solidFill>
                            <a:srgbClr val="0000FF"/>
                          </a:solidFill>
                        </a:rPr>
                        <a:t>40105</a:t>
                      </a:r>
                      <a:r>
                        <a:rPr lang="en-GB" sz="1400" baseline="0" dirty="0" smtClean="0">
                          <a:solidFill>
                            <a:srgbClr val="0000FF"/>
                          </a:solidFill>
                        </a:rPr>
                        <a:t> tiles</a:t>
                      </a:r>
                      <a:endParaRPr lang="en-GB" sz="1400" dirty="0" smtClean="0">
                        <a:solidFill>
                          <a:srgbClr val="0000FF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3 mm x ~22</a:t>
                      </a:r>
                      <a:r>
                        <a:rPr lang="en-GB" sz="1400" baseline="0" dirty="0" smtClean="0"/>
                        <a:t> c</a:t>
                      </a:r>
                      <a:r>
                        <a:rPr lang="en-GB" sz="1400" dirty="0" smtClean="0"/>
                        <a:t>m x ~10</a:t>
                      </a:r>
                      <a:r>
                        <a:rPr lang="en-GB" sz="1400" baseline="0" dirty="0" smtClean="0"/>
                        <a:t> c</a:t>
                      </a:r>
                      <a:r>
                        <a:rPr lang="en-GB" sz="1400" dirty="0" smtClean="0"/>
                        <a:t>m   ;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3 mm x ~35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cm x ~19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cm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 smtClean="0"/>
                        <a:t>Kurary</a:t>
                      </a:r>
                      <a:r>
                        <a:rPr lang="en-GB" sz="1400" baseline="0" dirty="0" smtClean="0"/>
                        <a:t> Y11 ; 1mm diameter  ; ~1062 Km ; </a:t>
                      </a:r>
                      <a:r>
                        <a:rPr lang="en-GB" sz="1400" baseline="0" dirty="0" smtClean="0">
                          <a:solidFill>
                            <a:srgbClr val="0000FF"/>
                          </a:solidFill>
                        </a:rPr>
                        <a:t>~620 000 fibres</a:t>
                      </a:r>
                      <a:endParaRPr lang="en-GB" sz="1400" dirty="0" smtClean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solidFill>
                            <a:srgbClr val="000000"/>
                          </a:solidFill>
                        </a:rPr>
                        <a:t>3 cylinders (Barrel+2 Ext B)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rgbClr val="000000"/>
                          </a:solidFill>
                        </a:rPr>
                        <a:t>Length in Z</a:t>
                      </a:r>
                      <a:endParaRPr lang="en-GB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Outer radius(w/</a:t>
                      </a:r>
                      <a:r>
                        <a:rPr lang="en-GB" sz="1400" dirty="0" err="1" smtClean="0">
                          <a:solidFill>
                            <a:srgbClr val="000000"/>
                          </a:solidFill>
                        </a:rPr>
                        <a:t>supports+elect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.)</a:t>
                      </a:r>
                    </a:p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Outer active radius</a:t>
                      </a:r>
                    </a:p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Inner active radius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Active depth 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R at 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  <a:latin typeface="Symbol" charset="2"/>
                          <a:cs typeface="Symbol" charset="2"/>
                        </a:rPr>
                        <a:t>h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=0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rgbClr val="000000"/>
                          </a:solidFill>
                        </a:rPr>
                        <a:t>Volume (inner-outer active R)</a:t>
                      </a:r>
                      <a:endParaRPr lang="en-GB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GB" sz="1400" baseline="0" dirty="0" smtClean="0">
                          <a:solidFill>
                            <a:srgbClr val="000000"/>
                          </a:solidFill>
                        </a:rPr>
                        <a:t>Weight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12m</a:t>
                      </a:r>
                    </a:p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4.2 m</a:t>
                      </a:r>
                    </a:p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3.9 m</a:t>
                      </a:r>
                    </a:p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2.3</a:t>
                      </a:r>
                      <a:r>
                        <a:rPr lang="en-GB" sz="14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m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1.6m; 7.7 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  <a:latin typeface="Symbol" charset="2"/>
                          <a:cs typeface="Symbol" charset="2"/>
                        </a:rPr>
                        <a:t>l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 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372m3</a:t>
                      </a:r>
                    </a:p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2900 T</a:t>
                      </a:r>
                    </a:p>
                  </a:txBody>
                  <a:tcPr/>
                </a:tc>
              </a:tr>
              <a:tr h="28424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Longitudinal</a:t>
                      </a:r>
                      <a:r>
                        <a:rPr lang="en-GB" sz="14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 Segmentation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r>
                        <a:rPr lang="en-GB" sz="1400" baseline="0" dirty="0" smtClean="0">
                          <a:solidFill>
                            <a:srgbClr val="000000"/>
                          </a:solidFill>
                        </a:rPr>
                        <a:t> layers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rgbClr val="000000"/>
                          </a:solidFill>
                        </a:rPr>
                        <a:t>Transversal granularity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 (</a:t>
                      </a:r>
                      <a:r>
                        <a:rPr lang="en-GB" sz="1400" baseline="0" dirty="0" err="1" smtClean="0">
                          <a:solidFill>
                            <a:srgbClr val="000000"/>
                          </a:solidFill>
                          <a:latin typeface="Symbol" charset="2"/>
                          <a:cs typeface="Symbol" charset="2"/>
                        </a:rPr>
                        <a:t>Dh</a:t>
                      </a:r>
                      <a:r>
                        <a:rPr lang="en-GB" sz="1400" baseline="0" dirty="0" err="1" smtClean="0">
                          <a:solidFill>
                            <a:srgbClr val="000000"/>
                          </a:solidFill>
                          <a:latin typeface="+mn-lt"/>
                          <a:cs typeface="Symbol" charset="2"/>
                        </a:rPr>
                        <a:t>x</a:t>
                      </a:r>
                      <a:r>
                        <a:rPr lang="en-GB" sz="1400" baseline="0" dirty="0" err="1" smtClean="0">
                          <a:solidFill>
                            <a:srgbClr val="000000"/>
                          </a:solidFill>
                          <a:latin typeface="Symbol" charset="2"/>
                          <a:cs typeface="Symbol" charset="2"/>
                        </a:rPr>
                        <a:t>Df</a:t>
                      </a:r>
                      <a:r>
                        <a:rPr lang="en-GB" sz="1400" baseline="0" dirty="0" smtClean="0">
                          <a:solidFill>
                            <a:srgbClr val="000000"/>
                          </a:solidFill>
                        </a:rPr>
                        <a:t>)</a:t>
                      </a:r>
                      <a:endParaRPr lang="en-GB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0.1x0.1 inner and  middle </a:t>
                      </a:r>
                      <a:r>
                        <a:rPr lang="en-GB" sz="1400" baseline="0" dirty="0" smtClean="0">
                          <a:solidFill>
                            <a:srgbClr val="000000"/>
                          </a:solidFill>
                        </a:rPr>
                        <a:t>layers   ;   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0.2x0.1 outer layer</a:t>
                      </a:r>
                    </a:p>
                  </a:txBody>
                  <a:tcPr/>
                </a:tc>
              </a:tr>
              <a:tr h="240219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#</a:t>
                      </a:r>
                      <a:r>
                        <a:rPr lang="en-GB" sz="1400" baseline="0" dirty="0" smtClean="0">
                          <a:solidFill>
                            <a:srgbClr val="000000"/>
                          </a:solidFill>
                        </a:rPr>
                        <a:t> channels/PMTs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FF"/>
                          </a:solidFill>
                        </a:rPr>
                        <a:t>10 000</a:t>
                      </a:r>
                      <a:r>
                        <a:rPr lang="en-GB" sz="1400" baseline="0" dirty="0" smtClean="0">
                          <a:solidFill>
                            <a:srgbClr val="0000FF"/>
                          </a:solidFill>
                        </a:rPr>
                        <a:t> channels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03719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+mn-lt"/>
                        </a:rPr>
                        <a:t>Gain-dynamic range</a:t>
                      </a:r>
                      <a:endParaRPr lang="en-GB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+mn-lt"/>
                        </a:rPr>
                        <a:t> 10</a:t>
                      </a:r>
                      <a:r>
                        <a:rPr lang="en-GB" sz="1400" baseline="30000" dirty="0" smtClean="0">
                          <a:latin typeface="+mn-lt"/>
                        </a:rPr>
                        <a:t>5</a:t>
                      </a:r>
                      <a:r>
                        <a:rPr lang="en-GB" sz="1400" dirty="0" smtClean="0">
                          <a:latin typeface="+mn-lt"/>
                        </a:rPr>
                        <a:t> ;</a:t>
                      </a:r>
                      <a:r>
                        <a:rPr lang="en-GB" sz="1400" baseline="0" dirty="0" smtClean="0">
                          <a:latin typeface="+mn-lt"/>
                        </a:rPr>
                        <a:t>  </a:t>
                      </a:r>
                      <a:r>
                        <a:rPr lang="en-GB" sz="1400" dirty="0" smtClean="0">
                          <a:latin typeface="+mn-lt"/>
                        </a:rPr>
                        <a:t>2</a:t>
                      </a:r>
                      <a:r>
                        <a:rPr lang="en-GB" sz="1400" baseline="0" dirty="0" smtClean="0">
                          <a:latin typeface="+mn-lt"/>
                        </a:rPr>
                        <a:t> gain 10 bits  ADCs</a:t>
                      </a:r>
                      <a:endParaRPr lang="en-GB" sz="1400" dirty="0">
                        <a:latin typeface="+mn-lt"/>
                      </a:endParaRPr>
                    </a:p>
                  </a:txBody>
                  <a:tcPr/>
                </a:tc>
              </a:tr>
              <a:tr h="265619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Xo  </a:t>
                      </a:r>
                      <a:r>
                        <a:rPr lang="en-GB" sz="1400" baseline="0" dirty="0" smtClean="0">
                          <a:solidFill>
                            <a:srgbClr val="000000"/>
                          </a:solidFill>
                        </a:rPr>
                        <a:t>  ;  </a:t>
                      </a:r>
                      <a:r>
                        <a:rPr lang="en-GB" sz="1400" dirty="0" err="1" smtClean="0">
                          <a:solidFill>
                            <a:srgbClr val="000000"/>
                          </a:solidFill>
                          <a:latin typeface="Symbol" charset="2"/>
                          <a:cs typeface="Symbol" charset="2"/>
                        </a:rPr>
                        <a:t>l</a:t>
                      </a:r>
                      <a:r>
                        <a:rPr lang="en-GB" sz="1400" baseline="-25000" dirty="0" err="1" smtClean="0">
                          <a:solidFill>
                            <a:srgbClr val="000000"/>
                          </a:solidFill>
                          <a:latin typeface="+mn-lt"/>
                          <a:cs typeface="Symbol" charset="2"/>
                        </a:rPr>
                        <a:t>p</a:t>
                      </a:r>
                      <a:r>
                        <a:rPr lang="en-GB" sz="1400" baseline="0" dirty="0" smtClean="0">
                          <a:solidFill>
                            <a:srgbClr val="000000"/>
                          </a:solidFill>
                        </a:rPr>
                        <a:t>   ; 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Moliere</a:t>
                      </a:r>
                      <a:r>
                        <a:rPr lang="en-GB" sz="1400" baseline="0" dirty="0" smtClean="0">
                          <a:solidFill>
                            <a:srgbClr val="000000"/>
                          </a:solidFill>
                        </a:rPr>
                        <a:t> Radius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22.4 mm</a:t>
                      </a:r>
                      <a:r>
                        <a:rPr lang="en-GB" sz="1400" baseline="0" dirty="0" smtClean="0">
                          <a:solidFill>
                            <a:srgbClr val="000000"/>
                          </a:solidFill>
                        </a:rPr>
                        <a:t>   ;   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20.7 cm</a:t>
                      </a:r>
                      <a:r>
                        <a:rPr lang="en-GB" sz="1400" baseline="0" dirty="0" smtClean="0">
                          <a:solidFill>
                            <a:srgbClr val="000000"/>
                          </a:solidFill>
                        </a:rPr>
                        <a:t>    ; 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20.5 mm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236538" y="0"/>
            <a:ext cx="8907462" cy="531813"/>
          </a:xfrm>
        </p:spPr>
        <p:txBody>
          <a:bodyPr/>
          <a:lstStyle/>
          <a:p>
            <a:r>
              <a:rPr lang="en-GB" sz="2400" smtClean="0">
                <a:solidFill>
                  <a:srgbClr val="FF0000"/>
                </a:solidFill>
              </a:rPr>
              <a:t>  ATLAS Tile calorimeter  Performance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01638" y="857250"/>
          <a:ext cx="7942942" cy="3629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3242"/>
                <a:gridCol w="3949700"/>
              </a:tblGrid>
              <a:tr h="362856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Characteristics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ATLAS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|</a:t>
                      </a:r>
                      <a:r>
                        <a:rPr lang="en-GB" sz="1600" dirty="0" smtClean="0">
                          <a:latin typeface="Symbol" charset="2"/>
                          <a:cs typeface="Symbol" charset="2"/>
                        </a:rPr>
                        <a:t>h</a:t>
                      </a:r>
                      <a:r>
                        <a:rPr lang="en-GB" sz="1600" dirty="0" smtClean="0"/>
                        <a:t>|&lt;1.7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n-lt"/>
                        </a:rPr>
                        <a:t>Light yield</a:t>
                      </a:r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latin typeface="+mn-lt"/>
                        </a:rPr>
                        <a:t>70 </a:t>
                      </a:r>
                      <a:r>
                        <a:rPr lang="en-GB" sz="1600" baseline="0" dirty="0" err="1" smtClean="0">
                          <a:latin typeface="+mn-lt"/>
                        </a:rPr>
                        <a:t>phe</a:t>
                      </a:r>
                      <a:r>
                        <a:rPr lang="en-GB" sz="1600" baseline="0" dirty="0" smtClean="0">
                          <a:latin typeface="+mn-lt"/>
                        </a:rPr>
                        <a:t>/</a:t>
                      </a:r>
                      <a:r>
                        <a:rPr lang="en-GB" sz="1600" baseline="0" dirty="0" err="1" smtClean="0">
                          <a:latin typeface="+mn-lt"/>
                        </a:rPr>
                        <a:t>GeV</a:t>
                      </a:r>
                      <a:endParaRPr lang="en-GB" sz="1600" baseline="0" dirty="0" smtClean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n-lt"/>
                        </a:rPr>
                        <a:t> </a:t>
                      </a:r>
                      <a:r>
                        <a:rPr lang="en-GB" sz="16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GB" sz="1600" baseline="-25000" dirty="0" err="1" smtClean="0">
                          <a:latin typeface="+mn-lt"/>
                        </a:rPr>
                        <a:t>E</a:t>
                      </a:r>
                      <a:r>
                        <a:rPr lang="en-GB" sz="1600" dirty="0" smtClean="0">
                          <a:latin typeface="+mn-lt"/>
                        </a:rPr>
                        <a:t>/E (</a:t>
                      </a:r>
                      <a:r>
                        <a:rPr lang="en-GB" sz="1600" dirty="0" err="1" smtClean="0">
                          <a:latin typeface="+mn-lt"/>
                        </a:rPr>
                        <a:t>tbeam</a:t>
                      </a:r>
                      <a:r>
                        <a:rPr lang="en-GB" sz="1600" dirty="0" smtClean="0">
                          <a:latin typeface="+mn-lt"/>
                        </a:rPr>
                        <a:t> standalone)</a:t>
                      </a:r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n-lt"/>
                        </a:rPr>
                        <a:t>52%/√E+ 5.7% </a:t>
                      </a:r>
                      <a:r>
                        <a:rPr lang="en-GB" sz="1600" baseline="0" dirty="0" smtClean="0">
                          <a:latin typeface="+mn-lt"/>
                        </a:rPr>
                        <a:t>(7.7 </a:t>
                      </a: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l</a:t>
                      </a:r>
                      <a:r>
                        <a:rPr lang="en-GB" sz="1600" baseline="0" dirty="0" smtClean="0">
                          <a:latin typeface="+mn-lt"/>
                        </a:rPr>
                        <a:t>)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+mn-lt"/>
                        </a:rPr>
                        <a:t> 45%/√E+2 % </a:t>
                      </a:r>
                      <a:r>
                        <a:rPr lang="en-GB" sz="1600" baseline="0" dirty="0" smtClean="0">
                          <a:latin typeface="+mn-lt"/>
                        </a:rPr>
                        <a:t>( if  9.2  </a:t>
                      </a: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l</a:t>
                      </a:r>
                      <a:r>
                        <a:rPr lang="en-GB" sz="1600" baseline="0" dirty="0" smtClean="0">
                          <a:latin typeface="+mn-lt"/>
                        </a:rPr>
                        <a:t>)</a:t>
                      </a:r>
                    </a:p>
                  </a:txBody>
                  <a:tcPr/>
                </a:tc>
              </a:tr>
              <a:tr h="274319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n-lt"/>
                        </a:rPr>
                        <a:t>Jet resolution 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n-lt"/>
                        </a:rPr>
                        <a:t>~50-60%/VE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 charset="0"/>
                        </a:rPr>
                        <a:t></a:t>
                      </a:r>
                      <a:r>
                        <a:rPr lang="en-GB" sz="1600" dirty="0" smtClean="0">
                          <a:latin typeface="+mn-lt"/>
                        </a:rPr>
                        <a:t> 3%</a:t>
                      </a:r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</a:tr>
              <a:tr h="308428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n-lt"/>
                        </a:rPr>
                        <a:t>e/h</a:t>
                      </a:r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n-lt"/>
                        </a:rPr>
                        <a:t>1.33</a:t>
                      </a:r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</a:tr>
              <a:tr h="290285"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+mn-lt"/>
                        </a:rPr>
                        <a:t>em</a:t>
                      </a:r>
                      <a:r>
                        <a:rPr lang="en-GB" sz="1600" dirty="0" smtClean="0">
                          <a:latin typeface="+mn-lt"/>
                        </a:rPr>
                        <a:t> sampling fraction </a:t>
                      </a:r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n-lt"/>
                        </a:rPr>
                        <a:t>3%</a:t>
                      </a:r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n-lt"/>
                        </a:rPr>
                        <a:t>Max</a:t>
                      </a:r>
                      <a:r>
                        <a:rPr lang="en-GB" sz="1600" baseline="0" dirty="0" smtClean="0">
                          <a:latin typeface="+mn-lt"/>
                        </a:rPr>
                        <a:t> dose at HL LHC (3000 fb-1)</a:t>
                      </a:r>
                    </a:p>
                    <a:p>
                      <a:endParaRPr lang="en-GB" sz="1600" baseline="0" dirty="0" smtClean="0">
                        <a:latin typeface="+mn-lt"/>
                      </a:endParaRPr>
                    </a:p>
                    <a:p>
                      <a:r>
                        <a:rPr lang="en-GB" sz="1600" baseline="0" dirty="0" smtClean="0">
                          <a:latin typeface="+mn-lt"/>
                        </a:rPr>
                        <a:t>Max light reduction due to irradiation in run1</a:t>
                      </a:r>
                    </a:p>
                    <a:p>
                      <a:r>
                        <a:rPr lang="en-GB" sz="1600" baseline="0" dirty="0" smtClean="0">
                          <a:latin typeface="+mn-lt"/>
                        </a:rPr>
                        <a:t>Max. light reduction expected at HL LHC</a:t>
                      </a:r>
                    </a:p>
                    <a:p>
                      <a:r>
                        <a:rPr lang="en-GB" sz="1600" baseline="0" dirty="0" smtClean="0">
                          <a:latin typeface="+mn-lt"/>
                        </a:rPr>
                        <a:t> </a:t>
                      </a:r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n-lt"/>
                        </a:rPr>
                        <a:t> 0.2Mard</a:t>
                      </a:r>
                    </a:p>
                    <a:p>
                      <a:endParaRPr lang="en-GB" sz="1600" dirty="0" smtClean="0">
                        <a:latin typeface="+mn-lt"/>
                      </a:endParaRPr>
                    </a:p>
                    <a:p>
                      <a:r>
                        <a:rPr lang="en-GB" sz="1600" dirty="0" smtClean="0">
                          <a:latin typeface="+mn-lt"/>
                        </a:rPr>
                        <a:t>-2%</a:t>
                      </a:r>
                    </a:p>
                    <a:p>
                      <a:r>
                        <a:rPr lang="en-GB" sz="1600" dirty="0" smtClean="0">
                          <a:latin typeface="+mn-lt"/>
                        </a:rPr>
                        <a:t>-15%</a:t>
                      </a:r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Модуль 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00" y="0"/>
            <a:ext cx="48462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198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266700" y="-568325"/>
            <a:ext cx="8978900" cy="4746625"/>
          </a:xfrm>
        </p:spPr>
        <p:txBody>
          <a:bodyPr/>
          <a:lstStyle/>
          <a:p>
            <a:pPr algn="l"/>
            <a:r>
              <a:rPr lang="en-GB" sz="2400" dirty="0" smtClean="0"/>
              <a:t>- The ATLAS Tile barrel had. Calorimeter concept using Si-PMTs as readout was presented in the February 2015 FCC-</a:t>
            </a:r>
            <a:r>
              <a:rPr lang="en-GB" sz="2400" dirty="0" err="1" smtClean="0"/>
              <a:t>hh</a:t>
            </a:r>
            <a:r>
              <a:rPr lang="en-GB" sz="2400" dirty="0" smtClean="0"/>
              <a:t> detector Workshop :</a:t>
            </a:r>
            <a:br>
              <a:rPr lang="en-GB" sz="2400" dirty="0" smtClean="0"/>
            </a:br>
            <a:r>
              <a:rPr lang="en-GB" sz="1200" dirty="0" smtClean="0"/>
              <a:t>https://</a:t>
            </a:r>
            <a:r>
              <a:rPr lang="en-GB" sz="1200" dirty="0" err="1" smtClean="0"/>
              <a:t>indico.cern.ch</a:t>
            </a:r>
            <a:r>
              <a:rPr lang="en-GB" sz="1200" dirty="0" smtClean="0"/>
              <a:t>/event/358198/session/2/contribution/1/3/attachments/713312/979278/ANA_TALK_FCC_scint-1.pdf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>- For FCC-</a:t>
            </a:r>
            <a:r>
              <a:rPr lang="en-GB" sz="2400" dirty="0" err="1" smtClean="0"/>
              <a:t>hh</a:t>
            </a:r>
            <a:r>
              <a:rPr lang="en-GB" sz="2400" dirty="0" smtClean="0"/>
              <a:t> optimisations are needed  at the level of mechanics, optics, electronics readout, …</a:t>
            </a:r>
            <a:br>
              <a:rPr lang="en-GB" sz="2400" dirty="0" smtClean="0"/>
            </a:br>
            <a:r>
              <a:rPr lang="en-GB" sz="2400" dirty="0" smtClean="0"/>
              <a:t>- Today will discuss barrel HCAL mechanics and granularity matters</a:t>
            </a:r>
            <a:endParaRPr lang="en-GB" sz="2400" dirty="0" smtClean="0">
              <a:solidFill>
                <a:srgbClr val="FF0000"/>
              </a:solidFill>
            </a:endParaRPr>
          </a:p>
        </p:txBody>
      </p:sp>
      <p:sp>
        <p:nvSpPr>
          <p:cNvPr id="15362" name="TextBox 3"/>
          <p:cNvSpPr txBox="1">
            <a:spLocks noChangeArrowheads="1"/>
          </p:cNvSpPr>
          <p:nvPr/>
        </p:nvSpPr>
        <p:spPr bwMode="auto">
          <a:xfrm>
            <a:off x="420688" y="1711325"/>
            <a:ext cx="185737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  <a:p>
            <a:endParaRPr lang="en-GB">
              <a:latin typeface="Calibri" pitchFamily="34" charset="0"/>
            </a:endParaRPr>
          </a:p>
          <a:p>
            <a:endParaRPr lang="en-GB">
              <a:latin typeface="Calibri" pitchFamily="34" charset="0"/>
            </a:endParaRPr>
          </a:p>
          <a:p>
            <a:endParaRPr lang="en-GB">
              <a:latin typeface="Calibri" pitchFamily="34" charset="0"/>
            </a:endParaRPr>
          </a:p>
        </p:txBody>
      </p:sp>
      <p:pic>
        <p:nvPicPr>
          <p:cNvPr id="2" name="Picture 1" descr="twinsolinoi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500" y="3299827"/>
            <a:ext cx="7137400" cy="355817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102100" y="4178300"/>
            <a:ext cx="1676400" cy="266700"/>
          </a:xfrm>
          <a:prstGeom prst="rect">
            <a:avLst/>
          </a:prstGeom>
          <a:noFill/>
          <a:ln w="38100" cmpd="sng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959100" y="3073400"/>
            <a:ext cx="1435100" cy="1270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10"/>
          <p:cNvSpPr>
            <a:spLocks noChangeArrowheads="1"/>
          </p:cNvSpPr>
          <p:nvPr/>
        </p:nvSpPr>
        <p:spPr bwMode="auto">
          <a:xfrm>
            <a:off x="4241800" y="488950"/>
            <a:ext cx="5143500" cy="50688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marL="285750" indent="-2857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GB" dirty="0" err="1">
                <a:solidFill>
                  <a:srgbClr val="2A30FF"/>
                </a:solidFill>
                <a:latin typeface="+mn-lt"/>
                <a:cs typeface="MS Gothic" charset="0"/>
              </a:rPr>
              <a:t>Scint</a:t>
            </a:r>
            <a:r>
              <a:rPr lang="en-GB" dirty="0">
                <a:solidFill>
                  <a:srgbClr val="2A30FF"/>
                </a:solidFill>
                <a:latin typeface="+mn-lt"/>
                <a:cs typeface="MS Gothic" charset="0"/>
              </a:rPr>
              <a:t>. Tiles; fibres </a:t>
            </a:r>
            <a:r>
              <a:rPr lang="en-GB" i="1" dirty="0">
                <a:solidFill>
                  <a:srgbClr val="2A30FF"/>
                </a:solidFill>
                <a:latin typeface="Baskerville-Italic"/>
              </a:rPr>
              <a:t>‖</a:t>
            </a:r>
            <a:r>
              <a:rPr lang="en-GB" dirty="0">
                <a:solidFill>
                  <a:srgbClr val="2A30FF"/>
                </a:solidFill>
                <a:latin typeface="+mn-lt"/>
                <a:cs typeface="MS Gothic" charset="0"/>
              </a:rPr>
              <a:t> to incoming particles at </a:t>
            </a:r>
            <a:r>
              <a:rPr lang="en-GB" dirty="0">
                <a:solidFill>
                  <a:srgbClr val="2A30FF"/>
                </a:solidFill>
                <a:latin typeface="Symbol" charset="2"/>
                <a:cs typeface="Symbol" charset="2"/>
              </a:rPr>
              <a:t>h</a:t>
            </a:r>
            <a:r>
              <a:rPr lang="en-GB" dirty="0">
                <a:solidFill>
                  <a:srgbClr val="2A30FF"/>
                </a:solidFill>
                <a:latin typeface="+mn-lt"/>
                <a:cs typeface="MS Gothic" charset="0"/>
              </a:rPr>
              <a:t>=0</a:t>
            </a:r>
          </a:p>
          <a:p>
            <a:pPr marL="285750" indent="-2857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GB" dirty="0">
                <a:latin typeface="+mj-lt"/>
                <a:cs typeface="MS Gothic" charset="0"/>
              </a:rPr>
              <a:t>Steel/Tiles: = 4.7 : 1  (</a:t>
            </a:r>
            <a:r>
              <a:rPr lang="en-GB" dirty="0">
                <a:latin typeface="Symbol" charset="2"/>
                <a:cs typeface="Symbol" charset="2"/>
              </a:rPr>
              <a:t>l</a:t>
            </a:r>
            <a:r>
              <a:rPr lang="en-GB" dirty="0">
                <a:latin typeface="+mj-lt"/>
                <a:cs typeface="MS Gothic" charset="0"/>
              </a:rPr>
              <a:t> = 20.7 cm)</a:t>
            </a:r>
          </a:p>
          <a:p>
            <a:pPr marL="285750" indent="-2857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latin typeface="+mn-lt"/>
                <a:ea typeface="MS Gothic" charset="0"/>
                <a:cs typeface="MS Gothic" charset="0"/>
              </a:rPr>
              <a:t>Active cells </a:t>
            </a:r>
            <a:r>
              <a:rPr lang="es-ES" dirty="0" err="1">
                <a:latin typeface="+mn-lt"/>
                <a:ea typeface="MS Gothic" charset="0"/>
                <a:cs typeface="MS Gothic" charset="0"/>
              </a:rPr>
              <a:t>volume</a:t>
            </a:r>
            <a:r>
              <a:rPr lang="es-ES" dirty="0">
                <a:latin typeface="+mn-lt"/>
                <a:ea typeface="MS Gothic" charset="0"/>
                <a:cs typeface="MS Gothic" charset="0"/>
              </a:rPr>
              <a:t>: ~ 372m3</a:t>
            </a:r>
          </a:p>
          <a:p>
            <a:pPr marL="285750" indent="-2857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s-ES" dirty="0">
                <a:latin typeface="+mn-lt"/>
                <a:ea typeface="MS Gothic" charset="0"/>
                <a:cs typeface="MS Gothic" charset="0"/>
              </a:rPr>
              <a:t>~ 620k </a:t>
            </a:r>
            <a:r>
              <a:rPr lang="es-ES" dirty="0" err="1">
                <a:latin typeface="+mn-lt"/>
                <a:ea typeface="MS Gothic" charset="0"/>
                <a:cs typeface="MS Gothic" charset="0"/>
              </a:rPr>
              <a:t>fibres</a:t>
            </a:r>
            <a:r>
              <a:rPr lang="es-ES" dirty="0">
                <a:latin typeface="+mn-lt"/>
                <a:ea typeface="MS Gothic" charset="0"/>
                <a:cs typeface="MS Gothic" charset="0"/>
              </a:rPr>
              <a:t> ; 40k Tiles</a:t>
            </a:r>
            <a:endParaRPr lang="en-GB" dirty="0">
              <a:latin typeface="+mj-lt"/>
              <a:cs typeface="MS Gothic" charset="0"/>
            </a:endParaRPr>
          </a:p>
          <a:p>
            <a:pPr marL="285750" indent="-2857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s-ES" dirty="0">
                <a:latin typeface="+mj-lt"/>
                <a:ea typeface="MS Gothic" charset="0"/>
                <a:cs typeface="MS Gothic" charset="0"/>
              </a:rPr>
              <a:t>10 k </a:t>
            </a:r>
            <a:r>
              <a:rPr lang="es-ES" dirty="0" err="1">
                <a:latin typeface="+mj-lt"/>
                <a:ea typeface="MS Gothic" charset="0"/>
                <a:cs typeface="MS Gothic" charset="0"/>
              </a:rPr>
              <a:t>channels</a:t>
            </a:r>
            <a:endParaRPr lang="es-ES" dirty="0">
              <a:latin typeface="+mj-lt"/>
              <a:ea typeface="MS Gothic" charset="0"/>
              <a:cs typeface="MS Gothic" charset="0"/>
            </a:endParaRPr>
          </a:p>
          <a:p>
            <a:pPr marL="285750" indent="-2857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latin typeface="+mn-lt"/>
              </a:rPr>
              <a:t>7.7 </a:t>
            </a:r>
            <a:r>
              <a:rPr lang="en-US" dirty="0">
                <a:latin typeface="Symbol" charset="0"/>
              </a:rPr>
              <a:t>l</a:t>
            </a:r>
            <a:r>
              <a:rPr lang="en-US" dirty="0">
                <a:latin typeface="+mn-lt"/>
              </a:rPr>
              <a:t>  at |</a:t>
            </a:r>
            <a:r>
              <a:rPr lang="en-US" dirty="0">
                <a:latin typeface="Symbol" charset="0"/>
              </a:rPr>
              <a:t>h</a:t>
            </a:r>
            <a:r>
              <a:rPr lang="en-US" dirty="0">
                <a:latin typeface="+mn-lt"/>
              </a:rPr>
              <a:t>|=0 ; (9.7 </a:t>
            </a:r>
            <a:r>
              <a:rPr lang="en-US" dirty="0">
                <a:latin typeface="Symbol" charset="2"/>
                <a:cs typeface="Symbol" charset="2"/>
              </a:rPr>
              <a:t>l</a:t>
            </a:r>
            <a:r>
              <a:rPr lang="en-US" dirty="0">
                <a:latin typeface="+mn-lt"/>
              </a:rPr>
              <a:t> with the </a:t>
            </a:r>
            <a:r>
              <a:rPr lang="en-US" dirty="0" err="1">
                <a:latin typeface="+mn-lt"/>
              </a:rPr>
              <a:t>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LAr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calo</a:t>
            </a:r>
            <a:r>
              <a:rPr lang="en-US" dirty="0">
                <a:latin typeface="+mn-lt"/>
              </a:rPr>
              <a:t>)</a:t>
            </a:r>
            <a:endParaRPr lang="en-US" dirty="0">
              <a:latin typeface="+mn-lt"/>
              <a:ea typeface="MS Gothic" charset="0"/>
              <a:cs typeface="MS Gothic" charset="0"/>
            </a:endParaRPr>
          </a:p>
          <a:p>
            <a:pPr marL="285750" indent="-2857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latin typeface="+mj-lt"/>
                <a:ea typeface="MS Gothic" charset="0"/>
                <a:cs typeface="MS Gothic" charset="0"/>
              </a:rPr>
              <a:t>Transversal granularity </a:t>
            </a:r>
            <a:r>
              <a:rPr lang="en-US" dirty="0" err="1">
                <a:latin typeface="Symbol" charset="2"/>
                <a:ea typeface="MS Gothic" charset="0"/>
                <a:cs typeface="Symbol" charset="2"/>
              </a:rPr>
              <a:t>Dh</a:t>
            </a:r>
            <a:r>
              <a:rPr lang="en-US" dirty="0" err="1">
                <a:latin typeface="+mj-lt"/>
                <a:ea typeface="MS Gothic" charset="0"/>
                <a:cs typeface="MS Gothic" charset="0"/>
              </a:rPr>
              <a:t>x</a:t>
            </a:r>
            <a:r>
              <a:rPr lang="en-US" dirty="0" err="1">
                <a:latin typeface="Symbol" charset="2"/>
                <a:ea typeface="MS Gothic" charset="0"/>
                <a:cs typeface="Symbol" charset="2"/>
              </a:rPr>
              <a:t>Df</a:t>
            </a:r>
            <a:r>
              <a:rPr lang="en-US" dirty="0">
                <a:latin typeface="+mj-lt"/>
                <a:ea typeface="MS Gothic" charset="0"/>
                <a:cs typeface="MS Gothic" charset="0"/>
              </a:rPr>
              <a:t>=0.1x0.1</a:t>
            </a:r>
          </a:p>
          <a:p>
            <a:pPr marL="285750" indent="-2857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latin typeface="+mj-lt"/>
                <a:ea typeface="MS Gothic" charset="0"/>
                <a:cs typeface="MS Gothic" charset="0"/>
              </a:rPr>
              <a:t>Longitudinal segmentation: 3 layers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+mj-lt"/>
                <a:ea typeface="MS Gothic" charset="0"/>
                <a:cs typeface="MS Gothic" charset="0"/>
              </a:rPr>
              <a:t>    e/h = 1.33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+mj-lt"/>
                <a:ea typeface="MS Gothic" charset="0"/>
                <a:cs typeface="MS Gothic" charset="0"/>
              </a:rPr>
              <a:t>Pion resolution (test beam):</a:t>
            </a:r>
          </a:p>
          <a:p>
            <a:pPr lvl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Symbol" charset="2"/>
                <a:cs typeface="Symbol" charset="2"/>
              </a:rPr>
              <a:t> </a:t>
            </a:r>
            <a:r>
              <a:rPr lang="en-US" dirty="0" err="1">
                <a:latin typeface="Symbol" charset="2"/>
                <a:cs typeface="Symbol" charset="2"/>
              </a:rPr>
              <a:t>s</a:t>
            </a:r>
            <a:r>
              <a:rPr lang="en-US" baseline="-25000" dirty="0" err="1">
                <a:latin typeface="+mj-lt"/>
              </a:rPr>
              <a:t>E</a:t>
            </a:r>
            <a:r>
              <a:rPr lang="en-US" dirty="0">
                <a:latin typeface="+mj-lt"/>
              </a:rPr>
              <a:t>/E~52%/</a:t>
            </a:r>
            <a:r>
              <a:rPr lang="pt-PT" dirty="0">
                <a:latin typeface="+mj-lt"/>
                <a:cs typeface="Arial" charset="0"/>
                <a:sym typeface="Symbol" charset="0"/>
              </a:rPr>
              <a:t></a:t>
            </a:r>
            <a:r>
              <a:rPr lang="en-US" dirty="0">
                <a:latin typeface="+mj-lt"/>
              </a:rPr>
              <a:t>E </a:t>
            </a:r>
            <a:r>
              <a:rPr lang="en-US" dirty="0">
                <a:latin typeface="+mj-lt"/>
                <a:sym typeface="Symbol" charset="0"/>
              </a:rPr>
              <a:t> 5.7 </a:t>
            </a:r>
            <a:r>
              <a:rPr lang="en-US" dirty="0">
                <a:latin typeface="+mj-lt"/>
              </a:rPr>
              <a:t>% (7.9 </a:t>
            </a:r>
            <a:r>
              <a:rPr lang="en-US" dirty="0">
                <a:latin typeface="Symbol" charset="2"/>
                <a:cs typeface="Symbol" charset="2"/>
              </a:rPr>
              <a:t>l</a:t>
            </a:r>
            <a:r>
              <a:rPr lang="en-US" dirty="0">
                <a:latin typeface="+mj-lt"/>
              </a:rPr>
              <a:t>)</a:t>
            </a:r>
          </a:p>
          <a:p>
            <a:pPr lvl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+mj-lt"/>
                <a:cs typeface="Symbol" charset="2"/>
              </a:rPr>
              <a:t> </a:t>
            </a:r>
            <a:r>
              <a:rPr lang="en-US" dirty="0" err="1">
                <a:latin typeface="Symbol" charset="2"/>
                <a:cs typeface="Symbol" charset="2"/>
              </a:rPr>
              <a:t>s</a:t>
            </a:r>
            <a:r>
              <a:rPr lang="en-US" baseline="-25000" dirty="0" err="1">
                <a:latin typeface="+mn-lt"/>
              </a:rPr>
              <a:t>E</a:t>
            </a:r>
            <a:r>
              <a:rPr lang="en-US" dirty="0">
                <a:latin typeface="+mj-lt"/>
              </a:rPr>
              <a:t>/E~45%/</a:t>
            </a:r>
            <a:r>
              <a:rPr lang="pt-PT" dirty="0">
                <a:latin typeface="+mj-lt"/>
                <a:cs typeface="Arial" charset="0"/>
                <a:sym typeface="Symbol" charset="0"/>
              </a:rPr>
              <a:t></a:t>
            </a:r>
            <a:r>
              <a:rPr lang="en-US" dirty="0">
                <a:latin typeface="+mj-lt"/>
              </a:rPr>
              <a:t>E </a:t>
            </a:r>
            <a:r>
              <a:rPr lang="en-US" dirty="0">
                <a:latin typeface="+mj-lt"/>
                <a:sym typeface="Symbol" charset="0"/>
              </a:rPr>
              <a:t> 2 </a:t>
            </a:r>
            <a:r>
              <a:rPr lang="en-US" dirty="0">
                <a:latin typeface="+mj-lt"/>
              </a:rPr>
              <a:t>% </a:t>
            </a:r>
            <a:r>
              <a:rPr lang="en-GB" dirty="0">
                <a:latin typeface="+mj-lt"/>
              </a:rPr>
              <a:t>( 9.2 </a:t>
            </a:r>
            <a:r>
              <a:rPr lang="en-GB" dirty="0">
                <a:latin typeface="Symbol" charset="2"/>
                <a:cs typeface="Symbol" charset="2"/>
              </a:rPr>
              <a:t>l</a:t>
            </a:r>
            <a:r>
              <a:rPr lang="en-GB" dirty="0">
                <a:latin typeface="+mj-lt"/>
              </a:rPr>
              <a:t>)</a:t>
            </a:r>
            <a:endParaRPr lang="en-GB" dirty="0">
              <a:latin typeface="+mj-lt"/>
              <a:cs typeface="MS Gothic" charset="0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GB" dirty="0">
                <a:latin typeface="+mj-lt"/>
                <a:ea typeface="MS Gothic" charset="0"/>
                <a:cs typeface="MS Gothic" charset="0"/>
              </a:rPr>
              <a:t> </a:t>
            </a:r>
            <a:r>
              <a:rPr lang="en-US" dirty="0">
                <a:latin typeface="+mj-lt"/>
                <a:ea typeface="MS Gothic" charset="0"/>
                <a:cs typeface="MS Gothic" charset="0"/>
              </a:rPr>
              <a:t>target (with </a:t>
            </a:r>
            <a:r>
              <a:rPr lang="en-US" dirty="0" err="1">
                <a:latin typeface="+mj-lt"/>
                <a:ea typeface="MS Gothic" charset="0"/>
                <a:cs typeface="MS Gothic" charset="0"/>
              </a:rPr>
              <a:t>e.m</a:t>
            </a:r>
            <a:r>
              <a:rPr lang="en-US" dirty="0">
                <a:latin typeface="+mj-lt"/>
                <a:ea typeface="MS Gothic" charset="0"/>
                <a:cs typeface="MS Gothic" charset="0"/>
              </a:rPr>
              <a:t>. LAR) at ATLAS/LHC: </a:t>
            </a:r>
          </a:p>
          <a:p>
            <a:pPr lvl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rgbClr val="2A30FF"/>
                </a:solidFill>
                <a:latin typeface="+mj-lt"/>
                <a:ea typeface="MS Gothic" charset="0"/>
                <a:cs typeface="MS Gothic" charset="0"/>
              </a:rPr>
              <a:t> Jet </a:t>
            </a:r>
            <a:r>
              <a:rPr lang="en-US" dirty="0" err="1">
                <a:solidFill>
                  <a:srgbClr val="2A30FF"/>
                </a:solidFill>
                <a:latin typeface="Symbol" charset="2"/>
                <a:cs typeface="Symbol" charset="2"/>
              </a:rPr>
              <a:t>s</a:t>
            </a:r>
            <a:r>
              <a:rPr lang="en-US" baseline="-25000" dirty="0" err="1">
                <a:solidFill>
                  <a:srgbClr val="2A30FF"/>
                </a:solidFill>
                <a:latin typeface="+mn-lt"/>
              </a:rPr>
              <a:t>E</a:t>
            </a:r>
            <a:r>
              <a:rPr lang="en-US" dirty="0">
                <a:solidFill>
                  <a:srgbClr val="2A30FF"/>
                </a:solidFill>
                <a:latin typeface="+mn-lt"/>
              </a:rPr>
              <a:t>/E</a:t>
            </a:r>
            <a:r>
              <a:rPr lang="en-US" dirty="0">
                <a:solidFill>
                  <a:srgbClr val="2A30FF"/>
                </a:solidFill>
                <a:latin typeface="+mj-lt"/>
              </a:rPr>
              <a:t>~50-60%/</a:t>
            </a:r>
            <a:r>
              <a:rPr lang="pt-PT" dirty="0">
                <a:solidFill>
                  <a:srgbClr val="2A30FF"/>
                </a:solidFill>
                <a:latin typeface="+mj-lt"/>
                <a:cs typeface="Arial" charset="0"/>
                <a:sym typeface="Symbol" charset="0"/>
              </a:rPr>
              <a:t></a:t>
            </a:r>
            <a:r>
              <a:rPr lang="en-US" dirty="0">
                <a:solidFill>
                  <a:srgbClr val="2A30FF"/>
                </a:solidFill>
                <a:latin typeface="+mj-lt"/>
              </a:rPr>
              <a:t>E </a:t>
            </a:r>
            <a:r>
              <a:rPr lang="en-US" dirty="0">
                <a:solidFill>
                  <a:srgbClr val="2A30FF"/>
                </a:solidFill>
                <a:latin typeface="+mj-lt"/>
                <a:sym typeface="Symbol" charset="0"/>
              </a:rPr>
              <a:t> </a:t>
            </a:r>
            <a:r>
              <a:rPr lang="en-US" dirty="0">
                <a:solidFill>
                  <a:srgbClr val="2A30FF"/>
                </a:solidFill>
                <a:latin typeface="+mj-lt"/>
              </a:rPr>
              <a:t>3% </a:t>
            </a:r>
          </a:p>
          <a:p>
            <a:pPr lvl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rgbClr val="2A30FF"/>
                </a:solidFill>
                <a:latin typeface="+mj-lt"/>
              </a:rPr>
              <a:t> Containment ~ 98% </a:t>
            </a:r>
            <a:r>
              <a:rPr lang="en-US" dirty="0" err="1">
                <a:solidFill>
                  <a:srgbClr val="2A30FF"/>
                </a:solidFill>
                <a:latin typeface="+mj-lt"/>
              </a:rPr>
              <a:t>TeV</a:t>
            </a:r>
            <a:r>
              <a:rPr lang="en-US" dirty="0">
                <a:solidFill>
                  <a:srgbClr val="2A30FF"/>
                </a:solidFill>
                <a:latin typeface="+mj-lt"/>
              </a:rPr>
              <a:t> hadrons, jets</a:t>
            </a:r>
            <a:endParaRPr lang="en-US" dirty="0">
              <a:solidFill>
                <a:srgbClr val="2A30FF"/>
              </a:solidFill>
              <a:latin typeface="Comic Sans MS" charset="0"/>
              <a:ea typeface="MS Gothic" charset="0"/>
              <a:cs typeface="MS Gothic" charset="0"/>
            </a:endParaRPr>
          </a:p>
        </p:txBody>
      </p:sp>
      <p:sp>
        <p:nvSpPr>
          <p:cNvPr id="22530" name="Text Box 11"/>
          <p:cNvSpPr txBox="1">
            <a:spLocks noChangeArrowheads="1"/>
          </p:cNvSpPr>
          <p:nvPr/>
        </p:nvSpPr>
        <p:spPr bwMode="auto">
          <a:xfrm>
            <a:off x="0" y="63087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ea typeface="ＭＳ Ｐゴシック"/>
              <a:cs typeface="ＭＳ Ｐゴシック"/>
            </a:endParaRPr>
          </a:p>
        </p:txBody>
      </p:sp>
      <p:pic>
        <p:nvPicPr>
          <p:cNvPr id="22531" name="Picture 1" descr="tile fig 2 new.tif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" y="4381500"/>
            <a:ext cx="4298950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Box 2"/>
          <p:cNvSpPr txBox="1">
            <a:spLocks noChangeArrowheads="1"/>
          </p:cNvSpPr>
          <p:nvPr/>
        </p:nvSpPr>
        <p:spPr bwMode="auto">
          <a:xfrm>
            <a:off x="6013450" y="-608013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grpSp>
        <p:nvGrpSpPr>
          <p:cNvPr id="22533" name="Group 9"/>
          <p:cNvGrpSpPr>
            <a:grpSpLocks/>
          </p:cNvGrpSpPr>
          <p:nvPr/>
        </p:nvGrpSpPr>
        <p:grpSpPr bwMode="auto">
          <a:xfrm>
            <a:off x="0" y="692150"/>
            <a:ext cx="4159250" cy="3689350"/>
            <a:chOff x="0" y="692696"/>
            <a:chExt cx="4856181" cy="4159169"/>
          </a:xfrm>
        </p:grpSpPr>
        <p:grpSp>
          <p:nvGrpSpPr>
            <p:cNvPr id="22537" name="Group 3"/>
            <p:cNvGrpSpPr>
              <a:grpSpLocks/>
            </p:cNvGrpSpPr>
            <p:nvPr/>
          </p:nvGrpSpPr>
          <p:grpSpPr bwMode="auto">
            <a:xfrm>
              <a:off x="51520" y="692696"/>
              <a:ext cx="4804661" cy="4159169"/>
              <a:chOff x="3790827" y="692696"/>
              <a:chExt cx="5245668" cy="4392488"/>
            </a:xfrm>
          </p:grpSpPr>
          <p:pic>
            <p:nvPicPr>
              <p:cNvPr id="22543" name="Picture 3" descr="CalorimetroTeste7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790827" y="692696"/>
                <a:ext cx="5245668" cy="43924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544" name="Line 6"/>
              <p:cNvSpPr>
                <a:spLocks noChangeShapeType="1"/>
              </p:cNvSpPr>
              <p:nvPr/>
            </p:nvSpPr>
            <p:spPr bwMode="auto">
              <a:xfrm flipH="1">
                <a:off x="6656188" y="1153101"/>
                <a:ext cx="544239" cy="44290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5" name="Line 7"/>
              <p:cNvSpPr>
                <a:spLocks noChangeShapeType="1"/>
              </p:cNvSpPr>
              <p:nvPr/>
            </p:nvSpPr>
            <p:spPr bwMode="auto">
              <a:xfrm>
                <a:off x="7200427" y="1158796"/>
                <a:ext cx="674373" cy="7430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6" name="Text Box 17"/>
              <p:cNvSpPr txBox="1">
                <a:spLocks noChangeArrowheads="1"/>
              </p:cNvSpPr>
              <p:nvPr/>
            </p:nvSpPr>
            <p:spPr bwMode="auto">
              <a:xfrm>
                <a:off x="6856705" y="792686"/>
                <a:ext cx="926829" cy="3575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600" b="1">
                    <a:solidFill>
                      <a:srgbClr val="00006F"/>
                    </a:solidFill>
                    <a:latin typeface="Tahoma" pitchFamily="34" charset="0"/>
                    <a:ea typeface="ＭＳ Ｐゴシック"/>
                    <a:cs typeface="ＭＳ Ｐゴシック"/>
                    <a:sym typeface="Symbol" pitchFamily="18" charset="2"/>
                  </a:rPr>
                  <a:t>Tilecal</a:t>
                </a:r>
                <a:r>
                  <a:rPr lang="en-GB" sz="1600" b="1">
                    <a:solidFill>
                      <a:srgbClr val="FF0000"/>
                    </a:solidFill>
                    <a:latin typeface="Tahoma" pitchFamily="34" charset="0"/>
                    <a:ea typeface="ＭＳ Ｐゴシック"/>
                    <a:cs typeface="ＭＳ Ｐゴシック"/>
                    <a:sym typeface="Symbol" pitchFamily="18" charset="2"/>
                  </a:rPr>
                  <a:t> </a:t>
                </a:r>
                <a:endParaRPr lang="en-GB" sz="1600" b="1">
                  <a:solidFill>
                    <a:srgbClr val="FF0000"/>
                  </a:solidFill>
                  <a:latin typeface="Tahoma" pitchFamily="34" charset="0"/>
                  <a:ea typeface="ＭＳ Ｐゴシック"/>
                  <a:cs typeface="ＭＳ Ｐゴシック"/>
                </a:endParaRPr>
              </a:p>
            </p:txBody>
          </p:sp>
        </p:grpSp>
        <p:cxnSp>
          <p:nvCxnSpPr>
            <p:cNvPr id="22538" name="Straight Arrow Connector 11"/>
            <p:cNvCxnSpPr>
              <a:cxnSpLocks noChangeShapeType="1"/>
            </p:cNvCxnSpPr>
            <p:nvPr/>
          </p:nvCxnSpPr>
          <p:spPr bwMode="auto">
            <a:xfrm>
              <a:off x="395536" y="980728"/>
              <a:ext cx="0" cy="2664296"/>
            </a:xfrm>
            <a:prstGeom prst="straightConnector1">
              <a:avLst/>
            </a:prstGeom>
            <a:noFill/>
            <a:ln w="9525" algn="ctr">
              <a:solidFill>
                <a:srgbClr val="FF0000"/>
              </a:solidFill>
              <a:round/>
              <a:headEnd type="arrow" w="med" len="med"/>
              <a:tailEnd type="arrow" w="med" len="med"/>
            </a:ln>
          </p:spPr>
        </p:cxnSp>
        <p:cxnSp>
          <p:nvCxnSpPr>
            <p:cNvPr id="22539" name="Straight Arrow Connector 12"/>
            <p:cNvCxnSpPr>
              <a:cxnSpLocks noChangeShapeType="1"/>
            </p:cNvCxnSpPr>
            <p:nvPr/>
          </p:nvCxnSpPr>
          <p:spPr bwMode="auto">
            <a:xfrm>
              <a:off x="1043608" y="836712"/>
              <a:ext cx="3384376" cy="576064"/>
            </a:xfrm>
            <a:prstGeom prst="straightConnector1">
              <a:avLst/>
            </a:prstGeom>
            <a:noFill/>
            <a:ln w="9525" algn="ctr">
              <a:solidFill>
                <a:srgbClr val="FF0000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22540" name="TextBox 13"/>
            <p:cNvSpPr txBox="1">
              <a:spLocks noChangeArrowheads="1"/>
            </p:cNvSpPr>
            <p:nvPr/>
          </p:nvSpPr>
          <p:spPr bwMode="auto">
            <a:xfrm>
              <a:off x="1979712" y="764704"/>
              <a:ext cx="74585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latin typeface="Calibri" pitchFamily="34" charset="0"/>
                </a:rPr>
                <a:t>12 m</a:t>
              </a:r>
            </a:p>
          </p:txBody>
        </p:sp>
        <p:sp>
          <p:nvSpPr>
            <p:cNvPr id="22541" name="TextBox 14"/>
            <p:cNvSpPr txBox="1">
              <a:spLocks noChangeArrowheads="1"/>
            </p:cNvSpPr>
            <p:nvPr/>
          </p:nvSpPr>
          <p:spPr bwMode="auto">
            <a:xfrm>
              <a:off x="0" y="1988840"/>
              <a:ext cx="66808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latin typeface="Calibri" pitchFamily="34" charset="0"/>
                </a:rPr>
                <a:t>8.5m</a:t>
              </a:r>
            </a:p>
          </p:txBody>
        </p:sp>
        <p:sp>
          <p:nvSpPr>
            <p:cNvPr id="22542" name="Rectangle 15"/>
            <p:cNvSpPr>
              <a:spLocks noChangeArrowheads="1"/>
            </p:cNvSpPr>
            <p:nvPr/>
          </p:nvSpPr>
          <p:spPr bwMode="auto">
            <a:xfrm>
              <a:off x="35055" y="3861048"/>
              <a:ext cx="112490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latin typeface="Calibri" pitchFamily="34" charset="0"/>
                </a:rPr>
                <a:t>2900 tons</a:t>
              </a:r>
              <a:endParaRPr lang="en-US">
                <a:latin typeface="Calibri" pitchFamily="34" charset="0"/>
              </a:endParaRPr>
            </a:p>
          </p:txBody>
        </p:sp>
      </p:grpSp>
      <p:sp>
        <p:nvSpPr>
          <p:cNvPr id="22534" name="Line 6"/>
          <p:cNvSpPr>
            <a:spLocks noChangeShapeType="1"/>
          </p:cNvSpPr>
          <p:nvPr/>
        </p:nvSpPr>
        <p:spPr bwMode="auto">
          <a:xfrm flipH="1">
            <a:off x="1030288" y="1098550"/>
            <a:ext cx="1863725" cy="423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36" name="Rectangle 3"/>
          <p:cNvSpPr>
            <a:spLocks noChangeArrowheads="1"/>
          </p:cNvSpPr>
          <p:nvPr/>
        </p:nvSpPr>
        <p:spPr bwMode="auto">
          <a:xfrm>
            <a:off x="1651000" y="128588"/>
            <a:ext cx="59864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>
                <a:solidFill>
                  <a:srgbClr val="FF0000"/>
                </a:solidFill>
                <a:latin typeface="Comic Sans MS" pitchFamily="66" charset="0"/>
                <a:ea typeface="MS Gothic"/>
                <a:cs typeface="MS Gothic"/>
              </a:rPr>
              <a:t>ATLAS Tile hadron calorimeter (</a:t>
            </a:r>
            <a:r>
              <a:rPr lang="es-ES" sz="2400">
                <a:solidFill>
                  <a:srgbClr val="FF0000"/>
                </a:solidFill>
                <a:latin typeface="Comic Sans MS" pitchFamily="66" charset="0"/>
              </a:rPr>
              <a:t>|</a:t>
            </a:r>
            <a:r>
              <a:rPr lang="es-ES" sz="2400">
                <a:solidFill>
                  <a:srgbClr val="FF0000"/>
                </a:solidFill>
                <a:latin typeface="Symbol" pitchFamily="18" charset="2"/>
              </a:rPr>
              <a:t>h</a:t>
            </a:r>
            <a:r>
              <a:rPr lang="es-ES" sz="2400">
                <a:solidFill>
                  <a:srgbClr val="FF0000"/>
                </a:solidFill>
                <a:latin typeface="Comic Sans MS" pitchFamily="66" charset="0"/>
              </a:rPr>
              <a:t>|&lt;1.7) </a:t>
            </a:r>
            <a:r>
              <a:rPr lang="en-GB" sz="2400">
                <a:solidFill>
                  <a:srgbClr val="FF0000"/>
                </a:solidFill>
                <a:latin typeface="Comic Sans MS" pitchFamily="66" charset="0"/>
                <a:ea typeface="MS Gothic"/>
                <a:cs typeface="MS Gothic"/>
              </a:rPr>
              <a:t>  </a:t>
            </a:r>
            <a:endParaRPr lang="en-GB" sz="240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ClipArt Placeholder 28688" descr="tile new fig.tiff"/>
          <p:cNvPicPr>
            <a:picLocks noGrp="1" noChangeAspect="1"/>
          </p:cNvPicPr>
          <p:nvPr>
            <p:ph type="clipArt" sz="half" idx="1"/>
          </p:nvPr>
        </p:nvPicPr>
        <p:blipFill>
          <a:blip r:embed="rId2"/>
          <a:srcRect l="3296" t="7166" r="16147" b="3999"/>
          <a:stretch>
            <a:fillRect/>
          </a:stretch>
        </p:blipFill>
        <p:spPr>
          <a:xfrm>
            <a:off x="374650" y="490538"/>
            <a:ext cx="3805238" cy="4225925"/>
          </a:xfrm>
        </p:spPr>
      </p:pic>
      <p:sp>
        <p:nvSpPr>
          <p:cNvPr id="23554" name="TextBox 63"/>
          <p:cNvSpPr txBox="1">
            <a:spLocks noChangeArrowheads="1"/>
          </p:cNvSpPr>
          <p:nvPr/>
        </p:nvSpPr>
        <p:spPr bwMode="auto">
          <a:xfrm>
            <a:off x="95250" y="12700"/>
            <a:ext cx="88963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solidFill>
                  <a:srgbClr val="FF0000"/>
                </a:solidFill>
                <a:latin typeface="Calibri" pitchFamily="34" charset="0"/>
              </a:rPr>
              <a:t>Today’s ATLAS Tilecal  optics granularity  (but merged at readout…)</a:t>
            </a:r>
          </a:p>
        </p:txBody>
      </p:sp>
      <p:grpSp>
        <p:nvGrpSpPr>
          <p:cNvPr id="23555" name="Group 1"/>
          <p:cNvGrpSpPr>
            <a:grpSpLocks/>
          </p:cNvGrpSpPr>
          <p:nvPr/>
        </p:nvGrpSpPr>
        <p:grpSpPr bwMode="auto">
          <a:xfrm>
            <a:off x="5656263" y="225425"/>
            <a:ext cx="5221287" cy="2085975"/>
            <a:chOff x="-168369" y="4551678"/>
            <a:chExt cx="5221310" cy="2085869"/>
          </a:xfrm>
        </p:grpSpPr>
        <p:grpSp>
          <p:nvGrpSpPr>
            <p:cNvPr id="23639" name="Group 5"/>
            <p:cNvGrpSpPr>
              <a:grpSpLocks/>
            </p:cNvGrpSpPr>
            <p:nvPr/>
          </p:nvGrpSpPr>
          <p:grpSpPr bwMode="auto">
            <a:xfrm rot="649123">
              <a:off x="3259394" y="4551678"/>
              <a:ext cx="1793547" cy="2085869"/>
              <a:chOff x="1601" y="523"/>
              <a:chExt cx="1106" cy="1436"/>
            </a:xfrm>
          </p:grpSpPr>
          <p:sp>
            <p:nvSpPr>
              <p:cNvPr id="23657" name="Freeform 30"/>
              <p:cNvSpPr>
                <a:spLocks noChangeArrowheads="1"/>
              </p:cNvSpPr>
              <p:nvPr/>
            </p:nvSpPr>
            <p:spPr bwMode="auto">
              <a:xfrm rot="-720000">
                <a:off x="1827" y="1807"/>
                <a:ext cx="880" cy="152"/>
              </a:xfrm>
              <a:custGeom>
                <a:avLst/>
                <a:gdLst>
                  <a:gd name="T0" fmla="*/ 0 w 785"/>
                  <a:gd name="T1" fmla="*/ 93 h 136"/>
                  <a:gd name="T2" fmla="*/ 407 w 785"/>
                  <a:gd name="T3" fmla="*/ 59 h 136"/>
                  <a:gd name="T4" fmla="*/ 702 w 785"/>
                  <a:gd name="T5" fmla="*/ 0 h 136"/>
                  <a:gd name="T6" fmla="*/ 874 w 785"/>
                  <a:gd name="T7" fmla="*/ 26 h 136"/>
                  <a:gd name="T8" fmla="*/ 1048 w 785"/>
                  <a:gd name="T9" fmla="*/ 32 h 136"/>
                  <a:gd name="T10" fmla="*/ 1175 w 785"/>
                  <a:gd name="T11" fmla="*/ 39 h 136"/>
                  <a:gd name="T12" fmla="*/ 1201 w 785"/>
                  <a:gd name="T13" fmla="*/ 59 h 136"/>
                  <a:gd name="T14" fmla="*/ 1276 w 785"/>
                  <a:gd name="T15" fmla="*/ 39 h 136"/>
                  <a:gd name="T16" fmla="*/ 1489 w 785"/>
                  <a:gd name="T17" fmla="*/ 19 h 136"/>
                  <a:gd name="T18" fmla="*/ 1556 w 785"/>
                  <a:gd name="T19" fmla="*/ 32 h 136"/>
                  <a:gd name="T20" fmla="*/ 1695 w 785"/>
                  <a:gd name="T21" fmla="*/ 93 h 136"/>
                  <a:gd name="T22" fmla="*/ 1328 w 785"/>
                  <a:gd name="T23" fmla="*/ 266 h 136"/>
                  <a:gd name="T24" fmla="*/ 174 w 785"/>
                  <a:gd name="T25" fmla="*/ 216 h 136"/>
                  <a:gd name="T26" fmla="*/ 39 w 785"/>
                  <a:gd name="T27" fmla="*/ 189 h 136"/>
                  <a:gd name="T28" fmla="*/ 13 w 785"/>
                  <a:gd name="T29" fmla="*/ 150 h 136"/>
                  <a:gd name="T30" fmla="*/ 3 w 785"/>
                  <a:gd name="T31" fmla="*/ 97 h 136"/>
                  <a:gd name="T32" fmla="*/ 0 w 785"/>
                  <a:gd name="T33" fmla="*/ 93 h 1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785"/>
                  <a:gd name="T52" fmla="*/ 0 h 136"/>
                  <a:gd name="T53" fmla="*/ 785 w 785"/>
                  <a:gd name="T54" fmla="*/ 136 h 1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785" h="136">
                    <a:moveTo>
                      <a:pt x="0" y="42"/>
                    </a:moveTo>
                    <a:cubicBezTo>
                      <a:pt x="66" y="25"/>
                      <a:pt x="100" y="29"/>
                      <a:pt x="183" y="27"/>
                    </a:cubicBezTo>
                    <a:cubicBezTo>
                      <a:pt x="231" y="24"/>
                      <a:pt x="269" y="8"/>
                      <a:pt x="315" y="0"/>
                    </a:cubicBezTo>
                    <a:cubicBezTo>
                      <a:pt x="343" y="6"/>
                      <a:pt x="363" y="10"/>
                      <a:pt x="393" y="12"/>
                    </a:cubicBezTo>
                    <a:cubicBezTo>
                      <a:pt x="422" y="17"/>
                      <a:pt x="441" y="17"/>
                      <a:pt x="471" y="15"/>
                    </a:cubicBezTo>
                    <a:cubicBezTo>
                      <a:pt x="490" y="16"/>
                      <a:pt x="509" y="15"/>
                      <a:pt x="528" y="18"/>
                    </a:cubicBezTo>
                    <a:cubicBezTo>
                      <a:pt x="533" y="19"/>
                      <a:pt x="535" y="26"/>
                      <a:pt x="540" y="27"/>
                    </a:cubicBezTo>
                    <a:cubicBezTo>
                      <a:pt x="547" y="29"/>
                      <a:pt x="566" y="19"/>
                      <a:pt x="573" y="18"/>
                    </a:cubicBezTo>
                    <a:cubicBezTo>
                      <a:pt x="604" y="12"/>
                      <a:pt x="637" y="11"/>
                      <a:pt x="669" y="9"/>
                    </a:cubicBezTo>
                    <a:cubicBezTo>
                      <a:pt x="683" y="14"/>
                      <a:pt x="684" y="19"/>
                      <a:pt x="699" y="15"/>
                    </a:cubicBezTo>
                    <a:cubicBezTo>
                      <a:pt x="770" y="19"/>
                      <a:pt x="737" y="8"/>
                      <a:pt x="762" y="42"/>
                    </a:cubicBezTo>
                    <a:cubicBezTo>
                      <a:pt x="785" y="136"/>
                      <a:pt x="657" y="120"/>
                      <a:pt x="597" y="123"/>
                    </a:cubicBezTo>
                    <a:cubicBezTo>
                      <a:pt x="422" y="120"/>
                      <a:pt x="254" y="101"/>
                      <a:pt x="78" y="99"/>
                    </a:cubicBezTo>
                    <a:cubicBezTo>
                      <a:pt x="34" y="88"/>
                      <a:pt x="54" y="92"/>
                      <a:pt x="18" y="87"/>
                    </a:cubicBezTo>
                    <a:cubicBezTo>
                      <a:pt x="14" y="81"/>
                      <a:pt x="10" y="75"/>
                      <a:pt x="6" y="69"/>
                    </a:cubicBezTo>
                    <a:cubicBezTo>
                      <a:pt x="2" y="62"/>
                      <a:pt x="5" y="53"/>
                      <a:pt x="3" y="45"/>
                    </a:cubicBezTo>
                    <a:cubicBezTo>
                      <a:pt x="3" y="44"/>
                      <a:pt x="1" y="43"/>
                      <a:pt x="0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658" name="Freeform 31"/>
              <p:cNvSpPr>
                <a:spLocks noChangeArrowheads="1"/>
              </p:cNvSpPr>
              <p:nvPr/>
            </p:nvSpPr>
            <p:spPr bwMode="auto">
              <a:xfrm rot="10200000">
                <a:off x="1601" y="523"/>
                <a:ext cx="880" cy="152"/>
              </a:xfrm>
              <a:custGeom>
                <a:avLst/>
                <a:gdLst>
                  <a:gd name="T0" fmla="*/ 0 w 785"/>
                  <a:gd name="T1" fmla="*/ 93 h 136"/>
                  <a:gd name="T2" fmla="*/ 407 w 785"/>
                  <a:gd name="T3" fmla="*/ 59 h 136"/>
                  <a:gd name="T4" fmla="*/ 702 w 785"/>
                  <a:gd name="T5" fmla="*/ 0 h 136"/>
                  <a:gd name="T6" fmla="*/ 874 w 785"/>
                  <a:gd name="T7" fmla="*/ 26 h 136"/>
                  <a:gd name="T8" fmla="*/ 1048 w 785"/>
                  <a:gd name="T9" fmla="*/ 32 h 136"/>
                  <a:gd name="T10" fmla="*/ 1175 w 785"/>
                  <a:gd name="T11" fmla="*/ 39 h 136"/>
                  <a:gd name="T12" fmla="*/ 1201 w 785"/>
                  <a:gd name="T13" fmla="*/ 59 h 136"/>
                  <a:gd name="T14" fmla="*/ 1276 w 785"/>
                  <a:gd name="T15" fmla="*/ 39 h 136"/>
                  <a:gd name="T16" fmla="*/ 1489 w 785"/>
                  <a:gd name="T17" fmla="*/ 19 h 136"/>
                  <a:gd name="T18" fmla="*/ 1556 w 785"/>
                  <a:gd name="T19" fmla="*/ 32 h 136"/>
                  <a:gd name="T20" fmla="*/ 1695 w 785"/>
                  <a:gd name="T21" fmla="*/ 93 h 136"/>
                  <a:gd name="T22" fmla="*/ 1328 w 785"/>
                  <a:gd name="T23" fmla="*/ 266 h 136"/>
                  <a:gd name="T24" fmla="*/ 174 w 785"/>
                  <a:gd name="T25" fmla="*/ 216 h 136"/>
                  <a:gd name="T26" fmla="*/ 39 w 785"/>
                  <a:gd name="T27" fmla="*/ 189 h 136"/>
                  <a:gd name="T28" fmla="*/ 13 w 785"/>
                  <a:gd name="T29" fmla="*/ 150 h 136"/>
                  <a:gd name="T30" fmla="*/ 3 w 785"/>
                  <a:gd name="T31" fmla="*/ 97 h 136"/>
                  <a:gd name="T32" fmla="*/ 0 w 785"/>
                  <a:gd name="T33" fmla="*/ 93 h 1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785"/>
                  <a:gd name="T52" fmla="*/ 0 h 136"/>
                  <a:gd name="T53" fmla="*/ 785 w 785"/>
                  <a:gd name="T54" fmla="*/ 136 h 1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785" h="136">
                    <a:moveTo>
                      <a:pt x="0" y="42"/>
                    </a:moveTo>
                    <a:cubicBezTo>
                      <a:pt x="66" y="25"/>
                      <a:pt x="100" y="29"/>
                      <a:pt x="183" y="27"/>
                    </a:cubicBezTo>
                    <a:cubicBezTo>
                      <a:pt x="231" y="24"/>
                      <a:pt x="269" y="8"/>
                      <a:pt x="315" y="0"/>
                    </a:cubicBezTo>
                    <a:cubicBezTo>
                      <a:pt x="343" y="6"/>
                      <a:pt x="363" y="10"/>
                      <a:pt x="393" y="12"/>
                    </a:cubicBezTo>
                    <a:cubicBezTo>
                      <a:pt x="422" y="17"/>
                      <a:pt x="441" y="17"/>
                      <a:pt x="471" y="15"/>
                    </a:cubicBezTo>
                    <a:cubicBezTo>
                      <a:pt x="490" y="16"/>
                      <a:pt x="509" y="15"/>
                      <a:pt x="528" y="18"/>
                    </a:cubicBezTo>
                    <a:cubicBezTo>
                      <a:pt x="533" y="19"/>
                      <a:pt x="535" y="26"/>
                      <a:pt x="540" y="27"/>
                    </a:cubicBezTo>
                    <a:cubicBezTo>
                      <a:pt x="547" y="29"/>
                      <a:pt x="566" y="19"/>
                      <a:pt x="573" y="18"/>
                    </a:cubicBezTo>
                    <a:cubicBezTo>
                      <a:pt x="604" y="12"/>
                      <a:pt x="637" y="11"/>
                      <a:pt x="669" y="9"/>
                    </a:cubicBezTo>
                    <a:cubicBezTo>
                      <a:pt x="683" y="14"/>
                      <a:pt x="684" y="19"/>
                      <a:pt x="699" y="15"/>
                    </a:cubicBezTo>
                    <a:cubicBezTo>
                      <a:pt x="770" y="19"/>
                      <a:pt x="737" y="8"/>
                      <a:pt x="762" y="42"/>
                    </a:cubicBezTo>
                    <a:cubicBezTo>
                      <a:pt x="785" y="136"/>
                      <a:pt x="657" y="120"/>
                      <a:pt x="597" y="123"/>
                    </a:cubicBezTo>
                    <a:cubicBezTo>
                      <a:pt x="422" y="120"/>
                      <a:pt x="254" y="101"/>
                      <a:pt x="78" y="99"/>
                    </a:cubicBezTo>
                    <a:cubicBezTo>
                      <a:pt x="34" y="88"/>
                      <a:pt x="54" y="92"/>
                      <a:pt x="18" y="87"/>
                    </a:cubicBezTo>
                    <a:cubicBezTo>
                      <a:pt x="14" y="81"/>
                      <a:pt x="10" y="75"/>
                      <a:pt x="6" y="69"/>
                    </a:cubicBezTo>
                    <a:cubicBezTo>
                      <a:pt x="2" y="62"/>
                      <a:pt x="5" y="53"/>
                      <a:pt x="3" y="45"/>
                    </a:cubicBezTo>
                    <a:cubicBezTo>
                      <a:pt x="3" y="44"/>
                      <a:pt x="1" y="43"/>
                      <a:pt x="0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3640" name="Group 28697"/>
            <p:cNvGrpSpPr>
              <a:grpSpLocks/>
            </p:cNvGrpSpPr>
            <p:nvPr/>
          </p:nvGrpSpPr>
          <p:grpSpPr bwMode="auto">
            <a:xfrm>
              <a:off x="-168369" y="4729879"/>
              <a:ext cx="3335500" cy="1697093"/>
              <a:chOff x="106788" y="4647510"/>
              <a:chExt cx="3611028" cy="1777679"/>
            </a:xfrm>
          </p:grpSpPr>
          <p:sp>
            <p:nvSpPr>
              <p:cNvPr id="23644" name="TextBox 9"/>
              <p:cNvSpPr txBox="1">
                <a:spLocks noChangeArrowheads="1"/>
              </p:cNvSpPr>
              <p:nvPr/>
            </p:nvSpPr>
            <p:spPr bwMode="auto">
              <a:xfrm>
                <a:off x="106788" y="5410200"/>
                <a:ext cx="184666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>
                    <a:latin typeface="Calibri" pitchFamily="34" charset="0"/>
                  </a:rPr>
                  <a:t> </a:t>
                </a:r>
              </a:p>
            </p:txBody>
          </p:sp>
          <p:grpSp>
            <p:nvGrpSpPr>
              <p:cNvPr id="23645" name="Group 2"/>
              <p:cNvGrpSpPr>
                <a:grpSpLocks/>
              </p:cNvGrpSpPr>
              <p:nvPr/>
            </p:nvGrpSpPr>
            <p:grpSpPr bwMode="auto">
              <a:xfrm>
                <a:off x="659829" y="5119067"/>
                <a:ext cx="2678734" cy="1306122"/>
                <a:chOff x="3750163" y="5499936"/>
                <a:chExt cx="2678734" cy="1306122"/>
              </a:xfrm>
            </p:grpSpPr>
            <p:pic>
              <p:nvPicPr>
                <p:cNvPr id="23652" name="Picture 58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 rot="10800000">
                  <a:off x="3793647" y="5591620"/>
                  <a:ext cx="2635250" cy="12144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3653" name="TextBox 10"/>
                <p:cNvSpPr txBox="1">
                  <a:spLocks noChangeArrowheads="1"/>
                </p:cNvSpPr>
                <p:nvPr/>
              </p:nvSpPr>
              <p:spPr bwMode="auto">
                <a:xfrm>
                  <a:off x="4673397" y="5878286"/>
                  <a:ext cx="1100277" cy="3546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1600">
                      <a:solidFill>
                        <a:schemeClr val="bg1"/>
                      </a:solidFill>
                      <a:latin typeface="Calibri" pitchFamily="34" charset="0"/>
                    </a:rPr>
                    <a:t>~20-40cm </a:t>
                  </a:r>
                </a:p>
              </p:txBody>
            </p:sp>
            <p:cxnSp>
              <p:nvCxnSpPr>
                <p:cNvPr id="13" name="Straight Arrow Connector 12"/>
                <p:cNvCxnSpPr/>
                <p:nvPr/>
              </p:nvCxnSpPr>
              <p:spPr>
                <a:xfrm>
                  <a:off x="4173311" y="6193571"/>
                  <a:ext cx="1873320" cy="53210"/>
                </a:xfrm>
                <a:prstGeom prst="straightConnector1">
                  <a:avLst/>
                </a:prstGeom>
                <a:ln>
                  <a:solidFill>
                    <a:schemeClr val="bg1"/>
                  </a:solidFill>
                  <a:headEnd type="arrow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Arrow Connector 15"/>
                <p:cNvCxnSpPr/>
                <p:nvPr/>
              </p:nvCxnSpPr>
              <p:spPr>
                <a:xfrm>
                  <a:off x="4008321" y="5779534"/>
                  <a:ext cx="146084" cy="578654"/>
                </a:xfrm>
                <a:prstGeom prst="straightConnector1">
                  <a:avLst/>
                </a:prstGeom>
                <a:ln>
                  <a:solidFill>
                    <a:srgbClr val="FFFFFF"/>
                  </a:solidFill>
                  <a:headEnd type="arrow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656" name="TextBox 28671"/>
                <p:cNvSpPr txBox="1">
                  <a:spLocks noChangeArrowheads="1"/>
                </p:cNvSpPr>
                <p:nvPr/>
              </p:nvSpPr>
              <p:spPr bwMode="auto">
                <a:xfrm rot="-6238726">
                  <a:off x="3381740" y="5868359"/>
                  <a:ext cx="1070048" cy="3332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GB" sz="1400">
                      <a:solidFill>
                        <a:srgbClr val="FFFFFF"/>
                      </a:solidFill>
                      <a:latin typeface="Calibri" pitchFamily="34" charset="0"/>
                    </a:rPr>
                    <a:t>10-17cm</a:t>
                  </a:r>
                </a:p>
              </p:txBody>
            </p:sp>
          </p:grpSp>
          <p:sp>
            <p:nvSpPr>
              <p:cNvPr id="23646" name="TextBox 4"/>
              <p:cNvSpPr txBox="1">
                <a:spLocks noChangeArrowheads="1"/>
              </p:cNvSpPr>
              <p:nvPr/>
            </p:nvSpPr>
            <p:spPr bwMode="auto">
              <a:xfrm>
                <a:off x="1703917" y="5142696"/>
                <a:ext cx="95628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400">
                    <a:solidFill>
                      <a:schemeClr val="bg1"/>
                    </a:solidFill>
                    <a:latin typeface="Calibri" pitchFamily="34" charset="0"/>
                  </a:rPr>
                  <a:t>3mm thick</a:t>
                </a:r>
              </a:p>
            </p:txBody>
          </p:sp>
          <p:sp>
            <p:nvSpPr>
              <p:cNvPr id="28678" name="Text Box 5"/>
              <p:cNvSpPr txBox="1">
                <a:spLocks noChangeArrowheads="1"/>
              </p:cNvSpPr>
              <p:nvPr/>
            </p:nvSpPr>
            <p:spPr bwMode="auto">
              <a:xfrm>
                <a:off x="708313" y="6093715"/>
                <a:ext cx="2629523" cy="32258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 smtClean="0">
                    <a:solidFill>
                      <a:srgbClr val="FFFFFF"/>
                    </a:solidFill>
                    <a:latin typeface="+mn-lt"/>
                  </a:rPr>
                  <a:t>    (Tiles by injection molding)</a:t>
                </a:r>
                <a:endParaRPr lang="en-US" sz="1400" dirty="0">
                  <a:solidFill>
                    <a:srgbClr val="3366FF"/>
                  </a:solidFill>
                  <a:latin typeface="+mn-lt"/>
                </a:endParaRP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 flipH="1" flipV="1">
                <a:off x="917987" y="4854931"/>
                <a:ext cx="187332" cy="1122388"/>
              </a:xfrm>
              <a:prstGeom prst="line">
                <a:avLst/>
              </a:prstGeom>
              <a:ln>
                <a:solidFill>
                  <a:srgbClr val="00A6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V="1">
                <a:off x="2956298" y="4904815"/>
                <a:ext cx="417630" cy="1107423"/>
              </a:xfrm>
              <a:prstGeom prst="line">
                <a:avLst/>
              </a:prstGeom>
              <a:ln>
                <a:solidFill>
                  <a:srgbClr val="00A6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650" name="TextBox 28689"/>
              <p:cNvSpPr txBox="1">
                <a:spLocks noChangeArrowheads="1"/>
              </p:cNvSpPr>
              <p:nvPr/>
            </p:nvSpPr>
            <p:spPr bwMode="auto">
              <a:xfrm>
                <a:off x="606961" y="4647510"/>
                <a:ext cx="620683" cy="36933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>
                    <a:latin typeface="Calibri" pitchFamily="34" charset="0"/>
                  </a:rPr>
                  <a:t>PMT</a:t>
                </a:r>
              </a:p>
            </p:txBody>
          </p:sp>
          <p:sp>
            <p:nvSpPr>
              <p:cNvPr id="23651" name="TextBox 70"/>
              <p:cNvSpPr txBox="1">
                <a:spLocks noChangeArrowheads="1"/>
              </p:cNvSpPr>
              <p:nvPr/>
            </p:nvSpPr>
            <p:spPr bwMode="auto">
              <a:xfrm>
                <a:off x="3097133" y="4703125"/>
                <a:ext cx="620683" cy="3693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>
                    <a:latin typeface="Calibri" pitchFamily="34" charset="0"/>
                  </a:rPr>
                  <a:t>PMT</a:t>
                </a:r>
              </a:p>
            </p:txBody>
          </p:sp>
        </p:grpSp>
        <p:sp>
          <p:nvSpPr>
            <p:cNvPr id="23641" name="Rectangle 77"/>
            <p:cNvSpPr>
              <a:spLocks noChangeArrowheads="1"/>
            </p:cNvSpPr>
            <p:nvPr/>
          </p:nvSpPr>
          <p:spPr bwMode="auto">
            <a:xfrm>
              <a:off x="858032" y="5510478"/>
              <a:ext cx="36083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  <a:latin typeface="Symbol" pitchFamily="18" charset="2"/>
                </a:rPr>
                <a:t>F</a:t>
              </a:r>
              <a:endParaRPr lang="en-GB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cxnSp>
          <p:nvCxnSpPr>
            <p:cNvPr id="114" name="Straight Arrow Connector 113"/>
            <p:cNvCxnSpPr/>
            <p:nvPr/>
          </p:nvCxnSpPr>
          <p:spPr>
            <a:xfrm flipH="1" flipV="1">
              <a:off x="203108" y="5461270"/>
              <a:ext cx="131763" cy="584170"/>
            </a:xfrm>
            <a:prstGeom prst="straightConnector1">
              <a:avLst/>
            </a:prstGeom>
            <a:ln>
              <a:solidFill>
                <a:srgbClr val="0000FF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643" name="TextBox 83"/>
            <p:cNvSpPr txBox="1">
              <a:spLocks noChangeArrowheads="1"/>
            </p:cNvSpPr>
            <p:nvPr/>
          </p:nvSpPr>
          <p:spPr bwMode="auto">
            <a:xfrm>
              <a:off x="21169" y="5630663"/>
              <a:ext cx="31290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0000FF"/>
                  </a:solidFill>
                  <a:latin typeface="Calibri" pitchFamily="34" charset="0"/>
                </a:rPr>
                <a:t>R</a:t>
              </a:r>
            </a:p>
          </p:txBody>
        </p:sp>
      </p:grpSp>
      <p:cxnSp>
        <p:nvCxnSpPr>
          <p:cNvPr id="28679" name="Straight Arrow Connector 28678"/>
          <p:cNvCxnSpPr/>
          <p:nvPr/>
        </p:nvCxnSpPr>
        <p:spPr>
          <a:xfrm flipV="1">
            <a:off x="2032000" y="3432175"/>
            <a:ext cx="19050" cy="684213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/>
          <p:nvPr/>
        </p:nvCxnSpPr>
        <p:spPr>
          <a:xfrm flipV="1">
            <a:off x="2878138" y="4132263"/>
            <a:ext cx="931862" cy="493712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558" name="Rectangle 28682"/>
          <p:cNvSpPr>
            <a:spLocks noChangeArrowheads="1"/>
          </p:cNvSpPr>
          <p:nvPr/>
        </p:nvSpPr>
        <p:spPr bwMode="auto">
          <a:xfrm rot="-1725263">
            <a:off x="3106738" y="4422775"/>
            <a:ext cx="7302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>
                <a:latin typeface="Calibri" pitchFamily="34" charset="0"/>
              </a:rPr>
              <a:t>Z, </a:t>
            </a:r>
            <a:r>
              <a:rPr lang="en-GB" sz="1400">
                <a:latin typeface="Symbol" pitchFamily="18" charset="2"/>
              </a:rPr>
              <a:t>h</a:t>
            </a:r>
          </a:p>
        </p:txBody>
      </p:sp>
      <p:sp>
        <p:nvSpPr>
          <p:cNvPr id="23559" name="Rectangle 28690"/>
          <p:cNvSpPr>
            <a:spLocks noChangeArrowheads="1"/>
          </p:cNvSpPr>
          <p:nvPr/>
        </p:nvSpPr>
        <p:spPr bwMode="auto">
          <a:xfrm>
            <a:off x="414338" y="4275138"/>
            <a:ext cx="698500" cy="3683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Symbol" pitchFamily="18" charset="2"/>
              </a:rPr>
              <a:t>F</a:t>
            </a:r>
            <a:endParaRPr lang="en-GB">
              <a:latin typeface="Calibri" pitchFamily="34" charset="0"/>
            </a:endParaRPr>
          </a:p>
        </p:txBody>
      </p:sp>
      <p:cxnSp>
        <p:nvCxnSpPr>
          <p:cNvPr id="162" name="Straight Arrow Connector 161"/>
          <p:cNvCxnSpPr/>
          <p:nvPr/>
        </p:nvCxnSpPr>
        <p:spPr>
          <a:xfrm>
            <a:off x="477838" y="4151313"/>
            <a:ext cx="415925" cy="228600"/>
          </a:xfrm>
          <a:prstGeom prst="straightConnector1">
            <a:avLst/>
          </a:prstGeom>
          <a:ln w="19050" cmpd="sng"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561" name="TextBox 28694"/>
          <p:cNvSpPr txBox="1">
            <a:spLocks noChangeArrowheads="1"/>
          </p:cNvSpPr>
          <p:nvPr/>
        </p:nvSpPr>
        <p:spPr bwMode="auto">
          <a:xfrm>
            <a:off x="6610350" y="5867400"/>
            <a:ext cx="312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R</a:t>
            </a:r>
          </a:p>
        </p:txBody>
      </p:sp>
      <p:sp>
        <p:nvSpPr>
          <p:cNvPr id="28699" name="Oval 28698"/>
          <p:cNvSpPr/>
          <p:nvPr/>
        </p:nvSpPr>
        <p:spPr>
          <a:xfrm>
            <a:off x="623888" y="3482975"/>
            <a:ext cx="463550" cy="715963"/>
          </a:xfrm>
          <a:prstGeom prst="ellipse">
            <a:avLst/>
          </a:prstGeom>
          <a:noFill/>
          <a:ln w="28575" cmpd="sng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cxnSp>
        <p:nvCxnSpPr>
          <p:cNvPr id="43" name="Straight Connector 42"/>
          <p:cNvCxnSpPr/>
          <p:nvPr/>
        </p:nvCxnSpPr>
        <p:spPr>
          <a:xfrm>
            <a:off x="838200" y="4198938"/>
            <a:ext cx="1982788" cy="393700"/>
          </a:xfrm>
          <a:prstGeom prst="line">
            <a:avLst/>
          </a:prstGeom>
          <a:ln>
            <a:solidFill>
              <a:srgbClr val="953735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 flipV="1">
            <a:off x="803275" y="2160588"/>
            <a:ext cx="2024063" cy="1344612"/>
          </a:xfrm>
          <a:prstGeom prst="line">
            <a:avLst/>
          </a:prstGeom>
          <a:ln>
            <a:solidFill>
              <a:srgbClr val="953735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Oval 176"/>
          <p:cNvSpPr/>
          <p:nvPr/>
        </p:nvSpPr>
        <p:spPr>
          <a:xfrm>
            <a:off x="2278063" y="2151063"/>
            <a:ext cx="1490662" cy="2476500"/>
          </a:xfrm>
          <a:prstGeom prst="ellipse">
            <a:avLst/>
          </a:prstGeom>
          <a:noFill/>
          <a:ln w="28575" cmpd="sng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grpSp>
        <p:nvGrpSpPr>
          <p:cNvPr id="23566" name="Group 89"/>
          <p:cNvGrpSpPr>
            <a:grpSpLocks/>
          </p:cNvGrpSpPr>
          <p:nvPr/>
        </p:nvGrpSpPr>
        <p:grpSpPr bwMode="auto">
          <a:xfrm>
            <a:off x="23813" y="2787650"/>
            <a:ext cx="9210675" cy="3986213"/>
            <a:chOff x="-3536071" y="2886929"/>
            <a:chExt cx="9209976" cy="3986764"/>
          </a:xfrm>
        </p:grpSpPr>
        <p:grpSp>
          <p:nvGrpSpPr>
            <p:cNvPr id="23599" name="Group 93"/>
            <p:cNvGrpSpPr>
              <a:grpSpLocks/>
            </p:cNvGrpSpPr>
            <p:nvPr/>
          </p:nvGrpSpPr>
          <p:grpSpPr bwMode="auto">
            <a:xfrm>
              <a:off x="3259667" y="4284992"/>
              <a:ext cx="1793547" cy="2352582"/>
              <a:chOff x="4935711" y="4418196"/>
              <a:chExt cx="1456322" cy="2147278"/>
            </a:xfrm>
          </p:grpSpPr>
          <p:grpSp>
            <p:nvGrpSpPr>
              <p:cNvPr id="23610" name="Group 5"/>
              <p:cNvGrpSpPr>
                <a:grpSpLocks/>
              </p:cNvGrpSpPr>
              <p:nvPr/>
            </p:nvGrpSpPr>
            <p:grpSpPr bwMode="auto">
              <a:xfrm rot="649123">
                <a:off x="4935711" y="4658982"/>
                <a:ext cx="1456322" cy="1906492"/>
                <a:chOff x="1601" y="521"/>
                <a:chExt cx="1106" cy="1438"/>
              </a:xfrm>
            </p:grpSpPr>
            <p:grpSp>
              <p:nvGrpSpPr>
                <p:cNvPr id="23614" name="Group 6"/>
                <p:cNvGrpSpPr>
                  <a:grpSpLocks/>
                </p:cNvGrpSpPr>
                <p:nvPr/>
              </p:nvGrpSpPr>
              <p:grpSpPr bwMode="auto">
                <a:xfrm>
                  <a:off x="1646" y="521"/>
                  <a:ext cx="978" cy="1434"/>
                  <a:chOff x="1646" y="521"/>
                  <a:chExt cx="978" cy="1434"/>
                </a:xfrm>
              </p:grpSpPr>
              <p:sp>
                <p:nvSpPr>
                  <p:cNvPr id="23617" name="Rectangle 7"/>
                  <p:cNvSpPr>
                    <a:spLocks noChangeArrowheads="1"/>
                  </p:cNvSpPr>
                  <p:nvPr/>
                </p:nvSpPr>
                <p:spPr bwMode="auto">
                  <a:xfrm rot="-720000">
                    <a:off x="1679" y="584"/>
                    <a:ext cx="921" cy="1294"/>
                  </a:xfrm>
                  <a:prstGeom prst="rect">
                    <a:avLst/>
                  </a:prstGeom>
                  <a:solidFill>
                    <a:srgbClr val="808080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latin typeface="Calibri" pitchFamily="34" charset="0"/>
                    </a:endParaRPr>
                  </a:p>
                </p:txBody>
              </p:sp>
              <p:sp>
                <p:nvSpPr>
                  <p:cNvPr id="23618" name="Rectangle 8"/>
                  <p:cNvSpPr>
                    <a:spLocks noChangeArrowheads="1"/>
                  </p:cNvSpPr>
                  <p:nvPr/>
                </p:nvSpPr>
                <p:spPr bwMode="auto">
                  <a:xfrm rot="-720000">
                    <a:off x="1680" y="661"/>
                    <a:ext cx="66" cy="1294"/>
                  </a:xfrm>
                  <a:prstGeom prst="rect">
                    <a:avLst/>
                  </a:prstGeom>
                  <a:solidFill>
                    <a:srgbClr val="3333CC"/>
                  </a:solidFill>
                  <a:ln w="12600">
                    <a:solidFill>
                      <a:srgbClr val="3333CC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latin typeface="Calibri" pitchFamily="34" charset="0"/>
                    </a:endParaRPr>
                  </a:p>
                </p:txBody>
              </p:sp>
              <p:sp>
                <p:nvSpPr>
                  <p:cNvPr id="23619" name="Rectangle 9"/>
                  <p:cNvSpPr>
                    <a:spLocks noChangeArrowheads="1"/>
                  </p:cNvSpPr>
                  <p:nvPr/>
                </p:nvSpPr>
                <p:spPr bwMode="auto">
                  <a:xfrm rot="-720000">
                    <a:off x="1808" y="638"/>
                    <a:ext cx="67" cy="1294"/>
                  </a:xfrm>
                  <a:prstGeom prst="rect">
                    <a:avLst/>
                  </a:prstGeom>
                  <a:solidFill>
                    <a:srgbClr val="3333CC"/>
                  </a:solidFill>
                  <a:ln w="12600">
                    <a:solidFill>
                      <a:srgbClr val="3333CC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latin typeface="Calibri" pitchFamily="34" charset="0"/>
                    </a:endParaRPr>
                  </a:p>
                </p:txBody>
              </p:sp>
              <p:sp>
                <p:nvSpPr>
                  <p:cNvPr id="23620" name="Rectangle 10"/>
                  <p:cNvSpPr>
                    <a:spLocks noChangeArrowheads="1"/>
                  </p:cNvSpPr>
                  <p:nvPr/>
                </p:nvSpPr>
                <p:spPr bwMode="auto">
                  <a:xfrm rot="-720000">
                    <a:off x="1938" y="613"/>
                    <a:ext cx="67" cy="1294"/>
                  </a:xfrm>
                  <a:prstGeom prst="rect">
                    <a:avLst/>
                  </a:prstGeom>
                  <a:solidFill>
                    <a:srgbClr val="3333CC"/>
                  </a:solidFill>
                  <a:ln w="12600">
                    <a:solidFill>
                      <a:srgbClr val="3333CC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latin typeface="Calibri" pitchFamily="34" charset="0"/>
                    </a:endParaRPr>
                  </a:p>
                </p:txBody>
              </p:sp>
              <p:sp>
                <p:nvSpPr>
                  <p:cNvPr id="23621" name="Rectangle 11"/>
                  <p:cNvSpPr>
                    <a:spLocks noChangeArrowheads="1"/>
                  </p:cNvSpPr>
                  <p:nvPr/>
                </p:nvSpPr>
                <p:spPr bwMode="auto">
                  <a:xfrm rot="-720000">
                    <a:off x="2068" y="592"/>
                    <a:ext cx="65" cy="1294"/>
                  </a:xfrm>
                  <a:prstGeom prst="rect">
                    <a:avLst/>
                  </a:prstGeom>
                  <a:solidFill>
                    <a:srgbClr val="3333CC"/>
                  </a:solidFill>
                  <a:ln w="12600">
                    <a:solidFill>
                      <a:srgbClr val="3333CC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latin typeface="Calibri" pitchFamily="34" charset="0"/>
                    </a:endParaRPr>
                  </a:p>
                </p:txBody>
              </p:sp>
              <p:sp>
                <p:nvSpPr>
                  <p:cNvPr id="23622" name="Rectangle 12"/>
                  <p:cNvSpPr>
                    <a:spLocks noChangeArrowheads="1"/>
                  </p:cNvSpPr>
                  <p:nvPr/>
                </p:nvSpPr>
                <p:spPr bwMode="auto">
                  <a:xfrm rot="-720000">
                    <a:off x="2196" y="566"/>
                    <a:ext cx="67" cy="1294"/>
                  </a:xfrm>
                  <a:prstGeom prst="rect">
                    <a:avLst/>
                  </a:prstGeom>
                  <a:solidFill>
                    <a:srgbClr val="3333CC"/>
                  </a:solidFill>
                  <a:ln w="12600">
                    <a:solidFill>
                      <a:srgbClr val="3333CC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latin typeface="Calibri" pitchFamily="34" charset="0"/>
                    </a:endParaRPr>
                  </a:p>
                </p:txBody>
              </p:sp>
              <p:sp>
                <p:nvSpPr>
                  <p:cNvPr id="23623" name="Rectangle 13"/>
                  <p:cNvSpPr>
                    <a:spLocks noChangeArrowheads="1"/>
                  </p:cNvSpPr>
                  <p:nvPr/>
                </p:nvSpPr>
                <p:spPr bwMode="auto">
                  <a:xfrm rot="-720000">
                    <a:off x="2325" y="543"/>
                    <a:ext cx="67" cy="1294"/>
                  </a:xfrm>
                  <a:prstGeom prst="rect">
                    <a:avLst/>
                  </a:prstGeom>
                  <a:solidFill>
                    <a:srgbClr val="3333CC"/>
                  </a:solidFill>
                  <a:ln w="12600">
                    <a:solidFill>
                      <a:srgbClr val="3333CC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latin typeface="Calibri" pitchFamily="34" charset="0"/>
                    </a:endParaRPr>
                  </a:p>
                </p:txBody>
              </p:sp>
              <p:sp>
                <p:nvSpPr>
                  <p:cNvPr id="23624" name="Rectangle 14"/>
                  <p:cNvSpPr>
                    <a:spLocks noChangeArrowheads="1"/>
                  </p:cNvSpPr>
                  <p:nvPr/>
                </p:nvSpPr>
                <p:spPr bwMode="auto">
                  <a:xfrm rot="-720000">
                    <a:off x="2454" y="521"/>
                    <a:ext cx="66" cy="1294"/>
                  </a:xfrm>
                  <a:prstGeom prst="rect">
                    <a:avLst/>
                  </a:prstGeom>
                  <a:solidFill>
                    <a:srgbClr val="3333CC"/>
                  </a:solidFill>
                  <a:ln w="12600">
                    <a:solidFill>
                      <a:srgbClr val="3333CC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latin typeface="Calibri" pitchFamily="34" charset="0"/>
                    </a:endParaRPr>
                  </a:p>
                </p:txBody>
              </p:sp>
              <p:sp>
                <p:nvSpPr>
                  <p:cNvPr id="23625" name="Rectangle 15"/>
                  <p:cNvSpPr>
                    <a:spLocks noChangeArrowheads="1"/>
                  </p:cNvSpPr>
                  <p:nvPr/>
                </p:nvSpPr>
                <p:spPr bwMode="auto">
                  <a:xfrm rot="-720000">
                    <a:off x="1785" y="1615"/>
                    <a:ext cx="66" cy="323"/>
                  </a:xfrm>
                  <a:prstGeom prst="rect">
                    <a:avLst/>
                  </a:prstGeom>
                  <a:solidFill>
                    <a:srgbClr val="FFFF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latin typeface="Calibri" pitchFamily="34" charset="0"/>
                    </a:endParaRPr>
                  </a:p>
                </p:txBody>
              </p:sp>
              <p:sp>
                <p:nvSpPr>
                  <p:cNvPr id="23626" name="Rectangle 16"/>
                  <p:cNvSpPr>
                    <a:spLocks noChangeArrowheads="1"/>
                  </p:cNvSpPr>
                  <p:nvPr/>
                </p:nvSpPr>
                <p:spPr bwMode="auto">
                  <a:xfrm rot="-720000">
                    <a:off x="1646" y="981"/>
                    <a:ext cx="65" cy="323"/>
                  </a:xfrm>
                  <a:prstGeom prst="rect">
                    <a:avLst/>
                  </a:prstGeom>
                  <a:solidFill>
                    <a:srgbClr val="FFFF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latin typeface="Calibri" pitchFamily="34" charset="0"/>
                    </a:endParaRPr>
                  </a:p>
                </p:txBody>
              </p:sp>
              <p:sp>
                <p:nvSpPr>
                  <p:cNvPr id="23627" name="Rectangle 17"/>
                  <p:cNvSpPr>
                    <a:spLocks noChangeArrowheads="1"/>
                  </p:cNvSpPr>
                  <p:nvPr/>
                </p:nvSpPr>
                <p:spPr bwMode="auto">
                  <a:xfrm rot="-720000">
                    <a:off x="1844" y="1274"/>
                    <a:ext cx="67" cy="323"/>
                  </a:xfrm>
                  <a:prstGeom prst="rect">
                    <a:avLst/>
                  </a:prstGeom>
                  <a:solidFill>
                    <a:srgbClr val="FFFF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latin typeface="Calibri" pitchFamily="34" charset="0"/>
                    </a:endParaRPr>
                  </a:p>
                </p:txBody>
              </p:sp>
              <p:sp>
                <p:nvSpPr>
                  <p:cNvPr id="23628" name="Rectangle 18"/>
                  <p:cNvSpPr>
                    <a:spLocks noChangeArrowheads="1"/>
                  </p:cNvSpPr>
                  <p:nvPr/>
                </p:nvSpPr>
                <p:spPr bwMode="auto">
                  <a:xfrm rot="-720000">
                    <a:off x="1703" y="640"/>
                    <a:ext cx="67" cy="323"/>
                  </a:xfrm>
                  <a:prstGeom prst="rect">
                    <a:avLst/>
                  </a:prstGeom>
                  <a:solidFill>
                    <a:srgbClr val="FFFF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latin typeface="Calibri" pitchFamily="34" charset="0"/>
                    </a:endParaRPr>
                  </a:p>
                </p:txBody>
              </p:sp>
              <p:sp>
                <p:nvSpPr>
                  <p:cNvPr id="23629" name="Rectangle 19"/>
                  <p:cNvSpPr>
                    <a:spLocks noChangeArrowheads="1"/>
                  </p:cNvSpPr>
                  <p:nvPr/>
                </p:nvSpPr>
                <p:spPr bwMode="auto">
                  <a:xfrm rot="-720000">
                    <a:off x="1903" y="933"/>
                    <a:ext cx="67" cy="323"/>
                  </a:xfrm>
                  <a:prstGeom prst="rect">
                    <a:avLst/>
                  </a:prstGeom>
                  <a:solidFill>
                    <a:srgbClr val="FFFF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latin typeface="Calibri" pitchFamily="34" charset="0"/>
                    </a:endParaRPr>
                  </a:p>
                </p:txBody>
              </p:sp>
              <p:sp>
                <p:nvSpPr>
                  <p:cNvPr id="23630" name="Rectangle 20"/>
                  <p:cNvSpPr>
                    <a:spLocks noChangeArrowheads="1"/>
                  </p:cNvSpPr>
                  <p:nvPr/>
                </p:nvSpPr>
                <p:spPr bwMode="auto">
                  <a:xfrm rot="-720000">
                    <a:off x="2043" y="1568"/>
                    <a:ext cx="67" cy="323"/>
                  </a:xfrm>
                  <a:prstGeom prst="rect">
                    <a:avLst/>
                  </a:prstGeom>
                  <a:solidFill>
                    <a:srgbClr val="FFFF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latin typeface="Calibri" pitchFamily="34" charset="0"/>
                    </a:endParaRPr>
                  </a:p>
                </p:txBody>
              </p:sp>
              <p:sp>
                <p:nvSpPr>
                  <p:cNvPr id="23631" name="Rectangle 21"/>
                  <p:cNvSpPr>
                    <a:spLocks noChangeArrowheads="1"/>
                  </p:cNvSpPr>
                  <p:nvPr/>
                </p:nvSpPr>
                <p:spPr bwMode="auto">
                  <a:xfrm rot="-720000">
                    <a:off x="1963" y="594"/>
                    <a:ext cx="66" cy="323"/>
                  </a:xfrm>
                  <a:prstGeom prst="rect">
                    <a:avLst/>
                  </a:prstGeom>
                  <a:solidFill>
                    <a:srgbClr val="FFFF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latin typeface="Calibri" pitchFamily="34" charset="0"/>
                    </a:endParaRPr>
                  </a:p>
                </p:txBody>
              </p:sp>
              <p:sp>
                <p:nvSpPr>
                  <p:cNvPr id="23632" name="Rectangle 22"/>
                  <p:cNvSpPr>
                    <a:spLocks noChangeArrowheads="1"/>
                  </p:cNvSpPr>
                  <p:nvPr/>
                </p:nvSpPr>
                <p:spPr bwMode="auto">
                  <a:xfrm rot="-720000">
                    <a:off x="2360" y="1179"/>
                    <a:ext cx="67" cy="323"/>
                  </a:xfrm>
                  <a:prstGeom prst="rect">
                    <a:avLst/>
                  </a:prstGeom>
                  <a:solidFill>
                    <a:srgbClr val="FFFF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latin typeface="Calibri" pitchFamily="34" charset="0"/>
                    </a:endParaRPr>
                  </a:p>
                </p:txBody>
              </p:sp>
              <p:sp>
                <p:nvSpPr>
                  <p:cNvPr id="23633" name="Rectangle 23"/>
                  <p:cNvSpPr>
                    <a:spLocks noChangeArrowheads="1"/>
                  </p:cNvSpPr>
                  <p:nvPr/>
                </p:nvSpPr>
                <p:spPr bwMode="auto">
                  <a:xfrm rot="-720000">
                    <a:off x="2301" y="1520"/>
                    <a:ext cx="67" cy="323"/>
                  </a:xfrm>
                  <a:prstGeom prst="rect">
                    <a:avLst/>
                  </a:prstGeom>
                  <a:solidFill>
                    <a:srgbClr val="FFFF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latin typeface="Calibri" pitchFamily="34" charset="0"/>
                    </a:endParaRPr>
                  </a:p>
                </p:txBody>
              </p:sp>
              <p:sp>
                <p:nvSpPr>
                  <p:cNvPr id="23634" name="Rectangle 24"/>
                  <p:cNvSpPr>
                    <a:spLocks noChangeArrowheads="1"/>
                  </p:cNvSpPr>
                  <p:nvPr/>
                </p:nvSpPr>
                <p:spPr bwMode="auto">
                  <a:xfrm rot="-720000">
                    <a:off x="2102" y="1227"/>
                    <a:ext cx="66" cy="323"/>
                  </a:xfrm>
                  <a:prstGeom prst="rect">
                    <a:avLst/>
                  </a:prstGeom>
                  <a:solidFill>
                    <a:srgbClr val="FFFF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latin typeface="Calibri" pitchFamily="34" charset="0"/>
                    </a:endParaRPr>
                  </a:p>
                </p:txBody>
              </p:sp>
              <p:sp>
                <p:nvSpPr>
                  <p:cNvPr id="23635" name="Rectangle 25"/>
                  <p:cNvSpPr>
                    <a:spLocks noChangeArrowheads="1"/>
                  </p:cNvSpPr>
                  <p:nvPr/>
                </p:nvSpPr>
                <p:spPr bwMode="auto">
                  <a:xfrm rot="-720000">
                    <a:off x="2161" y="886"/>
                    <a:ext cx="67" cy="323"/>
                  </a:xfrm>
                  <a:prstGeom prst="rect">
                    <a:avLst/>
                  </a:prstGeom>
                  <a:solidFill>
                    <a:srgbClr val="FFFF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latin typeface="Calibri" pitchFamily="34" charset="0"/>
                    </a:endParaRPr>
                  </a:p>
                </p:txBody>
              </p:sp>
              <p:sp>
                <p:nvSpPr>
                  <p:cNvPr id="23636" name="Rectangle 26"/>
                  <p:cNvSpPr>
                    <a:spLocks noChangeArrowheads="1"/>
                  </p:cNvSpPr>
                  <p:nvPr/>
                </p:nvSpPr>
                <p:spPr bwMode="auto">
                  <a:xfrm rot="-720000">
                    <a:off x="2419" y="840"/>
                    <a:ext cx="65" cy="323"/>
                  </a:xfrm>
                  <a:prstGeom prst="rect">
                    <a:avLst/>
                  </a:prstGeom>
                  <a:solidFill>
                    <a:srgbClr val="FFFF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latin typeface="Calibri" pitchFamily="34" charset="0"/>
                    </a:endParaRPr>
                  </a:p>
                </p:txBody>
              </p:sp>
              <p:sp>
                <p:nvSpPr>
                  <p:cNvPr id="23637" name="Rectangle 27"/>
                  <p:cNvSpPr>
                    <a:spLocks noChangeArrowheads="1"/>
                  </p:cNvSpPr>
                  <p:nvPr/>
                </p:nvSpPr>
                <p:spPr bwMode="auto">
                  <a:xfrm rot="-720000">
                    <a:off x="2221" y="546"/>
                    <a:ext cx="67" cy="323"/>
                  </a:xfrm>
                  <a:prstGeom prst="rect">
                    <a:avLst/>
                  </a:prstGeom>
                  <a:solidFill>
                    <a:srgbClr val="FFFF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latin typeface="Calibri" pitchFamily="34" charset="0"/>
                    </a:endParaRPr>
                  </a:p>
                </p:txBody>
              </p:sp>
              <p:sp>
                <p:nvSpPr>
                  <p:cNvPr id="23638" name="Rectangle 28"/>
                  <p:cNvSpPr>
                    <a:spLocks noChangeArrowheads="1"/>
                  </p:cNvSpPr>
                  <p:nvPr/>
                </p:nvSpPr>
                <p:spPr bwMode="auto">
                  <a:xfrm rot="-720000">
                    <a:off x="2558" y="1474"/>
                    <a:ext cx="66" cy="323"/>
                  </a:xfrm>
                  <a:prstGeom prst="rect">
                    <a:avLst/>
                  </a:prstGeom>
                  <a:solidFill>
                    <a:srgbClr val="FFFF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latin typeface="Calibri" pitchFamily="34" charset="0"/>
                    </a:endParaRPr>
                  </a:p>
                </p:txBody>
              </p:sp>
            </p:grpSp>
            <p:sp>
              <p:nvSpPr>
                <p:cNvPr id="23615" name="Freeform 30"/>
                <p:cNvSpPr>
                  <a:spLocks noChangeArrowheads="1"/>
                </p:cNvSpPr>
                <p:nvPr/>
              </p:nvSpPr>
              <p:spPr bwMode="auto">
                <a:xfrm rot="-720000">
                  <a:off x="1827" y="1807"/>
                  <a:ext cx="880" cy="152"/>
                </a:xfrm>
                <a:custGeom>
                  <a:avLst/>
                  <a:gdLst>
                    <a:gd name="T0" fmla="*/ 0 w 785"/>
                    <a:gd name="T1" fmla="*/ 93 h 136"/>
                    <a:gd name="T2" fmla="*/ 407 w 785"/>
                    <a:gd name="T3" fmla="*/ 59 h 136"/>
                    <a:gd name="T4" fmla="*/ 702 w 785"/>
                    <a:gd name="T5" fmla="*/ 0 h 136"/>
                    <a:gd name="T6" fmla="*/ 874 w 785"/>
                    <a:gd name="T7" fmla="*/ 26 h 136"/>
                    <a:gd name="T8" fmla="*/ 1048 w 785"/>
                    <a:gd name="T9" fmla="*/ 32 h 136"/>
                    <a:gd name="T10" fmla="*/ 1175 w 785"/>
                    <a:gd name="T11" fmla="*/ 39 h 136"/>
                    <a:gd name="T12" fmla="*/ 1201 w 785"/>
                    <a:gd name="T13" fmla="*/ 59 h 136"/>
                    <a:gd name="T14" fmla="*/ 1276 w 785"/>
                    <a:gd name="T15" fmla="*/ 39 h 136"/>
                    <a:gd name="T16" fmla="*/ 1489 w 785"/>
                    <a:gd name="T17" fmla="*/ 19 h 136"/>
                    <a:gd name="T18" fmla="*/ 1556 w 785"/>
                    <a:gd name="T19" fmla="*/ 32 h 136"/>
                    <a:gd name="T20" fmla="*/ 1695 w 785"/>
                    <a:gd name="T21" fmla="*/ 93 h 136"/>
                    <a:gd name="T22" fmla="*/ 1328 w 785"/>
                    <a:gd name="T23" fmla="*/ 266 h 136"/>
                    <a:gd name="T24" fmla="*/ 174 w 785"/>
                    <a:gd name="T25" fmla="*/ 216 h 136"/>
                    <a:gd name="T26" fmla="*/ 39 w 785"/>
                    <a:gd name="T27" fmla="*/ 189 h 136"/>
                    <a:gd name="T28" fmla="*/ 13 w 785"/>
                    <a:gd name="T29" fmla="*/ 150 h 136"/>
                    <a:gd name="T30" fmla="*/ 3 w 785"/>
                    <a:gd name="T31" fmla="*/ 97 h 136"/>
                    <a:gd name="T32" fmla="*/ 0 w 785"/>
                    <a:gd name="T33" fmla="*/ 93 h 1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785"/>
                    <a:gd name="T52" fmla="*/ 0 h 136"/>
                    <a:gd name="T53" fmla="*/ 785 w 785"/>
                    <a:gd name="T54" fmla="*/ 136 h 1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785" h="136">
                      <a:moveTo>
                        <a:pt x="0" y="42"/>
                      </a:moveTo>
                      <a:cubicBezTo>
                        <a:pt x="66" y="25"/>
                        <a:pt x="100" y="29"/>
                        <a:pt x="183" y="27"/>
                      </a:cubicBezTo>
                      <a:cubicBezTo>
                        <a:pt x="231" y="24"/>
                        <a:pt x="269" y="8"/>
                        <a:pt x="315" y="0"/>
                      </a:cubicBezTo>
                      <a:cubicBezTo>
                        <a:pt x="343" y="6"/>
                        <a:pt x="363" y="10"/>
                        <a:pt x="393" y="12"/>
                      </a:cubicBezTo>
                      <a:cubicBezTo>
                        <a:pt x="422" y="17"/>
                        <a:pt x="441" y="17"/>
                        <a:pt x="471" y="15"/>
                      </a:cubicBezTo>
                      <a:cubicBezTo>
                        <a:pt x="490" y="16"/>
                        <a:pt x="509" y="15"/>
                        <a:pt x="528" y="18"/>
                      </a:cubicBezTo>
                      <a:cubicBezTo>
                        <a:pt x="533" y="19"/>
                        <a:pt x="535" y="26"/>
                        <a:pt x="540" y="27"/>
                      </a:cubicBezTo>
                      <a:cubicBezTo>
                        <a:pt x="547" y="29"/>
                        <a:pt x="566" y="19"/>
                        <a:pt x="573" y="18"/>
                      </a:cubicBezTo>
                      <a:cubicBezTo>
                        <a:pt x="604" y="12"/>
                        <a:pt x="637" y="11"/>
                        <a:pt x="669" y="9"/>
                      </a:cubicBezTo>
                      <a:cubicBezTo>
                        <a:pt x="683" y="14"/>
                        <a:pt x="684" y="19"/>
                        <a:pt x="699" y="15"/>
                      </a:cubicBezTo>
                      <a:cubicBezTo>
                        <a:pt x="770" y="19"/>
                        <a:pt x="737" y="8"/>
                        <a:pt x="762" y="42"/>
                      </a:cubicBezTo>
                      <a:cubicBezTo>
                        <a:pt x="785" y="136"/>
                        <a:pt x="657" y="120"/>
                        <a:pt x="597" y="123"/>
                      </a:cubicBezTo>
                      <a:cubicBezTo>
                        <a:pt x="422" y="120"/>
                        <a:pt x="254" y="101"/>
                        <a:pt x="78" y="99"/>
                      </a:cubicBezTo>
                      <a:cubicBezTo>
                        <a:pt x="34" y="88"/>
                        <a:pt x="54" y="92"/>
                        <a:pt x="18" y="87"/>
                      </a:cubicBezTo>
                      <a:cubicBezTo>
                        <a:pt x="14" y="81"/>
                        <a:pt x="10" y="75"/>
                        <a:pt x="6" y="69"/>
                      </a:cubicBezTo>
                      <a:cubicBezTo>
                        <a:pt x="2" y="62"/>
                        <a:pt x="5" y="53"/>
                        <a:pt x="3" y="45"/>
                      </a:cubicBezTo>
                      <a:cubicBezTo>
                        <a:pt x="3" y="44"/>
                        <a:pt x="1" y="43"/>
                        <a:pt x="0" y="4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3616" name="Freeform 31"/>
                <p:cNvSpPr>
                  <a:spLocks noChangeArrowheads="1"/>
                </p:cNvSpPr>
                <p:nvPr/>
              </p:nvSpPr>
              <p:spPr bwMode="auto">
                <a:xfrm rot="10200000">
                  <a:off x="1601" y="523"/>
                  <a:ext cx="880" cy="152"/>
                </a:xfrm>
                <a:custGeom>
                  <a:avLst/>
                  <a:gdLst>
                    <a:gd name="T0" fmla="*/ 0 w 785"/>
                    <a:gd name="T1" fmla="*/ 93 h 136"/>
                    <a:gd name="T2" fmla="*/ 407 w 785"/>
                    <a:gd name="T3" fmla="*/ 59 h 136"/>
                    <a:gd name="T4" fmla="*/ 702 w 785"/>
                    <a:gd name="T5" fmla="*/ 0 h 136"/>
                    <a:gd name="T6" fmla="*/ 874 w 785"/>
                    <a:gd name="T7" fmla="*/ 26 h 136"/>
                    <a:gd name="T8" fmla="*/ 1048 w 785"/>
                    <a:gd name="T9" fmla="*/ 32 h 136"/>
                    <a:gd name="T10" fmla="*/ 1175 w 785"/>
                    <a:gd name="T11" fmla="*/ 39 h 136"/>
                    <a:gd name="T12" fmla="*/ 1201 w 785"/>
                    <a:gd name="T13" fmla="*/ 59 h 136"/>
                    <a:gd name="T14" fmla="*/ 1276 w 785"/>
                    <a:gd name="T15" fmla="*/ 39 h 136"/>
                    <a:gd name="T16" fmla="*/ 1489 w 785"/>
                    <a:gd name="T17" fmla="*/ 19 h 136"/>
                    <a:gd name="T18" fmla="*/ 1556 w 785"/>
                    <a:gd name="T19" fmla="*/ 32 h 136"/>
                    <a:gd name="T20" fmla="*/ 1695 w 785"/>
                    <a:gd name="T21" fmla="*/ 93 h 136"/>
                    <a:gd name="T22" fmla="*/ 1328 w 785"/>
                    <a:gd name="T23" fmla="*/ 266 h 136"/>
                    <a:gd name="T24" fmla="*/ 174 w 785"/>
                    <a:gd name="T25" fmla="*/ 216 h 136"/>
                    <a:gd name="T26" fmla="*/ 39 w 785"/>
                    <a:gd name="T27" fmla="*/ 189 h 136"/>
                    <a:gd name="T28" fmla="*/ 13 w 785"/>
                    <a:gd name="T29" fmla="*/ 150 h 136"/>
                    <a:gd name="T30" fmla="*/ 3 w 785"/>
                    <a:gd name="T31" fmla="*/ 97 h 136"/>
                    <a:gd name="T32" fmla="*/ 0 w 785"/>
                    <a:gd name="T33" fmla="*/ 93 h 1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785"/>
                    <a:gd name="T52" fmla="*/ 0 h 136"/>
                    <a:gd name="T53" fmla="*/ 785 w 785"/>
                    <a:gd name="T54" fmla="*/ 136 h 1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785" h="136">
                      <a:moveTo>
                        <a:pt x="0" y="42"/>
                      </a:moveTo>
                      <a:cubicBezTo>
                        <a:pt x="66" y="25"/>
                        <a:pt x="100" y="29"/>
                        <a:pt x="183" y="27"/>
                      </a:cubicBezTo>
                      <a:cubicBezTo>
                        <a:pt x="231" y="24"/>
                        <a:pt x="269" y="8"/>
                        <a:pt x="315" y="0"/>
                      </a:cubicBezTo>
                      <a:cubicBezTo>
                        <a:pt x="343" y="6"/>
                        <a:pt x="363" y="10"/>
                        <a:pt x="393" y="12"/>
                      </a:cubicBezTo>
                      <a:cubicBezTo>
                        <a:pt x="422" y="17"/>
                        <a:pt x="441" y="17"/>
                        <a:pt x="471" y="15"/>
                      </a:cubicBezTo>
                      <a:cubicBezTo>
                        <a:pt x="490" y="16"/>
                        <a:pt x="509" y="15"/>
                        <a:pt x="528" y="18"/>
                      </a:cubicBezTo>
                      <a:cubicBezTo>
                        <a:pt x="533" y="19"/>
                        <a:pt x="535" y="26"/>
                        <a:pt x="540" y="27"/>
                      </a:cubicBezTo>
                      <a:cubicBezTo>
                        <a:pt x="547" y="29"/>
                        <a:pt x="566" y="19"/>
                        <a:pt x="573" y="18"/>
                      </a:cubicBezTo>
                      <a:cubicBezTo>
                        <a:pt x="604" y="12"/>
                        <a:pt x="637" y="11"/>
                        <a:pt x="669" y="9"/>
                      </a:cubicBezTo>
                      <a:cubicBezTo>
                        <a:pt x="683" y="14"/>
                        <a:pt x="684" y="19"/>
                        <a:pt x="699" y="15"/>
                      </a:cubicBezTo>
                      <a:cubicBezTo>
                        <a:pt x="770" y="19"/>
                        <a:pt x="737" y="8"/>
                        <a:pt x="762" y="42"/>
                      </a:cubicBezTo>
                      <a:cubicBezTo>
                        <a:pt x="785" y="136"/>
                        <a:pt x="657" y="120"/>
                        <a:pt x="597" y="123"/>
                      </a:cubicBezTo>
                      <a:cubicBezTo>
                        <a:pt x="422" y="120"/>
                        <a:pt x="254" y="101"/>
                        <a:pt x="78" y="99"/>
                      </a:cubicBezTo>
                      <a:cubicBezTo>
                        <a:pt x="34" y="88"/>
                        <a:pt x="54" y="92"/>
                        <a:pt x="18" y="87"/>
                      </a:cubicBezTo>
                      <a:cubicBezTo>
                        <a:pt x="14" y="81"/>
                        <a:pt x="10" y="75"/>
                        <a:pt x="6" y="69"/>
                      </a:cubicBezTo>
                      <a:cubicBezTo>
                        <a:pt x="2" y="62"/>
                        <a:pt x="5" y="53"/>
                        <a:pt x="3" y="45"/>
                      </a:cubicBezTo>
                      <a:cubicBezTo>
                        <a:pt x="3" y="44"/>
                        <a:pt x="1" y="43"/>
                        <a:pt x="0" y="4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29" name="Line 29"/>
              <p:cNvSpPr>
                <a:spLocks noChangeShapeType="1"/>
              </p:cNvSpPr>
              <p:nvPr/>
            </p:nvSpPr>
            <p:spPr bwMode="auto">
              <a:xfrm rot="649123">
                <a:off x="5317095" y="4427546"/>
                <a:ext cx="130181" cy="702844"/>
              </a:xfrm>
              <a:prstGeom prst="line">
                <a:avLst/>
              </a:prstGeom>
              <a:noFill/>
              <a:ln w="38160">
                <a:solidFill>
                  <a:srgbClr val="00A600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n>
                    <a:solidFill>
                      <a:srgbClr val="4F6228"/>
                    </a:solidFill>
                  </a:ln>
                  <a:latin typeface="+mn-lt"/>
                </a:endParaRPr>
              </a:p>
            </p:txBody>
          </p:sp>
          <p:sp>
            <p:nvSpPr>
              <p:cNvPr id="23612" name="Line 29"/>
              <p:cNvSpPr>
                <a:spLocks noChangeShapeType="1"/>
              </p:cNvSpPr>
              <p:nvPr/>
            </p:nvSpPr>
            <p:spPr bwMode="auto">
              <a:xfrm rot="649123">
                <a:off x="5446832" y="4418196"/>
                <a:ext cx="211586" cy="1120824"/>
              </a:xfrm>
              <a:prstGeom prst="line">
                <a:avLst/>
              </a:prstGeom>
              <a:noFill/>
              <a:ln w="38160">
                <a:solidFill>
                  <a:srgbClr val="00A6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13" name="Line 29"/>
              <p:cNvSpPr>
                <a:spLocks noChangeShapeType="1"/>
              </p:cNvSpPr>
              <p:nvPr/>
            </p:nvSpPr>
            <p:spPr bwMode="auto">
              <a:xfrm rot="649123">
                <a:off x="5103419" y="4432790"/>
                <a:ext cx="205764" cy="1106719"/>
              </a:xfrm>
              <a:prstGeom prst="line">
                <a:avLst/>
              </a:prstGeom>
              <a:noFill/>
              <a:ln w="38160">
                <a:solidFill>
                  <a:srgbClr val="00A6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3600" name="TextBox 111"/>
            <p:cNvSpPr txBox="1">
              <a:spLocks noChangeArrowheads="1"/>
            </p:cNvSpPr>
            <p:nvPr/>
          </p:nvSpPr>
          <p:spPr bwMode="auto">
            <a:xfrm>
              <a:off x="-168369" y="5457975"/>
              <a:ext cx="170576" cy="3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latin typeface="Calibri" pitchFamily="34" charset="0"/>
                </a:rPr>
                <a:t> </a:t>
              </a:r>
            </a:p>
          </p:txBody>
        </p:sp>
        <p:cxnSp>
          <p:nvCxnSpPr>
            <p:cNvPr id="96" name="Straight Arrow Connector 95"/>
            <p:cNvCxnSpPr/>
            <p:nvPr/>
          </p:nvCxnSpPr>
          <p:spPr>
            <a:xfrm flipV="1">
              <a:off x="4657982" y="5722596"/>
              <a:ext cx="515898" cy="13495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602" name="TextBox 96"/>
            <p:cNvSpPr txBox="1">
              <a:spLocks noChangeArrowheads="1"/>
            </p:cNvSpPr>
            <p:nvPr/>
          </p:nvSpPr>
          <p:spPr bwMode="auto">
            <a:xfrm>
              <a:off x="5035336" y="5834346"/>
              <a:ext cx="51795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0000FF"/>
                  </a:solidFill>
                  <a:latin typeface="Calibri" pitchFamily="34" charset="0"/>
                </a:rPr>
                <a:t>Tile</a:t>
              </a:r>
            </a:p>
          </p:txBody>
        </p:sp>
        <p:cxnSp>
          <p:nvCxnSpPr>
            <p:cNvPr id="98" name="Straight Arrow Connector 97"/>
            <p:cNvCxnSpPr/>
            <p:nvPr/>
          </p:nvCxnSpPr>
          <p:spPr>
            <a:xfrm flipV="1">
              <a:off x="4684967" y="5106561"/>
              <a:ext cx="542884" cy="238158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604" name="TextBox 98"/>
            <p:cNvSpPr txBox="1">
              <a:spLocks noChangeArrowheads="1"/>
            </p:cNvSpPr>
            <p:nvPr/>
          </p:nvSpPr>
          <p:spPr bwMode="auto">
            <a:xfrm>
              <a:off x="4964821" y="4816096"/>
              <a:ext cx="70908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>
                  <a:latin typeface="Calibri" pitchFamily="34" charset="0"/>
                </a:rPr>
                <a:t>Steel</a:t>
              </a:r>
            </a:p>
          </p:txBody>
        </p:sp>
        <p:cxnSp>
          <p:nvCxnSpPr>
            <p:cNvPr id="100" name="Straight Arrow Connector 99"/>
            <p:cNvCxnSpPr/>
            <p:nvPr/>
          </p:nvCxnSpPr>
          <p:spPr>
            <a:xfrm flipV="1">
              <a:off x="4802433" y="5143079"/>
              <a:ext cx="500025" cy="384228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/>
            <p:cNvCxnSpPr/>
            <p:nvPr/>
          </p:nvCxnSpPr>
          <p:spPr>
            <a:xfrm flipV="1">
              <a:off x="4032555" y="4365096"/>
              <a:ext cx="579393" cy="144482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/>
            <p:cNvCxnSpPr/>
            <p:nvPr/>
          </p:nvCxnSpPr>
          <p:spPr>
            <a:xfrm>
              <a:off x="3429350" y="6578377"/>
              <a:ext cx="1428642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608" name="TextBox 108"/>
            <p:cNvSpPr txBox="1">
              <a:spLocks noChangeArrowheads="1"/>
            </p:cNvSpPr>
            <p:nvPr/>
          </p:nvSpPr>
          <p:spPr bwMode="auto">
            <a:xfrm>
              <a:off x="3908821" y="6504361"/>
              <a:ext cx="54173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latin typeface="Calibri" pitchFamily="34" charset="0"/>
                </a:rPr>
                <a:t>Z, </a:t>
              </a:r>
              <a:r>
                <a:rPr lang="en-GB">
                  <a:latin typeface="Symbol" pitchFamily="18" charset="2"/>
                </a:rPr>
                <a:t>h</a:t>
              </a:r>
            </a:p>
          </p:txBody>
        </p:sp>
        <p:sp>
          <p:nvSpPr>
            <p:cNvPr id="23609" name="TextBox 110"/>
            <p:cNvSpPr txBox="1">
              <a:spLocks noChangeArrowheads="1"/>
            </p:cNvSpPr>
            <p:nvPr/>
          </p:nvSpPr>
          <p:spPr bwMode="auto">
            <a:xfrm rot="-5400000">
              <a:off x="-3839298" y="3190156"/>
              <a:ext cx="97578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000000"/>
                  </a:solidFill>
                  <a:latin typeface="Calibri" pitchFamily="34" charset="0"/>
                </a:rPr>
                <a:t>R, depth</a:t>
              </a:r>
            </a:p>
          </p:txBody>
        </p:sp>
      </p:grpSp>
      <p:pic>
        <p:nvPicPr>
          <p:cNvPr id="23567" name="Picture 28679" descr="profile.tif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35663" y="2747963"/>
            <a:ext cx="1633537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568" name="Group 79"/>
          <p:cNvGrpSpPr>
            <a:grpSpLocks/>
          </p:cNvGrpSpPr>
          <p:nvPr/>
        </p:nvGrpSpPr>
        <p:grpSpPr bwMode="auto">
          <a:xfrm rot="-452096">
            <a:off x="1257300" y="4043363"/>
            <a:ext cx="708025" cy="650875"/>
            <a:chOff x="7440083" y="4035462"/>
            <a:chExt cx="1312791" cy="919921"/>
          </a:xfrm>
        </p:grpSpPr>
        <p:cxnSp>
          <p:nvCxnSpPr>
            <p:cNvPr id="81" name="Straight Arrow Connector 80"/>
            <p:cNvCxnSpPr/>
            <p:nvPr/>
          </p:nvCxnSpPr>
          <p:spPr>
            <a:xfrm rot="452096" flipH="1" flipV="1">
              <a:off x="8029802" y="4049446"/>
              <a:ext cx="123626" cy="60580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 rot="20667577" flipH="1" flipV="1">
              <a:off x="7722772" y="4160356"/>
              <a:ext cx="297292" cy="509321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 rot="452096" flipV="1">
              <a:off x="8155930" y="4033942"/>
              <a:ext cx="235478" cy="62599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 flipV="1">
              <a:off x="7438550" y="4657720"/>
              <a:ext cx="665226" cy="105455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flipH="1">
              <a:off x="8103086" y="4499977"/>
              <a:ext cx="647565" cy="152572"/>
            </a:xfrm>
            <a:prstGeom prst="straightConnector1">
              <a:avLst/>
            </a:prstGeom>
            <a:ln>
              <a:solidFill>
                <a:srgbClr val="1F497D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597" name="TextBox 87"/>
            <p:cNvSpPr txBox="1">
              <a:spLocks noChangeArrowheads="1"/>
            </p:cNvSpPr>
            <p:nvPr/>
          </p:nvSpPr>
          <p:spPr bwMode="auto">
            <a:xfrm>
              <a:off x="7662334" y="4586051"/>
              <a:ext cx="26458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>
                  <a:latin typeface="Calibri" pitchFamily="34" charset="0"/>
                </a:rPr>
                <a:t>p</a:t>
              </a:r>
            </a:p>
          </p:txBody>
        </p:sp>
        <p:sp>
          <p:nvSpPr>
            <p:cNvPr id="23598" name="Rectangle 88"/>
            <p:cNvSpPr>
              <a:spLocks noChangeArrowheads="1"/>
            </p:cNvSpPr>
            <p:nvPr/>
          </p:nvSpPr>
          <p:spPr bwMode="auto">
            <a:xfrm>
              <a:off x="8366612" y="4506085"/>
              <a:ext cx="30594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latin typeface="Calibri" pitchFamily="34" charset="0"/>
                </a:rPr>
                <a:t>p</a:t>
              </a:r>
            </a:p>
          </p:txBody>
        </p:sp>
      </p:grpSp>
      <p:grpSp>
        <p:nvGrpSpPr>
          <p:cNvPr id="23569" name="Group 54"/>
          <p:cNvGrpSpPr>
            <a:grpSpLocks/>
          </p:cNvGrpSpPr>
          <p:nvPr/>
        </p:nvGrpSpPr>
        <p:grpSpPr bwMode="auto">
          <a:xfrm>
            <a:off x="7032625" y="3940175"/>
            <a:ext cx="1851025" cy="2138363"/>
            <a:chOff x="6764955" y="3758589"/>
            <a:chExt cx="1851051" cy="2138420"/>
          </a:xfrm>
        </p:grpSpPr>
        <p:sp>
          <p:nvSpPr>
            <p:cNvPr id="23587" name="TextBox 28673"/>
            <p:cNvSpPr txBox="1">
              <a:spLocks noChangeArrowheads="1"/>
            </p:cNvSpPr>
            <p:nvPr/>
          </p:nvSpPr>
          <p:spPr bwMode="auto">
            <a:xfrm>
              <a:off x="7865417" y="3758589"/>
              <a:ext cx="75058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008000"/>
                  </a:solidFill>
                  <a:latin typeface="Calibri" pitchFamily="34" charset="0"/>
                </a:rPr>
                <a:t>Fibres</a:t>
              </a:r>
            </a:p>
          </p:txBody>
        </p:sp>
        <p:sp>
          <p:nvSpPr>
            <p:cNvPr id="23588" name="Line 29"/>
            <p:cNvSpPr>
              <a:spLocks noChangeShapeType="1"/>
            </p:cNvSpPr>
            <p:nvPr/>
          </p:nvSpPr>
          <p:spPr bwMode="auto">
            <a:xfrm rot="649123">
              <a:off x="6764955" y="4023662"/>
              <a:ext cx="378684" cy="1842386"/>
            </a:xfrm>
            <a:prstGeom prst="line">
              <a:avLst/>
            </a:prstGeom>
            <a:noFill/>
            <a:ln w="38160">
              <a:solidFill>
                <a:srgbClr val="1FF49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89" name="Line 29"/>
            <p:cNvSpPr>
              <a:spLocks noChangeShapeType="1"/>
            </p:cNvSpPr>
            <p:nvPr/>
          </p:nvSpPr>
          <p:spPr bwMode="auto">
            <a:xfrm rot="649123">
              <a:off x="7171186" y="4028688"/>
              <a:ext cx="434690" cy="1868321"/>
            </a:xfrm>
            <a:prstGeom prst="line">
              <a:avLst/>
            </a:prstGeom>
            <a:noFill/>
            <a:ln w="38160">
              <a:solidFill>
                <a:srgbClr val="1FF49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90" name="Line 29"/>
            <p:cNvSpPr>
              <a:spLocks noChangeShapeType="1"/>
            </p:cNvSpPr>
            <p:nvPr/>
          </p:nvSpPr>
          <p:spPr bwMode="auto">
            <a:xfrm rot="649123">
              <a:off x="7563693" y="3968941"/>
              <a:ext cx="413184" cy="1772847"/>
            </a:xfrm>
            <a:prstGeom prst="line">
              <a:avLst/>
            </a:prstGeom>
            <a:noFill/>
            <a:ln w="38160">
              <a:solidFill>
                <a:srgbClr val="1FF49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91" name="Line 29"/>
            <p:cNvSpPr>
              <a:spLocks noChangeShapeType="1"/>
            </p:cNvSpPr>
            <p:nvPr/>
          </p:nvSpPr>
          <p:spPr bwMode="auto">
            <a:xfrm rot="649123">
              <a:off x="7481081" y="3957729"/>
              <a:ext cx="249446" cy="1305325"/>
            </a:xfrm>
            <a:prstGeom prst="line">
              <a:avLst/>
            </a:prstGeom>
            <a:noFill/>
            <a:ln w="38160">
              <a:solidFill>
                <a:srgbClr val="1FF49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6010275" y="3033713"/>
            <a:ext cx="1017588" cy="593725"/>
          </a:xfrm>
          <a:prstGeom prst="rect">
            <a:avLst/>
          </a:prstGeom>
          <a:solidFill>
            <a:srgbClr val="2A30FF"/>
          </a:solidFill>
          <a:ln>
            <a:solidFill>
              <a:srgbClr val="2A3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Tile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/>
              <a:t>(no grooves) </a:t>
            </a:r>
          </a:p>
        </p:txBody>
      </p:sp>
      <p:sp>
        <p:nvSpPr>
          <p:cNvPr id="49" name="Rectangle 48"/>
          <p:cNvSpPr/>
          <p:nvPr/>
        </p:nvSpPr>
        <p:spPr>
          <a:xfrm>
            <a:off x="5810250" y="2344738"/>
            <a:ext cx="1581150" cy="641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steel</a:t>
            </a:r>
          </a:p>
        </p:txBody>
      </p:sp>
      <p:grpSp>
        <p:nvGrpSpPr>
          <p:cNvPr id="23572" name="Group 78"/>
          <p:cNvGrpSpPr>
            <a:grpSpLocks/>
          </p:cNvGrpSpPr>
          <p:nvPr/>
        </p:nvGrpSpPr>
        <p:grpSpPr bwMode="auto">
          <a:xfrm>
            <a:off x="7016750" y="2976563"/>
            <a:ext cx="358775" cy="669925"/>
            <a:chOff x="5250842" y="5764759"/>
            <a:chExt cx="420243" cy="794886"/>
          </a:xfrm>
        </p:grpSpPr>
        <p:sp>
          <p:nvSpPr>
            <p:cNvPr id="50" name="Oval 49"/>
            <p:cNvSpPr/>
            <p:nvPr/>
          </p:nvSpPr>
          <p:spPr>
            <a:xfrm>
              <a:off x="5353114" y="5764759"/>
              <a:ext cx="197105" cy="197779"/>
            </a:xfrm>
            <a:prstGeom prst="ellipse">
              <a:avLst/>
            </a:prstGeom>
            <a:solidFill>
              <a:srgbClr val="39B54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186" name="Oval 185"/>
            <p:cNvSpPr/>
            <p:nvPr/>
          </p:nvSpPr>
          <p:spPr>
            <a:xfrm>
              <a:off x="5473980" y="6066138"/>
              <a:ext cx="197105" cy="197779"/>
            </a:xfrm>
            <a:prstGeom prst="ellipse">
              <a:avLst/>
            </a:prstGeom>
            <a:solidFill>
              <a:srgbClr val="39B54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187" name="Oval 186"/>
            <p:cNvSpPr/>
            <p:nvPr/>
          </p:nvSpPr>
          <p:spPr>
            <a:xfrm>
              <a:off x="5250842" y="6066138"/>
              <a:ext cx="197105" cy="197779"/>
            </a:xfrm>
            <a:prstGeom prst="ellipse">
              <a:avLst/>
            </a:prstGeom>
            <a:solidFill>
              <a:srgbClr val="39B54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188" name="Oval 187"/>
            <p:cNvSpPr/>
            <p:nvPr/>
          </p:nvSpPr>
          <p:spPr>
            <a:xfrm>
              <a:off x="5356833" y="6361865"/>
              <a:ext cx="197105" cy="197780"/>
            </a:xfrm>
            <a:prstGeom prst="ellipse">
              <a:avLst/>
            </a:prstGeom>
            <a:solidFill>
              <a:srgbClr val="39B54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</p:grpSp>
      <p:cxnSp>
        <p:nvCxnSpPr>
          <p:cNvPr id="267" name="Straight Arrow Connector 266"/>
          <p:cNvCxnSpPr/>
          <p:nvPr/>
        </p:nvCxnSpPr>
        <p:spPr>
          <a:xfrm flipH="1" flipV="1">
            <a:off x="6862763" y="5688013"/>
            <a:ext cx="14287" cy="71755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4" name="Rectangle 183"/>
          <p:cNvSpPr/>
          <p:nvPr/>
        </p:nvSpPr>
        <p:spPr>
          <a:xfrm>
            <a:off x="5829300" y="3667125"/>
            <a:ext cx="1601788" cy="641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steel</a:t>
            </a:r>
          </a:p>
        </p:txBody>
      </p:sp>
      <p:cxnSp>
        <p:nvCxnSpPr>
          <p:cNvPr id="269" name="Straight Arrow Connector 268"/>
          <p:cNvCxnSpPr/>
          <p:nvPr/>
        </p:nvCxnSpPr>
        <p:spPr>
          <a:xfrm>
            <a:off x="5959475" y="3033713"/>
            <a:ext cx="0" cy="61277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576" name="TextBox 269"/>
          <p:cNvSpPr txBox="1">
            <a:spLocks noChangeArrowheads="1"/>
          </p:cNvSpPr>
          <p:nvPr/>
        </p:nvSpPr>
        <p:spPr bwMode="auto">
          <a:xfrm rot="-5400000">
            <a:off x="5481638" y="3195638"/>
            <a:ext cx="5619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>
                <a:latin typeface="Calibri" pitchFamily="34" charset="0"/>
              </a:rPr>
              <a:t>3mm</a:t>
            </a:r>
          </a:p>
        </p:txBody>
      </p:sp>
      <p:sp>
        <p:nvSpPr>
          <p:cNvPr id="23577" name="TextBox 271"/>
          <p:cNvSpPr txBox="1">
            <a:spLocks noChangeArrowheads="1"/>
          </p:cNvSpPr>
          <p:nvPr/>
        </p:nvSpPr>
        <p:spPr bwMode="auto">
          <a:xfrm>
            <a:off x="150813" y="4832350"/>
            <a:ext cx="7069137" cy="198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GB" sz="1600">
                <a:solidFill>
                  <a:srgbClr val="2A30FF"/>
                </a:solidFill>
                <a:latin typeface="Symbol" pitchFamily="18" charset="2"/>
              </a:rPr>
              <a:t>Dh</a:t>
            </a:r>
            <a:r>
              <a:rPr lang="en-GB" sz="1600">
                <a:solidFill>
                  <a:srgbClr val="2A30FF"/>
                </a:solidFill>
                <a:latin typeface="Calibri" pitchFamily="34" charset="0"/>
              </a:rPr>
              <a:t>:  </a:t>
            </a:r>
            <a:r>
              <a:rPr lang="en-GB" sz="1600">
                <a:latin typeface="Calibri" pitchFamily="34" charset="0"/>
              </a:rPr>
              <a:t>3mm tiles every 9-18mm in Z-&gt;</a:t>
            </a:r>
            <a:r>
              <a:rPr lang="en-GB" sz="1600">
                <a:solidFill>
                  <a:srgbClr val="008000"/>
                </a:solidFill>
                <a:latin typeface="Calibri" pitchFamily="34" charset="0"/>
              </a:rPr>
              <a:t>0.0007&lt;</a:t>
            </a:r>
            <a:r>
              <a:rPr lang="en-GB" sz="1600">
                <a:solidFill>
                  <a:srgbClr val="008000"/>
                </a:solidFill>
                <a:latin typeface="Symbol" pitchFamily="18" charset="2"/>
              </a:rPr>
              <a:t>Dh</a:t>
            </a:r>
            <a:r>
              <a:rPr lang="en-GB" sz="1600">
                <a:solidFill>
                  <a:srgbClr val="008000"/>
                </a:solidFill>
                <a:latin typeface="Calibri" pitchFamily="34" charset="0"/>
              </a:rPr>
              <a:t>&lt;0.008</a:t>
            </a:r>
          </a:p>
          <a:p>
            <a:pPr>
              <a:lnSpc>
                <a:spcPct val="110000"/>
              </a:lnSpc>
            </a:pPr>
            <a:r>
              <a:rPr lang="en-GB" sz="1600">
                <a:solidFill>
                  <a:srgbClr val="2A30FF"/>
                </a:solidFill>
                <a:latin typeface="Symbol" pitchFamily="18" charset="2"/>
              </a:rPr>
              <a:t>D</a:t>
            </a:r>
            <a:r>
              <a:rPr lang="en-GB" sz="1600">
                <a:solidFill>
                  <a:srgbClr val="2A30FF"/>
                </a:solidFill>
                <a:latin typeface="Calibri" pitchFamily="34" charset="0"/>
              </a:rPr>
              <a:t>R:  </a:t>
            </a:r>
            <a:r>
              <a:rPr lang="en-GB" sz="1600">
                <a:latin typeface="Calibri" pitchFamily="34" charset="0"/>
              </a:rPr>
              <a:t>11 tiles and 8 fibres in R -&gt; 8-11 layers with </a:t>
            </a:r>
            <a:r>
              <a:rPr lang="en-GB" sz="1600">
                <a:solidFill>
                  <a:srgbClr val="008000"/>
                </a:solidFill>
                <a:latin typeface="Calibri" pitchFamily="34" charset="0"/>
              </a:rPr>
              <a:t>1</a:t>
            </a:r>
            <a:r>
              <a:rPr lang="en-GB" sz="1600">
                <a:solidFill>
                  <a:srgbClr val="008000"/>
                </a:solidFill>
                <a:latin typeface="Symbol" pitchFamily="18" charset="2"/>
              </a:rPr>
              <a:t>l</a:t>
            </a:r>
            <a:r>
              <a:rPr lang="en-GB" sz="1600">
                <a:solidFill>
                  <a:srgbClr val="008000"/>
                </a:solidFill>
                <a:latin typeface="Calibri" pitchFamily="34" charset="0"/>
              </a:rPr>
              <a:t>&lt;</a:t>
            </a:r>
            <a:r>
              <a:rPr lang="en-GB" sz="1600">
                <a:solidFill>
                  <a:srgbClr val="008000"/>
                </a:solidFill>
                <a:latin typeface="Symbol" pitchFamily="18" charset="2"/>
              </a:rPr>
              <a:t>D</a:t>
            </a:r>
            <a:r>
              <a:rPr lang="en-GB" sz="1600">
                <a:solidFill>
                  <a:srgbClr val="008000"/>
                </a:solidFill>
                <a:latin typeface="Calibri" pitchFamily="34" charset="0"/>
              </a:rPr>
              <a:t>R&lt;0.5 </a:t>
            </a:r>
            <a:r>
              <a:rPr lang="en-GB" sz="1600">
                <a:solidFill>
                  <a:srgbClr val="008000"/>
                </a:solidFill>
                <a:latin typeface="Symbol" pitchFamily="18" charset="2"/>
              </a:rPr>
              <a:t>l</a:t>
            </a:r>
          </a:p>
          <a:p>
            <a:pPr>
              <a:lnSpc>
                <a:spcPct val="110000"/>
              </a:lnSpc>
            </a:pPr>
            <a:r>
              <a:rPr lang="en-GB" sz="1600">
                <a:solidFill>
                  <a:srgbClr val="2A30FF"/>
                </a:solidFill>
                <a:latin typeface="Symbol" pitchFamily="18" charset="2"/>
              </a:rPr>
              <a:t>DF:  </a:t>
            </a:r>
            <a:r>
              <a:rPr lang="en-GB" sz="1600">
                <a:latin typeface="Calibri" pitchFamily="34" charset="0"/>
              </a:rPr>
              <a:t>20 cm tiles-&gt; </a:t>
            </a:r>
            <a:r>
              <a:rPr lang="en-GB" sz="1600">
                <a:solidFill>
                  <a:srgbClr val="008000"/>
                </a:solidFill>
                <a:latin typeface="Symbol" pitchFamily="18" charset="2"/>
              </a:rPr>
              <a:t>Df</a:t>
            </a:r>
            <a:r>
              <a:rPr lang="en-GB" sz="1600">
                <a:solidFill>
                  <a:srgbClr val="008000"/>
                </a:solidFill>
                <a:latin typeface="Calibri" pitchFamily="34" charset="0"/>
              </a:rPr>
              <a:t>=0.1 </a:t>
            </a:r>
            <a:r>
              <a:rPr lang="en-GB" sz="1600">
                <a:latin typeface="Calibri" pitchFamily="34" charset="0"/>
              </a:rPr>
              <a:t>(with dual fibre readout)</a:t>
            </a:r>
            <a:endParaRPr lang="en-GB" sz="1600">
              <a:solidFill>
                <a:srgbClr val="FF0000"/>
              </a:solidFill>
              <a:latin typeface="Calibri" pitchFamily="34" charset="0"/>
            </a:endParaRPr>
          </a:p>
          <a:p>
            <a:pPr>
              <a:lnSpc>
                <a:spcPct val="110000"/>
              </a:lnSpc>
            </a:pPr>
            <a:r>
              <a:rPr lang="en-GB" sz="1600">
                <a:latin typeface="Calibri" pitchFamily="34" charset="0"/>
              </a:rPr>
              <a:t>In total ~ 620k fibres and 40k tiles ; but ~80-300 Tile-fibres couplings in 1PMT =&gt;</a:t>
            </a:r>
          </a:p>
          <a:p>
            <a:pPr>
              <a:lnSpc>
                <a:spcPct val="110000"/>
              </a:lnSpc>
            </a:pPr>
            <a:r>
              <a:rPr lang="en-GB" sz="1600">
                <a:solidFill>
                  <a:srgbClr val="FF0000"/>
                </a:solidFill>
                <a:latin typeface="Calibri" pitchFamily="34" charset="0"/>
              </a:rPr>
              <a:t>10 k channels ; </a:t>
            </a:r>
            <a:r>
              <a:rPr lang="en-GB" sz="1600">
                <a:solidFill>
                  <a:srgbClr val="FF0000"/>
                </a:solidFill>
                <a:latin typeface="Symbol" pitchFamily="18" charset="2"/>
              </a:rPr>
              <a:t>Dh</a:t>
            </a:r>
            <a:r>
              <a:rPr lang="en-GB" sz="1600">
                <a:solidFill>
                  <a:srgbClr val="FF0000"/>
                </a:solidFill>
                <a:latin typeface="Calibri" pitchFamily="34" charset="0"/>
              </a:rPr>
              <a:t>x</a:t>
            </a:r>
            <a:r>
              <a:rPr lang="en-GB" sz="1600">
                <a:solidFill>
                  <a:srgbClr val="FF0000"/>
                </a:solidFill>
                <a:latin typeface="Symbol" pitchFamily="18" charset="2"/>
              </a:rPr>
              <a:t>Df</a:t>
            </a:r>
            <a:r>
              <a:rPr lang="en-GB" sz="1600">
                <a:solidFill>
                  <a:srgbClr val="FF0000"/>
                </a:solidFill>
                <a:latin typeface="Calibri" pitchFamily="34" charset="0"/>
              </a:rPr>
              <a:t>=0.1x0.1 ; 3 longitudinal layers in LHC</a:t>
            </a:r>
          </a:p>
          <a:p>
            <a:pPr>
              <a:lnSpc>
                <a:spcPct val="110000"/>
              </a:lnSpc>
            </a:pPr>
            <a:r>
              <a:rPr lang="en-GB" sz="1600">
                <a:latin typeface="Calibri" pitchFamily="34" charset="0"/>
              </a:rPr>
              <a:t>Cost/performance compromise in electronics costs (~730CHF/channel in 1998)</a:t>
            </a:r>
          </a:p>
          <a:p>
            <a:pPr>
              <a:lnSpc>
                <a:spcPct val="110000"/>
              </a:lnSpc>
            </a:pPr>
            <a:r>
              <a:rPr lang="en-GB" sz="1600">
                <a:solidFill>
                  <a:srgbClr val="FF0000"/>
                </a:solidFill>
                <a:latin typeface="Calibri" pitchFamily="34" charset="0"/>
              </a:rPr>
              <a:t>Minimal changes needed in optics/mechanics to exploit full granularity at FCC-hh</a:t>
            </a:r>
          </a:p>
        </p:txBody>
      </p:sp>
      <p:sp>
        <p:nvSpPr>
          <p:cNvPr id="23578" name="TextBox 272"/>
          <p:cNvSpPr txBox="1">
            <a:spLocks noChangeArrowheads="1"/>
          </p:cNvSpPr>
          <p:nvPr/>
        </p:nvSpPr>
        <p:spPr bwMode="auto">
          <a:xfrm>
            <a:off x="4064000" y="2873375"/>
            <a:ext cx="1370013" cy="523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>
                <a:latin typeface="Calibri" pitchFamily="34" charset="0"/>
              </a:rPr>
              <a:t>Fibre bundles </a:t>
            </a:r>
          </a:p>
          <a:p>
            <a:r>
              <a:rPr lang="en-GB" sz="1400">
                <a:latin typeface="Calibri" pitchFamily="34" charset="0"/>
              </a:rPr>
              <a:t>(at outer radius)</a:t>
            </a:r>
          </a:p>
        </p:txBody>
      </p:sp>
      <p:sp>
        <p:nvSpPr>
          <p:cNvPr id="23579" name="TextBox 276"/>
          <p:cNvSpPr txBox="1">
            <a:spLocks noChangeArrowheads="1"/>
          </p:cNvSpPr>
          <p:nvPr/>
        </p:nvSpPr>
        <p:spPr bwMode="auto">
          <a:xfrm rot="-5400000">
            <a:off x="5603082" y="2534444"/>
            <a:ext cx="60325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>
                <a:latin typeface="Calibri" pitchFamily="34" charset="0"/>
              </a:rPr>
              <a:t>4 mm</a:t>
            </a:r>
          </a:p>
        </p:txBody>
      </p:sp>
      <p:sp>
        <p:nvSpPr>
          <p:cNvPr id="275" name="Rectangle 274"/>
          <p:cNvSpPr/>
          <p:nvPr/>
        </p:nvSpPr>
        <p:spPr>
          <a:xfrm>
            <a:off x="7431088" y="2357438"/>
            <a:ext cx="1712912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solidFill>
                  <a:srgbClr val="008000"/>
                </a:solidFill>
                <a:latin typeface="+mn-lt"/>
              </a:rPr>
              <a:t>Fibres start at different R and go radially out =&gt;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400" dirty="0">
                <a:solidFill>
                  <a:srgbClr val="008000"/>
                </a:solidFill>
                <a:latin typeface="+mn-lt"/>
              </a:rPr>
              <a:t>No </a:t>
            </a:r>
            <a:r>
              <a:rPr lang="en-GB" sz="1400" dirty="0">
                <a:solidFill>
                  <a:srgbClr val="008000"/>
                </a:solidFill>
                <a:latin typeface="Symbol" charset="2"/>
                <a:cs typeface="Symbol" charset="2"/>
              </a:rPr>
              <a:t>f</a:t>
            </a:r>
            <a:r>
              <a:rPr lang="en-GB" sz="1400" dirty="0">
                <a:solidFill>
                  <a:srgbClr val="008000"/>
                </a:solidFill>
                <a:latin typeface="+mn-lt"/>
              </a:rPr>
              <a:t> cracks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400" dirty="0">
                <a:solidFill>
                  <a:srgbClr val="008000"/>
                </a:solidFill>
                <a:latin typeface="+mn-lt"/>
              </a:rPr>
              <a:t>R segmentation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400" dirty="0">
                <a:solidFill>
                  <a:srgbClr val="008000"/>
                </a:solidFill>
                <a:latin typeface="+mn-lt"/>
              </a:rPr>
              <a:t>PMTS out Radius  </a:t>
            </a:r>
          </a:p>
        </p:txBody>
      </p:sp>
      <p:cxnSp>
        <p:nvCxnSpPr>
          <p:cNvPr id="278" name="Straight Arrow Connector 277"/>
          <p:cNvCxnSpPr/>
          <p:nvPr/>
        </p:nvCxnSpPr>
        <p:spPr>
          <a:xfrm>
            <a:off x="5703888" y="2344738"/>
            <a:ext cx="0" cy="641350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582" name="Picture 109" descr="bundles.gif"/>
          <p:cNvPicPr>
            <a:picLocks noChangeAspect="1"/>
          </p:cNvPicPr>
          <p:nvPr/>
        </p:nvPicPr>
        <p:blipFill>
          <a:blip r:embed="rId5"/>
          <a:srcRect l="29897" t="10112" r="9724" b="21887"/>
          <a:stretch>
            <a:fillRect/>
          </a:stretch>
        </p:blipFill>
        <p:spPr bwMode="auto">
          <a:xfrm>
            <a:off x="4013200" y="3432175"/>
            <a:ext cx="1595438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5" descr="cylinder.tiff"/>
          <p:cNvPicPr>
            <a:picLocks noChangeAspect="1"/>
          </p:cNvPicPr>
          <p:nvPr/>
        </p:nvPicPr>
        <p:blipFill>
          <a:blip r:embed="rId2"/>
          <a:srcRect l="8760" t="4720" r="6871" b="4517"/>
          <a:stretch>
            <a:fillRect/>
          </a:stretch>
        </p:blipFill>
        <p:spPr bwMode="auto">
          <a:xfrm>
            <a:off x="23813" y="4610100"/>
            <a:ext cx="2046287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147638" y="19050"/>
            <a:ext cx="8921750" cy="411163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Main R&amp;D/improvements needed in Mechanics </a:t>
            </a:r>
            <a:r>
              <a:rPr lang="en-US" sz="2400" dirty="0" err="1" smtClean="0">
                <a:solidFill>
                  <a:srgbClr val="FF0000"/>
                </a:solidFill>
              </a:rPr>
              <a:t>vs</a:t>
            </a:r>
            <a:r>
              <a:rPr lang="en-US" sz="2400" dirty="0" smtClean="0">
                <a:solidFill>
                  <a:srgbClr val="FF0000"/>
                </a:solidFill>
              </a:rPr>
              <a:t> ATLAS</a:t>
            </a:r>
            <a:endParaRPr lang="en-GB" sz="24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638" y="371476"/>
            <a:ext cx="8921750" cy="3636962"/>
          </a:xfrm>
        </p:spPr>
        <p:txBody>
          <a:bodyPr rtlCol="0">
            <a:no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r>
              <a:rPr lang="en-GB" sz="1800" dirty="0" smtClean="0">
                <a:solidFill>
                  <a:srgbClr val="0000FF"/>
                </a:solidFill>
              </a:rPr>
              <a:t>Stainless Steel</a:t>
            </a:r>
            <a:r>
              <a:rPr lang="en-GB" sz="1800" dirty="0" smtClean="0"/>
              <a:t> (ok) for faster showers, less </a:t>
            </a:r>
            <a:r>
              <a:rPr lang="en-GB" sz="1800" dirty="0" smtClean="0">
                <a:latin typeface="Symbol" charset="2"/>
                <a:cs typeface="Symbol" charset="2"/>
              </a:rPr>
              <a:t>m</a:t>
            </a:r>
            <a:r>
              <a:rPr lang="en-GB" sz="1800" dirty="0" smtClean="0"/>
              <a:t> tails, non magnetic for solenoid compatibility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r>
              <a:rPr lang="en-GB" sz="1800" b="1" u="sng" dirty="0" smtClean="0">
                <a:solidFill>
                  <a:srgbClr val="0000FF"/>
                </a:solidFill>
              </a:rPr>
              <a:t>Increase cells thickness to at least 10</a:t>
            </a:r>
            <a:r>
              <a:rPr lang="en-GB" sz="1800" b="1" u="sng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l</a:t>
            </a:r>
            <a:r>
              <a:rPr lang="en-GB" sz="1800" dirty="0" smtClean="0">
                <a:solidFill>
                  <a:srgbClr val="0000FF"/>
                </a:solidFill>
              </a:rPr>
              <a:t> </a:t>
            </a:r>
            <a:r>
              <a:rPr lang="en-GB" sz="1800" dirty="0" smtClean="0"/>
              <a:t>(assuming 2</a:t>
            </a:r>
            <a:r>
              <a:rPr lang="en-GB" sz="1800" dirty="0" smtClean="0">
                <a:latin typeface="Symbol" charset="2"/>
                <a:cs typeface="Symbol" charset="2"/>
              </a:rPr>
              <a:t>l </a:t>
            </a:r>
            <a:r>
              <a:rPr lang="en-GB" sz="1800" dirty="0" err="1" smtClean="0"/>
              <a:t>e.m</a:t>
            </a:r>
            <a:r>
              <a:rPr lang="en-GB" sz="1800" dirty="0" smtClean="0"/>
              <a:t>. </a:t>
            </a:r>
            <a:r>
              <a:rPr lang="en-GB" sz="1800" dirty="0" err="1" smtClean="0"/>
              <a:t>calo</a:t>
            </a:r>
            <a:r>
              <a:rPr lang="en-GB" sz="1800" dirty="0" smtClean="0"/>
              <a:t> + tracker (?) )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r>
              <a:rPr lang="en-GB" sz="1800" b="1" u="sng" dirty="0" smtClean="0">
                <a:solidFill>
                  <a:srgbClr val="2A30FF"/>
                </a:solidFill>
              </a:rPr>
              <a:t>Redesign outer support/girder:</a:t>
            </a:r>
          </a:p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GB" sz="1800" dirty="0">
                <a:solidFill>
                  <a:srgbClr val="2A30FF"/>
                </a:solidFill>
              </a:rPr>
              <a:t>	</a:t>
            </a:r>
            <a:r>
              <a:rPr lang="en-GB" sz="1800" dirty="0" smtClean="0">
                <a:solidFill>
                  <a:srgbClr val="2A30FF"/>
                </a:solidFill>
              </a:rPr>
              <a:t>	- reduce girder thickness  (ATLAS ~30 cm; 1.5</a:t>
            </a:r>
            <a:r>
              <a:rPr lang="en-GB" sz="1800" dirty="0" smtClean="0">
                <a:solidFill>
                  <a:srgbClr val="2A30FF"/>
                </a:solidFill>
                <a:latin typeface="Symbol"/>
              </a:rPr>
              <a:t>l</a:t>
            </a:r>
            <a:r>
              <a:rPr lang="en-GB" sz="1800" dirty="0" smtClean="0">
                <a:solidFill>
                  <a:srgbClr val="2A30FF"/>
                </a:solidFill>
              </a:rPr>
              <a:t> )</a:t>
            </a:r>
          </a:p>
          <a:p>
            <a:pPr marL="0" lvl="3" indent="0" fontAlgn="auto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GB" sz="1800" dirty="0" smtClean="0"/>
              <a:t>		</a:t>
            </a:r>
            <a:r>
              <a:rPr lang="en-GB" sz="1800" dirty="0" smtClean="0">
                <a:solidFill>
                  <a:srgbClr val="0000FF"/>
                </a:solidFill>
              </a:rPr>
              <a:t>- optimize electronics location/space (no need to shield Si-PMT) </a:t>
            </a:r>
          </a:p>
          <a:p>
            <a:pPr marL="0" lvl="3" indent="0" fontAlgn="auto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GB" sz="1800" dirty="0"/>
              <a:t>	</a:t>
            </a:r>
            <a:r>
              <a:rPr lang="en-GB" sz="1800" dirty="0" smtClean="0"/>
              <a:t>	- Optimize fibres to Si-</a:t>
            </a:r>
            <a:r>
              <a:rPr lang="en-GB" sz="1800" dirty="0" err="1" smtClean="0"/>
              <a:t>Pmts</a:t>
            </a:r>
            <a:r>
              <a:rPr lang="en-GB" sz="1800" dirty="0" smtClean="0"/>
              <a:t> coupling (not yet studied)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r>
              <a:rPr lang="en-GB" sz="1800" b="1" u="sng" dirty="0" smtClean="0">
                <a:solidFill>
                  <a:srgbClr val="0000FF"/>
                </a:solidFill>
              </a:rPr>
              <a:t>Improve </a:t>
            </a:r>
            <a:r>
              <a:rPr lang="en-GB" sz="1800" b="1" u="sng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f</a:t>
            </a:r>
            <a:r>
              <a:rPr lang="en-GB" sz="1800" b="1" u="sng" dirty="0" smtClean="0">
                <a:solidFill>
                  <a:srgbClr val="0000FF"/>
                </a:solidFill>
              </a:rPr>
              <a:t> granularity to </a:t>
            </a:r>
            <a:r>
              <a:rPr lang="en-GB" sz="1800" b="1" u="sng" dirty="0" err="1">
                <a:solidFill>
                  <a:srgbClr val="0000FF"/>
                </a:solidFill>
                <a:latin typeface="Symbol" charset="2"/>
                <a:cs typeface="Symbol" charset="2"/>
              </a:rPr>
              <a:t>Df</a:t>
            </a:r>
            <a:r>
              <a:rPr lang="en-GB" sz="1800" b="1" u="sng" dirty="0">
                <a:solidFill>
                  <a:srgbClr val="0000FF"/>
                </a:solidFill>
              </a:rPr>
              <a:t>= </a:t>
            </a:r>
            <a:r>
              <a:rPr lang="en-GB" sz="1800" b="1" u="sng" dirty="0" smtClean="0">
                <a:solidFill>
                  <a:srgbClr val="0000FF"/>
                </a:solidFill>
              </a:rPr>
              <a:t>0.05= 120 modules; </a:t>
            </a:r>
            <a:r>
              <a:rPr lang="en-GB" sz="1800" dirty="0" smtClean="0">
                <a:solidFill>
                  <a:srgbClr val="0000FF"/>
                </a:solidFill>
              </a:rPr>
              <a:t>(64 </a:t>
            </a:r>
            <a:r>
              <a:rPr lang="en-GB" sz="1800" dirty="0" err="1" smtClean="0">
                <a:solidFill>
                  <a:srgbClr val="0000FF"/>
                </a:solidFill>
              </a:rPr>
              <a:t>modules;</a:t>
            </a:r>
            <a:r>
              <a:rPr lang="en-GB" sz="1800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Df</a:t>
            </a:r>
            <a:r>
              <a:rPr lang="en-GB" sz="1800" dirty="0" smtClean="0">
                <a:solidFill>
                  <a:srgbClr val="0000FF"/>
                </a:solidFill>
              </a:rPr>
              <a:t>= 0.1 in ATLAS).  Could study also 180 modules and implications on girder design if needed)</a:t>
            </a:r>
          </a:p>
          <a:p>
            <a:pPr marL="285750" lvl="1" fontAlgn="auto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r>
              <a:rPr lang="en-GB" sz="1800" b="1" u="sng" dirty="0" smtClean="0">
                <a:solidFill>
                  <a:srgbClr val="0000FF"/>
                </a:solidFill>
              </a:rPr>
              <a:t>Mechanics granularity in Z:</a:t>
            </a:r>
          </a:p>
          <a:p>
            <a:pPr marL="685800" lvl="2" fontAlgn="auto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r>
              <a:rPr lang="en-GB" sz="1800" dirty="0" smtClean="0">
                <a:solidFill>
                  <a:srgbClr val="0000FF"/>
                </a:solidFill>
              </a:rPr>
              <a:t>Propose central barrel in  3 cylinders  of ~ 6m each (ATLAS </a:t>
            </a:r>
            <a:r>
              <a:rPr lang="en-GB" sz="1800" dirty="0" err="1" smtClean="0">
                <a:solidFill>
                  <a:srgbClr val="0000FF"/>
                </a:solidFill>
              </a:rPr>
              <a:t>Tilecal</a:t>
            </a:r>
            <a:r>
              <a:rPr lang="en-GB" sz="1800" dirty="0" smtClean="0">
                <a:solidFill>
                  <a:srgbClr val="0000FF"/>
                </a:solidFill>
              </a:rPr>
              <a:t> barrel=5.6m)</a:t>
            </a:r>
          </a:p>
          <a:p>
            <a:pPr marL="685800" lvl="2" fontAlgn="auto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r>
              <a:rPr lang="en-GB" sz="1800" dirty="0"/>
              <a:t>Minimize cracks in the Z </a:t>
            </a:r>
            <a:r>
              <a:rPr lang="en-GB" sz="1800" dirty="0" smtClean="0"/>
              <a:t>between 3 cylinders (not yet studied)</a:t>
            </a:r>
            <a:endParaRPr lang="en-GB" sz="1800" dirty="0"/>
          </a:p>
          <a:p>
            <a:pPr marL="285750" lvl="1" fontAlgn="auto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r>
              <a:rPr lang="en-GB" sz="1800" dirty="0" smtClean="0"/>
              <a:t>Optimize supports/interface </a:t>
            </a:r>
            <a:r>
              <a:rPr lang="en-GB" sz="1800" dirty="0"/>
              <a:t>with solenoid (not yet studied)</a:t>
            </a:r>
          </a:p>
          <a:p>
            <a:pPr marL="285750" lvl="1" fontAlgn="auto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endParaRPr lang="en-GB" sz="1800" dirty="0" smtClean="0"/>
          </a:p>
        </p:txBody>
      </p:sp>
      <p:grpSp>
        <p:nvGrpSpPr>
          <p:cNvPr id="16388" name="Group 11"/>
          <p:cNvGrpSpPr>
            <a:grpSpLocks/>
          </p:cNvGrpSpPr>
          <p:nvPr/>
        </p:nvGrpSpPr>
        <p:grpSpPr bwMode="auto">
          <a:xfrm>
            <a:off x="6800853" y="3900488"/>
            <a:ext cx="1540166" cy="2768600"/>
            <a:chOff x="7282449" y="3845229"/>
            <a:chExt cx="1614928" cy="3012771"/>
          </a:xfrm>
        </p:grpSpPr>
        <p:pic>
          <p:nvPicPr>
            <p:cNvPr id="16400" name="Picture 6" descr="2 modules.tiff"/>
            <p:cNvPicPr>
              <a:picLocks noChangeAspect="1"/>
            </p:cNvPicPr>
            <p:nvPr/>
          </p:nvPicPr>
          <p:blipFill>
            <a:blip r:embed="rId3"/>
            <a:srcRect l="8513" t="34322" r="7990"/>
            <a:stretch>
              <a:fillRect/>
            </a:stretch>
          </p:blipFill>
          <p:spPr bwMode="auto">
            <a:xfrm rot="5147215">
              <a:off x="6463356" y="4664322"/>
              <a:ext cx="2930835" cy="12926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01" name="TextBox 7"/>
            <p:cNvSpPr txBox="1">
              <a:spLocks noChangeArrowheads="1"/>
            </p:cNvSpPr>
            <p:nvPr/>
          </p:nvSpPr>
          <p:spPr bwMode="auto">
            <a:xfrm>
              <a:off x="8413125" y="6488668"/>
              <a:ext cx="48425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latin typeface="Calibri" pitchFamily="34" charset="0"/>
                </a:rPr>
                <a:t>Rin</a:t>
              </a:r>
            </a:p>
          </p:txBody>
        </p:sp>
      </p:grpSp>
      <p:sp>
        <p:nvSpPr>
          <p:cNvPr id="16389" name="TextBox 10"/>
          <p:cNvSpPr txBox="1">
            <a:spLocks noChangeArrowheads="1"/>
          </p:cNvSpPr>
          <p:nvPr/>
        </p:nvSpPr>
        <p:spPr bwMode="auto">
          <a:xfrm>
            <a:off x="1409700" y="4465638"/>
            <a:ext cx="209113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0000FF"/>
                </a:solidFill>
                <a:latin typeface="Calibri" pitchFamily="34" charset="0"/>
              </a:rPr>
              <a:t>Z</a:t>
            </a:r>
            <a:r>
              <a:rPr lang="en-GB" sz="160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GB" sz="1600" dirty="0">
                <a:solidFill>
                  <a:srgbClr val="0000FF"/>
                </a:solidFill>
                <a:latin typeface="Calibri" pitchFamily="34" charset="0"/>
              </a:rPr>
              <a:t>~ 18m in ~3 cylinders</a:t>
            </a:r>
          </a:p>
        </p:txBody>
      </p:sp>
      <p:sp>
        <p:nvSpPr>
          <p:cNvPr id="18" name="Oval 17"/>
          <p:cNvSpPr/>
          <p:nvPr/>
        </p:nvSpPr>
        <p:spPr>
          <a:xfrm>
            <a:off x="6702425" y="3857625"/>
            <a:ext cx="1317625" cy="711200"/>
          </a:xfrm>
          <a:prstGeom prst="ellipse">
            <a:avLst/>
          </a:prstGeom>
          <a:noFill/>
          <a:ln w="57150" cmpd="sng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039813" y="4548188"/>
            <a:ext cx="1030287" cy="549275"/>
          </a:xfrm>
          <a:prstGeom prst="straightConnector1">
            <a:avLst/>
          </a:prstGeom>
          <a:ln>
            <a:solidFill>
              <a:srgbClr val="2A3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853238" y="4046538"/>
            <a:ext cx="1587" cy="444500"/>
          </a:xfrm>
          <a:prstGeom prst="straightConnector1">
            <a:avLst/>
          </a:prstGeom>
          <a:ln>
            <a:solidFill>
              <a:srgbClr val="2A3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93" name="TextBox 27"/>
          <p:cNvSpPr txBox="1">
            <a:spLocks noChangeArrowheads="1"/>
          </p:cNvSpPr>
          <p:nvPr/>
        </p:nvSpPr>
        <p:spPr bwMode="auto">
          <a:xfrm>
            <a:off x="3689350" y="4572000"/>
            <a:ext cx="163828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  <a:latin typeface="Calibri" pitchFamily="34" charset="0"/>
              </a:rPr>
              <a:t>Redesign support </a:t>
            </a:r>
            <a:endParaRPr lang="en-GB" sz="1600" dirty="0">
              <a:solidFill>
                <a:srgbClr val="0000FF"/>
              </a:solidFill>
              <a:latin typeface="Calibri" pitchFamily="34" charset="0"/>
            </a:endParaRPr>
          </a:p>
          <a:p>
            <a:endParaRPr lang="en-GB" sz="1600" dirty="0">
              <a:solidFill>
                <a:srgbClr val="0000FF"/>
              </a:solidFill>
              <a:latin typeface="Calibri" pitchFamily="34" charset="0"/>
            </a:endParaRPr>
          </a:p>
          <a:p>
            <a:r>
              <a:rPr lang="en-GB" sz="1600" dirty="0">
                <a:solidFill>
                  <a:srgbClr val="0000FF"/>
                </a:solidFill>
                <a:latin typeface="Calibri" pitchFamily="34" charset="0"/>
              </a:rPr>
              <a:t> 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5245100" y="4241800"/>
            <a:ext cx="1608138" cy="388938"/>
          </a:xfrm>
          <a:prstGeom prst="straightConnector1">
            <a:avLst/>
          </a:prstGeom>
          <a:ln>
            <a:solidFill>
              <a:srgbClr val="2A3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6853238" y="4491038"/>
            <a:ext cx="200026" cy="2098675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5976938" y="5499100"/>
            <a:ext cx="877887" cy="347664"/>
          </a:xfrm>
          <a:prstGeom prst="straightConnector1">
            <a:avLst/>
          </a:prstGeom>
          <a:ln>
            <a:solidFill>
              <a:srgbClr val="2A3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98" name="Rectangle 31"/>
          <p:cNvSpPr>
            <a:spLocks noChangeArrowheads="1"/>
          </p:cNvSpPr>
          <p:nvPr/>
        </p:nvSpPr>
        <p:spPr bwMode="auto">
          <a:xfrm>
            <a:off x="3201988" y="5661025"/>
            <a:ext cx="36512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FF"/>
                </a:solidFill>
                <a:latin typeface="Calibri" pitchFamily="34" charset="0"/>
              </a:rPr>
              <a:t>Increase depth,</a:t>
            </a:r>
          </a:p>
          <a:p>
            <a:r>
              <a:rPr lang="en-GB" dirty="0">
                <a:solidFill>
                  <a:srgbClr val="0000FF"/>
                </a:solidFill>
                <a:latin typeface="Calibri" pitchFamily="34" charset="0"/>
              </a:rPr>
              <a:t>Increase number modules in cylinder </a:t>
            </a:r>
          </a:p>
          <a:p>
            <a:r>
              <a:rPr lang="en-GB" dirty="0">
                <a:solidFill>
                  <a:srgbClr val="0000FF"/>
                </a:solidFill>
                <a:latin typeface="Calibri" pitchFamily="34" charset="0"/>
              </a:rPr>
              <a:t>Reduce </a:t>
            </a:r>
            <a:r>
              <a:rPr lang="en-GB" dirty="0">
                <a:solidFill>
                  <a:srgbClr val="0000FF"/>
                </a:solidFill>
                <a:latin typeface="Symbol" pitchFamily="18" charset="2"/>
              </a:rPr>
              <a:t>f</a:t>
            </a:r>
            <a:r>
              <a:rPr lang="en-GB" dirty="0">
                <a:solidFill>
                  <a:srgbClr val="0000FF"/>
                </a:solidFill>
                <a:latin typeface="Calibri" pitchFamily="34" charset="0"/>
              </a:rPr>
              <a:t> dimensions </a:t>
            </a:r>
            <a:endParaRPr lang="en-GB" dirty="0">
              <a:latin typeface="Calibri" pitchFamily="34" charset="0"/>
            </a:endParaRPr>
          </a:p>
        </p:txBody>
      </p:sp>
      <p:sp>
        <p:nvSpPr>
          <p:cNvPr id="16399" name="Rectangle 34"/>
          <p:cNvSpPr>
            <a:spLocks noChangeArrowheads="1"/>
          </p:cNvSpPr>
          <p:nvPr/>
        </p:nvSpPr>
        <p:spPr bwMode="auto">
          <a:xfrm>
            <a:off x="7407275" y="6483350"/>
            <a:ext cx="304800" cy="3698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FF0000"/>
                </a:solidFill>
                <a:latin typeface="Symbol" pitchFamily="18" charset="2"/>
              </a:rPr>
              <a:t>f</a:t>
            </a:r>
            <a:endParaRPr lang="en-GB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30928" y="4008438"/>
            <a:ext cx="81945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ATLAS </a:t>
            </a:r>
          </a:p>
          <a:p>
            <a:r>
              <a:rPr lang="en-GB" sz="1600" dirty="0" err="1" smtClean="0"/>
              <a:t>Tilecal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241300" y="185738"/>
            <a:ext cx="8737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400"/>
            <a:r>
              <a:rPr lang="en-US" sz="2000" dirty="0" smtClean="0">
                <a:solidFill>
                  <a:srgbClr val="FF0000"/>
                </a:solidFill>
              </a:rPr>
              <a:t>FCC Tile Had. </a:t>
            </a:r>
            <a:r>
              <a:rPr lang="en-US" sz="2000" dirty="0" err="1" smtClean="0">
                <a:solidFill>
                  <a:srgbClr val="FF0000"/>
                </a:solidFill>
              </a:rPr>
              <a:t>Calo</a:t>
            </a:r>
            <a:r>
              <a:rPr lang="en-US" sz="2000" dirty="0" smtClean="0">
                <a:solidFill>
                  <a:srgbClr val="FF0000"/>
                </a:solidFill>
              </a:rPr>
              <a:t> module Dimensions (</a:t>
            </a:r>
            <a:r>
              <a:rPr lang="en-US" sz="2000" dirty="0">
                <a:solidFill>
                  <a:srgbClr val="FF0000"/>
                </a:solidFill>
              </a:rPr>
              <a:t>version 120 </a:t>
            </a:r>
            <a:r>
              <a:rPr lang="en-US" sz="2000" dirty="0" smtClean="0">
                <a:solidFill>
                  <a:srgbClr val="FF0000"/>
                </a:solidFill>
              </a:rPr>
              <a:t>modules in a cylinder)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27654" name="Picture 6" descr="FCC_120_module_V2"/>
          <p:cNvPicPr>
            <a:picLocks noChangeAspect="1" noChangeArrowheads="1"/>
          </p:cNvPicPr>
          <p:nvPr/>
        </p:nvPicPr>
        <p:blipFill rotWithShape="1">
          <a:blip r:embed="rId2"/>
          <a:srcRect t="18112" r="10623" b="11437"/>
          <a:stretch/>
        </p:blipFill>
        <p:spPr bwMode="auto">
          <a:xfrm>
            <a:off x="89198" y="740569"/>
            <a:ext cx="8714969" cy="409813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9198" y="4622463"/>
            <a:ext cx="8981946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rgbClr val="0000FF"/>
                </a:solidFill>
              </a:rPr>
              <a:t>120 modules in </a:t>
            </a:r>
            <a:r>
              <a:rPr lang="en-GB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f </a:t>
            </a:r>
            <a:r>
              <a:rPr lang="en-GB" dirty="0" smtClean="0">
                <a:latin typeface="Symbol" charset="2"/>
                <a:cs typeface="Symbol" charset="2"/>
              </a:rPr>
              <a:t>, </a:t>
            </a:r>
            <a:r>
              <a:rPr lang="en-GB" dirty="0" smtClean="0">
                <a:latin typeface="+mn-lt"/>
                <a:cs typeface="Symbol" charset="2"/>
              </a:rPr>
              <a:t>6m long in Z </a:t>
            </a:r>
            <a:r>
              <a:rPr lang="en-GB" dirty="0" smtClean="0"/>
              <a:t>is ok =&gt; </a:t>
            </a:r>
            <a:r>
              <a:rPr lang="en-GB" dirty="0" err="1" smtClean="0">
                <a:latin typeface="Symbol" charset="2"/>
                <a:cs typeface="Symbol" charset="2"/>
              </a:rPr>
              <a:t>Df</a:t>
            </a:r>
            <a:r>
              <a:rPr lang="en-GB" dirty="0" smtClean="0"/>
              <a:t> =0.05, 2 times better than ATLAS</a:t>
            </a:r>
          </a:p>
          <a:p>
            <a:pPr marL="285750" indent="-285750">
              <a:buFont typeface="Arial"/>
              <a:buChar char="•"/>
            </a:pPr>
            <a:r>
              <a:rPr lang="en-GB" b="1" dirty="0" err="1" smtClean="0">
                <a:solidFill>
                  <a:srgbClr val="0000FF"/>
                </a:solidFill>
              </a:rPr>
              <a:t>Rmin</a:t>
            </a:r>
            <a:r>
              <a:rPr lang="en-GB" b="1" dirty="0" smtClean="0">
                <a:solidFill>
                  <a:srgbClr val="0000FF"/>
                </a:solidFill>
              </a:rPr>
              <a:t>=3.5m </a:t>
            </a:r>
            <a:r>
              <a:rPr lang="en-GB" dirty="0" smtClean="0"/>
              <a:t>(OR 3.4m IF </a:t>
            </a:r>
            <a:r>
              <a:rPr lang="en-GB" dirty="0" err="1"/>
              <a:t>em</a:t>
            </a:r>
            <a:r>
              <a:rPr lang="en-GB" dirty="0"/>
              <a:t> </a:t>
            </a:r>
            <a:r>
              <a:rPr lang="en-GB" dirty="0" err="1" smtClean="0"/>
              <a:t>calo+</a:t>
            </a:r>
            <a:r>
              <a:rPr lang="en-GB" dirty="0" err="1"/>
              <a:t>tracker</a:t>
            </a:r>
            <a:r>
              <a:rPr lang="en-GB" dirty="0"/>
              <a:t> </a:t>
            </a:r>
            <a:r>
              <a:rPr lang="en-GB" dirty="0" smtClean="0"/>
              <a:t>&lt;2</a:t>
            </a:r>
            <a:r>
              <a:rPr lang="en-GB" dirty="0" smtClean="0">
                <a:latin typeface="Symbol" charset="2"/>
                <a:cs typeface="Symbol" charset="2"/>
              </a:rPr>
              <a:t>l). </a:t>
            </a:r>
            <a:r>
              <a:rPr lang="en-GB" dirty="0" smtClean="0">
                <a:latin typeface="+mn-lt"/>
                <a:cs typeface="Symbol" charset="2"/>
              </a:rPr>
              <a:t>Need</a:t>
            </a:r>
            <a:r>
              <a:rPr lang="en-GB" dirty="0" smtClean="0"/>
              <a:t> to keep 12</a:t>
            </a:r>
            <a:r>
              <a:rPr lang="en-GB" dirty="0" smtClean="0">
                <a:latin typeface="Symbol" charset="2"/>
                <a:cs typeface="Symbol" charset="2"/>
              </a:rPr>
              <a:t>l</a:t>
            </a:r>
            <a:r>
              <a:rPr lang="en-GB" dirty="0" smtClean="0"/>
              <a:t> in total… </a:t>
            </a:r>
          </a:p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rgbClr val="0000FF"/>
                </a:solidFill>
              </a:rPr>
              <a:t>Rout =5.8m </a:t>
            </a:r>
            <a:r>
              <a:rPr lang="en-GB" dirty="0" smtClean="0"/>
              <a:t>(with </a:t>
            </a:r>
            <a:r>
              <a:rPr lang="en-GB" dirty="0"/>
              <a:t>supports and </a:t>
            </a:r>
            <a:r>
              <a:rPr lang="en-GB" dirty="0" err="1" smtClean="0"/>
              <a:t>Xbars</a:t>
            </a:r>
            <a:r>
              <a:rPr lang="en-GB" dirty="0" smtClean="0"/>
              <a:t>). Need 20cm for cables before solenoid…</a:t>
            </a:r>
          </a:p>
          <a:p>
            <a:pPr marL="285750" indent="-285750">
              <a:buFont typeface="Arial"/>
              <a:buChar char="•"/>
            </a:pPr>
            <a:r>
              <a:rPr lang="en-GB" dirty="0"/>
              <a:t>Depth active cells = 207 cm = 10</a:t>
            </a:r>
            <a:r>
              <a:rPr lang="en-GB" dirty="0">
                <a:latin typeface="Symbol" charset="2"/>
                <a:cs typeface="Symbol" charset="2"/>
              </a:rPr>
              <a:t>l</a:t>
            </a:r>
            <a:r>
              <a:rPr lang="en-GB" dirty="0"/>
              <a:t> (+29% than ATLAS; </a:t>
            </a:r>
            <a:r>
              <a:rPr lang="en-GB" dirty="0" err="1">
                <a:latin typeface="Symbol" charset="2"/>
                <a:cs typeface="Symbol" charset="2"/>
              </a:rPr>
              <a:t>l</a:t>
            </a:r>
            <a:r>
              <a:rPr lang="en-GB" baseline="-25000" dirty="0" err="1">
                <a:cs typeface="Symbol" charset="2"/>
              </a:rPr>
              <a:t>tilecal</a:t>
            </a:r>
            <a:r>
              <a:rPr lang="en-GB" dirty="0"/>
              <a:t>=20.7cm ). </a:t>
            </a:r>
            <a:endParaRPr lang="en-GB" dirty="0" smtClean="0"/>
          </a:p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rgbClr val="0000FF"/>
                </a:solidFill>
              </a:rPr>
              <a:t>Depth Outer Supports=20cm </a:t>
            </a:r>
            <a:r>
              <a:rPr lang="en-GB" dirty="0" smtClean="0"/>
              <a:t>(15cm girder+5cm </a:t>
            </a:r>
            <a:r>
              <a:rPr lang="en-GB" dirty="0" err="1" smtClean="0"/>
              <a:t>Xbars</a:t>
            </a:r>
            <a:r>
              <a:rPr lang="en-GB" dirty="0" smtClean="0"/>
              <a:t>);~1.5 shorter than ATLAS !</a:t>
            </a:r>
          </a:p>
          <a:p>
            <a:pPr marL="285750" indent="-285750">
              <a:buFont typeface="Arial"/>
              <a:buChar char="•"/>
            </a:pPr>
            <a:endParaRPr lang="en-GB" sz="800" dirty="0" smtClean="0"/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20 tons each module of 6 m long in Z + 0.7 tons </a:t>
            </a:r>
            <a:r>
              <a:rPr lang="en-GB" dirty="0" err="1" smtClean="0"/>
              <a:t>Xbars</a:t>
            </a:r>
            <a:r>
              <a:rPr lang="en-GB" dirty="0" smtClean="0"/>
              <a:t>  per module</a:t>
            </a:r>
          </a:p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rgbClr val="0000FF"/>
                </a:solidFill>
              </a:rPr>
              <a:t>Total FCC </a:t>
            </a:r>
            <a:r>
              <a:rPr lang="en-GB" b="1" dirty="0" err="1" smtClean="0">
                <a:solidFill>
                  <a:srgbClr val="0000FF"/>
                </a:solidFill>
              </a:rPr>
              <a:t>Tilecal</a:t>
            </a:r>
            <a:r>
              <a:rPr lang="en-GB" b="1" dirty="0" smtClean="0">
                <a:solidFill>
                  <a:srgbClr val="0000FF"/>
                </a:solidFill>
              </a:rPr>
              <a:t> barrel weight of 18m long = 7500 tons (3x2500)</a:t>
            </a:r>
          </a:p>
          <a:p>
            <a:endParaRPr lang="en-GB" dirty="0" smtClean="0"/>
          </a:p>
        </p:txBody>
      </p:sp>
      <p:sp>
        <p:nvSpPr>
          <p:cNvPr id="3" name="Rectangle 2"/>
          <p:cNvSpPr/>
          <p:nvPr/>
        </p:nvSpPr>
        <p:spPr>
          <a:xfrm>
            <a:off x="241300" y="2164834"/>
            <a:ext cx="304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Symbol" charset="2"/>
                <a:cs typeface="Symbol" charset="2"/>
              </a:rPr>
              <a:t>f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492500" y="3695700"/>
            <a:ext cx="1134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 Module</a:t>
            </a:r>
            <a:endParaRPr lang="en-GB" dirty="0"/>
          </a:p>
        </p:txBody>
      </p:sp>
      <p:cxnSp>
        <p:nvCxnSpPr>
          <p:cNvPr id="7" name="Straight Arrow Connector 6"/>
          <p:cNvCxnSpPr>
            <a:stCxn id="5" idx="0"/>
          </p:cNvCxnSpPr>
          <p:nvPr/>
        </p:nvCxnSpPr>
        <p:spPr>
          <a:xfrm flipV="1">
            <a:off x="4059629" y="3073400"/>
            <a:ext cx="779071" cy="62230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191500" y="1795502"/>
            <a:ext cx="672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Xbar</a:t>
            </a:r>
            <a:endParaRPr lang="en-GB" dirty="0"/>
          </a:p>
        </p:txBody>
      </p:sp>
      <p:cxnSp>
        <p:nvCxnSpPr>
          <p:cNvPr id="11" name="Straight Arrow Connector 10"/>
          <p:cNvCxnSpPr>
            <a:endCxn id="9" idx="1"/>
          </p:cNvCxnSpPr>
          <p:nvPr/>
        </p:nvCxnSpPr>
        <p:spPr>
          <a:xfrm flipV="1">
            <a:off x="7734300" y="1980168"/>
            <a:ext cx="457200" cy="24233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7340600" y="1244600"/>
            <a:ext cx="1041400" cy="116840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331200" y="1059934"/>
            <a:ext cx="774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girder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6781800" y="2844800"/>
            <a:ext cx="685800" cy="122023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918200" y="3938032"/>
            <a:ext cx="1282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Space for electronics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5" descr="Barrel_fig2.pdf"/>
          <p:cNvPicPr>
            <a:picLocks noChangeAspect="1"/>
          </p:cNvPicPr>
          <p:nvPr/>
        </p:nvPicPr>
        <p:blipFill>
          <a:blip r:embed="rId2"/>
          <a:srcRect r="27641"/>
          <a:stretch>
            <a:fillRect/>
          </a:stretch>
        </p:blipFill>
        <p:spPr bwMode="auto">
          <a:xfrm rot="5400000">
            <a:off x="5111000" y="789825"/>
            <a:ext cx="3518828" cy="343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6" descr="6m_Barrel_fig1.pdf"/>
          <p:cNvPicPr>
            <a:picLocks noChangeAspect="1"/>
          </p:cNvPicPr>
          <p:nvPr/>
        </p:nvPicPr>
        <p:blipFill rotWithShape="1">
          <a:blip r:embed="rId3"/>
          <a:srcRect l="18789" t="8481" r="15291" b="5301"/>
          <a:stretch/>
        </p:blipFill>
        <p:spPr bwMode="auto">
          <a:xfrm>
            <a:off x="114299" y="761999"/>
            <a:ext cx="4381501" cy="4049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342900" y="172135"/>
            <a:ext cx="85359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dirty="0" smtClean="0">
                <a:solidFill>
                  <a:srgbClr val="0000FF"/>
                </a:solidFill>
              </a:rPr>
              <a:t>1/3 FCC </a:t>
            </a:r>
            <a:r>
              <a:rPr lang="en-US" dirty="0">
                <a:solidFill>
                  <a:srgbClr val="0000FF"/>
                </a:solidFill>
              </a:rPr>
              <a:t>Tile Had. </a:t>
            </a:r>
            <a:r>
              <a:rPr lang="en-US" dirty="0" smtClean="0">
                <a:solidFill>
                  <a:srgbClr val="0000FF"/>
                </a:solidFill>
              </a:rPr>
              <a:t>Calorimeter barrel  </a:t>
            </a:r>
            <a:r>
              <a:rPr lang="en-US" dirty="0">
                <a:solidFill>
                  <a:srgbClr val="0000FF"/>
                </a:solidFill>
              </a:rPr>
              <a:t>(version 120 modules </a:t>
            </a:r>
            <a:r>
              <a:rPr lang="en-US" dirty="0" smtClean="0">
                <a:solidFill>
                  <a:srgbClr val="0000FF"/>
                </a:solidFill>
              </a:rPr>
              <a:t>and 6m length)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2844800" y="2895600"/>
            <a:ext cx="419100" cy="54610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365500" y="2578100"/>
            <a:ext cx="2476500" cy="609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151526" y="2667000"/>
            <a:ext cx="2404974" cy="2946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2399" y="5012963"/>
            <a:ext cx="89916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- Barrel made of 3 cylinders of ~ 6m long each (need to minimize cracks in Z between 3 cylinders, not yet studied)</a:t>
            </a:r>
          </a:p>
          <a:p>
            <a:r>
              <a:rPr lang="en-GB" dirty="0" smtClean="0"/>
              <a:t>- </a:t>
            </a:r>
            <a:r>
              <a:rPr lang="en-GB" u="sng" dirty="0">
                <a:solidFill>
                  <a:srgbClr val="0000FF"/>
                </a:solidFill>
              </a:rPr>
              <a:t>R</a:t>
            </a:r>
            <a:r>
              <a:rPr lang="en-GB" u="sng" dirty="0" smtClean="0">
                <a:solidFill>
                  <a:srgbClr val="0000FF"/>
                </a:solidFill>
              </a:rPr>
              <a:t>educed support radius/space for drawers electronics (Si-PMTS+FE electronics) </a:t>
            </a:r>
          </a:p>
          <a:p>
            <a:r>
              <a:rPr lang="en-GB" dirty="0" smtClean="0"/>
              <a:t>- Need carefully design to access electronics in shutdowns, moveable in Z, with good alignment between fibres-Si-PMTS along 18m overall cylinder…(not yet studied)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159000" y="4268128"/>
            <a:ext cx="1473200" cy="543439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844800" y="4501634"/>
            <a:ext cx="1974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Z~6m (1/3 barrel)</a:t>
            </a:r>
            <a:endParaRPr lang="en-GB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769100" y="4368800"/>
            <a:ext cx="1231900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137400" y="4501634"/>
            <a:ext cx="749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20cm 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5400" y="672068"/>
            <a:ext cx="2308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1/3 barrel=2500 tons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rrel modul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"/>
            <a:ext cx="9144000" cy="6467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3" descr="Girde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5400000">
            <a:off x="1589088" y="-420687"/>
            <a:ext cx="5811837" cy="822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2619</TotalTime>
  <Words>1331</Words>
  <Application>Microsoft Macintosh PowerPoint</Application>
  <PresentationFormat>On-screen Show (4:3)</PresentationFormat>
  <Paragraphs>200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Mechanics and granularity   considerations of a Tile hadronic calorimeter for FCC hh barrel </vt:lpstr>
      <vt:lpstr>- The ATLAS Tile barrel had. Calorimeter concept using Si-PMTs as readout was presented in the February 2015 FCC-hh detector Workshop : https://indico.cern.ch/event/358198/session/2/contribution/1/3/attachments/713312/979278/ANA_TALK_FCC_scint-1.pdf - For FCC-hh optimisations are needed  at the level of mechanics, optics, electronics readout, … - Today will discuss barrel HCAL mechanics and granularity matters</vt:lpstr>
      <vt:lpstr>PowerPoint Presentation</vt:lpstr>
      <vt:lpstr>PowerPoint Presentation</vt:lpstr>
      <vt:lpstr>Main R&amp;D/improvements needed in Mechanics vs ATLAS</vt:lpstr>
      <vt:lpstr>PowerPoint Presentation</vt:lpstr>
      <vt:lpstr>PowerPoint Presentation</vt:lpstr>
      <vt:lpstr>PowerPoint Presentation</vt:lpstr>
      <vt:lpstr>PowerPoint Presentation</vt:lpstr>
      <vt:lpstr>Summary</vt:lpstr>
      <vt:lpstr>Back-up slides</vt:lpstr>
      <vt:lpstr>Main R&amp;D/improvements needed for an “ATLAS-Tile layout using si-PMTS” in  the central HCAL FCC-hh detector (h~&lt;1.5)   (cont.)</vt:lpstr>
      <vt:lpstr>ATLAS Tile calorimeter characteristics  </vt:lpstr>
      <vt:lpstr>  ATLAS Tile calorimeter  Performance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Mechanics  considerations of a Tile hadronic calorimeter for FCC hh barrel </dc:title>
  <dc:creator>Ana Maria Infante Henriques</dc:creator>
  <cp:lastModifiedBy>Ana Maria Infante Henriques</cp:lastModifiedBy>
  <cp:revision>66</cp:revision>
  <dcterms:created xsi:type="dcterms:W3CDTF">2015-10-28T13:03:20Z</dcterms:created>
  <dcterms:modified xsi:type="dcterms:W3CDTF">2015-11-03T13:05:40Z</dcterms:modified>
</cp:coreProperties>
</file>