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87" r:id="rId3"/>
    <p:sldId id="288" r:id="rId4"/>
    <p:sldId id="286" r:id="rId5"/>
    <p:sldId id="257" r:id="rId6"/>
    <p:sldId id="29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134" autoAdjust="0"/>
  </p:normalViewPr>
  <p:slideViewPr>
    <p:cSldViewPr snapToGrid="0" snapToObjects="1">
      <p:cViewPr>
        <p:scale>
          <a:sx n="145" d="100"/>
          <a:sy n="145" d="100"/>
        </p:scale>
        <p:origin x="-760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1D9CD-08EF-3148-933D-C75DA6534F06}" type="datetimeFigureOut">
              <a:rPr lang="en-US" smtClean="0"/>
              <a:t>09/12/15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F3069-C339-1B4F-823C-121E673D9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671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13559-EA7C-E940-8ABD-EC3066333F34}" type="datetimeFigureOut">
              <a:rPr lang="en-US" smtClean="0"/>
              <a:t>09/12/15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237AA-F01B-3F44-9435-1E92754BC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514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237AA-F01B-3F44-9435-1E92754BC7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54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6020" y="2130426"/>
            <a:ext cx="7771960" cy="1470025"/>
          </a:xfrm>
          <a:gradFill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r>
              <a:rPr lang="es-ES" dirty="0"/>
              <a:t>Haga clic para cambiar el estilo de </a:t>
            </a:r>
            <a:r>
              <a:rPr lang="es-ES" dirty="0" smtClean="0"/>
              <a:t>título</a:t>
            </a:r>
            <a:endParaRPr lang="es-ES" dirty="0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46155" y="3886200"/>
            <a:ext cx="6125805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s-ES_tradnl" smtClean="0"/>
              <a:t>Click to edit Master subtitle style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3644" y="1124744"/>
            <a:ext cx="8710221" cy="5400600"/>
          </a:xfr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FCC HCAL SW goals</a:t>
            </a:r>
            <a:endParaRPr lang="en-US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1D7881-233A-6841-9A3B-76E74A6481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Ana Henriques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667" y="3291062"/>
            <a:ext cx="7771960" cy="1362075"/>
          </a:xfrm>
        </p:spPr>
        <p:txBody>
          <a:bodyPr anchor="t"/>
          <a:lstStyle>
            <a:lvl1pPr algn="ctr">
              <a:defRPr sz="4000" b="1" cap="none"/>
            </a:lvl1pPr>
          </a:lstStyle>
          <a:p>
            <a:r>
              <a:rPr lang="es-ES_tradnl" smtClean="0"/>
              <a:t>Click to edit Master title style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Ana Henriques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FCC HCAL SW goals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41D7881-233A-6841-9A3B-76E74A648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70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722667" y="4406901"/>
            <a:ext cx="7771960" cy="1362075"/>
          </a:xfrm>
        </p:spPr>
        <p:txBody>
          <a:bodyPr anchor="t"/>
          <a:lstStyle>
            <a:lvl1pPr algn="ctr">
              <a:defRPr sz="4000" b="1" cap="none"/>
            </a:lvl1pPr>
          </a:lstStyle>
          <a:p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GB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667" y="2906713"/>
            <a:ext cx="7771960" cy="1500187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Ana Henriques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FCC HCAL SW goals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41D7881-233A-6841-9A3B-76E74A648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83645" y="1124744"/>
            <a:ext cx="4317995" cy="54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GB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2361" y="1124744"/>
            <a:ext cx="4317994" cy="54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GB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Ana Henriques</a:t>
            </a:r>
            <a:endParaRPr lang="en-US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FCC HCAL SW goals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41D7881-233A-6841-9A3B-76E74A648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83644" y="1124744"/>
            <a:ext cx="8776711" cy="26642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GB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83644" y="3861048"/>
            <a:ext cx="8776711" cy="26391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GB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Ana Henriques</a:t>
            </a:r>
            <a:endParaRPr lang="en-US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FCC HCAL SW goals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41D7881-233A-6841-9A3B-76E74A648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GB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Ana Henriques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FCC HCAL SW goals</a:t>
            </a:r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41D7881-233A-6841-9A3B-76E74A648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Ana Henriques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FCC HCAL SW goals</a:t>
            </a:r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41D7881-233A-6841-9A3B-76E74A6481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E5E5FF"/>
              </a:gs>
              <a:gs pos="100000">
                <a:srgbClr val="CDCD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47488" y="116632"/>
            <a:ext cx="6782463" cy="762000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Title goes here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644" y="1124744"/>
            <a:ext cx="8776711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361" y="6613526"/>
            <a:ext cx="232044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8226425" algn="r"/>
              </a:tabLst>
              <a:defRPr sz="1000"/>
            </a:lvl1pPr>
          </a:lstStyle>
          <a:p>
            <a:r>
              <a:rPr lang="en-US" smtClean="0"/>
              <a:t>Ana Henriques</a:t>
            </a:r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31530" y="6589714"/>
            <a:ext cx="4221661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s-ES_tradnl" dirty="0" smtClean="0"/>
              <a:t>FCC-</a:t>
            </a:r>
            <a:r>
              <a:rPr lang="es-ES_tradnl" dirty="0" err="1" smtClean="0"/>
              <a:t>hh</a:t>
            </a:r>
            <a:r>
              <a:rPr lang="es-ES_tradnl" dirty="0" smtClean="0"/>
              <a:t> HCAL SW </a:t>
            </a:r>
            <a:r>
              <a:rPr lang="es-ES_tradnl" dirty="0" err="1" smtClean="0"/>
              <a:t>goals</a:t>
            </a:r>
            <a:endParaRPr lang="en-US" dirty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913" y="6589714"/>
            <a:ext cx="2203179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en-US" dirty="0" smtClean="0"/>
              <a:t>9/12/2015</a:t>
            </a:r>
            <a:endParaRPr lang="en-US" dirty="0"/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140722" y="926257"/>
            <a:ext cx="8864021" cy="76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rebuchet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rebuchet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rebuchet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rebuchet M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rebuchet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rebuchet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rebuchet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rebuchet MS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accent2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accent2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accent2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accent2"/>
          </a:solidFill>
          <a:latin typeface="+mn-lt"/>
          <a:ea typeface="ＭＳ Ｐゴシック" charset="-128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emf"/><Relationship Id="rId5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020" y="660401"/>
            <a:ext cx="7771960" cy="1470025"/>
          </a:xfrm>
        </p:spPr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HCAL software goals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733" y="3886200"/>
            <a:ext cx="8222470" cy="1752600"/>
          </a:xfrm>
        </p:spPr>
        <p:txBody>
          <a:bodyPr/>
          <a:lstStyle/>
          <a:p>
            <a:r>
              <a:rPr lang="en-US" dirty="0" smtClean="0"/>
              <a:t>Ana Henriques</a:t>
            </a:r>
          </a:p>
          <a:p>
            <a:r>
              <a:rPr lang="en-US" dirty="0" smtClean="0"/>
              <a:t>(thanks for Clement </a:t>
            </a:r>
            <a:r>
              <a:rPr lang="en-US" dirty="0" err="1" smtClean="0"/>
              <a:t>Helsens</a:t>
            </a:r>
            <a:r>
              <a:rPr lang="en-US" dirty="0" smtClean="0"/>
              <a:t>, Carlos </a:t>
            </a:r>
            <a:r>
              <a:rPr lang="en-US" dirty="0" err="1" smtClean="0"/>
              <a:t>Solans</a:t>
            </a:r>
            <a:r>
              <a:rPr lang="en-US" dirty="0" smtClean="0"/>
              <a:t> input)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08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HCAL software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 the </a:t>
            </a:r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</a:t>
            </a:r>
            <a:r>
              <a:rPr lang="en-US" dirty="0"/>
              <a:t>SW recommendations (short term)</a:t>
            </a:r>
          </a:p>
          <a:p>
            <a:pPr lvl="1"/>
            <a:r>
              <a:rPr lang="en-US" dirty="0"/>
              <a:t>DD4Hep for the detector description</a:t>
            </a:r>
          </a:p>
          <a:p>
            <a:pPr lvl="1"/>
            <a:r>
              <a:rPr lang="en-US" dirty="0"/>
              <a:t>Gaudi modules for the simulation jobs</a:t>
            </a:r>
          </a:p>
          <a:p>
            <a:pPr lvl="1"/>
            <a:r>
              <a:rPr lang="en-US" dirty="0" err="1"/>
              <a:t>Podio</a:t>
            </a:r>
            <a:r>
              <a:rPr lang="en-US" dirty="0"/>
              <a:t> for event data </a:t>
            </a:r>
            <a:r>
              <a:rPr lang="en-US" dirty="0" smtClean="0"/>
              <a:t>model / analysis interface</a:t>
            </a:r>
          </a:p>
          <a:p>
            <a:r>
              <a:rPr lang="en-US" dirty="0" smtClean="0"/>
              <a:t>Aim for FCC week in April 2016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mplement stand-alone simulation (that already exists)</a:t>
            </a:r>
          </a:p>
          <a:p>
            <a:pPr lvl="1"/>
            <a:r>
              <a:rPr lang="en-US" dirty="0" smtClean="0"/>
              <a:t>Repeat single particle </a:t>
            </a:r>
            <a:r>
              <a:rPr lang="en-US" dirty="0"/>
              <a:t>performance </a:t>
            </a:r>
            <a:r>
              <a:rPr lang="en-US" dirty="0" smtClean="0"/>
              <a:t>studies (e,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,…)</a:t>
            </a:r>
            <a:endParaRPr lang="en-US" dirty="0"/>
          </a:p>
          <a:p>
            <a:pPr lvl="1"/>
            <a:r>
              <a:rPr lang="en-US" dirty="0" smtClean="0"/>
              <a:t>Converge </a:t>
            </a:r>
            <a:r>
              <a:rPr lang="en-US" dirty="0"/>
              <a:t>on jet performance </a:t>
            </a:r>
            <a:r>
              <a:rPr lang="en-US" dirty="0" smtClean="0"/>
              <a:t>studies</a:t>
            </a:r>
          </a:p>
          <a:p>
            <a:r>
              <a:rPr lang="en-US" dirty="0" smtClean="0"/>
              <a:t>Longer term</a:t>
            </a:r>
          </a:p>
          <a:p>
            <a:pPr lvl="1"/>
            <a:r>
              <a:rPr lang="en-US" dirty="0" smtClean="0"/>
              <a:t>Contribute to global detector description</a:t>
            </a:r>
            <a:br>
              <a:rPr lang="en-US" dirty="0" smtClean="0"/>
            </a:br>
            <a:r>
              <a:rPr lang="en-US" dirty="0" smtClean="0"/>
              <a:t>in parametric Geant4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9/12/2015                          </a:t>
            </a:r>
            <a:fld id="{D41D7881-233A-6841-9A3B-76E74A6481B6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Ana Henriques/CERN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FCC-</a:t>
            </a:r>
            <a:r>
              <a:rPr lang="es-ES_tradnl" dirty="0" err="1" smtClean="0"/>
              <a:t>hh</a:t>
            </a:r>
            <a:r>
              <a:rPr lang="es-ES_tradnl" dirty="0" smtClean="0"/>
              <a:t> HCAL SW </a:t>
            </a:r>
            <a:r>
              <a:rPr lang="es-ES_tradnl" dirty="0" err="1" smtClean="0"/>
              <a:t>goals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802" y="4547843"/>
            <a:ext cx="1918497" cy="20656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5887" y="4689342"/>
            <a:ext cx="1334193" cy="17829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54086" y="4427732"/>
            <a:ext cx="15017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Tile ATLAS geometry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602971" y="6365718"/>
            <a:ext cx="26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ϕ</a:t>
            </a:r>
            <a:endParaRPr lang="en-US" sz="11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7303957" y="4851080"/>
            <a:ext cx="941410" cy="172296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87491" y="6127935"/>
            <a:ext cx="320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Symbol" charset="2"/>
                <a:cs typeface="Symbol" charset="2"/>
              </a:rPr>
              <a:t>h</a:t>
            </a:r>
            <a:r>
              <a:rPr lang="en-GB" sz="1200" dirty="0" smtClean="0"/>
              <a:t>;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6793494" y="5516856"/>
            <a:ext cx="1032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Depth ; Radius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975085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Challenges/needed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44" y="1028399"/>
            <a:ext cx="8811459" cy="5400600"/>
          </a:xfrm>
        </p:spPr>
        <p:txBody>
          <a:bodyPr/>
          <a:lstStyle/>
          <a:p>
            <a:r>
              <a:rPr lang="en-US" sz="2000" dirty="0" smtClean="0"/>
              <a:t>Implementation  for the central barrel HCAL is basically settled </a:t>
            </a:r>
          </a:p>
          <a:p>
            <a:pPr lvl="1"/>
            <a:r>
              <a:rPr lang="en-US" sz="1600" dirty="0" smtClean="0"/>
              <a:t>ATLAS-</a:t>
            </a:r>
            <a:r>
              <a:rPr lang="en-US" sz="1600" dirty="0" err="1" smtClean="0"/>
              <a:t>Tilecal</a:t>
            </a:r>
            <a:r>
              <a:rPr lang="en-US" sz="1600" dirty="0" smtClean="0"/>
              <a:t> based with better </a:t>
            </a:r>
            <a:r>
              <a:rPr lang="en-US" sz="1600" dirty="0" err="1" smtClean="0">
                <a:latin typeface="Symbol" charset="2"/>
                <a:cs typeface="Symbol" charset="2"/>
              </a:rPr>
              <a:t>h,f</a:t>
            </a:r>
            <a:r>
              <a:rPr lang="en-US" sz="1600" dirty="0" err="1" smtClean="0"/>
              <a:t>,depth</a:t>
            </a:r>
            <a:r>
              <a:rPr lang="en-US" sz="1600" dirty="0" smtClean="0"/>
              <a:t> granularity; 10</a:t>
            </a:r>
            <a:r>
              <a:rPr lang="en-US" sz="1600" dirty="0" smtClean="0">
                <a:latin typeface="Symbol" charset="2"/>
                <a:cs typeface="Symbol" charset="2"/>
              </a:rPr>
              <a:t>l</a:t>
            </a:r>
            <a:r>
              <a:rPr lang="en-US" sz="1600" dirty="0" smtClean="0"/>
              <a:t> active cells (assuming 2</a:t>
            </a:r>
            <a:r>
              <a:rPr lang="en-US" sz="1600" dirty="0" smtClean="0">
                <a:latin typeface="Symbol" charset="2"/>
                <a:cs typeface="Symbol" charset="2"/>
              </a:rPr>
              <a:t>l</a:t>
            </a:r>
            <a:r>
              <a:rPr lang="en-US" sz="1600" dirty="0" smtClean="0"/>
              <a:t> in the </a:t>
            </a:r>
            <a:r>
              <a:rPr lang="en-US" sz="1600" dirty="0" err="1" smtClean="0"/>
              <a:t>emcalo+tracker</a:t>
            </a:r>
            <a:r>
              <a:rPr lang="en-US" sz="1600" dirty="0" smtClean="0"/>
              <a:t>). </a:t>
            </a:r>
            <a:r>
              <a:rPr lang="en-US" sz="1600" b="1" u="sng" dirty="0" smtClean="0"/>
              <a:t>Can extend to extended </a:t>
            </a:r>
            <a:r>
              <a:rPr lang="en-US" sz="1600" b="1" u="sng" dirty="0"/>
              <a:t>barrel </a:t>
            </a:r>
            <a:r>
              <a:rPr lang="en-US" sz="1600" b="1" u="sng" dirty="0" smtClean="0"/>
              <a:t>(if </a:t>
            </a:r>
            <a:r>
              <a:rPr lang="en-US" sz="1600" b="1" u="sng" dirty="0" err="1" smtClean="0"/>
              <a:t>R</a:t>
            </a:r>
            <a:r>
              <a:rPr lang="en-US" sz="1600" b="1" u="sng" baseline="-25000" dirty="0" err="1" smtClean="0"/>
              <a:t>in</a:t>
            </a:r>
            <a:r>
              <a:rPr lang="en-US" sz="1600" b="1" u="sng" dirty="0" smtClean="0"/>
              <a:t> </a:t>
            </a:r>
            <a:r>
              <a:rPr lang="en-US" sz="1600" b="1" u="sng" dirty="0"/>
              <a:t>is kept constant and </a:t>
            </a:r>
            <a:r>
              <a:rPr lang="en-US" sz="1600" b="1" u="sng" dirty="0" smtClean="0"/>
              <a:t>end-cap ? (radiation levels considerations)</a:t>
            </a:r>
          </a:p>
          <a:p>
            <a:r>
              <a:rPr lang="en-US" sz="2000" dirty="0" smtClean="0"/>
              <a:t>No ongoing efforts for the end-cap and forwards detectors (yet…)</a:t>
            </a:r>
          </a:p>
          <a:p>
            <a:pPr lvl="1"/>
            <a:r>
              <a:rPr lang="en-US" sz="1800" dirty="0" smtClean="0"/>
              <a:t>More complex (radiation levels and pile-up). </a:t>
            </a:r>
            <a:r>
              <a:rPr lang="en-US" sz="1800" dirty="0"/>
              <a:t>N</a:t>
            </a:r>
            <a:r>
              <a:rPr lang="en-US" sz="1800" dirty="0" smtClean="0"/>
              <a:t>ot clear what the best technology choices are (</a:t>
            </a:r>
            <a:r>
              <a:rPr lang="en-US" sz="1800" dirty="0" err="1" smtClean="0"/>
              <a:t>Lar</a:t>
            </a:r>
            <a:r>
              <a:rPr lang="en-US" sz="1800" dirty="0" smtClean="0"/>
              <a:t>; Si/W;…). </a:t>
            </a:r>
            <a:r>
              <a:rPr lang="en-US" sz="1800" b="1" u="sng" dirty="0" smtClean="0"/>
              <a:t>For simplicity could implement </a:t>
            </a:r>
            <a:r>
              <a:rPr lang="en-US" sz="1800" b="1" u="sng" dirty="0" err="1" smtClean="0"/>
              <a:t>Lar</a:t>
            </a:r>
            <a:r>
              <a:rPr lang="en-US" sz="1800" b="1" u="sng" dirty="0" smtClean="0"/>
              <a:t> as in the </a:t>
            </a:r>
            <a:r>
              <a:rPr lang="en-US" sz="1800" b="1" u="sng" dirty="0" err="1" smtClean="0"/>
              <a:t>em</a:t>
            </a:r>
            <a:r>
              <a:rPr lang="en-US" sz="1800" b="1" u="sng" dirty="0" smtClean="0"/>
              <a:t> </a:t>
            </a:r>
            <a:r>
              <a:rPr lang="en-US" sz="1800" b="1" u="sng" dirty="0" err="1" smtClean="0"/>
              <a:t>calo</a:t>
            </a:r>
            <a:r>
              <a:rPr lang="en-US" sz="1800" b="1" u="sng" dirty="0" smtClean="0"/>
              <a:t> as a starting point?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Need software, detector and physics inputs/experts to start/continue the development 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Detector calibration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Jet reconstruction and resolution in extremely high pileup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Jet reconstruction in forward regions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Jet substructure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Low </a:t>
            </a:r>
            <a:r>
              <a:rPr lang="en-US" sz="2000" dirty="0" err="1" smtClean="0"/>
              <a:t>pT</a:t>
            </a:r>
            <a:r>
              <a:rPr lang="en-US" sz="2000" dirty="0" smtClean="0"/>
              <a:t> jet reconstruction with high B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Include particle flow calibration</a:t>
            </a:r>
          </a:p>
          <a:p>
            <a:pPr>
              <a:lnSpc>
                <a:spcPct val="90000"/>
              </a:lnSpc>
            </a:pPr>
            <a:r>
              <a:rPr lang="en-US" sz="2000" b="1" dirty="0"/>
              <a:t>N</a:t>
            </a:r>
            <a:r>
              <a:rPr lang="en-US" sz="2000" b="1" dirty="0" smtClean="0"/>
              <a:t>ew </a:t>
            </a:r>
            <a:r>
              <a:rPr lang="en-US" sz="2000" b="1" dirty="0"/>
              <a:t>fellow </a:t>
            </a:r>
            <a:r>
              <a:rPr lang="en-US" sz="2000" b="1" dirty="0" err="1" smtClean="0"/>
              <a:t>neeed</a:t>
            </a:r>
            <a:r>
              <a:rPr lang="en-US" sz="2000" b="1" dirty="0" smtClean="0"/>
              <a:t>….</a:t>
            </a:r>
            <a:endParaRPr lang="en-US" sz="2000" b="1" dirty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FCC-</a:t>
            </a:r>
            <a:r>
              <a:rPr lang="es-ES_tradnl" dirty="0" err="1" smtClean="0"/>
              <a:t>hh</a:t>
            </a:r>
            <a:r>
              <a:rPr lang="es-ES_tradnl" dirty="0" smtClean="0"/>
              <a:t> HCAL SW </a:t>
            </a:r>
            <a:r>
              <a:rPr lang="es-ES_tradnl" dirty="0" err="1" smtClean="0"/>
              <a:t>goals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9/12/2015                                  </a:t>
            </a:r>
            <a:fld id="{D41D7881-233A-6841-9A3B-76E74A6481B6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Ana Henriques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08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SigmaOverEvsE_Pio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1" b="9111"/>
          <a:stretch/>
        </p:blipFill>
        <p:spPr>
          <a:xfrm rot="5400000">
            <a:off x="217332" y="2837242"/>
            <a:ext cx="3456431" cy="3750374"/>
          </a:xfrm>
          <a:prstGeom prst="rect">
            <a:avLst/>
          </a:prstGeom>
        </p:spPr>
      </p:pic>
      <p:pic>
        <p:nvPicPr>
          <p:cNvPr id="6" name="Picture 5" descr="thickness_vs_energy_tile_fcc2_ratio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0"/>
          <a:stretch/>
        </p:blipFill>
        <p:spPr>
          <a:xfrm rot="5400000">
            <a:off x="4282303" y="1327005"/>
            <a:ext cx="5093579" cy="453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simulation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0361" y="1048215"/>
            <a:ext cx="4490731" cy="193599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Geant4 + Tile ATLAS model for single hadron and jet simulation</a:t>
            </a:r>
          </a:p>
          <a:p>
            <a:r>
              <a:rPr lang="en-US" dirty="0" smtClean="0"/>
              <a:t>Focused on </a:t>
            </a:r>
            <a:r>
              <a:rPr lang="en-US" dirty="0" err="1" smtClean="0"/>
              <a:t>calo</a:t>
            </a:r>
            <a:r>
              <a:rPr lang="en-US" dirty="0" smtClean="0"/>
              <a:t> depth;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/E</a:t>
            </a:r>
          </a:p>
          <a:p>
            <a:pPr lvl="1"/>
            <a:r>
              <a:rPr lang="en-US" dirty="0" smtClean="0"/>
              <a:t>~</a:t>
            </a:r>
            <a:r>
              <a:rPr lang="en-US" dirty="0"/>
              <a:t>12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for few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/>
              <a:t>single </a:t>
            </a:r>
            <a:r>
              <a:rPr lang="en-US" dirty="0" smtClean="0"/>
              <a:t>hadron</a:t>
            </a:r>
          </a:p>
          <a:p>
            <a:pPr lvl="1"/>
            <a:r>
              <a:rPr lang="en-US" dirty="0" smtClean="0"/>
              <a:t>Jet simulations to be concluded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FCC-</a:t>
            </a:r>
            <a:r>
              <a:rPr lang="es-ES_tradnl" dirty="0" err="1" smtClean="0"/>
              <a:t>hh</a:t>
            </a:r>
            <a:r>
              <a:rPr lang="es-ES_tradnl" dirty="0" smtClean="0"/>
              <a:t> HCAL SW </a:t>
            </a:r>
            <a:r>
              <a:rPr lang="es-ES_tradnl" dirty="0" err="1" smtClean="0"/>
              <a:t>goals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9/12/2015                    </a:t>
            </a:r>
            <a:fld id="{DD0ED062-7254-7F4F-80BC-29710E6048F3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Ana Henriques</a:t>
            </a:r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5412730" y="2330451"/>
            <a:ext cx="3547624" cy="539999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/>
              <a:latin typeface="Verdana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44151" y="6261431"/>
            <a:ext cx="41897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Simulation ~ compatible with ATLAS test-beam</a:t>
            </a:r>
            <a:endParaRPr lang="en-US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70361" y="6233394"/>
            <a:ext cx="409316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FCC </a:t>
            </a:r>
            <a:r>
              <a:rPr lang="en-US" sz="1400" dirty="0" err="1" smtClean="0"/>
              <a:t>hh</a:t>
            </a:r>
            <a:r>
              <a:rPr lang="en-US" sz="1400" dirty="0" smtClean="0"/>
              <a:t> 16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September 2015</a:t>
            </a:r>
            <a:br>
              <a:rPr lang="en-US" sz="1400" dirty="0" smtClean="0"/>
            </a:br>
            <a:r>
              <a:rPr lang="en-US" sz="900" dirty="0" smtClean="0"/>
              <a:t>https</a:t>
            </a:r>
            <a:r>
              <a:rPr lang="en-US" sz="900" dirty="0"/>
              <a:t>://</a:t>
            </a:r>
            <a:r>
              <a:rPr lang="en-US" sz="900" dirty="0" err="1"/>
              <a:t>indico.cern.ch</a:t>
            </a:r>
            <a:r>
              <a:rPr lang="en-US" sz="900" dirty="0"/>
              <a:t>/event/443015/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1769" y="3128829"/>
            <a:ext cx="1899058" cy="144690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Rectangle 9"/>
          <p:cNvSpPr/>
          <p:nvPr/>
        </p:nvSpPr>
        <p:spPr>
          <a:xfrm>
            <a:off x="2924664" y="2853408"/>
            <a:ext cx="18194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cs typeface="Symbol" charset="2"/>
              </a:rPr>
              <a:t>MC</a:t>
            </a:r>
            <a:r>
              <a:rPr lang="en-US" sz="1100" dirty="0" smtClean="0">
                <a:latin typeface="Symbol" charset="2"/>
                <a:cs typeface="Symbol" charset="2"/>
              </a:rPr>
              <a:t>: </a:t>
            </a:r>
            <a:r>
              <a:rPr lang="en-US" sz="1100" dirty="0" err="1" smtClean="0">
                <a:latin typeface="Symbol" charset="2"/>
                <a:cs typeface="Symbol" charset="2"/>
              </a:rPr>
              <a:t>s</a:t>
            </a:r>
            <a:r>
              <a:rPr lang="en-US" sz="1100" baseline="-25000" dirty="0" err="1" smtClean="0"/>
              <a:t>E</a:t>
            </a:r>
            <a:r>
              <a:rPr lang="en-US" sz="1100" dirty="0"/>
              <a:t>/</a:t>
            </a:r>
            <a:r>
              <a:rPr lang="en-US" sz="1100" dirty="0" smtClean="0"/>
              <a:t>E (%)~a/</a:t>
            </a:r>
            <a:r>
              <a:rPr lang="pt-PT" sz="1100" dirty="0">
                <a:cs typeface="Arial" charset="0"/>
                <a:sym typeface="Symbol" charset="0"/>
              </a:rPr>
              <a:t></a:t>
            </a:r>
            <a:r>
              <a:rPr lang="en-US" sz="1100" dirty="0"/>
              <a:t>E </a:t>
            </a:r>
            <a:r>
              <a:rPr lang="en-US" sz="1100" dirty="0">
                <a:sym typeface="Symbol" charset="0"/>
              </a:rPr>
              <a:t> </a:t>
            </a:r>
            <a:r>
              <a:rPr lang="en-US" sz="1100" dirty="0" smtClean="0">
                <a:sym typeface="Symbol" charset="0"/>
              </a:rPr>
              <a:t>b </a:t>
            </a:r>
            <a:r>
              <a:rPr lang="en-US" sz="1100" dirty="0"/>
              <a:t>%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005342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931" y="116632"/>
            <a:ext cx="8141959" cy="762000"/>
          </a:xfrm>
        </p:spPr>
        <p:txBody>
          <a:bodyPr>
            <a:noAutofit/>
          </a:bodyPr>
          <a:lstStyle/>
          <a:p>
            <a:r>
              <a:rPr lang="en-US" sz="2600" dirty="0" smtClean="0"/>
              <a:t>A tile scintillating sampling calorimeter for FCC-</a:t>
            </a:r>
            <a:r>
              <a:rPr lang="en-US" sz="2600" dirty="0" err="1" smtClean="0"/>
              <a:t>hh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12" y="1028136"/>
            <a:ext cx="5784305" cy="564579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Simulated a tile scintillating sampling calorimeter made with plates perpendicular </a:t>
            </a:r>
            <a:br>
              <a:rPr lang="en-US" dirty="0" smtClean="0"/>
            </a:br>
            <a:r>
              <a:rPr lang="en-US" dirty="0" smtClean="0"/>
              <a:t>to the beam pipe (inspired in </a:t>
            </a:r>
            <a:r>
              <a:rPr lang="en-US" dirty="0" err="1" smtClean="0"/>
              <a:t>TileCal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Iron master plates </a:t>
            </a:r>
            <a:r>
              <a:rPr lang="en-US" dirty="0" err="1"/>
              <a:t>Δz</a:t>
            </a:r>
            <a:r>
              <a:rPr lang="en-US" dirty="0"/>
              <a:t> = 5 mm</a:t>
            </a:r>
          </a:p>
          <a:p>
            <a:pPr lvl="1"/>
            <a:r>
              <a:rPr lang="en-US" dirty="0" smtClean="0"/>
              <a:t>Iron spacer </a:t>
            </a:r>
            <a:r>
              <a:rPr lang="en-US" dirty="0"/>
              <a:t>plates </a:t>
            </a:r>
            <a:r>
              <a:rPr lang="en-US" dirty="0" err="1"/>
              <a:t>Δz</a:t>
            </a:r>
            <a:r>
              <a:rPr lang="en-US" dirty="0"/>
              <a:t> = </a:t>
            </a:r>
            <a:r>
              <a:rPr lang="en-US" dirty="0" smtClean="0"/>
              <a:t>4 mm</a:t>
            </a:r>
          </a:p>
          <a:p>
            <a:pPr lvl="1"/>
            <a:r>
              <a:rPr lang="en-US" dirty="0"/>
              <a:t>Scintillating tiles </a:t>
            </a:r>
            <a:r>
              <a:rPr lang="en-US" dirty="0" err="1"/>
              <a:t>Δz</a:t>
            </a:r>
            <a:r>
              <a:rPr lang="en-US" dirty="0"/>
              <a:t> = 3 mm </a:t>
            </a:r>
          </a:p>
          <a:p>
            <a:pPr lvl="1"/>
            <a:r>
              <a:rPr lang="en-US" dirty="0" smtClean="0"/>
              <a:t>Air gap </a:t>
            </a:r>
            <a:r>
              <a:rPr lang="en-US" dirty="0" err="1"/>
              <a:t>Δz</a:t>
            </a:r>
            <a:r>
              <a:rPr lang="en-US" dirty="0"/>
              <a:t> = </a:t>
            </a:r>
            <a:r>
              <a:rPr lang="en-US" dirty="0" smtClean="0"/>
              <a:t>0.5 </a:t>
            </a:r>
            <a:r>
              <a:rPr lang="en-US" dirty="0"/>
              <a:t>mm </a:t>
            </a:r>
            <a:endParaRPr lang="en-US" dirty="0" smtClean="0"/>
          </a:p>
          <a:p>
            <a:pPr lvl="1"/>
            <a:r>
              <a:rPr lang="en-US" dirty="0" smtClean="0"/>
              <a:t>Sampling period</a:t>
            </a:r>
            <a:r>
              <a:rPr lang="en-US" dirty="0"/>
              <a:t> </a:t>
            </a:r>
            <a:r>
              <a:rPr lang="en-US" dirty="0" smtClean="0"/>
              <a:t>18 mm </a:t>
            </a:r>
          </a:p>
          <a:p>
            <a:pPr lvl="1"/>
            <a:r>
              <a:rPr lang="en-US" dirty="0" smtClean="0"/>
              <a:t>Sampling ratio 4.6/1</a:t>
            </a:r>
          </a:p>
          <a:p>
            <a:r>
              <a:rPr lang="en-US" dirty="0" smtClean="0"/>
              <a:t>Double azimuthal </a:t>
            </a:r>
            <a:r>
              <a:rPr lang="en-US" dirty="0"/>
              <a:t>granularity (</a:t>
            </a:r>
            <a:r>
              <a:rPr lang="en-US" dirty="0" err="1"/>
              <a:t>Δϕ</a:t>
            </a:r>
            <a:r>
              <a:rPr lang="en-US" dirty="0" smtClean="0"/>
              <a:t>) </a:t>
            </a:r>
            <a:r>
              <a:rPr lang="en-US" dirty="0" err="1" smtClean="0"/>
              <a:t>wrt</a:t>
            </a:r>
            <a:r>
              <a:rPr lang="en-US" dirty="0" smtClean="0"/>
              <a:t> ATLAS</a:t>
            </a:r>
          </a:p>
          <a:p>
            <a:pPr lvl="1"/>
            <a:r>
              <a:rPr lang="en-US" dirty="0"/>
              <a:t>128 </a:t>
            </a:r>
            <a:r>
              <a:rPr lang="en-US" b="1" u="sng" dirty="0" smtClean="0"/>
              <a:t>(-&gt; 120) </a:t>
            </a:r>
            <a:r>
              <a:rPr lang="en-US" dirty="0" smtClean="0"/>
              <a:t>wedges </a:t>
            </a:r>
            <a:r>
              <a:rPr lang="en-US" dirty="0"/>
              <a:t>in </a:t>
            </a:r>
            <a:r>
              <a:rPr lang="en-US" dirty="0" err="1"/>
              <a:t>ϕ</a:t>
            </a:r>
            <a:r>
              <a:rPr lang="en-US" dirty="0"/>
              <a:t>: </a:t>
            </a:r>
            <a:r>
              <a:rPr lang="en-US" dirty="0" err="1"/>
              <a:t>Δϕ</a:t>
            </a:r>
            <a:r>
              <a:rPr lang="en-US" dirty="0"/>
              <a:t> = 0.05 </a:t>
            </a:r>
            <a:endParaRPr lang="en-US" dirty="0" smtClean="0"/>
          </a:p>
          <a:p>
            <a:pPr lvl="1"/>
            <a:r>
              <a:rPr lang="en-US" dirty="0" smtClean="0"/>
              <a:t>Same size of tiles as in ATLAS </a:t>
            </a:r>
            <a:br>
              <a:rPr lang="en-US" dirty="0" smtClean="0"/>
            </a:br>
            <a:r>
              <a:rPr lang="en-US" dirty="0" smtClean="0"/>
              <a:t>due </a:t>
            </a:r>
            <a:r>
              <a:rPr lang="en-US" dirty="0"/>
              <a:t>to </a:t>
            </a:r>
            <a:r>
              <a:rPr lang="en-US" dirty="0" smtClean="0"/>
              <a:t>larger distance from </a:t>
            </a:r>
            <a:r>
              <a:rPr lang="en-US" dirty="0" err="1" smtClean="0"/>
              <a:t>i.p</a:t>
            </a:r>
            <a:r>
              <a:rPr lang="en-US" dirty="0" smtClean="0"/>
              <a:t>.</a:t>
            </a:r>
          </a:p>
          <a:p>
            <a:r>
              <a:rPr lang="en-US" dirty="0" smtClean="0"/>
              <a:t>Radial depth of 15 </a:t>
            </a:r>
            <a:r>
              <a:rPr lang="en-US" dirty="0" err="1" smtClean="0"/>
              <a:t>λ</a:t>
            </a:r>
            <a:r>
              <a:rPr lang="en-US" baseline="-25000" dirty="0" smtClean="0"/>
              <a:t> </a:t>
            </a:r>
            <a:r>
              <a:rPr lang="en-US" dirty="0" smtClean="0"/>
              <a:t>to </a:t>
            </a:r>
            <a:r>
              <a:rPr lang="en-US" dirty="0" smtClean="0"/>
              <a:t>fully contain multi-</a:t>
            </a:r>
            <a:r>
              <a:rPr lang="en-US" dirty="0" err="1" smtClean="0"/>
              <a:t>TeV</a:t>
            </a:r>
            <a:r>
              <a:rPr lang="en-US" dirty="0" smtClean="0"/>
              <a:t> particle </a:t>
            </a:r>
            <a:r>
              <a:rPr lang="en-US" dirty="0" smtClean="0"/>
              <a:t>showers </a:t>
            </a:r>
            <a:r>
              <a:rPr lang="en-US" b="1" u="sng" dirty="0" smtClean="0"/>
              <a:t>(</a:t>
            </a:r>
            <a:r>
              <a:rPr lang="en-US" b="1" u="sng" dirty="0" smtClean="0">
                <a:sym typeface="Wingdings"/>
              </a:rPr>
              <a:t>10</a:t>
            </a:r>
            <a:r>
              <a:rPr lang="en-US" b="1" u="sng" dirty="0"/>
              <a:t>λ</a:t>
            </a:r>
            <a:r>
              <a:rPr lang="en-US" b="1" u="sng" dirty="0" smtClean="0">
                <a:sym typeface="Wingdings"/>
              </a:rPr>
              <a:t> in global detector)</a:t>
            </a:r>
            <a:endParaRPr lang="en-US" b="1" u="sng" dirty="0" smtClean="0"/>
          </a:p>
          <a:p>
            <a:pPr lvl="1"/>
            <a:r>
              <a:rPr lang="en-US" dirty="0" smtClean="0"/>
              <a:t>30 layers in </a:t>
            </a:r>
            <a:r>
              <a:rPr lang="en-US" dirty="0" err="1" smtClean="0"/>
              <a:t>ρ</a:t>
            </a:r>
            <a:r>
              <a:rPr lang="en-US" dirty="0"/>
              <a:t>: </a:t>
            </a:r>
            <a:r>
              <a:rPr lang="en-US" dirty="0" err="1" smtClean="0"/>
              <a:t>Δρ</a:t>
            </a:r>
            <a:r>
              <a:rPr lang="en-US" baseline="-25000" dirty="0" smtClean="0"/>
              <a:t> </a:t>
            </a:r>
            <a:r>
              <a:rPr lang="en-US" dirty="0" smtClean="0"/>
              <a:t> = </a:t>
            </a:r>
            <a:r>
              <a:rPr lang="en-US" dirty="0"/>
              <a:t>10 </a:t>
            </a:r>
            <a:r>
              <a:rPr lang="en-US" dirty="0" smtClean="0"/>
              <a:t>cm </a:t>
            </a:r>
          </a:p>
          <a:p>
            <a:r>
              <a:rPr lang="en-US" dirty="0" smtClean="0"/>
              <a:t>Run simulation with cylindrical configuration</a:t>
            </a:r>
          </a:p>
          <a:p>
            <a:pPr lvl="1"/>
            <a:r>
              <a:rPr lang="en-US" dirty="0" smtClean="0"/>
              <a:t>Two alternating patterns along depth (</a:t>
            </a:r>
            <a:r>
              <a:rPr lang="en-US" dirty="0" err="1" smtClean="0"/>
              <a:t>ρ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7" name="Picture 2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271" y="4433467"/>
            <a:ext cx="1356448" cy="466279"/>
          </a:xfrm>
          <a:prstGeom prst="rect">
            <a:avLst/>
          </a:prstGeom>
        </p:spPr>
      </p:pic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Ana Henriques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9/12/2015                        </a:t>
            </a:r>
            <a:fld id="{D41D7881-233A-6841-9A3B-76E74A6481B6}" type="slidenum">
              <a:rPr lang="en-US" smtClean="0"/>
              <a:t>5</a:t>
            </a:fld>
            <a:endParaRPr lang="en-US" dirty="0"/>
          </a:p>
        </p:txBody>
      </p:sp>
      <p:pic>
        <p:nvPicPr>
          <p:cNvPr id="26" name="Picture 25" descr="dd4hep_hcal_smal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747" y="1028135"/>
            <a:ext cx="3407345" cy="30081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802" y="4547843"/>
            <a:ext cx="1918497" cy="2065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5887" y="4689342"/>
            <a:ext cx="1334193" cy="178296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54086" y="4427732"/>
            <a:ext cx="15017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Tile ATLAS geometry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6602971" y="6365718"/>
            <a:ext cx="26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ϕ</a:t>
            </a:r>
            <a:endParaRPr lang="en-US" sz="11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7303957" y="4851080"/>
            <a:ext cx="941410" cy="172296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FCC-</a:t>
            </a:r>
            <a:r>
              <a:rPr lang="es-ES_tradnl" dirty="0" err="1" smtClean="0"/>
              <a:t>hh</a:t>
            </a:r>
            <a:r>
              <a:rPr lang="es-ES_tradnl" dirty="0" smtClean="0"/>
              <a:t> HCAL SW </a:t>
            </a:r>
            <a:r>
              <a:rPr lang="es-ES_tradnl" dirty="0" err="1" smtClean="0"/>
              <a:t>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48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41300" y="185738"/>
            <a:ext cx="8737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/>
            <a:r>
              <a:rPr lang="en-US" sz="2000" dirty="0" smtClean="0">
                <a:solidFill>
                  <a:srgbClr val="FF0000"/>
                </a:solidFill>
              </a:rPr>
              <a:t>FCC Tile Had. </a:t>
            </a:r>
            <a:r>
              <a:rPr lang="en-US" sz="2000" dirty="0" err="1" smtClean="0">
                <a:solidFill>
                  <a:srgbClr val="FF0000"/>
                </a:solidFill>
              </a:rPr>
              <a:t>Calo</a:t>
            </a:r>
            <a:r>
              <a:rPr lang="en-US" sz="2000" dirty="0" smtClean="0">
                <a:solidFill>
                  <a:srgbClr val="FF0000"/>
                </a:solidFill>
              </a:rPr>
              <a:t> module Dimensions (</a:t>
            </a:r>
            <a:r>
              <a:rPr lang="en-US" sz="2000" dirty="0">
                <a:solidFill>
                  <a:srgbClr val="FF0000"/>
                </a:solidFill>
              </a:rPr>
              <a:t>version 120 </a:t>
            </a:r>
            <a:r>
              <a:rPr lang="en-US" sz="2000" dirty="0" smtClean="0">
                <a:solidFill>
                  <a:srgbClr val="FF0000"/>
                </a:solidFill>
              </a:rPr>
              <a:t>modules in a cylinder)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27654" name="Picture 6" descr="FCC_120_module_V2"/>
          <p:cNvPicPr>
            <a:picLocks noChangeAspect="1" noChangeArrowheads="1"/>
          </p:cNvPicPr>
          <p:nvPr/>
        </p:nvPicPr>
        <p:blipFill rotWithShape="1">
          <a:blip r:embed="rId2"/>
          <a:srcRect t="18112" r="10623" b="11437"/>
          <a:stretch/>
        </p:blipFill>
        <p:spPr bwMode="auto">
          <a:xfrm>
            <a:off x="89198" y="740569"/>
            <a:ext cx="8714969" cy="409813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9198" y="4622463"/>
            <a:ext cx="8443337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120 modules in </a:t>
            </a:r>
            <a:r>
              <a:rPr lang="en-GB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f </a:t>
            </a:r>
            <a:r>
              <a:rPr lang="en-GB" dirty="0" smtClean="0">
                <a:latin typeface="Symbol" charset="2"/>
                <a:cs typeface="Symbol" charset="2"/>
              </a:rPr>
              <a:t> </a:t>
            </a:r>
            <a:r>
              <a:rPr lang="en-GB" dirty="0" smtClean="0"/>
              <a:t>=</a:t>
            </a:r>
            <a:r>
              <a:rPr lang="en-GB" dirty="0" smtClean="0"/>
              <a:t>&gt; </a:t>
            </a:r>
            <a:r>
              <a:rPr lang="en-GB" dirty="0" err="1" smtClean="0">
                <a:latin typeface="Symbol" charset="2"/>
                <a:cs typeface="Symbol" charset="2"/>
              </a:rPr>
              <a:t>Df</a:t>
            </a:r>
            <a:r>
              <a:rPr lang="en-GB" dirty="0" smtClean="0"/>
              <a:t> =</a:t>
            </a:r>
            <a:r>
              <a:rPr lang="en-GB" dirty="0" smtClean="0"/>
              <a:t>0.05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b="1" dirty="0" err="1" smtClean="0">
                <a:solidFill>
                  <a:srgbClr val="0000FF"/>
                </a:solidFill>
              </a:rPr>
              <a:t>Rmin</a:t>
            </a:r>
            <a:r>
              <a:rPr lang="en-GB" b="1" dirty="0" smtClean="0">
                <a:solidFill>
                  <a:srgbClr val="0000FF"/>
                </a:solidFill>
              </a:rPr>
              <a:t>=3.5m </a:t>
            </a:r>
            <a:r>
              <a:rPr lang="en-GB" dirty="0" smtClean="0"/>
              <a:t>(OR 3.4m IF </a:t>
            </a:r>
            <a:r>
              <a:rPr lang="en-GB" dirty="0" err="1"/>
              <a:t>em</a:t>
            </a:r>
            <a:r>
              <a:rPr lang="en-GB" dirty="0"/>
              <a:t> </a:t>
            </a:r>
            <a:r>
              <a:rPr lang="en-GB" dirty="0" err="1" smtClean="0"/>
              <a:t>calo+</a:t>
            </a:r>
            <a:r>
              <a:rPr lang="en-GB" dirty="0" err="1"/>
              <a:t>tracker</a:t>
            </a:r>
            <a:r>
              <a:rPr lang="en-GB" dirty="0"/>
              <a:t> </a:t>
            </a:r>
            <a:r>
              <a:rPr lang="en-GB" dirty="0" smtClean="0"/>
              <a:t>&lt;2</a:t>
            </a:r>
            <a:r>
              <a:rPr lang="en-GB" dirty="0" smtClean="0">
                <a:latin typeface="Symbol" charset="2"/>
                <a:cs typeface="Symbol" charset="2"/>
              </a:rPr>
              <a:t>l). </a:t>
            </a:r>
            <a:r>
              <a:rPr lang="en-GB" dirty="0" smtClean="0">
                <a:latin typeface="+mn-lt"/>
                <a:cs typeface="Symbol" charset="2"/>
              </a:rPr>
              <a:t>Need</a:t>
            </a:r>
            <a:r>
              <a:rPr lang="en-GB" dirty="0" smtClean="0"/>
              <a:t> to keep 12</a:t>
            </a:r>
            <a:r>
              <a:rPr lang="en-GB" dirty="0" smtClean="0">
                <a:latin typeface="Symbol" charset="2"/>
                <a:cs typeface="Symbol" charset="2"/>
              </a:rPr>
              <a:t>l</a:t>
            </a:r>
            <a:r>
              <a:rPr lang="en-GB" dirty="0" smtClean="0"/>
              <a:t> in total… 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Rout =5.8m </a:t>
            </a:r>
            <a:r>
              <a:rPr lang="en-GB" dirty="0" smtClean="0"/>
              <a:t>(with </a:t>
            </a:r>
            <a:r>
              <a:rPr lang="en-GB" dirty="0"/>
              <a:t>supports and </a:t>
            </a:r>
            <a:r>
              <a:rPr lang="en-GB" dirty="0" err="1" smtClean="0"/>
              <a:t>Xbars</a:t>
            </a:r>
            <a:r>
              <a:rPr lang="en-GB" dirty="0" smtClean="0"/>
              <a:t>). Need 20cm for </a:t>
            </a:r>
            <a:r>
              <a:rPr lang="en-GB" dirty="0" smtClean="0"/>
              <a:t>supports/rails at least…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dirty="0"/>
              <a:t>Depth active cells = 207 cm = 10</a:t>
            </a:r>
            <a:r>
              <a:rPr lang="en-GB" dirty="0">
                <a:latin typeface="Symbol" charset="2"/>
                <a:cs typeface="Symbol" charset="2"/>
              </a:rPr>
              <a:t>l</a:t>
            </a:r>
            <a:r>
              <a:rPr lang="en-GB" dirty="0"/>
              <a:t> </a:t>
            </a:r>
            <a:r>
              <a:rPr lang="en-GB" dirty="0" smtClean="0"/>
              <a:t>(;1</a:t>
            </a:r>
            <a:r>
              <a:rPr lang="en-GB" dirty="0" smtClean="0">
                <a:latin typeface="Symbol" charset="2"/>
                <a:cs typeface="Symbol" charset="2"/>
              </a:rPr>
              <a:t>l</a:t>
            </a:r>
            <a:r>
              <a:rPr lang="en-GB" dirty="0" smtClean="0"/>
              <a:t>=</a:t>
            </a:r>
            <a:r>
              <a:rPr lang="en-GB" dirty="0"/>
              <a:t>20.7cm ). 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Depth Outer Supports=20cm </a:t>
            </a:r>
            <a:r>
              <a:rPr lang="en-GB" dirty="0" smtClean="0"/>
              <a:t>(15cm girder+5cm </a:t>
            </a:r>
            <a:r>
              <a:rPr lang="en-GB" dirty="0" err="1" smtClean="0"/>
              <a:t>Xbars</a:t>
            </a:r>
            <a:r>
              <a:rPr lang="en-GB" dirty="0" smtClean="0"/>
              <a:t>)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endParaRPr lang="en-GB" sz="800" dirty="0" smtClean="0"/>
          </a:p>
          <a:p>
            <a:endParaRPr lang="en-GB" b="1" dirty="0" smtClean="0">
              <a:solidFill>
                <a:srgbClr val="0000FF"/>
              </a:solidFill>
            </a:endParaRPr>
          </a:p>
          <a:p>
            <a:endParaRPr lang="en-GB" dirty="0" smtClean="0"/>
          </a:p>
        </p:txBody>
      </p:sp>
      <p:sp>
        <p:nvSpPr>
          <p:cNvPr id="3" name="Rectangle 2"/>
          <p:cNvSpPr/>
          <p:nvPr/>
        </p:nvSpPr>
        <p:spPr>
          <a:xfrm>
            <a:off x="241300" y="2164834"/>
            <a:ext cx="30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Symbol" charset="2"/>
                <a:cs typeface="Symbol" charset="2"/>
              </a:rPr>
              <a:t>f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492500" y="3695700"/>
            <a:ext cx="11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Module</a:t>
            </a:r>
            <a:endParaRPr lang="en-GB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V="1">
            <a:off x="4059629" y="3073400"/>
            <a:ext cx="779071" cy="6223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91500" y="1795502"/>
            <a:ext cx="672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Xbar</a:t>
            </a:r>
            <a:endParaRPr lang="en-GB" dirty="0"/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 flipV="1">
            <a:off x="7734300" y="1980168"/>
            <a:ext cx="457200" cy="24233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340600" y="1244600"/>
            <a:ext cx="1041400" cy="11684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31200" y="1059934"/>
            <a:ext cx="774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girder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781800" y="2844800"/>
            <a:ext cx="685800" cy="122023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18200" y="3938032"/>
            <a:ext cx="128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Space for electronics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057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 - atlas tilecal 2012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E2E2FF"/>
      </a:accent5>
      <a:accent6>
        <a:srgbClr val="2D2DB9"/>
      </a:accent6>
      <a:hlink>
        <a:srgbClr val="000080"/>
      </a:hlink>
      <a:folHlink>
        <a:srgbClr val="B2B2B2"/>
      </a:folHlink>
    </a:clrScheme>
    <a:fontScheme name="universitat de valencia - atlas tilecal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solidFill>
            <a:schemeClr val="accent2"/>
          </a:solidFill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Verdana" charset="0"/>
          </a:defRPr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a:style>
    </a:lnDef>
  </a:objectDefaults>
  <a:extraClrSchemeLst>
    <a:extraClrScheme>
      <a:clrScheme name="universitat de valencia - atlas tile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ersitat de valencia - atlas tileca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ersitat de valencia - atlas tileca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ersitat de valencia - atlas tileca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ersitat de valencia - atlas tilec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ersitat de valencia - atlas tilec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ersitat de valencia - atlas tilec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ersitat de valencia - atlas tilecal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- atlas tilecal 2014.potx</Template>
  <TotalTime>3395</TotalTime>
  <Words>518</Words>
  <Application>Microsoft Macintosh PowerPoint</Application>
  <PresentationFormat>On-screen Show (4:3)</PresentationFormat>
  <Paragraphs>81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cern - atlas tilecal 2012</vt:lpstr>
      <vt:lpstr>FCC-hh HCAL software goals</vt:lpstr>
      <vt:lpstr>FCC-hh HCAL software goals</vt:lpstr>
      <vt:lpstr>Challenges/needed actions</vt:lpstr>
      <vt:lpstr>Stand-alone simulation</vt:lpstr>
      <vt:lpstr>A tile scintillating sampling calorimeter for FCC-hh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tile sampling hadronic calorimeter for FCC</dc:title>
  <dc:creator>Carlos Solans</dc:creator>
  <cp:lastModifiedBy>Ana Maria Infante Henriques</cp:lastModifiedBy>
  <cp:revision>141</cp:revision>
  <dcterms:created xsi:type="dcterms:W3CDTF">2014-12-05T18:35:04Z</dcterms:created>
  <dcterms:modified xsi:type="dcterms:W3CDTF">2015-12-09T10:42:23Z</dcterms:modified>
</cp:coreProperties>
</file>