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2" r:id="rId2"/>
    <p:sldMasterId id="2147483696" r:id="rId3"/>
    <p:sldMasterId id="2147483744" r:id="rId4"/>
  </p:sldMasterIdLst>
  <p:notesMasterIdLst>
    <p:notesMasterId r:id="rId27"/>
  </p:notesMasterIdLst>
  <p:handoutMasterIdLst>
    <p:handoutMasterId r:id="rId28"/>
  </p:handoutMasterIdLst>
  <p:sldIdLst>
    <p:sldId id="290" r:id="rId5"/>
    <p:sldId id="291" r:id="rId6"/>
    <p:sldId id="297" r:id="rId7"/>
    <p:sldId id="256" r:id="rId8"/>
    <p:sldId id="321" r:id="rId9"/>
    <p:sldId id="313" r:id="rId10"/>
    <p:sldId id="329" r:id="rId11"/>
    <p:sldId id="328" r:id="rId12"/>
    <p:sldId id="314" r:id="rId13"/>
    <p:sldId id="316" r:id="rId14"/>
    <p:sldId id="315" r:id="rId15"/>
    <p:sldId id="324" r:id="rId16"/>
    <p:sldId id="326" r:id="rId17"/>
    <p:sldId id="325" r:id="rId18"/>
    <p:sldId id="327" r:id="rId19"/>
    <p:sldId id="318" r:id="rId20"/>
    <p:sldId id="319" r:id="rId21"/>
    <p:sldId id="320" r:id="rId22"/>
    <p:sldId id="330" r:id="rId23"/>
    <p:sldId id="323" r:id="rId24"/>
    <p:sldId id="310" r:id="rId25"/>
    <p:sldId id="31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96" autoAdjust="0"/>
    <p:restoredTop sz="99615" autoAdjust="0"/>
  </p:normalViewPr>
  <p:slideViewPr>
    <p:cSldViewPr snapToObjects="1">
      <p:cViewPr>
        <p:scale>
          <a:sx n="85" d="100"/>
          <a:sy n="85" d="100"/>
        </p:scale>
        <p:origin x="-1480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FDD79-FBCC-E94C-A55D-3799B8236B38}" type="datetimeFigureOut">
              <a:rPr lang="en-US" smtClean="0"/>
              <a:t>09/12/2015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44D74-D6B6-7445-93EE-224766B49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368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B4603-3191-1540-BE4C-8C2094EB484D}" type="datetimeFigureOut">
              <a:rPr lang="en-US" smtClean="0"/>
              <a:t>09/12/2015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B7F83-1C7C-A24E-B743-E9F05323EA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66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753D-7115-454D-A59F-105F448266DD}" type="datetime1">
              <a:rPr lang="en-GB" smtClean="0"/>
              <a:t>09/12/2015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081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03B6-1343-5847-A960-D6A817FC6BA6}" type="datetime1">
              <a:rPr lang="en-GB" smtClean="0"/>
              <a:t>09/12/2015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67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547D-BD50-5C4B-AD6D-E5762CAAD124}" type="datetime1">
              <a:rPr lang="en-GB" smtClean="0"/>
              <a:t>09/12/2015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53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06054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7722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1690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1800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56650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81635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38768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1792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C809-D9FF-D446-8567-2707C66EE8B7}" type="datetime1">
              <a:rPr lang="en-GB" smtClean="0"/>
              <a:t>09/12/2015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289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142676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518478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33375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18764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4557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06192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3174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91167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9694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3888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D8AC-E6AF-9943-A090-9218125ED033}" type="datetime1">
              <a:rPr lang="en-GB" smtClean="0"/>
              <a:t>09/12/2015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0958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81171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150221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77633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97031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753D-7115-454D-A59F-105F448266DD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89362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C809-D9FF-D446-8567-2707C66EE8B7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45516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D8AC-E6AF-9943-A090-9218125ED033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72734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CA73-2683-8943-9185-279F90D30FA2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827484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4CCD-3009-1A4E-8A19-502F580440E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43956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E1ED-29CA-2F4A-A625-16623BD36AD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60445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CA73-2683-8943-9185-279F90D30FA2}" type="datetime1">
              <a:rPr lang="en-GB" smtClean="0"/>
              <a:t>09/12/2015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03457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0733-1CFA-CF40-83B4-7D4693A21CC5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54860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2733-F935-9A4B-880F-820B5EC0270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41315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DA012-D54B-EB4C-9F33-1CDAF85BB06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49194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03B6-1343-5847-A960-D6A817FC6BA6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131765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547D-BD50-5C4B-AD6D-E5762CAAD124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9224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4CCD-3009-1A4E-8A19-502F580440EC}" type="datetime1">
              <a:rPr lang="en-GB" smtClean="0"/>
              <a:t>09/12/2015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07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E1ED-29CA-2F4A-A625-16623BD36AD6}" type="datetime1">
              <a:rPr lang="en-GB" smtClean="0"/>
              <a:t>09/12/2015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170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0733-1CFA-CF40-83B4-7D4693A21CC5}" type="datetime1">
              <a:rPr lang="en-GB" smtClean="0"/>
              <a:t>09/12/2015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6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2733-F935-9A4B-880F-820B5EC02704}" type="datetime1">
              <a:rPr lang="en-GB" smtClean="0"/>
              <a:t>09/12/2015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73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DA012-D54B-EB4C-9F33-1CDAF85BB066}" type="datetime1">
              <a:rPr lang="en-GB" smtClean="0"/>
              <a:t>09/12/2015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5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1E630-D2CB-9D4B-99EB-B7431AC9018C}" type="datetime1">
              <a:rPr lang="en-GB" smtClean="0"/>
              <a:t>09/12/2015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544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0822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C7F1D-8EE0-EC42-B48D-70FCCB8FF2D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A2B69-E332-A440-A30A-1B1FCA0B55B8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122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1E630-D2CB-9D4B-99EB-B7431AC9018C}" type="datetime1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09/12/2015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5470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25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.png"/><Relationship Id="rId3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1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17211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err="1" smtClean="0">
                <a:solidFill>
                  <a:srgbClr val="FF0000"/>
                </a:solidFill>
              </a:rPr>
              <a:t>Muon</a:t>
            </a:r>
            <a:r>
              <a:rPr lang="en-GB" sz="2800" b="1" dirty="0" smtClean="0">
                <a:solidFill>
                  <a:srgbClr val="FF0000"/>
                </a:solidFill>
              </a:rPr>
              <a:t> System Performance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17371" y="2932461"/>
            <a:ext cx="30572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8000"/>
                </a:solidFill>
              </a:rPr>
              <a:t>FCC Hadron Detector Meeting</a:t>
            </a:r>
          </a:p>
          <a:p>
            <a:pPr algn="ctr"/>
            <a:r>
              <a:rPr lang="en-GB" b="1" dirty="0" smtClean="0">
                <a:solidFill>
                  <a:srgbClr val="008000"/>
                </a:solidFill>
              </a:rPr>
              <a:t>Dec., 9</a:t>
            </a:r>
            <a:r>
              <a:rPr lang="en-GB" b="1" baseline="30000" dirty="0" smtClean="0">
                <a:solidFill>
                  <a:srgbClr val="008000"/>
                </a:solidFill>
              </a:rPr>
              <a:t>th</a:t>
            </a:r>
            <a:r>
              <a:rPr lang="en-GB" b="1" dirty="0" smtClean="0">
                <a:solidFill>
                  <a:srgbClr val="008000"/>
                </a:solidFill>
              </a:rPr>
              <a:t> 2015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 smtClean="0">
                <a:solidFill>
                  <a:srgbClr val="000090"/>
                </a:solidFill>
              </a:rPr>
              <a:t>W. Riegler</a:t>
            </a:r>
            <a:endParaRPr lang="en-GB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27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786333"/>
            <a:ext cx="4536504" cy="43708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4155" y="116632"/>
            <a:ext cx="8381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alibri"/>
              </a:rPr>
              <a:t>3)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Measurement by combined measurement of inner tracker and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system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3378" y="1370835"/>
            <a:ext cx="3600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latin typeface="Calibri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581344" y="1349650"/>
            <a:ext cx="3384345" cy="3384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282430" y="603337"/>
            <a:ext cx="1440160" cy="243898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194155" y="622674"/>
            <a:ext cx="33614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If the full flux is returned trough the 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 system,  the 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 trajectory at the exit of the system points exactly to the IP !</a:t>
            </a:r>
          </a:p>
          <a:p>
            <a:endParaRPr lang="en-GB" sz="1400" b="1" dirty="0" smtClean="0">
              <a:solidFill>
                <a:srgbClr val="000090"/>
              </a:solidFill>
              <a:latin typeface="Calibri"/>
            </a:endParaRPr>
          </a:p>
          <a:p>
            <a:endParaRPr lang="en-GB" sz="1400" b="1" dirty="0">
              <a:solidFill>
                <a:srgbClr val="000090"/>
              </a:solidFill>
              <a:latin typeface="Calibri"/>
            </a:endParaRPr>
          </a:p>
          <a:p>
            <a:endParaRPr lang="en-GB" sz="1400" b="1" dirty="0" smtClean="0">
              <a:solidFill>
                <a:srgbClr val="000090"/>
              </a:solidFill>
              <a:latin typeface="Calibri"/>
            </a:endParaRPr>
          </a:p>
          <a:p>
            <a:endParaRPr lang="en-GB" sz="1400" b="1" dirty="0">
              <a:solidFill>
                <a:srgbClr val="000090"/>
              </a:solidFill>
              <a:latin typeface="Calibri"/>
            </a:endParaRPr>
          </a:p>
          <a:p>
            <a:r>
              <a:rPr lang="en-GB" sz="1400" b="1" dirty="0" smtClean="0">
                <a:solidFill>
                  <a:srgbClr val="008000"/>
                </a:solidFill>
                <a:latin typeface="Calibri"/>
              </a:rPr>
              <a:t>The maximum excursion </a:t>
            </a:r>
            <a:r>
              <a:rPr lang="en-GB" sz="1400" b="1" dirty="0" err="1" smtClean="0">
                <a:solidFill>
                  <a:srgbClr val="008000"/>
                </a:solidFill>
                <a:latin typeface="Calibri"/>
              </a:rPr>
              <a:t>y</a:t>
            </a:r>
            <a:r>
              <a:rPr lang="en-GB" sz="1400" b="1" baseline="-25000" dirty="0" err="1" smtClean="0">
                <a:solidFill>
                  <a:srgbClr val="008000"/>
                </a:solidFill>
                <a:latin typeface="Calibri"/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  <a:latin typeface="Calibri"/>
              </a:rPr>
              <a:t>(x</a:t>
            </a:r>
            <a:r>
              <a:rPr lang="en-GB" sz="1400" b="1" baseline="-25000" dirty="0" smtClean="0">
                <a:solidFill>
                  <a:srgbClr val="008000"/>
                </a:solidFill>
                <a:latin typeface="Calibri"/>
              </a:rPr>
              <a:t>0</a:t>
            </a:r>
            <a:r>
              <a:rPr lang="en-GB" sz="1400" b="1" dirty="0" smtClean="0">
                <a:solidFill>
                  <a:srgbClr val="008000"/>
                </a:solidFill>
                <a:latin typeface="Calibri"/>
              </a:rPr>
              <a:t>) is always at the same radial distance of x</a:t>
            </a:r>
            <a:r>
              <a:rPr lang="en-GB" sz="1400" b="1" baseline="-25000" dirty="0" smtClean="0">
                <a:solidFill>
                  <a:srgbClr val="008000"/>
                </a:solidFill>
                <a:latin typeface="Calibri"/>
              </a:rPr>
              <a:t>0</a:t>
            </a:r>
            <a:endParaRPr lang="en-GB" sz="1400" b="1" baseline="-25000" dirty="0">
              <a:solidFill>
                <a:srgbClr val="008000"/>
              </a:solidFill>
              <a:latin typeface="Calibri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588224" y="2492896"/>
            <a:ext cx="328725" cy="216024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79512" y="3348258"/>
            <a:ext cx="319178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For values below: x</a:t>
            </a:r>
            <a:r>
              <a:rPr lang="en-GB" sz="1400" b="1" baseline="-25000" dirty="0" smtClean="0">
                <a:solidFill>
                  <a:srgbClr val="000090"/>
                </a:solidFill>
                <a:latin typeface="Calibri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=4m, 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</a:rPr>
              <a:t>y</a:t>
            </a:r>
            <a:r>
              <a:rPr lang="en-GB" sz="1400" b="1" baseline="-25000" dirty="0" err="1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(x0)=1.44mm</a:t>
            </a:r>
          </a:p>
          <a:p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Ideal measurement point is at the peak, but 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</a:rPr>
              <a:t>y</a:t>
            </a:r>
            <a:r>
              <a:rPr lang="en-GB" sz="1400" b="1" baseline="-25000" dirty="0" err="1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(2.4m)= 1.24mm still good !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4326414"/>
            <a:ext cx="3340580" cy="205491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484784"/>
            <a:ext cx="6039336" cy="48069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95756" y="4486103"/>
            <a:ext cx="2738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prstClr val="black"/>
                </a:solidFill>
                <a:latin typeface="Calibri"/>
              </a:rPr>
              <a:t>B</a:t>
            </a:r>
            <a:r>
              <a:rPr lang="en-GB" sz="1200" b="1" baseline="-250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</a:rPr>
              <a:t>=6T, R</a:t>
            </a:r>
            <a:r>
              <a:rPr lang="en-GB" sz="1200" b="1" baseline="-25000" dirty="0" smtClean="0">
                <a:solidFill>
                  <a:prstClr val="black"/>
                </a:solidFill>
                <a:latin typeface="Calibri"/>
              </a:rPr>
              <a:t>0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</a:rPr>
              <a:t>=6m, R</a:t>
            </a:r>
            <a:r>
              <a:rPr lang="en-GB" sz="1200" b="1" baseline="-25000" dirty="0" smtClean="0">
                <a:solidFill>
                  <a:prstClr val="black"/>
                </a:solidFill>
                <a:latin typeface="Calibri"/>
              </a:rPr>
              <a:t>1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</a:rPr>
              <a:t>=12m, </a:t>
            </a:r>
            <a:r>
              <a:rPr lang="en-GB" sz="1200" b="1" dirty="0" err="1" smtClean="0">
                <a:solidFill>
                  <a:prstClr val="black"/>
                </a:solidFill>
                <a:latin typeface="Calibri"/>
              </a:rPr>
              <a:t>p</a:t>
            </a:r>
            <a:r>
              <a:rPr lang="en-GB" sz="1200" b="1" baseline="-25000" dirty="0" err="1" smtClean="0">
                <a:solidFill>
                  <a:prstClr val="black"/>
                </a:solidFill>
                <a:latin typeface="Calibri"/>
              </a:rPr>
              <a:t>T</a:t>
            </a:r>
            <a:r>
              <a:rPr lang="en-GB" sz="1200" b="1" dirty="0" smtClean="0">
                <a:solidFill>
                  <a:prstClr val="black"/>
                </a:solidFill>
                <a:latin typeface="Calibri"/>
              </a:rPr>
              <a:t>=10000GeV</a:t>
            </a:r>
            <a:endParaRPr lang="en-GB" sz="1200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800" y="2693139"/>
            <a:ext cx="3912326" cy="591845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 flipV="1">
            <a:off x="1043608" y="5157192"/>
            <a:ext cx="0" cy="1121262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83568" y="485543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σ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GB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039680" y="636610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σ</a:t>
            </a:r>
            <a:r>
              <a:rPr lang="en-GB" baseline="-25000" dirty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130551" y="5150160"/>
            <a:ext cx="4680520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000090"/>
                </a:solidFill>
                <a:latin typeface="Calibri"/>
              </a:rPr>
              <a:t>σ</a:t>
            </a:r>
            <a:r>
              <a:rPr lang="en-GB" sz="1000" b="1" baseline="30000" dirty="0" smtClean="0">
                <a:solidFill>
                  <a:srgbClr val="000090"/>
                </a:solidFill>
                <a:latin typeface="Calibri"/>
              </a:rPr>
              <a:t>2</a:t>
            </a:r>
            <a:r>
              <a:rPr lang="en-GB" sz="1000" b="1" dirty="0" smtClean="0">
                <a:solidFill>
                  <a:srgbClr val="000090"/>
                </a:solidFill>
                <a:latin typeface="Calibri"/>
              </a:rPr>
              <a:t>=σ</a:t>
            </a:r>
            <a:r>
              <a:rPr lang="en-GB" sz="1000" b="1" baseline="-25000" dirty="0" smtClean="0">
                <a:solidFill>
                  <a:srgbClr val="000090"/>
                </a:solidFill>
                <a:latin typeface="Calibri"/>
              </a:rPr>
              <a:t>1</a:t>
            </a:r>
            <a:r>
              <a:rPr lang="en-GB" sz="1000" b="1" baseline="30000" dirty="0" smtClean="0">
                <a:solidFill>
                  <a:srgbClr val="000090"/>
                </a:solidFill>
                <a:latin typeface="Calibri"/>
              </a:rPr>
              <a:t>2</a:t>
            </a:r>
            <a:r>
              <a:rPr lang="en-GB" sz="1000" b="1" dirty="0" smtClean="0">
                <a:solidFill>
                  <a:srgbClr val="000090"/>
                </a:solidFill>
                <a:latin typeface="Calibri"/>
              </a:rPr>
              <a:t>+(x/R</a:t>
            </a:r>
            <a:r>
              <a:rPr lang="en-GB" sz="1000" b="1" baseline="-25000" dirty="0" smtClean="0">
                <a:solidFill>
                  <a:srgbClr val="000090"/>
                </a:solidFill>
                <a:latin typeface="Calibri"/>
              </a:rPr>
              <a:t>1</a:t>
            </a:r>
            <a:r>
              <a:rPr lang="en-GB" sz="1000" b="1" dirty="0" smtClean="0">
                <a:solidFill>
                  <a:srgbClr val="000090"/>
                </a:solidFill>
                <a:latin typeface="Calibri"/>
              </a:rPr>
              <a:t>σ</a:t>
            </a:r>
            <a:r>
              <a:rPr lang="en-GB" sz="1000" b="1" baseline="-25000" dirty="0">
                <a:solidFill>
                  <a:srgbClr val="000090"/>
                </a:solidFill>
                <a:latin typeface="Calibri"/>
              </a:rPr>
              <a:t>2</a:t>
            </a:r>
            <a:r>
              <a:rPr lang="en-GB" sz="1000" b="1" dirty="0" smtClean="0">
                <a:solidFill>
                  <a:srgbClr val="000090"/>
                </a:solidFill>
                <a:latin typeface="Calibri"/>
              </a:rPr>
              <a:t>)</a:t>
            </a:r>
            <a:r>
              <a:rPr lang="en-GB" sz="1000" b="1" baseline="30000" dirty="0" smtClean="0">
                <a:solidFill>
                  <a:srgbClr val="000090"/>
                </a:solidFill>
                <a:latin typeface="Calibri"/>
              </a:rPr>
              <a:t>2</a:t>
            </a:r>
          </a:p>
          <a:p>
            <a:endParaRPr lang="en-GB" sz="1000" b="1" baseline="30000" dirty="0">
              <a:solidFill>
                <a:srgbClr val="008000"/>
              </a:solidFill>
              <a:latin typeface="Calibri"/>
            </a:endParaRPr>
          </a:p>
          <a:p>
            <a:r>
              <a:rPr lang="en-GB" sz="1000" b="1" dirty="0" smtClean="0">
                <a:solidFill>
                  <a:srgbClr val="008000"/>
                </a:solidFill>
                <a:latin typeface="Calibri"/>
              </a:rPr>
              <a:t>x=2.4m,R</a:t>
            </a:r>
            <a:r>
              <a:rPr lang="en-GB" sz="1000" b="1" baseline="-25000" dirty="0" smtClean="0">
                <a:solidFill>
                  <a:srgbClr val="008000"/>
                </a:solidFill>
                <a:latin typeface="Calibri"/>
              </a:rPr>
              <a:t>1</a:t>
            </a:r>
            <a:r>
              <a:rPr lang="en-GB" sz="1000" b="1" dirty="0" smtClean="0">
                <a:solidFill>
                  <a:srgbClr val="008000"/>
                </a:solidFill>
                <a:latin typeface="Calibri"/>
              </a:rPr>
              <a:t>=12m,</a:t>
            </a:r>
            <a:r>
              <a:rPr lang="en-GB" sz="1000" b="1" dirty="0">
                <a:solidFill>
                  <a:srgbClr val="008000"/>
                </a:solidFill>
                <a:latin typeface="Calibri"/>
              </a:rPr>
              <a:t> </a:t>
            </a:r>
            <a:r>
              <a:rPr lang="en-GB" sz="1000" b="1" dirty="0" smtClean="0">
                <a:solidFill>
                  <a:srgbClr val="008000"/>
                </a:solidFill>
                <a:latin typeface="Calibri"/>
              </a:rPr>
              <a:t>σ</a:t>
            </a:r>
            <a:r>
              <a:rPr lang="en-GB" sz="1000" b="1" baseline="-25000" dirty="0" smtClean="0">
                <a:solidFill>
                  <a:srgbClr val="008000"/>
                </a:solidFill>
                <a:latin typeface="Calibri"/>
              </a:rPr>
              <a:t>1</a:t>
            </a:r>
            <a:r>
              <a:rPr lang="en-GB" sz="1000" b="1" dirty="0" smtClean="0">
                <a:solidFill>
                  <a:srgbClr val="008000"/>
                </a:solidFill>
                <a:latin typeface="Calibri"/>
              </a:rPr>
              <a:t>=50μm,</a:t>
            </a:r>
            <a:r>
              <a:rPr lang="en-GB" sz="1000" b="1" dirty="0">
                <a:solidFill>
                  <a:srgbClr val="008000"/>
                </a:solidFill>
                <a:latin typeface="Calibri"/>
              </a:rPr>
              <a:t> σ</a:t>
            </a:r>
            <a:r>
              <a:rPr lang="en-GB" sz="1000" b="1" baseline="-25000" dirty="0">
                <a:solidFill>
                  <a:srgbClr val="008000"/>
                </a:solidFill>
                <a:latin typeface="Calibri"/>
              </a:rPr>
              <a:t>1</a:t>
            </a:r>
            <a:r>
              <a:rPr lang="en-GB" sz="1000" b="1" dirty="0" smtClean="0">
                <a:solidFill>
                  <a:srgbClr val="008000"/>
                </a:solidFill>
                <a:latin typeface="Calibri"/>
              </a:rPr>
              <a:t>=250μm,</a:t>
            </a:r>
          </a:p>
          <a:p>
            <a:r>
              <a:rPr lang="en-GB" sz="1000" b="1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en-GB" sz="1000" b="1" dirty="0" err="1" smtClean="0">
                <a:solidFill>
                  <a:srgbClr val="008000"/>
                </a:solidFill>
                <a:latin typeface="Calibri"/>
              </a:rPr>
              <a:t>σ</a:t>
            </a:r>
            <a:r>
              <a:rPr lang="en-GB" sz="1000" b="1" dirty="0" smtClean="0">
                <a:solidFill>
                  <a:srgbClr val="008000"/>
                </a:solidFill>
                <a:latin typeface="Calibri"/>
              </a:rPr>
              <a:t>=64μm, </a:t>
            </a:r>
            <a:r>
              <a:rPr lang="en-GB" sz="1000" b="1" dirty="0" err="1" smtClean="0">
                <a:solidFill>
                  <a:srgbClr val="008000"/>
                </a:solidFill>
                <a:latin typeface="Calibri"/>
              </a:rPr>
              <a:t>dp</a:t>
            </a:r>
            <a:r>
              <a:rPr lang="en-GB" sz="1000" b="1" baseline="-25000" dirty="0" err="1" smtClean="0">
                <a:solidFill>
                  <a:srgbClr val="008000"/>
                </a:solidFill>
                <a:latin typeface="Calibri"/>
              </a:rPr>
              <a:t>T</a:t>
            </a:r>
            <a:r>
              <a:rPr lang="en-GB" sz="1000" b="1" dirty="0" smtClean="0">
                <a:solidFill>
                  <a:srgbClr val="008000"/>
                </a:solidFill>
                <a:latin typeface="Calibri"/>
              </a:rPr>
              <a:t>/</a:t>
            </a:r>
            <a:r>
              <a:rPr lang="en-GB" sz="1000" b="1" dirty="0" err="1" smtClean="0">
                <a:solidFill>
                  <a:srgbClr val="008000"/>
                </a:solidFill>
                <a:latin typeface="Calibri"/>
              </a:rPr>
              <a:t>p</a:t>
            </a:r>
            <a:r>
              <a:rPr lang="en-GB" sz="1000" b="1" baseline="-25000" dirty="0" err="1" smtClean="0">
                <a:solidFill>
                  <a:srgbClr val="008000"/>
                </a:solidFill>
                <a:latin typeface="Calibri"/>
              </a:rPr>
              <a:t>T</a:t>
            </a:r>
            <a:r>
              <a:rPr lang="en-GB" sz="1000" b="1" dirty="0" smtClean="0">
                <a:solidFill>
                  <a:srgbClr val="008000"/>
                </a:solidFill>
                <a:latin typeface="Calibri"/>
              </a:rPr>
              <a:t>=5% at 10TeV !</a:t>
            </a:r>
          </a:p>
          <a:p>
            <a:endParaRPr lang="en-GB" sz="1000" b="1" dirty="0">
              <a:solidFill>
                <a:srgbClr val="000090"/>
              </a:solidFill>
              <a:latin typeface="Calibri"/>
            </a:endParaRPr>
          </a:p>
          <a:p>
            <a:r>
              <a:rPr lang="en-GB" sz="1000" b="1" dirty="0" smtClean="0">
                <a:solidFill>
                  <a:srgbClr val="000090"/>
                </a:solidFill>
                <a:latin typeface="Calibri"/>
              </a:rPr>
              <a:t>Measuring just in the last tracker layer and in the outermost </a:t>
            </a:r>
            <a:r>
              <a:rPr lang="en-GB" sz="1000" b="1" dirty="0" err="1" smtClean="0">
                <a:solidFill>
                  <a:srgbClr val="000090"/>
                </a:solidFill>
                <a:latin typeface="Calibri"/>
              </a:rPr>
              <a:t>muon</a:t>
            </a:r>
            <a:r>
              <a:rPr lang="en-GB" sz="1000" b="1" dirty="0" smtClean="0">
                <a:solidFill>
                  <a:srgbClr val="000090"/>
                </a:solidFill>
                <a:latin typeface="Calibri"/>
              </a:rPr>
              <a:t> station already beats the full inner tracker performance (14 layers, 23um).</a:t>
            </a:r>
            <a:endParaRPr lang="en-GB" sz="1000" b="1" baseline="-25000" dirty="0">
              <a:solidFill>
                <a:srgbClr val="00009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9748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1002357"/>
            <a:ext cx="4536504" cy="43708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8800" y="260648"/>
            <a:ext cx="6670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Calibri"/>
              </a:rPr>
              <a:t>4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)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measurement by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sagitta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measurement in the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system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3378" y="1370835"/>
            <a:ext cx="3600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The return field is 2.45T</a:t>
            </a:r>
          </a:p>
          <a:p>
            <a:endParaRPr lang="en-GB" sz="1400" b="1" dirty="0" smtClean="0">
              <a:solidFill>
                <a:srgbClr val="000090"/>
              </a:solidFill>
              <a:latin typeface="Calibri"/>
            </a:endParaRPr>
          </a:p>
          <a:p>
            <a:r>
              <a:rPr lang="en-GB" sz="1400" b="1" dirty="0" smtClean="0">
                <a:solidFill>
                  <a:srgbClr val="008000"/>
                </a:solidFill>
                <a:latin typeface="Calibri"/>
              </a:rPr>
              <a:t>Measuring over the 5m lever arm with stations of sig=50um resolution we have </a:t>
            </a:r>
          </a:p>
          <a:p>
            <a:endParaRPr lang="en-GB" sz="1400" b="1" dirty="0">
              <a:solidFill>
                <a:srgbClr val="000090"/>
              </a:solidFill>
              <a:latin typeface="Calibri"/>
            </a:endParaRPr>
          </a:p>
          <a:p>
            <a:r>
              <a:rPr lang="en-GB" sz="1400" b="1" dirty="0" err="1" smtClean="0">
                <a:solidFill>
                  <a:srgbClr val="000090"/>
                </a:solidFill>
                <a:latin typeface="Calibri"/>
              </a:rPr>
              <a:t>dp</a:t>
            </a:r>
            <a:r>
              <a:rPr lang="en-GB" sz="1400" b="1" baseline="-25000" dirty="0" err="1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/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= sig*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/(0.3*B*L</a:t>
            </a:r>
            <a:r>
              <a:rPr lang="en-GB" sz="1400" b="1" baseline="30000" dirty="0" smtClean="0">
                <a:solidFill>
                  <a:srgbClr val="000090"/>
                </a:solidFill>
                <a:latin typeface="Calibri"/>
              </a:rPr>
              <a:t>2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)*8 </a:t>
            </a:r>
          </a:p>
          <a:p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= 20% @ 10TeV</a:t>
            </a:r>
          </a:p>
          <a:p>
            <a:endParaRPr lang="en-GB" sz="14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400" b="1" dirty="0">
                <a:solidFill>
                  <a:srgbClr val="008000"/>
                </a:solidFill>
                <a:latin typeface="Calibri"/>
                <a:sym typeface="Wingdings"/>
              </a:rPr>
              <a:t>w</a:t>
            </a:r>
            <a:r>
              <a:rPr lang="en-GB" sz="1400" b="1" dirty="0" smtClean="0">
                <a:solidFill>
                  <a:srgbClr val="008000"/>
                </a:solidFill>
                <a:latin typeface="Calibri"/>
                <a:sym typeface="Wingdings"/>
              </a:rPr>
              <a:t>ith possibly excellent performance at low </a:t>
            </a:r>
            <a:r>
              <a:rPr lang="en-GB" sz="1400" b="1" dirty="0" err="1" smtClean="0">
                <a:solidFill>
                  <a:srgbClr val="008000"/>
                </a:solidFill>
                <a:latin typeface="Calibri"/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8000"/>
                </a:solidFill>
                <a:latin typeface="Calibri"/>
                <a:sym typeface="Wingdings"/>
              </a:rPr>
              <a:t>T</a:t>
            </a:r>
            <a:r>
              <a:rPr lang="en-GB" sz="1400" b="1" dirty="0" smtClean="0">
                <a:solidFill>
                  <a:srgbClr val="008000"/>
                </a:solidFill>
                <a:latin typeface="Calibri"/>
                <a:sym typeface="Wingdings"/>
              </a:rPr>
              <a:t> due to the absence of iron (vs. CMS) .</a:t>
            </a:r>
          </a:p>
          <a:p>
            <a:endParaRPr lang="en-GB" sz="1400" b="1" dirty="0">
              <a:solidFill>
                <a:srgbClr val="008000"/>
              </a:solidFill>
              <a:latin typeface="Calibri"/>
              <a:sym typeface="Wingdings"/>
            </a:endParaRPr>
          </a:p>
          <a:p>
            <a:r>
              <a:rPr lang="en-GB" sz="1400" b="1" dirty="0">
                <a:solidFill>
                  <a:srgbClr val="000090"/>
                </a:solidFill>
                <a:latin typeface="Calibri"/>
                <a:sym typeface="Wingdings"/>
              </a:rPr>
              <a:t>b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ut very hard to beat the angular measurement at high 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  <a:latin typeface="Calibri"/>
                <a:sym typeface="Wingdings"/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 and the inner tracker at low 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  <a:latin typeface="Calibri"/>
                <a:sym typeface="Wingdings"/>
              </a:rPr>
              <a:t>T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  <a:sym typeface="Wingdings"/>
              </a:rPr>
              <a:t>.</a:t>
            </a:r>
            <a:endParaRPr lang="en-GB" sz="1400" b="1" dirty="0" smtClean="0">
              <a:solidFill>
                <a:srgbClr val="000090"/>
              </a:solidFill>
              <a:latin typeface="Calibri"/>
              <a:sym typeface="Wingdings"/>
            </a:endParaRPr>
          </a:p>
          <a:p>
            <a:endParaRPr lang="en-GB" sz="14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Surface </a:t>
            </a:r>
            <a:r>
              <a:rPr lang="en-GB" sz="1400" b="1" dirty="0">
                <a:solidFill>
                  <a:srgbClr val="000090"/>
                </a:solidFill>
                <a:latin typeface="Calibri"/>
                <a:sym typeface="Wingdings"/>
              </a:rPr>
              <a:t>&gt;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 5000 m</a:t>
            </a:r>
            <a:r>
              <a:rPr lang="en-GB" sz="1400" b="1" baseline="30000" dirty="0" smtClean="0">
                <a:solidFill>
                  <a:srgbClr val="000090"/>
                </a:solidFill>
                <a:latin typeface="Calibri"/>
                <a:sym typeface="Wingdings"/>
              </a:rPr>
              <a:t>2</a:t>
            </a:r>
          </a:p>
          <a:p>
            <a:endParaRPr lang="en-GB" sz="1400" b="1" dirty="0" smtClean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400" b="1" dirty="0" smtClean="0">
                <a:solidFill>
                  <a:srgbClr val="FF0000"/>
                </a:solidFill>
                <a:latin typeface="Calibri"/>
                <a:sym typeface="Wingdings"/>
              </a:rPr>
              <a:t> Seems not competitive</a:t>
            </a:r>
            <a:endParaRPr lang="en-GB" sz="1400" b="1" dirty="0">
              <a:solidFill>
                <a:srgbClr val="FF0000"/>
              </a:solidFill>
              <a:latin typeface="Calibri"/>
              <a:sym typeface="Wingdings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5580112" y="2222626"/>
            <a:ext cx="2088212" cy="20882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5265437" y="1881283"/>
            <a:ext cx="2745185" cy="27452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4941384" y="1565674"/>
            <a:ext cx="3384345" cy="33843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0762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20688"/>
            <a:ext cx="68692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performance versus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η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using the twin </a:t>
            </a:r>
            <a:r>
              <a:rPr lang="en-GB" b="1" dirty="0">
                <a:solidFill>
                  <a:srgbClr val="FF0000"/>
                </a:solidFill>
                <a:latin typeface="Calibri"/>
              </a:rPr>
              <a:t>s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olenoid </a:t>
            </a:r>
            <a:r>
              <a:rPr lang="en-GB" b="1" dirty="0" err="1">
                <a:solidFill>
                  <a:srgbClr val="FF0000"/>
                </a:solidFill>
                <a:latin typeface="Calibri"/>
              </a:rPr>
              <a:t>f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ieldmap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and the</a:t>
            </a:r>
          </a:p>
          <a:p>
            <a:pPr algn="ctr"/>
            <a:r>
              <a:rPr lang="en-GB" b="1" dirty="0">
                <a:solidFill>
                  <a:srgbClr val="FF0000"/>
                </a:solidFill>
                <a:latin typeface="Calibri"/>
              </a:rPr>
              <a:t>b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aseline detector layout described in the previous meetings. </a:t>
            </a:r>
            <a:endParaRPr lang="en-GB" b="1" dirty="0">
              <a:solidFill>
                <a:srgbClr val="FF0000"/>
              </a:solidFill>
              <a:latin typeface="Calibri"/>
            </a:endParaRPr>
          </a:p>
          <a:p>
            <a:pPr algn="ctr"/>
            <a:r>
              <a:rPr lang="en-GB" b="1" dirty="0" smtClean="0">
                <a:solidFill>
                  <a:srgbClr val="FF0000"/>
                </a:solidFill>
                <a:latin typeface="Calibri"/>
              </a:rPr>
              <a:t>   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040" t="16456" r="3063"/>
          <a:stretch/>
        </p:blipFill>
        <p:spPr>
          <a:xfrm>
            <a:off x="1403648" y="2204864"/>
            <a:ext cx="6134415" cy="364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960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798825" y="6415"/>
            <a:ext cx="2945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Trajectories in B-fields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r="42858"/>
          <a:stretch/>
        </p:blipFill>
        <p:spPr>
          <a:xfrm>
            <a:off x="107504" y="5278569"/>
            <a:ext cx="2315061" cy="1318783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 flipV="1">
            <a:off x="260401" y="4630497"/>
            <a:ext cx="3159471" cy="1889970"/>
          </a:xfrm>
          <a:prstGeom prst="line">
            <a:avLst/>
          </a:pr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545" y="375747"/>
            <a:ext cx="5769093" cy="2693213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V="1">
            <a:off x="3419872" y="4630497"/>
            <a:ext cx="0" cy="1889970"/>
          </a:xfrm>
          <a:prstGeom prst="line">
            <a:avLst/>
          </a:prstGeom>
          <a:ln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60401" y="6519079"/>
            <a:ext cx="3951559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907134" y="5503474"/>
            <a:ext cx="282629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02094" y="5710617"/>
            <a:ext cx="3513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</a:t>
            </a:r>
            <a:r>
              <a:rPr lang="en-GB" sz="1400" baseline="-25000" dirty="0" smtClean="0"/>
              <a:t>T</a:t>
            </a:r>
            <a:endParaRPr lang="en-GB" sz="1400" baseline="-250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4355976" y="6669360"/>
            <a:ext cx="330398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069087" y="5065439"/>
            <a:ext cx="270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467544" y="6001543"/>
            <a:ext cx="2548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</a:t>
            </a:r>
            <a:endParaRPr lang="en-GB" sz="1400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2352" y="3046608"/>
            <a:ext cx="4744144" cy="3600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967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323528" y="980728"/>
            <a:ext cx="3437899" cy="3312368"/>
            <a:chOff x="395536" y="1268760"/>
            <a:chExt cx="3437899" cy="3312368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5536" y="1268760"/>
              <a:ext cx="3437899" cy="3312368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 flipV="1">
              <a:off x="2025077" y="1394794"/>
              <a:ext cx="936104" cy="15575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025077" y="2286494"/>
              <a:ext cx="1610819" cy="6658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2798825" y="116632"/>
            <a:ext cx="3510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alibri"/>
              </a:rPr>
              <a:t>Flux Return and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Trajectories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5157192"/>
            <a:ext cx="9001000" cy="138872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/>
          <a:srcRect l="2040" t="16456" r="3063"/>
          <a:stretch/>
        </p:blipFill>
        <p:spPr>
          <a:xfrm>
            <a:off x="4355976" y="799869"/>
            <a:ext cx="4030897" cy="239718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110" y="4356223"/>
            <a:ext cx="5400600" cy="87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656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89" y="8140"/>
            <a:ext cx="4676284" cy="518457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5153847"/>
            <a:ext cx="4678910" cy="170415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840081" y="620688"/>
            <a:ext cx="4303919" cy="406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200" b="1" dirty="0" smtClean="0">
                <a:solidFill>
                  <a:srgbClr val="FF0000"/>
                </a:solidFill>
              </a:rPr>
              <a:t>Analytic, back of the envelope, pseudo-precise determination of the </a:t>
            </a:r>
            <a:r>
              <a:rPr lang="en-GB" sz="1200" b="1" dirty="0" err="1" smtClean="0">
                <a:solidFill>
                  <a:srgbClr val="FF0000"/>
                </a:solidFill>
              </a:rPr>
              <a:t>muon</a:t>
            </a:r>
            <a:r>
              <a:rPr lang="en-GB" sz="1200" b="1" dirty="0" smtClean="0">
                <a:solidFill>
                  <a:srgbClr val="FF0000"/>
                </a:solidFill>
              </a:rPr>
              <a:t> momentum resolution using the </a:t>
            </a:r>
            <a:r>
              <a:rPr lang="en-GB" sz="1200" b="1" dirty="0" err="1" smtClean="0">
                <a:solidFill>
                  <a:srgbClr val="FF0000"/>
                </a:solidFill>
              </a:rPr>
              <a:t>tracker+muon</a:t>
            </a:r>
            <a:r>
              <a:rPr lang="en-GB" sz="1200" b="1" dirty="0" smtClean="0">
                <a:solidFill>
                  <a:srgbClr val="FF0000"/>
                </a:solidFill>
              </a:rPr>
              <a:t> system measurement.</a:t>
            </a:r>
          </a:p>
          <a:p>
            <a:pPr lvl="0"/>
            <a:endParaRPr lang="en-GB" sz="1200" b="1" dirty="0">
              <a:solidFill>
                <a:srgbClr val="000090"/>
              </a:solidFill>
            </a:endParaRPr>
          </a:p>
          <a:p>
            <a:pPr lvl="0"/>
            <a:r>
              <a:rPr lang="en-GB" sz="1200" b="1" dirty="0" smtClean="0">
                <a:solidFill>
                  <a:srgbClr val="000090"/>
                </a:solidFill>
              </a:rPr>
              <a:t>Template function g(s) is calculated with MATHEMATICA based on the correct field map.</a:t>
            </a:r>
          </a:p>
          <a:p>
            <a:pPr lvl="0"/>
            <a:endParaRPr lang="en-GB" sz="1200" b="1" dirty="0">
              <a:solidFill>
                <a:srgbClr val="000090"/>
              </a:solidFill>
            </a:endParaRPr>
          </a:p>
          <a:p>
            <a:pPr lvl="0"/>
            <a:r>
              <a:rPr lang="en-GB" sz="1200" b="1" dirty="0" smtClean="0">
                <a:solidFill>
                  <a:srgbClr val="008000"/>
                </a:solidFill>
              </a:rPr>
              <a:t>14 equally spaced layers of central tracker are assumed with a resolution of 23um per layer.</a:t>
            </a:r>
          </a:p>
          <a:p>
            <a:pPr lvl="0"/>
            <a:endParaRPr lang="en-GB" sz="1200" b="1" dirty="0">
              <a:solidFill>
                <a:srgbClr val="000090"/>
              </a:solidFill>
            </a:endParaRPr>
          </a:p>
          <a:p>
            <a:pPr lvl="0"/>
            <a:r>
              <a:rPr lang="en-GB" sz="1200" b="1" dirty="0" smtClean="0">
                <a:solidFill>
                  <a:srgbClr val="000090"/>
                </a:solidFill>
              </a:rPr>
              <a:t>The layers in the </a:t>
            </a:r>
            <a:r>
              <a:rPr lang="en-GB" sz="1200" b="1" dirty="0" err="1" smtClean="0">
                <a:solidFill>
                  <a:srgbClr val="000090"/>
                </a:solidFill>
              </a:rPr>
              <a:t>muon</a:t>
            </a:r>
            <a:r>
              <a:rPr lang="en-GB" sz="1200" b="1" dirty="0" smtClean="0">
                <a:solidFill>
                  <a:srgbClr val="000090"/>
                </a:solidFill>
              </a:rPr>
              <a:t> system are then added with their respective resolution.</a:t>
            </a:r>
          </a:p>
          <a:p>
            <a:pPr lvl="0"/>
            <a:endParaRPr lang="en-GB" sz="1200" b="1" dirty="0">
              <a:solidFill>
                <a:srgbClr val="000090"/>
              </a:solidFill>
            </a:endParaRPr>
          </a:p>
          <a:p>
            <a:pPr lvl="0"/>
            <a:r>
              <a:rPr lang="en-GB" sz="1200" b="1" dirty="0" smtClean="0">
                <a:solidFill>
                  <a:srgbClr val="008000"/>
                </a:solidFill>
              </a:rPr>
              <a:t>A global minimization of </a:t>
            </a:r>
            <a:r>
              <a:rPr lang="en-GB" sz="1400" b="1" dirty="0" err="1" smtClean="0">
                <a:solidFill>
                  <a:srgbClr val="008000"/>
                </a:solidFill>
              </a:rPr>
              <a:t>Δ</a:t>
            </a:r>
            <a:r>
              <a:rPr lang="en-GB" sz="1200" b="1" baseline="-25000" dirty="0" err="1" smtClean="0">
                <a:solidFill>
                  <a:srgbClr val="008000"/>
                </a:solidFill>
              </a:rPr>
              <a:t>k</a:t>
            </a:r>
            <a:r>
              <a:rPr lang="en-GB" sz="1200" b="1" baseline="-25000" dirty="0" smtClean="0">
                <a:solidFill>
                  <a:srgbClr val="008000"/>
                </a:solidFill>
              </a:rPr>
              <a:t>  </a:t>
            </a:r>
            <a:r>
              <a:rPr lang="en-GB" sz="1200" b="1" dirty="0" smtClean="0">
                <a:solidFill>
                  <a:srgbClr val="008000"/>
                </a:solidFill>
              </a:rPr>
              <a:t>for the weights </a:t>
            </a:r>
            <a:r>
              <a:rPr lang="en-GB" sz="1200" b="1" dirty="0" err="1" smtClean="0">
                <a:solidFill>
                  <a:srgbClr val="008000"/>
                </a:solidFill>
              </a:rPr>
              <a:t>w</a:t>
            </a:r>
            <a:r>
              <a:rPr lang="en-GB" sz="1200" b="1" baseline="-25000" dirty="0" err="1" smtClean="0">
                <a:solidFill>
                  <a:srgbClr val="008000"/>
                </a:solidFill>
              </a:rPr>
              <a:t>n</a:t>
            </a:r>
            <a:r>
              <a:rPr lang="en-GB" sz="1200" b="1" dirty="0" smtClean="0">
                <a:solidFill>
                  <a:srgbClr val="008000"/>
                </a:solidFill>
              </a:rPr>
              <a:t> is performed.</a:t>
            </a:r>
          </a:p>
          <a:p>
            <a:pPr lvl="0"/>
            <a:endParaRPr lang="en-GB" sz="1200" b="1" dirty="0">
              <a:solidFill>
                <a:srgbClr val="008000"/>
              </a:solidFill>
            </a:endParaRPr>
          </a:p>
          <a:p>
            <a:pPr lvl="0"/>
            <a:r>
              <a:rPr lang="en-GB" sz="1200" b="1" dirty="0" smtClean="0">
                <a:solidFill>
                  <a:srgbClr val="000090"/>
                </a:solidFill>
              </a:rPr>
              <a:t>Before assuming specific resolution number for the </a:t>
            </a:r>
            <a:r>
              <a:rPr lang="en-GB" sz="1200" b="1" dirty="0" err="1" smtClean="0">
                <a:solidFill>
                  <a:srgbClr val="000090"/>
                </a:solidFill>
              </a:rPr>
              <a:t>muon</a:t>
            </a:r>
            <a:r>
              <a:rPr lang="en-GB" sz="1200" b="1" dirty="0" smtClean="0">
                <a:solidFill>
                  <a:srgbClr val="000090"/>
                </a:solidFill>
              </a:rPr>
              <a:t> system, a key question is: How is the position measurement in the </a:t>
            </a:r>
            <a:r>
              <a:rPr lang="en-GB" sz="1200" b="1" dirty="0" err="1" smtClean="0">
                <a:solidFill>
                  <a:srgbClr val="000090"/>
                </a:solidFill>
              </a:rPr>
              <a:t>muon</a:t>
            </a:r>
            <a:r>
              <a:rPr lang="en-GB" sz="1200" b="1" dirty="0" smtClean="0">
                <a:solidFill>
                  <a:srgbClr val="000090"/>
                </a:solidFill>
              </a:rPr>
              <a:t> system affected by the multiple scattering the in calorimeters ?</a:t>
            </a:r>
          </a:p>
          <a:p>
            <a:pPr lvl="0"/>
            <a:endParaRPr lang="en-GB" sz="1200" b="1" baseline="-25000" dirty="0">
              <a:solidFill>
                <a:srgbClr val="000090"/>
              </a:solidFill>
            </a:endParaRPr>
          </a:p>
          <a:p>
            <a:pPr lvl="0"/>
            <a:endParaRPr lang="en-GB" sz="1200" b="1" baseline="-25000" dirty="0" smtClean="0">
              <a:solidFill>
                <a:srgbClr val="000090"/>
              </a:solidFill>
            </a:endParaRPr>
          </a:p>
          <a:p>
            <a:pPr lvl="0"/>
            <a:endParaRPr lang="en-GB" sz="12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17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51520" y="404664"/>
            <a:ext cx="7634060" cy="3816424"/>
            <a:chOff x="611560" y="548680"/>
            <a:chExt cx="7634060" cy="3816424"/>
          </a:xfrm>
        </p:grpSpPr>
        <p:grpSp>
          <p:nvGrpSpPr>
            <p:cNvPr id="3" name="Group 2"/>
            <p:cNvGrpSpPr/>
            <p:nvPr/>
          </p:nvGrpSpPr>
          <p:grpSpPr>
            <a:xfrm>
              <a:off x="611560" y="548680"/>
              <a:ext cx="7634060" cy="3816424"/>
              <a:chOff x="1259633" y="513839"/>
              <a:chExt cx="6627079" cy="3312368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59633" y="513839"/>
                <a:ext cx="6627079" cy="2883204"/>
              </a:xfrm>
              <a:prstGeom prst="rect">
                <a:avLst/>
              </a:prstGeom>
            </p:spPr>
          </p:pic>
          <p:grpSp>
            <p:nvGrpSpPr>
              <p:cNvPr id="5" name="Group 4"/>
              <p:cNvGrpSpPr/>
              <p:nvPr/>
            </p:nvGrpSpPr>
            <p:grpSpPr>
              <a:xfrm>
                <a:off x="2769235" y="2949697"/>
                <a:ext cx="792088" cy="876510"/>
                <a:chOff x="2769235" y="2949697"/>
                <a:chExt cx="792088" cy="876510"/>
              </a:xfrm>
            </p:grpSpPr>
            <p:sp>
              <p:nvSpPr>
                <p:cNvPr id="6" name="Trapezoid 5"/>
                <p:cNvSpPr/>
                <p:nvPr/>
              </p:nvSpPr>
              <p:spPr>
                <a:xfrm rot="16200000">
                  <a:off x="2771800" y="3182867"/>
                  <a:ext cx="720080" cy="253740"/>
                </a:xfrm>
                <a:prstGeom prst="trapezoid">
                  <a:avLst>
                    <a:gd name="adj" fmla="val 16686"/>
                  </a:avLst>
                </a:prstGeom>
                <a:solidFill>
                  <a:srgbClr val="FF0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7" name="Rectangle 6"/>
                <p:cNvSpPr/>
                <p:nvPr/>
              </p:nvSpPr>
              <p:spPr>
                <a:xfrm>
                  <a:off x="2769235" y="3250143"/>
                  <a:ext cx="792088" cy="57606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  <p:cxnSp>
          <p:nvCxnSpPr>
            <p:cNvPr id="9" name="Straight Connector 8"/>
            <p:cNvCxnSpPr/>
            <p:nvPr/>
          </p:nvCxnSpPr>
          <p:spPr>
            <a:xfrm flipV="1">
              <a:off x="827584" y="3283204"/>
              <a:ext cx="432048" cy="408723"/>
            </a:xfrm>
            <a:prstGeom prst="line">
              <a:avLst/>
            </a:prstGeom>
            <a:ln w="57150" cmpd="sng">
              <a:solidFill>
                <a:srgbClr val="00009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259632" y="2699336"/>
              <a:ext cx="576064" cy="583868"/>
            </a:xfrm>
            <a:prstGeom prst="line">
              <a:avLst/>
            </a:prstGeom>
            <a:ln w="57150" cmpd="sng">
              <a:solidFill>
                <a:srgbClr val="66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835696" y="2411304"/>
              <a:ext cx="288032" cy="282442"/>
            </a:xfrm>
            <a:prstGeom prst="line">
              <a:avLst/>
            </a:prstGeom>
            <a:ln w="57150" cmpd="sng"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095786" y="1619216"/>
              <a:ext cx="820030" cy="792088"/>
            </a:xfrm>
            <a:prstGeom prst="line">
              <a:avLst/>
            </a:prstGeom>
            <a:ln w="5715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>
              <a:off x="1187624" y="3203392"/>
              <a:ext cx="3529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s</a:t>
              </a:r>
              <a:r>
                <a:rPr lang="en-GB" baseline="-25000" dirty="0" smtClean="0">
                  <a:solidFill>
                    <a:prstClr val="black"/>
                  </a:solidFill>
                  <a:latin typeface="Calibri"/>
                </a:rPr>
                <a:t>1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770784" y="2555320"/>
              <a:ext cx="3529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s</a:t>
              </a:r>
              <a:r>
                <a:rPr lang="en-GB" baseline="-25000" dirty="0" smtClean="0">
                  <a:solidFill>
                    <a:prstClr val="black"/>
                  </a:solidFill>
                  <a:latin typeface="Calibri"/>
                </a:rPr>
                <a:t>2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274840" y="2123272"/>
              <a:ext cx="3529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s</a:t>
              </a:r>
              <a:r>
                <a:rPr lang="en-GB" baseline="-25000" dirty="0" smtClean="0">
                  <a:solidFill>
                    <a:prstClr val="black"/>
                  </a:solidFill>
                  <a:latin typeface="Calibri"/>
                </a:rPr>
                <a:t>3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843808" y="1537916"/>
              <a:ext cx="35294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 smtClean="0">
                  <a:solidFill>
                    <a:prstClr val="black"/>
                  </a:solidFill>
                  <a:latin typeface="Calibri"/>
                </a:rPr>
                <a:t>s</a:t>
              </a:r>
              <a:r>
                <a:rPr lang="en-GB" baseline="-25000" dirty="0" smtClean="0">
                  <a:solidFill>
                    <a:prstClr val="black"/>
                  </a:solidFill>
                  <a:latin typeface="Calibri"/>
                </a:rPr>
                <a:t>4</a:t>
              </a:r>
              <a:endParaRPr lang="en-GB" dirty="0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756" y="3726616"/>
            <a:ext cx="5235952" cy="306896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0" y="3498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Calibri"/>
              </a:rPr>
              <a:t>Thickness of different subsystems seen by a high energy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6092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83568" y="404664"/>
            <a:ext cx="7634060" cy="3816424"/>
            <a:chOff x="1259633" y="513839"/>
            <a:chExt cx="6627079" cy="331236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3" y="513839"/>
              <a:ext cx="6627079" cy="2883204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2769235" y="2949697"/>
              <a:ext cx="792088" cy="876510"/>
              <a:chOff x="2769235" y="2949697"/>
              <a:chExt cx="792088" cy="876510"/>
            </a:xfrm>
          </p:grpSpPr>
          <p:sp>
            <p:nvSpPr>
              <p:cNvPr id="14" name="Trapezoid 13"/>
              <p:cNvSpPr/>
              <p:nvPr/>
            </p:nvSpPr>
            <p:spPr>
              <a:xfrm rot="16200000">
                <a:off x="2771800" y="3182867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769235" y="3250143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cxnSp>
        <p:nvCxnSpPr>
          <p:cNvPr id="17" name="Straight Connector 16"/>
          <p:cNvCxnSpPr/>
          <p:nvPr/>
        </p:nvCxnSpPr>
        <p:spPr>
          <a:xfrm flipV="1">
            <a:off x="1306575" y="2330940"/>
            <a:ext cx="864096" cy="853316"/>
          </a:xfrm>
          <a:prstGeom prst="line">
            <a:avLst/>
          </a:prstGeom>
          <a:ln w="57150" cmpd="sng"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259632" y="3059376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14800" y="2474020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46848" y="1979256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15816" y="1393900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4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877714" y="611104"/>
            <a:ext cx="3046214" cy="293790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3646542"/>
            <a:ext cx="4680520" cy="280679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3690398"/>
            <a:ext cx="4743015" cy="272161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240489" y="4005064"/>
            <a:ext cx="1310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90"/>
                </a:solidFill>
                <a:latin typeface="Calibri"/>
              </a:rPr>
              <a:t>10 </a:t>
            </a:r>
            <a:r>
              <a:rPr lang="en-GB" sz="2400" b="1" dirty="0" err="1" smtClean="0">
                <a:solidFill>
                  <a:srgbClr val="000090"/>
                </a:solidFill>
                <a:latin typeface="Calibri"/>
              </a:rPr>
              <a:t>TeV</a:t>
            </a:r>
            <a:r>
              <a:rPr lang="en-GB" sz="2400" b="1" dirty="0" smtClean="0">
                <a:solidFill>
                  <a:srgbClr val="000090"/>
                </a:solidFill>
                <a:latin typeface="Calibri"/>
              </a:rPr>
              <a:t>/s</a:t>
            </a:r>
            <a:endParaRPr lang="en-GB" sz="2400" b="1" dirty="0">
              <a:solidFill>
                <a:srgbClr val="000090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3498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Calibri"/>
              </a:rPr>
              <a:t>Radiation length and angular deflection of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muons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in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calo+coil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4015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18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83568" y="548680"/>
            <a:ext cx="7634060" cy="3816424"/>
            <a:chOff x="1259633" y="513839"/>
            <a:chExt cx="6627079" cy="331236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3" y="513839"/>
              <a:ext cx="6627079" cy="2883204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2769235" y="2949697"/>
              <a:ext cx="792088" cy="876510"/>
              <a:chOff x="2769235" y="2949697"/>
              <a:chExt cx="792088" cy="876510"/>
            </a:xfrm>
          </p:grpSpPr>
          <p:sp>
            <p:nvSpPr>
              <p:cNvPr id="2" name="Trapezoid 1"/>
              <p:cNvSpPr/>
              <p:nvPr/>
            </p:nvSpPr>
            <p:spPr>
              <a:xfrm rot="16200000">
                <a:off x="2771800" y="3182867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769235" y="3250143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66627"/>
            <a:ext cx="4320480" cy="2499669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flipV="1">
            <a:off x="971600" y="2420888"/>
            <a:ext cx="0" cy="3168352"/>
          </a:xfrm>
          <a:prstGeom prst="straightConnector1">
            <a:avLst/>
          </a:prstGeom>
          <a:ln w="38100" cmpd="sng">
            <a:solidFill>
              <a:srgbClr val="00009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403648" y="1700808"/>
            <a:ext cx="0" cy="3240360"/>
          </a:xfrm>
          <a:prstGeom prst="straightConnector1">
            <a:avLst/>
          </a:prstGeom>
          <a:ln w="38100" cmpd="sng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284454" y="4184870"/>
            <a:ext cx="1316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90"/>
                </a:solidFill>
                <a:latin typeface="Calibri"/>
              </a:rPr>
              <a:t>10 </a:t>
            </a:r>
            <a:r>
              <a:rPr lang="en-GB" sz="2400" b="1" dirty="0" err="1" smtClean="0">
                <a:solidFill>
                  <a:srgbClr val="000090"/>
                </a:solidFill>
                <a:latin typeface="Calibri"/>
              </a:rPr>
              <a:t>TeV</a:t>
            </a:r>
            <a:r>
              <a:rPr lang="en-GB" sz="2400" b="1" dirty="0" smtClean="0">
                <a:solidFill>
                  <a:srgbClr val="000090"/>
                </a:solidFill>
                <a:latin typeface="Calibri"/>
              </a:rPr>
              <a:t>/c</a:t>
            </a:r>
            <a:endParaRPr lang="en-GB" sz="2400" b="1" dirty="0">
              <a:solidFill>
                <a:srgbClr val="000090"/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7095" y="3852167"/>
            <a:ext cx="4680520" cy="294096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3498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Calibri"/>
              </a:rPr>
              <a:t>Measurement error in the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system due to multiple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scatering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8810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683568" y="404664"/>
            <a:ext cx="7634060" cy="3816424"/>
            <a:chOff x="1259633" y="513839"/>
            <a:chExt cx="6627079" cy="331236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3" y="513839"/>
              <a:ext cx="6627079" cy="2883204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2769235" y="2949697"/>
              <a:ext cx="792088" cy="876510"/>
              <a:chOff x="2769235" y="2949697"/>
              <a:chExt cx="792088" cy="876510"/>
            </a:xfrm>
          </p:grpSpPr>
          <p:sp>
            <p:nvSpPr>
              <p:cNvPr id="14" name="Trapezoid 13"/>
              <p:cNvSpPr/>
              <p:nvPr/>
            </p:nvSpPr>
            <p:spPr>
              <a:xfrm rot="16200000">
                <a:off x="2771800" y="3182867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769235" y="3250143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</p:grpSp>
      <p:sp>
        <p:nvSpPr>
          <p:cNvPr id="20" name="Rectangle 19"/>
          <p:cNvSpPr/>
          <p:nvPr/>
        </p:nvSpPr>
        <p:spPr>
          <a:xfrm>
            <a:off x="1259632" y="3059376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914800" y="2474020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346848" y="1979256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15816" y="1393900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4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877714" y="611104"/>
            <a:ext cx="3046214" cy="293790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817480" y="173831"/>
            <a:ext cx="13105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90"/>
                </a:solidFill>
                <a:latin typeface="Calibri"/>
              </a:rPr>
              <a:t>10 </a:t>
            </a:r>
            <a:r>
              <a:rPr lang="en-GB" sz="2400" b="1" dirty="0" err="1" smtClean="0">
                <a:solidFill>
                  <a:srgbClr val="000090"/>
                </a:solidFill>
                <a:latin typeface="Calibri"/>
              </a:rPr>
              <a:t>TeV</a:t>
            </a:r>
            <a:r>
              <a:rPr lang="en-GB" sz="2400" b="1" dirty="0" smtClean="0">
                <a:solidFill>
                  <a:srgbClr val="000090"/>
                </a:solidFill>
                <a:latin typeface="Calibri"/>
              </a:rPr>
              <a:t>/s</a:t>
            </a:r>
            <a:endParaRPr lang="en-GB" sz="2400" b="1" dirty="0">
              <a:solidFill>
                <a:srgbClr val="000090"/>
              </a:solidFill>
              <a:latin typeface="Calibri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3498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Calibri"/>
              </a:rPr>
              <a:t>Radiation length and angular deflection of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muons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in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calo+coil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8759" y="3306470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</a:t>
            </a:r>
            <a:endParaRPr lang="en-GB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47221" y="3382060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971600" y="3162454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090580" y="3052248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</a:t>
            </a:r>
            <a:endParaRPr lang="en-GB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2069605" y="2099432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</a:t>
            </a:r>
            <a:endParaRPr lang="en-GB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2803208" y="1412776"/>
            <a:ext cx="2868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378257" y="4005064"/>
            <a:ext cx="829819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Fit of the template function to 14 measurement points of 23um in the inner tracker and 1 layer in the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system with a resolution that is much better than the multiple scattering limit.</a:t>
            </a:r>
          </a:p>
          <a:p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 smtClean="0">
                <a:solidFill>
                  <a:srgbClr val="000090"/>
                </a:solidFill>
              </a:rPr>
              <a:t>i.e. assuming the resolution at s4 to be better than 100um and at s3 to be better than 50um and the resolution of the angular measurement better than 20uRad.</a:t>
            </a:r>
            <a:endParaRPr lang="en-GB" sz="1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6463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2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899591" y="1602197"/>
            <a:ext cx="73448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Next hadron detector meetings:</a:t>
            </a:r>
            <a:endParaRPr lang="en-GB" b="1" dirty="0">
              <a:solidFill>
                <a:srgbClr val="000090"/>
              </a:solidFill>
            </a:endParaRPr>
          </a:p>
          <a:p>
            <a:endParaRPr lang="en-GB" b="1" dirty="0"/>
          </a:p>
          <a:p>
            <a:r>
              <a:rPr lang="sk-SK" b="1" dirty="0" smtClean="0">
                <a:solidFill>
                  <a:srgbClr val="008000"/>
                </a:solidFill>
              </a:rPr>
              <a:t>Jan</a:t>
            </a:r>
            <a:r>
              <a:rPr lang="sk-SK" b="1" dirty="0">
                <a:solidFill>
                  <a:srgbClr val="008000"/>
                </a:solidFill>
              </a:rPr>
              <a:t>. </a:t>
            </a:r>
            <a:r>
              <a:rPr lang="sk-SK" b="1" dirty="0" smtClean="0">
                <a:solidFill>
                  <a:srgbClr val="008000"/>
                </a:solidFill>
              </a:rPr>
              <a:t>21, 2016</a:t>
            </a:r>
            <a:r>
              <a:rPr lang="sk-SK" b="1" dirty="0">
                <a:solidFill>
                  <a:srgbClr val="008000"/>
                </a:solidFill>
              </a:rPr>
              <a:t> </a:t>
            </a:r>
          </a:p>
          <a:p>
            <a:r>
              <a:rPr lang="sk-SK" b="1" dirty="0">
                <a:solidFill>
                  <a:srgbClr val="008000"/>
                </a:solidFill>
              </a:rPr>
              <a:t>Mar. </a:t>
            </a:r>
            <a:r>
              <a:rPr lang="sk-SK" b="1" dirty="0" smtClean="0">
                <a:solidFill>
                  <a:srgbClr val="008000"/>
                </a:solidFill>
              </a:rPr>
              <a:t>03, 2016</a:t>
            </a:r>
            <a:r>
              <a:rPr lang="sk-SK" b="1" dirty="0">
                <a:solidFill>
                  <a:srgbClr val="008000"/>
                </a:solidFill>
              </a:rPr>
              <a:t> </a:t>
            </a:r>
          </a:p>
          <a:p>
            <a:r>
              <a:rPr lang="sk-SK" b="1" dirty="0">
                <a:solidFill>
                  <a:srgbClr val="008000"/>
                </a:solidFill>
              </a:rPr>
              <a:t>Apr. </a:t>
            </a:r>
            <a:r>
              <a:rPr lang="sk-SK" b="1" dirty="0" smtClean="0">
                <a:solidFill>
                  <a:srgbClr val="008000"/>
                </a:solidFill>
              </a:rPr>
              <a:t>06, 2016</a:t>
            </a:r>
          </a:p>
          <a:p>
            <a:endParaRPr lang="sk-SK" b="1" dirty="0">
              <a:solidFill>
                <a:srgbClr val="008000"/>
              </a:solidFill>
            </a:endParaRPr>
          </a:p>
          <a:p>
            <a:r>
              <a:rPr lang="sk-SK" b="1" dirty="0" smtClean="0">
                <a:solidFill>
                  <a:srgbClr val="008000"/>
                </a:solidFill>
              </a:rPr>
              <a:t>FCC week Rome</a:t>
            </a:r>
          </a:p>
          <a:p>
            <a:r>
              <a:rPr lang="sk-SK" b="1" dirty="0" smtClean="0">
                <a:solidFill>
                  <a:srgbClr val="008000"/>
                </a:solidFill>
              </a:rPr>
              <a:t>Apr. 11-15 2016</a:t>
            </a:r>
            <a:endParaRPr lang="sk-SK" b="1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Dates for Next Meetings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96606" y="4356334"/>
            <a:ext cx="377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3366FF"/>
                </a:solidFill>
              </a:rPr>
              <a:t>https://</a:t>
            </a:r>
            <a:r>
              <a:rPr lang="en-GB" dirty="0" err="1">
                <a:solidFill>
                  <a:srgbClr val="3366FF"/>
                </a:solidFill>
              </a:rPr>
              <a:t>indico.cern.ch</a:t>
            </a:r>
            <a:r>
              <a:rPr lang="en-GB" dirty="0">
                <a:solidFill>
                  <a:srgbClr val="3366FF"/>
                </a:solidFill>
              </a:rPr>
              <a:t>/category/6069/</a:t>
            </a:r>
          </a:p>
        </p:txBody>
      </p:sp>
    </p:spTree>
    <p:extLst>
      <p:ext uri="{BB962C8B-B14F-4D97-AF65-F5344CB8AC3E}">
        <p14:creationId xmlns:p14="http://schemas.microsoft.com/office/powerpoint/2010/main" val="230263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1" y="567722"/>
            <a:ext cx="4483880" cy="24641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384" y="553781"/>
            <a:ext cx="4800700" cy="25510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6494" y="371703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</a:rPr>
              <a:t>=10TeV/c  eta </a:t>
            </a:r>
            <a:r>
              <a:rPr lang="en-GB" sz="1200" b="1" dirty="0">
                <a:solidFill>
                  <a:srgbClr val="000090"/>
                </a:solidFill>
              </a:rPr>
              <a:t>=</a:t>
            </a:r>
            <a:r>
              <a:rPr lang="en-GB" sz="1200" b="1" dirty="0" smtClean="0">
                <a:solidFill>
                  <a:srgbClr val="000090"/>
                </a:solidFill>
              </a:rPr>
              <a:t> 0:</a:t>
            </a:r>
            <a:r>
              <a:rPr lang="en-GB" sz="1200" dirty="0" smtClean="0"/>
              <a:t>		</a:t>
            </a:r>
            <a:r>
              <a:rPr lang="en-GB" sz="1200" b="1" dirty="0" smtClean="0">
                <a:solidFill>
                  <a:srgbClr val="008000"/>
                </a:solidFill>
              </a:rPr>
              <a:t>5% </a:t>
            </a:r>
            <a:r>
              <a:rPr lang="en-GB" sz="1200" b="1" dirty="0" err="1" smtClean="0">
                <a:solidFill>
                  <a:srgbClr val="008000"/>
                </a:solidFill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</a:rPr>
              <a:t> standalone (angle)	</a:t>
            </a:r>
          </a:p>
          <a:p>
            <a:r>
              <a:rPr lang="en-GB" sz="1200" b="1" dirty="0">
                <a:solidFill>
                  <a:srgbClr val="008000"/>
                </a:solidFill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			10% inner tracker only	</a:t>
            </a:r>
          </a:p>
          <a:p>
            <a:r>
              <a:rPr lang="en-GB" sz="1200" b="1" dirty="0">
                <a:solidFill>
                  <a:srgbClr val="008000"/>
                </a:solidFill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			2% combined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60998" y="3717032"/>
            <a:ext cx="4235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</a:rPr>
              <a:t>=10TeV/c eta</a:t>
            </a:r>
            <a:r>
              <a:rPr lang="en-GB" sz="1200" b="1" dirty="0">
                <a:solidFill>
                  <a:srgbClr val="000090"/>
                </a:solidFill>
              </a:rPr>
              <a:t>=</a:t>
            </a:r>
            <a:r>
              <a:rPr lang="en-GB" sz="1200" b="1" dirty="0" smtClean="0">
                <a:solidFill>
                  <a:srgbClr val="000090"/>
                </a:solidFill>
              </a:rPr>
              <a:t>2.:  </a:t>
            </a:r>
            <a:r>
              <a:rPr lang="en-GB" sz="1200" dirty="0" smtClean="0"/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35% </a:t>
            </a:r>
            <a:r>
              <a:rPr lang="en-GB" sz="1200" b="1" dirty="0" err="1" smtClean="0">
                <a:solidFill>
                  <a:srgbClr val="008000"/>
                </a:solidFill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</a:rPr>
              <a:t> standalone (angle)				12.5% inner tracker only	</a:t>
            </a:r>
          </a:p>
          <a:p>
            <a:r>
              <a:rPr lang="en-GB" sz="1200" b="1" dirty="0">
                <a:solidFill>
                  <a:srgbClr val="008000"/>
                </a:solidFill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		8% combined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498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Calibri"/>
              </a:rPr>
              <a:t>Momentum resolution for a 10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TeV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/s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vs. eta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775" y="515719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</a:rPr>
              <a:t>=1TeV/c,  0&lt;eta &lt; 0.8:</a:t>
            </a:r>
            <a:r>
              <a:rPr lang="en-GB" sz="1200" dirty="0" smtClean="0"/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20% </a:t>
            </a:r>
            <a:r>
              <a:rPr lang="en-GB" sz="1200" b="1" dirty="0" err="1" smtClean="0">
                <a:solidFill>
                  <a:srgbClr val="008000"/>
                </a:solidFill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</a:rPr>
              <a:t> standalone (angle)	</a:t>
            </a:r>
          </a:p>
          <a:p>
            <a:r>
              <a:rPr lang="en-GB" sz="1200" b="1" dirty="0">
                <a:solidFill>
                  <a:srgbClr val="008000"/>
                </a:solidFill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			10% inner tracker only	</a:t>
            </a:r>
          </a:p>
          <a:p>
            <a:r>
              <a:rPr lang="en-GB" sz="1200" b="1" dirty="0">
                <a:solidFill>
                  <a:srgbClr val="008000"/>
                </a:solidFill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			5% combined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67384" y="5167228"/>
            <a:ext cx="4235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</a:rPr>
              <a:t>=1TeV/c,  eta 0&lt;eta&lt;2.4:  </a:t>
            </a:r>
            <a:r>
              <a:rPr lang="en-GB" sz="1200" dirty="0" smtClean="0"/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40% </a:t>
            </a:r>
            <a:r>
              <a:rPr lang="en-GB" sz="1200" b="1" dirty="0" err="1" smtClean="0">
                <a:solidFill>
                  <a:srgbClr val="008000"/>
                </a:solidFill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</a:rPr>
              <a:t> standalone (angle)				20% inner tracker only	</a:t>
            </a:r>
          </a:p>
          <a:p>
            <a:r>
              <a:rPr lang="en-GB" sz="1200" b="1" dirty="0">
                <a:solidFill>
                  <a:srgbClr val="008000"/>
                </a:solidFill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			10% combined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4735" y="4782631"/>
            <a:ext cx="2151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6600"/>
                </a:solidFill>
              </a:rPr>
              <a:t>Compare to the CMS numbers:</a:t>
            </a:r>
            <a:endParaRPr lang="en-GB" sz="1200" b="1" dirty="0">
              <a:solidFill>
                <a:srgbClr val="FF66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1395" y="3356992"/>
            <a:ext cx="7816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6600"/>
                </a:solidFill>
              </a:rPr>
              <a:t>Twin Solenoid </a:t>
            </a:r>
            <a:r>
              <a:rPr lang="en-GB" sz="1200" b="1" dirty="0" err="1" smtClean="0">
                <a:solidFill>
                  <a:srgbClr val="FF6600"/>
                </a:solidFill>
              </a:rPr>
              <a:t>assuminginner</a:t>
            </a:r>
            <a:r>
              <a:rPr lang="en-GB" sz="1200" b="1" dirty="0" smtClean="0">
                <a:solidFill>
                  <a:srgbClr val="FF6600"/>
                </a:solidFill>
              </a:rPr>
              <a:t> tracker with baseline resolution curves and multiple scattering limit in the </a:t>
            </a:r>
            <a:r>
              <a:rPr lang="en-GB" sz="1200" b="1" dirty="0" err="1" smtClean="0">
                <a:solidFill>
                  <a:srgbClr val="FF6600"/>
                </a:solidFill>
              </a:rPr>
              <a:t>muons</a:t>
            </a:r>
            <a:r>
              <a:rPr lang="en-GB" sz="1200" b="1" dirty="0" smtClean="0">
                <a:solidFill>
                  <a:srgbClr val="FF6600"/>
                </a:solidFill>
              </a:rPr>
              <a:t> system. </a:t>
            </a:r>
            <a:endParaRPr lang="en-GB" sz="12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876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21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34983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  <a:latin typeface="Calibri"/>
              </a:rPr>
              <a:t>Summary</a:t>
            </a:r>
            <a:endParaRPr lang="en-GB" sz="28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980728"/>
            <a:ext cx="73078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</a:rPr>
              <a:t>First shot at the global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performance.</a:t>
            </a:r>
          </a:p>
          <a:p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 smtClean="0">
                <a:solidFill>
                  <a:srgbClr val="008000"/>
                </a:solidFill>
              </a:rPr>
              <a:t>What CMS does for 1TeV/c </a:t>
            </a:r>
            <a:r>
              <a:rPr lang="en-GB" sz="1400" b="1" dirty="0" err="1" smtClean="0">
                <a:solidFill>
                  <a:srgbClr val="008000"/>
                </a:solidFill>
              </a:rPr>
              <a:t>Muons</a:t>
            </a:r>
            <a:r>
              <a:rPr lang="en-GB" sz="1400" b="1" dirty="0" smtClean="0">
                <a:solidFill>
                  <a:srgbClr val="008000"/>
                </a:solidFill>
              </a:rPr>
              <a:t> seems feasible for 10TeV/c at FCC.</a:t>
            </a:r>
            <a:endParaRPr lang="en-GB" sz="1400" dirty="0" smtClean="0">
              <a:solidFill>
                <a:srgbClr val="008000"/>
              </a:solidFill>
            </a:endParaRPr>
          </a:p>
          <a:p>
            <a:endParaRPr lang="en-GB" sz="1400" b="1" dirty="0">
              <a:solidFill>
                <a:srgbClr val="008000"/>
              </a:solidFill>
            </a:endParaRPr>
          </a:p>
          <a:p>
            <a:r>
              <a:rPr lang="en-GB" sz="1400" b="1" dirty="0" smtClean="0">
                <a:solidFill>
                  <a:srgbClr val="000090"/>
                </a:solidFill>
              </a:rPr>
              <a:t>For now, the ‘global fit’ assumed just one measurement point in the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system in addition to the 14 points of the inner tracker. </a:t>
            </a:r>
          </a:p>
          <a:p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 smtClean="0">
                <a:solidFill>
                  <a:srgbClr val="008000"/>
                </a:solidFill>
              </a:rPr>
              <a:t>We have to do proper evaluation of the radiation length of the </a:t>
            </a:r>
            <a:r>
              <a:rPr lang="en-GB" sz="1400" b="1" dirty="0" err="1" smtClean="0">
                <a:solidFill>
                  <a:srgbClr val="008000"/>
                </a:solidFill>
              </a:rPr>
              <a:t>Calo</a:t>
            </a:r>
            <a:r>
              <a:rPr lang="en-GB" sz="1400" b="1" dirty="0" smtClean="0">
                <a:solidFill>
                  <a:srgbClr val="008000"/>
                </a:solidFill>
              </a:rPr>
              <a:t> using FLUKA/GEANT.</a:t>
            </a:r>
          </a:p>
          <a:p>
            <a:endParaRPr lang="en-GB" sz="1400" b="1" dirty="0" smtClean="0">
              <a:solidFill>
                <a:srgbClr val="008000"/>
              </a:solidFill>
            </a:endParaRPr>
          </a:p>
          <a:p>
            <a:r>
              <a:rPr lang="en-GB" sz="1400" b="1" dirty="0" smtClean="0">
                <a:solidFill>
                  <a:srgbClr val="000090"/>
                </a:solidFill>
              </a:rPr>
              <a:t>We have to understand whether the scattering of high energy </a:t>
            </a:r>
            <a:r>
              <a:rPr lang="en-GB" sz="1400" b="1" dirty="0" err="1" smtClean="0">
                <a:solidFill>
                  <a:srgbClr val="000090"/>
                </a:solidFill>
              </a:rPr>
              <a:t>muons</a:t>
            </a:r>
            <a:r>
              <a:rPr lang="en-GB" sz="1400" b="1" dirty="0" smtClean="0">
                <a:solidFill>
                  <a:srgbClr val="000090"/>
                </a:solidFill>
              </a:rPr>
              <a:t> is really approximated well by the given formulas (see todays presentation on </a:t>
            </a:r>
            <a:r>
              <a:rPr lang="en-GB" sz="1400" b="1" dirty="0" err="1" smtClean="0">
                <a:solidFill>
                  <a:srgbClr val="000090"/>
                </a:solidFill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</a:rPr>
              <a:t> scattering in GEANT).</a:t>
            </a:r>
          </a:p>
          <a:p>
            <a:endParaRPr lang="en-GB" sz="1400" b="1" dirty="0">
              <a:solidFill>
                <a:srgbClr val="000090"/>
              </a:solidFill>
            </a:endParaRPr>
          </a:p>
          <a:p>
            <a:r>
              <a:rPr lang="en-GB" sz="1400" b="1" dirty="0">
                <a:solidFill>
                  <a:srgbClr val="008000"/>
                </a:solidFill>
              </a:rPr>
              <a:t>We have to </a:t>
            </a:r>
            <a:r>
              <a:rPr lang="en-GB" sz="1400" b="1" dirty="0" smtClean="0">
                <a:solidFill>
                  <a:srgbClr val="008000"/>
                </a:solidFill>
              </a:rPr>
              <a:t>include energy loss.</a:t>
            </a:r>
          </a:p>
          <a:p>
            <a:endParaRPr lang="en-GB" sz="1400" b="1" dirty="0">
              <a:solidFill>
                <a:srgbClr val="008000"/>
              </a:solidFill>
            </a:endParaRPr>
          </a:p>
          <a:p>
            <a:r>
              <a:rPr lang="en-GB" sz="1400" b="1" dirty="0" smtClean="0">
                <a:solidFill>
                  <a:srgbClr val="000090"/>
                </a:solidFill>
              </a:rPr>
              <a:t>Another attempt to include all this in the semi-analytical calculation will be done. </a:t>
            </a:r>
          </a:p>
          <a:p>
            <a:endParaRPr lang="en-GB" sz="1400" b="1" dirty="0" smtClean="0">
              <a:solidFill>
                <a:srgbClr val="008000"/>
              </a:solidFill>
            </a:endParaRPr>
          </a:p>
          <a:p>
            <a:r>
              <a:rPr lang="en-GB" sz="1400" b="1" dirty="0" smtClean="0">
                <a:solidFill>
                  <a:srgbClr val="008000"/>
                </a:solidFill>
              </a:rPr>
              <a:t>A proper track fit in a proper MC simulation will be needed soon to have a </a:t>
            </a:r>
            <a:r>
              <a:rPr lang="en-GB" sz="1400" b="1" smtClean="0">
                <a:solidFill>
                  <a:srgbClr val="008000"/>
                </a:solidFill>
              </a:rPr>
              <a:t>solid result.</a:t>
            </a:r>
            <a:endParaRPr lang="en-GB" sz="1400" b="1" dirty="0">
              <a:solidFill>
                <a:srgbClr val="008000"/>
              </a:solidFill>
            </a:endParaRPr>
          </a:p>
          <a:p>
            <a:endParaRPr lang="en-GB" sz="1400" dirty="0">
              <a:solidFill>
                <a:srgbClr val="008000"/>
              </a:solidFill>
            </a:endParaRPr>
          </a:p>
          <a:p>
            <a:endParaRPr lang="en-GB" sz="1400" b="1" dirty="0">
              <a:solidFill>
                <a:srgbClr val="008000"/>
              </a:solidFill>
            </a:endParaRPr>
          </a:p>
          <a:p>
            <a:endParaRPr lang="en-GB" sz="1400" b="1" dirty="0" smtClean="0">
              <a:solidFill>
                <a:srgbClr val="000090"/>
              </a:solidFill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  <a:p>
            <a:endParaRPr lang="en-GB" sz="14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647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31899" y="4877744"/>
            <a:ext cx="2880334" cy="90013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31899" y="3617884"/>
            <a:ext cx="4140333" cy="21599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31899" y="2897884"/>
            <a:ext cx="4140333" cy="28799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31899" y="1097884"/>
            <a:ext cx="5328333" cy="467999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331640" y="377280"/>
            <a:ext cx="6120680" cy="54006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1331640" y="1484784"/>
            <a:ext cx="6120680" cy="430148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331640" y="2609528"/>
            <a:ext cx="6120680" cy="3168352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1331640" y="3833664"/>
            <a:ext cx="6120680" cy="1944216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87624" y="5849888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0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23928" y="5849888"/>
            <a:ext cx="58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z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1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=8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76056" y="5849888"/>
            <a:ext cx="1201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z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=z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3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=11.5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353229" y="5849888"/>
            <a:ext cx="878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z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4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=14.8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39552" y="4697760"/>
            <a:ext cx="75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r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1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=2.5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39552" y="3401616"/>
            <a:ext cx="57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r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=6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39552" y="2681536"/>
            <a:ext cx="57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r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3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=8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9552" y="953344"/>
            <a:ext cx="692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r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4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=13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96336" y="361764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η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96336" y="246551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η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596336" y="124137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η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596336" y="18864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η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4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554760" y="4437112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228192" y="3216950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2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699792" y="2465512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3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859289" y="638759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4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1331899" y="377280"/>
            <a:ext cx="3312109" cy="53738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1342470" y="3401616"/>
            <a:ext cx="6109850" cy="234246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3570984" y="4437112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1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443192" y="3635732"/>
            <a:ext cx="636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=s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3</a:t>
            </a:r>
            <a:endParaRPr lang="en-GB" baseline="-25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667328" y="3235166"/>
            <a:ext cx="3529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prstClr val="black"/>
                </a:solidFill>
                <a:latin typeface="Calibri"/>
              </a:rPr>
              <a:t>s</a:t>
            </a:r>
            <a:r>
              <a:rPr lang="en-GB" baseline="-25000" dirty="0" smtClean="0">
                <a:solidFill>
                  <a:prstClr val="black"/>
                </a:solidFill>
                <a:latin typeface="Calibri"/>
              </a:rPr>
              <a:t>4</a:t>
            </a:r>
            <a:endParaRPr lang="en-GB" baseline="-25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1338736" y="4877744"/>
            <a:ext cx="568968" cy="873424"/>
          </a:xfrm>
          <a:prstGeom prst="line">
            <a:avLst/>
          </a:prstGeom>
          <a:ln w="57150" cmpd="sng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9231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3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13203"/>
          <a:stretch/>
        </p:blipFill>
        <p:spPr>
          <a:xfrm>
            <a:off x="622300" y="1299869"/>
            <a:ext cx="7888014" cy="506709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404664"/>
            <a:ext cx="6768752" cy="732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Twin Solenoid + Dipole Magnet System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210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4333" y="3087243"/>
            <a:ext cx="2973215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Barrel:</a:t>
            </a:r>
          </a:p>
          <a:p>
            <a:endParaRPr lang="en-GB" sz="1200" b="1" dirty="0">
              <a:solidFill>
                <a:srgbClr val="FF0000"/>
              </a:solidFill>
            </a:endParaRPr>
          </a:p>
          <a:p>
            <a:r>
              <a:rPr lang="en-GB" sz="1200" b="1" dirty="0" smtClean="0">
                <a:solidFill>
                  <a:srgbClr val="FF0000"/>
                </a:solidFill>
              </a:rPr>
              <a:t>Tracker available space:</a:t>
            </a:r>
          </a:p>
          <a:p>
            <a:r>
              <a:rPr lang="en-GB" sz="1200" b="1" dirty="0" smtClean="0">
                <a:solidFill>
                  <a:srgbClr val="FF0000"/>
                </a:solidFill>
              </a:rPr>
              <a:t>R=2.1cm to R=2.5m, L=8m</a:t>
            </a:r>
          </a:p>
          <a:p>
            <a:endParaRPr lang="en-GB" sz="1200" b="1" dirty="0">
              <a:solidFill>
                <a:srgbClr val="000090"/>
              </a:solidFill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R=2.5m to R= 3.6m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  <a:endParaRPr lang="en-GB" sz="1200" b="1" dirty="0">
              <a:solidFill>
                <a:srgbClr val="0000FF"/>
              </a:solidFill>
            </a:endParaRPr>
          </a:p>
          <a:p>
            <a:endParaRPr lang="en-GB" sz="1200" b="1" dirty="0" smtClean="0">
              <a:solidFill>
                <a:scrgbClr r="0" g="0" b="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R= 3.6m to R=6.0m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sym typeface="Wingdings"/>
            </a:endParaRPr>
          </a:p>
          <a:p>
            <a:r>
              <a:rPr lang="en-GB" sz="1200" b="1" dirty="0" err="1" smtClean="0">
                <a:sym typeface="Wingdings"/>
              </a:rPr>
              <a:t>Coil+Cryostat</a:t>
            </a:r>
            <a:r>
              <a:rPr lang="en-GB" sz="1200" b="1" dirty="0" smtClean="0">
                <a:sym typeface="Wingdings"/>
              </a:rPr>
              <a:t>:</a:t>
            </a:r>
          </a:p>
          <a:p>
            <a:r>
              <a:rPr lang="en-GB" sz="1200" b="1" dirty="0" smtClean="0">
                <a:sym typeface="Wingdings"/>
              </a:rPr>
              <a:t>R= 6m </a:t>
            </a:r>
            <a:r>
              <a:rPr lang="en-GB" sz="1200" b="1" dirty="0">
                <a:sym typeface="Wingdings"/>
              </a:rPr>
              <a:t>t</a:t>
            </a:r>
            <a:r>
              <a:rPr lang="en-GB" sz="1200" b="1" dirty="0" smtClean="0">
                <a:sym typeface="Wingdings"/>
              </a:rPr>
              <a:t>o R= 7.825  </a:t>
            </a:r>
            <a:r>
              <a:rPr lang="en-GB" sz="1200" b="1" dirty="0" err="1" smtClean="0">
                <a:sym typeface="Wingdings"/>
              </a:rPr>
              <a:t>dR</a:t>
            </a:r>
            <a:r>
              <a:rPr lang="en-GB" sz="1200" b="1" dirty="0" smtClean="0">
                <a:sym typeface="Wingdings"/>
              </a:rPr>
              <a:t> = 1.575m, L=10.1m</a:t>
            </a:r>
          </a:p>
          <a:p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Muon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 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available space:</a:t>
            </a:r>
          </a:p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R= 7.825m to R= 13m 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= 5.175m</a:t>
            </a:r>
          </a:p>
          <a:p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smtClean="0">
                <a:sym typeface="Wingdings"/>
              </a:rPr>
              <a:t>Coil2:</a:t>
            </a:r>
          </a:p>
          <a:p>
            <a:r>
              <a:rPr lang="en-GB" sz="1200" b="1" dirty="0" smtClean="0">
                <a:sym typeface="Wingdings"/>
              </a:rPr>
              <a:t>R=13m to R=13.47m  </a:t>
            </a:r>
            <a:r>
              <a:rPr lang="en-GB" sz="1200" b="1" dirty="0" err="1" smtClean="0">
                <a:sym typeface="Wingdings"/>
              </a:rPr>
              <a:t>dR</a:t>
            </a:r>
            <a:r>
              <a:rPr lang="en-GB" sz="1200" b="1" dirty="0" smtClean="0">
                <a:sym typeface="Wingdings"/>
              </a:rPr>
              <a:t>=0.475m, L=7.6m</a:t>
            </a:r>
            <a:endParaRPr lang="en-GB" sz="1200" b="1" dirty="0" smtClean="0"/>
          </a:p>
          <a:p>
            <a:endParaRPr lang="en-GB" sz="1200" b="1" dirty="0"/>
          </a:p>
        </p:txBody>
      </p:sp>
      <p:sp>
        <p:nvSpPr>
          <p:cNvPr id="7" name="Rectangle 6"/>
          <p:cNvSpPr/>
          <p:nvPr/>
        </p:nvSpPr>
        <p:spPr>
          <a:xfrm>
            <a:off x="5904657" y="3087243"/>
            <a:ext cx="31627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 smtClean="0">
                <a:solidFill>
                  <a:prstClr val="black"/>
                </a:solidFill>
                <a:sym typeface="Wingdings"/>
              </a:rPr>
              <a:t>Forward:</a:t>
            </a:r>
          </a:p>
          <a:p>
            <a:pPr lvl="0"/>
            <a:endParaRPr lang="en-GB" sz="1200" b="1" dirty="0">
              <a:solidFill>
                <a:prstClr val="black"/>
              </a:solidFill>
              <a:sym typeface="Wingdings"/>
            </a:endParaRPr>
          </a:p>
          <a:p>
            <a:pPr lvl="0"/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Dipole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:</a:t>
            </a:r>
          </a:p>
          <a:p>
            <a:pPr lvl="0"/>
            <a:r>
              <a:rPr lang="en-GB" sz="1200" b="1" dirty="0">
                <a:solidFill>
                  <a:prstClr val="black"/>
                </a:solidFill>
                <a:sym typeface="Wingdings"/>
              </a:rPr>
              <a:t>z= 14.8m to z= </a:t>
            </a:r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21m 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 </a:t>
            </a:r>
            <a:r>
              <a:rPr lang="en-GB" sz="1200" b="1" dirty="0" err="1">
                <a:solidFill>
                  <a:prstClr val="black"/>
                </a:solidFill>
                <a:sym typeface="Wingdings"/>
              </a:rPr>
              <a:t>dz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6.2m</a:t>
            </a:r>
            <a:endParaRPr lang="en-GB" sz="1200" b="1" dirty="0">
              <a:solidFill>
                <a:prstClr val="black"/>
              </a:solidFill>
              <a:sym typeface="Wingdings"/>
            </a:endParaRPr>
          </a:p>
          <a:p>
            <a:pPr lvl="0"/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pPr lvl="0"/>
            <a:r>
              <a:rPr lang="en-GB" sz="1200" b="1" dirty="0" err="1" smtClean="0">
                <a:solidFill>
                  <a:srgbClr val="FF0000"/>
                </a:solidFill>
              </a:rPr>
              <a:t>FTracker</a:t>
            </a:r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r>
              <a:rPr lang="en-GB" sz="1200" b="1" dirty="0">
                <a:solidFill>
                  <a:srgbClr val="FF0000"/>
                </a:solidFill>
              </a:rPr>
              <a:t>available space:</a:t>
            </a:r>
          </a:p>
          <a:p>
            <a:pPr lvl="0"/>
            <a:r>
              <a:rPr lang="en-GB" sz="1200" b="1" dirty="0" smtClean="0">
                <a:solidFill>
                  <a:srgbClr val="FF0000"/>
                </a:solidFill>
              </a:rPr>
              <a:t>z=21m </a:t>
            </a:r>
            <a:r>
              <a:rPr lang="en-GB" sz="1200" b="1" dirty="0">
                <a:solidFill>
                  <a:srgbClr val="FF0000"/>
                </a:solidFill>
              </a:rPr>
              <a:t>to R=</a:t>
            </a:r>
            <a:r>
              <a:rPr lang="en-GB" sz="1200" b="1" dirty="0" smtClean="0">
                <a:solidFill>
                  <a:srgbClr val="FF0000"/>
                </a:solidFill>
              </a:rPr>
              <a:t>24m</a:t>
            </a:r>
            <a:r>
              <a:rPr lang="en-GB" sz="1200" b="1" dirty="0">
                <a:solidFill>
                  <a:srgbClr val="FF0000"/>
                </a:solidFill>
              </a:rPr>
              <a:t>, L</a:t>
            </a:r>
            <a:r>
              <a:rPr lang="en-GB" sz="1200" b="1" dirty="0" smtClean="0">
                <a:solidFill>
                  <a:srgbClr val="FF0000"/>
                </a:solidFill>
              </a:rPr>
              <a:t>=3m</a:t>
            </a:r>
            <a:endParaRPr lang="en-GB" sz="1200" b="1" dirty="0">
              <a:solidFill>
                <a:srgbClr val="FF0000"/>
              </a:solidFill>
            </a:endParaRPr>
          </a:p>
          <a:p>
            <a:pPr lvl="0"/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FEMCAL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Z=24m to z= 25.1m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</a:p>
          <a:p>
            <a:endParaRPr lang="en-GB" sz="1200" b="1" dirty="0">
              <a:solidFill>
                <a:srgbClr val="0000FF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FHCAL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z= 25.1m to z=27.5m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00800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rgbClr val="800000"/>
                </a:solidFill>
              </a:rPr>
              <a:t>FMuon</a:t>
            </a:r>
            <a:r>
              <a:rPr lang="en-GB" sz="1200" b="1" dirty="0" smtClean="0">
                <a:solidFill>
                  <a:srgbClr val="800000"/>
                </a:solidFill>
              </a:rPr>
              <a:t> available space:</a:t>
            </a:r>
          </a:p>
          <a:p>
            <a:r>
              <a:rPr lang="en-GB" sz="1200" b="1" dirty="0" smtClean="0">
                <a:solidFill>
                  <a:srgbClr val="800000"/>
                </a:solidFill>
              </a:rPr>
              <a:t>z= 27.5m to z=31.5m </a:t>
            </a:r>
            <a:r>
              <a:rPr lang="en-GB" sz="1200" b="1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800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800000"/>
                </a:solidFill>
                <a:sym typeface="Wingdings"/>
              </a:rPr>
              <a:t>=4m</a:t>
            </a:r>
          </a:p>
          <a:p>
            <a:endParaRPr lang="en-GB" sz="1200" b="1" dirty="0" smtClean="0">
              <a:solidFill>
                <a:srgbClr val="008000"/>
              </a:solidFill>
              <a:sym typeface="Wingdings"/>
            </a:endParaRPr>
          </a:p>
          <a:p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Baseline Geometry, Twin Solenoid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4</a:t>
            </a:fld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1259632" y="513839"/>
            <a:ext cx="5907081" cy="3023653"/>
            <a:chOff x="1259632" y="513839"/>
            <a:chExt cx="5907081" cy="30236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2" name="Trapezoid 1"/>
              <p:cNvSpPr/>
              <p:nvPr/>
            </p:nvSpPr>
            <p:spPr>
              <a:xfrm rot="16200000">
                <a:off x="2644930" y="2888804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3294642" y="3087243"/>
            <a:ext cx="236863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/>
              <a:t>Endcap</a:t>
            </a:r>
            <a:r>
              <a:rPr lang="en-GB" sz="2000" b="1" dirty="0" smtClean="0"/>
              <a:t>:</a:t>
            </a:r>
          </a:p>
          <a:p>
            <a:endParaRPr lang="en-GB" sz="1200" b="1" dirty="0">
              <a:solidFill>
                <a:srgbClr val="0000FF"/>
              </a:solidFill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z=8m to z= 9.1m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  <a:endParaRPr lang="en-GB" sz="1200" b="1" dirty="0">
              <a:solidFill>
                <a:srgbClr val="0000FF"/>
              </a:solidFill>
            </a:endParaRPr>
          </a:p>
          <a:p>
            <a:endParaRPr lang="en-GB" sz="1200" b="1" dirty="0" smtClean="0">
              <a:solidFill>
                <a:scrgbClr r="0" g="0" b="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z= 9.1m to z=11.5m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Muon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available space:</a:t>
            </a:r>
          </a:p>
          <a:p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z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= 11.5m to z= 14.8m 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= 3.3m</a:t>
            </a:r>
          </a:p>
          <a:p>
            <a:endParaRPr lang="en-GB" sz="1200" b="1" dirty="0" smtClean="0">
              <a:sym typeface="Wingdings"/>
            </a:endParaRPr>
          </a:p>
          <a:p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4155636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3533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Calibri"/>
              </a:rPr>
              <a:t>CMS </a:t>
            </a:r>
            <a:r>
              <a:rPr lang="en-GB" b="1" dirty="0" err="1">
                <a:solidFill>
                  <a:srgbClr val="FF0000"/>
                </a:solidFill>
                <a:latin typeface="Calibri"/>
              </a:rPr>
              <a:t>M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Performance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8084" y="481742"/>
            <a:ext cx="3816424" cy="534499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6630786" y="404664"/>
            <a:ext cx="172819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1331640" y="363086"/>
            <a:ext cx="6390460" cy="4511800"/>
            <a:chOff x="1104422" y="1124744"/>
            <a:chExt cx="6390460" cy="45118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04422" y="1124744"/>
              <a:ext cx="6390460" cy="4511800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1824502" y="3501008"/>
              <a:ext cx="5184576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579337" y="1484784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553360" y="3347119"/>
              <a:ext cx="34315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5%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488363" y="3068960"/>
              <a:ext cx="4081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10%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1843687" y="3195214"/>
              <a:ext cx="5165391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932023" y="2889431"/>
              <a:ext cx="5077055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896510" y="2708920"/>
              <a:ext cx="5184576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488363" y="2750731"/>
              <a:ext cx="4081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>
                  <a:solidFill>
                    <a:prstClr val="black"/>
                  </a:solidFill>
                  <a:latin typeface="Calibri"/>
                </a:rPr>
                <a:t>2</a:t>
              </a:r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0%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88363" y="2570220"/>
              <a:ext cx="4081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30%</a:t>
              </a:r>
              <a:endParaRPr lang="en-GB" sz="1000" b="1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1896510" y="2570220"/>
              <a:ext cx="5184576" cy="16581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896510" y="2492896"/>
              <a:ext cx="5184576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903809" y="2406290"/>
              <a:ext cx="5033261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804231" y="1498400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942033" y="1476400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028536" y="1520297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099562" y="1484784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512321" y="1476400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778456" y="1484784"/>
              <a:ext cx="0" cy="303272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/>
          <p:cNvSpPr txBox="1"/>
          <p:nvPr/>
        </p:nvSpPr>
        <p:spPr>
          <a:xfrm>
            <a:off x="323528" y="515719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</a:rPr>
              <a:t>=1TeV/c,  0&lt;eta &lt; 0.8:</a:t>
            </a:r>
            <a:r>
              <a:rPr lang="en-GB" sz="1200" dirty="0" smtClean="0"/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20% </a:t>
            </a:r>
            <a:r>
              <a:rPr lang="en-GB" sz="1200" b="1" dirty="0" err="1" smtClean="0">
                <a:solidFill>
                  <a:srgbClr val="008000"/>
                </a:solidFill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</a:rPr>
              <a:t> standalone (angle)	</a:t>
            </a:r>
          </a:p>
          <a:p>
            <a:r>
              <a:rPr lang="en-GB" sz="1200" b="1" dirty="0">
                <a:solidFill>
                  <a:srgbClr val="008000"/>
                </a:solidFill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			10% inner tracker only	</a:t>
            </a:r>
          </a:p>
          <a:p>
            <a:r>
              <a:rPr lang="en-GB" sz="1200" b="1" dirty="0">
                <a:solidFill>
                  <a:srgbClr val="008000"/>
                </a:solidFill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			5% combined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513255" y="5157192"/>
            <a:ext cx="4235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</a:rPr>
              <a:t>=1TeV/c,  eta 0&lt;eta&lt;2.4:  </a:t>
            </a:r>
            <a:r>
              <a:rPr lang="en-GB" sz="1200" dirty="0" smtClean="0"/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40% </a:t>
            </a:r>
            <a:r>
              <a:rPr lang="en-GB" sz="1200" b="1" dirty="0" err="1" smtClean="0">
                <a:solidFill>
                  <a:srgbClr val="008000"/>
                </a:solidFill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</a:rPr>
              <a:t> standalone (angle)				20% inner tracker only	</a:t>
            </a:r>
          </a:p>
          <a:p>
            <a:r>
              <a:rPr lang="en-GB" sz="1200" b="1" dirty="0">
                <a:solidFill>
                  <a:srgbClr val="008000"/>
                </a:solidFill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</a:rPr>
              <a:t>			10% combined</a:t>
            </a:r>
          </a:p>
        </p:txBody>
      </p:sp>
    </p:spTree>
    <p:extLst>
      <p:ext uri="{BB962C8B-B14F-4D97-AF65-F5344CB8AC3E}">
        <p14:creationId xmlns:p14="http://schemas.microsoft.com/office/powerpoint/2010/main" val="3799937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800" y="786333"/>
            <a:ext cx="4752528" cy="47773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2447" y="1484784"/>
            <a:ext cx="3251427" cy="26776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1) The inner tracker </a:t>
            </a:r>
          </a:p>
          <a:p>
            <a:endParaRPr lang="en-GB" sz="1400" b="1" dirty="0" smtClean="0">
              <a:solidFill>
                <a:prstClr val="black"/>
              </a:solidFill>
              <a:latin typeface="Calibri"/>
            </a:endParaRPr>
          </a:p>
          <a:p>
            <a:r>
              <a:rPr lang="en-GB" sz="1400" b="1" dirty="0" smtClean="0">
                <a:solidFill>
                  <a:srgbClr val="008000"/>
                </a:solidFill>
                <a:latin typeface="Calibri"/>
              </a:rPr>
              <a:t>2) The track angle at the entrance of the </a:t>
            </a:r>
            <a:r>
              <a:rPr lang="en-GB" sz="1400" b="1" dirty="0" err="1" smtClean="0">
                <a:solidFill>
                  <a:srgbClr val="008000"/>
                </a:solidFill>
                <a:latin typeface="Calibri"/>
              </a:rPr>
              <a:t>muon</a:t>
            </a:r>
            <a:r>
              <a:rPr lang="en-GB" sz="1400" b="1" dirty="0" smtClean="0">
                <a:solidFill>
                  <a:srgbClr val="008000"/>
                </a:solidFill>
                <a:latin typeface="Calibri"/>
              </a:rPr>
              <a:t> system </a:t>
            </a:r>
            <a:r>
              <a:rPr lang="en-GB" sz="1400" b="1" dirty="0" smtClean="0">
                <a:solidFill>
                  <a:srgbClr val="008000"/>
                </a:solidFill>
                <a:latin typeface="Calibri"/>
                <a:sym typeface="Wingdings"/>
              </a:rPr>
              <a:t></a:t>
            </a:r>
            <a:r>
              <a:rPr lang="en-GB" sz="1400" b="1" dirty="0" smtClean="0">
                <a:solidFill>
                  <a:srgbClr val="008000"/>
                </a:solidFill>
                <a:latin typeface="Calibri"/>
              </a:rPr>
              <a:t> Trigger</a:t>
            </a:r>
            <a:endParaRPr lang="en-GB" sz="1400" b="1" dirty="0" smtClean="0">
              <a:solidFill>
                <a:srgbClr val="008000"/>
              </a:solidFill>
              <a:latin typeface="Calibri"/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GB" sz="14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400" b="1" dirty="0">
                <a:solidFill>
                  <a:srgbClr val="000090"/>
                </a:solidFill>
                <a:latin typeface="Calibri"/>
                <a:sym typeface="Wingdings"/>
              </a:rPr>
              <a:t>3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) The combined fit of inner tracker and outer layers of the 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  <a:sym typeface="Wingdings"/>
              </a:rPr>
              <a:t>muon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 system.</a:t>
            </a:r>
          </a:p>
          <a:p>
            <a:endParaRPr lang="en-GB" sz="1400" b="1" dirty="0">
              <a:solidFill>
                <a:srgbClr val="008000"/>
              </a:solidFill>
              <a:latin typeface="Calibri"/>
              <a:sym typeface="Wingdings"/>
            </a:endParaRPr>
          </a:p>
          <a:p>
            <a:r>
              <a:rPr lang="en-GB" sz="1400" b="1" dirty="0" smtClean="0">
                <a:solidFill>
                  <a:srgbClr val="008000"/>
                </a:solidFill>
                <a:sym typeface="Wingdings"/>
              </a:rPr>
              <a:t>4) </a:t>
            </a:r>
            <a:r>
              <a:rPr lang="en-GB" sz="1400" b="1" dirty="0">
                <a:solidFill>
                  <a:srgbClr val="008000"/>
                </a:solidFill>
                <a:sym typeface="Wingdings"/>
              </a:rPr>
              <a:t>A </a:t>
            </a:r>
            <a:r>
              <a:rPr lang="en-GB" sz="1400" b="1" dirty="0" err="1">
                <a:solidFill>
                  <a:srgbClr val="008000"/>
                </a:solidFill>
                <a:sym typeface="Wingdings"/>
              </a:rPr>
              <a:t>sagitta</a:t>
            </a:r>
            <a:r>
              <a:rPr lang="en-GB" sz="1400" b="1" dirty="0">
                <a:solidFill>
                  <a:srgbClr val="008000"/>
                </a:solidFill>
                <a:sym typeface="Wingdings"/>
              </a:rPr>
              <a:t> measurement in the </a:t>
            </a:r>
            <a:r>
              <a:rPr lang="en-GB" sz="1400" b="1" dirty="0" err="1">
                <a:solidFill>
                  <a:srgbClr val="008000"/>
                </a:solidFill>
                <a:sym typeface="Wingdings"/>
              </a:rPr>
              <a:t>muon</a:t>
            </a:r>
            <a:r>
              <a:rPr lang="en-GB" sz="1400" b="1" dirty="0">
                <a:solidFill>
                  <a:srgbClr val="008000"/>
                </a:solidFill>
                <a:sym typeface="Wingdings"/>
              </a:rPr>
              <a:t> system</a:t>
            </a:r>
          </a:p>
          <a:p>
            <a:endParaRPr lang="en-GB" sz="1400" b="1" dirty="0">
              <a:solidFill>
                <a:srgbClr val="008000"/>
              </a:solidFill>
              <a:latin typeface="Calibri"/>
            </a:endParaRPr>
          </a:p>
          <a:p>
            <a:endParaRPr lang="en-GB" sz="1400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260648"/>
            <a:ext cx="3929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Momentum can be measured by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220072" y="3258341"/>
            <a:ext cx="800969" cy="1682827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5148064" y="3258341"/>
            <a:ext cx="872978" cy="530699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16016" y="3717032"/>
            <a:ext cx="369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latin typeface="Calibri"/>
              </a:rPr>
              <a:t>R</a:t>
            </a:r>
            <a:r>
              <a:rPr lang="en-GB" sz="1600" b="1" baseline="-25000" dirty="0" smtClean="0">
                <a:solidFill>
                  <a:srgbClr val="FF0000"/>
                </a:solidFill>
                <a:latin typeface="Calibri"/>
              </a:rPr>
              <a:t>0</a:t>
            </a:r>
            <a:endParaRPr lang="en-GB" sz="1600" b="1" baseline="-25000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35316" y="4293096"/>
            <a:ext cx="369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  <a:latin typeface="Calibri"/>
              </a:rPr>
              <a:t>R</a:t>
            </a:r>
            <a:r>
              <a:rPr lang="en-GB" sz="1600" b="1" baseline="-25000" dirty="0" smtClean="0">
                <a:solidFill>
                  <a:srgbClr val="FF0000"/>
                </a:solidFill>
                <a:latin typeface="Calibri"/>
              </a:rPr>
              <a:t>1</a:t>
            </a:r>
            <a:endParaRPr lang="en-GB" sz="1600" b="1" baseline="-25000" dirty="0">
              <a:solidFill>
                <a:srgbClr val="FF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2628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20" y="518160"/>
            <a:ext cx="8753765" cy="59639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alphaModFix amt="34000"/>
          </a:blip>
          <a:stretch>
            <a:fillRect/>
          </a:stretch>
        </p:blipFill>
        <p:spPr>
          <a:xfrm>
            <a:off x="711200" y="1036319"/>
            <a:ext cx="7823200" cy="51409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89109" y="5187088"/>
            <a:ext cx="4442242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10 000GeV, </a:t>
            </a:r>
            <a:r>
              <a:rPr lang="en-GB" b="1" dirty="0" smtClean="0">
                <a:solidFill>
                  <a:srgbClr val="008000"/>
                </a:solidFill>
              </a:rPr>
              <a:t>1000GeV</a:t>
            </a:r>
            <a:r>
              <a:rPr lang="en-GB" b="1" dirty="0" smtClean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100GeV,</a:t>
            </a:r>
            <a:r>
              <a:rPr lang="en-GB" b="1" dirty="0" smtClean="0"/>
              <a:t> </a:t>
            </a:r>
            <a:r>
              <a:rPr lang="en-GB" b="1" dirty="0" smtClean="0">
                <a:solidFill>
                  <a:srgbClr val="000090"/>
                </a:solidFill>
              </a:rPr>
              <a:t>10GeV,</a:t>
            </a:r>
            <a:r>
              <a:rPr lang="en-GB" b="1" dirty="0" smtClean="0"/>
              <a:t> 5GeV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65779" y="4069094"/>
            <a:ext cx="3569926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The points are </a:t>
            </a:r>
            <a:r>
              <a:rPr lang="en-GB" sz="1400" b="1" dirty="0" err="1"/>
              <a:t>Zbynek’s</a:t>
            </a:r>
            <a:r>
              <a:rPr lang="en-GB" sz="1400" b="1" dirty="0"/>
              <a:t>  </a:t>
            </a:r>
            <a:r>
              <a:rPr lang="en-GB" sz="1400" b="1" dirty="0" smtClean="0"/>
              <a:t>results from the </a:t>
            </a:r>
            <a:r>
              <a:rPr lang="en-GB" sz="1400" b="1" dirty="0" err="1" smtClean="0"/>
              <a:t>TKLayout</a:t>
            </a:r>
            <a:r>
              <a:rPr lang="en-GB" sz="1400" b="1" dirty="0" smtClean="0"/>
              <a:t> Tool, the solid lines are the formulas from the previous slide.</a:t>
            </a:r>
            <a:endParaRPr lang="en-GB"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7380312" y="2636912"/>
            <a:ext cx="101309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90"/>
                </a:solidFill>
              </a:rPr>
              <a:t>Z. </a:t>
            </a:r>
            <a:r>
              <a:rPr lang="en-GB" b="1" dirty="0" err="1">
                <a:solidFill>
                  <a:srgbClr val="000090"/>
                </a:solidFill>
              </a:rPr>
              <a:t>Drasal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7389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19" y="4528050"/>
            <a:ext cx="3018414" cy="19392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240" y="322062"/>
            <a:ext cx="2913851" cy="18946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48" y="2328642"/>
            <a:ext cx="3242325" cy="20463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8097" y="5939431"/>
            <a:ext cx="1765250" cy="9185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4324" y="3303220"/>
            <a:ext cx="3385261" cy="4142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/>
          <a:srcRect t="10638"/>
          <a:stretch/>
        </p:blipFill>
        <p:spPr>
          <a:xfrm>
            <a:off x="4754886" y="4832494"/>
            <a:ext cx="2394545" cy="4712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80366" y="4015123"/>
            <a:ext cx="4656001" cy="5296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4324" y="506586"/>
            <a:ext cx="3902296" cy="15204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0366" y="2908817"/>
            <a:ext cx="4128115" cy="23289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17381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FF0000"/>
                </a:solidFill>
              </a:rPr>
              <a:t>Tracker 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39951" y="2328642"/>
            <a:ext cx="3509633" cy="463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72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786333"/>
            <a:ext cx="4536504" cy="43708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0223" y="75982"/>
            <a:ext cx="7323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latin typeface="Calibri"/>
              </a:rPr>
              <a:t>2)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measurement by track  angle at the entrance of the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system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6236386" y="1268760"/>
            <a:ext cx="1864006" cy="180020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6948264" y="786333"/>
            <a:ext cx="189381" cy="1562547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911019"/>
            <a:ext cx="4690375" cy="71548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51520" y="1714313"/>
            <a:ext cx="3600400" cy="32521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If we want 10% at 10TeV for B</a:t>
            </a:r>
            <a:r>
              <a:rPr lang="en-GB" sz="1400" b="1" baseline="-25000" dirty="0" smtClean="0">
                <a:solidFill>
                  <a:srgbClr val="000090"/>
                </a:solidFill>
                <a:latin typeface="Calibri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=6T, R</a:t>
            </a:r>
            <a:r>
              <a:rPr lang="en-GB" sz="1400" b="1" baseline="-25000" dirty="0" smtClean="0">
                <a:solidFill>
                  <a:srgbClr val="000090"/>
                </a:solidFill>
                <a:latin typeface="Calibri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=6m</a:t>
            </a:r>
          </a:p>
          <a:p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We need 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</a:rPr>
              <a:t>Δθ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=50μRad </a:t>
            </a:r>
          </a:p>
          <a:p>
            <a:endParaRPr lang="en-GB" sz="1400" b="1" dirty="0">
              <a:solidFill>
                <a:srgbClr val="000090"/>
              </a:solidFill>
              <a:latin typeface="Calibri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2 stations at 1.5m distance with 50um position resolution</a:t>
            </a:r>
          </a:p>
          <a:p>
            <a:pPr marL="285750" indent="-285750">
              <a:buFont typeface="Wingdings" charset="0"/>
              <a:buChar char="à"/>
            </a:pPr>
            <a:endParaRPr lang="en-GB" sz="14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400" b="1" dirty="0" smtClean="0">
                <a:solidFill>
                  <a:srgbClr val="008000"/>
                </a:solidFill>
                <a:latin typeface="Calibri"/>
                <a:sym typeface="Wingdings"/>
              </a:rPr>
              <a:t>For low momentum, limit due to multiple scattering in the calorimeters and coil:</a:t>
            </a:r>
          </a:p>
          <a:p>
            <a:endParaRPr lang="en-GB" sz="1400" b="1" dirty="0">
              <a:solidFill>
                <a:srgbClr val="000090"/>
              </a:solidFill>
              <a:latin typeface="Calibri"/>
              <a:sym typeface="Wingdings"/>
            </a:endParaRPr>
          </a:p>
          <a:p>
            <a:r>
              <a:rPr lang="en-GB" sz="1400" b="1" dirty="0" err="1" smtClean="0">
                <a:solidFill>
                  <a:srgbClr val="000090"/>
                </a:solidFill>
                <a:latin typeface="Calibri"/>
                <a:sym typeface="Wingdings"/>
              </a:rPr>
              <a:t>Calorimeter+Cryostat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: 35X</a:t>
            </a:r>
            <a:r>
              <a:rPr lang="en-GB" sz="1400" b="1" baseline="-25000" dirty="0" smtClean="0">
                <a:solidFill>
                  <a:srgbClr val="000090"/>
                </a:solidFill>
                <a:latin typeface="Calibri"/>
                <a:sym typeface="Wingdings"/>
              </a:rPr>
              <a:t>0</a:t>
            </a:r>
          </a:p>
          <a:p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HCAL: 110X</a:t>
            </a:r>
            <a:r>
              <a:rPr lang="en-GB" sz="1400" b="1" baseline="-25000" dirty="0" smtClean="0">
                <a:solidFill>
                  <a:srgbClr val="000090"/>
                </a:solidFill>
                <a:latin typeface="Calibri"/>
                <a:sym typeface="Wingdings"/>
              </a:rPr>
              <a:t>0</a:t>
            </a:r>
          </a:p>
          <a:p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Coil: 5X</a:t>
            </a:r>
            <a:r>
              <a:rPr lang="en-GB" sz="1400" b="1" baseline="-25000" dirty="0" smtClean="0">
                <a:solidFill>
                  <a:srgbClr val="000090"/>
                </a:solidFill>
                <a:latin typeface="Calibri"/>
                <a:sym typeface="Wingdings"/>
              </a:rPr>
              <a:t>0</a:t>
            </a:r>
          </a:p>
          <a:p>
            <a:pPr marL="285750" indent="-285750">
              <a:buFont typeface="Wingdings" charset="0"/>
              <a:buChar char="à"/>
            </a:pPr>
            <a:r>
              <a:rPr lang="en-GB" sz="1400" b="1" dirty="0" err="1" smtClean="0">
                <a:solidFill>
                  <a:srgbClr val="000090"/>
                </a:solidFill>
                <a:latin typeface="Calibri"/>
                <a:sym typeface="Wingdings"/>
              </a:rPr>
              <a:t>x</a:t>
            </a:r>
            <a:r>
              <a:rPr lang="en-GB" sz="1400" b="1" baseline="-25000" dirty="0" err="1" smtClean="0">
                <a:solidFill>
                  <a:srgbClr val="000090"/>
                </a:solidFill>
                <a:latin typeface="Calibri"/>
                <a:sym typeface="Wingdings"/>
              </a:rPr>
              <a:t>tot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/X</a:t>
            </a:r>
            <a:r>
              <a:rPr lang="en-GB" sz="1400" b="1" baseline="-25000" dirty="0" smtClean="0">
                <a:solidFill>
                  <a:srgbClr val="000090"/>
                </a:solidFill>
                <a:latin typeface="Calibri"/>
                <a:sym typeface="Wingdings"/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 ≈150</a:t>
            </a:r>
          </a:p>
          <a:p>
            <a:pPr marL="285750" indent="-285750">
              <a:buFont typeface="Wingdings" charset="0"/>
              <a:buChar char="à"/>
            </a:pPr>
            <a:endParaRPr lang="en-GB" sz="1400" b="1" baseline="-25000" dirty="0">
              <a:solidFill>
                <a:srgbClr val="008000"/>
              </a:solidFill>
              <a:latin typeface="Calibri"/>
              <a:sym typeface="Wingdings"/>
            </a:endParaRPr>
          </a:p>
          <a:p>
            <a:r>
              <a:rPr lang="en-GB" sz="1400" b="1" dirty="0" err="1">
                <a:solidFill>
                  <a:srgbClr val="000090"/>
                </a:solidFill>
              </a:rPr>
              <a:t>Δθ</a:t>
            </a:r>
            <a:r>
              <a:rPr lang="en-GB" sz="1400" b="1" dirty="0" smtClean="0">
                <a:solidFill>
                  <a:srgbClr val="000090"/>
                </a:solidFill>
              </a:rPr>
              <a:t>=0.0136/</a:t>
            </a:r>
            <a:r>
              <a:rPr lang="en-GB" sz="1400" b="1" dirty="0" err="1" smtClean="0">
                <a:solidFill>
                  <a:srgbClr val="000090"/>
                </a:solidFill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</a:rPr>
              <a:t>*</a:t>
            </a:r>
            <a:r>
              <a:rPr lang="en-GB" sz="1400" b="1" dirty="0" err="1" smtClean="0">
                <a:solidFill>
                  <a:srgbClr val="000090"/>
                </a:solidFill>
              </a:rPr>
              <a:t>Sqrt</a:t>
            </a:r>
            <a:r>
              <a:rPr lang="en-GB" sz="1400" b="1" dirty="0">
                <a:solidFill>
                  <a:srgbClr val="000090"/>
                </a:solidFill>
              </a:rPr>
              <a:t>(</a:t>
            </a:r>
            <a:r>
              <a:rPr lang="en-GB" sz="1400" b="1" dirty="0" err="1" smtClean="0">
                <a:solidFill>
                  <a:srgbClr val="000090"/>
                </a:solidFill>
              </a:rPr>
              <a:t>x</a:t>
            </a:r>
            <a:r>
              <a:rPr lang="en-GB" sz="1400" b="1" baseline="-25000" dirty="0" err="1" smtClean="0">
                <a:solidFill>
                  <a:srgbClr val="000090"/>
                </a:solidFill>
              </a:rPr>
              <a:t>tot</a:t>
            </a:r>
            <a:r>
              <a:rPr lang="en-GB" sz="1400" b="1" dirty="0" smtClean="0">
                <a:solidFill>
                  <a:srgbClr val="000090"/>
                </a:solidFill>
              </a:rPr>
              <a:t>/X</a:t>
            </a:r>
            <a:r>
              <a:rPr lang="en-GB" sz="1400" b="1" baseline="-25000" dirty="0" smtClean="0">
                <a:solidFill>
                  <a:srgbClr val="000090"/>
                </a:solidFill>
              </a:rPr>
              <a:t>0</a:t>
            </a:r>
            <a:r>
              <a:rPr lang="en-GB" sz="1400" b="1" dirty="0" smtClean="0">
                <a:solidFill>
                  <a:srgbClr val="000090"/>
                </a:solidFill>
              </a:rPr>
              <a:t>)</a:t>
            </a:r>
            <a:endParaRPr lang="en-GB" sz="1400" b="1" dirty="0">
              <a:solidFill>
                <a:srgbClr val="000090"/>
              </a:solidFill>
              <a:latin typeface="Calibri"/>
              <a:sym typeface="Wingdings"/>
            </a:endParaRPr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5220072" y="2006602"/>
            <a:ext cx="2088212" cy="20882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4995167" y="1763739"/>
            <a:ext cx="2555977" cy="2556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552" y="5070698"/>
            <a:ext cx="2169666" cy="584926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255361" y="5764901"/>
            <a:ext cx="33085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0090"/>
                </a:solidFill>
                <a:latin typeface="Calibri"/>
              </a:rPr>
              <a:t>B</a:t>
            </a:r>
            <a:r>
              <a:rPr lang="en-GB" sz="1400" b="1" baseline="-25000" dirty="0">
                <a:solidFill>
                  <a:srgbClr val="000090"/>
                </a:solidFill>
                <a:latin typeface="Calibri"/>
              </a:rPr>
              <a:t>0</a:t>
            </a:r>
            <a:r>
              <a:rPr lang="en-GB" sz="1400" b="1" dirty="0">
                <a:solidFill>
                  <a:srgbClr val="000090"/>
                </a:solidFill>
                <a:latin typeface="Calibri"/>
              </a:rPr>
              <a:t>=6T, R</a:t>
            </a:r>
            <a:r>
              <a:rPr lang="en-GB" sz="1400" b="1" baseline="-25000" dirty="0">
                <a:solidFill>
                  <a:srgbClr val="000090"/>
                </a:solidFill>
                <a:latin typeface="Calibri"/>
              </a:rPr>
              <a:t>0</a:t>
            </a:r>
            <a:r>
              <a:rPr lang="en-GB" sz="1400" b="1" dirty="0">
                <a:solidFill>
                  <a:srgbClr val="000090"/>
                </a:solidFill>
                <a:latin typeface="Calibri"/>
              </a:rPr>
              <a:t>=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</a:rPr>
              <a:t>6m 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 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  <a:sym typeface="Wingdings"/>
              </a:rPr>
              <a:t>dp</a:t>
            </a:r>
            <a:r>
              <a:rPr lang="en-GB" sz="1400" b="1" baseline="-25000" dirty="0" err="1" smtClean="0">
                <a:solidFill>
                  <a:srgbClr val="000090"/>
                </a:solidFill>
                <a:latin typeface="Calibri"/>
                <a:sym typeface="Wingdings"/>
              </a:rPr>
              <a:t>T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/</a:t>
            </a:r>
            <a:r>
              <a:rPr lang="en-GB" sz="1400" b="1" dirty="0" err="1" smtClean="0">
                <a:solidFill>
                  <a:srgbClr val="000090"/>
                </a:solidFill>
                <a:latin typeface="Calibri"/>
                <a:sym typeface="Wingdings"/>
              </a:rPr>
              <a:t>p</a:t>
            </a:r>
            <a:r>
              <a:rPr lang="en-GB" sz="1400" b="1" baseline="-25000" dirty="0" err="1" smtClean="0">
                <a:solidFill>
                  <a:srgbClr val="000090"/>
                </a:solidFill>
                <a:latin typeface="Calibri"/>
                <a:sym typeface="Wingdings"/>
              </a:rPr>
              <a:t>T</a:t>
            </a:r>
            <a:r>
              <a:rPr lang="en-GB" sz="1400" b="1" baseline="-25000" dirty="0" smtClean="0">
                <a:solidFill>
                  <a:srgbClr val="000090"/>
                </a:solidFill>
                <a:latin typeface="Calibri"/>
                <a:sym typeface="Wingdings"/>
              </a:rPr>
              <a:t> </a:t>
            </a:r>
            <a:r>
              <a:rPr lang="en-GB" sz="1400" b="1" dirty="0" smtClean="0">
                <a:solidFill>
                  <a:srgbClr val="000090"/>
                </a:solidFill>
                <a:latin typeface="Calibri"/>
                <a:sym typeface="Wingdings"/>
              </a:rPr>
              <a:t>≈ 3%</a:t>
            </a:r>
          </a:p>
          <a:p>
            <a:r>
              <a:rPr lang="en-GB" sz="1400" b="1" dirty="0" smtClean="0">
                <a:solidFill>
                  <a:srgbClr val="008000"/>
                </a:solidFill>
                <a:latin typeface="Calibri"/>
                <a:sym typeface="Wingdings"/>
              </a:rPr>
              <a:t>This is approximate for an infinitely thin coil and for </a:t>
            </a:r>
            <a:r>
              <a:rPr lang="en-GB" sz="1400" b="1" dirty="0" err="1" smtClean="0">
                <a:solidFill>
                  <a:srgbClr val="008000"/>
                </a:solidFill>
                <a:latin typeface="Calibri"/>
                <a:sym typeface="Wingdings"/>
              </a:rPr>
              <a:t>η</a:t>
            </a:r>
            <a:r>
              <a:rPr lang="en-GB" sz="1400" b="1" dirty="0" smtClean="0">
                <a:solidFill>
                  <a:srgbClr val="008000"/>
                </a:solidFill>
                <a:latin typeface="Calibri"/>
                <a:sym typeface="Wingdings"/>
              </a:rPr>
              <a:t>=0. </a:t>
            </a:r>
          </a:p>
          <a:p>
            <a:endParaRPr lang="en-GB" sz="1400" b="1" dirty="0">
              <a:solidFill>
                <a:srgbClr val="000090"/>
              </a:solidFill>
              <a:latin typeface="Calibri"/>
              <a:sym typeface="Wingdings"/>
            </a:endParaRPr>
          </a:p>
        </p:txBody>
      </p:sp>
      <p:sp>
        <p:nvSpPr>
          <p:cNvPr id="25" name="Arc 24"/>
          <p:cNvSpPr/>
          <p:nvPr/>
        </p:nvSpPr>
        <p:spPr>
          <a:xfrm rot="20641360">
            <a:off x="7000534" y="629980"/>
            <a:ext cx="1080120" cy="996520"/>
          </a:xfrm>
          <a:prstGeom prst="arc">
            <a:avLst/>
          </a:prstGeom>
          <a:ln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40352" y="320946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90"/>
                </a:solidFill>
                <a:latin typeface="Calibri"/>
              </a:rPr>
              <a:t>θ</a:t>
            </a:r>
            <a:endParaRPr lang="en-GB" dirty="0">
              <a:solidFill>
                <a:srgbClr val="000090"/>
              </a:solidFill>
              <a:latin typeface="Calibri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02885" y="5073705"/>
            <a:ext cx="3067002" cy="167067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080543" y="5486347"/>
            <a:ext cx="1449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0090"/>
                </a:solidFill>
                <a:latin typeface="Calibri"/>
              </a:rPr>
              <a:t>10TeV/c </a:t>
            </a:r>
            <a:r>
              <a:rPr lang="en-GB" sz="1600" b="1" dirty="0" err="1" smtClean="0">
                <a:solidFill>
                  <a:srgbClr val="000090"/>
                </a:solidFill>
                <a:latin typeface="Calibri"/>
              </a:rPr>
              <a:t>Muon</a:t>
            </a:r>
            <a:endParaRPr lang="en-GB" sz="1600" b="1" dirty="0">
              <a:solidFill>
                <a:srgbClr val="00009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9695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8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13482</TotalTime>
  <Words>1339</Words>
  <Application>Microsoft Macintosh PowerPoint</Application>
  <PresentationFormat>On-screen Show (4:3)</PresentationFormat>
  <Paragraphs>244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Office Theme</vt:lpstr>
      <vt:lpstr>2_Office Theme</vt:lpstr>
      <vt:lpstr>4_Office Theme</vt:lpstr>
      <vt:lpstr>8_Office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Riegler</dc:creator>
  <cp:lastModifiedBy>Werner Riegler</cp:lastModifiedBy>
  <cp:revision>555</cp:revision>
  <dcterms:created xsi:type="dcterms:W3CDTF">2015-08-17T10:23:46Z</dcterms:created>
  <dcterms:modified xsi:type="dcterms:W3CDTF">2015-12-09T13:51:32Z</dcterms:modified>
</cp:coreProperties>
</file>