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8"/>
  </p:notesMasterIdLst>
  <p:handoutMasterIdLst>
    <p:handoutMasterId r:id="rId9"/>
  </p:handoutMasterIdLst>
  <p:sldIdLst>
    <p:sldId id="265" r:id="rId3"/>
    <p:sldId id="296" r:id="rId4"/>
    <p:sldId id="297" r:id="rId5"/>
    <p:sldId id="298" r:id="rId6"/>
    <p:sldId id="299" r:id="rId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04040"/>
    <a:srgbClr val="505050"/>
    <a:srgbClr val="004C97"/>
    <a:srgbClr val="63666A"/>
    <a:srgbClr val="A7A8A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884" autoAdjust="0"/>
  </p:normalViewPr>
  <p:slideViewPr>
    <p:cSldViewPr snapToGrid="0" snapToObjects="1">
      <p:cViewPr>
        <p:scale>
          <a:sx n="100" d="100"/>
          <a:sy n="100" d="100"/>
        </p:scale>
        <p:origin x="-111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24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35A36359-BB98-2645-BAF1-71901480B68A}" type="datetimeFigureOut">
              <a:rPr lang="en-US"/>
              <a:pPr>
                <a:defRPr/>
              </a:pPr>
              <a:t>10/16/15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A8693B92-0C06-0D45-8DAD-227A288AB5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9997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437CDF56-2F28-7D47-921A-5426A33ABFC3}" type="datetimeFigureOut">
              <a:rPr lang="en-US"/>
              <a:pPr>
                <a:defRPr/>
              </a:pPr>
              <a:t>10/16/15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D95F3707-3B64-7D48-B333-C612CC98DB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2867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75768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16 October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smtClean="0"/>
              <a:t>Wilson | Far Detector Overburden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fld id="{3BFB1287-ABD6-9947-85A6-0C5F5589CF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235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16 October 2015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Wilson | Far Detector Overburden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7CAEF-5338-A749-BC33-B9DD749E89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750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16 October 2015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Wilson | Far Detector Overburden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25C19-ABEC-214D-9D27-F58A8D7006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925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16 October 2015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Wilson | Far Detector Overburden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19FDE-0FE4-C340-8431-4263918769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373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16 October 2015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Wilson | Far Detector Overburden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9DFC49-B7F0-354C-A4FF-805F9D698C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577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16 October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Wilson | Far Detector Overburden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EDAD9-6732-3D4A-8401-59CECEC37C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3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16 October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Wilson | Far Detector Overburden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AA5B1-233B-6D44-AECE-FA9F13B1C1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122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16 October 2015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Wilson | Far Detector Overburden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EEE0A-01EF-704B-A837-4B74453A22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245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theme" Target="../theme/theme2.xml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r">
              <a:defRPr sz="90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16 October 2015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Wilson | Far Detector Overburden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B5E858C6-B227-B442-A087-A09E26D601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0" r:id="rId3"/>
    <p:sldLayoutId id="2147484091" r:id="rId4"/>
    <p:sldLayoutId id="2147484092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charset="0"/>
                <a:cs typeface="Helvetica" charset="0"/>
              </a:defRPr>
            </a:lvl1pPr>
          </a:lstStyle>
          <a:p>
            <a:pPr>
              <a:defRPr/>
            </a:pPr>
            <a:r>
              <a:rPr lang="en-US" smtClean="0"/>
              <a:t>16 October 2015</a:t>
            </a:r>
            <a:endParaRPr 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US" smtClean="0"/>
              <a:t>Wilson | Far Detector Overburden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</a:defRPr>
            </a:lvl1pPr>
          </a:lstStyle>
          <a:p>
            <a:pPr>
              <a:defRPr/>
            </a:pPr>
            <a:fld id="{1B3D62E8-C444-8749-AA0A-0AF48515CC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806450" y="3559175"/>
            <a:ext cx="7526338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Helvetica" charset="0"/>
              </a:rPr>
              <a:t>Far Detector Overburden</a:t>
            </a:r>
            <a:endParaRPr lang="en-US" dirty="0">
              <a:latin typeface="Helvetica" charset="0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526338" cy="1489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Helvetica" charset="0"/>
              </a:rPr>
              <a:t>Peter </a:t>
            </a:r>
            <a:r>
              <a:rPr lang="en-US" dirty="0" smtClean="0">
                <a:latin typeface="Helvetica" charset="0"/>
              </a:rPr>
              <a:t>Wilson</a:t>
            </a:r>
            <a:endParaRPr lang="en-US" dirty="0">
              <a:latin typeface="Helvetica" charset="0"/>
            </a:endParaRPr>
          </a:p>
          <a:p>
            <a:r>
              <a:rPr lang="en-US" dirty="0" smtClean="0">
                <a:latin typeface="Helvetica" charset="0"/>
              </a:rPr>
              <a:t>15 </a:t>
            </a:r>
            <a:r>
              <a:rPr lang="en-US" dirty="0" smtClean="0">
                <a:latin typeface="Helvetica" charset="0"/>
              </a:rPr>
              <a:t>October 2015</a:t>
            </a:r>
            <a:endParaRPr lang="en-US" dirty="0">
              <a:latin typeface="Helvetica" charset="0"/>
            </a:endParaRPr>
          </a:p>
          <a:p>
            <a:pPr eaLnBrk="1" hangingPunct="1"/>
            <a:endParaRPr lang="en-US" dirty="0">
              <a:latin typeface="Helvetic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AR_DETECTOR-SECTION_crop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506" y="3621786"/>
            <a:ext cx="4533900" cy="25504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 Detector Building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1043046"/>
            <a:ext cx="4223105" cy="4824353"/>
          </a:xfrm>
        </p:spPr>
        <p:txBody>
          <a:bodyPr/>
          <a:lstStyle/>
          <a:p>
            <a:r>
              <a:rPr lang="en-US" sz="1800" dirty="0" smtClean="0"/>
              <a:t>Close </a:t>
            </a:r>
            <a:r>
              <a:rPr lang="en-US" sz="1800" dirty="0"/>
              <a:t>cooperation between ICARUS, CERN and Fermilab on design requirements and review.   </a:t>
            </a:r>
            <a:endParaRPr lang="en-US" sz="1800" dirty="0" smtClean="0"/>
          </a:p>
          <a:p>
            <a:r>
              <a:rPr lang="en-US" sz="1800" dirty="0" smtClean="0"/>
              <a:t>Designed for </a:t>
            </a:r>
            <a:r>
              <a:rPr lang="en-US" sz="1800" dirty="0"/>
              <a:t>3m concrete </a:t>
            </a:r>
            <a:r>
              <a:rPr lang="en-US" sz="1800" dirty="0" smtClean="0"/>
              <a:t>overburden over detector to mitigate </a:t>
            </a:r>
            <a:r>
              <a:rPr lang="en-US" sz="1800" dirty="0" err="1"/>
              <a:t>cosmogenic</a:t>
            </a:r>
            <a:r>
              <a:rPr lang="en-US" sz="1800" dirty="0"/>
              <a:t> backgrounds for near surface </a:t>
            </a:r>
            <a:r>
              <a:rPr lang="en-US" sz="1800" dirty="0" smtClean="0"/>
              <a:t>operation</a:t>
            </a:r>
            <a:endParaRPr lang="en-US" sz="1800" dirty="0"/>
          </a:p>
          <a:p>
            <a:r>
              <a:rPr lang="en-US" sz="1800" dirty="0" smtClean="0"/>
              <a:t>Milestones:</a:t>
            </a:r>
          </a:p>
          <a:p>
            <a:pPr lvl="1">
              <a:buFont typeface="Wingdings" charset="2"/>
              <a:buChar char="ü"/>
            </a:pPr>
            <a:r>
              <a:rPr lang="en-US" sz="1600" dirty="0" smtClean="0"/>
              <a:t>Aug 2015 – Start preliminary design</a:t>
            </a:r>
          </a:p>
          <a:p>
            <a:pPr lvl="1">
              <a:buFont typeface="Wingdings" charset="2"/>
              <a:buChar char="ü"/>
            </a:pPr>
            <a:r>
              <a:rPr lang="en-US" sz="1600" dirty="0" smtClean="0"/>
              <a:t>March 2015 - Design complete</a:t>
            </a:r>
          </a:p>
          <a:p>
            <a:pPr lvl="1">
              <a:buFont typeface="Wingdings" charset="2"/>
              <a:buChar char="ü"/>
            </a:pPr>
            <a:r>
              <a:rPr lang="en-US" sz="1600" dirty="0" smtClean="0"/>
              <a:t>April 2015 - Construction contract bidding</a:t>
            </a:r>
          </a:p>
          <a:p>
            <a:pPr lvl="1">
              <a:buFont typeface="Wingdings" charset="2"/>
              <a:buChar char="ü"/>
            </a:pPr>
            <a:r>
              <a:rPr lang="en-US" sz="1600" dirty="0" smtClean="0"/>
              <a:t>July 2015 – Construction Start</a:t>
            </a:r>
          </a:p>
          <a:p>
            <a:pPr lvl="1">
              <a:buFont typeface="Wingdings" charset="2"/>
              <a:buChar char="ü"/>
            </a:pPr>
            <a:r>
              <a:rPr lang="en-US" sz="1600" dirty="0" smtClean="0"/>
              <a:t>Sept 2015 – Excavation complete </a:t>
            </a:r>
          </a:p>
          <a:p>
            <a:pPr lvl="1"/>
            <a:r>
              <a:rPr lang="en-US" sz="1600" dirty="0" smtClean="0"/>
              <a:t>Jan 2016 – Concrete complete</a:t>
            </a:r>
          </a:p>
          <a:p>
            <a:pPr lvl="1"/>
            <a:r>
              <a:rPr lang="en-US" sz="1600" dirty="0" smtClean="0"/>
              <a:t>June 2016 – Building envelope complete</a:t>
            </a:r>
          </a:p>
          <a:p>
            <a:pPr lvl="1"/>
            <a:r>
              <a:rPr lang="en-US" sz="1600" dirty="0" smtClean="0"/>
              <a:t>Oct 2016 -  Substantial completion</a:t>
            </a:r>
            <a:endParaRPr lang="en-US" sz="1800" dirty="0" smtClean="0"/>
          </a:p>
          <a:p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 </a:t>
            </a:r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FB1287-ABD6-9947-85A6-0C5F5589CFC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502506" y="5225209"/>
            <a:ext cx="4539894" cy="642190"/>
          </a:xfrm>
          <a:prstGeom prst="straightConnector1">
            <a:avLst/>
          </a:prstGeom>
          <a:ln>
            <a:solidFill>
              <a:srgbClr val="FFFF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745686" y="5116419"/>
            <a:ext cx="303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Symbol" charset="2"/>
                <a:cs typeface="Symbol" charset="2"/>
              </a:rPr>
              <a:t>n</a:t>
            </a:r>
            <a:endParaRPr lang="en-US" dirty="0">
              <a:solidFill>
                <a:srgbClr val="FFFF00"/>
              </a:solidFill>
              <a:latin typeface="Symbol" charset="2"/>
              <a:cs typeface="Symbol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16 October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Wilson | Far Detector Overburden</a:t>
            </a:r>
            <a:endParaRPr lang="en-US" b="1" dirty="0"/>
          </a:p>
        </p:txBody>
      </p:sp>
      <p:pic>
        <p:nvPicPr>
          <p:cNvPr id="7" name="Picture 6" descr="Far Detector Building 20APR1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506" y="1029289"/>
            <a:ext cx="4546600" cy="24066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1322000">
            <a:off x="7319311" y="5032476"/>
            <a:ext cx="869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T600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683000" y="2654300"/>
            <a:ext cx="3403600" cy="2070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0448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 Detector Building Progress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FB1287-ABD6-9947-85A6-0C5F5589CFC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16 October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Wilson | Far Detector Overburden</a:t>
            </a:r>
            <a:endParaRPr lang="en-US" b="1" dirty="0"/>
          </a:p>
        </p:txBody>
      </p:sp>
      <p:pic>
        <p:nvPicPr>
          <p:cNvPr id="12" name="Picture 11" descr="20150813_09265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904875"/>
            <a:ext cx="3517899" cy="2638424"/>
          </a:xfrm>
          <a:prstGeom prst="rect">
            <a:avLst/>
          </a:prstGeom>
        </p:spPr>
      </p:pic>
      <p:pic>
        <p:nvPicPr>
          <p:cNvPr id="15" name="Picture 14" descr="20150817_113229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3543299"/>
            <a:ext cx="3507784" cy="26308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64685" y="937780"/>
            <a:ext cx="217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Aug 13 looking south</a:t>
            </a:r>
            <a:endParaRPr lang="en-US" sz="1800" dirty="0"/>
          </a:p>
        </p:txBody>
      </p:sp>
      <p:sp>
        <p:nvSpPr>
          <p:cNvPr id="17" name="TextBox 16"/>
          <p:cNvSpPr txBox="1"/>
          <p:nvPr/>
        </p:nvSpPr>
        <p:spPr>
          <a:xfrm>
            <a:off x="1564685" y="3548639"/>
            <a:ext cx="2133600" cy="369332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Aug 17 looking north</a:t>
            </a:r>
            <a:endParaRPr lang="en-US" sz="1800" dirty="0"/>
          </a:p>
        </p:txBody>
      </p:sp>
      <p:pic>
        <p:nvPicPr>
          <p:cNvPr id="3" name="Picture 2" descr="FD_Bldg_07Oct2015_compress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6499" y="1583818"/>
            <a:ext cx="5225281" cy="391896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943351" y="1675814"/>
            <a:ext cx="2247900" cy="369332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Oct 7 looking north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70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Progress – Oct 14</a:t>
            </a:r>
            <a:endParaRPr lang="en-US" dirty="0"/>
          </a:p>
        </p:txBody>
      </p:sp>
      <p:pic>
        <p:nvPicPr>
          <p:cNvPr id="7" name="Content Placeholder 6" descr="2015-10-14 11.00.28-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16 October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Wilson | Far Detector Overburden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FB1287-ABD6-9947-85A6-0C5F5589CFC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566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AR_DETECTOR-SECTION_crop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388"/>
          <a:stretch/>
        </p:blipFill>
        <p:spPr>
          <a:xfrm>
            <a:off x="4813300" y="1005586"/>
            <a:ext cx="4377424" cy="31727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Overburden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1043046"/>
            <a:ext cx="4546599" cy="5345054"/>
          </a:xfrm>
        </p:spPr>
        <p:txBody>
          <a:bodyPr/>
          <a:lstStyle/>
          <a:p>
            <a:r>
              <a:rPr lang="en-US" sz="1800" dirty="0" smtClean="0"/>
              <a:t>Need to cover area </a:t>
            </a:r>
            <a:r>
              <a:rPr lang="en-US" sz="1800" dirty="0" smtClean="0"/>
              <a:t>12.2m x 27.4m (334m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) </a:t>
            </a:r>
          </a:p>
          <a:p>
            <a:pPr lvl="1"/>
            <a:r>
              <a:rPr lang="en-US" sz="1600" dirty="0" smtClean="0"/>
              <a:t>3m overburden = 1000m</a:t>
            </a:r>
            <a:r>
              <a:rPr lang="en-US" sz="1600" baseline="30000" dirty="0" smtClean="0"/>
              <a:t>3</a:t>
            </a:r>
            <a:endParaRPr lang="en-US" sz="1600" baseline="30000" dirty="0" smtClean="0"/>
          </a:p>
          <a:p>
            <a:r>
              <a:rPr lang="en-US" sz="1800" dirty="0" smtClean="0"/>
              <a:t>Ledge in structure hold concrete blocks 12.2m long</a:t>
            </a:r>
          </a:p>
          <a:p>
            <a:r>
              <a:rPr lang="en-US" sz="1800" dirty="0" smtClean="0"/>
              <a:t>First layer new blocks 12.2m long x 1m high x 0.5m wide</a:t>
            </a:r>
          </a:p>
          <a:p>
            <a:r>
              <a:rPr lang="en-US" sz="1800" dirty="0" smtClean="0"/>
              <a:t>Additional overburden options</a:t>
            </a:r>
          </a:p>
          <a:p>
            <a:pPr lvl="1"/>
            <a:r>
              <a:rPr lang="en-US" sz="1600" dirty="0" smtClean="0"/>
              <a:t>Additional new blocks of same size</a:t>
            </a:r>
          </a:p>
          <a:p>
            <a:pPr lvl="1"/>
            <a:r>
              <a:rPr lang="en-US" sz="1600" dirty="0" smtClean="0"/>
              <a:t>Existing blocks recovered from onsite (inventory in progress)</a:t>
            </a:r>
          </a:p>
          <a:p>
            <a:pPr lvl="1"/>
            <a:r>
              <a:rPr lang="en-US" sz="1600" dirty="0" smtClean="0"/>
              <a:t>Loose material held by a perimeter wall of blocks</a:t>
            </a:r>
          </a:p>
          <a:p>
            <a:r>
              <a:rPr lang="en-US" sz="1800" dirty="0" smtClean="0"/>
              <a:t>Preliminary cost estimate for concrete  based on purchase in 2012 </a:t>
            </a:r>
          </a:p>
          <a:p>
            <a:pPr lvl="1"/>
            <a:r>
              <a:rPr lang="en-US" sz="1600" dirty="0" smtClean="0"/>
              <a:t>$1500/m</a:t>
            </a:r>
            <a:r>
              <a:rPr lang="en-US" sz="1600" baseline="30000" dirty="0" smtClean="0"/>
              <a:t>3 </a:t>
            </a:r>
            <a:r>
              <a:rPr lang="en-US" sz="1600" dirty="0" smtClean="0"/>
              <a:t>for precast concrete blocks</a:t>
            </a:r>
          </a:p>
          <a:p>
            <a:pPr lvl="1"/>
            <a:r>
              <a:rPr lang="en-US" sz="1600" dirty="0" smtClean="0"/>
              <a:t>$740k for first meter</a:t>
            </a:r>
          </a:p>
          <a:p>
            <a:pPr lvl="1"/>
            <a:r>
              <a:rPr lang="en-US" sz="1600" dirty="0" smtClean="0"/>
              <a:t>$600k for each </a:t>
            </a:r>
            <a:r>
              <a:rPr lang="en-US" sz="1600" smtClean="0"/>
              <a:t>additional m </a:t>
            </a:r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 </a:t>
            </a:r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FB1287-ABD6-9947-85A6-0C5F5589CFC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16 October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Wilson | Far Detector Overburden</a:t>
            </a:r>
            <a:endParaRPr lang="en-US" b="1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905000" y="2311400"/>
            <a:ext cx="50673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54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ermilabTemplate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FermilabTemplate.pot</Template>
  <TotalTime>24620</TotalTime>
  <Words>238</Words>
  <Application>Microsoft Macintosh PowerPoint</Application>
  <PresentationFormat>On-screen Show (4:3)</PresentationFormat>
  <Paragraphs>57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FermilabTemplate</vt:lpstr>
      <vt:lpstr>Fermilab: Footer Only</vt:lpstr>
      <vt:lpstr>Far Detector Overburden</vt:lpstr>
      <vt:lpstr>Far Detector Building</vt:lpstr>
      <vt:lpstr>Far Detector Building Progress</vt:lpstr>
      <vt:lpstr>Building Progress – Oct 14</vt:lpstr>
      <vt:lpstr>Overburden</vt:lpstr>
    </vt:vector>
  </TitlesOfParts>
  <Company>Sandbox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Peter J Wilson</cp:lastModifiedBy>
  <cp:revision>382</cp:revision>
  <cp:lastPrinted>2015-04-20T19:22:37Z</cp:lastPrinted>
  <dcterms:created xsi:type="dcterms:W3CDTF">2014-01-03T20:18:13Z</dcterms:created>
  <dcterms:modified xsi:type="dcterms:W3CDTF">2015-10-16T08:14:48Z</dcterms:modified>
</cp:coreProperties>
</file>