
<file path=[Content_Types].xml><?xml version="1.0" encoding="utf-8"?>
<Types xmlns="http://schemas.openxmlformats.org/package/2006/content-types">
  <Default Extension="xml" ContentType="application/xml"/>
  <Default Extension="jpeg" ContentType="image/jpeg"/>
  <Default Extension="jpg" ContentType="image/jpeg"/>
  <Default Extension="emf" ContentType="image/x-emf"/>
  <Default Extension="rels" ContentType="application/vnd.openxmlformats-package.relationships+xml"/>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64"/>
  </p:notesMasterIdLst>
  <p:handoutMasterIdLst>
    <p:handoutMasterId r:id="rId65"/>
  </p:handoutMasterIdLst>
  <p:sldIdLst>
    <p:sldId id="530" r:id="rId2"/>
    <p:sldId id="812" r:id="rId3"/>
    <p:sldId id="813" r:id="rId4"/>
    <p:sldId id="820" r:id="rId5"/>
    <p:sldId id="837" r:id="rId6"/>
    <p:sldId id="907" r:id="rId7"/>
    <p:sldId id="839" r:id="rId8"/>
    <p:sldId id="840" r:id="rId9"/>
    <p:sldId id="814" r:id="rId10"/>
    <p:sldId id="906" r:id="rId11"/>
    <p:sldId id="815" r:id="rId12"/>
    <p:sldId id="916" r:id="rId13"/>
    <p:sldId id="818" r:id="rId14"/>
    <p:sldId id="886" r:id="rId15"/>
    <p:sldId id="887" r:id="rId16"/>
    <p:sldId id="888" r:id="rId17"/>
    <p:sldId id="900" r:id="rId18"/>
    <p:sldId id="901" r:id="rId19"/>
    <p:sldId id="902" r:id="rId20"/>
    <p:sldId id="903" r:id="rId21"/>
    <p:sldId id="904" r:id="rId22"/>
    <p:sldId id="905" r:id="rId23"/>
    <p:sldId id="889" r:id="rId24"/>
    <p:sldId id="891" r:id="rId25"/>
    <p:sldId id="892" r:id="rId26"/>
    <p:sldId id="893" r:id="rId27"/>
    <p:sldId id="894" r:id="rId28"/>
    <p:sldId id="895" r:id="rId29"/>
    <p:sldId id="896" r:id="rId30"/>
    <p:sldId id="897" r:id="rId31"/>
    <p:sldId id="898" r:id="rId32"/>
    <p:sldId id="908" r:id="rId33"/>
    <p:sldId id="899" r:id="rId34"/>
    <p:sldId id="909" r:id="rId35"/>
    <p:sldId id="910" r:id="rId36"/>
    <p:sldId id="911" r:id="rId37"/>
    <p:sldId id="864" r:id="rId38"/>
    <p:sldId id="816" r:id="rId39"/>
    <p:sldId id="865" r:id="rId40"/>
    <p:sldId id="866" r:id="rId41"/>
    <p:sldId id="867" r:id="rId42"/>
    <p:sldId id="817" r:id="rId43"/>
    <p:sldId id="868" r:id="rId44"/>
    <p:sldId id="912" r:id="rId45"/>
    <p:sldId id="913" r:id="rId46"/>
    <p:sldId id="914" r:id="rId47"/>
    <p:sldId id="915" r:id="rId48"/>
    <p:sldId id="869" r:id="rId49"/>
    <p:sldId id="870" r:id="rId50"/>
    <p:sldId id="885" r:id="rId51"/>
    <p:sldId id="872" r:id="rId52"/>
    <p:sldId id="873" r:id="rId53"/>
    <p:sldId id="874" r:id="rId54"/>
    <p:sldId id="875" r:id="rId55"/>
    <p:sldId id="876" r:id="rId56"/>
    <p:sldId id="877" r:id="rId57"/>
    <p:sldId id="878" r:id="rId58"/>
    <p:sldId id="879" r:id="rId59"/>
    <p:sldId id="880" r:id="rId60"/>
    <p:sldId id="881" r:id="rId61"/>
    <p:sldId id="882" r:id="rId62"/>
    <p:sldId id="883" r:id="rId63"/>
  </p:sldIdLst>
  <p:sldSz cx="9906000" cy="6858000" type="A4"/>
  <p:notesSz cx="6858000" cy="9906000"/>
  <p:defaultTextStyle>
    <a:defPPr>
      <a:defRPr lang="en-US"/>
    </a:defPPr>
    <a:lvl1pPr algn="l" rtl="0" eaLnBrk="0" fontAlgn="base" hangingPunct="0">
      <a:spcBef>
        <a:spcPct val="0"/>
      </a:spcBef>
      <a:spcAft>
        <a:spcPct val="0"/>
      </a:spcAft>
      <a:defRPr sz="1600" i="1" kern="1200">
        <a:solidFill>
          <a:schemeClr val="tx1"/>
        </a:solidFill>
        <a:latin typeface="Comic Sans MS" charset="0"/>
        <a:ea typeface="ＭＳ Ｐゴシック" charset="-128"/>
        <a:cs typeface="ＭＳ Ｐゴシック" charset="-128"/>
      </a:defRPr>
    </a:lvl1pPr>
    <a:lvl2pPr marL="457200" algn="l" rtl="0" eaLnBrk="0" fontAlgn="base" hangingPunct="0">
      <a:spcBef>
        <a:spcPct val="0"/>
      </a:spcBef>
      <a:spcAft>
        <a:spcPct val="0"/>
      </a:spcAft>
      <a:defRPr sz="1600" i="1" kern="1200">
        <a:solidFill>
          <a:schemeClr val="tx1"/>
        </a:solidFill>
        <a:latin typeface="Comic Sans MS" charset="0"/>
        <a:ea typeface="ＭＳ Ｐゴシック" charset="-128"/>
        <a:cs typeface="ＭＳ Ｐゴシック" charset="-128"/>
      </a:defRPr>
    </a:lvl2pPr>
    <a:lvl3pPr marL="914400" algn="l" rtl="0" eaLnBrk="0" fontAlgn="base" hangingPunct="0">
      <a:spcBef>
        <a:spcPct val="0"/>
      </a:spcBef>
      <a:spcAft>
        <a:spcPct val="0"/>
      </a:spcAft>
      <a:defRPr sz="1600" i="1" kern="1200">
        <a:solidFill>
          <a:schemeClr val="tx1"/>
        </a:solidFill>
        <a:latin typeface="Comic Sans MS" charset="0"/>
        <a:ea typeface="ＭＳ Ｐゴシック" charset="-128"/>
        <a:cs typeface="ＭＳ Ｐゴシック" charset="-128"/>
      </a:defRPr>
    </a:lvl3pPr>
    <a:lvl4pPr marL="1371600" algn="l" rtl="0" eaLnBrk="0" fontAlgn="base" hangingPunct="0">
      <a:spcBef>
        <a:spcPct val="0"/>
      </a:spcBef>
      <a:spcAft>
        <a:spcPct val="0"/>
      </a:spcAft>
      <a:defRPr sz="1600" i="1" kern="1200">
        <a:solidFill>
          <a:schemeClr val="tx1"/>
        </a:solidFill>
        <a:latin typeface="Comic Sans MS" charset="0"/>
        <a:ea typeface="ＭＳ Ｐゴシック" charset="-128"/>
        <a:cs typeface="ＭＳ Ｐゴシック" charset="-128"/>
      </a:defRPr>
    </a:lvl4pPr>
    <a:lvl5pPr marL="1828800" algn="l" rtl="0" eaLnBrk="0" fontAlgn="base" hangingPunct="0">
      <a:spcBef>
        <a:spcPct val="0"/>
      </a:spcBef>
      <a:spcAft>
        <a:spcPct val="0"/>
      </a:spcAft>
      <a:defRPr sz="1600" i="1" kern="1200">
        <a:solidFill>
          <a:schemeClr val="tx1"/>
        </a:solidFill>
        <a:latin typeface="Comic Sans MS" charset="0"/>
        <a:ea typeface="ＭＳ Ｐゴシック" charset="-128"/>
        <a:cs typeface="ＭＳ Ｐゴシック" charset="-128"/>
      </a:defRPr>
    </a:lvl5pPr>
    <a:lvl6pPr marL="2286000" algn="l" defTabSz="457200" rtl="0" eaLnBrk="1" latinLnBrk="0" hangingPunct="1">
      <a:defRPr sz="1600" i="1" kern="1200">
        <a:solidFill>
          <a:schemeClr val="tx1"/>
        </a:solidFill>
        <a:latin typeface="Comic Sans MS" charset="0"/>
        <a:ea typeface="ＭＳ Ｐゴシック" charset="-128"/>
        <a:cs typeface="ＭＳ Ｐゴシック" charset="-128"/>
      </a:defRPr>
    </a:lvl6pPr>
    <a:lvl7pPr marL="2743200" algn="l" defTabSz="457200" rtl="0" eaLnBrk="1" latinLnBrk="0" hangingPunct="1">
      <a:defRPr sz="1600" i="1" kern="1200">
        <a:solidFill>
          <a:schemeClr val="tx1"/>
        </a:solidFill>
        <a:latin typeface="Comic Sans MS" charset="0"/>
        <a:ea typeface="ＭＳ Ｐゴシック" charset="-128"/>
        <a:cs typeface="ＭＳ Ｐゴシック" charset="-128"/>
      </a:defRPr>
    </a:lvl7pPr>
    <a:lvl8pPr marL="3200400" algn="l" defTabSz="457200" rtl="0" eaLnBrk="1" latinLnBrk="0" hangingPunct="1">
      <a:defRPr sz="1600" i="1" kern="1200">
        <a:solidFill>
          <a:schemeClr val="tx1"/>
        </a:solidFill>
        <a:latin typeface="Comic Sans MS" charset="0"/>
        <a:ea typeface="ＭＳ Ｐゴシック" charset="-128"/>
        <a:cs typeface="ＭＳ Ｐゴシック" charset="-128"/>
      </a:defRPr>
    </a:lvl8pPr>
    <a:lvl9pPr marL="3657600" algn="l" defTabSz="457200" rtl="0" eaLnBrk="1" latinLnBrk="0" hangingPunct="1">
      <a:defRPr sz="1600" i="1" kern="1200">
        <a:solidFill>
          <a:schemeClr val="tx1"/>
        </a:solidFill>
        <a:latin typeface="Comic Sans MS" charset="0"/>
        <a:ea typeface="ＭＳ Ｐゴシック" charset="-128"/>
        <a:cs typeface="ＭＳ Ｐゴシック" charset="-128"/>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0000"/>
    <a:srgbClr val="0000FF"/>
    <a:srgbClr val="FF963B"/>
    <a:srgbClr val="98183B"/>
    <a:srgbClr val="C30224"/>
    <a:srgbClr val="16165C"/>
    <a:srgbClr val="16175E"/>
    <a:srgbClr val="171760"/>
    <a:srgbClr val="FFFF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2594" autoAdjust="0"/>
    <p:restoredTop sz="99314" autoAdjust="0"/>
  </p:normalViewPr>
  <p:slideViewPr>
    <p:cSldViewPr showGuides="1">
      <p:cViewPr varScale="1">
        <p:scale>
          <a:sx n="109" d="100"/>
          <a:sy n="109" d="100"/>
        </p:scale>
        <p:origin x="-672" y="-104"/>
      </p:cViewPr>
      <p:guideLst>
        <p:guide orient="horz" pos="2208"/>
        <p:guide pos="3120"/>
      </p:guideLst>
    </p:cSldViewPr>
  </p:slideViewPr>
  <p:outlineViewPr>
    <p:cViewPr>
      <p:scale>
        <a:sx n="100" d="100"/>
        <a:sy n="100" d="100"/>
      </p:scale>
      <p:origin x="0" y="16800"/>
    </p:cViewPr>
  </p:outlineViewPr>
  <p:notesTextViewPr>
    <p:cViewPr>
      <p:scale>
        <a:sx n="100" d="100"/>
        <a:sy n="100" d="100"/>
      </p:scale>
      <p:origin x="0" y="0"/>
    </p:cViewPr>
  </p:notesTextViewPr>
  <p:sorterViewPr>
    <p:cViewPr>
      <p:scale>
        <a:sx n="100" d="100"/>
        <a:sy n="100" d="100"/>
      </p:scale>
      <p:origin x="0" y="2816"/>
    </p:cViewPr>
  </p:sorterViewPr>
  <p:notesViewPr>
    <p:cSldViewPr showGuides="1">
      <p:cViewPr varScale="1">
        <p:scale>
          <a:sx n="77" d="100"/>
          <a:sy n="77" d="100"/>
        </p:scale>
        <p:origin x="-2178" y="-90"/>
      </p:cViewPr>
      <p:guideLst>
        <p:guide orient="horz" pos="3120"/>
        <p:guide pos="216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63" Type="http://schemas.openxmlformats.org/officeDocument/2006/relationships/slide" Target="slides/slide62.xml"/><Relationship Id="rId64" Type="http://schemas.openxmlformats.org/officeDocument/2006/relationships/notesMaster" Target="notesMasters/notesMaster1.xml"/><Relationship Id="rId65" Type="http://schemas.openxmlformats.org/officeDocument/2006/relationships/handoutMaster" Target="handoutMasters/handoutMaster1.xml"/><Relationship Id="rId66" Type="http://schemas.openxmlformats.org/officeDocument/2006/relationships/printerSettings" Target="printerSettings/printerSettings1.bin"/><Relationship Id="rId67" Type="http://schemas.openxmlformats.org/officeDocument/2006/relationships/presProps" Target="presProps.xml"/><Relationship Id="rId68" Type="http://schemas.openxmlformats.org/officeDocument/2006/relationships/viewProps" Target="viewProps.xml"/><Relationship Id="rId69" Type="http://schemas.openxmlformats.org/officeDocument/2006/relationships/theme" Target="theme/theme1.xml"/><Relationship Id="rId50" Type="http://schemas.openxmlformats.org/officeDocument/2006/relationships/slide" Target="slides/slide49.xml"/><Relationship Id="rId51" Type="http://schemas.openxmlformats.org/officeDocument/2006/relationships/slide" Target="slides/slide50.xml"/><Relationship Id="rId52" Type="http://schemas.openxmlformats.org/officeDocument/2006/relationships/slide" Target="slides/slide51.xml"/><Relationship Id="rId53" Type="http://schemas.openxmlformats.org/officeDocument/2006/relationships/slide" Target="slides/slide52.xml"/><Relationship Id="rId54" Type="http://schemas.openxmlformats.org/officeDocument/2006/relationships/slide" Target="slides/slide53.xml"/><Relationship Id="rId55" Type="http://schemas.openxmlformats.org/officeDocument/2006/relationships/slide" Target="slides/slide54.xml"/><Relationship Id="rId56" Type="http://schemas.openxmlformats.org/officeDocument/2006/relationships/slide" Target="slides/slide55.xml"/><Relationship Id="rId57" Type="http://schemas.openxmlformats.org/officeDocument/2006/relationships/slide" Target="slides/slide56.xml"/><Relationship Id="rId58" Type="http://schemas.openxmlformats.org/officeDocument/2006/relationships/slide" Target="slides/slide57.xml"/><Relationship Id="rId59" Type="http://schemas.openxmlformats.org/officeDocument/2006/relationships/slide" Target="slides/slide58.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slide" Target="slides/slide44.xml"/><Relationship Id="rId46" Type="http://schemas.openxmlformats.org/officeDocument/2006/relationships/slide" Target="slides/slide45.xml"/><Relationship Id="rId47" Type="http://schemas.openxmlformats.org/officeDocument/2006/relationships/slide" Target="slides/slide46.xml"/><Relationship Id="rId48" Type="http://schemas.openxmlformats.org/officeDocument/2006/relationships/slide" Target="slides/slide47.xml"/><Relationship Id="rId49" Type="http://schemas.openxmlformats.org/officeDocument/2006/relationships/slide" Target="slides/slide4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70" Type="http://schemas.openxmlformats.org/officeDocument/2006/relationships/tableStyles" Target="tableStyles.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60" Type="http://schemas.openxmlformats.org/officeDocument/2006/relationships/slide" Target="slides/slide59.xml"/><Relationship Id="rId61" Type="http://schemas.openxmlformats.org/officeDocument/2006/relationships/slide" Target="slides/slide60.xml"/><Relationship Id="rId62" Type="http://schemas.openxmlformats.org/officeDocument/2006/relationships/slide" Target="slides/slide61.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95300"/>
          </a:xfrm>
          <a:prstGeom prst="rect">
            <a:avLst/>
          </a:prstGeom>
        </p:spPr>
        <p:txBody>
          <a:bodyPr vert="horz" lIns="91440" tIns="45720" rIns="91440" bIns="45720" rtlCol="0"/>
          <a:lstStyle>
            <a:lvl1pPr algn="l">
              <a:defRPr sz="1200" i="0">
                <a:latin typeface="Comic Sans MS" pitchFamily="1" charset="0"/>
                <a:ea typeface="+mn-ea"/>
                <a:cs typeface="+mn-cs"/>
              </a:defRPr>
            </a:lvl1pPr>
          </a:lstStyle>
          <a:p>
            <a:pPr>
              <a:defRPr/>
            </a:pPr>
            <a:endParaRPr lang="en-US" dirty="0"/>
          </a:p>
        </p:txBody>
      </p:sp>
      <p:sp>
        <p:nvSpPr>
          <p:cNvPr id="3" name="Date Placeholder 2"/>
          <p:cNvSpPr>
            <a:spLocks noGrp="1"/>
          </p:cNvSpPr>
          <p:nvPr>
            <p:ph type="dt" sz="quarter" idx="1"/>
          </p:nvPr>
        </p:nvSpPr>
        <p:spPr>
          <a:xfrm>
            <a:off x="3884613" y="0"/>
            <a:ext cx="2971800" cy="495300"/>
          </a:xfrm>
          <a:prstGeom prst="rect">
            <a:avLst/>
          </a:prstGeom>
        </p:spPr>
        <p:txBody>
          <a:bodyPr vert="horz" wrap="square" lIns="91440" tIns="45720" rIns="91440" bIns="45720" numCol="1" anchor="t" anchorCtr="0" compatLnSpc="1">
            <a:prstTxWarp prst="textNoShape">
              <a:avLst/>
            </a:prstTxWarp>
          </a:bodyPr>
          <a:lstStyle>
            <a:lvl1pPr algn="r">
              <a:defRPr sz="1200" i="0"/>
            </a:lvl1pPr>
          </a:lstStyle>
          <a:p>
            <a:fld id="{C319C5C9-DA1D-1C4C-A301-05BA5DE7EAB4}" type="datetime1">
              <a:rPr lang="en-US"/>
              <a:pPr/>
              <a:t>14/10/15</a:t>
            </a:fld>
            <a:endParaRPr lang="en-US" dirty="0"/>
          </a:p>
        </p:txBody>
      </p:sp>
      <p:sp>
        <p:nvSpPr>
          <p:cNvPr id="4" name="Footer Placeholder 3"/>
          <p:cNvSpPr>
            <a:spLocks noGrp="1"/>
          </p:cNvSpPr>
          <p:nvPr>
            <p:ph type="ftr" sz="quarter" idx="2"/>
          </p:nvPr>
        </p:nvSpPr>
        <p:spPr>
          <a:xfrm>
            <a:off x="0" y="9409113"/>
            <a:ext cx="2971800" cy="495300"/>
          </a:xfrm>
          <a:prstGeom prst="rect">
            <a:avLst/>
          </a:prstGeom>
        </p:spPr>
        <p:txBody>
          <a:bodyPr vert="horz" lIns="91440" tIns="45720" rIns="91440" bIns="45720" rtlCol="0" anchor="b"/>
          <a:lstStyle>
            <a:lvl1pPr algn="l">
              <a:defRPr sz="1200" i="0">
                <a:latin typeface="Comic Sans MS" pitchFamily="1" charset="0"/>
                <a:ea typeface="+mn-ea"/>
                <a:cs typeface="+mn-cs"/>
              </a:defRPr>
            </a:lvl1pPr>
          </a:lstStyle>
          <a:p>
            <a:pPr>
              <a:defRPr/>
            </a:pPr>
            <a:endParaRPr lang="en-US" dirty="0"/>
          </a:p>
        </p:txBody>
      </p:sp>
      <p:sp>
        <p:nvSpPr>
          <p:cNvPr id="5" name="Slide Number Placeholder 4"/>
          <p:cNvSpPr>
            <a:spLocks noGrp="1"/>
          </p:cNvSpPr>
          <p:nvPr>
            <p:ph type="sldNum" sz="quarter" idx="3"/>
          </p:nvPr>
        </p:nvSpPr>
        <p:spPr>
          <a:xfrm>
            <a:off x="3884613" y="9409113"/>
            <a:ext cx="2971800" cy="495300"/>
          </a:xfrm>
          <a:prstGeom prst="rect">
            <a:avLst/>
          </a:prstGeom>
        </p:spPr>
        <p:txBody>
          <a:bodyPr vert="horz" wrap="square" lIns="91440" tIns="45720" rIns="91440" bIns="45720" numCol="1" anchor="b" anchorCtr="0" compatLnSpc="1">
            <a:prstTxWarp prst="textNoShape">
              <a:avLst/>
            </a:prstTxWarp>
          </a:bodyPr>
          <a:lstStyle>
            <a:lvl1pPr algn="r">
              <a:defRPr sz="1200" i="0"/>
            </a:lvl1pPr>
          </a:lstStyle>
          <a:p>
            <a:fld id="{1CE650DB-E14E-BB4A-BC0B-3C62F3DC71DA}" type="slidenum">
              <a:rPr lang="en-US"/>
              <a:pPr/>
              <a:t>‹#›</a:t>
            </a:fld>
            <a:endParaRPr lang="en-US" dirty="0"/>
          </a:p>
        </p:txBody>
      </p:sp>
    </p:spTree>
    <p:extLst>
      <p:ext uri="{BB962C8B-B14F-4D97-AF65-F5344CB8AC3E}">
        <p14:creationId xmlns:p14="http://schemas.microsoft.com/office/powerpoint/2010/main" val="3588047310"/>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0" y="0"/>
            <a:ext cx="2971800" cy="4953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i="0">
                <a:latin typeface="Times" pitchFamily="1" charset="0"/>
                <a:ea typeface="+mn-ea"/>
                <a:cs typeface="+mn-cs"/>
              </a:defRPr>
            </a:lvl1pPr>
          </a:lstStyle>
          <a:p>
            <a:pPr>
              <a:defRPr/>
            </a:pPr>
            <a:endParaRPr lang="en-GB" dirty="0"/>
          </a:p>
        </p:txBody>
      </p:sp>
      <p:sp>
        <p:nvSpPr>
          <p:cNvPr id="4099" name="Rectangle 3"/>
          <p:cNvSpPr>
            <a:spLocks noGrp="1" noChangeArrowheads="1"/>
          </p:cNvSpPr>
          <p:nvPr>
            <p:ph type="dt" idx="1"/>
          </p:nvPr>
        </p:nvSpPr>
        <p:spPr bwMode="auto">
          <a:xfrm>
            <a:off x="3886200" y="0"/>
            <a:ext cx="2971800" cy="4953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i="0">
                <a:latin typeface="Times" pitchFamily="1" charset="0"/>
                <a:ea typeface="+mn-ea"/>
                <a:cs typeface="+mn-cs"/>
              </a:defRPr>
            </a:lvl1pPr>
          </a:lstStyle>
          <a:p>
            <a:pPr>
              <a:defRPr/>
            </a:pPr>
            <a:endParaRPr lang="en-GB" dirty="0"/>
          </a:p>
        </p:txBody>
      </p:sp>
      <p:sp>
        <p:nvSpPr>
          <p:cNvPr id="15364" name="Rectangle 4"/>
          <p:cNvSpPr>
            <a:spLocks noGrp="1" noRot="1" noChangeAspect="1" noChangeArrowheads="1" noTextEdit="1"/>
          </p:cNvSpPr>
          <p:nvPr>
            <p:ph type="sldImg" idx="2"/>
          </p:nvPr>
        </p:nvSpPr>
        <p:spPr bwMode="auto">
          <a:xfrm>
            <a:off x="746125" y="742950"/>
            <a:ext cx="5365750" cy="3714750"/>
          </a:xfrm>
          <a:prstGeom prst="rect">
            <a:avLst/>
          </a:prstGeom>
          <a:noFill/>
          <a:ln w="9525">
            <a:solidFill>
              <a:srgbClr val="000000"/>
            </a:solidFill>
            <a:miter lim="800000"/>
            <a:headEnd/>
            <a:tailEnd/>
          </a:ln>
        </p:spPr>
      </p:sp>
      <p:sp>
        <p:nvSpPr>
          <p:cNvPr id="4101" name="Rectangle 5"/>
          <p:cNvSpPr>
            <a:spLocks noGrp="1" noChangeArrowheads="1"/>
          </p:cNvSpPr>
          <p:nvPr>
            <p:ph type="body" sz="quarter" idx="3"/>
          </p:nvPr>
        </p:nvSpPr>
        <p:spPr bwMode="auto">
          <a:xfrm>
            <a:off x="914400" y="4705350"/>
            <a:ext cx="5029200" cy="44577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GB" noProof="0" smtClean="0"/>
              <a:t>Click to edit Master text styles</a:t>
            </a:r>
          </a:p>
          <a:p>
            <a:pPr lvl="1"/>
            <a:r>
              <a:rPr lang="en-GB" noProof="0" smtClean="0"/>
              <a:t>Second level</a:t>
            </a:r>
          </a:p>
          <a:p>
            <a:pPr lvl="2"/>
            <a:r>
              <a:rPr lang="en-GB" noProof="0" smtClean="0"/>
              <a:t>Third level</a:t>
            </a:r>
          </a:p>
          <a:p>
            <a:pPr lvl="3"/>
            <a:r>
              <a:rPr lang="en-GB" noProof="0" smtClean="0"/>
              <a:t>Fourth level</a:t>
            </a:r>
          </a:p>
          <a:p>
            <a:pPr lvl="4"/>
            <a:r>
              <a:rPr lang="en-GB" noProof="0" smtClean="0"/>
              <a:t>Fifth level</a:t>
            </a:r>
          </a:p>
        </p:txBody>
      </p:sp>
      <p:sp>
        <p:nvSpPr>
          <p:cNvPr id="4102" name="Rectangle 6"/>
          <p:cNvSpPr>
            <a:spLocks noGrp="1" noChangeArrowheads="1"/>
          </p:cNvSpPr>
          <p:nvPr>
            <p:ph type="ftr" sz="quarter" idx="4"/>
          </p:nvPr>
        </p:nvSpPr>
        <p:spPr bwMode="auto">
          <a:xfrm>
            <a:off x="0" y="9410700"/>
            <a:ext cx="2971800" cy="4953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i="0">
                <a:latin typeface="Times" pitchFamily="1" charset="0"/>
                <a:ea typeface="+mn-ea"/>
                <a:cs typeface="+mn-cs"/>
              </a:defRPr>
            </a:lvl1pPr>
          </a:lstStyle>
          <a:p>
            <a:pPr>
              <a:defRPr/>
            </a:pPr>
            <a:endParaRPr lang="en-GB" dirty="0"/>
          </a:p>
        </p:txBody>
      </p:sp>
      <p:sp>
        <p:nvSpPr>
          <p:cNvPr id="4103" name="Rectangle 7"/>
          <p:cNvSpPr>
            <a:spLocks noGrp="1" noChangeArrowheads="1"/>
          </p:cNvSpPr>
          <p:nvPr>
            <p:ph type="sldNum" sz="quarter" idx="5"/>
          </p:nvPr>
        </p:nvSpPr>
        <p:spPr bwMode="auto">
          <a:xfrm>
            <a:off x="3886200" y="9410700"/>
            <a:ext cx="2971800" cy="4953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i="0">
                <a:latin typeface="Times" charset="0"/>
              </a:defRPr>
            </a:lvl1pPr>
          </a:lstStyle>
          <a:p>
            <a:fld id="{408D4CCD-20F6-FF4A-87C4-46AB805AB9BB}" type="slidenum">
              <a:rPr lang="en-GB"/>
              <a:pPr/>
              <a:t>‹#›</a:t>
            </a:fld>
            <a:endParaRPr lang="en-GB" dirty="0"/>
          </a:p>
        </p:txBody>
      </p:sp>
    </p:spTree>
    <p:extLst>
      <p:ext uri="{BB962C8B-B14F-4D97-AF65-F5344CB8AC3E}">
        <p14:creationId xmlns:p14="http://schemas.microsoft.com/office/powerpoint/2010/main" val="2593821042"/>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Times" pitchFamily="1" charset="0"/>
        <a:ea typeface="ＭＳ Ｐゴシック" charset="0"/>
        <a:cs typeface="ＭＳ Ｐゴシック" charset="-128"/>
      </a:defRPr>
    </a:lvl1pPr>
    <a:lvl2pPr marL="457200" algn="l" rtl="0" eaLnBrk="0" fontAlgn="base" hangingPunct="0">
      <a:spcBef>
        <a:spcPct val="30000"/>
      </a:spcBef>
      <a:spcAft>
        <a:spcPct val="0"/>
      </a:spcAft>
      <a:defRPr sz="1200" kern="1200">
        <a:solidFill>
          <a:schemeClr val="tx1"/>
        </a:solidFill>
        <a:latin typeface="Times" pitchFamily="1" charset="0"/>
        <a:ea typeface="ＭＳ Ｐゴシック" charset="0"/>
        <a:cs typeface="+mn-cs"/>
      </a:defRPr>
    </a:lvl2pPr>
    <a:lvl3pPr marL="914400" algn="l" rtl="0" eaLnBrk="0" fontAlgn="base" hangingPunct="0">
      <a:spcBef>
        <a:spcPct val="30000"/>
      </a:spcBef>
      <a:spcAft>
        <a:spcPct val="0"/>
      </a:spcAft>
      <a:defRPr sz="1200" kern="1200">
        <a:solidFill>
          <a:schemeClr val="tx1"/>
        </a:solidFill>
        <a:latin typeface="Times" pitchFamily="1" charset="0"/>
        <a:ea typeface="ＭＳ Ｐゴシック" charset="0"/>
        <a:cs typeface="+mn-cs"/>
      </a:defRPr>
    </a:lvl3pPr>
    <a:lvl4pPr marL="1371600" algn="l" rtl="0" eaLnBrk="0" fontAlgn="base" hangingPunct="0">
      <a:spcBef>
        <a:spcPct val="30000"/>
      </a:spcBef>
      <a:spcAft>
        <a:spcPct val="0"/>
      </a:spcAft>
      <a:defRPr sz="1200" kern="1200">
        <a:solidFill>
          <a:schemeClr val="tx1"/>
        </a:solidFill>
        <a:latin typeface="Times" pitchFamily="1" charset="0"/>
        <a:ea typeface="ＭＳ Ｐゴシック" charset="0"/>
        <a:cs typeface="+mn-cs"/>
      </a:defRPr>
    </a:lvl4pPr>
    <a:lvl5pPr marL="1828800" algn="l" rtl="0" eaLnBrk="0" fontAlgn="base" hangingPunct="0">
      <a:spcBef>
        <a:spcPct val="30000"/>
      </a:spcBef>
      <a:spcAft>
        <a:spcPct val="0"/>
      </a:spcAft>
      <a:defRPr sz="1200" kern="1200">
        <a:solidFill>
          <a:schemeClr val="tx1"/>
        </a:solidFill>
        <a:latin typeface="Times" pitchFamily="1" charset="0"/>
        <a:ea typeface="ＭＳ Ｐゴシック" charset="0"/>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7.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Rectangle 7"/>
          <p:cNvSpPr>
            <a:spLocks noGrp="1" noChangeArrowheads="1"/>
          </p:cNvSpPr>
          <p:nvPr>
            <p:ph type="sldNum" sz="quarter" idx="5"/>
          </p:nvPr>
        </p:nvSpPr>
        <p:spPr>
          <a:noFill/>
        </p:spPr>
        <p:txBody>
          <a:bodyPr/>
          <a:lstStyle/>
          <a:p>
            <a:fld id="{C8B4A416-4414-7548-BF94-D128DD688C4A}" type="slidenum">
              <a:rPr lang="en-GB"/>
              <a:pPr/>
              <a:t>1</a:t>
            </a:fld>
            <a:endParaRPr lang="en-GB" dirty="0"/>
          </a:p>
        </p:txBody>
      </p:sp>
      <p:sp>
        <p:nvSpPr>
          <p:cNvPr id="17410" name="Rectangle 2"/>
          <p:cNvSpPr>
            <a:spLocks noGrp="1" noRot="1" noChangeAspect="1" noChangeArrowheads="1" noTextEdit="1"/>
          </p:cNvSpPr>
          <p:nvPr>
            <p:ph type="sldImg"/>
          </p:nvPr>
        </p:nvSpPr>
        <p:spPr>
          <a:xfrm>
            <a:off x="746125" y="742950"/>
            <a:ext cx="5365750" cy="3714750"/>
          </a:xfrm>
          <a:ln/>
        </p:spPr>
      </p:sp>
      <p:sp>
        <p:nvSpPr>
          <p:cNvPr id="17411" name="Rectangle 3"/>
          <p:cNvSpPr>
            <a:spLocks noGrp="1" noChangeArrowheads="1"/>
          </p:cNvSpPr>
          <p:nvPr>
            <p:ph type="body" idx="1"/>
          </p:nvPr>
        </p:nvSpPr>
        <p:spPr>
          <a:noFill/>
          <a:ln/>
        </p:spPr>
        <p:txBody>
          <a:bodyPr/>
          <a:lstStyle/>
          <a:p>
            <a:endParaRPr lang="en-GB" dirty="0">
              <a:latin typeface="Times" charset="0"/>
              <a:ea typeface="ＭＳ Ｐゴシック" charset="-128"/>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a:p>
        </p:txBody>
      </p:sp>
    </p:spTree>
    <p:extLst>
      <p:ext uri="{BB962C8B-B14F-4D97-AF65-F5344CB8AC3E}">
        <p14:creationId xmlns:p14="http://schemas.microsoft.com/office/powerpoint/2010/main" val="223767558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a:p>
        </p:txBody>
      </p:sp>
    </p:spTree>
    <p:extLst>
      <p:ext uri="{BB962C8B-B14F-4D97-AF65-F5344CB8AC3E}">
        <p14:creationId xmlns:p14="http://schemas.microsoft.com/office/powerpoint/2010/main" val="188347060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dirty="0"/>
          </a:p>
        </p:txBody>
      </p:sp>
    </p:spTree>
    <p:extLst>
      <p:ext uri="{BB962C8B-B14F-4D97-AF65-F5344CB8AC3E}">
        <p14:creationId xmlns:p14="http://schemas.microsoft.com/office/powerpoint/2010/main" val="118331306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dirty="0"/>
          </a:p>
        </p:txBody>
      </p:sp>
    </p:spTree>
    <p:extLst>
      <p:ext uri="{BB962C8B-B14F-4D97-AF65-F5344CB8AC3E}">
        <p14:creationId xmlns:p14="http://schemas.microsoft.com/office/powerpoint/2010/main" val="70506764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a:p>
        </p:txBody>
      </p:sp>
    </p:spTree>
    <p:extLst>
      <p:ext uri="{BB962C8B-B14F-4D97-AF65-F5344CB8AC3E}">
        <p14:creationId xmlns:p14="http://schemas.microsoft.com/office/powerpoint/2010/main" val="279509083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a:p>
        </p:txBody>
      </p:sp>
    </p:spTree>
    <p:extLst>
      <p:ext uri="{BB962C8B-B14F-4D97-AF65-F5344CB8AC3E}">
        <p14:creationId xmlns:p14="http://schemas.microsoft.com/office/powerpoint/2010/main" val="320285941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102006D2-9453-4C64-9D5C-E38672865875}" type="slidenum">
              <a:rPr lang="en-US" smtClean="0"/>
              <a:t>57</a:t>
            </a:fld>
            <a:endParaRPr lang="en-US"/>
          </a:p>
        </p:txBody>
      </p:sp>
      <p:sp>
        <p:nvSpPr>
          <p:cNvPr id="5" name="Date Placeholder 4"/>
          <p:cNvSpPr>
            <a:spLocks noGrp="1"/>
          </p:cNvSpPr>
          <p:nvPr>
            <p:ph type="dt" idx="11"/>
          </p:nvPr>
        </p:nvSpPr>
        <p:spPr/>
        <p:txBody>
          <a:bodyPr/>
          <a:lstStyle/>
          <a:p>
            <a:fld id="{1F7BA966-466C-4C75-A3DA-BE90FB02967D}" type="datetime1">
              <a:rPr lang="en-US" smtClean="0"/>
              <a:t>14/10/15</a:t>
            </a:fld>
            <a:endParaRPr lang="en-US"/>
          </a:p>
        </p:txBody>
      </p:sp>
      <p:sp>
        <p:nvSpPr>
          <p:cNvPr id="6" name="Footer Placeholder 5"/>
          <p:cNvSpPr>
            <a:spLocks noGrp="1"/>
          </p:cNvSpPr>
          <p:nvPr>
            <p:ph type="ftr" sz="quarter" idx="12"/>
          </p:nvPr>
        </p:nvSpPr>
        <p:spPr/>
        <p:txBody>
          <a:bodyPr/>
          <a:lstStyle/>
          <a:p>
            <a:r>
              <a:rPr lang="en-US" smtClean="0"/>
              <a:t>A. Scaramelli</a:t>
            </a:r>
            <a:endParaRPr lang="en-US"/>
          </a:p>
        </p:txBody>
      </p:sp>
    </p:spTree>
    <p:extLst>
      <p:ext uri="{BB962C8B-B14F-4D97-AF65-F5344CB8AC3E}">
        <p14:creationId xmlns:p14="http://schemas.microsoft.com/office/powerpoint/2010/main" val="129507803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2531" name="Rectangle 3"/>
          <p:cNvSpPr>
            <a:spLocks noGrp="1" noChangeArrowheads="1"/>
          </p:cNvSpPr>
          <p:nvPr>
            <p:ph type="subTitle" idx="1"/>
          </p:nvPr>
        </p:nvSpPr>
        <p:spPr>
          <a:xfrm>
            <a:off x="1238250" y="1524000"/>
            <a:ext cx="7264400" cy="1524000"/>
          </a:xfrm>
        </p:spPr>
        <p:txBody>
          <a:bodyPr/>
          <a:lstStyle>
            <a:lvl1pPr marL="0" indent="0" algn="ctr">
              <a:lnSpc>
                <a:spcPct val="128000"/>
              </a:lnSpc>
              <a:buFont typeface="Zapf Dingbats" pitchFamily="1" charset="2"/>
              <a:buNone/>
              <a:defRPr sz="2400">
                <a:solidFill>
                  <a:schemeClr val="accent2"/>
                </a:solidFill>
              </a:defRPr>
            </a:lvl1pPr>
          </a:lstStyle>
          <a:p>
            <a:r>
              <a:rPr lang="en-GB"/>
              <a:t>Click to edit Master subtitle style</a:t>
            </a:r>
          </a:p>
        </p:txBody>
      </p:sp>
      <p:sp>
        <p:nvSpPr>
          <p:cNvPr id="3" name="Rectangle 4"/>
          <p:cNvSpPr>
            <a:spLocks noGrp="1" noChangeArrowheads="1"/>
          </p:cNvSpPr>
          <p:nvPr>
            <p:ph type="dt" sz="half" idx="10"/>
          </p:nvPr>
        </p:nvSpPr>
        <p:spPr bwMode="auto">
          <a:xfrm>
            <a:off x="742950" y="6248400"/>
            <a:ext cx="2063750" cy="457200"/>
          </a:xfrm>
          <a:prstGeom prst="rect">
            <a:avLst/>
          </a:prstGeom>
          <a:ln>
            <a:miter lim="800000"/>
            <a:headEnd/>
            <a:tailEnd/>
          </a:ln>
        </p:spPr>
        <p:txBody>
          <a:bodyPr vert="horz" wrap="square" lIns="91440" tIns="45720" rIns="91440" bIns="45720" numCol="1" anchor="t" anchorCtr="0" compatLnSpc="1">
            <a:prstTxWarp prst="textNoShape">
              <a:avLst/>
            </a:prstTxWarp>
          </a:bodyPr>
          <a:lstStyle>
            <a:lvl1pPr>
              <a:defRPr sz="1400" i="0">
                <a:latin typeface="Times" charset="0"/>
              </a:defRPr>
            </a:lvl1pPr>
          </a:lstStyle>
          <a:p>
            <a:endParaRPr lang="en-GB" dirty="0"/>
          </a:p>
        </p:txBody>
      </p:sp>
      <p:sp>
        <p:nvSpPr>
          <p:cNvPr id="4" name="Rectangle 5"/>
          <p:cNvSpPr>
            <a:spLocks noGrp="1" noChangeArrowheads="1"/>
          </p:cNvSpPr>
          <p:nvPr>
            <p:ph type="ftr" sz="quarter" idx="11"/>
          </p:nvPr>
        </p:nvSpPr>
        <p:spPr>
          <a:xfrm>
            <a:off x="3384550" y="6248400"/>
            <a:ext cx="3136900" cy="457200"/>
          </a:xfrm>
        </p:spPr>
        <p:txBody>
          <a:bodyPr/>
          <a:lstStyle>
            <a:lvl1pPr algn="ctr">
              <a:defRPr sz="1400" i="0" smtClean="0">
                <a:solidFill>
                  <a:schemeClr val="tx1"/>
                </a:solidFill>
                <a:latin typeface="Times" charset="0"/>
              </a:defRPr>
            </a:lvl1pPr>
          </a:lstStyle>
          <a:p>
            <a:pPr>
              <a:defRPr/>
            </a:pPr>
            <a:r>
              <a:rPr lang="en-US" smtClean="0"/>
              <a:t>SBN Review Meeting, October 15, 2015</a:t>
            </a:r>
            <a:endParaRPr lang="en-GB" dirty="0"/>
          </a:p>
        </p:txBody>
      </p:sp>
      <p:sp>
        <p:nvSpPr>
          <p:cNvPr id="5" name="Rectangle 6"/>
          <p:cNvSpPr>
            <a:spLocks noGrp="1" noChangeArrowheads="1"/>
          </p:cNvSpPr>
          <p:nvPr>
            <p:ph type="sldNum" sz="quarter" idx="12"/>
          </p:nvPr>
        </p:nvSpPr>
        <p:spPr>
          <a:xfrm>
            <a:off x="7099300" y="6248400"/>
            <a:ext cx="2063750" cy="457200"/>
          </a:xfrm>
        </p:spPr>
        <p:txBody>
          <a:bodyPr/>
          <a:lstStyle>
            <a:lvl1pPr>
              <a:defRPr sz="1400" i="0">
                <a:solidFill>
                  <a:schemeClr val="tx1"/>
                </a:solidFill>
                <a:latin typeface="Times" charset="0"/>
              </a:defRPr>
            </a:lvl1pPr>
          </a:lstStyle>
          <a:p>
            <a:fld id="{BEBFC4ED-8E6F-ED43-A724-E3F24B758230}" type="slidenum">
              <a:rPr lang="en-GB"/>
              <a:pPr/>
              <a:t>‹#›</a:t>
            </a:fld>
            <a:endParaRPr lang="en-GB"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lvl2pPr>
              <a:buFont typeface="Wingdings" pitchFamily="2" charset="2"/>
              <a:buChar char="Ø"/>
              <a:defRPr/>
            </a:lvl2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Rectangle 6"/>
          <p:cNvSpPr>
            <a:spLocks noGrp="1" noChangeArrowheads="1"/>
          </p:cNvSpPr>
          <p:nvPr>
            <p:ph type="sldNum" sz="quarter" idx="11"/>
          </p:nvPr>
        </p:nvSpPr>
        <p:spPr>
          <a:ln/>
        </p:spPr>
        <p:txBody>
          <a:bodyPr/>
          <a:lstStyle>
            <a:lvl1pPr>
              <a:defRPr/>
            </a:lvl1pPr>
          </a:lstStyle>
          <a:p>
            <a:r>
              <a:rPr lang="en-GB" dirty="0" smtClean="0"/>
              <a:t>Slide: </a:t>
            </a:r>
            <a:fld id="{C0367892-4C36-1744-A726-262AF37AA8B7}" type="slidenum">
              <a:rPr lang="en-GB"/>
              <a:pPr/>
              <a:t>‹#›</a:t>
            </a:fld>
            <a:endParaRPr lang="en-GB" dirty="0">
              <a:solidFill>
                <a:schemeClr val="accent1"/>
              </a:solidFill>
            </a:endParaRPr>
          </a:p>
        </p:txBody>
      </p:sp>
      <p:sp>
        <p:nvSpPr>
          <p:cNvPr id="6" name="Footer Placeholder 5"/>
          <p:cNvSpPr>
            <a:spLocks noGrp="1" noChangeArrowheads="1"/>
          </p:cNvSpPr>
          <p:nvPr>
            <p:ph type="ftr" sz="quarter" idx="3"/>
          </p:nvPr>
        </p:nvSpPr>
        <p:spPr bwMode="auto">
          <a:xfrm>
            <a:off x="5962" y="6629400"/>
            <a:ext cx="4413638" cy="2286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smtClean="0">
                <a:solidFill>
                  <a:schemeClr val="accent2"/>
                </a:solidFill>
                <a:latin typeface="Helvetica" charset="0"/>
                <a:ea typeface="ＭＳ Ｐゴシック" charset="0"/>
                <a:cs typeface="ＭＳ Ｐゴシック" charset="0"/>
              </a:defRPr>
            </a:lvl1pPr>
          </a:lstStyle>
          <a:p>
            <a:pPr>
              <a:defRPr/>
            </a:pPr>
            <a:r>
              <a:rPr lang="en-US" smtClean="0"/>
              <a:t>SBN Review Meeting, October 15, 2015</a:t>
            </a:r>
            <a:endParaRPr lang="en-GB"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Rectangle 6"/>
          <p:cNvSpPr>
            <a:spLocks noGrp="1" noChangeArrowheads="1"/>
          </p:cNvSpPr>
          <p:nvPr>
            <p:ph type="sldNum" sz="quarter" idx="11"/>
          </p:nvPr>
        </p:nvSpPr>
        <p:spPr>
          <a:ln/>
        </p:spPr>
        <p:txBody>
          <a:bodyPr/>
          <a:lstStyle>
            <a:lvl1pPr>
              <a:defRPr/>
            </a:lvl1pPr>
          </a:lstStyle>
          <a:p>
            <a:r>
              <a:rPr lang="en-GB" dirty="0" smtClean="0"/>
              <a:t>Slide: </a:t>
            </a:r>
            <a:fld id="{376D9610-EE21-EF47-B0E0-B514E2693501}" type="slidenum">
              <a:rPr lang="en-GB"/>
              <a:pPr/>
              <a:t>‹#›</a:t>
            </a:fld>
            <a:endParaRPr lang="en-GB" dirty="0">
              <a:solidFill>
                <a:schemeClr val="accent1"/>
              </a:solidFill>
            </a:endParaRPr>
          </a:p>
        </p:txBody>
      </p:sp>
      <p:sp>
        <p:nvSpPr>
          <p:cNvPr id="4" name="Rectangle 5"/>
          <p:cNvSpPr>
            <a:spLocks noGrp="1" noChangeArrowheads="1"/>
          </p:cNvSpPr>
          <p:nvPr>
            <p:ph type="ftr" sz="quarter" idx="3"/>
          </p:nvPr>
        </p:nvSpPr>
        <p:spPr bwMode="auto">
          <a:xfrm>
            <a:off x="5962" y="6629400"/>
            <a:ext cx="4718438" cy="2286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smtClean="0">
                <a:solidFill>
                  <a:schemeClr val="accent2"/>
                </a:solidFill>
                <a:latin typeface="Helvetica" charset="0"/>
                <a:ea typeface="ＭＳ Ｐゴシック" charset="0"/>
                <a:cs typeface="ＭＳ Ｐゴシック" charset="0"/>
              </a:defRPr>
            </a:lvl1pPr>
          </a:lstStyle>
          <a:p>
            <a:pPr>
              <a:defRPr/>
            </a:pPr>
            <a:r>
              <a:rPr lang="en-US" smtClean="0"/>
              <a:t>SBN Review Meeting, October 15, 2015</a:t>
            </a:r>
            <a:endParaRPr lang="en-GB"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a:xfrm>
            <a:off x="681038" y="6356351"/>
            <a:ext cx="2228850" cy="365125"/>
          </a:xfrm>
          <a:prstGeom prst="rect">
            <a:avLst/>
          </a:prstGeom>
        </p:spPr>
        <p:txBody>
          <a:bodyPr/>
          <a:lstStyle/>
          <a:p>
            <a:endParaRPr lang="en-GB"/>
          </a:p>
        </p:txBody>
      </p:sp>
      <p:sp>
        <p:nvSpPr>
          <p:cNvPr id="4" name="Footer Placeholder 3"/>
          <p:cNvSpPr>
            <a:spLocks noGrp="1"/>
          </p:cNvSpPr>
          <p:nvPr>
            <p:ph type="ftr" sz="quarter" idx="11"/>
          </p:nvPr>
        </p:nvSpPr>
        <p:spPr/>
        <p:txBody>
          <a:bodyPr/>
          <a:lstStyle/>
          <a:p>
            <a:r>
              <a:rPr lang="en-US" smtClean="0"/>
              <a:t>SBN Review Meeting, October 15, 2015</a:t>
            </a:r>
            <a:endParaRPr lang="en-GB"/>
          </a:p>
        </p:txBody>
      </p:sp>
      <p:sp>
        <p:nvSpPr>
          <p:cNvPr id="5" name="Slide Number Placeholder 4"/>
          <p:cNvSpPr>
            <a:spLocks noGrp="1"/>
          </p:cNvSpPr>
          <p:nvPr>
            <p:ph type="sldNum" sz="quarter" idx="12"/>
          </p:nvPr>
        </p:nvSpPr>
        <p:spPr/>
        <p:txBody>
          <a:bodyPr/>
          <a:lstStyle/>
          <a:p>
            <a:fld id="{AB8C0ECA-CA96-402A-8EA7-CFEC3EADC30E}" type="slidenum">
              <a:rPr lang="en-GB" smtClean="0"/>
              <a:t>‹#›</a:t>
            </a:fld>
            <a:endParaRPr lang="en-GB"/>
          </a:p>
        </p:txBody>
      </p:sp>
    </p:spTree>
    <p:extLst>
      <p:ext uri="{BB962C8B-B14F-4D97-AF65-F5344CB8AC3E}">
        <p14:creationId xmlns:p14="http://schemas.microsoft.com/office/powerpoint/2010/main" val="1402684114"/>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3"/>
          <p:cNvSpPr>
            <a:spLocks noGrp="1" noChangeArrowheads="1"/>
          </p:cNvSpPr>
          <p:nvPr>
            <p:ph type="body" idx="1"/>
          </p:nvPr>
        </p:nvSpPr>
        <p:spPr bwMode="auto">
          <a:xfrm>
            <a:off x="228601" y="685800"/>
            <a:ext cx="9448800" cy="5562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29" name="Rectangle 5"/>
          <p:cNvSpPr>
            <a:spLocks noGrp="1" noChangeArrowheads="1"/>
          </p:cNvSpPr>
          <p:nvPr>
            <p:ph type="ftr" sz="quarter" idx="3"/>
          </p:nvPr>
        </p:nvSpPr>
        <p:spPr bwMode="auto">
          <a:xfrm>
            <a:off x="5962" y="6629400"/>
            <a:ext cx="4642238" cy="2286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smtClean="0">
                <a:solidFill>
                  <a:schemeClr val="accent2"/>
                </a:solidFill>
                <a:latin typeface="Helvetica" charset="0"/>
                <a:ea typeface="ＭＳ Ｐゴシック" charset="0"/>
                <a:cs typeface="ＭＳ Ｐゴシック" charset="0"/>
              </a:defRPr>
            </a:lvl1pPr>
          </a:lstStyle>
          <a:p>
            <a:pPr>
              <a:defRPr/>
            </a:pPr>
            <a:r>
              <a:rPr lang="en-US" smtClean="0"/>
              <a:t>SBN Review Meeting, October 15, 2015</a:t>
            </a:r>
            <a:endParaRPr lang="en-GB" dirty="0"/>
          </a:p>
        </p:txBody>
      </p:sp>
      <p:sp>
        <p:nvSpPr>
          <p:cNvPr id="1030" name="Rectangle 6"/>
          <p:cNvSpPr>
            <a:spLocks noGrp="1" noChangeArrowheads="1"/>
          </p:cNvSpPr>
          <p:nvPr>
            <p:ph type="sldNum" sz="quarter" idx="4"/>
          </p:nvPr>
        </p:nvSpPr>
        <p:spPr bwMode="auto">
          <a:xfrm>
            <a:off x="7842250" y="6629400"/>
            <a:ext cx="2063750" cy="2286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solidFill>
                  <a:schemeClr val="accent2"/>
                </a:solidFill>
                <a:latin typeface="Helvetica" charset="0"/>
              </a:defRPr>
            </a:lvl1pPr>
          </a:lstStyle>
          <a:p>
            <a:r>
              <a:rPr lang="en-GB" dirty="0" smtClean="0"/>
              <a:t>Slide: </a:t>
            </a:r>
            <a:fld id="{D05931B6-DFFB-0A40-833F-329CB0688972}" type="slidenum">
              <a:rPr lang="en-GB"/>
              <a:pPr/>
              <a:t>‹#›</a:t>
            </a:fld>
            <a:endParaRPr lang="en-GB" dirty="0">
              <a:solidFill>
                <a:schemeClr val="accent1"/>
              </a:solidFill>
            </a:endParaRPr>
          </a:p>
        </p:txBody>
      </p:sp>
      <p:sp>
        <p:nvSpPr>
          <p:cNvPr id="2" name="AutoShape 8"/>
          <p:cNvSpPr>
            <a:spLocks noGrp="1" noChangeArrowheads="1"/>
          </p:cNvSpPr>
          <p:nvPr>
            <p:ph type="title"/>
          </p:nvPr>
        </p:nvSpPr>
        <p:spPr bwMode="auto">
          <a:xfrm>
            <a:off x="0" y="0"/>
            <a:ext cx="9906000" cy="533400"/>
          </a:xfrm>
          <a:prstGeom prst="bevel">
            <a:avLst>
              <a:gd name="adj" fmla="val 3787"/>
            </a:avLst>
          </a:prstGeom>
          <a:gradFill rotWithShape="0">
            <a:gsLst>
              <a:gs pos="0">
                <a:srgbClr val="002F47"/>
              </a:gs>
              <a:gs pos="100000">
                <a:srgbClr val="006699"/>
              </a:gs>
            </a:gsLst>
            <a:lin ang="0" scaled="1"/>
          </a:gradFill>
          <a:ln w="9525">
            <a:solidFill>
              <a:srgbClr val="006699"/>
            </a:solidFill>
            <a:miter lim="800000"/>
            <a:headEnd/>
            <a:tailEnd/>
          </a:ln>
        </p:spPr>
        <p:txBody>
          <a:bodyPr vert="horz" wrap="square" lIns="91440" tIns="45720" rIns="91440" bIns="45720" numCol="1" anchor="ctr" anchorCtr="0" compatLnSpc="1">
            <a:prstTxWarp prst="textNoShape">
              <a:avLst/>
            </a:prstTxWarp>
          </a:bodyPr>
          <a:lstStyle/>
          <a:p>
            <a:pPr lvl="0"/>
            <a:r>
              <a:rPr lang="it-IT"/>
              <a:t>Click to edit Master title style</a:t>
            </a:r>
          </a:p>
        </p:txBody>
      </p:sp>
    </p:spTree>
  </p:cSld>
  <p:clrMap bg1="lt1" tx1="dk1" bg2="lt2" tx2="dk2" accent1="accent1" accent2="accent2" accent3="accent3" accent4="accent4" accent5="accent5" accent6="accent6" hlink="hlink" folHlink="folHlink"/>
  <p:sldLayoutIdLst>
    <p:sldLayoutId id="2147483787" r:id="rId1"/>
    <p:sldLayoutId id="2147483776" r:id="rId2"/>
    <p:sldLayoutId id="2147483781" r:id="rId3"/>
    <p:sldLayoutId id="2147483788" r:id="rId4"/>
  </p:sldLayoutIdLst>
  <p:hf hdr="0" dt="0"/>
  <p:txStyles>
    <p:titleStyle>
      <a:lvl1pPr algn="ctr" rtl="0" eaLnBrk="0" fontAlgn="base" hangingPunct="0">
        <a:spcBef>
          <a:spcPct val="0"/>
        </a:spcBef>
        <a:spcAft>
          <a:spcPct val="0"/>
        </a:spcAft>
        <a:defRPr sz="2800">
          <a:solidFill>
            <a:schemeClr val="bg1"/>
          </a:solidFill>
          <a:latin typeface="+mj-lt"/>
          <a:ea typeface="ＭＳ Ｐゴシック" charset="0"/>
          <a:cs typeface="ＭＳ Ｐゴシック" charset="-128"/>
        </a:defRPr>
      </a:lvl1pPr>
      <a:lvl2pPr algn="ctr" rtl="0" eaLnBrk="0" fontAlgn="base" hangingPunct="0">
        <a:spcBef>
          <a:spcPct val="0"/>
        </a:spcBef>
        <a:spcAft>
          <a:spcPct val="0"/>
        </a:spcAft>
        <a:defRPr sz="2800">
          <a:solidFill>
            <a:schemeClr val="bg1"/>
          </a:solidFill>
          <a:latin typeface="Helvetica" pitchFamily="1" charset="0"/>
          <a:ea typeface="ＭＳ Ｐゴシック" charset="0"/>
          <a:cs typeface="ＭＳ Ｐゴシック" charset="-128"/>
        </a:defRPr>
      </a:lvl2pPr>
      <a:lvl3pPr algn="ctr" rtl="0" eaLnBrk="0" fontAlgn="base" hangingPunct="0">
        <a:spcBef>
          <a:spcPct val="0"/>
        </a:spcBef>
        <a:spcAft>
          <a:spcPct val="0"/>
        </a:spcAft>
        <a:defRPr sz="2800">
          <a:solidFill>
            <a:schemeClr val="bg1"/>
          </a:solidFill>
          <a:latin typeface="Helvetica" pitchFamily="1" charset="0"/>
          <a:ea typeface="ＭＳ Ｐゴシック" charset="0"/>
          <a:cs typeface="ＭＳ Ｐゴシック" charset="-128"/>
        </a:defRPr>
      </a:lvl3pPr>
      <a:lvl4pPr algn="ctr" rtl="0" eaLnBrk="0" fontAlgn="base" hangingPunct="0">
        <a:spcBef>
          <a:spcPct val="0"/>
        </a:spcBef>
        <a:spcAft>
          <a:spcPct val="0"/>
        </a:spcAft>
        <a:defRPr sz="2800">
          <a:solidFill>
            <a:schemeClr val="bg1"/>
          </a:solidFill>
          <a:latin typeface="Helvetica" pitchFamily="1" charset="0"/>
          <a:ea typeface="ＭＳ Ｐゴシック" charset="0"/>
          <a:cs typeface="ＭＳ Ｐゴシック" charset="-128"/>
        </a:defRPr>
      </a:lvl4pPr>
      <a:lvl5pPr algn="ctr" rtl="0" eaLnBrk="0" fontAlgn="base" hangingPunct="0">
        <a:spcBef>
          <a:spcPct val="0"/>
        </a:spcBef>
        <a:spcAft>
          <a:spcPct val="0"/>
        </a:spcAft>
        <a:defRPr sz="2800">
          <a:solidFill>
            <a:schemeClr val="bg1"/>
          </a:solidFill>
          <a:latin typeface="Helvetica" pitchFamily="1" charset="0"/>
          <a:ea typeface="ＭＳ Ｐゴシック" charset="0"/>
          <a:cs typeface="ＭＳ Ｐゴシック" charset="-128"/>
        </a:defRPr>
      </a:lvl5pPr>
      <a:lvl6pPr marL="457200" algn="ctr" rtl="0" eaLnBrk="0" fontAlgn="base" hangingPunct="0">
        <a:spcBef>
          <a:spcPct val="0"/>
        </a:spcBef>
        <a:spcAft>
          <a:spcPct val="0"/>
        </a:spcAft>
        <a:defRPr sz="2800">
          <a:solidFill>
            <a:schemeClr val="bg1"/>
          </a:solidFill>
          <a:latin typeface="Helvetica" pitchFamily="1" charset="0"/>
        </a:defRPr>
      </a:lvl6pPr>
      <a:lvl7pPr marL="914400" algn="ctr" rtl="0" eaLnBrk="0" fontAlgn="base" hangingPunct="0">
        <a:spcBef>
          <a:spcPct val="0"/>
        </a:spcBef>
        <a:spcAft>
          <a:spcPct val="0"/>
        </a:spcAft>
        <a:defRPr sz="2800">
          <a:solidFill>
            <a:schemeClr val="bg1"/>
          </a:solidFill>
          <a:latin typeface="Helvetica" pitchFamily="1" charset="0"/>
        </a:defRPr>
      </a:lvl7pPr>
      <a:lvl8pPr marL="1371600" algn="ctr" rtl="0" eaLnBrk="0" fontAlgn="base" hangingPunct="0">
        <a:spcBef>
          <a:spcPct val="0"/>
        </a:spcBef>
        <a:spcAft>
          <a:spcPct val="0"/>
        </a:spcAft>
        <a:defRPr sz="2800">
          <a:solidFill>
            <a:schemeClr val="bg1"/>
          </a:solidFill>
          <a:latin typeface="Helvetica" pitchFamily="1" charset="0"/>
        </a:defRPr>
      </a:lvl8pPr>
      <a:lvl9pPr marL="1828800" algn="ctr" rtl="0" eaLnBrk="0" fontAlgn="base" hangingPunct="0">
        <a:spcBef>
          <a:spcPct val="0"/>
        </a:spcBef>
        <a:spcAft>
          <a:spcPct val="0"/>
        </a:spcAft>
        <a:defRPr sz="2800">
          <a:solidFill>
            <a:schemeClr val="bg1"/>
          </a:solidFill>
          <a:latin typeface="Helvetica" pitchFamily="1" charset="0"/>
        </a:defRPr>
      </a:lvl9pPr>
    </p:titleStyle>
    <p:bodyStyle>
      <a:lvl1pPr marL="342900" indent="-342900" algn="l" rtl="0" eaLnBrk="0" fontAlgn="base" hangingPunct="0">
        <a:spcBef>
          <a:spcPct val="20000"/>
        </a:spcBef>
        <a:spcAft>
          <a:spcPct val="0"/>
        </a:spcAft>
        <a:buClr>
          <a:srgbClr val="FF0000"/>
        </a:buClr>
        <a:buFont typeface="Zapf Dingbats" charset="2"/>
        <a:buChar char="l"/>
        <a:defRPr>
          <a:solidFill>
            <a:schemeClr val="tx1"/>
          </a:solidFill>
          <a:latin typeface="+mn-lt"/>
          <a:ea typeface="ＭＳ Ｐゴシック" charset="0"/>
          <a:cs typeface="ＭＳ Ｐゴシック" charset="-128"/>
        </a:defRPr>
      </a:lvl1pPr>
      <a:lvl2pPr marL="742950" indent="-285750" algn="l" rtl="0" eaLnBrk="0" fontAlgn="base" hangingPunct="0">
        <a:spcBef>
          <a:spcPct val="20000"/>
        </a:spcBef>
        <a:spcAft>
          <a:spcPct val="0"/>
        </a:spcAft>
        <a:buClr>
          <a:srgbClr val="FF0000"/>
        </a:buClr>
        <a:buSzPct val="155000"/>
        <a:buFont typeface="Zapf Dingbats" charset="2"/>
        <a:buChar char=""/>
        <a:defRPr>
          <a:solidFill>
            <a:schemeClr val="tx1"/>
          </a:solidFill>
          <a:latin typeface="+mn-lt"/>
          <a:ea typeface="ＭＳ Ｐゴシック" charset="0"/>
        </a:defRPr>
      </a:lvl2pPr>
      <a:lvl3pPr marL="1143000" indent="-228600" algn="l" rtl="0" eaLnBrk="0" fontAlgn="base" hangingPunct="0">
        <a:spcBef>
          <a:spcPct val="20000"/>
        </a:spcBef>
        <a:spcAft>
          <a:spcPct val="0"/>
        </a:spcAft>
        <a:buChar char="•"/>
        <a:defRPr>
          <a:solidFill>
            <a:schemeClr val="tx1"/>
          </a:solidFill>
          <a:latin typeface="+mn-lt"/>
          <a:ea typeface="ＭＳ Ｐゴシック" charset="0"/>
        </a:defRPr>
      </a:lvl3pPr>
      <a:lvl4pPr marL="1600200" indent="-228600" algn="l" rtl="0" eaLnBrk="0" fontAlgn="base" hangingPunct="0">
        <a:spcBef>
          <a:spcPct val="20000"/>
        </a:spcBef>
        <a:spcAft>
          <a:spcPct val="0"/>
        </a:spcAft>
        <a:buChar char="–"/>
        <a:defRPr>
          <a:solidFill>
            <a:schemeClr val="tx1"/>
          </a:solidFill>
          <a:latin typeface="+mj-lt"/>
          <a:ea typeface="ＭＳ Ｐゴシック" charset="0"/>
        </a:defRPr>
      </a:lvl4pPr>
      <a:lvl5pPr marL="2057400" indent="-228600" algn="l" rtl="0" eaLnBrk="0" fontAlgn="base" hangingPunct="0">
        <a:spcBef>
          <a:spcPct val="20000"/>
        </a:spcBef>
        <a:spcAft>
          <a:spcPct val="0"/>
        </a:spcAft>
        <a:buChar char="»"/>
        <a:defRPr>
          <a:solidFill>
            <a:schemeClr val="tx1"/>
          </a:solidFill>
          <a:latin typeface="+mj-lt"/>
          <a:ea typeface="ＭＳ Ｐゴシック" charset="0"/>
        </a:defRPr>
      </a:lvl5pPr>
      <a:lvl6pPr marL="2514600" indent="-228600" algn="l" rtl="0" eaLnBrk="0" fontAlgn="base" hangingPunct="0">
        <a:spcBef>
          <a:spcPct val="20000"/>
        </a:spcBef>
        <a:spcAft>
          <a:spcPct val="0"/>
        </a:spcAft>
        <a:buChar char="»"/>
        <a:defRPr>
          <a:solidFill>
            <a:schemeClr val="tx1"/>
          </a:solidFill>
          <a:latin typeface="+mj-lt"/>
        </a:defRPr>
      </a:lvl6pPr>
      <a:lvl7pPr marL="2971800" indent="-228600" algn="l" rtl="0" eaLnBrk="0" fontAlgn="base" hangingPunct="0">
        <a:spcBef>
          <a:spcPct val="20000"/>
        </a:spcBef>
        <a:spcAft>
          <a:spcPct val="0"/>
        </a:spcAft>
        <a:buChar char="»"/>
        <a:defRPr>
          <a:solidFill>
            <a:schemeClr val="tx1"/>
          </a:solidFill>
          <a:latin typeface="+mj-lt"/>
        </a:defRPr>
      </a:lvl7pPr>
      <a:lvl8pPr marL="3429000" indent="-228600" algn="l" rtl="0" eaLnBrk="0" fontAlgn="base" hangingPunct="0">
        <a:spcBef>
          <a:spcPct val="20000"/>
        </a:spcBef>
        <a:spcAft>
          <a:spcPct val="0"/>
        </a:spcAft>
        <a:buChar char="»"/>
        <a:defRPr>
          <a:solidFill>
            <a:schemeClr val="tx1"/>
          </a:solidFill>
          <a:latin typeface="+mj-lt"/>
        </a:defRPr>
      </a:lvl8pPr>
      <a:lvl9pPr marL="3886200" indent="-228600" algn="l" rtl="0" eaLnBrk="0" fontAlgn="base" hangingPunct="0">
        <a:spcBef>
          <a:spcPct val="20000"/>
        </a:spcBef>
        <a:spcAft>
          <a:spcPct val="0"/>
        </a:spcAft>
        <a:buChar char="»"/>
        <a:defRPr>
          <a:solidFill>
            <a:schemeClr val="tx1"/>
          </a:solidFill>
          <a:latin typeface="+mj-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10.jpeg"/></Relationships>
</file>

<file path=ppt/slides/_rels/slide11.xml.rels><?xml version="1.0" encoding="UTF-8" standalone="yes"?>
<Relationships xmlns="http://schemas.openxmlformats.org/package/2006/relationships"><Relationship Id="rId3" Type="http://schemas.openxmlformats.org/officeDocument/2006/relationships/image" Target="../media/image12.emf"/><Relationship Id="rId4" Type="http://schemas.openxmlformats.org/officeDocument/2006/relationships/image" Target="../media/image13.emf"/><Relationship Id="rId1" Type="http://schemas.openxmlformats.org/officeDocument/2006/relationships/slideLayout" Target="../slideLayouts/slideLayout2.xml"/><Relationship Id="rId2" Type="http://schemas.openxmlformats.org/officeDocument/2006/relationships/image" Target="../media/image11.emf"/></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4.jpe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5.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6.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7.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18.jp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19.png"/></Relationships>
</file>

<file path=ppt/slides/_rels/slide19.xml.rels><?xml version="1.0" encoding="UTF-8" standalone="yes"?>
<Relationships xmlns="http://schemas.openxmlformats.org/package/2006/relationships"><Relationship Id="rId3" Type="http://schemas.openxmlformats.org/officeDocument/2006/relationships/image" Target="../media/image19.png"/><Relationship Id="rId4" Type="http://schemas.openxmlformats.org/officeDocument/2006/relationships/image" Target="../media/image20.PNG"/><Relationship Id="rId5" Type="http://schemas.openxmlformats.org/officeDocument/2006/relationships/image" Target="../media/image21.jpeg"/><Relationship Id="rId6" Type="http://schemas.openxmlformats.org/officeDocument/2006/relationships/image" Target="../media/image22.jpeg"/><Relationship Id="rId7" Type="http://schemas.openxmlformats.org/officeDocument/2006/relationships/image" Target="../media/image23.jpeg"/><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9.png"/><Relationship Id="rId4" Type="http://schemas.openxmlformats.org/officeDocument/2006/relationships/image" Target="../media/image24.PNG"/><Relationship Id="rId5" Type="http://schemas.openxmlformats.org/officeDocument/2006/relationships/image" Target="../media/image25.jpeg"/><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21.xml.rels><?xml version="1.0" encoding="UTF-8" standalone="yes"?>
<Relationships xmlns="http://schemas.openxmlformats.org/package/2006/relationships"><Relationship Id="rId3" Type="http://schemas.openxmlformats.org/officeDocument/2006/relationships/image" Target="../media/image26.png"/><Relationship Id="rId4" Type="http://schemas.openxmlformats.org/officeDocument/2006/relationships/image" Target="../media/image27.jpeg"/><Relationship Id="rId5" Type="http://schemas.openxmlformats.org/officeDocument/2006/relationships/image" Target="../media/image28.png"/><Relationship Id="rId6" Type="http://schemas.openxmlformats.org/officeDocument/2006/relationships/image" Target="../media/image29.png"/><Relationship Id="rId7" Type="http://schemas.openxmlformats.org/officeDocument/2006/relationships/image" Target="../media/image30.png"/><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22.xml.rels><?xml version="1.0" encoding="UTF-8" standalone="yes"?>
<Relationships xmlns="http://schemas.openxmlformats.org/package/2006/relationships"><Relationship Id="rId3" Type="http://schemas.openxmlformats.org/officeDocument/2006/relationships/image" Target="../media/image20.PNG"/><Relationship Id="rId4" Type="http://schemas.openxmlformats.org/officeDocument/2006/relationships/image" Target="../media/image24.PNG"/><Relationship Id="rId5" Type="http://schemas.openxmlformats.org/officeDocument/2006/relationships/image" Target="../media/image31.png"/><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2.emf"/></Relationships>
</file>

<file path=ppt/slides/_rels/slide24.xml.rels><?xml version="1.0" encoding="UTF-8" standalone="yes"?>
<Relationships xmlns="http://schemas.openxmlformats.org/package/2006/relationships"><Relationship Id="rId3" Type="http://schemas.openxmlformats.org/officeDocument/2006/relationships/image" Target="../media/image34.jpeg"/><Relationship Id="rId4" Type="http://schemas.openxmlformats.org/officeDocument/2006/relationships/image" Target="../media/image35.jpeg"/><Relationship Id="rId1" Type="http://schemas.openxmlformats.org/officeDocument/2006/relationships/slideLayout" Target="../slideLayouts/slideLayout2.xml"/><Relationship Id="rId2" Type="http://schemas.openxmlformats.org/officeDocument/2006/relationships/image" Target="../media/image33.jp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6.jpeg"/><Relationship Id="rId3" Type="http://schemas.openxmlformats.org/officeDocument/2006/relationships/image" Target="../media/image37.jpe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8.emf"/></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9.emf"/></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0.emf"/></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1.emf"/></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2.emf"/></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3.emf"/></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4.png"/></Relationships>
</file>

<file path=ppt/slides/_rels/slide33.xml.rels><?xml version="1.0" encoding="UTF-8" standalone="yes"?>
<Relationships xmlns="http://schemas.openxmlformats.org/package/2006/relationships"><Relationship Id="rId3" Type="http://schemas.openxmlformats.org/officeDocument/2006/relationships/image" Target="../media/image46.emf"/><Relationship Id="rId4" Type="http://schemas.openxmlformats.org/officeDocument/2006/relationships/image" Target="../media/image47.emf"/><Relationship Id="rId1" Type="http://schemas.openxmlformats.org/officeDocument/2006/relationships/slideLayout" Target="../slideLayouts/slideLayout2.xml"/><Relationship Id="rId2" Type="http://schemas.openxmlformats.org/officeDocument/2006/relationships/image" Target="../media/image45.emf"/></Relationships>
</file>

<file path=ppt/slides/_rels/slide34.xml.rels><?xml version="1.0" encoding="UTF-8" standalone="yes"?>
<Relationships xmlns="http://schemas.openxmlformats.org/package/2006/relationships"><Relationship Id="rId3" Type="http://schemas.openxmlformats.org/officeDocument/2006/relationships/image" Target="../media/image49.emf"/><Relationship Id="rId4" Type="http://schemas.openxmlformats.org/officeDocument/2006/relationships/image" Target="../media/image50.emf"/><Relationship Id="rId1" Type="http://schemas.openxmlformats.org/officeDocument/2006/relationships/slideLayout" Target="../slideLayouts/slideLayout3.xml"/><Relationship Id="rId2" Type="http://schemas.openxmlformats.org/officeDocument/2006/relationships/image" Target="../media/image48.jpeg"/></Relationships>
</file>

<file path=ppt/slides/_rels/slide35.xml.rels><?xml version="1.0" encoding="UTF-8" standalone="yes"?>
<Relationships xmlns="http://schemas.openxmlformats.org/package/2006/relationships"><Relationship Id="rId3" Type="http://schemas.openxmlformats.org/officeDocument/2006/relationships/image" Target="../media/image52.jpeg"/><Relationship Id="rId4" Type="http://schemas.openxmlformats.org/officeDocument/2006/relationships/image" Target="../media/image53.jpeg"/><Relationship Id="rId5" Type="http://schemas.openxmlformats.org/officeDocument/2006/relationships/image" Target="../media/image54.jpeg"/><Relationship Id="rId1" Type="http://schemas.openxmlformats.org/officeDocument/2006/relationships/slideLayout" Target="../slideLayouts/slideLayout3.xml"/><Relationship Id="rId2" Type="http://schemas.openxmlformats.org/officeDocument/2006/relationships/image" Target="../media/image51.jpeg"/></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image" Target="../media/image55.jpeg"/><Relationship Id="rId3" Type="http://schemas.openxmlformats.org/officeDocument/2006/relationships/image" Target="../media/image56.jpeg"/></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7.png"/></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8.emf"/></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png"/></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9.emf"/></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0.emf"/></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1.emf"/></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2.emf"/></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3.emf"/></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4.emf"/></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5.emf"/></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6.emf"/></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7.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png"/><Relationship Id="rId3" Type="http://schemas.openxmlformats.org/officeDocument/2006/relationships/image" Target="../media/image3.png"/></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8.png"/></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69.png"/></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0.jpeg"/></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71.png"/></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72.png"/></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 Id="rId3" Type="http://schemas.openxmlformats.org/officeDocument/2006/relationships/image" Target="../media/image73.png"/></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74.png"/></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75.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jpeg"/></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76.png"/></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77.png"/></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78.png"/></Relationships>
</file>

<file path=ppt/slides/_rels/slide7.xml.rels><?xml version="1.0" encoding="UTF-8" standalone="yes"?>
<Relationships xmlns="http://schemas.openxmlformats.org/package/2006/relationships"><Relationship Id="rId3" Type="http://schemas.openxmlformats.org/officeDocument/2006/relationships/image" Target="../media/image6.jpg"/><Relationship Id="rId4" Type="http://schemas.openxmlformats.org/officeDocument/2006/relationships/image" Target="../media/image7.emf"/><Relationship Id="rId1" Type="http://schemas.openxmlformats.org/officeDocument/2006/relationships/slideLayout" Target="../slideLayouts/slideLayout4.xml"/><Relationship Id="rId2" Type="http://schemas.openxmlformats.org/officeDocument/2006/relationships/image" Target="../media/image5.jp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8.jp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52400" y="1219200"/>
            <a:ext cx="9525000" cy="3231654"/>
          </a:xfrm>
          <a:prstGeom prst="rect">
            <a:avLst/>
          </a:prstGeom>
          <a:noFill/>
        </p:spPr>
        <p:txBody>
          <a:bodyPr wrap="square" rtlCol="0">
            <a:spAutoFit/>
          </a:bodyPr>
          <a:lstStyle/>
          <a:p>
            <a:pPr algn="ctr"/>
            <a:endParaRPr lang="en-US" sz="2400" dirty="0" smtClean="0"/>
          </a:p>
          <a:p>
            <a:pPr algn="ctr"/>
            <a:r>
              <a:rPr lang="en-US" sz="4400" dirty="0" smtClean="0">
                <a:solidFill>
                  <a:srgbClr val="FF0000"/>
                </a:solidFill>
              </a:rPr>
              <a:t>Status of ICARUS</a:t>
            </a:r>
          </a:p>
          <a:p>
            <a:pPr algn="ctr"/>
            <a:endParaRPr lang="en-US" sz="4400" dirty="0" smtClean="0">
              <a:solidFill>
                <a:srgbClr val="FF0000"/>
              </a:solidFill>
            </a:endParaRPr>
          </a:p>
          <a:p>
            <a:pPr algn="ctr"/>
            <a:r>
              <a:rPr lang="en-US" sz="4400" dirty="0" smtClean="0">
                <a:solidFill>
                  <a:srgbClr val="0070C0"/>
                </a:solidFill>
              </a:rPr>
              <a:t>C. Montanari – </a:t>
            </a:r>
            <a:r>
              <a:rPr lang="en-US" sz="3600" dirty="0" smtClean="0">
                <a:solidFill>
                  <a:srgbClr val="0070C0"/>
                </a:solidFill>
              </a:rPr>
              <a:t>CERN / INFN-PV</a:t>
            </a:r>
          </a:p>
          <a:p>
            <a:pPr algn="ctr"/>
            <a:endParaRPr lang="en-US" sz="2800" dirty="0" smtClean="0"/>
          </a:p>
          <a:p>
            <a:pPr algn="ctr"/>
            <a:endParaRPr lang="en-GB" sz="2000" dirty="0" smtClean="0">
              <a:solidFill>
                <a:srgbClr val="0000FF"/>
              </a:solidFill>
              <a:ea typeface="Times" charset="0"/>
              <a:cs typeface="Times" charset="0"/>
            </a:endParaRPr>
          </a:p>
        </p:txBody>
      </p:sp>
      <p:sp>
        <p:nvSpPr>
          <p:cNvPr id="2" name="Footer Placeholder 1"/>
          <p:cNvSpPr>
            <a:spLocks noGrp="1"/>
          </p:cNvSpPr>
          <p:nvPr>
            <p:ph type="ftr" sz="quarter" idx="11"/>
          </p:nvPr>
        </p:nvSpPr>
        <p:spPr/>
        <p:txBody>
          <a:bodyPr/>
          <a:lstStyle/>
          <a:p>
            <a:pPr>
              <a:defRPr/>
            </a:pPr>
            <a:r>
              <a:rPr lang="en-US" smtClean="0"/>
              <a:t>SBN Review Meeting, October 15, 2015</a:t>
            </a:r>
            <a:endParaRPr lang="en-GB" dirty="0"/>
          </a:p>
        </p:txBody>
      </p:sp>
      <p:sp>
        <p:nvSpPr>
          <p:cNvPr id="3" name="Slide Number Placeholder 2"/>
          <p:cNvSpPr>
            <a:spLocks noGrp="1"/>
          </p:cNvSpPr>
          <p:nvPr>
            <p:ph type="sldNum" sz="quarter" idx="12"/>
          </p:nvPr>
        </p:nvSpPr>
        <p:spPr/>
        <p:txBody>
          <a:bodyPr/>
          <a:lstStyle/>
          <a:p>
            <a:fld id="{BEBFC4ED-8E6F-ED43-A724-E3F24B758230}" type="slidenum">
              <a:rPr lang="en-GB" smtClean="0"/>
              <a:pPr/>
              <a:t>1</a:t>
            </a:fld>
            <a:endParaRPr lang="en-GB" dirty="0"/>
          </a:p>
        </p:txBody>
      </p:sp>
    </p:spTree>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a:spLocks noGrp="1"/>
          </p:cNvSpPr>
          <p:nvPr>
            <p:ph type="title"/>
          </p:nvPr>
        </p:nvSpPr>
        <p:spPr>
          <a:xfrm>
            <a:off x="0" y="1"/>
            <a:ext cx="9906000" cy="762000"/>
          </a:xfrm>
        </p:spPr>
        <p:txBody>
          <a:bodyPr/>
          <a:lstStyle/>
          <a:p>
            <a:pPr algn="ctr"/>
            <a:r>
              <a:rPr lang="en-US" dirty="0" smtClean="0"/>
              <a:t>TPB Evaporation – B169</a:t>
            </a:r>
            <a:endParaRPr lang="en-GB" dirty="0"/>
          </a:p>
        </p:txBody>
      </p:sp>
      <p:sp>
        <p:nvSpPr>
          <p:cNvPr id="2" name="Footer Placeholder 1"/>
          <p:cNvSpPr>
            <a:spLocks noGrp="1"/>
          </p:cNvSpPr>
          <p:nvPr>
            <p:ph type="ftr" sz="quarter" idx="11"/>
          </p:nvPr>
        </p:nvSpPr>
        <p:spPr/>
        <p:txBody>
          <a:bodyPr/>
          <a:lstStyle/>
          <a:p>
            <a:r>
              <a:rPr lang="en-US" smtClean="0"/>
              <a:t>SBN Review Meeting, October 15, 2015</a:t>
            </a:r>
            <a:endParaRPr lang="en-GB"/>
          </a:p>
        </p:txBody>
      </p:sp>
      <p:sp>
        <p:nvSpPr>
          <p:cNvPr id="4" name="Slide Number Placeholder 3"/>
          <p:cNvSpPr>
            <a:spLocks noGrp="1"/>
          </p:cNvSpPr>
          <p:nvPr>
            <p:ph type="sldNum" sz="quarter" idx="12"/>
          </p:nvPr>
        </p:nvSpPr>
        <p:spPr/>
        <p:txBody>
          <a:bodyPr/>
          <a:lstStyle/>
          <a:p>
            <a:fld id="{AB8C0ECA-CA96-402A-8EA7-CFEC3EADC30E}" type="slidenum">
              <a:rPr lang="en-GB" smtClean="0"/>
              <a:t>10</a:t>
            </a:fld>
            <a:endParaRPr lang="en-GB"/>
          </a:p>
        </p:txBody>
      </p:sp>
      <p:sp>
        <p:nvSpPr>
          <p:cNvPr id="6" name="TextBox 5"/>
          <p:cNvSpPr txBox="1"/>
          <p:nvPr/>
        </p:nvSpPr>
        <p:spPr>
          <a:xfrm>
            <a:off x="228600" y="990600"/>
            <a:ext cx="9524999" cy="1231106"/>
          </a:xfrm>
          <a:prstGeom prst="rect">
            <a:avLst/>
          </a:prstGeom>
          <a:noFill/>
        </p:spPr>
        <p:txBody>
          <a:bodyPr wrap="square" rtlCol="0">
            <a:spAutoFit/>
          </a:bodyPr>
          <a:lstStyle/>
          <a:p>
            <a:pPr>
              <a:spcAft>
                <a:spcPts val="1200"/>
              </a:spcAft>
            </a:pPr>
            <a:r>
              <a:rPr lang="en-US" sz="1800" dirty="0" smtClean="0"/>
              <a:t>The evaporator </a:t>
            </a:r>
            <a:r>
              <a:rPr lang="en-US" sz="1800" dirty="0" smtClean="0"/>
              <a:t>is installed </a:t>
            </a:r>
            <a:r>
              <a:rPr lang="en-US" sz="1800" dirty="0" smtClean="0"/>
              <a:t>in </a:t>
            </a:r>
            <a:r>
              <a:rPr lang="en-US" sz="1800" dirty="0" smtClean="0"/>
              <a:t>B169.</a:t>
            </a:r>
            <a:endParaRPr lang="en-US" sz="1800" dirty="0" smtClean="0"/>
          </a:p>
          <a:p>
            <a:pPr>
              <a:spcAft>
                <a:spcPts val="1200"/>
              </a:spcAft>
            </a:pPr>
            <a:r>
              <a:rPr lang="en-US" sz="1800" dirty="0" smtClean="0"/>
              <a:t>First evaporations have started.</a:t>
            </a:r>
            <a:endParaRPr lang="en-US" sz="1800" dirty="0" smtClean="0"/>
          </a:p>
          <a:p>
            <a:pPr>
              <a:spcAft>
                <a:spcPts val="1200"/>
              </a:spcAft>
            </a:pPr>
            <a:r>
              <a:rPr lang="en-US" sz="1800" dirty="0" smtClean="0"/>
              <a:t>Production will start at the end of October with the pre-series units. </a:t>
            </a:r>
            <a:endParaRPr lang="en-US" sz="1800" dirty="0"/>
          </a:p>
        </p:txBody>
      </p:sp>
      <p:pic>
        <p:nvPicPr>
          <p:cNvPr id="3" name="Picture 2" descr="IMG_1116.JP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828800" y="2286000"/>
            <a:ext cx="5715000" cy="4286250"/>
          </a:xfrm>
          <a:prstGeom prst="rect">
            <a:avLst/>
          </a:prstGeom>
        </p:spPr>
      </p:pic>
    </p:spTree>
    <p:extLst>
      <p:ext uri="{BB962C8B-B14F-4D97-AF65-F5344CB8AC3E}">
        <p14:creationId xmlns:p14="http://schemas.microsoft.com/office/powerpoint/2010/main" val="777131902"/>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marL="635000" lvl="2" indent="-234950">
              <a:lnSpc>
                <a:spcPct val="120000"/>
              </a:lnSpc>
            </a:pPr>
            <a:r>
              <a:rPr lang="en-US" dirty="0">
                <a:solidFill>
                  <a:srgbClr val="FFFFFF"/>
                </a:solidFill>
              </a:rPr>
              <a:t>Detector re-</a:t>
            </a:r>
            <a:r>
              <a:rPr lang="en-US" dirty="0" smtClean="0">
                <a:solidFill>
                  <a:srgbClr val="FFFFFF"/>
                </a:solidFill>
              </a:rPr>
              <a:t>cabling</a:t>
            </a:r>
            <a:endParaRPr lang="en-US" dirty="0">
              <a:solidFill>
                <a:srgbClr val="FFFFFF"/>
              </a:solidFill>
            </a:endParaRPr>
          </a:p>
        </p:txBody>
      </p:sp>
      <p:sp>
        <p:nvSpPr>
          <p:cNvPr id="4" name="Slide Number Placeholder 3"/>
          <p:cNvSpPr>
            <a:spLocks noGrp="1"/>
          </p:cNvSpPr>
          <p:nvPr>
            <p:ph type="sldNum" sz="quarter" idx="11"/>
          </p:nvPr>
        </p:nvSpPr>
        <p:spPr/>
        <p:txBody>
          <a:bodyPr/>
          <a:lstStyle/>
          <a:p>
            <a:r>
              <a:rPr lang="en-GB" smtClean="0"/>
              <a:t>Slide: </a:t>
            </a:r>
            <a:fld id="{C0367892-4C36-1744-A726-262AF37AA8B7}" type="slidenum">
              <a:rPr lang="en-GB" smtClean="0"/>
              <a:pPr/>
              <a:t>11</a:t>
            </a:fld>
            <a:endParaRPr lang="en-GB" dirty="0">
              <a:solidFill>
                <a:schemeClr val="accent1"/>
              </a:solidFill>
            </a:endParaRPr>
          </a:p>
        </p:txBody>
      </p:sp>
      <p:sp>
        <p:nvSpPr>
          <p:cNvPr id="7" name="Rectangle 5"/>
          <p:cNvSpPr>
            <a:spLocks noGrp="1" noChangeArrowheads="1"/>
          </p:cNvSpPr>
          <p:nvPr>
            <p:ph type="ftr" sz="quarter" idx="3"/>
          </p:nvPr>
        </p:nvSpPr>
        <p:spPr bwMode="auto">
          <a:xfrm>
            <a:off x="5962" y="6629400"/>
            <a:ext cx="4566038" cy="2286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smtClean="0">
                <a:solidFill>
                  <a:schemeClr val="accent2"/>
                </a:solidFill>
                <a:latin typeface="Helvetica" charset="0"/>
                <a:ea typeface="ＭＳ Ｐゴシック" charset="0"/>
                <a:cs typeface="ＭＳ Ｐゴシック" charset="0"/>
              </a:defRPr>
            </a:lvl1pPr>
          </a:lstStyle>
          <a:p>
            <a:pPr>
              <a:defRPr/>
            </a:pPr>
            <a:r>
              <a:rPr lang="en-US" smtClean="0"/>
              <a:t>SBN Review Meeting, October 15, 2015</a:t>
            </a:r>
            <a:endParaRPr lang="en-GB" dirty="0"/>
          </a:p>
        </p:txBody>
      </p:sp>
      <p:sp>
        <p:nvSpPr>
          <p:cNvPr id="8" name="Content Placeholder 2"/>
          <p:cNvSpPr>
            <a:spLocks noGrp="1"/>
          </p:cNvSpPr>
          <p:nvPr>
            <p:ph idx="1"/>
          </p:nvPr>
        </p:nvSpPr>
        <p:spPr>
          <a:xfrm>
            <a:off x="76200" y="76200"/>
            <a:ext cx="9829800" cy="3276600"/>
          </a:xfrm>
        </p:spPr>
        <p:txBody>
          <a:bodyPr/>
          <a:lstStyle/>
          <a:p>
            <a:pPr marL="0" lvl="1" indent="0">
              <a:lnSpc>
                <a:spcPct val="120000"/>
              </a:lnSpc>
              <a:buSzPct val="80000"/>
              <a:buNone/>
            </a:pPr>
            <a:endParaRPr lang="en-US" sz="2000" dirty="0" smtClean="0">
              <a:solidFill>
                <a:srgbClr val="000000"/>
              </a:solidFill>
            </a:endParaRPr>
          </a:p>
          <a:p>
            <a:pPr marL="635000" lvl="2" indent="-234950">
              <a:lnSpc>
                <a:spcPct val="120000"/>
              </a:lnSpc>
              <a:buSzPct val="80000"/>
              <a:buFont typeface="Zapf Dingbats" charset="2"/>
              <a:buChar char="l"/>
            </a:pPr>
            <a:r>
              <a:rPr lang="en-US" sz="2000" dirty="0" smtClean="0">
                <a:solidFill>
                  <a:srgbClr val="000000"/>
                </a:solidFill>
              </a:rPr>
              <a:t>The design of the decoupling boards is complete and the components selection for the biasing chain is also complete. </a:t>
            </a:r>
          </a:p>
          <a:p>
            <a:pPr marL="635000" lvl="2" indent="-234950">
              <a:lnSpc>
                <a:spcPct val="120000"/>
              </a:lnSpc>
              <a:buSzPct val="80000"/>
              <a:buFont typeface="Zapf Dingbats" charset="2"/>
              <a:buChar char="l"/>
            </a:pPr>
            <a:r>
              <a:rPr lang="en-US" sz="2000" dirty="0">
                <a:solidFill>
                  <a:srgbClr val="000000"/>
                </a:solidFill>
              </a:rPr>
              <a:t>P</a:t>
            </a:r>
            <a:r>
              <a:rPr lang="en-US" sz="2000" dirty="0" smtClean="0">
                <a:solidFill>
                  <a:srgbClr val="000000"/>
                </a:solidFill>
              </a:rPr>
              <a:t>rototypes have been installed in the TPC to check for mechanical interferences and to fix the details of the mechanical supports.</a:t>
            </a:r>
          </a:p>
          <a:p>
            <a:pPr marL="635000" lvl="2" indent="-234950">
              <a:lnSpc>
                <a:spcPct val="120000"/>
              </a:lnSpc>
              <a:buSzPct val="80000"/>
              <a:buFont typeface="Zapf Dingbats" charset="2"/>
              <a:buChar char="l"/>
            </a:pPr>
            <a:r>
              <a:rPr lang="en-US" sz="2000" dirty="0" smtClean="0">
                <a:solidFill>
                  <a:srgbClr val="000000"/>
                </a:solidFill>
              </a:rPr>
              <a:t>Pre-series </a:t>
            </a:r>
            <a:r>
              <a:rPr lang="en-US" sz="2000" dirty="0" smtClean="0">
                <a:solidFill>
                  <a:srgbClr val="000000"/>
                </a:solidFill>
              </a:rPr>
              <a:t>have been delivered; a second batch is being produced</a:t>
            </a:r>
            <a:r>
              <a:rPr lang="en-US" sz="2000" dirty="0" smtClean="0">
                <a:solidFill>
                  <a:srgbClr val="000000"/>
                </a:solidFill>
              </a:rPr>
              <a:t>.</a:t>
            </a:r>
            <a:endParaRPr lang="en-US" sz="2000" dirty="0" smtClean="0">
              <a:solidFill>
                <a:srgbClr val="000000"/>
              </a:solidFill>
            </a:endParaRPr>
          </a:p>
          <a:p>
            <a:pPr marL="635000" lvl="2" indent="-234950">
              <a:lnSpc>
                <a:spcPct val="120000"/>
              </a:lnSpc>
              <a:buSzPct val="80000"/>
              <a:buFont typeface="Zapf Dingbats" charset="2"/>
              <a:buChar char="l"/>
            </a:pPr>
            <a:r>
              <a:rPr lang="en-US" sz="2000" dirty="0" smtClean="0">
                <a:solidFill>
                  <a:srgbClr val="000000"/>
                </a:solidFill>
              </a:rPr>
              <a:t>New cables have been selected and tested in </a:t>
            </a:r>
            <a:r>
              <a:rPr lang="en-US" sz="2000" dirty="0" err="1" smtClean="0">
                <a:solidFill>
                  <a:srgbClr val="000000"/>
                </a:solidFill>
              </a:rPr>
              <a:t>LAr</a:t>
            </a:r>
            <a:r>
              <a:rPr lang="en-US" sz="2000" dirty="0" smtClean="0">
                <a:solidFill>
                  <a:srgbClr val="000000"/>
                </a:solidFill>
              </a:rPr>
              <a:t>. Order for the cables procurement and assembly is done.</a:t>
            </a:r>
            <a:endParaRPr lang="en-US" sz="2000" dirty="0" smtClean="0">
              <a:solidFill>
                <a:srgbClr val="000000"/>
              </a:solidFill>
            </a:endParaRPr>
          </a:p>
        </p:txBody>
      </p:sp>
      <p:pic>
        <p:nvPicPr>
          <p:cNvPr id="6" name="Picture 5" descr="PCB_MECCANICS_V1.pdf"/>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04800" y="4015042"/>
            <a:ext cx="3157354" cy="2461959"/>
          </a:xfrm>
          <a:prstGeom prst="rect">
            <a:avLst/>
          </a:prstGeom>
        </p:spPr>
      </p:pic>
      <p:pic>
        <p:nvPicPr>
          <p:cNvPr id="9" name="Picture 8" descr="PCB_meccanics_V2.pdf"/>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352800" y="4015042"/>
            <a:ext cx="3127141" cy="2438400"/>
          </a:xfrm>
          <a:prstGeom prst="rect">
            <a:avLst/>
          </a:prstGeom>
        </p:spPr>
      </p:pic>
      <p:pic>
        <p:nvPicPr>
          <p:cNvPr id="10" name="Picture 9" descr="PCB_MECANICS_V3.pdf"/>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324600" y="4015042"/>
            <a:ext cx="3352800" cy="2614358"/>
          </a:xfrm>
          <a:prstGeom prst="rect">
            <a:avLst/>
          </a:prstGeom>
        </p:spPr>
      </p:pic>
      <p:sp>
        <p:nvSpPr>
          <p:cNvPr id="11" name="TextBox 10"/>
          <p:cNvSpPr txBox="1"/>
          <p:nvPr/>
        </p:nvSpPr>
        <p:spPr>
          <a:xfrm>
            <a:off x="1676400" y="3481642"/>
            <a:ext cx="484127" cy="338554"/>
          </a:xfrm>
          <a:prstGeom prst="rect">
            <a:avLst/>
          </a:prstGeom>
          <a:noFill/>
        </p:spPr>
        <p:txBody>
          <a:bodyPr wrap="none" rtlCol="0">
            <a:spAutoFit/>
          </a:bodyPr>
          <a:lstStyle/>
          <a:p>
            <a:r>
              <a:rPr lang="en-US" dirty="0" smtClean="0"/>
              <a:t>V1</a:t>
            </a:r>
            <a:endParaRPr lang="en-US" dirty="0"/>
          </a:p>
        </p:txBody>
      </p:sp>
      <p:sp>
        <p:nvSpPr>
          <p:cNvPr id="12" name="TextBox 11"/>
          <p:cNvSpPr txBox="1"/>
          <p:nvPr/>
        </p:nvSpPr>
        <p:spPr>
          <a:xfrm>
            <a:off x="4876800" y="3481642"/>
            <a:ext cx="516988" cy="338554"/>
          </a:xfrm>
          <a:prstGeom prst="rect">
            <a:avLst/>
          </a:prstGeom>
          <a:noFill/>
        </p:spPr>
        <p:txBody>
          <a:bodyPr wrap="none" rtlCol="0">
            <a:spAutoFit/>
          </a:bodyPr>
          <a:lstStyle/>
          <a:p>
            <a:r>
              <a:rPr lang="en-US" dirty="0" smtClean="0"/>
              <a:t>V2</a:t>
            </a:r>
            <a:endParaRPr lang="en-US" dirty="0"/>
          </a:p>
        </p:txBody>
      </p:sp>
      <p:sp>
        <p:nvSpPr>
          <p:cNvPr id="13" name="TextBox 12"/>
          <p:cNvSpPr txBox="1"/>
          <p:nvPr/>
        </p:nvSpPr>
        <p:spPr>
          <a:xfrm>
            <a:off x="7924800" y="3481642"/>
            <a:ext cx="516988" cy="338554"/>
          </a:xfrm>
          <a:prstGeom prst="rect">
            <a:avLst/>
          </a:prstGeom>
          <a:noFill/>
        </p:spPr>
        <p:txBody>
          <a:bodyPr wrap="none" rtlCol="0">
            <a:spAutoFit/>
          </a:bodyPr>
          <a:lstStyle/>
          <a:p>
            <a:r>
              <a:rPr lang="en-US" dirty="0" smtClean="0"/>
              <a:t>V3</a:t>
            </a:r>
            <a:endParaRPr lang="en-US" dirty="0"/>
          </a:p>
        </p:txBody>
      </p:sp>
    </p:spTree>
    <p:extLst>
      <p:ext uri="{BB962C8B-B14F-4D97-AF65-F5344CB8AC3E}">
        <p14:creationId xmlns:p14="http://schemas.microsoft.com/office/powerpoint/2010/main" val="2922199410"/>
      </p:ext>
    </p:extLst>
  </p:cSld>
  <p:clrMapOvr>
    <a:masterClrMapping/>
  </p:clrMapOvr>
  <mc:AlternateContent xmlns:mc="http://schemas.openxmlformats.org/markup-compatibility/2006" xmlns:p14="http://schemas.microsoft.com/office/powerpoint/2010/main">
    <mc:Choice Requires="p14">
      <p:transition spd="slow" p14:dur="2000"/>
    </mc:Choice>
    <mc:Fallback xmlns:mv="urn:schemas-microsoft-com:mac:vml" xmlns="">
      <p:transition spd="slow"/>
    </mc:Fallback>
  </mc:AlternateContent>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New readout electronics</a:t>
            </a:r>
            <a:endParaRPr lang="en-US" dirty="0"/>
          </a:p>
        </p:txBody>
      </p:sp>
      <p:sp>
        <p:nvSpPr>
          <p:cNvPr id="3" name="Content Placeholder 2"/>
          <p:cNvSpPr>
            <a:spLocks noGrp="1"/>
          </p:cNvSpPr>
          <p:nvPr>
            <p:ph idx="1"/>
          </p:nvPr>
        </p:nvSpPr>
        <p:spPr/>
        <p:txBody>
          <a:bodyPr/>
          <a:lstStyle/>
          <a:p>
            <a:r>
              <a:rPr lang="en-US" dirty="0" smtClean="0"/>
              <a:t>The new readout electronics for the wire chambers, all warm, is being tested at our </a:t>
            </a:r>
            <a:r>
              <a:rPr lang="en-US" dirty="0" err="1" smtClean="0"/>
              <a:t>Legnaro</a:t>
            </a:r>
            <a:r>
              <a:rPr lang="en-US" dirty="0" smtClean="0"/>
              <a:t> Lab with a </a:t>
            </a:r>
            <a:r>
              <a:rPr lang="en-US" dirty="0" err="1" smtClean="0"/>
              <a:t>LAr</a:t>
            </a:r>
            <a:r>
              <a:rPr lang="en-US" dirty="0" smtClean="0"/>
              <a:t> TPC prototype (ICARINO).</a:t>
            </a:r>
          </a:p>
          <a:p>
            <a:r>
              <a:rPr lang="en-US" dirty="0" smtClean="0"/>
              <a:t>The procurement of the new electronics has been granted by INFN. An addendum to the INFN – CERN </a:t>
            </a:r>
            <a:r>
              <a:rPr lang="en-US" dirty="0" err="1" smtClean="0"/>
              <a:t>MoU</a:t>
            </a:r>
            <a:r>
              <a:rPr lang="en-US" dirty="0" smtClean="0"/>
              <a:t> is being prepared on this subject</a:t>
            </a:r>
            <a:r>
              <a:rPr lang="en-US" smtClean="0"/>
              <a:t>. </a:t>
            </a:r>
          </a:p>
          <a:p>
            <a:r>
              <a:rPr lang="en-US" smtClean="0"/>
              <a:t>For </a:t>
            </a:r>
            <a:r>
              <a:rPr lang="en-US" dirty="0" smtClean="0"/>
              <a:t>fiscal year 2016 CSN2 has granted 530k€. The total cost is foreseen in the order of 1930k€.</a:t>
            </a:r>
          </a:p>
          <a:p>
            <a:r>
              <a:rPr lang="en-US" dirty="0" smtClean="0"/>
              <a:t>See S. Centro presentation for details.</a:t>
            </a:r>
          </a:p>
          <a:p>
            <a:r>
              <a:rPr lang="en-US" dirty="0" smtClean="0"/>
              <a:t>The readout electronics for the PMTs is not yet fully defined, although it is budgeted within the existing CERN – INFN </a:t>
            </a:r>
            <a:r>
              <a:rPr lang="en-US" dirty="0" err="1" smtClean="0"/>
              <a:t>MoU</a:t>
            </a:r>
            <a:r>
              <a:rPr lang="en-US" dirty="0" smtClean="0"/>
              <a:t>.</a:t>
            </a:r>
          </a:p>
        </p:txBody>
      </p:sp>
      <p:sp>
        <p:nvSpPr>
          <p:cNvPr id="4" name="Slide Number Placeholder 3"/>
          <p:cNvSpPr>
            <a:spLocks noGrp="1"/>
          </p:cNvSpPr>
          <p:nvPr>
            <p:ph type="sldNum" sz="quarter" idx="11"/>
          </p:nvPr>
        </p:nvSpPr>
        <p:spPr/>
        <p:txBody>
          <a:bodyPr/>
          <a:lstStyle/>
          <a:p>
            <a:r>
              <a:rPr lang="en-GB" smtClean="0"/>
              <a:t>Slide: </a:t>
            </a:r>
            <a:fld id="{C0367892-4C36-1744-A726-262AF37AA8B7}" type="slidenum">
              <a:rPr lang="en-GB" smtClean="0"/>
              <a:pPr/>
              <a:t>12</a:t>
            </a:fld>
            <a:endParaRPr lang="en-GB" dirty="0">
              <a:solidFill>
                <a:schemeClr val="accent1"/>
              </a:solidFill>
            </a:endParaRPr>
          </a:p>
        </p:txBody>
      </p:sp>
      <p:sp>
        <p:nvSpPr>
          <p:cNvPr id="5" name="Footer Placeholder 4"/>
          <p:cNvSpPr>
            <a:spLocks noGrp="1"/>
          </p:cNvSpPr>
          <p:nvPr>
            <p:ph type="ftr" sz="quarter" idx="3"/>
          </p:nvPr>
        </p:nvSpPr>
        <p:spPr/>
        <p:txBody>
          <a:bodyPr/>
          <a:lstStyle/>
          <a:p>
            <a:pPr>
              <a:defRPr/>
            </a:pPr>
            <a:r>
              <a:rPr lang="en-US" smtClean="0"/>
              <a:t>SBN Review Meeting, October 15, 2015</a:t>
            </a:r>
            <a:endParaRPr lang="en-GB" dirty="0"/>
          </a:p>
        </p:txBody>
      </p:sp>
    </p:spTree>
    <p:extLst>
      <p:ext uri="{BB962C8B-B14F-4D97-AF65-F5344CB8AC3E}">
        <p14:creationId xmlns:p14="http://schemas.microsoft.com/office/powerpoint/2010/main" val="151625505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marL="635000" lvl="2" indent="-234950">
              <a:lnSpc>
                <a:spcPct val="120000"/>
              </a:lnSpc>
            </a:pPr>
            <a:r>
              <a:rPr lang="en-US" dirty="0">
                <a:solidFill>
                  <a:srgbClr val="FFFFFF"/>
                </a:solidFill>
              </a:rPr>
              <a:t>New cold vessels construction</a:t>
            </a:r>
          </a:p>
        </p:txBody>
      </p:sp>
      <p:sp>
        <p:nvSpPr>
          <p:cNvPr id="4" name="Slide Number Placeholder 3"/>
          <p:cNvSpPr>
            <a:spLocks noGrp="1"/>
          </p:cNvSpPr>
          <p:nvPr>
            <p:ph type="sldNum" sz="quarter" idx="11"/>
          </p:nvPr>
        </p:nvSpPr>
        <p:spPr/>
        <p:txBody>
          <a:bodyPr/>
          <a:lstStyle/>
          <a:p>
            <a:r>
              <a:rPr lang="en-GB" smtClean="0"/>
              <a:t>Slide: </a:t>
            </a:r>
            <a:fld id="{C0367892-4C36-1744-A726-262AF37AA8B7}" type="slidenum">
              <a:rPr lang="en-GB" smtClean="0"/>
              <a:pPr/>
              <a:t>13</a:t>
            </a:fld>
            <a:endParaRPr lang="en-GB" dirty="0">
              <a:solidFill>
                <a:schemeClr val="accent1"/>
              </a:solidFill>
            </a:endParaRPr>
          </a:p>
        </p:txBody>
      </p:sp>
      <p:sp>
        <p:nvSpPr>
          <p:cNvPr id="7" name="Rectangle 5"/>
          <p:cNvSpPr>
            <a:spLocks noGrp="1" noChangeArrowheads="1"/>
          </p:cNvSpPr>
          <p:nvPr>
            <p:ph type="ftr" sz="quarter" idx="3"/>
          </p:nvPr>
        </p:nvSpPr>
        <p:spPr bwMode="auto">
          <a:xfrm>
            <a:off x="5962" y="6629400"/>
            <a:ext cx="4566038" cy="2286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smtClean="0">
                <a:solidFill>
                  <a:schemeClr val="accent2"/>
                </a:solidFill>
                <a:latin typeface="Helvetica" charset="0"/>
                <a:ea typeface="ＭＳ Ｐゴシック" charset="0"/>
                <a:cs typeface="ＭＳ Ｐゴシック" charset="0"/>
              </a:defRPr>
            </a:lvl1pPr>
          </a:lstStyle>
          <a:p>
            <a:pPr>
              <a:defRPr/>
            </a:pPr>
            <a:r>
              <a:rPr lang="en-US" smtClean="0"/>
              <a:t>SBN Review Meeting, October 15, 2015</a:t>
            </a:r>
            <a:endParaRPr lang="en-GB" dirty="0"/>
          </a:p>
        </p:txBody>
      </p:sp>
      <p:sp>
        <p:nvSpPr>
          <p:cNvPr id="8" name="Content Placeholder 2"/>
          <p:cNvSpPr>
            <a:spLocks noGrp="1"/>
          </p:cNvSpPr>
          <p:nvPr>
            <p:ph idx="1"/>
          </p:nvPr>
        </p:nvSpPr>
        <p:spPr>
          <a:xfrm>
            <a:off x="76200" y="152400"/>
            <a:ext cx="9829800" cy="6172200"/>
          </a:xfrm>
        </p:spPr>
        <p:txBody>
          <a:bodyPr/>
          <a:lstStyle/>
          <a:p>
            <a:pPr marL="0" lvl="1" indent="0">
              <a:lnSpc>
                <a:spcPct val="120000"/>
              </a:lnSpc>
              <a:buSzPct val="80000"/>
              <a:buNone/>
            </a:pPr>
            <a:endParaRPr lang="en-US" sz="2000" dirty="0" smtClean="0">
              <a:solidFill>
                <a:srgbClr val="000000"/>
              </a:solidFill>
            </a:endParaRPr>
          </a:p>
          <a:p>
            <a:pPr marL="234950" lvl="1" indent="-234950">
              <a:buClrTx/>
              <a:buSzPct val="80000"/>
              <a:buFont typeface="Zapf Dingbats" charset="2"/>
              <a:buChar char="l"/>
            </a:pPr>
            <a:r>
              <a:rPr lang="en-US" sz="2000" dirty="0" smtClean="0"/>
              <a:t>First </a:t>
            </a:r>
            <a:r>
              <a:rPr lang="en-US" sz="2000" dirty="0"/>
              <a:t>extrusions </a:t>
            </a:r>
            <a:r>
              <a:rPr lang="en-US" sz="2000" dirty="0" smtClean="0"/>
              <a:t>produced and delivered to CERN for first tests on welding.</a:t>
            </a:r>
            <a:endParaRPr lang="en-US" sz="2000" dirty="0"/>
          </a:p>
          <a:p>
            <a:pPr marL="234950" lvl="1" indent="-234950">
              <a:buClrTx/>
              <a:buSzPct val="80000"/>
              <a:buFont typeface="Zapf Dingbats" charset="2"/>
              <a:buChar char="l"/>
            </a:pPr>
            <a:r>
              <a:rPr lang="en-US" sz="2000" dirty="0" smtClean="0"/>
              <a:t>Order for </a:t>
            </a:r>
            <a:r>
              <a:rPr lang="en-US" sz="2000" dirty="0"/>
              <a:t>the panels pre-assemblies </a:t>
            </a:r>
            <a:r>
              <a:rPr lang="en-US" sz="2000" dirty="0" smtClean="0"/>
              <a:t>was sent out to the company, first delivery before end of </a:t>
            </a:r>
            <a:r>
              <a:rPr lang="en-US" sz="2000" dirty="0" smtClean="0"/>
              <a:t>2015</a:t>
            </a:r>
            <a:r>
              <a:rPr lang="en-US" sz="2000" dirty="0" smtClean="0"/>
              <a:t>.</a:t>
            </a:r>
            <a:endParaRPr lang="en-US" sz="2000" dirty="0"/>
          </a:p>
          <a:p>
            <a:pPr marL="234950" lvl="1" indent="-234950">
              <a:buClrTx/>
              <a:buSzPct val="80000"/>
              <a:buFont typeface="Zapf Dingbats" charset="2"/>
              <a:buChar char="l"/>
            </a:pPr>
            <a:r>
              <a:rPr lang="en-US" sz="2000" dirty="0" smtClean="0"/>
              <a:t>Order for </a:t>
            </a:r>
            <a:r>
              <a:rPr lang="en-US" sz="2000" dirty="0" smtClean="0"/>
              <a:t>end</a:t>
            </a:r>
            <a:r>
              <a:rPr lang="en-US" sz="2000" dirty="0"/>
              <a:t>-</a:t>
            </a:r>
            <a:r>
              <a:rPr lang="en-US" sz="2000" dirty="0" smtClean="0"/>
              <a:t>caps being processed.</a:t>
            </a:r>
            <a:endParaRPr lang="en-US" sz="2000" dirty="0"/>
          </a:p>
          <a:p>
            <a:pPr marL="234950" lvl="1" indent="-234950">
              <a:buClrTx/>
              <a:buSzPct val="80000"/>
              <a:buFont typeface="Zapf Dingbats" charset="2"/>
              <a:buChar char="l"/>
            </a:pPr>
            <a:r>
              <a:rPr lang="en-US" sz="2000" dirty="0" smtClean="0"/>
              <a:t>The final assembly strategy has been defined; the required tools are being procured.</a:t>
            </a:r>
            <a:endParaRPr lang="en-US" sz="2000" dirty="0"/>
          </a:p>
          <a:p>
            <a:pPr marL="234950" lvl="1" indent="-234950">
              <a:buClrTx/>
              <a:buSzPct val="80000"/>
              <a:buFont typeface="Zapf Dingbats" charset="2"/>
              <a:buChar char="l"/>
            </a:pPr>
            <a:r>
              <a:rPr lang="en-US" sz="2000" dirty="0" smtClean="0"/>
              <a:t>CERN Main Workshop is proceeding with the</a:t>
            </a:r>
            <a:br>
              <a:rPr lang="en-US" sz="2000" dirty="0" smtClean="0"/>
            </a:br>
            <a:r>
              <a:rPr lang="en-US" sz="2000" dirty="0" smtClean="0"/>
              <a:t>assembly of the stiffening</a:t>
            </a:r>
            <a:r>
              <a:rPr lang="en-US" sz="2000" dirty="0"/>
              <a:t> </a:t>
            </a:r>
            <a:r>
              <a:rPr lang="en-US" sz="2000" dirty="0" smtClean="0"/>
              <a:t>frames </a:t>
            </a:r>
            <a:r>
              <a:rPr lang="en-US" sz="2000" dirty="0"/>
              <a:t>and </a:t>
            </a:r>
            <a:r>
              <a:rPr lang="en-US" sz="2000" dirty="0" smtClean="0"/>
              <a:t>with </a:t>
            </a:r>
            <a:br>
              <a:rPr lang="en-US" sz="2000" dirty="0" smtClean="0"/>
            </a:br>
            <a:r>
              <a:rPr lang="en-US" sz="2000" dirty="0" smtClean="0"/>
              <a:t>the definition </a:t>
            </a:r>
            <a:r>
              <a:rPr lang="en-US" sz="2000" dirty="0"/>
              <a:t>of the </a:t>
            </a:r>
            <a:r>
              <a:rPr lang="en-US" sz="2000" dirty="0" smtClean="0"/>
              <a:t>welding procedures. </a:t>
            </a:r>
            <a:br>
              <a:rPr lang="en-US" sz="2000" dirty="0" smtClean="0"/>
            </a:br>
            <a:r>
              <a:rPr lang="en-US" sz="2000" dirty="0" smtClean="0"/>
              <a:t>The first two angular profiles of</a:t>
            </a:r>
          </a:p>
          <a:p>
            <a:pPr marL="0" lvl="1" indent="0">
              <a:buClrTx/>
              <a:buSzPct val="80000"/>
              <a:buNone/>
            </a:pPr>
            <a:r>
              <a:rPr lang="en-US" sz="2000" dirty="0"/>
              <a:t> </a:t>
            </a:r>
            <a:r>
              <a:rPr lang="en-US" sz="2000" dirty="0" smtClean="0"/>
              <a:t>  the</a:t>
            </a:r>
            <a:r>
              <a:rPr lang="en-US" sz="2000" dirty="0"/>
              <a:t> </a:t>
            </a:r>
            <a:r>
              <a:rPr lang="en-US" sz="2000" dirty="0" smtClean="0"/>
              <a:t>stiffening frames have been delivered</a:t>
            </a:r>
          </a:p>
          <a:p>
            <a:pPr marL="0" lvl="1" indent="0">
              <a:buClrTx/>
              <a:buSzPct val="80000"/>
              <a:buNone/>
            </a:pPr>
            <a:r>
              <a:rPr lang="en-US" sz="2000" dirty="0"/>
              <a:t> </a:t>
            </a:r>
            <a:r>
              <a:rPr lang="en-US" sz="2000" dirty="0" smtClean="0"/>
              <a:t>  to CERN, as well as 10 “I” </a:t>
            </a:r>
            <a:r>
              <a:rPr lang="en-US" sz="2000" dirty="0" smtClean="0"/>
              <a:t>profiles. Samples </a:t>
            </a:r>
            <a:r>
              <a:rPr lang="en-US" sz="2000" dirty="0" smtClean="0"/>
              <a:t>of the profiles are in the Main</a:t>
            </a:r>
          </a:p>
          <a:p>
            <a:pPr marL="0" lvl="1" indent="0">
              <a:buClrTx/>
              <a:buSzPct val="80000"/>
              <a:buNone/>
            </a:pPr>
            <a:r>
              <a:rPr lang="en-US" sz="2000" dirty="0" smtClean="0"/>
              <a:t>   </a:t>
            </a:r>
            <a:r>
              <a:rPr lang="en-US" sz="2000" dirty="0" smtClean="0"/>
              <a:t>Workshop.</a:t>
            </a:r>
          </a:p>
          <a:p>
            <a:pPr marL="285750" lvl="1">
              <a:buClrTx/>
              <a:buSzPct val="80000"/>
            </a:pPr>
            <a:r>
              <a:rPr lang="en-US" sz="2000" dirty="0" smtClean="0">
                <a:solidFill>
                  <a:srgbClr val="000000"/>
                </a:solidFill>
              </a:rPr>
              <a:t>Welding procedures have been defined </a:t>
            </a:r>
            <a:br>
              <a:rPr lang="en-US" sz="2000" dirty="0" smtClean="0">
                <a:solidFill>
                  <a:srgbClr val="000000"/>
                </a:solidFill>
              </a:rPr>
            </a:br>
            <a:r>
              <a:rPr lang="en-US" sz="2000" dirty="0" smtClean="0">
                <a:solidFill>
                  <a:srgbClr val="000000"/>
                </a:solidFill>
              </a:rPr>
              <a:t>according to maximum quality (level B of</a:t>
            </a:r>
            <a:br>
              <a:rPr lang="en-US" sz="2000" dirty="0" smtClean="0">
                <a:solidFill>
                  <a:srgbClr val="000000"/>
                </a:solidFill>
              </a:rPr>
            </a:br>
            <a:r>
              <a:rPr lang="en-US" sz="2000" dirty="0" err="1" smtClean="0">
                <a:solidFill>
                  <a:srgbClr val="000000"/>
                </a:solidFill>
              </a:rPr>
              <a:t>Eurocodes</a:t>
            </a:r>
            <a:r>
              <a:rPr lang="en-US" sz="2000" dirty="0" smtClean="0">
                <a:solidFill>
                  <a:srgbClr val="000000"/>
                </a:solidFill>
              </a:rPr>
              <a:t>)</a:t>
            </a:r>
            <a:endParaRPr lang="en-US" dirty="0">
              <a:solidFill>
                <a:srgbClr val="000000"/>
              </a:solidFill>
            </a:endParaRPr>
          </a:p>
        </p:txBody>
      </p:sp>
      <p:pic>
        <p:nvPicPr>
          <p:cNvPr id="9" name="Immagine 8"/>
          <p:cNvPicPr>
            <a:picLocks noChangeAspect="1"/>
          </p:cNvPicPr>
          <p:nvPr/>
        </p:nvPicPr>
        <p:blipFill rotWithShape="1">
          <a:blip r:embed="rId2" cstate="print">
            <a:extLst>
              <a:ext uri="{28A0092B-C50C-407E-A947-70E740481C1C}">
                <a14:useLocalDpi xmlns:a14="http://schemas.microsoft.com/office/drawing/2010/main" val="0"/>
              </a:ext>
            </a:extLst>
          </a:blip>
          <a:srcRect t="20572" b="13333"/>
          <a:stretch/>
        </p:blipFill>
        <p:spPr>
          <a:xfrm>
            <a:off x="5832978" y="3021874"/>
            <a:ext cx="3920622" cy="3455126"/>
          </a:xfrm>
          <a:prstGeom prst="rect">
            <a:avLst/>
          </a:prstGeom>
        </p:spPr>
      </p:pic>
    </p:spTree>
    <p:extLst>
      <p:ext uri="{BB962C8B-B14F-4D97-AF65-F5344CB8AC3E}">
        <p14:creationId xmlns:p14="http://schemas.microsoft.com/office/powerpoint/2010/main" val="2080764271"/>
      </p:ext>
    </p:extLst>
  </p:cSld>
  <p:clrMapOvr>
    <a:masterClrMapping/>
  </p:clrMapOvr>
  <mc:AlternateContent xmlns:mc="http://schemas.openxmlformats.org/markup-compatibility/2006" xmlns:p14="http://schemas.microsoft.com/office/powerpoint/2010/main">
    <mc:Choice Requires="p14">
      <p:transition spd="slow" p14:dur="2000"/>
    </mc:Choice>
    <mc:Fallback xmlns:mv="urn:schemas-microsoft-com:mac:vml" xmlns="">
      <p:transition spd="slow"/>
    </mc:Fallback>
  </mc:AlternateContent>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en-US" dirty="0" smtClean="0"/>
              <a:t>New cold vessels</a:t>
            </a:r>
            <a:endParaRPr lang="en-US" dirty="0"/>
          </a:p>
        </p:txBody>
      </p:sp>
      <p:sp>
        <p:nvSpPr>
          <p:cNvPr id="4" name="Segnaposto numero diapositiva 3"/>
          <p:cNvSpPr>
            <a:spLocks noGrp="1"/>
          </p:cNvSpPr>
          <p:nvPr>
            <p:ph type="sldNum" sz="quarter" idx="11"/>
          </p:nvPr>
        </p:nvSpPr>
        <p:spPr/>
        <p:txBody>
          <a:bodyPr/>
          <a:lstStyle/>
          <a:p>
            <a:r>
              <a:rPr lang="en-GB" smtClean="0"/>
              <a:t>Slide: </a:t>
            </a:r>
            <a:fld id="{C0367892-4C36-1744-A726-262AF37AA8B7}" type="slidenum">
              <a:rPr lang="en-GB" smtClean="0"/>
              <a:pPr/>
              <a:t>14</a:t>
            </a:fld>
            <a:endParaRPr lang="en-GB" dirty="0">
              <a:solidFill>
                <a:schemeClr val="accent1"/>
              </a:solidFill>
            </a:endParaRPr>
          </a:p>
        </p:txBody>
      </p:sp>
      <p:sp>
        <p:nvSpPr>
          <p:cNvPr id="5" name="Segnaposto piè di pagina 4"/>
          <p:cNvSpPr>
            <a:spLocks noGrp="1"/>
          </p:cNvSpPr>
          <p:nvPr>
            <p:ph type="ftr" sz="quarter" idx="3"/>
          </p:nvPr>
        </p:nvSpPr>
        <p:spPr/>
        <p:txBody>
          <a:bodyPr/>
          <a:lstStyle/>
          <a:p>
            <a:pPr>
              <a:defRPr/>
            </a:pPr>
            <a:r>
              <a:rPr lang="en-US" smtClean="0"/>
              <a:t>SBN Review Meeting, October 15, 2015</a:t>
            </a:r>
            <a:endParaRPr lang="en-GB" dirty="0"/>
          </a:p>
        </p:txBody>
      </p:sp>
      <p:pic>
        <p:nvPicPr>
          <p:cNvPr id="1026"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8299"/>
          <a:stretch/>
        </p:blipFill>
        <p:spPr bwMode="auto">
          <a:xfrm>
            <a:off x="158101" y="714103"/>
            <a:ext cx="9671699" cy="592931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23662741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en-US" dirty="0" smtClean="0"/>
              <a:t>New cold vessels construction – Materials I</a:t>
            </a:r>
            <a:endParaRPr lang="en-US" dirty="0"/>
          </a:p>
        </p:txBody>
      </p:sp>
      <p:sp>
        <p:nvSpPr>
          <p:cNvPr id="4" name="Segnaposto numero diapositiva 3"/>
          <p:cNvSpPr>
            <a:spLocks noGrp="1"/>
          </p:cNvSpPr>
          <p:nvPr>
            <p:ph type="sldNum" sz="quarter" idx="11"/>
          </p:nvPr>
        </p:nvSpPr>
        <p:spPr/>
        <p:txBody>
          <a:bodyPr/>
          <a:lstStyle/>
          <a:p>
            <a:r>
              <a:rPr lang="en-GB" smtClean="0"/>
              <a:t>Slide: </a:t>
            </a:r>
            <a:fld id="{C0367892-4C36-1744-A726-262AF37AA8B7}" type="slidenum">
              <a:rPr lang="en-GB" smtClean="0"/>
              <a:pPr/>
              <a:t>15</a:t>
            </a:fld>
            <a:endParaRPr lang="en-GB" dirty="0">
              <a:solidFill>
                <a:schemeClr val="accent1"/>
              </a:solidFill>
            </a:endParaRPr>
          </a:p>
        </p:txBody>
      </p:sp>
      <p:sp>
        <p:nvSpPr>
          <p:cNvPr id="5" name="Segnaposto piè di pagina 4"/>
          <p:cNvSpPr>
            <a:spLocks noGrp="1"/>
          </p:cNvSpPr>
          <p:nvPr>
            <p:ph type="ftr" sz="quarter" idx="3"/>
          </p:nvPr>
        </p:nvSpPr>
        <p:spPr/>
        <p:txBody>
          <a:bodyPr/>
          <a:lstStyle/>
          <a:p>
            <a:pPr>
              <a:defRPr/>
            </a:pPr>
            <a:r>
              <a:rPr lang="en-US" smtClean="0"/>
              <a:t>SBN Review Meeting, October 15, 2015</a:t>
            </a:r>
            <a:endParaRPr lang="en-GB" dirty="0"/>
          </a:p>
        </p:txBody>
      </p:sp>
      <p:pic>
        <p:nvPicPr>
          <p:cNvPr id="2051"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200" y="838200"/>
            <a:ext cx="9753599" cy="54864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22303775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en-US" dirty="0" smtClean="0"/>
              <a:t>New cold vessels construction – Materials II</a:t>
            </a:r>
            <a:endParaRPr lang="en-US" dirty="0"/>
          </a:p>
        </p:txBody>
      </p:sp>
      <p:sp>
        <p:nvSpPr>
          <p:cNvPr id="4" name="Segnaposto numero diapositiva 3"/>
          <p:cNvSpPr>
            <a:spLocks noGrp="1"/>
          </p:cNvSpPr>
          <p:nvPr>
            <p:ph type="sldNum" sz="quarter" idx="11"/>
          </p:nvPr>
        </p:nvSpPr>
        <p:spPr/>
        <p:txBody>
          <a:bodyPr/>
          <a:lstStyle/>
          <a:p>
            <a:r>
              <a:rPr lang="en-GB" smtClean="0"/>
              <a:t>Slide: </a:t>
            </a:r>
            <a:fld id="{C0367892-4C36-1744-A726-262AF37AA8B7}" type="slidenum">
              <a:rPr lang="en-GB" smtClean="0"/>
              <a:pPr/>
              <a:t>16</a:t>
            </a:fld>
            <a:endParaRPr lang="en-GB" dirty="0">
              <a:solidFill>
                <a:schemeClr val="accent1"/>
              </a:solidFill>
            </a:endParaRPr>
          </a:p>
        </p:txBody>
      </p:sp>
      <p:sp>
        <p:nvSpPr>
          <p:cNvPr id="5" name="Segnaposto piè di pagina 4"/>
          <p:cNvSpPr>
            <a:spLocks noGrp="1"/>
          </p:cNvSpPr>
          <p:nvPr>
            <p:ph type="ftr" sz="quarter" idx="3"/>
          </p:nvPr>
        </p:nvSpPr>
        <p:spPr/>
        <p:txBody>
          <a:bodyPr/>
          <a:lstStyle/>
          <a:p>
            <a:pPr>
              <a:defRPr/>
            </a:pPr>
            <a:r>
              <a:rPr lang="en-US" smtClean="0"/>
              <a:t>SBN Review Meeting, October 15, 2015</a:t>
            </a:r>
            <a:endParaRPr lang="en-GB"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200" y="838200"/>
            <a:ext cx="9755817" cy="54864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7343849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5035550" y="2338836"/>
            <a:ext cx="4622800" cy="2423664"/>
          </a:xfrm>
          <a:ln>
            <a:noFill/>
          </a:ln>
        </p:spPr>
        <p:style>
          <a:lnRef idx="1">
            <a:schemeClr val="accent1"/>
          </a:lnRef>
          <a:fillRef idx="2">
            <a:schemeClr val="accent1"/>
          </a:fillRef>
          <a:effectRef idx="1">
            <a:schemeClr val="accent1"/>
          </a:effectRef>
          <a:fontRef idx="minor">
            <a:schemeClr val="dk1"/>
          </a:fontRef>
        </p:style>
        <p:txBody>
          <a:bodyPr/>
          <a:lstStyle/>
          <a:p>
            <a:pPr marL="0" indent="0">
              <a:lnSpc>
                <a:spcPct val="150000"/>
              </a:lnSpc>
              <a:buNone/>
            </a:pPr>
            <a:r>
              <a:rPr lang="en-US" sz="1600" dirty="0">
                <a:effectLst>
                  <a:outerShdw blurRad="38100" dist="38100" dir="2700000" algn="tl">
                    <a:srgbClr val="000000">
                      <a:alpha val="43137"/>
                    </a:srgbClr>
                  </a:outerShdw>
                </a:effectLst>
              </a:rPr>
              <a:t>Design of a specific </a:t>
            </a:r>
            <a:r>
              <a:rPr lang="en-US" sz="1600" dirty="0" smtClean="0">
                <a:effectLst>
                  <a:outerShdw blurRad="38100" dist="38100" dir="2700000" algn="tl">
                    <a:srgbClr val="000000">
                      <a:alpha val="43137"/>
                    </a:srgbClr>
                  </a:outerShdw>
                </a:effectLst>
              </a:rPr>
              <a:t>tooling</a:t>
            </a:r>
            <a:endParaRPr lang="en-US" sz="1600" dirty="0">
              <a:effectLst>
                <a:outerShdw blurRad="38100" dist="38100" dir="2700000" algn="tl">
                  <a:srgbClr val="000000">
                    <a:alpha val="43137"/>
                  </a:srgbClr>
                </a:outerShdw>
              </a:effectLst>
            </a:endParaRPr>
          </a:p>
          <a:p>
            <a:pPr lvl="1">
              <a:spcBef>
                <a:spcPts val="0"/>
              </a:spcBef>
            </a:pPr>
            <a:endParaRPr lang="en-US" sz="1200" dirty="0"/>
          </a:p>
          <a:p>
            <a:pPr lvl="1">
              <a:spcBef>
                <a:spcPts val="0"/>
              </a:spcBef>
            </a:pPr>
            <a:r>
              <a:rPr lang="en-US" sz="1200" dirty="0"/>
              <a:t>To ensure an appropriate positioning and clamping of the parts in order to achieve the thigh tolerances required</a:t>
            </a:r>
          </a:p>
          <a:p>
            <a:pPr lvl="1">
              <a:spcBef>
                <a:spcPts val="0"/>
              </a:spcBef>
            </a:pPr>
            <a:endParaRPr lang="en-US" sz="1200" dirty="0"/>
          </a:p>
          <a:p>
            <a:pPr lvl="1">
              <a:spcBef>
                <a:spcPts val="0"/>
              </a:spcBef>
            </a:pPr>
            <a:r>
              <a:rPr lang="en-US" sz="1200" dirty="0"/>
              <a:t>To allow the welding in flat position which is mandatory to achieve the quality level required</a:t>
            </a:r>
          </a:p>
          <a:p>
            <a:pPr lvl="1">
              <a:spcBef>
                <a:spcPts val="0"/>
              </a:spcBef>
            </a:pPr>
            <a:endParaRPr lang="en-US" sz="1200" dirty="0"/>
          </a:p>
          <a:p>
            <a:pPr marL="0" indent="0">
              <a:lnSpc>
                <a:spcPct val="150000"/>
              </a:lnSpc>
              <a:buNone/>
            </a:pPr>
            <a:r>
              <a:rPr lang="en-US" sz="1600" dirty="0">
                <a:effectLst>
                  <a:outerShdw blurRad="38100" dist="38100" dir="2700000" algn="tl">
                    <a:srgbClr val="000000">
                      <a:alpha val="43137"/>
                    </a:srgbClr>
                  </a:outerShdw>
                </a:effectLst>
              </a:rPr>
              <a:t>Delivery date foreseen: end </a:t>
            </a:r>
            <a:r>
              <a:rPr lang="en-US" sz="1600" dirty="0" smtClean="0">
                <a:effectLst>
                  <a:outerShdw blurRad="38100" dist="38100" dir="2700000" algn="tl">
                    <a:srgbClr val="000000">
                      <a:alpha val="43137"/>
                    </a:srgbClr>
                  </a:outerShdw>
                </a:effectLst>
              </a:rPr>
              <a:t>October</a:t>
            </a:r>
            <a:endParaRPr lang="en-US" sz="1600" dirty="0">
              <a:effectLst>
                <a:outerShdw blurRad="38100" dist="38100" dir="2700000" algn="tl">
                  <a:srgbClr val="000000">
                    <a:alpha val="43137"/>
                  </a:srgbClr>
                </a:outerShdw>
              </a:effectLst>
            </a:endParaRPr>
          </a:p>
          <a:p>
            <a:pPr marL="0" indent="0">
              <a:lnSpc>
                <a:spcPct val="150000"/>
              </a:lnSpc>
              <a:buNone/>
            </a:pPr>
            <a:endParaRPr lang="en-US" sz="1600" dirty="0">
              <a:effectLst>
                <a:outerShdw blurRad="38100" dist="38100" dir="2700000" algn="tl">
                  <a:srgbClr val="000000">
                    <a:alpha val="43137"/>
                  </a:srgbClr>
                </a:outerShdw>
              </a:effectLst>
            </a:endParaRPr>
          </a:p>
        </p:txBody>
      </p:sp>
      <p:sp>
        <p:nvSpPr>
          <p:cNvPr id="3" name="Title 2"/>
          <p:cNvSpPr>
            <a:spLocks noGrp="1"/>
          </p:cNvSpPr>
          <p:nvPr>
            <p:ph type="title"/>
          </p:nvPr>
        </p:nvSpPr>
        <p:spPr>
          <a:xfrm>
            <a:off x="412750" y="76200"/>
            <a:ext cx="8915400" cy="990600"/>
          </a:xfrm>
        </p:spPr>
        <p:txBody>
          <a:bodyPr/>
          <a:lstStyle/>
          <a:p>
            <a:r>
              <a:rPr lang="en-GB" dirty="0" smtClean="0"/>
              <a:t>U-frames</a:t>
            </a:r>
            <a:br>
              <a:rPr lang="en-GB" dirty="0" smtClean="0"/>
            </a:br>
            <a:r>
              <a:rPr lang="en-GB" sz="2800" dirty="0">
                <a:effectLst/>
              </a:rPr>
              <a:t>Assembly tooling</a:t>
            </a:r>
          </a:p>
        </p:txBody>
      </p:sp>
      <p:sp>
        <p:nvSpPr>
          <p:cNvPr id="5" name="Footer Placeholder 4"/>
          <p:cNvSpPr>
            <a:spLocks noGrp="1"/>
          </p:cNvSpPr>
          <p:nvPr>
            <p:ph type="ftr" sz="quarter" idx="3"/>
          </p:nvPr>
        </p:nvSpPr>
        <p:spPr/>
        <p:txBody>
          <a:bodyPr/>
          <a:lstStyle/>
          <a:p>
            <a:pPr algn="r" fontAlgn="auto">
              <a:spcBef>
                <a:spcPts val="0"/>
              </a:spcBef>
              <a:spcAft>
                <a:spcPts val="0"/>
              </a:spcAft>
            </a:pPr>
            <a:r>
              <a:rPr lang="en-GB" smtClean="0">
                <a:solidFill>
                  <a:prstClr val="black">
                    <a:lumMod val="50000"/>
                    <a:lumOff val="50000"/>
                  </a:prstClr>
                </a:solidFill>
              </a:rPr>
              <a:t>SBN Review Meeting, October 15, 2015</a:t>
            </a:r>
            <a:endParaRPr lang="en-GB" dirty="0">
              <a:solidFill>
                <a:prstClr val="black">
                  <a:lumMod val="50000"/>
                  <a:lumOff val="50000"/>
                </a:prstClr>
              </a:solidFill>
            </a:endParaRPr>
          </a:p>
        </p:txBody>
      </p:sp>
      <p:sp>
        <p:nvSpPr>
          <p:cNvPr id="6" name="Slide Number Placeholder 5"/>
          <p:cNvSpPr>
            <a:spLocks noGrp="1"/>
          </p:cNvSpPr>
          <p:nvPr>
            <p:ph type="sldNum" sz="quarter" idx="4294967295"/>
          </p:nvPr>
        </p:nvSpPr>
        <p:spPr>
          <a:xfrm>
            <a:off x="4210050" y="6546998"/>
            <a:ext cx="1155700" cy="180000"/>
          </a:xfrm>
          <a:prstGeom prst="rect">
            <a:avLst/>
          </a:prstGeom>
        </p:spPr>
        <p:txBody>
          <a:bodyPr/>
          <a:lstStyle/>
          <a:p>
            <a:fld id="{C4A691AD-322C-42CD-8EC8-21A760F6E850}" type="slidenum">
              <a:rPr lang="en-GB" smtClean="0"/>
              <a:pPr/>
              <a:t>17</a:t>
            </a:fld>
            <a:endParaRPr lang="en-GB" dirty="0"/>
          </a:p>
        </p:txBody>
      </p:sp>
      <p:pic>
        <p:nvPicPr>
          <p:cNvPr id="7" name="Picture 6"/>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295828" y="1843537"/>
            <a:ext cx="4464051" cy="3414263"/>
          </a:xfrm>
          <a:prstGeom prst="rect">
            <a:avLst/>
          </a:prstGeom>
          <a:effectLst>
            <a:outerShdw blurRad="254000" dist="177800" dir="2700000" algn="tl" rotWithShape="0">
              <a:prstClr val="black">
                <a:alpha val="40000"/>
              </a:prstClr>
            </a:outerShdw>
          </a:effectLst>
        </p:spPr>
      </p:pic>
    </p:spTree>
    <p:extLst>
      <p:ext uri="{BB962C8B-B14F-4D97-AF65-F5344CB8AC3E}">
        <p14:creationId xmlns:p14="http://schemas.microsoft.com/office/powerpoint/2010/main" val="685307656"/>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 name="Group 12"/>
          <p:cNvGrpSpPr>
            <a:grpSpLocks noChangeAspect="1"/>
          </p:cNvGrpSpPr>
          <p:nvPr/>
        </p:nvGrpSpPr>
        <p:grpSpPr>
          <a:xfrm>
            <a:off x="1014987" y="1464600"/>
            <a:ext cx="7432528" cy="4860000"/>
            <a:chOff x="936918" y="1295400"/>
            <a:chExt cx="7270164" cy="5149990"/>
          </a:xfrm>
        </p:grpSpPr>
        <p:pic>
          <p:nvPicPr>
            <p:cNvPr id="8" name="Picture 7"/>
            <p:cNvPicPr>
              <a:picLocks noChangeAspect="1"/>
            </p:cNvPicPr>
            <p:nvPr/>
          </p:nvPicPr>
          <p:blipFill>
            <a:blip r:embed="rId3"/>
            <a:stretch>
              <a:fillRect/>
            </a:stretch>
          </p:blipFill>
          <p:spPr>
            <a:xfrm>
              <a:off x="936918" y="1295400"/>
              <a:ext cx="7270164" cy="5149990"/>
            </a:xfrm>
            <a:prstGeom prst="rect">
              <a:avLst/>
            </a:prstGeom>
          </p:spPr>
        </p:pic>
        <p:sp>
          <p:nvSpPr>
            <p:cNvPr id="10" name="TextBox 9"/>
            <p:cNvSpPr txBox="1"/>
            <p:nvPr/>
          </p:nvSpPr>
          <p:spPr>
            <a:xfrm>
              <a:off x="4953000" y="3880865"/>
              <a:ext cx="504323" cy="489212"/>
            </a:xfrm>
            <a:prstGeom prst="rect">
              <a:avLst/>
            </a:prstGeom>
            <a:noFill/>
          </p:spPr>
          <p:txBody>
            <a:bodyPr wrap="none" rtlCol="0">
              <a:spAutoFit/>
            </a:bodyPr>
            <a:lstStyle/>
            <a:p>
              <a:r>
                <a:rPr lang="en-US" sz="2400" b="1" dirty="0" smtClean="0">
                  <a:solidFill>
                    <a:srgbClr val="FF0000"/>
                  </a:solidFill>
                  <a:latin typeface="+mn-lt"/>
                </a:rPr>
                <a:t>A</a:t>
              </a:r>
              <a:endParaRPr lang="en-US" sz="2400" b="1" dirty="0">
                <a:solidFill>
                  <a:srgbClr val="FF0000"/>
                </a:solidFill>
                <a:latin typeface="+mn-lt"/>
              </a:endParaRPr>
            </a:p>
          </p:txBody>
        </p:sp>
        <p:sp>
          <p:nvSpPr>
            <p:cNvPr id="11" name="TextBox 10"/>
            <p:cNvSpPr txBox="1"/>
            <p:nvPr/>
          </p:nvSpPr>
          <p:spPr>
            <a:xfrm>
              <a:off x="6483412" y="4283063"/>
              <a:ext cx="473895" cy="489212"/>
            </a:xfrm>
            <a:prstGeom prst="rect">
              <a:avLst/>
            </a:prstGeom>
            <a:noFill/>
          </p:spPr>
          <p:txBody>
            <a:bodyPr wrap="none" rtlCol="0">
              <a:spAutoFit/>
            </a:bodyPr>
            <a:lstStyle/>
            <a:p>
              <a:r>
                <a:rPr lang="en-US" sz="2400" b="1" dirty="0" smtClean="0">
                  <a:solidFill>
                    <a:srgbClr val="FF0000"/>
                  </a:solidFill>
                  <a:latin typeface="+mn-lt"/>
                </a:rPr>
                <a:t>B</a:t>
              </a:r>
              <a:endParaRPr lang="en-US" sz="2400" b="1" dirty="0">
                <a:solidFill>
                  <a:srgbClr val="FF0000"/>
                </a:solidFill>
                <a:latin typeface="+mn-lt"/>
              </a:endParaRPr>
            </a:p>
          </p:txBody>
        </p:sp>
        <p:sp>
          <p:nvSpPr>
            <p:cNvPr id="12" name="TextBox 11"/>
            <p:cNvSpPr txBox="1"/>
            <p:nvPr/>
          </p:nvSpPr>
          <p:spPr>
            <a:xfrm>
              <a:off x="3254718" y="5153442"/>
              <a:ext cx="470366" cy="489212"/>
            </a:xfrm>
            <a:prstGeom prst="rect">
              <a:avLst/>
            </a:prstGeom>
            <a:noFill/>
          </p:spPr>
          <p:txBody>
            <a:bodyPr wrap="none" rtlCol="0">
              <a:spAutoFit/>
            </a:bodyPr>
            <a:lstStyle/>
            <a:p>
              <a:r>
                <a:rPr lang="en-US" sz="2400" b="1" dirty="0">
                  <a:solidFill>
                    <a:srgbClr val="FF0000"/>
                  </a:solidFill>
                  <a:latin typeface="+mn-lt"/>
                </a:rPr>
                <a:t>C</a:t>
              </a:r>
            </a:p>
          </p:txBody>
        </p:sp>
      </p:grpSp>
      <p:sp>
        <p:nvSpPr>
          <p:cNvPr id="3" name="Title 2"/>
          <p:cNvSpPr>
            <a:spLocks noGrp="1"/>
          </p:cNvSpPr>
          <p:nvPr>
            <p:ph type="title"/>
          </p:nvPr>
        </p:nvSpPr>
        <p:spPr>
          <a:xfrm>
            <a:off x="412750" y="76200"/>
            <a:ext cx="8915400" cy="990600"/>
          </a:xfrm>
        </p:spPr>
        <p:txBody>
          <a:bodyPr/>
          <a:lstStyle/>
          <a:p>
            <a:r>
              <a:rPr lang="en-GB" dirty="0" smtClean="0"/>
              <a:t>U-frames</a:t>
            </a:r>
            <a:br>
              <a:rPr lang="en-GB" dirty="0" smtClean="0"/>
            </a:br>
            <a:r>
              <a:rPr lang="en-GB" sz="2800" dirty="0" smtClean="0">
                <a:effectLst/>
              </a:rPr>
              <a:t>Corner design</a:t>
            </a:r>
            <a:endParaRPr lang="en-GB" sz="2800" dirty="0">
              <a:effectLst/>
            </a:endParaRPr>
          </a:p>
        </p:txBody>
      </p:sp>
      <p:sp>
        <p:nvSpPr>
          <p:cNvPr id="5" name="Footer Placeholder 4"/>
          <p:cNvSpPr>
            <a:spLocks noGrp="1"/>
          </p:cNvSpPr>
          <p:nvPr>
            <p:ph type="ftr" sz="quarter" idx="3"/>
          </p:nvPr>
        </p:nvSpPr>
        <p:spPr/>
        <p:txBody>
          <a:bodyPr/>
          <a:lstStyle/>
          <a:p>
            <a:pPr algn="r" fontAlgn="auto">
              <a:spcBef>
                <a:spcPts val="0"/>
              </a:spcBef>
              <a:spcAft>
                <a:spcPts val="0"/>
              </a:spcAft>
            </a:pPr>
            <a:r>
              <a:rPr lang="en-GB" smtClean="0">
                <a:solidFill>
                  <a:prstClr val="black">
                    <a:lumMod val="50000"/>
                    <a:lumOff val="50000"/>
                  </a:prstClr>
                </a:solidFill>
              </a:rPr>
              <a:t>SBN Review Meeting, October 15, 2015</a:t>
            </a:r>
            <a:endParaRPr lang="en-GB" dirty="0">
              <a:solidFill>
                <a:prstClr val="black">
                  <a:lumMod val="50000"/>
                  <a:lumOff val="50000"/>
                </a:prstClr>
              </a:solidFill>
            </a:endParaRPr>
          </a:p>
        </p:txBody>
      </p:sp>
      <p:sp>
        <p:nvSpPr>
          <p:cNvPr id="6" name="Slide Number Placeholder 5"/>
          <p:cNvSpPr>
            <a:spLocks noGrp="1"/>
          </p:cNvSpPr>
          <p:nvPr>
            <p:ph type="sldNum" sz="quarter" idx="4294967295"/>
          </p:nvPr>
        </p:nvSpPr>
        <p:spPr>
          <a:xfrm>
            <a:off x="4210050" y="6546998"/>
            <a:ext cx="1155700" cy="180000"/>
          </a:xfrm>
          <a:prstGeom prst="rect">
            <a:avLst/>
          </a:prstGeom>
        </p:spPr>
        <p:txBody>
          <a:bodyPr/>
          <a:lstStyle/>
          <a:p>
            <a:fld id="{C4A691AD-322C-42CD-8EC8-21A760F6E850}" type="slidenum">
              <a:rPr lang="en-GB" smtClean="0"/>
              <a:pPr/>
              <a:t>18</a:t>
            </a:fld>
            <a:endParaRPr lang="en-GB" dirty="0"/>
          </a:p>
        </p:txBody>
      </p:sp>
      <p:sp>
        <p:nvSpPr>
          <p:cNvPr id="2" name="Content Placeholder 1"/>
          <p:cNvSpPr>
            <a:spLocks noGrp="1"/>
          </p:cNvSpPr>
          <p:nvPr>
            <p:ph idx="1"/>
          </p:nvPr>
        </p:nvSpPr>
        <p:spPr>
          <a:xfrm>
            <a:off x="5441407" y="1585217"/>
            <a:ext cx="3219450" cy="1289099"/>
          </a:xfrm>
        </p:spPr>
        <p:txBody>
          <a:bodyPr/>
          <a:lstStyle/>
          <a:p>
            <a:pPr marL="0" indent="0">
              <a:buNone/>
            </a:pPr>
            <a:r>
              <a:rPr lang="en-US" sz="2000" dirty="0" smtClean="0">
                <a:solidFill>
                  <a:schemeClr val="bg1"/>
                </a:solidFill>
              </a:rPr>
              <a:t>Design of the chamfers</a:t>
            </a:r>
          </a:p>
          <a:p>
            <a:pPr lvl="1" algn="just"/>
            <a:r>
              <a:rPr lang="en-US" sz="1400" dirty="0" smtClean="0">
                <a:solidFill>
                  <a:schemeClr val="bg1"/>
                </a:solidFill>
              </a:rPr>
              <a:t>A: 20 mm</a:t>
            </a:r>
          </a:p>
          <a:p>
            <a:pPr lvl="1" algn="just"/>
            <a:r>
              <a:rPr lang="en-US" sz="1400" dirty="0" smtClean="0">
                <a:solidFill>
                  <a:schemeClr val="bg1"/>
                </a:solidFill>
              </a:rPr>
              <a:t>B: 10 mm</a:t>
            </a:r>
          </a:p>
          <a:p>
            <a:pPr lvl="1" algn="just"/>
            <a:r>
              <a:rPr lang="en-US" sz="1400" dirty="0" smtClean="0">
                <a:solidFill>
                  <a:schemeClr val="bg1"/>
                </a:solidFill>
              </a:rPr>
              <a:t>C: 8 mm</a:t>
            </a:r>
            <a:endParaRPr lang="en-US" sz="1800" dirty="0">
              <a:solidFill>
                <a:schemeClr val="bg1"/>
              </a:solidFill>
            </a:endParaRPr>
          </a:p>
          <a:p>
            <a:pPr marL="0" indent="0" algn="just">
              <a:buNone/>
            </a:pPr>
            <a:endParaRPr lang="en-US" sz="1400" dirty="0">
              <a:solidFill>
                <a:schemeClr val="bg1"/>
              </a:solidFill>
            </a:endParaRPr>
          </a:p>
        </p:txBody>
      </p:sp>
    </p:spTree>
    <p:extLst>
      <p:ext uri="{BB962C8B-B14F-4D97-AF65-F5344CB8AC3E}">
        <p14:creationId xmlns:p14="http://schemas.microsoft.com/office/powerpoint/2010/main" val="992209440"/>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12750" y="76200"/>
            <a:ext cx="8915400" cy="990600"/>
          </a:xfrm>
        </p:spPr>
        <p:txBody>
          <a:bodyPr/>
          <a:lstStyle/>
          <a:p>
            <a:r>
              <a:rPr lang="en-GB" dirty="0" smtClean="0"/>
              <a:t>U-frames</a:t>
            </a:r>
            <a:br>
              <a:rPr lang="en-GB" dirty="0" smtClean="0"/>
            </a:br>
            <a:r>
              <a:rPr lang="en-GB" sz="2800" dirty="0">
                <a:effectLst/>
              </a:rPr>
              <a:t>Corner design - Welding development</a:t>
            </a:r>
          </a:p>
        </p:txBody>
      </p:sp>
      <p:sp>
        <p:nvSpPr>
          <p:cNvPr id="5" name="Footer Placeholder 4"/>
          <p:cNvSpPr>
            <a:spLocks noGrp="1"/>
          </p:cNvSpPr>
          <p:nvPr>
            <p:ph type="ftr" sz="quarter" idx="3"/>
          </p:nvPr>
        </p:nvSpPr>
        <p:spPr/>
        <p:txBody>
          <a:bodyPr/>
          <a:lstStyle/>
          <a:p>
            <a:pPr algn="r" fontAlgn="auto">
              <a:spcBef>
                <a:spcPts val="0"/>
              </a:spcBef>
              <a:spcAft>
                <a:spcPts val="0"/>
              </a:spcAft>
            </a:pPr>
            <a:r>
              <a:rPr lang="en-GB" smtClean="0">
                <a:solidFill>
                  <a:prstClr val="black">
                    <a:lumMod val="50000"/>
                    <a:lumOff val="50000"/>
                  </a:prstClr>
                </a:solidFill>
              </a:rPr>
              <a:t>SBN Review Meeting, October 15, 2015</a:t>
            </a:r>
            <a:endParaRPr lang="en-GB" dirty="0">
              <a:solidFill>
                <a:prstClr val="black">
                  <a:lumMod val="50000"/>
                  <a:lumOff val="50000"/>
                </a:prstClr>
              </a:solidFill>
            </a:endParaRPr>
          </a:p>
        </p:txBody>
      </p:sp>
      <p:sp>
        <p:nvSpPr>
          <p:cNvPr id="6" name="Slide Number Placeholder 5"/>
          <p:cNvSpPr>
            <a:spLocks noGrp="1"/>
          </p:cNvSpPr>
          <p:nvPr>
            <p:ph type="sldNum" sz="quarter" idx="4294967295"/>
          </p:nvPr>
        </p:nvSpPr>
        <p:spPr>
          <a:xfrm>
            <a:off x="4210050" y="6546998"/>
            <a:ext cx="1155700" cy="180000"/>
          </a:xfrm>
          <a:prstGeom prst="rect">
            <a:avLst/>
          </a:prstGeom>
        </p:spPr>
        <p:txBody>
          <a:bodyPr/>
          <a:lstStyle/>
          <a:p>
            <a:fld id="{C4A691AD-322C-42CD-8EC8-21A760F6E850}" type="slidenum">
              <a:rPr lang="en-GB" smtClean="0"/>
              <a:pPr/>
              <a:t>19</a:t>
            </a:fld>
            <a:endParaRPr lang="en-GB" dirty="0"/>
          </a:p>
        </p:txBody>
      </p:sp>
      <p:sp>
        <p:nvSpPr>
          <p:cNvPr id="2" name="Content Placeholder 1"/>
          <p:cNvSpPr>
            <a:spLocks noGrp="1"/>
          </p:cNvSpPr>
          <p:nvPr>
            <p:ph idx="1"/>
          </p:nvPr>
        </p:nvSpPr>
        <p:spPr>
          <a:xfrm>
            <a:off x="412750" y="3444902"/>
            <a:ext cx="5613400" cy="2879698"/>
          </a:xfrm>
          <a:ln>
            <a:noFill/>
          </a:ln>
        </p:spPr>
        <p:style>
          <a:lnRef idx="1">
            <a:schemeClr val="accent1"/>
          </a:lnRef>
          <a:fillRef idx="2">
            <a:schemeClr val="accent1"/>
          </a:fillRef>
          <a:effectRef idx="1">
            <a:schemeClr val="accent1"/>
          </a:effectRef>
          <a:fontRef idx="minor">
            <a:schemeClr val="dk1"/>
          </a:fontRef>
        </p:style>
        <p:txBody>
          <a:bodyPr/>
          <a:lstStyle/>
          <a:p>
            <a:pPr marL="0" indent="0">
              <a:buNone/>
            </a:pPr>
            <a:r>
              <a:rPr lang="en-US" sz="1600" dirty="0" smtClean="0">
                <a:effectLst>
                  <a:outerShdw blurRad="38100" dist="38100" dir="2700000" algn="tl">
                    <a:srgbClr val="000000">
                      <a:alpha val="43137"/>
                    </a:srgbClr>
                  </a:outerShdw>
                </a:effectLst>
              </a:rPr>
              <a:t>Base material:	6082 T6</a:t>
            </a:r>
          </a:p>
          <a:p>
            <a:pPr marL="0" indent="0">
              <a:buNone/>
            </a:pPr>
            <a:r>
              <a:rPr lang="en-US" sz="1600" dirty="0" smtClean="0">
                <a:effectLst>
                  <a:outerShdw blurRad="38100" dist="38100" dir="2700000" algn="tl">
                    <a:srgbClr val="000000">
                      <a:alpha val="43137"/>
                    </a:srgbClr>
                  </a:outerShdw>
                </a:effectLst>
              </a:rPr>
              <a:t>Filler metal: 	5556A</a:t>
            </a:r>
          </a:p>
          <a:p>
            <a:pPr marL="0" indent="0">
              <a:buNone/>
            </a:pPr>
            <a:r>
              <a:rPr lang="en-US" sz="1600" dirty="0" smtClean="0">
                <a:effectLst>
                  <a:outerShdw blurRad="38100" dist="38100" dir="2700000" algn="tl">
                    <a:srgbClr val="000000">
                      <a:alpha val="43137"/>
                    </a:srgbClr>
                  </a:outerShdw>
                </a:effectLst>
              </a:rPr>
              <a:t>Process</a:t>
            </a:r>
            <a:r>
              <a:rPr lang="en-US" sz="1600" dirty="0">
                <a:effectLst>
                  <a:outerShdw blurRad="38100" dist="38100" dir="2700000" algn="tl">
                    <a:srgbClr val="000000">
                      <a:alpha val="43137"/>
                    </a:srgbClr>
                  </a:outerShdw>
                </a:effectLst>
              </a:rPr>
              <a:t>: </a:t>
            </a:r>
            <a:r>
              <a:rPr lang="en-US" sz="1600" dirty="0" smtClean="0">
                <a:effectLst>
                  <a:outerShdw blurRad="38100" dist="38100" dir="2700000" algn="tl">
                    <a:srgbClr val="000000">
                      <a:alpha val="43137"/>
                    </a:srgbClr>
                  </a:outerShdw>
                </a:effectLst>
              </a:rPr>
              <a:t>		MIG</a:t>
            </a:r>
            <a:endParaRPr lang="en-US" sz="1600" dirty="0">
              <a:effectLst>
                <a:outerShdw blurRad="38100" dist="38100" dir="2700000" algn="tl">
                  <a:srgbClr val="000000">
                    <a:alpha val="43137"/>
                  </a:srgbClr>
                </a:outerShdw>
              </a:effectLst>
            </a:endParaRPr>
          </a:p>
          <a:p>
            <a:pPr marL="0" indent="0">
              <a:buNone/>
            </a:pPr>
            <a:r>
              <a:rPr lang="en-US" sz="1600" dirty="0">
                <a:effectLst>
                  <a:outerShdw blurRad="38100" dist="38100" dir="2700000" algn="tl">
                    <a:srgbClr val="000000">
                      <a:alpha val="43137"/>
                    </a:srgbClr>
                  </a:outerShdw>
                </a:effectLst>
              </a:rPr>
              <a:t>Number of runs: </a:t>
            </a:r>
            <a:r>
              <a:rPr lang="en-US" sz="1600" dirty="0" smtClean="0">
                <a:effectLst>
                  <a:outerShdw blurRad="38100" dist="38100" dir="2700000" algn="tl">
                    <a:srgbClr val="000000">
                      <a:alpha val="43137"/>
                    </a:srgbClr>
                  </a:outerShdw>
                </a:effectLst>
              </a:rPr>
              <a:t>	≈ 12</a:t>
            </a:r>
            <a:endParaRPr lang="en-US" sz="1600" dirty="0">
              <a:effectLst>
                <a:outerShdw blurRad="38100" dist="38100" dir="2700000" algn="tl">
                  <a:srgbClr val="000000">
                    <a:alpha val="43137"/>
                  </a:srgbClr>
                </a:outerShdw>
              </a:effectLst>
            </a:endParaRPr>
          </a:p>
          <a:p>
            <a:pPr marL="0" indent="0">
              <a:buNone/>
            </a:pPr>
            <a:r>
              <a:rPr lang="en-US" sz="1600" dirty="0">
                <a:effectLst>
                  <a:outerShdw blurRad="38100" dist="38100" dir="2700000" algn="tl">
                    <a:srgbClr val="000000">
                      <a:alpha val="43137"/>
                    </a:srgbClr>
                  </a:outerShdw>
                </a:effectLst>
              </a:rPr>
              <a:t>Backing support: </a:t>
            </a:r>
            <a:r>
              <a:rPr lang="en-US" sz="1600" dirty="0" smtClean="0">
                <a:effectLst>
                  <a:outerShdw blurRad="38100" dist="38100" dir="2700000" algn="tl">
                    <a:srgbClr val="000000">
                      <a:alpha val="43137"/>
                    </a:srgbClr>
                  </a:outerShdw>
                </a:effectLst>
              </a:rPr>
              <a:t>	No</a:t>
            </a:r>
            <a:endParaRPr lang="en-US" sz="1600" dirty="0">
              <a:effectLst>
                <a:outerShdw blurRad="38100" dist="38100" dir="2700000" algn="tl">
                  <a:srgbClr val="000000">
                    <a:alpha val="43137"/>
                  </a:srgbClr>
                </a:outerShdw>
              </a:effectLst>
            </a:endParaRPr>
          </a:p>
          <a:p>
            <a:pPr marL="0" indent="0">
              <a:buNone/>
            </a:pPr>
            <a:r>
              <a:rPr lang="en-US" sz="1600" dirty="0">
                <a:effectLst>
                  <a:outerShdw blurRad="38100" dist="38100" dir="2700000" algn="tl">
                    <a:srgbClr val="000000">
                      <a:alpha val="43137"/>
                    </a:srgbClr>
                  </a:outerShdw>
                </a:effectLst>
              </a:rPr>
              <a:t>Shrinkage: </a:t>
            </a:r>
            <a:r>
              <a:rPr lang="en-US" sz="1600" dirty="0" smtClean="0">
                <a:effectLst>
                  <a:outerShdw blurRad="38100" dist="38100" dir="2700000" algn="tl">
                    <a:srgbClr val="000000">
                      <a:alpha val="43137"/>
                    </a:srgbClr>
                  </a:outerShdw>
                </a:effectLst>
              </a:rPr>
              <a:t>		≈ </a:t>
            </a:r>
            <a:r>
              <a:rPr lang="en-US" sz="1600" dirty="0">
                <a:effectLst>
                  <a:outerShdw blurRad="38100" dist="38100" dir="2700000" algn="tl">
                    <a:srgbClr val="000000">
                      <a:alpha val="43137"/>
                    </a:srgbClr>
                  </a:outerShdw>
                </a:effectLst>
              </a:rPr>
              <a:t>3.5 mm</a:t>
            </a:r>
          </a:p>
          <a:p>
            <a:pPr marL="0" indent="0">
              <a:buNone/>
            </a:pPr>
            <a:r>
              <a:rPr lang="en-US" sz="1600" dirty="0">
                <a:effectLst>
                  <a:outerShdw blurRad="38100" dist="38100" dir="2700000" algn="tl">
                    <a:srgbClr val="000000">
                      <a:alpha val="43137"/>
                    </a:srgbClr>
                  </a:outerShdw>
                </a:effectLst>
              </a:rPr>
              <a:t>Quality level achieve: level B (stringent) </a:t>
            </a:r>
            <a:r>
              <a:rPr lang="en-US" sz="1400" dirty="0">
                <a:effectLst>
                  <a:outerShdw blurRad="38100" dist="38100" dir="2700000" algn="tl">
                    <a:srgbClr val="000000">
                      <a:alpha val="43137"/>
                    </a:srgbClr>
                  </a:outerShdw>
                </a:effectLst>
              </a:rPr>
              <a:t>according to ISO </a:t>
            </a:r>
            <a:r>
              <a:rPr lang="en-US" sz="1400" dirty="0" smtClean="0">
                <a:effectLst>
                  <a:outerShdw blurRad="38100" dist="38100" dir="2700000" algn="tl">
                    <a:srgbClr val="000000">
                      <a:alpha val="43137"/>
                    </a:srgbClr>
                  </a:outerShdw>
                </a:effectLst>
              </a:rPr>
              <a:t>10042</a:t>
            </a:r>
            <a:endParaRPr lang="en-US" sz="1400" dirty="0" smtClean="0"/>
          </a:p>
          <a:p>
            <a:pPr marL="0" indent="0">
              <a:buNone/>
            </a:pPr>
            <a:r>
              <a:rPr lang="en-US" sz="1600" dirty="0" smtClean="0">
                <a:effectLst>
                  <a:outerShdw blurRad="38100" dist="38100" dir="2700000" algn="tl">
                    <a:srgbClr val="000000">
                      <a:alpha val="43137"/>
                    </a:srgbClr>
                  </a:outerShdw>
                </a:effectLst>
              </a:rPr>
              <a:t>Next steps: </a:t>
            </a:r>
          </a:p>
          <a:p>
            <a:pPr lvl="1">
              <a:spcBef>
                <a:spcPts val="0"/>
              </a:spcBef>
            </a:pPr>
            <a:r>
              <a:rPr lang="en-US" sz="1200" dirty="0" smtClean="0"/>
              <a:t>Design </a:t>
            </a:r>
            <a:r>
              <a:rPr lang="en-US" sz="1200" dirty="0"/>
              <a:t>of the run-in &amp; run-out plates</a:t>
            </a:r>
          </a:p>
          <a:p>
            <a:pPr lvl="1">
              <a:spcBef>
                <a:spcPts val="0"/>
              </a:spcBef>
            </a:pPr>
            <a:r>
              <a:rPr lang="en-US" sz="1200" dirty="0"/>
              <a:t>Tensile test </a:t>
            </a:r>
          </a:p>
          <a:p>
            <a:pPr marL="0" indent="0">
              <a:buNone/>
            </a:pPr>
            <a:endParaRPr lang="en-US" sz="1600" dirty="0">
              <a:effectLst>
                <a:outerShdw blurRad="38100" dist="38100" dir="2700000" algn="tl">
                  <a:srgbClr val="000000">
                    <a:alpha val="43137"/>
                  </a:srgbClr>
                </a:outerShdw>
              </a:effectLst>
            </a:endParaRPr>
          </a:p>
          <a:p>
            <a:pPr marL="0" indent="0">
              <a:buNone/>
            </a:pPr>
            <a:endParaRPr lang="en-US" sz="1600" dirty="0">
              <a:effectLst>
                <a:outerShdw blurRad="38100" dist="38100" dir="2700000" algn="tl">
                  <a:srgbClr val="000000">
                    <a:alpha val="43137"/>
                  </a:srgbClr>
                </a:outerShdw>
              </a:effectLst>
            </a:endParaRPr>
          </a:p>
        </p:txBody>
      </p:sp>
      <p:grpSp>
        <p:nvGrpSpPr>
          <p:cNvPr id="9" name="Group 8"/>
          <p:cNvGrpSpPr>
            <a:grpSpLocks noChangeAspect="1"/>
          </p:cNvGrpSpPr>
          <p:nvPr/>
        </p:nvGrpSpPr>
        <p:grpSpPr>
          <a:xfrm>
            <a:off x="401391" y="1295400"/>
            <a:ext cx="3146434" cy="2057400"/>
            <a:chOff x="936918" y="1295400"/>
            <a:chExt cx="7270164" cy="5149990"/>
          </a:xfrm>
        </p:grpSpPr>
        <p:pic>
          <p:nvPicPr>
            <p:cNvPr id="10" name="Picture 9"/>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936918" y="1295400"/>
              <a:ext cx="7270164" cy="5149990"/>
            </a:xfrm>
            <a:prstGeom prst="rect">
              <a:avLst/>
            </a:prstGeom>
          </p:spPr>
        </p:pic>
        <p:sp>
          <p:nvSpPr>
            <p:cNvPr id="11" name="TextBox 10"/>
            <p:cNvSpPr txBox="1"/>
            <p:nvPr/>
          </p:nvSpPr>
          <p:spPr>
            <a:xfrm>
              <a:off x="4777972" y="3639562"/>
              <a:ext cx="1191315" cy="1155619"/>
            </a:xfrm>
            <a:prstGeom prst="rect">
              <a:avLst/>
            </a:prstGeom>
            <a:noFill/>
          </p:spPr>
          <p:txBody>
            <a:bodyPr wrap="none" rtlCol="0">
              <a:spAutoFit/>
            </a:bodyPr>
            <a:lstStyle/>
            <a:p>
              <a:r>
                <a:rPr lang="en-US" sz="2400" b="1" dirty="0" smtClean="0">
                  <a:solidFill>
                    <a:srgbClr val="FF0000"/>
                  </a:solidFill>
                  <a:latin typeface="+mn-lt"/>
                </a:rPr>
                <a:t>A</a:t>
              </a:r>
              <a:endParaRPr lang="en-US" sz="2400" b="1" dirty="0">
                <a:solidFill>
                  <a:srgbClr val="FF0000"/>
                </a:solidFill>
                <a:latin typeface="+mn-lt"/>
              </a:endParaRPr>
            </a:p>
          </p:txBody>
        </p:sp>
      </p:grpSp>
      <p:pic>
        <p:nvPicPr>
          <p:cNvPr id="14" name="Picture 13"/>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3886508" y="1296073"/>
            <a:ext cx="2202353" cy="1620000"/>
          </a:xfrm>
          <a:prstGeom prst="rect">
            <a:avLst/>
          </a:prstGeom>
          <a:effectLst>
            <a:outerShdw blurRad="254000" dist="177800" dir="2700000" algn="tl" rotWithShape="0">
              <a:prstClr val="black">
                <a:alpha val="40000"/>
              </a:prstClr>
            </a:outerShdw>
          </a:effectLst>
        </p:spPr>
      </p:pic>
      <p:pic>
        <p:nvPicPr>
          <p:cNvPr id="15" name="Picture 14" descr="\\cern.ch\dfs\Workspaces\r\RADIO_NUMERIQUE\2015\DG\DI\Neutrino_Experiments\WA104\Tests_preliminaires\JPEG_files\20mm\_-X-00002D8D-3.JPG"/>
          <p:cNvPicPr/>
          <p:nvPr/>
        </p:nvPicPr>
        <p:blipFill>
          <a:blip r:embed="rId5" cstate="print">
            <a:extLst>
              <a:ext uri="{28A0092B-C50C-407E-A947-70E740481C1C}">
                <a14:useLocalDpi xmlns:a14="http://schemas.microsoft.com/office/drawing/2010/main"/>
              </a:ext>
            </a:extLst>
          </a:blip>
          <a:srcRect/>
          <a:stretch>
            <a:fillRect/>
          </a:stretch>
        </p:blipFill>
        <p:spPr bwMode="auto">
          <a:xfrm>
            <a:off x="6340740" y="4854935"/>
            <a:ext cx="3415506" cy="915035"/>
          </a:xfrm>
          <a:prstGeom prst="rect">
            <a:avLst/>
          </a:prstGeom>
          <a:noFill/>
          <a:ln>
            <a:noFill/>
          </a:ln>
        </p:spPr>
      </p:pic>
      <p:pic>
        <p:nvPicPr>
          <p:cNvPr id="7" name="Picture 6"/>
          <p:cNvPicPr>
            <a:picLocks noChangeAspect="1"/>
          </p:cNvPicPr>
          <p:nvPr/>
        </p:nvPicPr>
        <p:blipFill>
          <a:blip r:embed="rId6" cstate="print">
            <a:extLst>
              <a:ext uri="{28A0092B-C50C-407E-A947-70E740481C1C}">
                <a14:useLocalDpi xmlns:a14="http://schemas.microsoft.com/office/drawing/2010/main"/>
              </a:ext>
            </a:extLst>
          </a:blip>
          <a:stretch>
            <a:fillRect/>
          </a:stretch>
        </p:blipFill>
        <p:spPr>
          <a:xfrm>
            <a:off x="6839057" y="1321515"/>
            <a:ext cx="2340000" cy="1620000"/>
          </a:xfrm>
          <a:prstGeom prst="rect">
            <a:avLst/>
          </a:prstGeom>
        </p:spPr>
      </p:pic>
      <p:pic>
        <p:nvPicPr>
          <p:cNvPr id="16" name="Picture 15"/>
          <p:cNvPicPr>
            <a:picLocks noChangeAspect="1"/>
          </p:cNvPicPr>
          <p:nvPr/>
        </p:nvPicPr>
        <p:blipFill>
          <a:blip r:embed="rId7" cstate="print">
            <a:extLst>
              <a:ext uri="{28A0092B-C50C-407E-A947-70E740481C1C}">
                <a14:useLocalDpi xmlns:a14="http://schemas.microsoft.com/office/drawing/2010/main"/>
              </a:ext>
            </a:extLst>
          </a:blip>
          <a:stretch>
            <a:fillRect/>
          </a:stretch>
        </p:blipFill>
        <p:spPr>
          <a:xfrm>
            <a:off x="6839057" y="3087857"/>
            <a:ext cx="2340000" cy="1620000"/>
          </a:xfrm>
          <a:prstGeom prst="rect">
            <a:avLst/>
          </a:prstGeom>
        </p:spPr>
      </p:pic>
    </p:spTree>
    <p:extLst>
      <p:ext uri="{BB962C8B-B14F-4D97-AF65-F5344CB8AC3E}">
        <p14:creationId xmlns:p14="http://schemas.microsoft.com/office/powerpoint/2010/main" val="768565434"/>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Activities in progress</a:t>
            </a:r>
            <a:endParaRPr lang="en-US" dirty="0"/>
          </a:p>
        </p:txBody>
      </p:sp>
      <p:sp>
        <p:nvSpPr>
          <p:cNvPr id="3" name="Content Placeholder 2"/>
          <p:cNvSpPr>
            <a:spLocks noGrp="1"/>
          </p:cNvSpPr>
          <p:nvPr>
            <p:ph idx="1"/>
          </p:nvPr>
        </p:nvSpPr>
        <p:spPr>
          <a:xfrm>
            <a:off x="76200" y="533400"/>
            <a:ext cx="9829800" cy="6248400"/>
          </a:xfrm>
        </p:spPr>
        <p:txBody>
          <a:bodyPr/>
          <a:lstStyle/>
          <a:p>
            <a:pPr marL="234950" lvl="1" indent="-234950">
              <a:lnSpc>
                <a:spcPct val="120000"/>
              </a:lnSpc>
              <a:buSzPct val="80000"/>
              <a:buFont typeface="Zapf Dingbats" charset="2"/>
              <a:buChar char="l"/>
            </a:pPr>
            <a:r>
              <a:rPr lang="en-US" sz="2400" dirty="0" smtClean="0">
                <a:solidFill>
                  <a:srgbClr val="000000"/>
                </a:solidFill>
              </a:rPr>
              <a:t>The following main activities are being developed to setup the ICARUS detector for the SBN run at </a:t>
            </a:r>
            <a:r>
              <a:rPr lang="en-US" sz="2400" dirty="0" err="1" smtClean="0">
                <a:solidFill>
                  <a:srgbClr val="000000"/>
                </a:solidFill>
              </a:rPr>
              <a:t>Fermilab</a:t>
            </a:r>
            <a:r>
              <a:rPr lang="en-US" sz="2400" dirty="0" smtClean="0">
                <a:solidFill>
                  <a:srgbClr val="000000"/>
                </a:solidFill>
              </a:rPr>
              <a:t>:</a:t>
            </a:r>
          </a:p>
          <a:p>
            <a:pPr marL="635000" lvl="2" indent="-234950">
              <a:lnSpc>
                <a:spcPct val="120000"/>
              </a:lnSpc>
              <a:buSzPct val="80000"/>
              <a:buFont typeface="Zapf Dingbats" charset="2"/>
              <a:buChar char="l"/>
            </a:pPr>
            <a:r>
              <a:rPr lang="en-US" sz="2400" dirty="0" smtClean="0">
                <a:solidFill>
                  <a:srgbClr val="000000"/>
                </a:solidFill>
              </a:rPr>
              <a:t>New PMTs system deployment</a:t>
            </a:r>
            <a:r>
              <a:rPr lang="en-US" sz="2400" dirty="0">
                <a:solidFill>
                  <a:srgbClr val="000000"/>
                </a:solidFill>
              </a:rPr>
              <a:t>;</a:t>
            </a:r>
            <a:endParaRPr lang="en-US" sz="2400" dirty="0" smtClean="0">
              <a:solidFill>
                <a:srgbClr val="000000"/>
              </a:solidFill>
            </a:endParaRPr>
          </a:p>
          <a:p>
            <a:pPr marL="635000" lvl="2" indent="-234950">
              <a:lnSpc>
                <a:spcPct val="120000"/>
              </a:lnSpc>
              <a:buSzPct val="80000"/>
              <a:buFont typeface="Zapf Dingbats" charset="2"/>
              <a:buChar char="l"/>
            </a:pPr>
            <a:r>
              <a:rPr lang="en-US" sz="2400" dirty="0" smtClean="0">
                <a:solidFill>
                  <a:srgbClr val="000000"/>
                </a:solidFill>
              </a:rPr>
              <a:t>Cathode substitution/”planarization”;</a:t>
            </a:r>
          </a:p>
          <a:p>
            <a:pPr marL="635000" lvl="2" indent="-234950">
              <a:lnSpc>
                <a:spcPct val="120000"/>
              </a:lnSpc>
              <a:buSzPct val="80000"/>
              <a:buFont typeface="Zapf Dingbats" charset="2"/>
              <a:buChar char="l"/>
            </a:pPr>
            <a:r>
              <a:rPr lang="en-US" sz="2400" dirty="0">
                <a:solidFill>
                  <a:srgbClr val="000000"/>
                </a:solidFill>
              </a:rPr>
              <a:t>Detector re-</a:t>
            </a:r>
            <a:r>
              <a:rPr lang="en-US" sz="2400" dirty="0" smtClean="0">
                <a:solidFill>
                  <a:srgbClr val="000000"/>
                </a:solidFill>
              </a:rPr>
              <a:t>cabling;</a:t>
            </a:r>
            <a:endParaRPr lang="en-US" sz="2400" dirty="0">
              <a:solidFill>
                <a:srgbClr val="000000"/>
              </a:solidFill>
            </a:endParaRPr>
          </a:p>
          <a:p>
            <a:pPr marL="635000" lvl="2" indent="-234950">
              <a:lnSpc>
                <a:spcPct val="120000"/>
              </a:lnSpc>
              <a:buSzPct val="80000"/>
              <a:buFont typeface="Zapf Dingbats" charset="2"/>
              <a:buChar char="l"/>
            </a:pPr>
            <a:r>
              <a:rPr lang="en-US" sz="2400" dirty="0" smtClean="0">
                <a:solidFill>
                  <a:srgbClr val="000000"/>
                </a:solidFill>
              </a:rPr>
              <a:t>New </a:t>
            </a:r>
            <a:r>
              <a:rPr lang="en-US" sz="2400" dirty="0">
                <a:solidFill>
                  <a:srgbClr val="000000"/>
                </a:solidFill>
              </a:rPr>
              <a:t>cold vessels </a:t>
            </a:r>
            <a:r>
              <a:rPr lang="en-US" sz="2400" dirty="0" smtClean="0">
                <a:solidFill>
                  <a:srgbClr val="000000"/>
                </a:solidFill>
              </a:rPr>
              <a:t>construction</a:t>
            </a:r>
            <a:r>
              <a:rPr lang="en-US" sz="2400" dirty="0" smtClean="0">
                <a:solidFill>
                  <a:srgbClr val="000000"/>
                </a:solidFill>
              </a:rPr>
              <a:t>;</a:t>
            </a:r>
          </a:p>
          <a:p>
            <a:pPr marL="635000" lvl="2" indent="-234950">
              <a:lnSpc>
                <a:spcPct val="120000"/>
              </a:lnSpc>
              <a:buSzPct val="80000"/>
              <a:buFont typeface="Zapf Dingbats" charset="2"/>
              <a:buChar char="l"/>
            </a:pPr>
            <a:r>
              <a:rPr lang="en-US" sz="2400" dirty="0" smtClean="0">
                <a:solidFill>
                  <a:srgbClr val="000000"/>
                </a:solidFill>
              </a:rPr>
              <a:t>New thermal insulation;</a:t>
            </a:r>
            <a:endParaRPr lang="en-US" sz="2400" dirty="0">
              <a:solidFill>
                <a:srgbClr val="000000"/>
              </a:solidFill>
            </a:endParaRPr>
          </a:p>
          <a:p>
            <a:pPr marL="635000" lvl="2" indent="-234950">
              <a:lnSpc>
                <a:spcPct val="120000"/>
              </a:lnSpc>
              <a:buSzPct val="80000"/>
              <a:buFont typeface="Zapf Dingbats" charset="2"/>
              <a:buChar char="l"/>
            </a:pPr>
            <a:r>
              <a:rPr lang="en-US" sz="2400" dirty="0" smtClean="0">
                <a:solidFill>
                  <a:srgbClr val="000000"/>
                </a:solidFill>
              </a:rPr>
              <a:t>Maintenance and partial replacement of cryogenics and purification systems;</a:t>
            </a:r>
          </a:p>
          <a:p>
            <a:pPr marL="635000" lvl="2" indent="-234950">
              <a:lnSpc>
                <a:spcPct val="120000"/>
              </a:lnSpc>
              <a:buSzPct val="80000"/>
              <a:buFont typeface="Zapf Dingbats" charset="2"/>
              <a:buChar char="l"/>
            </a:pPr>
            <a:r>
              <a:rPr lang="en-US" sz="2400" dirty="0" smtClean="0">
                <a:solidFill>
                  <a:srgbClr val="000000"/>
                </a:solidFill>
              </a:rPr>
              <a:t>Construction of the Cosmic Rays Tagger.</a:t>
            </a:r>
          </a:p>
          <a:p>
            <a:pPr marL="635000" lvl="2" indent="-234950">
              <a:lnSpc>
                <a:spcPct val="120000"/>
              </a:lnSpc>
              <a:buSzPct val="80000"/>
              <a:buFont typeface="Zapf Dingbats" charset="2"/>
              <a:buChar char="l"/>
            </a:pPr>
            <a:endParaRPr lang="en-US" sz="2000" dirty="0" smtClean="0">
              <a:solidFill>
                <a:srgbClr val="000000"/>
              </a:solidFill>
            </a:endParaRPr>
          </a:p>
        </p:txBody>
      </p:sp>
      <p:sp>
        <p:nvSpPr>
          <p:cNvPr id="4" name="Slide Number Placeholder 3"/>
          <p:cNvSpPr>
            <a:spLocks noGrp="1"/>
          </p:cNvSpPr>
          <p:nvPr>
            <p:ph type="sldNum" sz="quarter" idx="11"/>
          </p:nvPr>
        </p:nvSpPr>
        <p:spPr/>
        <p:txBody>
          <a:bodyPr/>
          <a:lstStyle/>
          <a:p>
            <a:r>
              <a:rPr lang="en-GB" smtClean="0"/>
              <a:t>Slide: </a:t>
            </a:r>
            <a:fld id="{C0367892-4C36-1744-A726-262AF37AA8B7}" type="slidenum">
              <a:rPr lang="en-GB" smtClean="0"/>
              <a:pPr/>
              <a:t>2</a:t>
            </a:fld>
            <a:endParaRPr lang="en-GB" dirty="0">
              <a:solidFill>
                <a:schemeClr val="accent1"/>
              </a:solidFill>
            </a:endParaRPr>
          </a:p>
        </p:txBody>
      </p:sp>
      <p:sp>
        <p:nvSpPr>
          <p:cNvPr id="7" name="Rectangle 5"/>
          <p:cNvSpPr>
            <a:spLocks noGrp="1" noChangeArrowheads="1"/>
          </p:cNvSpPr>
          <p:nvPr>
            <p:ph type="ftr" sz="quarter" idx="3"/>
          </p:nvPr>
        </p:nvSpPr>
        <p:spPr bwMode="auto">
          <a:xfrm>
            <a:off x="5962" y="6629400"/>
            <a:ext cx="4566038" cy="2286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smtClean="0">
                <a:solidFill>
                  <a:schemeClr val="accent2"/>
                </a:solidFill>
                <a:latin typeface="Helvetica" charset="0"/>
                <a:ea typeface="ＭＳ Ｐゴシック" charset="0"/>
                <a:cs typeface="ＭＳ Ｐゴシック" charset="0"/>
              </a:defRPr>
            </a:lvl1pPr>
          </a:lstStyle>
          <a:p>
            <a:pPr>
              <a:defRPr/>
            </a:pPr>
            <a:r>
              <a:rPr lang="en-US" smtClean="0"/>
              <a:t>SBN Review Meeting, October 15, 2015</a:t>
            </a:r>
            <a:endParaRPr lang="en-GB" dirty="0"/>
          </a:p>
        </p:txBody>
      </p:sp>
    </p:spTree>
    <p:extLst>
      <p:ext uri="{BB962C8B-B14F-4D97-AF65-F5344CB8AC3E}">
        <p14:creationId xmlns:p14="http://schemas.microsoft.com/office/powerpoint/2010/main" val="600454771"/>
      </p:ext>
    </p:extLst>
  </p:cSld>
  <p:clrMapOvr>
    <a:masterClrMapping/>
  </p:clrMapOvr>
  <mc:AlternateContent xmlns:mc="http://schemas.openxmlformats.org/markup-compatibility/2006" xmlns:p14="http://schemas.microsoft.com/office/powerpoint/2010/main">
    <mc:Choice Requires="p14">
      <p:transition spd="slow" p14:dur="2000"/>
    </mc:Choice>
    <mc:Fallback xmlns:mv="urn:schemas-microsoft-com:mac:vml" xmlns="">
      <p:transition spd="slow"/>
    </mc:Fallback>
  </mc:AlternateContent>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12750" y="76200"/>
            <a:ext cx="8915400" cy="990600"/>
          </a:xfrm>
        </p:spPr>
        <p:txBody>
          <a:bodyPr/>
          <a:lstStyle/>
          <a:p>
            <a:r>
              <a:rPr lang="en-GB" dirty="0" smtClean="0"/>
              <a:t>U-frames</a:t>
            </a:r>
            <a:br>
              <a:rPr lang="en-GB" dirty="0" smtClean="0"/>
            </a:br>
            <a:r>
              <a:rPr lang="en-GB" sz="2800" dirty="0">
                <a:effectLst/>
              </a:rPr>
              <a:t>Corner design - Welding development</a:t>
            </a:r>
          </a:p>
        </p:txBody>
      </p:sp>
      <p:sp>
        <p:nvSpPr>
          <p:cNvPr id="5" name="Footer Placeholder 4"/>
          <p:cNvSpPr>
            <a:spLocks noGrp="1"/>
          </p:cNvSpPr>
          <p:nvPr>
            <p:ph type="ftr" sz="quarter" idx="3"/>
          </p:nvPr>
        </p:nvSpPr>
        <p:spPr/>
        <p:txBody>
          <a:bodyPr/>
          <a:lstStyle/>
          <a:p>
            <a:pPr algn="r" fontAlgn="auto">
              <a:spcBef>
                <a:spcPts val="0"/>
              </a:spcBef>
              <a:spcAft>
                <a:spcPts val="0"/>
              </a:spcAft>
            </a:pPr>
            <a:r>
              <a:rPr lang="en-GB" smtClean="0">
                <a:solidFill>
                  <a:prstClr val="black">
                    <a:lumMod val="50000"/>
                    <a:lumOff val="50000"/>
                  </a:prstClr>
                </a:solidFill>
              </a:rPr>
              <a:t>SBN Review Meeting, October 15, 2015</a:t>
            </a:r>
            <a:endParaRPr lang="en-GB" dirty="0">
              <a:solidFill>
                <a:prstClr val="black">
                  <a:lumMod val="50000"/>
                  <a:lumOff val="50000"/>
                </a:prstClr>
              </a:solidFill>
            </a:endParaRPr>
          </a:p>
        </p:txBody>
      </p:sp>
      <p:sp>
        <p:nvSpPr>
          <p:cNvPr id="6" name="Slide Number Placeholder 5"/>
          <p:cNvSpPr>
            <a:spLocks noGrp="1"/>
          </p:cNvSpPr>
          <p:nvPr>
            <p:ph type="sldNum" sz="quarter" idx="4294967295"/>
          </p:nvPr>
        </p:nvSpPr>
        <p:spPr>
          <a:xfrm>
            <a:off x="4210050" y="6546998"/>
            <a:ext cx="1155700" cy="180000"/>
          </a:xfrm>
          <a:prstGeom prst="rect">
            <a:avLst/>
          </a:prstGeom>
        </p:spPr>
        <p:txBody>
          <a:bodyPr/>
          <a:lstStyle/>
          <a:p>
            <a:fld id="{C4A691AD-322C-42CD-8EC8-21A760F6E850}" type="slidenum">
              <a:rPr lang="en-GB" smtClean="0"/>
              <a:pPr/>
              <a:t>20</a:t>
            </a:fld>
            <a:endParaRPr lang="en-GB" dirty="0"/>
          </a:p>
        </p:txBody>
      </p:sp>
      <p:sp>
        <p:nvSpPr>
          <p:cNvPr id="2" name="Content Placeholder 1"/>
          <p:cNvSpPr>
            <a:spLocks noGrp="1"/>
          </p:cNvSpPr>
          <p:nvPr>
            <p:ph idx="1"/>
          </p:nvPr>
        </p:nvSpPr>
        <p:spPr>
          <a:xfrm>
            <a:off x="247652" y="3657600"/>
            <a:ext cx="5035549" cy="2743200"/>
          </a:xfrm>
          <a:ln>
            <a:noFill/>
          </a:ln>
        </p:spPr>
        <p:style>
          <a:lnRef idx="1">
            <a:schemeClr val="accent1"/>
          </a:lnRef>
          <a:fillRef idx="2">
            <a:schemeClr val="accent1"/>
          </a:fillRef>
          <a:effectRef idx="1">
            <a:schemeClr val="accent1"/>
          </a:effectRef>
          <a:fontRef idx="minor">
            <a:schemeClr val="dk1"/>
          </a:fontRef>
        </p:style>
        <p:txBody>
          <a:bodyPr/>
          <a:lstStyle/>
          <a:p>
            <a:pPr marL="0" indent="0">
              <a:buNone/>
            </a:pPr>
            <a:r>
              <a:rPr lang="en-US" sz="1600" dirty="0">
                <a:effectLst>
                  <a:outerShdw blurRad="38100" dist="38100" dir="2700000" algn="tl">
                    <a:srgbClr val="000000">
                      <a:alpha val="43137"/>
                    </a:srgbClr>
                  </a:outerShdw>
                </a:effectLst>
              </a:rPr>
              <a:t>Process: </a:t>
            </a:r>
            <a:r>
              <a:rPr lang="en-US" sz="1600" dirty="0" smtClean="0">
                <a:effectLst>
                  <a:outerShdw blurRad="38100" dist="38100" dir="2700000" algn="tl">
                    <a:srgbClr val="000000">
                      <a:alpha val="43137"/>
                    </a:srgbClr>
                  </a:outerShdw>
                </a:effectLst>
              </a:rPr>
              <a:t>		TIG</a:t>
            </a:r>
            <a:endParaRPr lang="en-US" sz="1600" dirty="0">
              <a:effectLst>
                <a:outerShdw blurRad="38100" dist="38100" dir="2700000" algn="tl">
                  <a:srgbClr val="000000">
                    <a:alpha val="43137"/>
                  </a:srgbClr>
                </a:outerShdw>
              </a:effectLst>
            </a:endParaRPr>
          </a:p>
          <a:p>
            <a:pPr marL="0" indent="0">
              <a:buNone/>
            </a:pPr>
            <a:r>
              <a:rPr lang="en-US" sz="1600" dirty="0">
                <a:effectLst>
                  <a:outerShdw blurRad="38100" dist="38100" dir="2700000" algn="tl">
                    <a:srgbClr val="000000">
                      <a:alpha val="43137"/>
                    </a:srgbClr>
                  </a:outerShdw>
                </a:effectLst>
              </a:rPr>
              <a:t>Number of runs: </a:t>
            </a:r>
            <a:r>
              <a:rPr lang="en-US" sz="1600" dirty="0" smtClean="0">
                <a:effectLst>
                  <a:outerShdw blurRad="38100" dist="38100" dir="2700000" algn="tl">
                    <a:srgbClr val="000000">
                      <a:alpha val="43137"/>
                    </a:srgbClr>
                  </a:outerShdw>
                </a:effectLst>
              </a:rPr>
              <a:t>	≈ </a:t>
            </a:r>
            <a:r>
              <a:rPr lang="en-US" sz="1600" dirty="0">
                <a:effectLst>
                  <a:outerShdw blurRad="38100" dist="38100" dir="2700000" algn="tl">
                    <a:srgbClr val="000000">
                      <a:alpha val="43137"/>
                    </a:srgbClr>
                  </a:outerShdw>
                </a:effectLst>
              </a:rPr>
              <a:t>3</a:t>
            </a:r>
          </a:p>
          <a:p>
            <a:pPr marL="0" indent="0">
              <a:buNone/>
            </a:pPr>
            <a:r>
              <a:rPr lang="en-US" sz="1600" dirty="0">
                <a:effectLst>
                  <a:outerShdw blurRad="38100" dist="38100" dir="2700000" algn="tl">
                    <a:srgbClr val="000000">
                      <a:alpha val="43137"/>
                    </a:srgbClr>
                  </a:outerShdw>
                </a:effectLst>
              </a:rPr>
              <a:t>Backing support: </a:t>
            </a:r>
            <a:r>
              <a:rPr lang="en-US" sz="1600" dirty="0" smtClean="0">
                <a:effectLst>
                  <a:outerShdw blurRad="38100" dist="38100" dir="2700000" algn="tl">
                    <a:srgbClr val="000000">
                      <a:alpha val="43137"/>
                    </a:srgbClr>
                  </a:outerShdw>
                </a:effectLst>
              </a:rPr>
              <a:t>	No</a:t>
            </a:r>
            <a:endParaRPr lang="en-US" sz="1600" dirty="0">
              <a:effectLst>
                <a:outerShdw blurRad="38100" dist="38100" dir="2700000" algn="tl">
                  <a:srgbClr val="000000">
                    <a:alpha val="43137"/>
                  </a:srgbClr>
                </a:outerShdw>
              </a:effectLst>
            </a:endParaRPr>
          </a:p>
          <a:p>
            <a:pPr marL="0" indent="0">
              <a:buNone/>
            </a:pPr>
            <a:r>
              <a:rPr lang="en-US" sz="1600" dirty="0">
                <a:effectLst>
                  <a:outerShdw blurRad="38100" dist="38100" dir="2700000" algn="tl">
                    <a:srgbClr val="000000">
                      <a:alpha val="43137"/>
                    </a:srgbClr>
                  </a:outerShdw>
                </a:effectLst>
              </a:rPr>
              <a:t>Quality level </a:t>
            </a:r>
            <a:r>
              <a:rPr lang="en-US" sz="1600" dirty="0" smtClean="0">
                <a:effectLst>
                  <a:outerShdw blurRad="38100" dist="38100" dir="2700000" algn="tl">
                    <a:srgbClr val="000000">
                      <a:alpha val="43137"/>
                    </a:srgbClr>
                  </a:outerShdw>
                </a:effectLst>
              </a:rPr>
              <a:t>achieve:	X-Ray to be done</a:t>
            </a:r>
            <a:endParaRPr lang="en-US" sz="1600" dirty="0">
              <a:solidFill>
                <a:srgbClr val="FF0000"/>
              </a:solidFill>
              <a:effectLst>
                <a:outerShdw blurRad="38100" dist="38100" dir="2700000" algn="tl">
                  <a:srgbClr val="000000">
                    <a:alpha val="43137"/>
                  </a:srgbClr>
                </a:outerShdw>
              </a:effectLst>
            </a:endParaRPr>
          </a:p>
          <a:p>
            <a:pPr marL="0" indent="0">
              <a:buNone/>
            </a:pPr>
            <a:endParaRPr lang="en-US" sz="1600" dirty="0" smtClean="0">
              <a:effectLst>
                <a:outerShdw blurRad="38100" dist="38100" dir="2700000" algn="tl">
                  <a:srgbClr val="000000">
                    <a:alpha val="43137"/>
                  </a:srgbClr>
                </a:outerShdw>
              </a:effectLst>
            </a:endParaRPr>
          </a:p>
          <a:p>
            <a:pPr marL="0" indent="0">
              <a:buNone/>
            </a:pPr>
            <a:r>
              <a:rPr lang="en-US" sz="1600" dirty="0" smtClean="0">
                <a:effectLst>
                  <a:outerShdw blurRad="38100" dist="38100" dir="2700000" algn="tl">
                    <a:srgbClr val="000000">
                      <a:alpha val="43137"/>
                    </a:srgbClr>
                  </a:outerShdw>
                </a:effectLst>
              </a:rPr>
              <a:t>Length </a:t>
            </a:r>
            <a:r>
              <a:rPr lang="en-US" sz="1600" dirty="0">
                <a:effectLst>
                  <a:outerShdw blurRad="38100" dist="38100" dir="2700000" algn="tl">
                    <a:srgbClr val="000000">
                      <a:alpha val="43137"/>
                    </a:srgbClr>
                  </a:outerShdw>
                </a:effectLst>
              </a:rPr>
              <a:t>of the weld to be reduced by 10 mm each </a:t>
            </a:r>
            <a:r>
              <a:rPr lang="en-US" sz="1600" dirty="0" smtClean="0">
                <a:effectLst>
                  <a:outerShdw blurRad="38100" dist="38100" dir="2700000" algn="tl">
                    <a:srgbClr val="000000">
                      <a:alpha val="43137"/>
                    </a:srgbClr>
                  </a:outerShdw>
                </a:effectLst>
              </a:rPr>
              <a:t>side to optimize the access </a:t>
            </a:r>
            <a:r>
              <a:rPr lang="en-US" sz="1400" dirty="0">
                <a:effectLst>
                  <a:outerShdw blurRad="38100" dist="38100" dir="2700000" algn="tl">
                    <a:srgbClr val="000000">
                      <a:alpha val="43137"/>
                    </a:srgbClr>
                  </a:outerShdw>
                </a:effectLst>
              </a:rPr>
              <a:t>(by facilitating the welding </a:t>
            </a:r>
            <a:r>
              <a:rPr lang="en-US" sz="1400" dirty="0" smtClean="0">
                <a:effectLst>
                  <a:outerShdw blurRad="38100" dist="38100" dir="2700000" algn="tl">
                    <a:srgbClr val="000000">
                      <a:alpha val="43137"/>
                    </a:srgbClr>
                  </a:outerShdw>
                </a:effectLst>
              </a:rPr>
              <a:t>operation the risk </a:t>
            </a:r>
            <a:r>
              <a:rPr lang="en-US" sz="1400" dirty="0">
                <a:effectLst>
                  <a:outerShdw blurRad="38100" dist="38100" dir="2700000" algn="tl">
                    <a:srgbClr val="000000">
                      <a:alpha val="43137"/>
                    </a:srgbClr>
                  </a:outerShdw>
                </a:effectLst>
              </a:rPr>
              <a:t>of </a:t>
            </a:r>
            <a:r>
              <a:rPr lang="en-US" sz="1400" dirty="0" smtClean="0">
                <a:effectLst>
                  <a:outerShdw blurRad="38100" dist="38100" dir="2700000" algn="tl">
                    <a:srgbClr val="000000">
                      <a:alpha val="43137"/>
                    </a:srgbClr>
                  </a:outerShdw>
                </a:effectLst>
              </a:rPr>
              <a:t>imperfections will be reduced)</a:t>
            </a:r>
            <a:endParaRPr lang="en-US" sz="1400" dirty="0">
              <a:effectLst>
                <a:outerShdw blurRad="38100" dist="38100" dir="2700000" algn="tl">
                  <a:srgbClr val="000000">
                    <a:alpha val="43137"/>
                  </a:srgbClr>
                </a:outerShdw>
              </a:effectLst>
            </a:endParaRPr>
          </a:p>
          <a:p>
            <a:pPr marL="0" indent="0">
              <a:buNone/>
            </a:pPr>
            <a:endParaRPr lang="en-US" sz="1600" dirty="0">
              <a:effectLst>
                <a:outerShdw blurRad="38100" dist="38100" dir="2700000" algn="tl">
                  <a:srgbClr val="000000">
                    <a:alpha val="43137"/>
                  </a:srgbClr>
                </a:outerShdw>
              </a:effectLst>
            </a:endParaRPr>
          </a:p>
        </p:txBody>
      </p:sp>
      <p:grpSp>
        <p:nvGrpSpPr>
          <p:cNvPr id="9" name="Group 8"/>
          <p:cNvGrpSpPr>
            <a:grpSpLocks noChangeAspect="1"/>
          </p:cNvGrpSpPr>
          <p:nvPr/>
        </p:nvGrpSpPr>
        <p:grpSpPr>
          <a:xfrm>
            <a:off x="466178" y="1344037"/>
            <a:ext cx="3146434" cy="2057400"/>
            <a:chOff x="936918" y="1295400"/>
            <a:chExt cx="7270164" cy="5149990"/>
          </a:xfrm>
        </p:grpSpPr>
        <p:pic>
          <p:nvPicPr>
            <p:cNvPr id="10" name="Picture 9"/>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936918" y="1295400"/>
              <a:ext cx="7270164" cy="5149990"/>
            </a:xfrm>
            <a:prstGeom prst="rect">
              <a:avLst/>
            </a:prstGeom>
          </p:spPr>
        </p:pic>
        <p:sp>
          <p:nvSpPr>
            <p:cNvPr id="11" name="TextBox 10"/>
            <p:cNvSpPr txBox="1"/>
            <p:nvPr/>
          </p:nvSpPr>
          <p:spPr>
            <a:xfrm>
              <a:off x="6113156" y="4134007"/>
              <a:ext cx="953702" cy="1155619"/>
            </a:xfrm>
            <a:prstGeom prst="rect">
              <a:avLst/>
            </a:prstGeom>
            <a:noFill/>
          </p:spPr>
          <p:txBody>
            <a:bodyPr wrap="square" rtlCol="0">
              <a:spAutoFit/>
            </a:bodyPr>
            <a:lstStyle/>
            <a:p>
              <a:r>
                <a:rPr lang="en-US" sz="2400" b="1" dirty="0">
                  <a:solidFill>
                    <a:srgbClr val="FF0000"/>
                  </a:solidFill>
                  <a:latin typeface="+mn-lt"/>
                </a:rPr>
                <a:t>B</a:t>
              </a:r>
            </a:p>
          </p:txBody>
        </p:sp>
      </p:grpSp>
      <p:pic>
        <p:nvPicPr>
          <p:cNvPr id="12" name="Picture 11"/>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3740546" y="1344037"/>
            <a:ext cx="2004167" cy="1440000"/>
          </a:xfrm>
          <a:prstGeom prst="rect">
            <a:avLst/>
          </a:prstGeom>
          <a:effectLst>
            <a:outerShdw blurRad="254000" dist="177800" dir="2700000" algn="tl" rotWithShape="0">
              <a:prstClr val="black">
                <a:alpha val="40000"/>
              </a:prstClr>
            </a:outerShdw>
          </a:effectLst>
        </p:spPr>
      </p:pic>
      <p:grpSp>
        <p:nvGrpSpPr>
          <p:cNvPr id="16" name="Group 15"/>
          <p:cNvGrpSpPr/>
          <p:nvPr/>
        </p:nvGrpSpPr>
        <p:grpSpPr>
          <a:xfrm>
            <a:off x="5448300" y="3657600"/>
            <a:ext cx="4072466" cy="2438400"/>
            <a:chOff x="5334617" y="3657600"/>
            <a:chExt cx="3759199" cy="2438400"/>
          </a:xfrm>
        </p:grpSpPr>
        <p:pic>
          <p:nvPicPr>
            <p:cNvPr id="8" name="Picture 7"/>
            <p:cNvPicPr>
              <a:picLocks noChangeAspect="1"/>
            </p:cNvPicPr>
            <p:nvPr/>
          </p:nvPicPr>
          <p:blipFill rotWithShape="1">
            <a:blip r:embed="rId5" cstate="print">
              <a:extLst>
                <a:ext uri="{28A0092B-C50C-407E-A947-70E740481C1C}">
                  <a14:useLocalDpi xmlns:a14="http://schemas.microsoft.com/office/drawing/2010/main"/>
                </a:ext>
              </a:extLst>
            </a:blip>
            <a:srcRect/>
            <a:stretch/>
          </p:blipFill>
          <p:spPr>
            <a:xfrm>
              <a:off x="5334617" y="3657600"/>
              <a:ext cx="3759199" cy="2438400"/>
            </a:xfrm>
            <a:prstGeom prst="rect">
              <a:avLst/>
            </a:prstGeom>
            <a:effectLst>
              <a:outerShdw blurRad="254000" dist="177800" dir="2700000" algn="tl" rotWithShape="0">
                <a:prstClr val="black">
                  <a:alpha val="40000"/>
                </a:prstClr>
              </a:outerShdw>
            </a:effectLst>
          </p:spPr>
        </p:pic>
        <p:sp>
          <p:nvSpPr>
            <p:cNvPr id="13" name="Right Arrow 12"/>
            <p:cNvSpPr/>
            <p:nvPr/>
          </p:nvSpPr>
          <p:spPr>
            <a:xfrm rot="8441740">
              <a:off x="7191294" y="4230755"/>
              <a:ext cx="304800" cy="152400"/>
            </a:xfrm>
            <a:prstGeom prst="rightArrow">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3468109840"/>
      </p:ext>
    </p:extLst>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Content Placeholder 1"/>
          <p:cNvSpPr txBox="1">
            <a:spLocks/>
          </p:cNvSpPr>
          <p:nvPr/>
        </p:nvSpPr>
        <p:spPr>
          <a:xfrm>
            <a:off x="595079" y="4809645"/>
            <a:ext cx="9118543" cy="1514955"/>
          </a:xfrm>
          <a:prstGeom prst="rect">
            <a:avLst/>
          </a:prstGeom>
          <a:ln>
            <a:noFill/>
          </a:ln>
        </p:spPr>
        <p:style>
          <a:lnRef idx="1">
            <a:schemeClr val="accent1"/>
          </a:lnRef>
          <a:fillRef idx="2">
            <a:schemeClr val="accent1"/>
          </a:fillRef>
          <a:effectRef idx="1">
            <a:schemeClr val="accent1"/>
          </a:effectRef>
          <a:fontRef idx="minor">
            <a:schemeClr val="dk1"/>
          </a:fontRef>
        </p:style>
        <p:txBody>
          <a:bodyPr/>
          <a:lstStyle>
            <a:defPPr>
              <a:defRPr lang="fr-FR"/>
            </a:defPPr>
            <a:lvl1pPr marL="0" indent="0" algn="l" defTabSz="914400" eaLnBrk="1" latinLnBrk="0" hangingPunct="1">
              <a:lnSpc>
                <a:spcPct val="150000"/>
              </a:lnSpc>
              <a:spcBef>
                <a:spcPct val="20000"/>
              </a:spcBef>
              <a:buFont typeface="Arial" pitchFamily="34" charset="0"/>
              <a:buNone/>
              <a:defRPr sz="1600" b="1">
                <a:solidFill>
                  <a:srgbClr val="FF0000"/>
                </a:solidFill>
                <a:effectLst>
                  <a:outerShdw blurRad="38100" dist="38100" dir="2700000" algn="tl">
                    <a:srgbClr val="000000">
                      <a:alpha val="43137"/>
                    </a:srgbClr>
                  </a:outerShdw>
                </a:effectLst>
                <a:latin typeface="+mn-lt"/>
              </a:defRPr>
            </a:lvl1pPr>
            <a:lvl2pPr marL="742950" indent="-285750" algn="l" defTabSz="914400" eaLnBrk="1" latinLnBrk="0" hangingPunct="1">
              <a:spcBef>
                <a:spcPct val="20000"/>
              </a:spcBef>
              <a:buFont typeface="Wingdings" panose="05000000000000000000" pitchFamily="2" charset="2"/>
              <a:buChar char="§"/>
              <a:defRPr sz="2400">
                <a:solidFill>
                  <a:schemeClr val="tx2"/>
                </a:solidFill>
                <a:latin typeface="+mn-lt"/>
              </a:defRPr>
            </a:lvl2pPr>
            <a:lvl3pPr marL="1143000" indent="-228600" algn="l" defTabSz="914400" eaLnBrk="1" latinLnBrk="0" hangingPunct="1">
              <a:spcBef>
                <a:spcPct val="20000"/>
              </a:spcBef>
              <a:buFont typeface="Arial" pitchFamily="34" charset="0"/>
              <a:buChar char="•"/>
              <a:defRPr sz="2000">
                <a:solidFill>
                  <a:schemeClr val="tx2"/>
                </a:solidFill>
                <a:latin typeface="+mn-lt"/>
              </a:defRPr>
            </a:lvl3pPr>
            <a:lvl4pPr marL="1600200" indent="-228600" algn="l" defTabSz="914400" eaLnBrk="1" latinLnBrk="0" hangingPunct="1">
              <a:spcBef>
                <a:spcPct val="20000"/>
              </a:spcBef>
              <a:buFont typeface="Arial" pitchFamily="34" charset="0"/>
              <a:buChar char="–"/>
              <a:defRPr sz="1800">
                <a:solidFill>
                  <a:schemeClr val="tx2"/>
                </a:solidFill>
                <a:latin typeface="+mn-lt"/>
              </a:defRPr>
            </a:lvl4pPr>
            <a:lvl5pPr marL="2057400" indent="-228600" algn="l" defTabSz="914400" eaLnBrk="1" latinLnBrk="0" hangingPunct="1">
              <a:spcBef>
                <a:spcPct val="20000"/>
              </a:spcBef>
              <a:buFont typeface="Arial" pitchFamily="34" charset="0"/>
              <a:buChar char="»"/>
              <a:defRPr sz="1600">
                <a:solidFill>
                  <a:schemeClr val="tx2"/>
                </a:solidFill>
                <a:latin typeface="+mn-lt"/>
              </a:defRPr>
            </a:lvl5pPr>
            <a:lvl6pPr marL="2514600" indent="-228600">
              <a:spcBef>
                <a:spcPct val="20000"/>
              </a:spcBef>
              <a:buFont typeface="Arial" pitchFamily="34" charset="0"/>
              <a:buChar char="•"/>
              <a:defRPr sz="2000">
                <a:solidFill>
                  <a:schemeClr val="dk1"/>
                </a:solidFill>
                <a:latin typeface="+mn-lt"/>
              </a:defRPr>
            </a:lvl6pPr>
            <a:lvl7pPr marL="2971800" indent="-228600">
              <a:spcBef>
                <a:spcPct val="20000"/>
              </a:spcBef>
              <a:buFont typeface="Arial" pitchFamily="34" charset="0"/>
              <a:buChar char="•"/>
              <a:defRPr sz="2000">
                <a:solidFill>
                  <a:schemeClr val="dk1"/>
                </a:solidFill>
                <a:latin typeface="+mn-lt"/>
              </a:defRPr>
            </a:lvl7pPr>
            <a:lvl8pPr marL="3429000" indent="-228600">
              <a:spcBef>
                <a:spcPct val="20000"/>
              </a:spcBef>
              <a:buFont typeface="Arial" pitchFamily="34" charset="0"/>
              <a:buChar char="•"/>
              <a:defRPr sz="2000">
                <a:solidFill>
                  <a:schemeClr val="dk1"/>
                </a:solidFill>
                <a:latin typeface="+mn-lt"/>
              </a:defRPr>
            </a:lvl8pPr>
            <a:lvl9pPr marL="3886200" indent="-228600">
              <a:spcBef>
                <a:spcPct val="20000"/>
              </a:spcBef>
              <a:buFont typeface="Arial" pitchFamily="34" charset="0"/>
              <a:buChar char="•"/>
              <a:defRPr sz="2000">
                <a:solidFill>
                  <a:schemeClr val="dk1"/>
                </a:solidFill>
                <a:latin typeface="+mn-lt"/>
              </a:defRPr>
            </a:lvl9pPr>
          </a:lstStyle>
          <a:p>
            <a:r>
              <a:rPr lang="en-US" dirty="0"/>
              <a:t>(2) &amp; (3) </a:t>
            </a:r>
            <a:r>
              <a:rPr lang="en-US" b="0" dirty="0">
                <a:solidFill>
                  <a:schemeClr val="tx2"/>
                </a:solidFill>
              </a:rPr>
              <a:t>CERN proposals </a:t>
            </a:r>
            <a:endParaRPr lang="en-US" b="0" dirty="0" smtClean="0">
              <a:solidFill>
                <a:schemeClr val="tx2"/>
              </a:solidFill>
            </a:endParaRPr>
          </a:p>
          <a:p>
            <a:r>
              <a:rPr lang="en-US" b="0" dirty="0" smtClean="0">
                <a:solidFill>
                  <a:schemeClr val="tx2"/>
                </a:solidFill>
              </a:rPr>
              <a:t>(</a:t>
            </a:r>
            <a:r>
              <a:rPr lang="en-US" b="0" dirty="0">
                <a:solidFill>
                  <a:schemeClr val="tx2"/>
                </a:solidFill>
              </a:rPr>
              <a:t>with and without gap)</a:t>
            </a:r>
          </a:p>
        </p:txBody>
      </p:sp>
      <p:sp>
        <p:nvSpPr>
          <p:cNvPr id="17" name="Content Placeholder 1"/>
          <p:cNvSpPr txBox="1">
            <a:spLocks/>
          </p:cNvSpPr>
          <p:nvPr/>
        </p:nvSpPr>
        <p:spPr>
          <a:xfrm>
            <a:off x="412751" y="1831138"/>
            <a:ext cx="7183809" cy="2919677"/>
          </a:xfrm>
          <a:prstGeom prst="rect">
            <a:avLst/>
          </a:prstGeom>
          <a:ln>
            <a:noFill/>
          </a:ln>
        </p:spPr>
        <p:style>
          <a:lnRef idx="1">
            <a:schemeClr val="accent1"/>
          </a:lnRef>
          <a:fillRef idx="2">
            <a:schemeClr val="accent1"/>
          </a:fillRef>
          <a:effectRef idx="1">
            <a:schemeClr val="accent1"/>
          </a:effectRef>
          <a:fontRef idx="minor">
            <a:schemeClr val="dk1"/>
          </a:fontRef>
        </p:style>
        <p:txBody>
          <a:bodyPr/>
          <a:lstStyle>
            <a:lvl1pPr marL="0" indent="0" algn="l" defTabSz="914400" eaLnBrk="1" latinLnBrk="0" hangingPunct="1">
              <a:lnSpc>
                <a:spcPct val="150000"/>
              </a:lnSpc>
              <a:spcBef>
                <a:spcPct val="20000"/>
              </a:spcBef>
              <a:buFont typeface="Arial" pitchFamily="34" charset="0"/>
              <a:buNone/>
              <a:defRPr sz="1600">
                <a:solidFill>
                  <a:schemeClr val="tx2"/>
                </a:solidFill>
                <a:effectLst>
                  <a:outerShdw blurRad="38100" dist="38100" dir="2700000" algn="tl">
                    <a:srgbClr val="000000">
                      <a:alpha val="43137"/>
                    </a:srgbClr>
                  </a:outerShdw>
                </a:effectLst>
                <a:latin typeface="+mn-lt"/>
              </a:defRPr>
            </a:lvl1pPr>
            <a:lvl2pPr marL="742950" indent="-285750" algn="l" defTabSz="914400" eaLnBrk="1" latinLnBrk="0" hangingPunct="1">
              <a:spcBef>
                <a:spcPct val="20000"/>
              </a:spcBef>
              <a:buFont typeface="Wingdings" panose="05000000000000000000" pitchFamily="2" charset="2"/>
              <a:buChar char="§"/>
              <a:defRPr sz="2400">
                <a:solidFill>
                  <a:schemeClr val="tx2"/>
                </a:solidFill>
                <a:latin typeface="+mn-lt"/>
              </a:defRPr>
            </a:lvl2pPr>
            <a:lvl3pPr marL="1143000" indent="-228600" algn="l" defTabSz="914400" eaLnBrk="1" latinLnBrk="0" hangingPunct="1">
              <a:spcBef>
                <a:spcPct val="20000"/>
              </a:spcBef>
              <a:buFont typeface="Arial" pitchFamily="34" charset="0"/>
              <a:buChar char="•"/>
              <a:defRPr sz="2000">
                <a:solidFill>
                  <a:schemeClr val="tx2"/>
                </a:solidFill>
                <a:latin typeface="+mn-lt"/>
              </a:defRPr>
            </a:lvl3pPr>
            <a:lvl4pPr marL="1600200" indent="-228600" algn="l" defTabSz="914400" eaLnBrk="1" latinLnBrk="0" hangingPunct="1">
              <a:spcBef>
                <a:spcPct val="20000"/>
              </a:spcBef>
              <a:buFont typeface="Arial" pitchFamily="34" charset="0"/>
              <a:buChar char="–"/>
              <a:defRPr sz="1800">
                <a:solidFill>
                  <a:schemeClr val="tx2"/>
                </a:solidFill>
                <a:latin typeface="+mn-lt"/>
              </a:defRPr>
            </a:lvl4pPr>
            <a:lvl5pPr marL="2057400" indent="-228600" algn="l" defTabSz="914400" eaLnBrk="1" latinLnBrk="0" hangingPunct="1">
              <a:spcBef>
                <a:spcPct val="20000"/>
              </a:spcBef>
              <a:buFont typeface="Arial" pitchFamily="34" charset="0"/>
              <a:buChar char="»"/>
              <a:defRPr sz="1600">
                <a:solidFill>
                  <a:schemeClr val="tx2"/>
                </a:solidFill>
                <a:latin typeface="+mn-lt"/>
              </a:defRPr>
            </a:lvl5pPr>
            <a:lvl6pPr marL="2514600" indent="-228600">
              <a:spcBef>
                <a:spcPct val="20000"/>
              </a:spcBef>
              <a:buFont typeface="Arial" pitchFamily="34" charset="0"/>
              <a:buChar char="•"/>
              <a:defRPr sz="2000">
                <a:solidFill>
                  <a:schemeClr val="dk1"/>
                </a:solidFill>
                <a:latin typeface="+mn-lt"/>
              </a:defRPr>
            </a:lvl6pPr>
            <a:lvl7pPr marL="2971800" indent="-228600">
              <a:spcBef>
                <a:spcPct val="20000"/>
              </a:spcBef>
              <a:buFont typeface="Arial" pitchFamily="34" charset="0"/>
              <a:buChar char="•"/>
              <a:defRPr sz="2000">
                <a:solidFill>
                  <a:schemeClr val="dk1"/>
                </a:solidFill>
                <a:latin typeface="+mn-lt"/>
              </a:defRPr>
            </a:lvl7pPr>
            <a:lvl8pPr marL="3429000" indent="-228600">
              <a:spcBef>
                <a:spcPct val="20000"/>
              </a:spcBef>
              <a:buFont typeface="Arial" pitchFamily="34" charset="0"/>
              <a:buChar char="•"/>
              <a:defRPr sz="2000">
                <a:solidFill>
                  <a:schemeClr val="dk1"/>
                </a:solidFill>
                <a:latin typeface="+mn-lt"/>
              </a:defRPr>
            </a:lvl8pPr>
            <a:lvl9pPr marL="3886200" indent="-228600">
              <a:spcBef>
                <a:spcPct val="20000"/>
              </a:spcBef>
              <a:buFont typeface="Arial" pitchFamily="34" charset="0"/>
              <a:buChar char="•"/>
              <a:defRPr sz="2000">
                <a:solidFill>
                  <a:schemeClr val="dk1"/>
                </a:solidFill>
                <a:latin typeface="+mn-lt"/>
              </a:defRPr>
            </a:lvl9pPr>
          </a:lstStyle>
          <a:p>
            <a:endParaRPr lang="en-US" b="1" dirty="0" smtClean="0">
              <a:solidFill>
                <a:srgbClr val="FF0000"/>
              </a:solidFill>
            </a:endParaRPr>
          </a:p>
          <a:p>
            <a:endParaRPr lang="en-US" b="1" dirty="0">
              <a:solidFill>
                <a:srgbClr val="FF0000"/>
              </a:solidFill>
            </a:endParaRPr>
          </a:p>
          <a:p>
            <a:endParaRPr lang="en-US" b="1" dirty="0" smtClean="0">
              <a:solidFill>
                <a:srgbClr val="FF0000"/>
              </a:solidFill>
            </a:endParaRPr>
          </a:p>
          <a:p>
            <a:r>
              <a:rPr lang="en-US" b="1" dirty="0" smtClean="0">
                <a:solidFill>
                  <a:srgbClr val="FF0000"/>
                </a:solidFill>
              </a:rPr>
              <a:t>				             (</a:t>
            </a:r>
            <a:r>
              <a:rPr lang="en-US" b="1" dirty="0">
                <a:solidFill>
                  <a:srgbClr val="FF0000"/>
                </a:solidFill>
              </a:rPr>
              <a:t>1) </a:t>
            </a:r>
            <a:r>
              <a:rPr lang="en-US" dirty="0"/>
              <a:t>STEP-G proposal</a:t>
            </a:r>
          </a:p>
        </p:txBody>
      </p:sp>
      <p:sp>
        <p:nvSpPr>
          <p:cNvPr id="3" name="Title 2"/>
          <p:cNvSpPr>
            <a:spLocks noGrp="1"/>
          </p:cNvSpPr>
          <p:nvPr>
            <p:ph type="title"/>
          </p:nvPr>
        </p:nvSpPr>
        <p:spPr>
          <a:xfrm>
            <a:off x="412750" y="76200"/>
            <a:ext cx="8915400" cy="990600"/>
          </a:xfrm>
        </p:spPr>
        <p:txBody>
          <a:bodyPr/>
          <a:lstStyle/>
          <a:p>
            <a:r>
              <a:rPr lang="en-GB" dirty="0"/>
              <a:t>WA104</a:t>
            </a:r>
            <a:r>
              <a:rPr lang="en-GB" dirty="0" smtClean="0"/>
              <a:t/>
            </a:r>
            <a:br>
              <a:rPr lang="en-GB" dirty="0" smtClean="0"/>
            </a:br>
            <a:r>
              <a:rPr lang="en-GB" sz="2800" dirty="0">
                <a:effectLst/>
              </a:rPr>
              <a:t>Corner assembly test piece</a:t>
            </a:r>
            <a:r>
              <a:rPr lang="en-GB" dirty="0"/>
              <a:t/>
            </a:r>
            <a:br>
              <a:rPr lang="en-GB" dirty="0"/>
            </a:br>
            <a:r>
              <a:rPr lang="en-GB" sz="2800" dirty="0" smtClean="0">
                <a:effectLst/>
              </a:rPr>
              <a:t/>
            </a:r>
            <a:br>
              <a:rPr lang="en-GB" sz="2800" dirty="0" smtClean="0">
                <a:effectLst/>
              </a:rPr>
            </a:br>
            <a:endParaRPr lang="en-GB" sz="2800" dirty="0">
              <a:effectLst/>
            </a:endParaRPr>
          </a:p>
        </p:txBody>
      </p:sp>
      <p:sp>
        <p:nvSpPr>
          <p:cNvPr id="5" name="Footer Placeholder 4"/>
          <p:cNvSpPr>
            <a:spLocks noGrp="1"/>
          </p:cNvSpPr>
          <p:nvPr>
            <p:ph type="ftr" sz="quarter" idx="3"/>
          </p:nvPr>
        </p:nvSpPr>
        <p:spPr/>
        <p:txBody>
          <a:bodyPr/>
          <a:lstStyle/>
          <a:p>
            <a:pPr algn="r" fontAlgn="auto">
              <a:spcBef>
                <a:spcPts val="0"/>
              </a:spcBef>
              <a:spcAft>
                <a:spcPts val="0"/>
              </a:spcAft>
            </a:pPr>
            <a:r>
              <a:rPr lang="en-GB" smtClean="0">
                <a:solidFill>
                  <a:prstClr val="black">
                    <a:lumMod val="50000"/>
                    <a:lumOff val="50000"/>
                  </a:prstClr>
                </a:solidFill>
              </a:rPr>
              <a:t>SBN Review Meeting, October 15, 2015</a:t>
            </a:r>
            <a:endParaRPr lang="en-GB" dirty="0">
              <a:solidFill>
                <a:prstClr val="black">
                  <a:lumMod val="50000"/>
                  <a:lumOff val="50000"/>
                </a:prstClr>
              </a:solidFill>
            </a:endParaRPr>
          </a:p>
        </p:txBody>
      </p:sp>
      <p:sp>
        <p:nvSpPr>
          <p:cNvPr id="6" name="Slide Number Placeholder 5"/>
          <p:cNvSpPr>
            <a:spLocks noGrp="1"/>
          </p:cNvSpPr>
          <p:nvPr>
            <p:ph type="sldNum" sz="quarter" idx="4294967295"/>
          </p:nvPr>
        </p:nvSpPr>
        <p:spPr>
          <a:xfrm>
            <a:off x="4210050" y="6546998"/>
            <a:ext cx="1155700" cy="180000"/>
          </a:xfrm>
          <a:prstGeom prst="rect">
            <a:avLst/>
          </a:prstGeom>
        </p:spPr>
        <p:txBody>
          <a:bodyPr/>
          <a:lstStyle/>
          <a:p>
            <a:fld id="{C4A691AD-322C-42CD-8EC8-21A760F6E850}" type="slidenum">
              <a:rPr lang="en-GB" smtClean="0"/>
              <a:pPr/>
              <a:t>21</a:t>
            </a:fld>
            <a:endParaRPr lang="en-GB" dirty="0"/>
          </a:p>
        </p:txBody>
      </p:sp>
      <p:sp>
        <p:nvSpPr>
          <p:cNvPr id="2" name="Content Placeholder 1"/>
          <p:cNvSpPr>
            <a:spLocks noGrp="1"/>
          </p:cNvSpPr>
          <p:nvPr>
            <p:ph idx="1"/>
          </p:nvPr>
        </p:nvSpPr>
        <p:spPr>
          <a:xfrm>
            <a:off x="412752" y="1371756"/>
            <a:ext cx="6769099" cy="459382"/>
          </a:xfrm>
        </p:spPr>
        <p:txBody>
          <a:bodyPr/>
          <a:lstStyle/>
          <a:p>
            <a:pPr marL="0" indent="0">
              <a:buNone/>
            </a:pPr>
            <a:r>
              <a:rPr lang="en-US" sz="2000" dirty="0" smtClean="0"/>
              <a:t>Welding tests in progress, 3 configurations will be tested</a:t>
            </a:r>
            <a:endParaRPr lang="en-US" sz="1400" dirty="0"/>
          </a:p>
        </p:txBody>
      </p:sp>
      <p:pic>
        <p:nvPicPr>
          <p:cNvPr id="7" name="Picture 6"/>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577851" y="1889968"/>
            <a:ext cx="4210050" cy="2723462"/>
          </a:xfrm>
          <a:prstGeom prst="rect">
            <a:avLst/>
          </a:prstGeom>
        </p:spPr>
      </p:pic>
      <p:pic>
        <p:nvPicPr>
          <p:cNvPr id="1026" name="Picture 1" descr="image001"/>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7596560" y="15323"/>
            <a:ext cx="2117062" cy="11738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Picture 8"/>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a:off x="4870450" y="1889969"/>
            <a:ext cx="2389021" cy="1109663"/>
          </a:xfrm>
          <a:prstGeom prst="rect">
            <a:avLst/>
          </a:prstGeom>
          <a:effectLst>
            <a:outerShdw blurRad="254000" dist="177800" dir="2700000" algn="tl" rotWithShape="0">
              <a:prstClr val="black">
                <a:alpha val="40000"/>
              </a:prstClr>
            </a:outerShdw>
          </a:effectLst>
        </p:spPr>
      </p:pic>
      <p:pic>
        <p:nvPicPr>
          <p:cNvPr id="14" name="Picture 13"/>
          <p:cNvPicPr>
            <a:picLocks noChangeAspect="1"/>
          </p:cNvPicPr>
          <p:nvPr/>
        </p:nvPicPr>
        <p:blipFill>
          <a:blip r:embed="rId6" cstate="print">
            <a:extLst>
              <a:ext uri="{28A0092B-C50C-407E-A947-70E740481C1C}">
                <a14:useLocalDpi xmlns:a14="http://schemas.microsoft.com/office/drawing/2010/main"/>
              </a:ext>
            </a:extLst>
          </a:blip>
          <a:stretch>
            <a:fillRect/>
          </a:stretch>
        </p:blipFill>
        <p:spPr>
          <a:xfrm>
            <a:off x="3533141" y="4873154"/>
            <a:ext cx="2954742" cy="1203288"/>
          </a:xfrm>
          <a:prstGeom prst="rect">
            <a:avLst/>
          </a:prstGeom>
          <a:effectLst>
            <a:outerShdw blurRad="254000" dist="177800" dir="2700000" algn="tl" rotWithShape="0">
              <a:prstClr val="black">
                <a:alpha val="40000"/>
              </a:prstClr>
            </a:outerShdw>
          </a:effectLst>
        </p:spPr>
      </p:pic>
      <p:pic>
        <p:nvPicPr>
          <p:cNvPr id="15" name="Picture 14"/>
          <p:cNvPicPr>
            <a:picLocks noChangeAspect="1"/>
          </p:cNvPicPr>
          <p:nvPr/>
        </p:nvPicPr>
        <p:blipFill>
          <a:blip r:embed="rId7" cstate="print">
            <a:extLst>
              <a:ext uri="{28A0092B-C50C-407E-A947-70E740481C1C}">
                <a14:useLocalDpi xmlns:a14="http://schemas.microsoft.com/office/drawing/2010/main"/>
              </a:ext>
            </a:extLst>
          </a:blip>
          <a:stretch>
            <a:fillRect/>
          </a:stretch>
        </p:blipFill>
        <p:spPr>
          <a:xfrm rot="5400000">
            <a:off x="7521918" y="4200530"/>
            <a:ext cx="1203288" cy="2548537"/>
          </a:xfrm>
          <a:prstGeom prst="rect">
            <a:avLst/>
          </a:prstGeom>
          <a:effectLst>
            <a:outerShdw blurRad="254000" dist="177800" dir="2700000" algn="tl" rotWithShape="0">
              <a:prstClr val="black">
                <a:alpha val="40000"/>
              </a:prstClr>
            </a:outerShdw>
          </a:effectLst>
        </p:spPr>
      </p:pic>
    </p:spTree>
    <p:extLst>
      <p:ext uri="{BB962C8B-B14F-4D97-AF65-F5344CB8AC3E}">
        <p14:creationId xmlns:p14="http://schemas.microsoft.com/office/powerpoint/2010/main" val="1772268838"/>
      </p:ext>
    </p:extLst>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36438" y="2056060"/>
            <a:ext cx="8916915" cy="2820740"/>
          </a:xfrm>
          <a:ln>
            <a:noFill/>
          </a:ln>
        </p:spPr>
        <p:style>
          <a:lnRef idx="1">
            <a:schemeClr val="accent1"/>
          </a:lnRef>
          <a:fillRef idx="2">
            <a:schemeClr val="accent1"/>
          </a:fillRef>
          <a:effectRef idx="1">
            <a:schemeClr val="accent1"/>
          </a:effectRef>
          <a:fontRef idx="minor">
            <a:schemeClr val="dk1"/>
          </a:fontRef>
        </p:style>
        <p:txBody>
          <a:bodyPr/>
          <a:lstStyle/>
          <a:p>
            <a:pPr marL="0" indent="0">
              <a:lnSpc>
                <a:spcPct val="150000"/>
              </a:lnSpc>
              <a:buNone/>
            </a:pPr>
            <a:r>
              <a:rPr lang="en-GB" sz="1600" dirty="0">
                <a:effectLst>
                  <a:outerShdw blurRad="38100" dist="38100" dir="2700000" algn="tl">
                    <a:srgbClr val="000000">
                      <a:alpha val="43137"/>
                    </a:srgbClr>
                  </a:outerShdw>
                </a:effectLst>
              </a:rPr>
              <a:t>Welding Procedure Qualification (WPQ) &amp; Welder Qualification (WQ)</a:t>
            </a:r>
          </a:p>
          <a:p>
            <a:pPr lvl="1">
              <a:lnSpc>
                <a:spcPct val="150000"/>
              </a:lnSpc>
              <a:spcBef>
                <a:spcPts val="0"/>
              </a:spcBef>
            </a:pPr>
            <a:r>
              <a:rPr lang="en-GB" sz="1200" dirty="0"/>
              <a:t>3 WPQR will be carried out in the coming weeks (w43 &amp; w44) with the external Body APAVE</a:t>
            </a:r>
          </a:p>
          <a:p>
            <a:pPr lvl="1">
              <a:lnSpc>
                <a:spcPct val="150000"/>
              </a:lnSpc>
              <a:spcBef>
                <a:spcPts val="0"/>
              </a:spcBef>
            </a:pPr>
            <a:r>
              <a:rPr lang="en-GB" sz="1200" dirty="0" smtClean="0"/>
              <a:t>4 </a:t>
            </a:r>
            <a:r>
              <a:rPr lang="en-GB" sz="1200" dirty="0"/>
              <a:t>welders will be qualified for each WPQ</a:t>
            </a:r>
          </a:p>
          <a:p>
            <a:pPr marL="0" indent="0">
              <a:lnSpc>
                <a:spcPct val="150000"/>
              </a:lnSpc>
              <a:buNone/>
            </a:pPr>
            <a:endParaRPr lang="en-GB" sz="1600" dirty="0">
              <a:effectLst>
                <a:outerShdw blurRad="38100" dist="38100" dir="2700000" algn="tl">
                  <a:srgbClr val="000000">
                    <a:alpha val="43137"/>
                  </a:srgbClr>
                </a:outerShdw>
              </a:effectLst>
            </a:endParaRPr>
          </a:p>
          <a:p>
            <a:pPr marL="0" indent="0">
              <a:lnSpc>
                <a:spcPct val="150000"/>
              </a:lnSpc>
              <a:buNone/>
            </a:pPr>
            <a:endParaRPr lang="en-GB" sz="1600" dirty="0">
              <a:effectLst>
                <a:outerShdw blurRad="38100" dist="38100" dir="2700000" algn="tl">
                  <a:srgbClr val="000000">
                    <a:alpha val="43137"/>
                  </a:srgbClr>
                </a:outerShdw>
              </a:effectLst>
            </a:endParaRPr>
          </a:p>
        </p:txBody>
      </p:sp>
      <p:sp>
        <p:nvSpPr>
          <p:cNvPr id="3" name="Title 2"/>
          <p:cNvSpPr>
            <a:spLocks noGrp="1"/>
          </p:cNvSpPr>
          <p:nvPr>
            <p:ph type="title"/>
          </p:nvPr>
        </p:nvSpPr>
        <p:spPr>
          <a:xfrm>
            <a:off x="412750" y="76200"/>
            <a:ext cx="8915400" cy="990600"/>
          </a:xfrm>
        </p:spPr>
        <p:txBody>
          <a:bodyPr/>
          <a:lstStyle/>
          <a:p>
            <a:r>
              <a:rPr lang="en-GB" dirty="0"/>
              <a:t>WA104</a:t>
            </a:r>
            <a:r>
              <a:rPr lang="en-GB" dirty="0" smtClean="0"/>
              <a:t/>
            </a:r>
            <a:br>
              <a:rPr lang="en-GB" dirty="0" smtClean="0"/>
            </a:br>
            <a:r>
              <a:rPr lang="en-GB" sz="2800" dirty="0">
                <a:effectLst/>
              </a:rPr>
              <a:t>Welding qualifications </a:t>
            </a:r>
            <a:r>
              <a:rPr lang="en-GB" dirty="0"/>
              <a:t/>
            </a:r>
            <a:br>
              <a:rPr lang="en-GB" dirty="0"/>
            </a:br>
            <a:r>
              <a:rPr lang="en-GB" sz="2800" dirty="0" smtClean="0">
                <a:effectLst/>
              </a:rPr>
              <a:t/>
            </a:r>
            <a:br>
              <a:rPr lang="en-GB" sz="2800" dirty="0" smtClean="0">
                <a:effectLst/>
              </a:rPr>
            </a:br>
            <a:endParaRPr lang="en-GB" sz="2800" dirty="0">
              <a:effectLst/>
            </a:endParaRPr>
          </a:p>
        </p:txBody>
      </p:sp>
      <p:sp>
        <p:nvSpPr>
          <p:cNvPr id="5" name="Footer Placeholder 4"/>
          <p:cNvSpPr>
            <a:spLocks noGrp="1"/>
          </p:cNvSpPr>
          <p:nvPr>
            <p:ph type="ftr" sz="quarter" idx="3"/>
          </p:nvPr>
        </p:nvSpPr>
        <p:spPr/>
        <p:txBody>
          <a:bodyPr/>
          <a:lstStyle/>
          <a:p>
            <a:pPr algn="r" fontAlgn="auto">
              <a:spcBef>
                <a:spcPts val="0"/>
              </a:spcBef>
              <a:spcAft>
                <a:spcPts val="0"/>
              </a:spcAft>
            </a:pPr>
            <a:r>
              <a:rPr lang="en-GB" smtClean="0">
                <a:solidFill>
                  <a:prstClr val="black">
                    <a:lumMod val="50000"/>
                    <a:lumOff val="50000"/>
                  </a:prstClr>
                </a:solidFill>
              </a:rPr>
              <a:t>SBN Review Meeting, October 15, 2015</a:t>
            </a:r>
            <a:endParaRPr lang="en-GB" dirty="0">
              <a:solidFill>
                <a:prstClr val="black">
                  <a:lumMod val="50000"/>
                  <a:lumOff val="50000"/>
                </a:prstClr>
              </a:solidFill>
            </a:endParaRPr>
          </a:p>
        </p:txBody>
      </p:sp>
      <p:sp>
        <p:nvSpPr>
          <p:cNvPr id="6" name="Slide Number Placeholder 5"/>
          <p:cNvSpPr>
            <a:spLocks noGrp="1"/>
          </p:cNvSpPr>
          <p:nvPr>
            <p:ph type="sldNum" sz="quarter" idx="4294967295"/>
          </p:nvPr>
        </p:nvSpPr>
        <p:spPr>
          <a:xfrm>
            <a:off x="4210050" y="6546998"/>
            <a:ext cx="1155700" cy="180000"/>
          </a:xfrm>
          <a:prstGeom prst="rect">
            <a:avLst/>
          </a:prstGeom>
        </p:spPr>
        <p:txBody>
          <a:bodyPr/>
          <a:lstStyle/>
          <a:p>
            <a:fld id="{C4A691AD-322C-42CD-8EC8-21A760F6E850}" type="slidenum">
              <a:rPr lang="en-GB" smtClean="0"/>
              <a:pPr/>
              <a:t>22</a:t>
            </a:fld>
            <a:endParaRPr lang="en-GB" dirty="0"/>
          </a:p>
        </p:txBody>
      </p:sp>
      <p:pic>
        <p:nvPicPr>
          <p:cNvPr id="8" name="Picture 7"/>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934184" y="3193622"/>
            <a:ext cx="1957647" cy="1440000"/>
          </a:xfrm>
          <a:prstGeom prst="rect">
            <a:avLst/>
          </a:prstGeom>
          <a:effectLst>
            <a:outerShdw blurRad="254000" dist="177800" dir="2700000" algn="tl" rotWithShape="0">
              <a:prstClr val="black">
                <a:alpha val="40000"/>
              </a:prstClr>
            </a:outerShdw>
          </a:effectLst>
        </p:spPr>
      </p:pic>
      <p:pic>
        <p:nvPicPr>
          <p:cNvPr id="9" name="Picture 8"/>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3632200" y="3208200"/>
            <a:ext cx="2124627" cy="1440000"/>
          </a:xfrm>
          <a:prstGeom prst="rect">
            <a:avLst/>
          </a:prstGeom>
          <a:effectLst>
            <a:outerShdw blurRad="254000" dist="177800" dir="2700000" algn="tl" rotWithShape="0">
              <a:prstClr val="black">
                <a:alpha val="40000"/>
              </a:prstClr>
            </a:outerShdw>
          </a:effectLst>
        </p:spPr>
      </p:pic>
      <p:pic>
        <p:nvPicPr>
          <p:cNvPr id="11" name="Picture 10"/>
          <p:cNvPicPr>
            <a:picLocks noChangeAspect="1"/>
          </p:cNvPicPr>
          <p:nvPr/>
        </p:nvPicPr>
        <p:blipFill>
          <a:blip r:embed="rId5"/>
          <a:stretch>
            <a:fillRect/>
          </a:stretch>
        </p:blipFill>
        <p:spPr>
          <a:xfrm>
            <a:off x="6541542" y="3208200"/>
            <a:ext cx="1745831" cy="1440000"/>
          </a:xfrm>
          <a:prstGeom prst="rect">
            <a:avLst/>
          </a:prstGeom>
          <a:effectLst>
            <a:outerShdw blurRad="254000" dist="177800" dir="2700000" algn="tl" rotWithShape="0">
              <a:prstClr val="black">
                <a:alpha val="40000"/>
              </a:prstClr>
            </a:outerShdw>
          </a:effectLst>
        </p:spPr>
      </p:pic>
    </p:spTree>
    <p:extLst>
      <p:ext uri="{BB962C8B-B14F-4D97-AF65-F5344CB8AC3E}">
        <p14:creationId xmlns:p14="http://schemas.microsoft.com/office/powerpoint/2010/main" val="3157989491"/>
      </p:ext>
    </p:extLst>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2015_09(SEPT)_14_ICARUS.pdf"/>
          <p:cNvPicPr>
            <a:picLocks noChangeAspect="1"/>
          </p:cNvPicPr>
          <p:nvPr/>
        </p:nvPicPr>
        <p:blipFill rotWithShape="1">
          <a:blip r:embed="rId2">
            <a:extLst>
              <a:ext uri="{28A0092B-C50C-407E-A947-70E740481C1C}">
                <a14:useLocalDpi xmlns:a14="http://schemas.microsoft.com/office/drawing/2010/main" val="0"/>
              </a:ext>
            </a:extLst>
          </a:blip>
          <a:srcRect b="24074"/>
          <a:stretch/>
        </p:blipFill>
        <p:spPr>
          <a:xfrm>
            <a:off x="381000" y="812800"/>
            <a:ext cx="9144000" cy="5207000"/>
          </a:xfrm>
          <a:prstGeom prst="rect">
            <a:avLst/>
          </a:prstGeom>
        </p:spPr>
      </p:pic>
      <p:sp>
        <p:nvSpPr>
          <p:cNvPr id="2" name="Titolo 1"/>
          <p:cNvSpPr>
            <a:spLocks noGrp="1"/>
          </p:cNvSpPr>
          <p:nvPr>
            <p:ph type="title"/>
          </p:nvPr>
        </p:nvSpPr>
        <p:spPr/>
        <p:txBody>
          <a:bodyPr/>
          <a:lstStyle/>
          <a:p>
            <a:r>
              <a:rPr lang="en-US" dirty="0" smtClean="0"/>
              <a:t>Assembly strategy - 1</a:t>
            </a:r>
            <a:endParaRPr lang="en-US" dirty="0"/>
          </a:p>
        </p:txBody>
      </p:sp>
      <p:sp>
        <p:nvSpPr>
          <p:cNvPr id="4" name="Segnaposto numero diapositiva 3"/>
          <p:cNvSpPr>
            <a:spLocks noGrp="1"/>
          </p:cNvSpPr>
          <p:nvPr>
            <p:ph type="sldNum" sz="quarter" idx="11"/>
          </p:nvPr>
        </p:nvSpPr>
        <p:spPr/>
        <p:txBody>
          <a:bodyPr/>
          <a:lstStyle/>
          <a:p>
            <a:r>
              <a:rPr lang="en-GB" smtClean="0"/>
              <a:t>Slide: </a:t>
            </a:r>
            <a:fld id="{C0367892-4C36-1744-A726-262AF37AA8B7}" type="slidenum">
              <a:rPr lang="en-GB" smtClean="0"/>
              <a:pPr/>
              <a:t>23</a:t>
            </a:fld>
            <a:endParaRPr lang="en-GB" dirty="0">
              <a:solidFill>
                <a:schemeClr val="accent1"/>
              </a:solidFill>
            </a:endParaRPr>
          </a:p>
        </p:txBody>
      </p:sp>
      <p:sp>
        <p:nvSpPr>
          <p:cNvPr id="5" name="Segnaposto piè di pagina 4"/>
          <p:cNvSpPr>
            <a:spLocks noGrp="1"/>
          </p:cNvSpPr>
          <p:nvPr>
            <p:ph type="ftr" sz="quarter" idx="3"/>
          </p:nvPr>
        </p:nvSpPr>
        <p:spPr/>
        <p:txBody>
          <a:bodyPr/>
          <a:lstStyle/>
          <a:p>
            <a:pPr>
              <a:defRPr/>
            </a:pPr>
            <a:r>
              <a:rPr lang="en-US" smtClean="0"/>
              <a:t>SBN Review Meeting, October 15, 2015</a:t>
            </a:r>
            <a:endParaRPr lang="en-GB" dirty="0"/>
          </a:p>
        </p:txBody>
      </p:sp>
    </p:spTree>
    <p:extLst>
      <p:ext uri="{BB962C8B-B14F-4D97-AF65-F5344CB8AC3E}">
        <p14:creationId xmlns:p14="http://schemas.microsoft.com/office/powerpoint/2010/main" val="369105865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en-US" dirty="0" smtClean="0"/>
              <a:t>Assembly strategy - 2</a:t>
            </a:r>
            <a:endParaRPr lang="en-US" dirty="0"/>
          </a:p>
        </p:txBody>
      </p:sp>
      <p:sp>
        <p:nvSpPr>
          <p:cNvPr id="4" name="Segnaposto numero diapositiva 3"/>
          <p:cNvSpPr>
            <a:spLocks noGrp="1"/>
          </p:cNvSpPr>
          <p:nvPr>
            <p:ph type="sldNum" sz="quarter" idx="11"/>
          </p:nvPr>
        </p:nvSpPr>
        <p:spPr/>
        <p:txBody>
          <a:bodyPr/>
          <a:lstStyle/>
          <a:p>
            <a:r>
              <a:rPr lang="en-GB" smtClean="0"/>
              <a:t>Slide: </a:t>
            </a:r>
            <a:fld id="{C0367892-4C36-1744-A726-262AF37AA8B7}" type="slidenum">
              <a:rPr lang="en-GB" smtClean="0"/>
              <a:pPr/>
              <a:t>24</a:t>
            </a:fld>
            <a:endParaRPr lang="en-GB" dirty="0">
              <a:solidFill>
                <a:schemeClr val="accent1"/>
              </a:solidFill>
            </a:endParaRPr>
          </a:p>
        </p:txBody>
      </p:sp>
      <p:sp>
        <p:nvSpPr>
          <p:cNvPr id="5" name="Segnaposto piè di pagina 4"/>
          <p:cNvSpPr>
            <a:spLocks noGrp="1"/>
          </p:cNvSpPr>
          <p:nvPr>
            <p:ph type="ftr" sz="quarter" idx="3"/>
          </p:nvPr>
        </p:nvSpPr>
        <p:spPr/>
        <p:txBody>
          <a:bodyPr/>
          <a:lstStyle/>
          <a:p>
            <a:pPr>
              <a:defRPr/>
            </a:pPr>
            <a:r>
              <a:rPr lang="en-US" smtClean="0"/>
              <a:t>SBN Review Meeting, October 15, 2015</a:t>
            </a:r>
            <a:endParaRPr lang="en-GB" dirty="0"/>
          </a:p>
        </p:txBody>
      </p:sp>
      <p:grpSp>
        <p:nvGrpSpPr>
          <p:cNvPr id="10" name="Gruppo 9"/>
          <p:cNvGrpSpPr/>
          <p:nvPr/>
        </p:nvGrpSpPr>
        <p:grpSpPr>
          <a:xfrm>
            <a:off x="95663" y="631490"/>
            <a:ext cx="9810337" cy="6120555"/>
            <a:chOff x="19463" y="-330919"/>
            <a:chExt cx="12132430" cy="7159164"/>
          </a:xfrm>
        </p:grpSpPr>
        <p:pic>
          <p:nvPicPr>
            <p:cNvPr id="7" name="Picture 3"/>
            <p:cNvPicPr>
              <a:picLocks noChangeAspect="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51546" y="0"/>
              <a:ext cx="12100347" cy="6828245"/>
            </a:xfrm>
            <a:prstGeom prst="rect">
              <a:avLst/>
            </a:prstGeom>
          </p:spPr>
        </p:pic>
        <p:pic>
          <p:nvPicPr>
            <p:cNvPr id="8" name="Picture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911252" y="4490409"/>
              <a:ext cx="4142885" cy="2337835"/>
            </a:xfrm>
            <a:prstGeom prst="rect">
              <a:avLst/>
            </a:prstGeom>
          </p:spPr>
        </p:pic>
        <p:pic>
          <p:nvPicPr>
            <p:cNvPr id="9" name="Picture 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9463" y="-330919"/>
              <a:ext cx="3745389" cy="2113528"/>
            </a:xfrm>
            <a:prstGeom prst="rect">
              <a:avLst/>
            </a:prstGeom>
          </p:spPr>
        </p:pic>
      </p:grpSp>
    </p:spTree>
    <p:extLst>
      <p:ext uri="{BB962C8B-B14F-4D97-AF65-F5344CB8AC3E}">
        <p14:creationId xmlns:p14="http://schemas.microsoft.com/office/powerpoint/2010/main" val="155152829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en-US" dirty="0" smtClean="0"/>
              <a:t>Assembly strategy - 3</a:t>
            </a:r>
            <a:endParaRPr lang="en-US" dirty="0"/>
          </a:p>
        </p:txBody>
      </p:sp>
      <p:sp>
        <p:nvSpPr>
          <p:cNvPr id="4" name="Segnaposto numero diapositiva 3"/>
          <p:cNvSpPr>
            <a:spLocks noGrp="1"/>
          </p:cNvSpPr>
          <p:nvPr>
            <p:ph type="sldNum" sz="quarter" idx="11"/>
          </p:nvPr>
        </p:nvSpPr>
        <p:spPr/>
        <p:txBody>
          <a:bodyPr/>
          <a:lstStyle/>
          <a:p>
            <a:r>
              <a:rPr lang="en-GB" smtClean="0"/>
              <a:t>Slide: </a:t>
            </a:r>
            <a:fld id="{C0367892-4C36-1744-A726-262AF37AA8B7}" type="slidenum">
              <a:rPr lang="en-GB" smtClean="0"/>
              <a:pPr/>
              <a:t>25</a:t>
            </a:fld>
            <a:endParaRPr lang="en-GB" dirty="0">
              <a:solidFill>
                <a:schemeClr val="accent1"/>
              </a:solidFill>
            </a:endParaRPr>
          </a:p>
        </p:txBody>
      </p:sp>
      <p:sp>
        <p:nvSpPr>
          <p:cNvPr id="5" name="Segnaposto piè di pagina 4"/>
          <p:cNvSpPr>
            <a:spLocks noGrp="1"/>
          </p:cNvSpPr>
          <p:nvPr>
            <p:ph type="ftr" sz="quarter" idx="3"/>
          </p:nvPr>
        </p:nvSpPr>
        <p:spPr/>
        <p:txBody>
          <a:bodyPr/>
          <a:lstStyle/>
          <a:p>
            <a:pPr>
              <a:defRPr/>
            </a:pPr>
            <a:r>
              <a:rPr lang="en-US" smtClean="0"/>
              <a:t>SBN Review Meeting, October 15, 2015</a:t>
            </a:r>
            <a:endParaRPr lang="en-GB" dirty="0"/>
          </a:p>
        </p:txBody>
      </p:sp>
      <p:pic>
        <p:nvPicPr>
          <p:cNvPr id="6" name="Picture 3"/>
          <p:cNvPicPr>
            <a:picLocks noChangeAspect="1"/>
          </p:cNvPicPr>
          <p:nvPr/>
        </p:nvPicPr>
        <p:blipFill>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152400" y="486955"/>
            <a:ext cx="7239117" cy="4085045"/>
          </a:xfrm>
          <a:prstGeom prst="rect">
            <a:avLst/>
          </a:prstGeom>
          <a:ln>
            <a:noFill/>
          </a:ln>
        </p:spPr>
      </p:pic>
      <p:pic>
        <p:nvPicPr>
          <p:cNvPr id="9" name="Picture 3"/>
          <p:cNvPicPr>
            <a:picLocks noChangeAspect="1"/>
          </p:cNvPicPr>
          <p:nvPr/>
        </p:nvPicPr>
        <p:blipFill rotWithShape="1">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rcRect r="8331"/>
          <a:stretch/>
        </p:blipFill>
        <p:spPr>
          <a:xfrm>
            <a:off x="3269952" y="2286000"/>
            <a:ext cx="6636048" cy="4085045"/>
          </a:xfrm>
          <a:prstGeom prst="rect">
            <a:avLst/>
          </a:prstGeom>
        </p:spPr>
      </p:pic>
      <p:sp>
        <p:nvSpPr>
          <p:cNvPr id="10" name="CasellaDiTesto 9"/>
          <p:cNvSpPr txBox="1"/>
          <p:nvPr/>
        </p:nvSpPr>
        <p:spPr>
          <a:xfrm>
            <a:off x="6477000" y="857071"/>
            <a:ext cx="3352800" cy="1015663"/>
          </a:xfrm>
          <a:prstGeom prst="rect">
            <a:avLst/>
          </a:prstGeom>
          <a:noFill/>
          <a:ln>
            <a:solidFill>
              <a:schemeClr val="tx1"/>
            </a:solidFill>
          </a:ln>
        </p:spPr>
        <p:txBody>
          <a:bodyPr wrap="square" rtlCol="0">
            <a:spAutoFit/>
          </a:bodyPr>
          <a:lstStyle/>
          <a:p>
            <a:pPr marL="285750" indent="-285750">
              <a:buFont typeface="Arial" panose="020B0604020202020204" pitchFamily="34" charset="0"/>
              <a:buChar char="•"/>
            </a:pPr>
            <a:r>
              <a:rPr lang="en-US" sz="2000" dirty="0" smtClean="0"/>
              <a:t>Start from the roof</a:t>
            </a:r>
          </a:p>
          <a:p>
            <a:pPr marL="285750" indent="-285750">
              <a:buFont typeface="Arial" panose="020B0604020202020204" pitchFamily="34" charset="0"/>
              <a:buChar char="•"/>
            </a:pPr>
            <a:r>
              <a:rPr lang="en-US" sz="2000" dirty="0" smtClean="0"/>
              <a:t>Vessel assembled “on a side”</a:t>
            </a:r>
            <a:endParaRPr lang="en-US" sz="2000" dirty="0"/>
          </a:p>
        </p:txBody>
      </p:sp>
      <p:sp>
        <p:nvSpPr>
          <p:cNvPr id="11" name="CasellaDiTesto 10"/>
          <p:cNvSpPr txBox="1"/>
          <p:nvPr/>
        </p:nvSpPr>
        <p:spPr>
          <a:xfrm>
            <a:off x="6781800" y="5512526"/>
            <a:ext cx="2965152" cy="1015663"/>
          </a:xfrm>
          <a:prstGeom prst="rect">
            <a:avLst/>
          </a:prstGeom>
          <a:noFill/>
          <a:ln>
            <a:solidFill>
              <a:schemeClr val="tx1"/>
            </a:solidFill>
          </a:ln>
        </p:spPr>
        <p:txBody>
          <a:bodyPr wrap="square" rtlCol="0">
            <a:spAutoFit/>
          </a:bodyPr>
          <a:lstStyle/>
          <a:p>
            <a:pPr marL="342900" indent="-342900">
              <a:buFont typeface="Arial" panose="020B0604020202020204" pitchFamily="34" charset="0"/>
              <a:buChar char="•"/>
            </a:pPr>
            <a:r>
              <a:rPr lang="en-US" sz="2000" dirty="0" smtClean="0"/>
              <a:t>As many final welds during installation as possible.</a:t>
            </a:r>
            <a:endParaRPr lang="en-US" sz="2000" dirty="0"/>
          </a:p>
        </p:txBody>
      </p:sp>
      <p:sp>
        <p:nvSpPr>
          <p:cNvPr id="12" name="CasellaDiTesto 11"/>
          <p:cNvSpPr txBox="1"/>
          <p:nvPr/>
        </p:nvSpPr>
        <p:spPr>
          <a:xfrm>
            <a:off x="304800" y="4850806"/>
            <a:ext cx="2965152" cy="1323439"/>
          </a:xfrm>
          <a:prstGeom prst="rect">
            <a:avLst/>
          </a:prstGeom>
          <a:noFill/>
          <a:ln>
            <a:solidFill>
              <a:schemeClr val="tx1"/>
            </a:solidFill>
          </a:ln>
        </p:spPr>
        <p:txBody>
          <a:bodyPr wrap="square" rtlCol="0">
            <a:spAutoFit/>
          </a:bodyPr>
          <a:lstStyle/>
          <a:p>
            <a:pPr marL="342900" indent="-342900">
              <a:buFont typeface="Arial" panose="020B0604020202020204" pitchFamily="34" charset="0"/>
              <a:buChar char="•"/>
            </a:pPr>
            <a:r>
              <a:rPr lang="en-US" sz="2000" dirty="0" smtClean="0"/>
              <a:t>Rotation of the whole vessel, in the end, to complete welding.</a:t>
            </a:r>
            <a:endParaRPr lang="en-US" sz="2000" dirty="0"/>
          </a:p>
        </p:txBody>
      </p:sp>
      <p:sp>
        <p:nvSpPr>
          <p:cNvPr id="13" name="CasellaDiTesto 12"/>
          <p:cNvSpPr txBox="1"/>
          <p:nvPr/>
        </p:nvSpPr>
        <p:spPr>
          <a:xfrm>
            <a:off x="1675254" y="1229380"/>
            <a:ext cx="381000" cy="523220"/>
          </a:xfrm>
          <a:prstGeom prst="rect">
            <a:avLst/>
          </a:prstGeom>
          <a:noFill/>
        </p:spPr>
        <p:txBody>
          <a:bodyPr wrap="square" rtlCol="0">
            <a:spAutoFit/>
          </a:bodyPr>
          <a:lstStyle/>
          <a:p>
            <a:r>
              <a:rPr lang="en-US" sz="2800" dirty="0" smtClean="0">
                <a:solidFill>
                  <a:srgbClr val="FF0000"/>
                </a:solidFill>
              </a:rPr>
              <a:t>1</a:t>
            </a:r>
            <a:endParaRPr lang="en-US" dirty="0">
              <a:solidFill>
                <a:srgbClr val="FF0000"/>
              </a:solidFill>
            </a:endParaRPr>
          </a:p>
        </p:txBody>
      </p:sp>
      <p:sp>
        <p:nvSpPr>
          <p:cNvPr id="14" name="CasellaDiTesto 13"/>
          <p:cNvSpPr txBox="1"/>
          <p:nvPr/>
        </p:nvSpPr>
        <p:spPr>
          <a:xfrm>
            <a:off x="7291252" y="2398506"/>
            <a:ext cx="381000" cy="523220"/>
          </a:xfrm>
          <a:prstGeom prst="rect">
            <a:avLst/>
          </a:prstGeom>
          <a:noFill/>
        </p:spPr>
        <p:txBody>
          <a:bodyPr wrap="square" rtlCol="0">
            <a:spAutoFit/>
          </a:bodyPr>
          <a:lstStyle/>
          <a:p>
            <a:r>
              <a:rPr lang="en-US" sz="2800" dirty="0">
                <a:solidFill>
                  <a:srgbClr val="FF0000"/>
                </a:solidFill>
              </a:rPr>
              <a:t>2</a:t>
            </a:r>
            <a:endParaRPr lang="en-US" dirty="0">
              <a:solidFill>
                <a:srgbClr val="FF0000"/>
              </a:solidFill>
            </a:endParaRPr>
          </a:p>
        </p:txBody>
      </p:sp>
    </p:spTree>
    <p:extLst>
      <p:ext uri="{BB962C8B-B14F-4D97-AF65-F5344CB8AC3E}">
        <p14:creationId xmlns:p14="http://schemas.microsoft.com/office/powerpoint/2010/main" val="83854854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2015_09(SEPT)_14_ICARUS.pdf"/>
          <p:cNvPicPr>
            <a:picLocks noChangeAspect="1"/>
          </p:cNvPicPr>
          <p:nvPr/>
        </p:nvPicPr>
        <p:blipFill rotWithShape="1">
          <a:blip r:embed="rId2">
            <a:extLst>
              <a:ext uri="{28A0092B-C50C-407E-A947-70E740481C1C}">
                <a14:useLocalDpi xmlns:a14="http://schemas.microsoft.com/office/drawing/2010/main" val="0"/>
              </a:ext>
            </a:extLst>
          </a:blip>
          <a:srcRect b="10861"/>
          <a:stretch/>
        </p:blipFill>
        <p:spPr>
          <a:xfrm>
            <a:off x="381000" y="0"/>
            <a:ext cx="9144000" cy="6113146"/>
          </a:xfrm>
          <a:prstGeom prst="rect">
            <a:avLst/>
          </a:prstGeom>
        </p:spPr>
      </p:pic>
      <p:sp>
        <p:nvSpPr>
          <p:cNvPr id="2" name="Titolo 1"/>
          <p:cNvSpPr>
            <a:spLocks noGrp="1"/>
          </p:cNvSpPr>
          <p:nvPr>
            <p:ph type="title"/>
          </p:nvPr>
        </p:nvSpPr>
        <p:spPr/>
        <p:txBody>
          <a:bodyPr/>
          <a:lstStyle/>
          <a:p>
            <a:r>
              <a:rPr lang="en-US" dirty="0" smtClean="0"/>
              <a:t>Assembly strategy - 4</a:t>
            </a:r>
            <a:endParaRPr lang="en-US" dirty="0"/>
          </a:p>
        </p:txBody>
      </p:sp>
      <p:sp>
        <p:nvSpPr>
          <p:cNvPr id="4" name="Segnaposto numero diapositiva 3"/>
          <p:cNvSpPr>
            <a:spLocks noGrp="1"/>
          </p:cNvSpPr>
          <p:nvPr>
            <p:ph type="sldNum" sz="quarter" idx="11"/>
          </p:nvPr>
        </p:nvSpPr>
        <p:spPr/>
        <p:txBody>
          <a:bodyPr/>
          <a:lstStyle/>
          <a:p>
            <a:r>
              <a:rPr lang="en-GB" smtClean="0"/>
              <a:t>Slide: </a:t>
            </a:r>
            <a:fld id="{C0367892-4C36-1744-A726-262AF37AA8B7}" type="slidenum">
              <a:rPr lang="en-GB" smtClean="0"/>
              <a:pPr/>
              <a:t>26</a:t>
            </a:fld>
            <a:endParaRPr lang="en-GB" dirty="0">
              <a:solidFill>
                <a:schemeClr val="accent1"/>
              </a:solidFill>
            </a:endParaRPr>
          </a:p>
        </p:txBody>
      </p:sp>
      <p:sp>
        <p:nvSpPr>
          <p:cNvPr id="5" name="Segnaposto piè di pagina 4"/>
          <p:cNvSpPr>
            <a:spLocks noGrp="1"/>
          </p:cNvSpPr>
          <p:nvPr>
            <p:ph type="ftr" sz="quarter" idx="3"/>
          </p:nvPr>
        </p:nvSpPr>
        <p:spPr/>
        <p:txBody>
          <a:bodyPr/>
          <a:lstStyle/>
          <a:p>
            <a:pPr>
              <a:defRPr/>
            </a:pPr>
            <a:r>
              <a:rPr lang="en-US" smtClean="0"/>
              <a:t>SBN Review Meeting, October 15, 2015</a:t>
            </a:r>
            <a:endParaRPr lang="en-GB" dirty="0"/>
          </a:p>
        </p:txBody>
      </p:sp>
    </p:spTree>
    <p:extLst>
      <p:ext uri="{BB962C8B-B14F-4D97-AF65-F5344CB8AC3E}">
        <p14:creationId xmlns:p14="http://schemas.microsoft.com/office/powerpoint/2010/main" val="251555852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2015_09(SEPT)_14_ICARUS.pdf"/>
          <p:cNvPicPr>
            <a:picLocks noChangeAspect="1"/>
          </p:cNvPicPr>
          <p:nvPr/>
        </p:nvPicPr>
        <p:blipFill rotWithShape="1">
          <a:blip r:embed="rId2">
            <a:extLst>
              <a:ext uri="{28A0092B-C50C-407E-A947-70E740481C1C}">
                <a14:useLocalDpi xmlns:a14="http://schemas.microsoft.com/office/drawing/2010/main" val="0"/>
              </a:ext>
            </a:extLst>
          </a:blip>
          <a:srcRect b="10606"/>
          <a:stretch/>
        </p:blipFill>
        <p:spPr>
          <a:xfrm>
            <a:off x="381000" y="0"/>
            <a:ext cx="9144000" cy="6130636"/>
          </a:xfrm>
          <a:prstGeom prst="rect">
            <a:avLst/>
          </a:prstGeom>
        </p:spPr>
      </p:pic>
      <p:sp>
        <p:nvSpPr>
          <p:cNvPr id="2" name="Titolo 1"/>
          <p:cNvSpPr>
            <a:spLocks noGrp="1"/>
          </p:cNvSpPr>
          <p:nvPr>
            <p:ph type="title"/>
          </p:nvPr>
        </p:nvSpPr>
        <p:spPr/>
        <p:txBody>
          <a:bodyPr/>
          <a:lstStyle/>
          <a:p>
            <a:r>
              <a:rPr lang="en-US" dirty="0" smtClean="0"/>
              <a:t>Assembly strategy - 5</a:t>
            </a:r>
            <a:endParaRPr lang="en-US" dirty="0"/>
          </a:p>
        </p:txBody>
      </p:sp>
      <p:sp>
        <p:nvSpPr>
          <p:cNvPr id="4" name="Segnaposto numero diapositiva 3"/>
          <p:cNvSpPr>
            <a:spLocks noGrp="1"/>
          </p:cNvSpPr>
          <p:nvPr>
            <p:ph type="sldNum" sz="quarter" idx="11"/>
          </p:nvPr>
        </p:nvSpPr>
        <p:spPr/>
        <p:txBody>
          <a:bodyPr/>
          <a:lstStyle/>
          <a:p>
            <a:r>
              <a:rPr lang="en-GB" smtClean="0"/>
              <a:t>Slide: </a:t>
            </a:r>
            <a:fld id="{C0367892-4C36-1744-A726-262AF37AA8B7}" type="slidenum">
              <a:rPr lang="en-GB" smtClean="0"/>
              <a:pPr/>
              <a:t>27</a:t>
            </a:fld>
            <a:endParaRPr lang="en-GB" dirty="0">
              <a:solidFill>
                <a:schemeClr val="accent1"/>
              </a:solidFill>
            </a:endParaRPr>
          </a:p>
        </p:txBody>
      </p:sp>
      <p:sp>
        <p:nvSpPr>
          <p:cNvPr id="5" name="Segnaposto piè di pagina 4"/>
          <p:cNvSpPr>
            <a:spLocks noGrp="1"/>
          </p:cNvSpPr>
          <p:nvPr>
            <p:ph type="ftr" sz="quarter" idx="3"/>
          </p:nvPr>
        </p:nvSpPr>
        <p:spPr/>
        <p:txBody>
          <a:bodyPr/>
          <a:lstStyle/>
          <a:p>
            <a:pPr>
              <a:defRPr/>
            </a:pPr>
            <a:r>
              <a:rPr lang="en-US" smtClean="0"/>
              <a:t>SBN Review Meeting, October 15, 2015</a:t>
            </a:r>
            <a:endParaRPr lang="en-GB" dirty="0"/>
          </a:p>
        </p:txBody>
      </p:sp>
    </p:spTree>
    <p:extLst>
      <p:ext uri="{BB962C8B-B14F-4D97-AF65-F5344CB8AC3E}">
        <p14:creationId xmlns:p14="http://schemas.microsoft.com/office/powerpoint/2010/main" val="299084799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2015_09(SEPT)_14_ICARUS.pdf"/>
          <p:cNvPicPr>
            <a:picLocks noChangeAspect="1"/>
          </p:cNvPicPr>
          <p:nvPr/>
        </p:nvPicPr>
        <p:blipFill rotWithShape="1">
          <a:blip r:embed="rId2">
            <a:extLst>
              <a:ext uri="{28A0092B-C50C-407E-A947-70E740481C1C}">
                <a14:useLocalDpi xmlns:a14="http://schemas.microsoft.com/office/drawing/2010/main" val="0"/>
              </a:ext>
            </a:extLst>
          </a:blip>
          <a:srcRect b="9259"/>
          <a:stretch/>
        </p:blipFill>
        <p:spPr>
          <a:xfrm>
            <a:off x="381000" y="0"/>
            <a:ext cx="9144000" cy="6223000"/>
          </a:xfrm>
          <a:prstGeom prst="rect">
            <a:avLst/>
          </a:prstGeom>
        </p:spPr>
      </p:pic>
      <p:sp>
        <p:nvSpPr>
          <p:cNvPr id="2" name="Titolo 1"/>
          <p:cNvSpPr>
            <a:spLocks noGrp="1"/>
          </p:cNvSpPr>
          <p:nvPr>
            <p:ph type="title"/>
          </p:nvPr>
        </p:nvSpPr>
        <p:spPr/>
        <p:txBody>
          <a:bodyPr/>
          <a:lstStyle/>
          <a:p>
            <a:r>
              <a:rPr lang="en-US" dirty="0" smtClean="0"/>
              <a:t>Assembly strategy - 6</a:t>
            </a:r>
            <a:endParaRPr lang="en-US" dirty="0"/>
          </a:p>
        </p:txBody>
      </p:sp>
      <p:sp>
        <p:nvSpPr>
          <p:cNvPr id="4" name="Segnaposto numero diapositiva 3"/>
          <p:cNvSpPr>
            <a:spLocks noGrp="1"/>
          </p:cNvSpPr>
          <p:nvPr>
            <p:ph type="sldNum" sz="quarter" idx="11"/>
          </p:nvPr>
        </p:nvSpPr>
        <p:spPr/>
        <p:txBody>
          <a:bodyPr/>
          <a:lstStyle/>
          <a:p>
            <a:r>
              <a:rPr lang="en-GB" smtClean="0"/>
              <a:t>Slide: </a:t>
            </a:r>
            <a:fld id="{C0367892-4C36-1744-A726-262AF37AA8B7}" type="slidenum">
              <a:rPr lang="en-GB" smtClean="0"/>
              <a:pPr/>
              <a:t>28</a:t>
            </a:fld>
            <a:endParaRPr lang="en-GB" dirty="0">
              <a:solidFill>
                <a:schemeClr val="accent1"/>
              </a:solidFill>
            </a:endParaRPr>
          </a:p>
        </p:txBody>
      </p:sp>
      <p:sp>
        <p:nvSpPr>
          <p:cNvPr id="5" name="Segnaposto piè di pagina 4"/>
          <p:cNvSpPr>
            <a:spLocks noGrp="1"/>
          </p:cNvSpPr>
          <p:nvPr>
            <p:ph type="ftr" sz="quarter" idx="3"/>
          </p:nvPr>
        </p:nvSpPr>
        <p:spPr/>
        <p:txBody>
          <a:bodyPr/>
          <a:lstStyle/>
          <a:p>
            <a:pPr>
              <a:defRPr/>
            </a:pPr>
            <a:r>
              <a:rPr lang="en-US" smtClean="0"/>
              <a:t>SBN Review Meeting, October 15, 2015</a:t>
            </a:r>
            <a:endParaRPr lang="en-GB" dirty="0"/>
          </a:p>
        </p:txBody>
      </p:sp>
    </p:spTree>
    <p:extLst>
      <p:ext uri="{BB962C8B-B14F-4D97-AF65-F5344CB8AC3E}">
        <p14:creationId xmlns:p14="http://schemas.microsoft.com/office/powerpoint/2010/main" val="83087822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2015_09(SEPT)_14_ICARUS.pdf"/>
          <p:cNvPicPr>
            <a:picLocks noChangeAspect="1"/>
          </p:cNvPicPr>
          <p:nvPr/>
        </p:nvPicPr>
        <p:blipFill rotWithShape="1">
          <a:blip r:embed="rId2">
            <a:extLst>
              <a:ext uri="{28A0092B-C50C-407E-A947-70E740481C1C}">
                <a14:useLocalDpi xmlns:a14="http://schemas.microsoft.com/office/drawing/2010/main" val="0"/>
              </a:ext>
            </a:extLst>
          </a:blip>
          <a:srcRect b="9091"/>
          <a:stretch/>
        </p:blipFill>
        <p:spPr>
          <a:xfrm>
            <a:off x="381000" y="0"/>
            <a:ext cx="9144000" cy="6234545"/>
          </a:xfrm>
          <a:prstGeom prst="rect">
            <a:avLst/>
          </a:prstGeom>
        </p:spPr>
      </p:pic>
      <p:sp>
        <p:nvSpPr>
          <p:cNvPr id="2" name="Titolo 1"/>
          <p:cNvSpPr>
            <a:spLocks noGrp="1"/>
          </p:cNvSpPr>
          <p:nvPr>
            <p:ph type="title"/>
          </p:nvPr>
        </p:nvSpPr>
        <p:spPr/>
        <p:txBody>
          <a:bodyPr/>
          <a:lstStyle/>
          <a:p>
            <a:r>
              <a:rPr lang="en-US" dirty="0" smtClean="0"/>
              <a:t>Assembly strategy - 7</a:t>
            </a:r>
            <a:endParaRPr lang="en-US" dirty="0"/>
          </a:p>
        </p:txBody>
      </p:sp>
      <p:sp>
        <p:nvSpPr>
          <p:cNvPr id="4" name="Segnaposto numero diapositiva 3"/>
          <p:cNvSpPr>
            <a:spLocks noGrp="1"/>
          </p:cNvSpPr>
          <p:nvPr>
            <p:ph type="sldNum" sz="quarter" idx="11"/>
          </p:nvPr>
        </p:nvSpPr>
        <p:spPr/>
        <p:txBody>
          <a:bodyPr/>
          <a:lstStyle/>
          <a:p>
            <a:r>
              <a:rPr lang="en-GB" smtClean="0"/>
              <a:t>Slide: </a:t>
            </a:r>
            <a:fld id="{C0367892-4C36-1744-A726-262AF37AA8B7}" type="slidenum">
              <a:rPr lang="en-GB" smtClean="0"/>
              <a:pPr/>
              <a:t>29</a:t>
            </a:fld>
            <a:endParaRPr lang="en-GB" dirty="0">
              <a:solidFill>
                <a:schemeClr val="accent1"/>
              </a:solidFill>
            </a:endParaRPr>
          </a:p>
        </p:txBody>
      </p:sp>
      <p:sp>
        <p:nvSpPr>
          <p:cNvPr id="5" name="Segnaposto piè di pagina 4"/>
          <p:cNvSpPr>
            <a:spLocks noGrp="1"/>
          </p:cNvSpPr>
          <p:nvPr>
            <p:ph type="ftr" sz="quarter" idx="3"/>
          </p:nvPr>
        </p:nvSpPr>
        <p:spPr/>
        <p:txBody>
          <a:bodyPr/>
          <a:lstStyle/>
          <a:p>
            <a:pPr>
              <a:defRPr/>
            </a:pPr>
            <a:r>
              <a:rPr lang="en-US" smtClean="0"/>
              <a:t>SBN Review Meeting, October 15, 2015</a:t>
            </a:r>
            <a:endParaRPr lang="en-GB" dirty="0"/>
          </a:p>
        </p:txBody>
      </p:sp>
    </p:spTree>
    <p:extLst>
      <p:ext uri="{BB962C8B-B14F-4D97-AF65-F5344CB8AC3E}">
        <p14:creationId xmlns:p14="http://schemas.microsoft.com/office/powerpoint/2010/main" val="343361144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New PMTs system deployment</a:t>
            </a:r>
          </a:p>
        </p:txBody>
      </p:sp>
      <p:sp>
        <p:nvSpPr>
          <p:cNvPr id="3" name="Content Placeholder 2"/>
          <p:cNvSpPr>
            <a:spLocks noGrp="1"/>
          </p:cNvSpPr>
          <p:nvPr>
            <p:ph idx="1"/>
          </p:nvPr>
        </p:nvSpPr>
        <p:spPr>
          <a:xfrm>
            <a:off x="76200" y="76200"/>
            <a:ext cx="9829800" cy="6629400"/>
          </a:xfrm>
        </p:spPr>
        <p:txBody>
          <a:bodyPr/>
          <a:lstStyle/>
          <a:p>
            <a:pPr marL="0" lvl="1" indent="0">
              <a:lnSpc>
                <a:spcPct val="120000"/>
              </a:lnSpc>
              <a:buSzPct val="80000"/>
              <a:buNone/>
            </a:pPr>
            <a:endParaRPr lang="en-US" sz="2000" dirty="0" smtClean="0"/>
          </a:p>
          <a:p>
            <a:pPr marL="635000" lvl="2" indent="-234950">
              <a:lnSpc>
                <a:spcPct val="120000"/>
              </a:lnSpc>
              <a:buSzPct val="80000"/>
              <a:buFont typeface="Zapf Dingbats" charset="2"/>
              <a:buChar char="l"/>
            </a:pPr>
            <a:r>
              <a:rPr lang="en-US" sz="2000" dirty="0" smtClean="0"/>
              <a:t>The mechanical design of the new scintillation light collection system has been completed for the chosen configuration; the first prototypes have been built. The full production is in progress. Delivery is expected around half of November.</a:t>
            </a:r>
          </a:p>
          <a:p>
            <a:pPr marL="635000" lvl="2" indent="-234950">
              <a:lnSpc>
                <a:spcPct val="120000"/>
              </a:lnSpc>
              <a:buSzPct val="80000"/>
              <a:buFont typeface="Zapf Dingbats" charset="2"/>
              <a:buChar char="l"/>
            </a:pPr>
            <a:r>
              <a:rPr lang="en-US" sz="2000" dirty="0" smtClean="0"/>
              <a:t>The PMTs are being produced by Hamamatsu, that accepted all our technical specifications with slight modifications, including the cold test at the production location. The 20 pre-series samples arrived at CERN at the end of September. One unit was tested in </a:t>
            </a:r>
            <a:r>
              <a:rPr lang="en-US" sz="2000" dirty="0" err="1" smtClean="0"/>
              <a:t>LAr</a:t>
            </a:r>
            <a:r>
              <a:rPr lang="en-US" sz="2000" dirty="0" smtClean="0"/>
              <a:t>, the other units are being tested at room temperature.</a:t>
            </a:r>
          </a:p>
          <a:p>
            <a:pPr marL="635000" lvl="2" indent="-234950">
              <a:lnSpc>
                <a:spcPct val="120000"/>
              </a:lnSpc>
              <a:buSzPct val="80000"/>
              <a:buFont typeface="Zapf Dingbats" charset="2"/>
              <a:buChar char="l"/>
            </a:pPr>
            <a:r>
              <a:rPr lang="en-US" sz="2000" dirty="0" smtClean="0"/>
              <a:t>Design of the new bases has been completed. Prototypes have been realized and tested. Components for the full production have been delivered. The full production has been ordered and a pre-series has been delivered.</a:t>
            </a:r>
          </a:p>
          <a:p>
            <a:pPr marL="635000" lvl="2" indent="-234950">
              <a:lnSpc>
                <a:spcPct val="120000"/>
              </a:lnSpc>
              <a:buSzPct val="80000"/>
              <a:buFont typeface="Zapf Dingbats" charset="2"/>
              <a:buChar char="l"/>
            </a:pPr>
            <a:r>
              <a:rPr lang="en-US" sz="2000" dirty="0" smtClean="0"/>
              <a:t>The setup for testing and pre-assembling of the PMTs is functional: two locations, B182 for cold tests and </a:t>
            </a:r>
            <a:r>
              <a:rPr lang="en-US" sz="2000" dirty="0" err="1" smtClean="0"/>
              <a:t>Ideasquare</a:t>
            </a:r>
            <a:r>
              <a:rPr lang="en-US" sz="2000" dirty="0" smtClean="0"/>
              <a:t> for warm tests and pre-assembly. </a:t>
            </a:r>
          </a:p>
          <a:p>
            <a:pPr marL="635000" lvl="2" indent="-234950">
              <a:lnSpc>
                <a:spcPct val="120000"/>
              </a:lnSpc>
              <a:buSzPct val="80000"/>
              <a:buFont typeface="Zapf Dingbats" charset="2"/>
              <a:buChar char="l"/>
            </a:pPr>
            <a:r>
              <a:rPr lang="en-US" sz="2000" dirty="0" smtClean="0"/>
              <a:t>The TPB evaporator is installed in B169, first evaporations are being done.</a:t>
            </a:r>
            <a:endParaRPr lang="en-US" dirty="0"/>
          </a:p>
        </p:txBody>
      </p:sp>
      <p:sp>
        <p:nvSpPr>
          <p:cNvPr id="4" name="Slide Number Placeholder 3"/>
          <p:cNvSpPr>
            <a:spLocks noGrp="1"/>
          </p:cNvSpPr>
          <p:nvPr>
            <p:ph type="sldNum" sz="quarter" idx="11"/>
          </p:nvPr>
        </p:nvSpPr>
        <p:spPr/>
        <p:txBody>
          <a:bodyPr/>
          <a:lstStyle/>
          <a:p>
            <a:r>
              <a:rPr lang="en-GB" smtClean="0"/>
              <a:t>Slide: </a:t>
            </a:r>
            <a:fld id="{C0367892-4C36-1744-A726-262AF37AA8B7}" type="slidenum">
              <a:rPr lang="en-GB" smtClean="0"/>
              <a:pPr/>
              <a:t>3</a:t>
            </a:fld>
            <a:endParaRPr lang="en-GB" dirty="0">
              <a:solidFill>
                <a:schemeClr val="accent1"/>
              </a:solidFill>
            </a:endParaRPr>
          </a:p>
        </p:txBody>
      </p:sp>
      <p:sp>
        <p:nvSpPr>
          <p:cNvPr id="7" name="Rectangle 5"/>
          <p:cNvSpPr>
            <a:spLocks noGrp="1" noChangeArrowheads="1"/>
          </p:cNvSpPr>
          <p:nvPr>
            <p:ph type="ftr" sz="quarter" idx="3"/>
          </p:nvPr>
        </p:nvSpPr>
        <p:spPr bwMode="auto">
          <a:xfrm>
            <a:off x="5962" y="6629400"/>
            <a:ext cx="4566038" cy="2286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smtClean="0">
                <a:solidFill>
                  <a:schemeClr val="accent2"/>
                </a:solidFill>
                <a:latin typeface="Helvetica" charset="0"/>
                <a:ea typeface="ＭＳ Ｐゴシック" charset="0"/>
                <a:cs typeface="ＭＳ Ｐゴシック" charset="0"/>
              </a:defRPr>
            </a:lvl1pPr>
          </a:lstStyle>
          <a:p>
            <a:pPr>
              <a:defRPr/>
            </a:pPr>
            <a:r>
              <a:rPr lang="en-US" smtClean="0"/>
              <a:t>SBN Review Meeting, October 15, 2015</a:t>
            </a:r>
            <a:endParaRPr lang="en-GB" dirty="0"/>
          </a:p>
        </p:txBody>
      </p:sp>
    </p:spTree>
    <p:extLst>
      <p:ext uri="{BB962C8B-B14F-4D97-AF65-F5344CB8AC3E}">
        <p14:creationId xmlns:p14="http://schemas.microsoft.com/office/powerpoint/2010/main" val="3472398835"/>
      </p:ext>
    </p:extLst>
  </p:cSld>
  <p:clrMapOvr>
    <a:masterClrMapping/>
  </p:clrMapOvr>
  <mc:AlternateContent xmlns:mc="http://schemas.openxmlformats.org/markup-compatibility/2006" xmlns:p14="http://schemas.microsoft.com/office/powerpoint/2010/main">
    <mc:Choice Requires="p14">
      <p:transition spd="slow" p14:dur="2000"/>
    </mc:Choice>
    <mc:Fallback xmlns:mv="urn:schemas-microsoft-com:mac:vml" xmlns="">
      <p:transition spd="slow"/>
    </mc:Fallback>
  </mc:AlternateContent>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2015_09(SEPT)_14_ICARUS.pdf"/>
          <p:cNvPicPr>
            <a:picLocks noChangeAspect="1"/>
          </p:cNvPicPr>
          <p:nvPr/>
        </p:nvPicPr>
        <p:blipFill rotWithShape="1">
          <a:blip r:embed="rId2">
            <a:extLst>
              <a:ext uri="{28A0092B-C50C-407E-A947-70E740481C1C}">
                <a14:useLocalDpi xmlns:a14="http://schemas.microsoft.com/office/drawing/2010/main" val="0"/>
              </a:ext>
            </a:extLst>
          </a:blip>
          <a:srcRect b="7912"/>
          <a:stretch/>
        </p:blipFill>
        <p:spPr>
          <a:xfrm>
            <a:off x="381000" y="0"/>
            <a:ext cx="9144000" cy="6315364"/>
          </a:xfrm>
          <a:prstGeom prst="rect">
            <a:avLst/>
          </a:prstGeom>
        </p:spPr>
      </p:pic>
      <p:sp>
        <p:nvSpPr>
          <p:cNvPr id="2" name="Titolo 1"/>
          <p:cNvSpPr>
            <a:spLocks noGrp="1"/>
          </p:cNvSpPr>
          <p:nvPr>
            <p:ph type="title"/>
          </p:nvPr>
        </p:nvSpPr>
        <p:spPr/>
        <p:txBody>
          <a:bodyPr/>
          <a:lstStyle/>
          <a:p>
            <a:r>
              <a:rPr lang="en-US" dirty="0" smtClean="0"/>
              <a:t>Assembly strategy - 8</a:t>
            </a:r>
            <a:endParaRPr lang="en-US" dirty="0"/>
          </a:p>
        </p:txBody>
      </p:sp>
      <p:sp>
        <p:nvSpPr>
          <p:cNvPr id="4" name="Segnaposto numero diapositiva 3"/>
          <p:cNvSpPr>
            <a:spLocks noGrp="1"/>
          </p:cNvSpPr>
          <p:nvPr>
            <p:ph type="sldNum" sz="quarter" idx="11"/>
          </p:nvPr>
        </p:nvSpPr>
        <p:spPr/>
        <p:txBody>
          <a:bodyPr/>
          <a:lstStyle/>
          <a:p>
            <a:r>
              <a:rPr lang="en-GB" smtClean="0"/>
              <a:t>Slide: </a:t>
            </a:r>
            <a:fld id="{C0367892-4C36-1744-A726-262AF37AA8B7}" type="slidenum">
              <a:rPr lang="en-GB" smtClean="0"/>
              <a:pPr/>
              <a:t>30</a:t>
            </a:fld>
            <a:endParaRPr lang="en-GB" dirty="0">
              <a:solidFill>
                <a:schemeClr val="accent1"/>
              </a:solidFill>
            </a:endParaRPr>
          </a:p>
        </p:txBody>
      </p:sp>
      <p:sp>
        <p:nvSpPr>
          <p:cNvPr id="5" name="Segnaposto piè di pagina 4"/>
          <p:cNvSpPr>
            <a:spLocks noGrp="1"/>
          </p:cNvSpPr>
          <p:nvPr>
            <p:ph type="ftr" sz="quarter" idx="3"/>
          </p:nvPr>
        </p:nvSpPr>
        <p:spPr/>
        <p:txBody>
          <a:bodyPr/>
          <a:lstStyle/>
          <a:p>
            <a:pPr>
              <a:defRPr/>
            </a:pPr>
            <a:r>
              <a:rPr lang="en-US" smtClean="0"/>
              <a:t>SBN Review Meeting, October 15, 2015</a:t>
            </a:r>
            <a:endParaRPr lang="en-GB" dirty="0"/>
          </a:p>
        </p:txBody>
      </p:sp>
    </p:spTree>
    <p:extLst>
      <p:ext uri="{BB962C8B-B14F-4D97-AF65-F5344CB8AC3E}">
        <p14:creationId xmlns:p14="http://schemas.microsoft.com/office/powerpoint/2010/main" val="149912011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2015_09(SEPT)_14_ICARUS.pdf"/>
          <p:cNvPicPr>
            <a:picLocks noChangeAspect="1"/>
          </p:cNvPicPr>
          <p:nvPr/>
        </p:nvPicPr>
        <p:blipFill rotWithShape="1">
          <a:blip r:embed="rId2">
            <a:extLst>
              <a:ext uri="{28A0092B-C50C-407E-A947-70E740481C1C}">
                <a14:useLocalDpi xmlns:a14="http://schemas.microsoft.com/office/drawing/2010/main" val="0"/>
              </a:ext>
            </a:extLst>
          </a:blip>
          <a:srcRect b="8754"/>
          <a:stretch/>
        </p:blipFill>
        <p:spPr>
          <a:xfrm>
            <a:off x="381000" y="0"/>
            <a:ext cx="9144000" cy="6257636"/>
          </a:xfrm>
          <a:prstGeom prst="rect">
            <a:avLst/>
          </a:prstGeom>
        </p:spPr>
      </p:pic>
      <p:sp>
        <p:nvSpPr>
          <p:cNvPr id="2" name="Titolo 1"/>
          <p:cNvSpPr>
            <a:spLocks noGrp="1"/>
          </p:cNvSpPr>
          <p:nvPr>
            <p:ph type="title"/>
          </p:nvPr>
        </p:nvSpPr>
        <p:spPr/>
        <p:txBody>
          <a:bodyPr/>
          <a:lstStyle/>
          <a:p>
            <a:r>
              <a:rPr lang="en-US" dirty="0" smtClean="0"/>
              <a:t>Assembly strategy - 9</a:t>
            </a:r>
            <a:endParaRPr lang="en-US" dirty="0"/>
          </a:p>
        </p:txBody>
      </p:sp>
      <p:sp>
        <p:nvSpPr>
          <p:cNvPr id="4" name="Segnaposto numero diapositiva 3"/>
          <p:cNvSpPr>
            <a:spLocks noGrp="1"/>
          </p:cNvSpPr>
          <p:nvPr>
            <p:ph type="sldNum" sz="quarter" idx="11"/>
          </p:nvPr>
        </p:nvSpPr>
        <p:spPr/>
        <p:txBody>
          <a:bodyPr/>
          <a:lstStyle/>
          <a:p>
            <a:r>
              <a:rPr lang="en-GB" smtClean="0"/>
              <a:t>Slide: </a:t>
            </a:r>
            <a:fld id="{C0367892-4C36-1744-A726-262AF37AA8B7}" type="slidenum">
              <a:rPr lang="en-GB" smtClean="0"/>
              <a:pPr/>
              <a:t>31</a:t>
            </a:fld>
            <a:endParaRPr lang="en-GB" dirty="0">
              <a:solidFill>
                <a:schemeClr val="accent1"/>
              </a:solidFill>
            </a:endParaRPr>
          </a:p>
        </p:txBody>
      </p:sp>
      <p:sp>
        <p:nvSpPr>
          <p:cNvPr id="5" name="Segnaposto piè di pagina 4"/>
          <p:cNvSpPr>
            <a:spLocks noGrp="1"/>
          </p:cNvSpPr>
          <p:nvPr>
            <p:ph type="ftr" sz="quarter" idx="3"/>
          </p:nvPr>
        </p:nvSpPr>
        <p:spPr/>
        <p:txBody>
          <a:bodyPr/>
          <a:lstStyle/>
          <a:p>
            <a:pPr>
              <a:defRPr/>
            </a:pPr>
            <a:r>
              <a:rPr lang="en-US" smtClean="0"/>
              <a:t>SBN Review Meeting, October 15, 2015</a:t>
            </a:r>
            <a:endParaRPr lang="en-GB" dirty="0"/>
          </a:p>
        </p:txBody>
      </p:sp>
    </p:spTree>
    <p:extLst>
      <p:ext uri="{BB962C8B-B14F-4D97-AF65-F5344CB8AC3E}">
        <p14:creationId xmlns:p14="http://schemas.microsoft.com/office/powerpoint/2010/main" val="98911346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0" y="660401"/>
            <a:ext cx="9906000" cy="5522839"/>
          </a:xfrm>
          <a:prstGeom prst="rect">
            <a:avLst/>
          </a:prstGeom>
        </p:spPr>
      </p:pic>
      <p:sp>
        <p:nvSpPr>
          <p:cNvPr id="2" name="Footer Placeholder 1"/>
          <p:cNvSpPr>
            <a:spLocks noGrp="1"/>
          </p:cNvSpPr>
          <p:nvPr>
            <p:ph type="ftr" sz="quarter" idx="3"/>
          </p:nvPr>
        </p:nvSpPr>
        <p:spPr/>
        <p:txBody>
          <a:bodyPr/>
          <a:lstStyle/>
          <a:p>
            <a:pPr>
              <a:defRPr/>
            </a:pPr>
            <a:r>
              <a:rPr lang="en-US" smtClean="0"/>
              <a:t>SBN Review Meeting, October 15, 2015</a:t>
            </a:r>
            <a:endParaRPr lang="en-GB" dirty="0"/>
          </a:p>
        </p:txBody>
      </p:sp>
      <p:sp>
        <p:nvSpPr>
          <p:cNvPr id="3" name="Slide Number Placeholder 2"/>
          <p:cNvSpPr>
            <a:spLocks noGrp="1"/>
          </p:cNvSpPr>
          <p:nvPr>
            <p:ph type="sldNum" sz="quarter" idx="11"/>
          </p:nvPr>
        </p:nvSpPr>
        <p:spPr/>
        <p:txBody>
          <a:bodyPr/>
          <a:lstStyle/>
          <a:p>
            <a:r>
              <a:rPr lang="en-GB" smtClean="0"/>
              <a:t>Slide: </a:t>
            </a:r>
            <a:fld id="{C0367892-4C36-1744-A726-262AF37AA8B7}" type="slidenum">
              <a:rPr lang="en-GB" smtClean="0"/>
              <a:pPr/>
              <a:t>32</a:t>
            </a:fld>
            <a:endParaRPr lang="en-GB" dirty="0">
              <a:solidFill>
                <a:schemeClr val="accent1"/>
              </a:solidFill>
            </a:endParaRPr>
          </a:p>
        </p:txBody>
      </p:sp>
      <p:sp>
        <p:nvSpPr>
          <p:cNvPr id="5" name="Titolo 1"/>
          <p:cNvSpPr>
            <a:spLocks noGrp="1"/>
          </p:cNvSpPr>
          <p:nvPr>
            <p:ph type="title"/>
          </p:nvPr>
        </p:nvSpPr>
        <p:spPr>
          <a:xfrm>
            <a:off x="0" y="0"/>
            <a:ext cx="9906000" cy="533400"/>
          </a:xfrm>
        </p:spPr>
        <p:txBody>
          <a:bodyPr/>
          <a:lstStyle/>
          <a:p>
            <a:r>
              <a:rPr lang="en-US" dirty="0" smtClean="0"/>
              <a:t>Assembly strategy - 10</a:t>
            </a:r>
            <a:endParaRPr lang="en-US" dirty="0"/>
          </a:p>
        </p:txBody>
      </p:sp>
    </p:spTree>
    <p:extLst>
      <p:ext uri="{BB962C8B-B14F-4D97-AF65-F5344CB8AC3E}">
        <p14:creationId xmlns:p14="http://schemas.microsoft.com/office/powerpoint/2010/main" val="341244438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en-US" dirty="0" smtClean="0"/>
              <a:t>Assembly strategy - </a:t>
            </a:r>
            <a:r>
              <a:rPr lang="en-US" dirty="0" smtClean="0"/>
              <a:t>11</a:t>
            </a:r>
            <a:endParaRPr lang="en-US" dirty="0"/>
          </a:p>
        </p:txBody>
      </p:sp>
      <p:sp>
        <p:nvSpPr>
          <p:cNvPr id="4" name="Segnaposto numero diapositiva 3"/>
          <p:cNvSpPr>
            <a:spLocks noGrp="1"/>
          </p:cNvSpPr>
          <p:nvPr>
            <p:ph type="sldNum" sz="quarter" idx="11"/>
          </p:nvPr>
        </p:nvSpPr>
        <p:spPr/>
        <p:txBody>
          <a:bodyPr/>
          <a:lstStyle/>
          <a:p>
            <a:r>
              <a:rPr lang="en-GB" smtClean="0"/>
              <a:t>Slide: </a:t>
            </a:r>
            <a:fld id="{C0367892-4C36-1744-A726-262AF37AA8B7}" type="slidenum">
              <a:rPr lang="en-GB" smtClean="0"/>
              <a:pPr/>
              <a:t>33</a:t>
            </a:fld>
            <a:endParaRPr lang="en-GB" dirty="0">
              <a:solidFill>
                <a:schemeClr val="accent1"/>
              </a:solidFill>
            </a:endParaRPr>
          </a:p>
        </p:txBody>
      </p:sp>
      <p:sp>
        <p:nvSpPr>
          <p:cNvPr id="5" name="Segnaposto piè di pagina 4"/>
          <p:cNvSpPr>
            <a:spLocks noGrp="1"/>
          </p:cNvSpPr>
          <p:nvPr>
            <p:ph type="ftr" sz="quarter" idx="3"/>
          </p:nvPr>
        </p:nvSpPr>
        <p:spPr/>
        <p:txBody>
          <a:bodyPr/>
          <a:lstStyle/>
          <a:p>
            <a:pPr>
              <a:defRPr/>
            </a:pPr>
            <a:r>
              <a:rPr lang="en-US" smtClean="0"/>
              <a:t>SBN Review Meeting, October 15, 2015</a:t>
            </a:r>
            <a:endParaRPr lang="en-GB" dirty="0"/>
          </a:p>
        </p:txBody>
      </p:sp>
      <p:pic>
        <p:nvPicPr>
          <p:cNvPr id="3" name="Picture 2" descr="2015_09(SEPT)_14_ICARUS.pdf"/>
          <p:cNvPicPr>
            <a:picLocks noChangeAspect="1"/>
          </p:cNvPicPr>
          <p:nvPr/>
        </p:nvPicPr>
        <p:blipFill rotWithShape="1">
          <a:blip r:embed="rId2">
            <a:extLst>
              <a:ext uri="{28A0092B-C50C-407E-A947-70E740481C1C}">
                <a14:useLocalDpi xmlns:a14="http://schemas.microsoft.com/office/drawing/2010/main" val="0"/>
              </a:ext>
            </a:extLst>
          </a:blip>
          <a:srcRect l="1768" t="11616" r="15531" b="14984"/>
          <a:stretch/>
        </p:blipFill>
        <p:spPr>
          <a:xfrm>
            <a:off x="381000" y="796637"/>
            <a:ext cx="4412483" cy="2937164"/>
          </a:xfrm>
          <a:prstGeom prst="rect">
            <a:avLst/>
          </a:prstGeom>
        </p:spPr>
      </p:pic>
      <p:pic>
        <p:nvPicPr>
          <p:cNvPr id="7" name="Picture 6" descr="2015_09(SEPT)_14_ICARUS.pdf"/>
          <p:cNvPicPr>
            <a:picLocks noChangeAspect="1"/>
          </p:cNvPicPr>
          <p:nvPr/>
        </p:nvPicPr>
        <p:blipFill rotWithShape="1">
          <a:blip r:embed="rId3">
            <a:extLst>
              <a:ext uri="{28A0092B-C50C-407E-A947-70E740481C1C}">
                <a14:useLocalDpi xmlns:a14="http://schemas.microsoft.com/office/drawing/2010/main" val="0"/>
              </a:ext>
            </a:extLst>
          </a:blip>
          <a:srcRect l="3282" t="13131" r="14016" b="15488"/>
          <a:stretch/>
        </p:blipFill>
        <p:spPr>
          <a:xfrm>
            <a:off x="5105400" y="762000"/>
            <a:ext cx="4348018" cy="2814595"/>
          </a:xfrm>
          <a:prstGeom prst="rect">
            <a:avLst/>
          </a:prstGeom>
        </p:spPr>
      </p:pic>
      <p:pic>
        <p:nvPicPr>
          <p:cNvPr id="8" name="Picture 7" descr="2015_09(SEPT)_14_ICARUS.pdf"/>
          <p:cNvPicPr>
            <a:picLocks noChangeAspect="1"/>
          </p:cNvPicPr>
          <p:nvPr/>
        </p:nvPicPr>
        <p:blipFill rotWithShape="1">
          <a:blip r:embed="rId4">
            <a:extLst>
              <a:ext uri="{28A0092B-C50C-407E-A947-70E740481C1C}">
                <a14:useLocalDpi xmlns:a14="http://schemas.microsoft.com/office/drawing/2010/main" val="0"/>
              </a:ext>
            </a:extLst>
          </a:blip>
          <a:srcRect l="3661" t="13300" r="15278" b="16330"/>
          <a:stretch/>
        </p:blipFill>
        <p:spPr>
          <a:xfrm>
            <a:off x="2438400" y="3505200"/>
            <a:ext cx="4541982" cy="2957241"/>
          </a:xfrm>
          <a:prstGeom prst="rect">
            <a:avLst/>
          </a:prstGeom>
        </p:spPr>
      </p:pic>
    </p:spTree>
    <p:extLst>
      <p:ext uri="{BB962C8B-B14F-4D97-AF65-F5344CB8AC3E}">
        <p14:creationId xmlns:p14="http://schemas.microsoft.com/office/powerpoint/2010/main" val="404380882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11113"/>
            <a:ext cx="9906000" cy="474663"/>
          </a:xfrm>
        </p:spPr>
        <p:txBody>
          <a:bodyPr anchor="t"/>
          <a:lstStyle/>
          <a:p>
            <a:r>
              <a:rPr lang="en-US" dirty="0" smtClean="0">
                <a:ea typeface="ＭＳ Ｐゴシック" pitchFamily="34" charset="-128"/>
              </a:rPr>
              <a:t>New </a:t>
            </a:r>
            <a:r>
              <a:rPr lang="en-US" dirty="0" smtClean="0">
                <a:ea typeface="ＭＳ Ｐゴシック" pitchFamily="34" charset="-128"/>
              </a:rPr>
              <a:t>Thermal Insulation</a:t>
            </a:r>
          </a:p>
        </p:txBody>
      </p:sp>
      <p:sp>
        <p:nvSpPr>
          <p:cNvPr id="14" name="Footer Placeholder 13"/>
          <p:cNvSpPr>
            <a:spLocks noGrp="1"/>
          </p:cNvSpPr>
          <p:nvPr>
            <p:ph type="ftr" sz="quarter" idx="4294967295"/>
          </p:nvPr>
        </p:nvSpPr>
        <p:spPr>
          <a:xfrm>
            <a:off x="5962" y="6553200"/>
            <a:ext cx="3136900" cy="228600"/>
          </a:xfrm>
          <a:prstGeom prst="rect">
            <a:avLst/>
          </a:prstGeom>
        </p:spPr>
        <p:txBody>
          <a:bodyPr/>
          <a:lstStyle/>
          <a:p>
            <a:pPr>
              <a:defRPr/>
            </a:pPr>
            <a:r>
              <a:rPr lang="en-US" smtClean="0"/>
              <a:t>SBN Review Meeting, October 15, 2015</a:t>
            </a:r>
            <a:endParaRPr lang="en-GB" dirty="0"/>
          </a:p>
        </p:txBody>
      </p:sp>
      <p:grpSp>
        <p:nvGrpSpPr>
          <p:cNvPr id="3" name="Group 2"/>
          <p:cNvGrpSpPr/>
          <p:nvPr/>
        </p:nvGrpSpPr>
        <p:grpSpPr>
          <a:xfrm>
            <a:off x="381000" y="457200"/>
            <a:ext cx="8686800" cy="6098708"/>
            <a:chOff x="391117" y="882757"/>
            <a:chExt cx="12461256" cy="8748626"/>
          </a:xfrm>
        </p:grpSpPr>
        <p:sp>
          <p:nvSpPr>
            <p:cNvPr id="15" name="Slide Number Placeholder 3"/>
            <p:cNvSpPr txBox="1">
              <a:spLocks/>
            </p:cNvSpPr>
            <p:nvPr/>
          </p:nvSpPr>
          <p:spPr bwMode="auto">
            <a:xfrm>
              <a:off x="9320213" y="9040813"/>
              <a:ext cx="3033712" cy="519112"/>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n-US"/>
              </a:defPPr>
              <a:lvl1pPr algn="r" rtl="0" eaLnBrk="0" fontAlgn="base" hangingPunct="0">
                <a:spcBef>
                  <a:spcPct val="0"/>
                </a:spcBef>
                <a:spcAft>
                  <a:spcPct val="0"/>
                </a:spcAft>
                <a:defRPr sz="1200" i="1" kern="1200">
                  <a:solidFill>
                    <a:schemeClr val="accent2"/>
                  </a:solidFill>
                  <a:latin typeface="Helvetica" charset="0"/>
                  <a:ea typeface="ＭＳ Ｐゴシック" charset="-128"/>
                  <a:cs typeface="ＭＳ Ｐゴシック" charset="-128"/>
                </a:defRPr>
              </a:lvl1pPr>
              <a:lvl2pPr marL="457200" algn="l" rtl="0" eaLnBrk="0" fontAlgn="base" hangingPunct="0">
                <a:spcBef>
                  <a:spcPct val="0"/>
                </a:spcBef>
                <a:spcAft>
                  <a:spcPct val="0"/>
                </a:spcAft>
                <a:defRPr sz="1600" i="1" kern="1200">
                  <a:solidFill>
                    <a:schemeClr val="tx1"/>
                  </a:solidFill>
                  <a:latin typeface="Comic Sans MS" charset="0"/>
                  <a:ea typeface="ＭＳ Ｐゴシック" charset="-128"/>
                  <a:cs typeface="ＭＳ Ｐゴシック" charset="-128"/>
                </a:defRPr>
              </a:lvl2pPr>
              <a:lvl3pPr marL="914400" algn="l" rtl="0" eaLnBrk="0" fontAlgn="base" hangingPunct="0">
                <a:spcBef>
                  <a:spcPct val="0"/>
                </a:spcBef>
                <a:spcAft>
                  <a:spcPct val="0"/>
                </a:spcAft>
                <a:defRPr sz="1600" i="1" kern="1200">
                  <a:solidFill>
                    <a:schemeClr val="tx1"/>
                  </a:solidFill>
                  <a:latin typeface="Comic Sans MS" charset="0"/>
                  <a:ea typeface="ＭＳ Ｐゴシック" charset="-128"/>
                  <a:cs typeface="ＭＳ Ｐゴシック" charset="-128"/>
                </a:defRPr>
              </a:lvl3pPr>
              <a:lvl4pPr marL="1371600" algn="l" rtl="0" eaLnBrk="0" fontAlgn="base" hangingPunct="0">
                <a:spcBef>
                  <a:spcPct val="0"/>
                </a:spcBef>
                <a:spcAft>
                  <a:spcPct val="0"/>
                </a:spcAft>
                <a:defRPr sz="1600" i="1" kern="1200">
                  <a:solidFill>
                    <a:schemeClr val="tx1"/>
                  </a:solidFill>
                  <a:latin typeface="Comic Sans MS" charset="0"/>
                  <a:ea typeface="ＭＳ Ｐゴシック" charset="-128"/>
                  <a:cs typeface="ＭＳ Ｐゴシック" charset="-128"/>
                </a:defRPr>
              </a:lvl4pPr>
              <a:lvl5pPr marL="1828800" algn="l" rtl="0" eaLnBrk="0" fontAlgn="base" hangingPunct="0">
                <a:spcBef>
                  <a:spcPct val="0"/>
                </a:spcBef>
                <a:spcAft>
                  <a:spcPct val="0"/>
                </a:spcAft>
                <a:defRPr sz="1600" i="1" kern="1200">
                  <a:solidFill>
                    <a:schemeClr val="tx1"/>
                  </a:solidFill>
                  <a:latin typeface="Comic Sans MS" charset="0"/>
                  <a:ea typeface="ＭＳ Ｐゴシック" charset="-128"/>
                  <a:cs typeface="ＭＳ Ｐゴシック" charset="-128"/>
                </a:defRPr>
              </a:lvl5pPr>
              <a:lvl6pPr marL="2286000" algn="l" defTabSz="457200" rtl="0" eaLnBrk="1" latinLnBrk="0" hangingPunct="1">
                <a:defRPr sz="1600" i="1" kern="1200">
                  <a:solidFill>
                    <a:schemeClr val="tx1"/>
                  </a:solidFill>
                  <a:latin typeface="Comic Sans MS" charset="0"/>
                  <a:ea typeface="ＭＳ Ｐゴシック" charset="-128"/>
                  <a:cs typeface="ＭＳ Ｐゴシック" charset="-128"/>
                </a:defRPr>
              </a:lvl6pPr>
              <a:lvl7pPr marL="2743200" algn="l" defTabSz="457200" rtl="0" eaLnBrk="1" latinLnBrk="0" hangingPunct="1">
                <a:defRPr sz="1600" i="1" kern="1200">
                  <a:solidFill>
                    <a:schemeClr val="tx1"/>
                  </a:solidFill>
                  <a:latin typeface="Comic Sans MS" charset="0"/>
                  <a:ea typeface="ＭＳ Ｐゴシック" charset="-128"/>
                  <a:cs typeface="ＭＳ Ｐゴシック" charset="-128"/>
                </a:defRPr>
              </a:lvl7pPr>
              <a:lvl8pPr marL="3200400" algn="l" defTabSz="457200" rtl="0" eaLnBrk="1" latinLnBrk="0" hangingPunct="1">
                <a:defRPr sz="1600" i="1" kern="1200">
                  <a:solidFill>
                    <a:schemeClr val="tx1"/>
                  </a:solidFill>
                  <a:latin typeface="Comic Sans MS" charset="0"/>
                  <a:ea typeface="ＭＳ Ｐゴシック" charset="-128"/>
                  <a:cs typeface="ＭＳ Ｐゴシック" charset="-128"/>
                </a:defRPr>
              </a:lvl8pPr>
              <a:lvl9pPr marL="3657600" algn="l" defTabSz="457200" rtl="0" eaLnBrk="1" latinLnBrk="0" hangingPunct="1">
                <a:defRPr sz="1600" i="1" kern="1200">
                  <a:solidFill>
                    <a:schemeClr val="tx1"/>
                  </a:solidFill>
                  <a:latin typeface="Comic Sans MS" charset="0"/>
                  <a:ea typeface="ＭＳ Ｐゴシック" charset="-128"/>
                  <a:cs typeface="ＭＳ Ｐゴシック" charset="-128"/>
                </a:defRPr>
              </a:lvl9pPr>
            </a:lstStyle>
            <a:p>
              <a:pPr>
                <a:defRPr/>
              </a:pPr>
              <a:r>
                <a:rPr lang="en-GB" smtClean="0"/>
                <a:t>Slide </a:t>
              </a:r>
              <a:fld id="{FDD4BD83-7DF2-4527-96F4-F84F1CF0ED74}" type="slidenum">
                <a:rPr lang="en-GB" smtClean="0"/>
                <a:pPr>
                  <a:defRPr/>
                </a:pPr>
                <a:t>34</a:t>
              </a:fld>
              <a:endParaRPr lang="en-GB"/>
            </a:p>
          </p:txBody>
        </p:sp>
        <p:pic>
          <p:nvPicPr>
            <p:cNvPr id="17" name="Picture 6" descr="Description: Description: gtt-Products4-2-2.jpg"/>
            <p:cNvPicPr>
              <a:picLocks noChangeAspect="1" noChangeArrowheads="1"/>
            </p:cNvPicPr>
            <p:nvPr/>
          </p:nvPicPr>
          <p:blipFill>
            <a:blip r:embed="rId2" cstate="print"/>
            <a:srcRect/>
            <a:stretch>
              <a:fillRect/>
            </a:stretch>
          </p:blipFill>
          <p:spPr bwMode="auto">
            <a:xfrm>
              <a:off x="6502401" y="882757"/>
              <a:ext cx="6349972" cy="3935484"/>
            </a:xfrm>
            <a:prstGeom prst="rect">
              <a:avLst/>
            </a:prstGeom>
            <a:noFill/>
            <a:ln w="9525">
              <a:noFill/>
              <a:miter lim="800000"/>
              <a:headEnd/>
              <a:tailEnd/>
            </a:ln>
          </p:spPr>
        </p:pic>
        <p:pic>
          <p:nvPicPr>
            <p:cNvPr id="18" name="Picture 17"/>
            <p:cNvPicPr>
              <a:picLocks noChangeAspect="1"/>
            </p:cNvPicPr>
            <p:nvPr/>
          </p:nvPicPr>
          <p:blipFill>
            <a:blip r:embed="rId3" cstate="print"/>
            <a:stretch>
              <a:fillRect/>
            </a:stretch>
          </p:blipFill>
          <p:spPr>
            <a:xfrm>
              <a:off x="9338408" y="4876800"/>
              <a:ext cx="3417077" cy="4663162"/>
            </a:xfrm>
            <a:prstGeom prst="rect">
              <a:avLst/>
            </a:prstGeom>
            <a:ln>
              <a:solidFill>
                <a:srgbClr val="00CC99"/>
              </a:solidFill>
            </a:ln>
            <a:effectLst>
              <a:outerShdw blurRad="50800" dist="38100" dir="2700000" algn="tl" rotWithShape="0">
                <a:srgbClr val="000000">
                  <a:alpha val="43000"/>
                </a:srgbClr>
              </a:outerShdw>
            </a:effectLst>
          </p:spPr>
        </p:pic>
        <p:pic>
          <p:nvPicPr>
            <p:cNvPr id="19" name="Picture 18"/>
            <p:cNvPicPr>
              <a:picLocks noChangeAspect="1"/>
            </p:cNvPicPr>
            <p:nvPr/>
          </p:nvPicPr>
          <p:blipFill rotWithShape="1">
            <a:blip r:embed="rId4" cstate="print"/>
            <a:srcRect l="4986"/>
            <a:stretch/>
          </p:blipFill>
          <p:spPr>
            <a:xfrm>
              <a:off x="641319" y="1087579"/>
              <a:ext cx="5183634" cy="3891632"/>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sp>
          <p:nvSpPr>
            <p:cNvPr id="20" name="TextBox 19"/>
            <p:cNvSpPr txBox="1"/>
            <p:nvPr/>
          </p:nvSpPr>
          <p:spPr>
            <a:xfrm>
              <a:off x="391117" y="5036509"/>
              <a:ext cx="9106068" cy="4594874"/>
            </a:xfrm>
            <a:prstGeom prst="rect">
              <a:avLst/>
            </a:prstGeom>
            <a:noFill/>
          </p:spPr>
          <p:txBody>
            <a:bodyPr wrap="square" lIns="124130" tIns="62065" rIns="124130" bIns="62065" rtlCol="0">
              <a:spAutoFit/>
            </a:bodyPr>
            <a:lstStyle/>
            <a:p>
              <a:r>
                <a:rPr lang="en-GB" sz="2000" i="0" dirty="0">
                  <a:solidFill>
                    <a:srgbClr val="FF0000"/>
                  </a:solidFill>
                  <a:latin typeface="+mn-lt"/>
                  <a:cs typeface="Helvetica"/>
                </a:rPr>
                <a:t>Purely passive insulation chosen for the installation at </a:t>
              </a:r>
              <a:r>
                <a:rPr lang="en-GB" sz="2000" i="0" dirty="0" smtClean="0">
                  <a:solidFill>
                    <a:srgbClr val="FF0000"/>
                  </a:solidFill>
                  <a:latin typeface="+mn-lt"/>
                  <a:cs typeface="Helvetica"/>
                </a:rPr>
                <a:t>CERN, coupled to our standard cooling shield with boiling Nitrogen.</a:t>
              </a:r>
              <a:endParaRPr lang="en-GB" sz="2000" i="0" dirty="0" smtClean="0">
                <a:latin typeface="+mn-lt"/>
                <a:cs typeface="Helvetica"/>
              </a:endParaRPr>
            </a:p>
            <a:p>
              <a:r>
                <a:rPr lang="en-GB" sz="2000" i="0" dirty="0" smtClean="0">
                  <a:latin typeface="+mn-lt"/>
                  <a:cs typeface="Helvetica"/>
                </a:rPr>
                <a:t>Technique </a:t>
              </a:r>
              <a:r>
                <a:rPr lang="en-GB" sz="2000" i="0" dirty="0">
                  <a:latin typeface="+mn-lt"/>
                  <a:cs typeface="Helvetica"/>
                </a:rPr>
                <a:t>developed for 50 years and widely used for large industrial storage vessels and ships for liquefied natural gas</a:t>
              </a:r>
              <a:r>
                <a:rPr lang="en-GB" sz="2000" i="0" dirty="0" smtClean="0">
                  <a:latin typeface="+mn-lt"/>
                  <a:cs typeface="Helvetica"/>
                </a:rPr>
                <a:t>.</a:t>
              </a:r>
              <a:endParaRPr lang="en-GB" sz="2000" i="0" dirty="0">
                <a:latin typeface="+mn-lt"/>
                <a:cs typeface="Helvetica"/>
              </a:endParaRPr>
            </a:p>
            <a:p>
              <a:r>
                <a:rPr lang="en-US" sz="2000" i="0" dirty="0">
                  <a:solidFill>
                    <a:schemeClr val="accent2"/>
                  </a:solidFill>
                  <a:latin typeface="+mn-lt"/>
                  <a:cs typeface="Helvetica"/>
                </a:rPr>
                <a:t>Expected heat loss through the insulation:</a:t>
              </a:r>
            </a:p>
            <a:p>
              <a:r>
                <a:rPr lang="en-US" sz="2000" i="0" dirty="0">
                  <a:solidFill>
                    <a:schemeClr val="accent2"/>
                  </a:solidFill>
                  <a:latin typeface="+mn-lt"/>
                  <a:cs typeface="Helvetica"/>
                </a:rPr>
                <a:t>T600 ≈ 6.6 </a:t>
              </a:r>
              <a:r>
                <a:rPr lang="en-US" sz="2000" i="0" dirty="0" smtClean="0">
                  <a:solidFill>
                    <a:schemeClr val="accent2"/>
                  </a:solidFill>
                  <a:latin typeface="+mn-lt"/>
                  <a:cs typeface="Helvetica"/>
                </a:rPr>
                <a:t>kW</a:t>
              </a:r>
              <a:endParaRPr lang="en-US" sz="2000" i="0" dirty="0" smtClean="0">
                <a:solidFill>
                  <a:schemeClr val="accent2"/>
                </a:solidFill>
                <a:latin typeface="+mn-lt"/>
                <a:cs typeface="Helvetica"/>
              </a:endParaRPr>
            </a:p>
            <a:p>
              <a:r>
                <a:rPr lang="en-US" sz="2000" i="0" dirty="0" smtClean="0">
                  <a:solidFill>
                    <a:schemeClr val="tx2"/>
                  </a:solidFill>
                  <a:latin typeface="+mn-lt"/>
                  <a:cs typeface="Helvetica"/>
                </a:rPr>
                <a:t>Preliminary design </a:t>
              </a:r>
              <a:r>
                <a:rPr lang="en-US" sz="2000" i="0" dirty="0" smtClean="0">
                  <a:solidFill>
                    <a:schemeClr val="tx2"/>
                  </a:solidFill>
                  <a:latin typeface="+mn-lt"/>
                  <a:cs typeface="Helvetica"/>
                </a:rPr>
                <a:t>done by </a:t>
              </a:r>
              <a:r>
                <a:rPr lang="en-US" sz="2000" i="0" dirty="0" smtClean="0">
                  <a:solidFill>
                    <a:schemeClr val="tx2"/>
                  </a:solidFill>
                  <a:latin typeface="+mn-lt"/>
                  <a:cs typeface="Helvetica"/>
                </a:rPr>
                <a:t>GTT in Jan 2013</a:t>
              </a:r>
            </a:p>
            <a:p>
              <a:r>
                <a:rPr lang="en-US" sz="2000" i="0" dirty="0" smtClean="0">
                  <a:solidFill>
                    <a:srgbClr val="0000FF"/>
                  </a:solidFill>
                  <a:latin typeface="+mn-lt"/>
                  <a:cs typeface="Helvetica"/>
                </a:rPr>
                <a:t>No internal membrane is required for our case</a:t>
              </a:r>
              <a:endParaRPr lang="en-US" sz="2000" i="0" dirty="0">
                <a:solidFill>
                  <a:srgbClr val="0000FF"/>
                </a:solidFill>
                <a:latin typeface="+mn-lt"/>
                <a:cs typeface="Helvetica"/>
              </a:endParaRPr>
            </a:p>
          </p:txBody>
        </p:sp>
      </p:grpSp>
      <p:sp>
        <p:nvSpPr>
          <p:cNvPr id="11" name="Slide Number Placeholder 3"/>
          <p:cNvSpPr>
            <a:spLocks noGrp="1"/>
          </p:cNvSpPr>
          <p:nvPr>
            <p:ph type="sldNum" sz="quarter" idx="4294967295"/>
          </p:nvPr>
        </p:nvSpPr>
        <p:spPr>
          <a:xfrm>
            <a:off x="7594600" y="6492875"/>
            <a:ext cx="2311400" cy="365125"/>
          </a:xfrm>
          <a:prstGeom prst="rect">
            <a:avLst/>
          </a:prstGeom>
        </p:spPr>
        <p:txBody>
          <a:bodyPr/>
          <a:lstStyle/>
          <a:p>
            <a:fld id="{32E078FD-697A-2C4E-8882-8A2428AF562E}" type="slidenum">
              <a:rPr lang="en-US" smtClean="0"/>
              <a:pPr/>
              <a:t>34</a:t>
            </a:fld>
            <a:endParaRPr lang="en-US" dirty="0"/>
          </a:p>
        </p:txBody>
      </p:sp>
    </p:spTree>
    <p:extLst>
      <p:ext uri="{BB962C8B-B14F-4D97-AF65-F5344CB8AC3E}">
        <p14:creationId xmlns:p14="http://schemas.microsoft.com/office/powerpoint/2010/main" val="1618673405"/>
      </p:ext>
    </p:extLst>
  </p:cSld>
  <p:clrMapOvr>
    <a:masterClrMapping/>
  </p:clrMapOvr>
  <p:timing>
    <p:tnLst>
      <p:par>
        <p:cTn xmlns:p14="http://schemas.microsoft.com/office/powerpoint/2010/mai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11113"/>
            <a:ext cx="9906000" cy="474663"/>
          </a:xfrm>
        </p:spPr>
        <p:txBody>
          <a:bodyPr anchor="t"/>
          <a:lstStyle/>
          <a:p>
            <a:r>
              <a:rPr lang="en-US" dirty="0" smtClean="0">
                <a:ea typeface="ＭＳ Ｐゴシック" pitchFamily="34" charset="-128"/>
              </a:rPr>
              <a:t>New T600 layout</a:t>
            </a:r>
          </a:p>
        </p:txBody>
      </p:sp>
      <p:sp>
        <p:nvSpPr>
          <p:cNvPr id="14" name="Footer Placeholder 13"/>
          <p:cNvSpPr>
            <a:spLocks noGrp="1"/>
          </p:cNvSpPr>
          <p:nvPr>
            <p:ph type="ftr" sz="quarter" idx="4294967295"/>
          </p:nvPr>
        </p:nvSpPr>
        <p:spPr>
          <a:xfrm>
            <a:off x="5962" y="6553200"/>
            <a:ext cx="3136900" cy="228600"/>
          </a:xfrm>
          <a:prstGeom prst="rect">
            <a:avLst/>
          </a:prstGeom>
        </p:spPr>
        <p:txBody>
          <a:bodyPr/>
          <a:lstStyle/>
          <a:p>
            <a:pPr>
              <a:defRPr/>
            </a:pPr>
            <a:r>
              <a:rPr lang="en-US" smtClean="0"/>
              <a:t>SBN Review Meeting, October 15, 2015</a:t>
            </a:r>
            <a:endParaRPr lang="en-GB" dirty="0"/>
          </a:p>
        </p:txBody>
      </p:sp>
      <p:pic>
        <p:nvPicPr>
          <p:cNvPr id="4" name="Picture 3" descr="T600WarmVessel1.jp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56961" y="990600"/>
            <a:ext cx="3657600" cy="2587236"/>
          </a:xfrm>
          <a:prstGeom prst="rect">
            <a:avLst/>
          </a:prstGeom>
        </p:spPr>
      </p:pic>
      <p:pic>
        <p:nvPicPr>
          <p:cNvPr id="6" name="Picture 5" descr="T600WarmVessel2.jp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405161" y="990600"/>
            <a:ext cx="3662639" cy="2590800"/>
          </a:xfrm>
          <a:prstGeom prst="rect">
            <a:avLst/>
          </a:prstGeom>
        </p:spPr>
      </p:pic>
      <p:pic>
        <p:nvPicPr>
          <p:cNvPr id="7" name="Picture 6" descr="T600WarmVessel3.jpg"/>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62000" y="4042165"/>
            <a:ext cx="3657600" cy="2587235"/>
          </a:xfrm>
          <a:prstGeom prst="rect">
            <a:avLst/>
          </a:prstGeom>
        </p:spPr>
      </p:pic>
      <p:pic>
        <p:nvPicPr>
          <p:cNvPr id="8" name="Picture 7" descr="T600WarmVessel4.jpg"/>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410201" y="4038600"/>
            <a:ext cx="3657600" cy="2587235"/>
          </a:xfrm>
          <a:prstGeom prst="rect">
            <a:avLst/>
          </a:prstGeom>
        </p:spPr>
      </p:pic>
      <p:sp>
        <p:nvSpPr>
          <p:cNvPr id="9" name="TextBox 8"/>
          <p:cNvSpPr txBox="1"/>
          <p:nvPr/>
        </p:nvSpPr>
        <p:spPr>
          <a:xfrm>
            <a:off x="1524000" y="533400"/>
            <a:ext cx="2413441" cy="400110"/>
          </a:xfrm>
          <a:prstGeom prst="rect">
            <a:avLst/>
          </a:prstGeom>
          <a:noFill/>
        </p:spPr>
        <p:txBody>
          <a:bodyPr wrap="none" rtlCol="0">
            <a:spAutoFit/>
          </a:bodyPr>
          <a:lstStyle/>
          <a:p>
            <a:r>
              <a:rPr lang="en-US" sz="2000" dirty="0" smtClean="0"/>
              <a:t>Warm vessel cage</a:t>
            </a:r>
            <a:endParaRPr lang="en-US" sz="2000" dirty="0"/>
          </a:p>
        </p:txBody>
      </p:sp>
      <p:sp>
        <p:nvSpPr>
          <p:cNvPr id="12" name="TextBox 11"/>
          <p:cNvSpPr txBox="1"/>
          <p:nvPr/>
        </p:nvSpPr>
        <p:spPr>
          <a:xfrm>
            <a:off x="6448433" y="533400"/>
            <a:ext cx="1852515" cy="400110"/>
          </a:xfrm>
          <a:prstGeom prst="rect">
            <a:avLst/>
          </a:prstGeom>
          <a:noFill/>
        </p:spPr>
        <p:txBody>
          <a:bodyPr wrap="none" rtlCol="0">
            <a:spAutoFit/>
          </a:bodyPr>
          <a:lstStyle/>
          <a:p>
            <a:r>
              <a:rPr lang="en-US" sz="2000" dirty="0" smtClean="0"/>
              <a:t>External skin</a:t>
            </a:r>
            <a:endParaRPr lang="en-US" sz="2000" dirty="0"/>
          </a:p>
        </p:txBody>
      </p:sp>
      <p:sp>
        <p:nvSpPr>
          <p:cNvPr id="15" name="TextBox 14"/>
          <p:cNvSpPr txBox="1"/>
          <p:nvPr/>
        </p:nvSpPr>
        <p:spPr>
          <a:xfrm>
            <a:off x="1524000" y="3569732"/>
            <a:ext cx="2285326" cy="400110"/>
          </a:xfrm>
          <a:prstGeom prst="rect">
            <a:avLst/>
          </a:prstGeom>
          <a:noFill/>
        </p:spPr>
        <p:txBody>
          <a:bodyPr wrap="none" rtlCol="0">
            <a:spAutoFit/>
          </a:bodyPr>
          <a:lstStyle/>
          <a:p>
            <a:r>
              <a:rPr lang="en-US" sz="2000" dirty="0" smtClean="0"/>
              <a:t>Insulation panels</a:t>
            </a:r>
            <a:endParaRPr lang="en-US" sz="2000" dirty="0"/>
          </a:p>
        </p:txBody>
      </p:sp>
      <p:sp>
        <p:nvSpPr>
          <p:cNvPr id="16" name="TextBox 15"/>
          <p:cNvSpPr txBox="1"/>
          <p:nvPr/>
        </p:nvSpPr>
        <p:spPr>
          <a:xfrm>
            <a:off x="6437958" y="3569732"/>
            <a:ext cx="1948821" cy="400110"/>
          </a:xfrm>
          <a:prstGeom prst="rect">
            <a:avLst/>
          </a:prstGeom>
          <a:noFill/>
        </p:spPr>
        <p:txBody>
          <a:bodyPr wrap="none" rtlCol="0">
            <a:spAutoFit/>
          </a:bodyPr>
          <a:lstStyle/>
          <a:p>
            <a:r>
              <a:rPr lang="en-US" sz="2000" dirty="0" smtClean="0"/>
              <a:t>T600 modules</a:t>
            </a:r>
            <a:endParaRPr lang="en-US" sz="2000" dirty="0"/>
          </a:p>
        </p:txBody>
      </p:sp>
      <p:sp>
        <p:nvSpPr>
          <p:cNvPr id="17" name="Slide Number Placeholder 3"/>
          <p:cNvSpPr>
            <a:spLocks noGrp="1"/>
          </p:cNvSpPr>
          <p:nvPr>
            <p:ph type="sldNum" sz="quarter" idx="4294967295"/>
          </p:nvPr>
        </p:nvSpPr>
        <p:spPr>
          <a:xfrm>
            <a:off x="7594600" y="6492875"/>
            <a:ext cx="2311400" cy="365125"/>
          </a:xfrm>
          <a:prstGeom prst="rect">
            <a:avLst/>
          </a:prstGeom>
        </p:spPr>
        <p:txBody>
          <a:bodyPr/>
          <a:lstStyle/>
          <a:p>
            <a:fld id="{32E078FD-697A-2C4E-8882-8A2428AF562E}" type="slidenum">
              <a:rPr lang="en-US" smtClean="0"/>
              <a:pPr/>
              <a:t>35</a:t>
            </a:fld>
            <a:endParaRPr lang="en-US" dirty="0"/>
          </a:p>
        </p:txBody>
      </p:sp>
    </p:spTree>
    <p:extLst>
      <p:ext uri="{BB962C8B-B14F-4D97-AF65-F5344CB8AC3E}">
        <p14:creationId xmlns:p14="http://schemas.microsoft.com/office/powerpoint/2010/main" val="824757562"/>
      </p:ext>
    </p:extLst>
  </p:cSld>
  <p:clrMapOvr>
    <a:masterClrMapping/>
  </p:clrMapOvr>
  <p:timing>
    <p:tnLst>
      <p:par>
        <p:cTn xmlns:p14="http://schemas.microsoft.com/office/powerpoint/2010/mai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11113"/>
            <a:ext cx="9906000" cy="474663"/>
          </a:xfrm>
        </p:spPr>
        <p:txBody>
          <a:bodyPr anchor="t"/>
          <a:lstStyle/>
          <a:p>
            <a:r>
              <a:rPr lang="en-US" dirty="0" smtClean="0">
                <a:ea typeface="ＭＳ Ｐゴシック" pitchFamily="34" charset="-128"/>
              </a:rPr>
              <a:t>New T600 layout</a:t>
            </a:r>
          </a:p>
        </p:txBody>
      </p:sp>
      <p:sp>
        <p:nvSpPr>
          <p:cNvPr id="14" name="Footer Placeholder 13"/>
          <p:cNvSpPr>
            <a:spLocks noGrp="1"/>
          </p:cNvSpPr>
          <p:nvPr>
            <p:ph type="ftr" sz="quarter" idx="4294967295"/>
          </p:nvPr>
        </p:nvSpPr>
        <p:spPr>
          <a:xfrm>
            <a:off x="5962" y="6553200"/>
            <a:ext cx="3136900" cy="228600"/>
          </a:xfrm>
          <a:prstGeom prst="rect">
            <a:avLst/>
          </a:prstGeom>
        </p:spPr>
        <p:txBody>
          <a:bodyPr/>
          <a:lstStyle/>
          <a:p>
            <a:pPr>
              <a:defRPr/>
            </a:pPr>
            <a:r>
              <a:rPr lang="en-US" smtClean="0"/>
              <a:t>SBN Review Meeting, October 15, 2015</a:t>
            </a:r>
            <a:endParaRPr lang="en-GB" dirty="0"/>
          </a:p>
        </p:txBody>
      </p:sp>
      <p:sp>
        <p:nvSpPr>
          <p:cNvPr id="9" name="TextBox 8"/>
          <p:cNvSpPr txBox="1"/>
          <p:nvPr/>
        </p:nvSpPr>
        <p:spPr>
          <a:xfrm>
            <a:off x="1641471" y="1307068"/>
            <a:ext cx="1939929" cy="400110"/>
          </a:xfrm>
          <a:prstGeom prst="rect">
            <a:avLst/>
          </a:prstGeom>
          <a:noFill/>
        </p:spPr>
        <p:txBody>
          <a:bodyPr wrap="none" rtlCol="0">
            <a:spAutoFit/>
          </a:bodyPr>
          <a:lstStyle/>
          <a:p>
            <a:r>
              <a:rPr lang="en-US" sz="2000" dirty="0" smtClean="0"/>
              <a:t>Insulation top</a:t>
            </a:r>
            <a:endParaRPr lang="en-US" sz="2000" dirty="0"/>
          </a:p>
        </p:txBody>
      </p:sp>
      <p:sp>
        <p:nvSpPr>
          <p:cNvPr id="12" name="TextBox 11"/>
          <p:cNvSpPr txBox="1"/>
          <p:nvPr/>
        </p:nvSpPr>
        <p:spPr>
          <a:xfrm>
            <a:off x="5723308" y="1307068"/>
            <a:ext cx="3268292" cy="400110"/>
          </a:xfrm>
          <a:prstGeom prst="rect">
            <a:avLst/>
          </a:prstGeom>
          <a:noFill/>
        </p:spPr>
        <p:txBody>
          <a:bodyPr wrap="none" rtlCol="0">
            <a:spAutoFit/>
          </a:bodyPr>
          <a:lstStyle/>
          <a:p>
            <a:r>
              <a:rPr lang="en-US" sz="2000" dirty="0" smtClean="0"/>
              <a:t>Top flanges (final layout)</a:t>
            </a:r>
            <a:endParaRPr lang="en-US" sz="2000" dirty="0"/>
          </a:p>
        </p:txBody>
      </p:sp>
      <p:pic>
        <p:nvPicPr>
          <p:cNvPr id="3" name="Picture 2" descr="T600WarmVessel5.jp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81203" y="1756164"/>
            <a:ext cx="4519397" cy="3196836"/>
          </a:xfrm>
          <a:prstGeom prst="rect">
            <a:avLst/>
          </a:prstGeom>
        </p:spPr>
      </p:pic>
      <p:pic>
        <p:nvPicPr>
          <p:cNvPr id="5" name="Picture 4" descr="T600WarmVessel7.jp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105400" y="1752600"/>
            <a:ext cx="4524436" cy="3200400"/>
          </a:xfrm>
          <a:prstGeom prst="rect">
            <a:avLst/>
          </a:prstGeom>
        </p:spPr>
      </p:pic>
      <p:sp>
        <p:nvSpPr>
          <p:cNvPr id="10" name="Slide Number Placeholder 3"/>
          <p:cNvSpPr>
            <a:spLocks noGrp="1"/>
          </p:cNvSpPr>
          <p:nvPr>
            <p:ph type="sldNum" sz="quarter" idx="4294967295"/>
          </p:nvPr>
        </p:nvSpPr>
        <p:spPr>
          <a:xfrm>
            <a:off x="7594600" y="6492875"/>
            <a:ext cx="2311400" cy="365125"/>
          </a:xfrm>
          <a:prstGeom prst="rect">
            <a:avLst/>
          </a:prstGeom>
        </p:spPr>
        <p:txBody>
          <a:bodyPr/>
          <a:lstStyle/>
          <a:p>
            <a:fld id="{32E078FD-697A-2C4E-8882-8A2428AF562E}" type="slidenum">
              <a:rPr lang="en-US" smtClean="0"/>
              <a:pPr/>
              <a:t>36</a:t>
            </a:fld>
            <a:endParaRPr lang="en-US" dirty="0"/>
          </a:p>
        </p:txBody>
      </p:sp>
    </p:spTree>
    <p:extLst>
      <p:ext uri="{BB962C8B-B14F-4D97-AF65-F5344CB8AC3E}">
        <p14:creationId xmlns:p14="http://schemas.microsoft.com/office/powerpoint/2010/main" val="1038566137"/>
      </p:ext>
    </p:extLst>
  </p:cSld>
  <p:clrMapOvr>
    <a:masterClrMapping/>
  </p:clrMapOvr>
  <p:timing>
    <p:tnLst>
      <p:par>
        <p:cTn xmlns:p14="http://schemas.microsoft.com/office/powerpoint/2010/mai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1"/>
          </p:nvPr>
        </p:nvSpPr>
        <p:spPr/>
        <p:txBody>
          <a:bodyPr/>
          <a:lstStyle/>
          <a:p>
            <a:r>
              <a:rPr lang="en-GB" smtClean="0"/>
              <a:t>Slide: </a:t>
            </a:r>
            <a:fld id="{C0367892-4C36-1744-A726-262AF37AA8B7}" type="slidenum">
              <a:rPr lang="en-GB" smtClean="0"/>
              <a:pPr/>
              <a:t>37</a:t>
            </a:fld>
            <a:endParaRPr lang="en-GB" dirty="0">
              <a:solidFill>
                <a:schemeClr val="accent1"/>
              </a:solidFill>
            </a:endParaRPr>
          </a:p>
        </p:txBody>
      </p:sp>
      <p:sp>
        <p:nvSpPr>
          <p:cNvPr id="7" name="Rectangle 5"/>
          <p:cNvSpPr>
            <a:spLocks noGrp="1" noChangeArrowheads="1"/>
          </p:cNvSpPr>
          <p:nvPr>
            <p:ph type="ftr" sz="quarter" idx="3"/>
          </p:nvPr>
        </p:nvSpPr>
        <p:spPr bwMode="auto">
          <a:xfrm>
            <a:off x="5962" y="6629400"/>
            <a:ext cx="4566038" cy="2286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smtClean="0">
                <a:solidFill>
                  <a:schemeClr val="accent2"/>
                </a:solidFill>
                <a:latin typeface="Helvetica" charset="0"/>
                <a:ea typeface="ＭＳ Ｐゴシック" charset="0"/>
                <a:cs typeface="ＭＳ Ｐゴシック" charset="0"/>
              </a:defRPr>
            </a:lvl1pPr>
          </a:lstStyle>
          <a:p>
            <a:pPr>
              <a:defRPr/>
            </a:pPr>
            <a:r>
              <a:rPr lang="en-US" smtClean="0"/>
              <a:t>SBN Review Meeting, October 15, 2015</a:t>
            </a:r>
            <a:endParaRPr lang="en-GB" dirty="0"/>
          </a:p>
        </p:txBody>
      </p:sp>
      <p:pic>
        <p:nvPicPr>
          <p:cNvPr id="2" name="Picture 1" descr="WA104_installation.pdf"/>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8526" y="814387"/>
            <a:ext cx="9525000" cy="5357813"/>
          </a:xfrm>
          <a:prstGeom prst="rect">
            <a:avLst/>
          </a:prstGeom>
        </p:spPr>
      </p:pic>
      <p:sp>
        <p:nvSpPr>
          <p:cNvPr id="5" name="Title 1"/>
          <p:cNvSpPr>
            <a:spLocks noGrp="1"/>
          </p:cNvSpPr>
          <p:nvPr>
            <p:ph type="title"/>
          </p:nvPr>
        </p:nvSpPr>
        <p:spPr>
          <a:xfrm>
            <a:off x="0" y="0"/>
            <a:ext cx="9906000" cy="533400"/>
          </a:xfrm>
        </p:spPr>
        <p:txBody>
          <a:bodyPr/>
          <a:lstStyle/>
          <a:p>
            <a:pPr marL="635000" lvl="2" indent="-234950">
              <a:lnSpc>
                <a:spcPct val="120000"/>
              </a:lnSpc>
            </a:pPr>
            <a:r>
              <a:rPr lang="en-US" dirty="0" smtClean="0">
                <a:solidFill>
                  <a:srgbClr val="FFFFFF"/>
                </a:solidFill>
              </a:rPr>
              <a:t>Installation area</a:t>
            </a:r>
            <a:endParaRPr lang="en-US" dirty="0">
              <a:solidFill>
                <a:srgbClr val="FFFFFF"/>
              </a:solidFill>
            </a:endParaRPr>
          </a:p>
        </p:txBody>
      </p:sp>
      <p:sp>
        <p:nvSpPr>
          <p:cNvPr id="3" name="CasellaDiTesto 2"/>
          <p:cNvSpPr txBox="1"/>
          <p:nvPr/>
        </p:nvSpPr>
        <p:spPr>
          <a:xfrm>
            <a:off x="4191000" y="1828800"/>
            <a:ext cx="2590800" cy="646331"/>
          </a:xfrm>
          <a:prstGeom prst="rect">
            <a:avLst/>
          </a:prstGeom>
          <a:noFill/>
        </p:spPr>
        <p:txBody>
          <a:bodyPr wrap="square" rtlCol="0">
            <a:spAutoFit/>
          </a:bodyPr>
          <a:lstStyle/>
          <a:p>
            <a:r>
              <a:rPr lang="en-US" sz="1800" dirty="0" smtClean="0"/>
              <a:t>Second T300 module in transport vessel.</a:t>
            </a:r>
            <a:endParaRPr lang="en-US" sz="1800" dirty="0"/>
          </a:p>
        </p:txBody>
      </p:sp>
      <p:sp>
        <p:nvSpPr>
          <p:cNvPr id="8" name="CasellaDiTesto 7"/>
          <p:cNvSpPr txBox="1"/>
          <p:nvPr/>
        </p:nvSpPr>
        <p:spPr>
          <a:xfrm rot="16200000">
            <a:off x="1529025" y="2940093"/>
            <a:ext cx="2312682" cy="646331"/>
          </a:xfrm>
          <a:prstGeom prst="rect">
            <a:avLst/>
          </a:prstGeom>
          <a:noFill/>
        </p:spPr>
        <p:txBody>
          <a:bodyPr wrap="square" rtlCol="0">
            <a:spAutoFit/>
          </a:bodyPr>
          <a:lstStyle/>
          <a:p>
            <a:r>
              <a:rPr lang="en-US" sz="1800" dirty="0" smtClean="0"/>
              <a:t>Clean room with  first T300 module</a:t>
            </a:r>
            <a:endParaRPr lang="en-US" sz="1800" dirty="0"/>
          </a:p>
        </p:txBody>
      </p:sp>
    </p:spTree>
    <p:extLst>
      <p:ext uri="{BB962C8B-B14F-4D97-AF65-F5344CB8AC3E}">
        <p14:creationId xmlns:p14="http://schemas.microsoft.com/office/powerpoint/2010/main" val="1461152553"/>
      </p:ext>
    </p:extLst>
  </p:cSld>
  <p:clrMapOvr>
    <a:masterClrMapping/>
  </p:clrMapOvr>
  <mc:AlternateContent xmlns:mc="http://schemas.openxmlformats.org/markup-compatibility/2006" xmlns:p14="http://schemas.microsoft.com/office/powerpoint/2010/main">
    <mc:Choice Requires="p14">
      <p:transition spd="slow" p14:dur="2000"/>
    </mc:Choice>
    <mc:Fallback xmlns:mv="urn:schemas-microsoft-com:mac:vml" xmlns="">
      <p:transition spd="slow"/>
    </mc:Fallback>
  </mc:AlternateContent>
  <p:timing>
    <p:tnLst>
      <p:par>
        <p:cTn xmlns:p14="http://schemas.microsoft.com/office/powerpoint/2010/mai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marL="635000" lvl="2" indent="-234950">
              <a:lnSpc>
                <a:spcPct val="120000"/>
              </a:lnSpc>
            </a:pPr>
            <a:r>
              <a:rPr lang="en-US" dirty="0" smtClean="0">
                <a:solidFill>
                  <a:srgbClr val="FFFFFF"/>
                </a:solidFill>
              </a:rPr>
              <a:t>Cryogenics </a:t>
            </a:r>
            <a:r>
              <a:rPr lang="en-US" dirty="0">
                <a:solidFill>
                  <a:srgbClr val="FFFFFF"/>
                </a:solidFill>
              </a:rPr>
              <a:t>and purification systems</a:t>
            </a:r>
          </a:p>
        </p:txBody>
      </p:sp>
      <p:sp>
        <p:nvSpPr>
          <p:cNvPr id="3" name="Content Placeholder 2"/>
          <p:cNvSpPr>
            <a:spLocks noGrp="1"/>
          </p:cNvSpPr>
          <p:nvPr>
            <p:ph idx="1"/>
          </p:nvPr>
        </p:nvSpPr>
        <p:spPr>
          <a:xfrm>
            <a:off x="76200" y="76200"/>
            <a:ext cx="9829800" cy="6705600"/>
          </a:xfrm>
        </p:spPr>
        <p:txBody>
          <a:bodyPr/>
          <a:lstStyle/>
          <a:p>
            <a:pPr marL="0" lvl="1" indent="0">
              <a:lnSpc>
                <a:spcPct val="120000"/>
              </a:lnSpc>
              <a:buSzPct val="80000"/>
              <a:buNone/>
            </a:pPr>
            <a:endParaRPr lang="en-US" sz="2000" dirty="0" smtClean="0">
              <a:solidFill>
                <a:srgbClr val="000000"/>
              </a:solidFill>
            </a:endParaRPr>
          </a:p>
          <a:p>
            <a:pPr marL="400050" lvl="2" indent="0">
              <a:lnSpc>
                <a:spcPct val="120000"/>
              </a:lnSpc>
              <a:buSzPct val="80000"/>
              <a:buNone/>
            </a:pPr>
            <a:endParaRPr lang="en-US" sz="2000" dirty="0">
              <a:solidFill>
                <a:srgbClr val="000000"/>
              </a:solidFill>
            </a:endParaRPr>
          </a:p>
          <a:p>
            <a:pPr marL="635000" lvl="2" indent="-234950">
              <a:lnSpc>
                <a:spcPct val="120000"/>
              </a:lnSpc>
              <a:buSzPct val="80000"/>
              <a:buFont typeface="Zapf Dingbats" charset="2"/>
              <a:buChar char="l"/>
            </a:pPr>
            <a:r>
              <a:rPr lang="en-US" sz="2000" dirty="0" smtClean="0">
                <a:solidFill>
                  <a:srgbClr val="000000"/>
                </a:solidFill>
              </a:rPr>
              <a:t>Maintenance of cryogenic pumps and valves from the Gran </a:t>
            </a:r>
            <a:r>
              <a:rPr lang="en-US" sz="2000" dirty="0" err="1" smtClean="0">
                <a:solidFill>
                  <a:srgbClr val="000000"/>
                </a:solidFill>
              </a:rPr>
              <a:t>Sasso</a:t>
            </a:r>
            <a:r>
              <a:rPr lang="en-US" sz="2000" dirty="0" smtClean="0">
                <a:solidFill>
                  <a:srgbClr val="000000"/>
                </a:solidFill>
              </a:rPr>
              <a:t> installation was started. A setup for a test and qualification of the pumps is being realized (prevalence vs. rotation speed curves).</a:t>
            </a:r>
          </a:p>
          <a:p>
            <a:pPr marL="635000" lvl="2" indent="-234950">
              <a:lnSpc>
                <a:spcPct val="120000"/>
              </a:lnSpc>
              <a:buSzPct val="80000"/>
              <a:buFont typeface="Zapf Dingbats" charset="2"/>
              <a:buChar char="l"/>
            </a:pPr>
            <a:endParaRPr lang="en-US" sz="2000" dirty="0" smtClean="0">
              <a:solidFill>
                <a:srgbClr val="000000"/>
              </a:solidFill>
            </a:endParaRPr>
          </a:p>
          <a:p>
            <a:pPr marL="635000" lvl="2" indent="-234950">
              <a:lnSpc>
                <a:spcPct val="120000"/>
              </a:lnSpc>
              <a:buSzPct val="80000"/>
              <a:buFont typeface="Zapf Dingbats" charset="2"/>
              <a:buChar char="l"/>
            </a:pPr>
            <a:r>
              <a:rPr lang="en-US" sz="2000" dirty="0" smtClean="0">
                <a:solidFill>
                  <a:srgbClr val="000000"/>
                </a:solidFill>
              </a:rPr>
              <a:t>Tests </a:t>
            </a:r>
            <a:r>
              <a:rPr lang="en-US" sz="2000" dirty="0" smtClean="0">
                <a:solidFill>
                  <a:srgbClr val="000000"/>
                </a:solidFill>
              </a:rPr>
              <a:t>of the new cold shield </a:t>
            </a:r>
            <a:r>
              <a:rPr lang="en-US" sz="2000" dirty="0" smtClean="0">
                <a:solidFill>
                  <a:srgbClr val="000000"/>
                </a:solidFill>
              </a:rPr>
              <a:t>have been done. Measurements confirm </a:t>
            </a:r>
            <a:r>
              <a:rPr lang="en-US" sz="2000" dirty="0" smtClean="0">
                <a:solidFill>
                  <a:srgbClr val="000000"/>
                </a:solidFill>
              </a:rPr>
              <a:t>the numerical model. A complete report is expected for the next few weeks.</a:t>
            </a:r>
          </a:p>
          <a:p>
            <a:pPr marL="635000" lvl="2" indent="-234950">
              <a:lnSpc>
                <a:spcPct val="120000"/>
              </a:lnSpc>
              <a:buSzPct val="80000"/>
              <a:buFont typeface="Zapf Dingbats" charset="2"/>
              <a:buChar char="l"/>
            </a:pPr>
            <a:endParaRPr lang="en-US" sz="2000" dirty="0" smtClean="0">
              <a:solidFill>
                <a:srgbClr val="000000"/>
              </a:solidFill>
            </a:endParaRPr>
          </a:p>
          <a:p>
            <a:pPr marL="635000" lvl="2" indent="-234950">
              <a:lnSpc>
                <a:spcPct val="120000"/>
              </a:lnSpc>
              <a:buSzPct val="80000"/>
              <a:buFont typeface="Zapf Dingbats" charset="2"/>
              <a:buChar char="l"/>
            </a:pPr>
            <a:r>
              <a:rPr lang="en-US" sz="2000" dirty="0" smtClean="0">
                <a:solidFill>
                  <a:srgbClr val="000000"/>
                </a:solidFill>
              </a:rPr>
              <a:t>Tests of the new copper filters are </a:t>
            </a:r>
            <a:r>
              <a:rPr lang="en-US" sz="2000" dirty="0" smtClean="0">
                <a:solidFill>
                  <a:srgbClr val="000000"/>
                </a:solidFill>
              </a:rPr>
              <a:t>under way at B182 with the 50 liters prototype. First results are expected by end of October 2015.</a:t>
            </a:r>
            <a:endParaRPr lang="en-US" sz="2000" dirty="0" smtClean="0">
              <a:solidFill>
                <a:srgbClr val="000000"/>
              </a:solidFill>
            </a:endParaRPr>
          </a:p>
          <a:p>
            <a:pPr marL="1092200" lvl="3" indent="-234950">
              <a:lnSpc>
                <a:spcPct val="120000"/>
              </a:lnSpc>
              <a:buSzPct val="80000"/>
              <a:buFont typeface="Zapf Dingbats" charset="2"/>
              <a:buChar char="l"/>
            </a:pPr>
            <a:endParaRPr lang="en-US" sz="2000" dirty="0">
              <a:solidFill>
                <a:srgbClr val="000000"/>
              </a:solidFill>
            </a:endParaRPr>
          </a:p>
          <a:p>
            <a:pPr marL="0" indent="0">
              <a:buSzPct val="80000"/>
              <a:buNone/>
            </a:pPr>
            <a:endParaRPr lang="en-US" dirty="0">
              <a:solidFill>
                <a:srgbClr val="000000"/>
              </a:solidFill>
            </a:endParaRPr>
          </a:p>
        </p:txBody>
      </p:sp>
      <p:sp>
        <p:nvSpPr>
          <p:cNvPr id="4" name="Slide Number Placeholder 3"/>
          <p:cNvSpPr>
            <a:spLocks noGrp="1"/>
          </p:cNvSpPr>
          <p:nvPr>
            <p:ph type="sldNum" sz="quarter" idx="11"/>
          </p:nvPr>
        </p:nvSpPr>
        <p:spPr/>
        <p:txBody>
          <a:bodyPr/>
          <a:lstStyle/>
          <a:p>
            <a:r>
              <a:rPr lang="en-GB" smtClean="0"/>
              <a:t>Slide: </a:t>
            </a:r>
            <a:fld id="{C0367892-4C36-1744-A726-262AF37AA8B7}" type="slidenum">
              <a:rPr lang="en-GB" smtClean="0"/>
              <a:pPr/>
              <a:t>38</a:t>
            </a:fld>
            <a:endParaRPr lang="en-GB" dirty="0">
              <a:solidFill>
                <a:schemeClr val="accent1"/>
              </a:solidFill>
            </a:endParaRPr>
          </a:p>
        </p:txBody>
      </p:sp>
      <p:sp>
        <p:nvSpPr>
          <p:cNvPr id="7" name="Rectangle 5"/>
          <p:cNvSpPr>
            <a:spLocks noGrp="1" noChangeArrowheads="1"/>
          </p:cNvSpPr>
          <p:nvPr>
            <p:ph type="ftr" sz="quarter" idx="3"/>
          </p:nvPr>
        </p:nvSpPr>
        <p:spPr bwMode="auto">
          <a:xfrm>
            <a:off x="5962" y="6629400"/>
            <a:ext cx="4566038" cy="2286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smtClean="0">
                <a:solidFill>
                  <a:schemeClr val="accent2"/>
                </a:solidFill>
                <a:latin typeface="Helvetica" charset="0"/>
                <a:ea typeface="ＭＳ Ｐゴシック" charset="0"/>
                <a:cs typeface="ＭＳ Ｐゴシック" charset="0"/>
              </a:defRPr>
            </a:lvl1pPr>
          </a:lstStyle>
          <a:p>
            <a:pPr>
              <a:defRPr/>
            </a:pPr>
            <a:r>
              <a:rPr lang="en-US" smtClean="0"/>
              <a:t>SBN Review Meeting, October 15, 2015</a:t>
            </a:r>
            <a:endParaRPr lang="en-GB" dirty="0"/>
          </a:p>
        </p:txBody>
      </p:sp>
    </p:spTree>
    <p:extLst>
      <p:ext uri="{BB962C8B-B14F-4D97-AF65-F5344CB8AC3E}">
        <p14:creationId xmlns:p14="http://schemas.microsoft.com/office/powerpoint/2010/main" val="1533111800"/>
      </p:ext>
    </p:extLst>
  </p:cSld>
  <p:clrMapOvr>
    <a:masterClrMapping/>
  </p:clrMapOvr>
  <mc:AlternateContent xmlns:mc="http://schemas.openxmlformats.org/markup-compatibility/2006" xmlns:p14="http://schemas.microsoft.com/office/powerpoint/2010/main">
    <mc:Choice Requires="p14">
      <p:transition spd="slow" p14:dur="2000"/>
    </mc:Choice>
    <mc:Fallback xmlns:mv="urn:schemas-microsoft-com:mac:vml" xmlns="">
      <p:transition spd="slow"/>
    </mc:Fallback>
  </mc:AlternateContent>
  <p:timing>
    <p:tnLst>
      <p:par>
        <p:cTn xmlns:p14="http://schemas.microsoft.com/office/powerpoint/2010/mai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ea typeface="ＭＳ Ｐゴシック" charset="-128"/>
              </a:rPr>
              <a:t>T600 Warm Vessel and Cryogenics envelope </a:t>
            </a:r>
            <a:endParaRPr lang="en-US" dirty="0"/>
          </a:p>
        </p:txBody>
      </p:sp>
      <p:sp>
        <p:nvSpPr>
          <p:cNvPr id="4" name="Footer Placeholder 3"/>
          <p:cNvSpPr>
            <a:spLocks noGrp="1"/>
          </p:cNvSpPr>
          <p:nvPr>
            <p:ph type="ftr" sz="quarter" idx="4294967295"/>
          </p:nvPr>
        </p:nvSpPr>
        <p:spPr>
          <a:xfrm>
            <a:off x="5962" y="6553200"/>
            <a:ext cx="6547238" cy="304800"/>
          </a:xfrm>
          <a:prstGeom prst="rect">
            <a:avLst/>
          </a:prstGeom>
        </p:spPr>
        <p:txBody>
          <a:bodyPr/>
          <a:lstStyle/>
          <a:p>
            <a:pPr>
              <a:defRPr/>
            </a:pPr>
            <a:r>
              <a:rPr lang="en-US" smtClean="0"/>
              <a:t>SBN Review Meeting, October 15, 2015</a:t>
            </a:r>
            <a:endParaRPr lang="en-GB" dirty="0"/>
          </a:p>
        </p:txBody>
      </p:sp>
      <p:pic>
        <p:nvPicPr>
          <p:cNvPr id="6" name="Picture 5" descr="WarmVessel3DIso.pdf"/>
          <p:cNvPicPr>
            <a:picLocks noChangeAspect="1"/>
          </p:cNvPicPr>
          <p:nvPr/>
        </p:nvPicPr>
        <p:blipFill rotWithShape="1">
          <a:blip r:embed="rId2">
            <a:extLst>
              <a:ext uri="{28A0092B-C50C-407E-A947-70E740481C1C}">
                <a14:useLocalDpi xmlns:a14="http://schemas.microsoft.com/office/drawing/2010/main" val="0"/>
              </a:ext>
            </a:extLst>
          </a:blip>
          <a:srcRect l="17012" t="15556" r="14940" b="12222"/>
          <a:stretch/>
        </p:blipFill>
        <p:spPr>
          <a:xfrm>
            <a:off x="1257300" y="685800"/>
            <a:ext cx="7581900" cy="5686425"/>
          </a:xfrm>
          <a:prstGeom prst="rect">
            <a:avLst/>
          </a:prstGeom>
        </p:spPr>
      </p:pic>
      <p:sp>
        <p:nvSpPr>
          <p:cNvPr id="7" name="TextBox 6"/>
          <p:cNvSpPr txBox="1"/>
          <p:nvPr/>
        </p:nvSpPr>
        <p:spPr>
          <a:xfrm rot="19731331">
            <a:off x="2156058" y="2546013"/>
            <a:ext cx="1510149" cy="338554"/>
          </a:xfrm>
          <a:prstGeom prst="rect">
            <a:avLst/>
          </a:prstGeom>
          <a:noFill/>
        </p:spPr>
        <p:txBody>
          <a:bodyPr wrap="none" rtlCol="0">
            <a:spAutoFit/>
          </a:bodyPr>
          <a:lstStyle/>
          <a:p>
            <a:r>
              <a:rPr lang="en-US" dirty="0" smtClean="0"/>
              <a:t>Warm Vessel</a:t>
            </a:r>
            <a:endParaRPr lang="en-US" dirty="0"/>
          </a:p>
        </p:txBody>
      </p:sp>
      <p:sp>
        <p:nvSpPr>
          <p:cNvPr id="9" name="TextBox 8"/>
          <p:cNvSpPr txBox="1"/>
          <p:nvPr/>
        </p:nvSpPr>
        <p:spPr>
          <a:xfrm rot="19731331">
            <a:off x="7610265" y="3215922"/>
            <a:ext cx="2059595" cy="830997"/>
          </a:xfrm>
          <a:prstGeom prst="rect">
            <a:avLst/>
          </a:prstGeom>
          <a:noFill/>
        </p:spPr>
        <p:txBody>
          <a:bodyPr wrap="square" rtlCol="0">
            <a:spAutoFit/>
          </a:bodyPr>
          <a:lstStyle/>
          <a:p>
            <a:r>
              <a:rPr lang="en-US" dirty="0" smtClean="0"/>
              <a:t>Cryogenics and purification equipment</a:t>
            </a:r>
            <a:endParaRPr lang="en-US" dirty="0"/>
          </a:p>
        </p:txBody>
      </p:sp>
      <p:sp>
        <p:nvSpPr>
          <p:cNvPr id="3" name="TextBox 2"/>
          <p:cNvSpPr txBox="1"/>
          <p:nvPr/>
        </p:nvSpPr>
        <p:spPr>
          <a:xfrm>
            <a:off x="228600" y="838200"/>
            <a:ext cx="4136782" cy="923330"/>
          </a:xfrm>
          <a:prstGeom prst="rect">
            <a:avLst/>
          </a:prstGeom>
          <a:noFill/>
        </p:spPr>
        <p:txBody>
          <a:bodyPr wrap="none" rtlCol="0">
            <a:spAutoFit/>
          </a:bodyPr>
          <a:lstStyle/>
          <a:p>
            <a:r>
              <a:rPr lang="en-US" sz="1800" dirty="0" smtClean="0"/>
              <a:t>Preliminary design is complete</a:t>
            </a:r>
          </a:p>
          <a:p>
            <a:r>
              <a:rPr lang="en-US" sz="1800" dirty="0" smtClean="0"/>
              <a:t>Engineering design by end 2015</a:t>
            </a:r>
          </a:p>
          <a:p>
            <a:r>
              <a:rPr lang="en-US" sz="1800" dirty="0" smtClean="0"/>
              <a:t>Procurement and production in 2016</a:t>
            </a:r>
            <a:endParaRPr lang="en-US" sz="1800" dirty="0"/>
          </a:p>
        </p:txBody>
      </p:sp>
      <p:sp>
        <p:nvSpPr>
          <p:cNvPr id="5" name="Slide Number Placeholder 4"/>
          <p:cNvSpPr>
            <a:spLocks noGrp="1"/>
          </p:cNvSpPr>
          <p:nvPr>
            <p:ph type="sldNum" sz="quarter" idx="11"/>
          </p:nvPr>
        </p:nvSpPr>
        <p:spPr/>
        <p:txBody>
          <a:bodyPr/>
          <a:lstStyle/>
          <a:p>
            <a:r>
              <a:rPr lang="en-GB" smtClean="0"/>
              <a:t>Slide: </a:t>
            </a:r>
            <a:fld id="{C0367892-4C36-1744-A726-262AF37AA8B7}" type="slidenum">
              <a:rPr lang="en-GB" smtClean="0"/>
              <a:pPr/>
              <a:t>39</a:t>
            </a:fld>
            <a:endParaRPr lang="en-GB" dirty="0">
              <a:solidFill>
                <a:schemeClr val="accent1"/>
              </a:solidFill>
            </a:endParaRPr>
          </a:p>
        </p:txBody>
      </p:sp>
    </p:spTree>
    <p:extLst>
      <p:ext uri="{BB962C8B-B14F-4D97-AF65-F5344CB8AC3E}">
        <p14:creationId xmlns:p14="http://schemas.microsoft.com/office/powerpoint/2010/main" val="1868451306"/>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New PMTs system </a:t>
            </a:r>
            <a:r>
              <a:rPr lang="en-US" dirty="0" smtClean="0"/>
              <a:t>deployment and mechanics</a:t>
            </a:r>
            <a:endParaRPr lang="en-US" dirty="0"/>
          </a:p>
        </p:txBody>
      </p:sp>
      <p:sp>
        <p:nvSpPr>
          <p:cNvPr id="4" name="Slide Number Placeholder 3"/>
          <p:cNvSpPr>
            <a:spLocks noGrp="1"/>
          </p:cNvSpPr>
          <p:nvPr>
            <p:ph type="sldNum" sz="quarter" idx="11"/>
          </p:nvPr>
        </p:nvSpPr>
        <p:spPr/>
        <p:txBody>
          <a:bodyPr/>
          <a:lstStyle/>
          <a:p>
            <a:r>
              <a:rPr lang="en-GB" smtClean="0"/>
              <a:t>Slide: </a:t>
            </a:r>
            <a:fld id="{C0367892-4C36-1744-A726-262AF37AA8B7}" type="slidenum">
              <a:rPr lang="en-GB" smtClean="0"/>
              <a:pPr/>
              <a:t>4</a:t>
            </a:fld>
            <a:endParaRPr lang="en-GB" dirty="0">
              <a:solidFill>
                <a:schemeClr val="accent1"/>
              </a:solidFill>
            </a:endParaRPr>
          </a:p>
        </p:txBody>
      </p:sp>
      <p:sp>
        <p:nvSpPr>
          <p:cNvPr id="7" name="Rectangle 5"/>
          <p:cNvSpPr>
            <a:spLocks noGrp="1" noChangeArrowheads="1"/>
          </p:cNvSpPr>
          <p:nvPr>
            <p:ph type="ftr" sz="quarter" idx="3"/>
          </p:nvPr>
        </p:nvSpPr>
        <p:spPr bwMode="auto">
          <a:xfrm>
            <a:off x="5962" y="6629400"/>
            <a:ext cx="4566038" cy="2286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smtClean="0">
                <a:solidFill>
                  <a:schemeClr val="accent2"/>
                </a:solidFill>
                <a:latin typeface="Helvetica" charset="0"/>
                <a:ea typeface="ＭＳ Ｐゴシック" charset="0"/>
                <a:cs typeface="ＭＳ Ｐゴシック" charset="0"/>
              </a:defRPr>
            </a:lvl1pPr>
          </a:lstStyle>
          <a:p>
            <a:pPr>
              <a:defRPr/>
            </a:pPr>
            <a:r>
              <a:rPr lang="en-US" smtClean="0"/>
              <a:t>SBN Review Meeting, October 15, 2015</a:t>
            </a:r>
            <a:endParaRPr lang="en-GB" dirty="0"/>
          </a:p>
        </p:txBody>
      </p:sp>
      <p:pic>
        <p:nvPicPr>
          <p:cNvPr id="16" name="Picture 15" descr="T600_9804622_revA_strutturasostegnoperPMT_Expl.pdf"/>
          <p:cNvPicPr>
            <a:picLocks noChangeAspect="1"/>
          </p:cNvPicPr>
          <p:nvPr/>
        </p:nvPicPr>
        <p:blipFill rotWithShape="1">
          <a:blip r:embed="rId2" cstate="print">
            <a:extLst>
              <a:ext uri="{28A0092B-C50C-407E-A947-70E740481C1C}">
                <a14:useLocalDpi xmlns:a14="http://schemas.microsoft.com/office/drawing/2010/main" val="0"/>
              </a:ext>
            </a:extLst>
          </a:blip>
          <a:srcRect l="17975" r="8647" b="14445"/>
          <a:stretch/>
        </p:blipFill>
        <p:spPr>
          <a:xfrm rot="16200000">
            <a:off x="2517461" y="-568642"/>
            <a:ext cx="4914902" cy="8109582"/>
          </a:xfrm>
          <a:prstGeom prst="rect">
            <a:avLst/>
          </a:prstGeom>
        </p:spPr>
      </p:pic>
    </p:spTree>
    <p:extLst>
      <p:ext uri="{BB962C8B-B14F-4D97-AF65-F5344CB8AC3E}">
        <p14:creationId xmlns:p14="http://schemas.microsoft.com/office/powerpoint/2010/main" val="2929094620"/>
      </p:ext>
    </p:extLst>
  </p:cSld>
  <p:clrMapOvr>
    <a:masterClrMapping/>
  </p:clrMapOvr>
  <mc:AlternateContent xmlns:mc="http://schemas.openxmlformats.org/markup-compatibility/2006" xmlns:p14="http://schemas.microsoft.com/office/powerpoint/2010/main">
    <mc:Choice Requires="p14">
      <p:transition spd="slow" p14:dur="2000"/>
    </mc:Choice>
    <mc:Fallback xmlns:mv="urn:schemas-microsoft-com:mac:vml" xmlns="">
      <p:transition spd="slow"/>
    </mc:Fallback>
  </mc:AlternateContent>
  <p:timing>
    <p:tnLst>
      <p:par>
        <p:cTn xmlns:p14="http://schemas.microsoft.com/office/powerpoint/2010/mai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ea typeface="ＭＳ Ｐゴシック" charset="-128"/>
              </a:rPr>
              <a:t>T600 Warm Vessel and Cryogenics envelope </a:t>
            </a:r>
            <a:endParaRPr lang="en-US" dirty="0"/>
          </a:p>
        </p:txBody>
      </p:sp>
      <p:sp>
        <p:nvSpPr>
          <p:cNvPr id="4" name="Footer Placeholder 3"/>
          <p:cNvSpPr>
            <a:spLocks noGrp="1"/>
          </p:cNvSpPr>
          <p:nvPr>
            <p:ph type="ftr" sz="quarter" idx="4294967295"/>
          </p:nvPr>
        </p:nvSpPr>
        <p:spPr>
          <a:xfrm>
            <a:off x="5962" y="6553200"/>
            <a:ext cx="6547238" cy="304800"/>
          </a:xfrm>
          <a:prstGeom prst="rect">
            <a:avLst/>
          </a:prstGeom>
        </p:spPr>
        <p:txBody>
          <a:bodyPr/>
          <a:lstStyle/>
          <a:p>
            <a:pPr>
              <a:defRPr/>
            </a:pPr>
            <a:r>
              <a:rPr lang="en-US" smtClean="0"/>
              <a:t>SBN Review Meeting, October 15, 2015</a:t>
            </a:r>
            <a:endParaRPr lang="en-GB" dirty="0"/>
          </a:p>
        </p:txBody>
      </p:sp>
      <p:pic>
        <p:nvPicPr>
          <p:cNvPr id="3" name="Picture 2" descr="WarmVessel3DSide.pdf"/>
          <p:cNvPicPr>
            <a:picLocks noChangeAspect="1"/>
          </p:cNvPicPr>
          <p:nvPr/>
        </p:nvPicPr>
        <p:blipFill rotWithShape="1">
          <a:blip r:embed="rId2">
            <a:extLst>
              <a:ext uri="{28A0092B-C50C-407E-A947-70E740481C1C}">
                <a14:useLocalDpi xmlns:a14="http://schemas.microsoft.com/office/drawing/2010/main" val="0"/>
              </a:ext>
            </a:extLst>
          </a:blip>
          <a:srcRect l="13478" t="30926" r="13370" b="34629"/>
          <a:stretch/>
        </p:blipFill>
        <p:spPr>
          <a:xfrm>
            <a:off x="0" y="2120900"/>
            <a:ext cx="9885583" cy="3289300"/>
          </a:xfrm>
          <a:prstGeom prst="rect">
            <a:avLst/>
          </a:prstGeom>
        </p:spPr>
      </p:pic>
      <p:sp>
        <p:nvSpPr>
          <p:cNvPr id="5" name="TextBox 4"/>
          <p:cNvSpPr txBox="1"/>
          <p:nvPr/>
        </p:nvSpPr>
        <p:spPr>
          <a:xfrm>
            <a:off x="3581400" y="914400"/>
            <a:ext cx="2714655" cy="461665"/>
          </a:xfrm>
          <a:prstGeom prst="rect">
            <a:avLst/>
          </a:prstGeom>
          <a:noFill/>
        </p:spPr>
        <p:txBody>
          <a:bodyPr wrap="none" rtlCol="0">
            <a:spAutoFit/>
          </a:bodyPr>
          <a:lstStyle/>
          <a:p>
            <a:r>
              <a:rPr lang="en-US" sz="2400" dirty="0" smtClean="0"/>
              <a:t>Longitudinal view</a:t>
            </a:r>
            <a:endParaRPr lang="en-US" sz="2400" dirty="0"/>
          </a:p>
        </p:txBody>
      </p:sp>
      <p:sp>
        <p:nvSpPr>
          <p:cNvPr id="10" name="TextBox 9"/>
          <p:cNvSpPr txBox="1"/>
          <p:nvPr/>
        </p:nvSpPr>
        <p:spPr>
          <a:xfrm>
            <a:off x="3200400" y="5334000"/>
            <a:ext cx="2168082" cy="461665"/>
          </a:xfrm>
          <a:prstGeom prst="rect">
            <a:avLst/>
          </a:prstGeom>
          <a:noFill/>
        </p:spPr>
        <p:txBody>
          <a:bodyPr wrap="none" rtlCol="0">
            <a:spAutoFit/>
          </a:bodyPr>
          <a:lstStyle/>
          <a:p>
            <a:r>
              <a:rPr lang="en-US" sz="2400" dirty="0" smtClean="0"/>
              <a:t>Warm Vessel</a:t>
            </a:r>
            <a:endParaRPr lang="en-US" sz="2400" dirty="0"/>
          </a:p>
        </p:txBody>
      </p:sp>
      <p:sp>
        <p:nvSpPr>
          <p:cNvPr id="8" name="TextBox 7"/>
          <p:cNvSpPr txBox="1"/>
          <p:nvPr/>
        </p:nvSpPr>
        <p:spPr>
          <a:xfrm>
            <a:off x="7772400" y="5181600"/>
            <a:ext cx="2286000" cy="1200328"/>
          </a:xfrm>
          <a:prstGeom prst="rect">
            <a:avLst/>
          </a:prstGeom>
          <a:noFill/>
        </p:spPr>
        <p:txBody>
          <a:bodyPr wrap="square" rtlCol="0">
            <a:spAutoFit/>
          </a:bodyPr>
          <a:lstStyle/>
          <a:p>
            <a:pPr algn="ctr"/>
            <a:r>
              <a:rPr lang="en-US" sz="2400" dirty="0" err="1" smtClean="0"/>
              <a:t>Cryo</a:t>
            </a:r>
            <a:endParaRPr lang="en-US" sz="2400" dirty="0" smtClean="0"/>
          </a:p>
          <a:p>
            <a:pPr algn="ctr"/>
            <a:r>
              <a:rPr lang="en-US" sz="2400" dirty="0" smtClean="0"/>
              <a:t>and purification</a:t>
            </a:r>
            <a:endParaRPr lang="en-US" sz="2400" dirty="0"/>
          </a:p>
        </p:txBody>
      </p:sp>
      <p:sp>
        <p:nvSpPr>
          <p:cNvPr id="6" name="Slide Number Placeholder 5"/>
          <p:cNvSpPr>
            <a:spLocks noGrp="1"/>
          </p:cNvSpPr>
          <p:nvPr>
            <p:ph type="sldNum" sz="quarter" idx="11"/>
          </p:nvPr>
        </p:nvSpPr>
        <p:spPr/>
        <p:txBody>
          <a:bodyPr/>
          <a:lstStyle/>
          <a:p>
            <a:r>
              <a:rPr lang="en-GB" smtClean="0"/>
              <a:t>Slide: </a:t>
            </a:r>
            <a:fld id="{C0367892-4C36-1744-A726-262AF37AA8B7}" type="slidenum">
              <a:rPr lang="en-GB" smtClean="0"/>
              <a:pPr/>
              <a:t>40</a:t>
            </a:fld>
            <a:endParaRPr lang="en-GB" dirty="0">
              <a:solidFill>
                <a:schemeClr val="accent1"/>
              </a:solidFill>
            </a:endParaRPr>
          </a:p>
        </p:txBody>
      </p:sp>
    </p:spTree>
    <p:extLst>
      <p:ext uri="{BB962C8B-B14F-4D97-AF65-F5344CB8AC3E}">
        <p14:creationId xmlns:p14="http://schemas.microsoft.com/office/powerpoint/2010/main" val="3853456587"/>
      </p:ext>
    </p:extLst>
  </p:cSld>
  <p:clrMapOvr>
    <a:masterClrMapping/>
  </p:clrMapOvr>
  <p:timing>
    <p:tnLst>
      <p:par>
        <p:cTn xmlns:p14="http://schemas.microsoft.com/office/powerpoint/2010/mai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ea typeface="ＭＳ Ｐゴシック" charset="-128"/>
              </a:rPr>
              <a:t>T600 Warm Vessel and Cryogenics envelope </a:t>
            </a:r>
            <a:endParaRPr lang="en-US" dirty="0"/>
          </a:p>
        </p:txBody>
      </p:sp>
      <p:sp>
        <p:nvSpPr>
          <p:cNvPr id="4" name="Footer Placeholder 3"/>
          <p:cNvSpPr>
            <a:spLocks noGrp="1"/>
          </p:cNvSpPr>
          <p:nvPr>
            <p:ph type="ftr" sz="quarter" idx="4294967295"/>
          </p:nvPr>
        </p:nvSpPr>
        <p:spPr>
          <a:xfrm>
            <a:off x="5962" y="6553200"/>
            <a:ext cx="6547238" cy="304800"/>
          </a:xfrm>
          <a:prstGeom prst="rect">
            <a:avLst/>
          </a:prstGeom>
        </p:spPr>
        <p:txBody>
          <a:bodyPr/>
          <a:lstStyle/>
          <a:p>
            <a:pPr>
              <a:defRPr/>
            </a:pPr>
            <a:r>
              <a:rPr lang="en-US" smtClean="0"/>
              <a:t>SBN Review Meeting, October 15, 2015</a:t>
            </a:r>
            <a:endParaRPr lang="en-GB" dirty="0"/>
          </a:p>
        </p:txBody>
      </p:sp>
      <p:pic>
        <p:nvPicPr>
          <p:cNvPr id="6" name="Picture 5" descr="WarmVessel3DFront.pdf"/>
          <p:cNvPicPr>
            <a:picLocks noChangeAspect="1"/>
          </p:cNvPicPr>
          <p:nvPr/>
        </p:nvPicPr>
        <p:blipFill rotWithShape="1">
          <a:blip r:embed="rId2">
            <a:extLst>
              <a:ext uri="{28A0092B-C50C-407E-A947-70E740481C1C}">
                <a14:useLocalDpi xmlns:a14="http://schemas.microsoft.com/office/drawing/2010/main" val="0"/>
              </a:ext>
            </a:extLst>
          </a:blip>
          <a:srcRect l="15572" t="19629" r="20306" b="18148"/>
          <a:stretch/>
        </p:blipFill>
        <p:spPr>
          <a:xfrm>
            <a:off x="762000" y="685800"/>
            <a:ext cx="8534400" cy="5852160"/>
          </a:xfrm>
          <a:prstGeom prst="rect">
            <a:avLst/>
          </a:prstGeom>
        </p:spPr>
      </p:pic>
      <p:sp>
        <p:nvSpPr>
          <p:cNvPr id="7" name="TextBox 6"/>
          <p:cNvSpPr txBox="1"/>
          <p:nvPr/>
        </p:nvSpPr>
        <p:spPr>
          <a:xfrm>
            <a:off x="3429000" y="6248400"/>
            <a:ext cx="4418397" cy="461665"/>
          </a:xfrm>
          <a:prstGeom prst="rect">
            <a:avLst/>
          </a:prstGeom>
          <a:noFill/>
        </p:spPr>
        <p:txBody>
          <a:bodyPr wrap="none" rtlCol="0">
            <a:spAutoFit/>
          </a:bodyPr>
          <a:lstStyle/>
          <a:p>
            <a:r>
              <a:rPr lang="en-US" sz="2400" dirty="0" smtClean="0"/>
              <a:t>Detector supports (I beams)</a:t>
            </a:r>
            <a:endParaRPr lang="en-US" sz="2400" dirty="0"/>
          </a:p>
        </p:txBody>
      </p:sp>
      <p:cxnSp>
        <p:nvCxnSpPr>
          <p:cNvPr id="11" name="Straight Arrow Connector 10"/>
          <p:cNvCxnSpPr/>
          <p:nvPr/>
        </p:nvCxnSpPr>
        <p:spPr bwMode="auto">
          <a:xfrm flipH="1" flipV="1">
            <a:off x="2667000" y="5943600"/>
            <a:ext cx="609600" cy="228600"/>
          </a:xfrm>
          <a:prstGeom prst="straightConnector1">
            <a:avLst/>
          </a:prstGeom>
          <a:solidFill>
            <a:schemeClr val="accent1"/>
          </a:solidFill>
          <a:ln w="9525" cap="flat" cmpd="sng" algn="ctr">
            <a:solidFill>
              <a:schemeClr val="tx1"/>
            </a:solidFill>
            <a:prstDash val="solid"/>
            <a:round/>
            <a:headEnd type="none" w="med" len="med"/>
            <a:tailEnd type="arrow"/>
          </a:ln>
          <a:effectLst/>
        </p:spPr>
      </p:cxnSp>
      <p:cxnSp>
        <p:nvCxnSpPr>
          <p:cNvPr id="12" name="Straight Arrow Connector 11"/>
          <p:cNvCxnSpPr/>
          <p:nvPr/>
        </p:nvCxnSpPr>
        <p:spPr bwMode="auto">
          <a:xfrm flipV="1">
            <a:off x="4724400" y="5943600"/>
            <a:ext cx="228600" cy="381000"/>
          </a:xfrm>
          <a:prstGeom prst="straightConnector1">
            <a:avLst/>
          </a:prstGeom>
          <a:solidFill>
            <a:schemeClr val="accent1"/>
          </a:solidFill>
          <a:ln w="9525" cap="flat" cmpd="sng" algn="ctr">
            <a:solidFill>
              <a:schemeClr val="tx1"/>
            </a:solidFill>
            <a:prstDash val="solid"/>
            <a:round/>
            <a:headEnd type="none" w="med" len="med"/>
            <a:tailEnd type="arrow"/>
          </a:ln>
          <a:effectLst/>
        </p:spPr>
      </p:cxnSp>
      <p:cxnSp>
        <p:nvCxnSpPr>
          <p:cNvPr id="15" name="Straight Arrow Connector 14"/>
          <p:cNvCxnSpPr/>
          <p:nvPr/>
        </p:nvCxnSpPr>
        <p:spPr bwMode="auto">
          <a:xfrm flipH="1" flipV="1">
            <a:off x="5638800" y="5943600"/>
            <a:ext cx="152400" cy="381000"/>
          </a:xfrm>
          <a:prstGeom prst="straightConnector1">
            <a:avLst/>
          </a:prstGeom>
          <a:solidFill>
            <a:schemeClr val="accent1"/>
          </a:solidFill>
          <a:ln w="9525" cap="flat" cmpd="sng" algn="ctr">
            <a:solidFill>
              <a:schemeClr val="tx1"/>
            </a:solidFill>
            <a:prstDash val="solid"/>
            <a:round/>
            <a:headEnd type="none" w="med" len="med"/>
            <a:tailEnd type="arrow"/>
          </a:ln>
          <a:effectLst/>
        </p:spPr>
      </p:cxnSp>
      <p:cxnSp>
        <p:nvCxnSpPr>
          <p:cNvPr id="17" name="Straight Arrow Connector 16"/>
          <p:cNvCxnSpPr/>
          <p:nvPr/>
        </p:nvCxnSpPr>
        <p:spPr bwMode="auto">
          <a:xfrm flipV="1">
            <a:off x="7162800" y="5943600"/>
            <a:ext cx="762000" cy="381000"/>
          </a:xfrm>
          <a:prstGeom prst="straightConnector1">
            <a:avLst/>
          </a:prstGeom>
          <a:solidFill>
            <a:schemeClr val="accent1"/>
          </a:solidFill>
          <a:ln w="9525" cap="flat" cmpd="sng" algn="ctr">
            <a:solidFill>
              <a:schemeClr val="tx1"/>
            </a:solidFill>
            <a:prstDash val="solid"/>
            <a:round/>
            <a:headEnd type="none" w="med" len="med"/>
            <a:tailEnd type="arrow"/>
          </a:ln>
          <a:effectLst/>
        </p:spPr>
      </p:cxnSp>
      <p:sp>
        <p:nvSpPr>
          <p:cNvPr id="3" name="Slide Number Placeholder 2"/>
          <p:cNvSpPr>
            <a:spLocks noGrp="1"/>
          </p:cNvSpPr>
          <p:nvPr>
            <p:ph type="sldNum" sz="quarter" idx="11"/>
          </p:nvPr>
        </p:nvSpPr>
        <p:spPr/>
        <p:txBody>
          <a:bodyPr/>
          <a:lstStyle/>
          <a:p>
            <a:r>
              <a:rPr lang="en-GB" smtClean="0"/>
              <a:t>Slide: </a:t>
            </a:r>
            <a:fld id="{C0367892-4C36-1744-A726-262AF37AA8B7}" type="slidenum">
              <a:rPr lang="en-GB" smtClean="0"/>
              <a:pPr/>
              <a:t>41</a:t>
            </a:fld>
            <a:endParaRPr lang="en-GB" dirty="0">
              <a:solidFill>
                <a:schemeClr val="accent1"/>
              </a:solidFill>
            </a:endParaRPr>
          </a:p>
        </p:txBody>
      </p:sp>
    </p:spTree>
    <p:extLst>
      <p:ext uri="{BB962C8B-B14F-4D97-AF65-F5344CB8AC3E}">
        <p14:creationId xmlns:p14="http://schemas.microsoft.com/office/powerpoint/2010/main" val="3652379138"/>
      </p:ext>
    </p:extLst>
  </p:cSld>
  <p:clrMapOvr>
    <a:masterClrMapping/>
  </p:clrMapOvr>
  <p:timing>
    <p:tnLst>
      <p:par>
        <p:cTn xmlns:p14="http://schemas.microsoft.com/office/powerpoint/2010/mai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1"/>
          </p:nvPr>
        </p:nvSpPr>
        <p:spPr/>
        <p:txBody>
          <a:bodyPr/>
          <a:lstStyle/>
          <a:p>
            <a:r>
              <a:rPr lang="en-GB" smtClean="0"/>
              <a:t>Slide: </a:t>
            </a:r>
            <a:fld id="{C0367892-4C36-1744-A726-262AF37AA8B7}" type="slidenum">
              <a:rPr lang="en-GB" smtClean="0"/>
              <a:pPr/>
              <a:t>42</a:t>
            </a:fld>
            <a:endParaRPr lang="en-GB" dirty="0">
              <a:solidFill>
                <a:schemeClr val="accent1"/>
              </a:solidFill>
            </a:endParaRPr>
          </a:p>
        </p:txBody>
      </p:sp>
      <p:sp>
        <p:nvSpPr>
          <p:cNvPr id="7" name="Rectangle 5"/>
          <p:cNvSpPr>
            <a:spLocks noGrp="1" noChangeArrowheads="1"/>
          </p:cNvSpPr>
          <p:nvPr>
            <p:ph type="ftr" sz="quarter" idx="3"/>
          </p:nvPr>
        </p:nvSpPr>
        <p:spPr bwMode="auto">
          <a:xfrm>
            <a:off x="5962" y="6629400"/>
            <a:ext cx="4566038" cy="2286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smtClean="0">
                <a:solidFill>
                  <a:schemeClr val="accent2"/>
                </a:solidFill>
                <a:latin typeface="Helvetica" charset="0"/>
                <a:ea typeface="ＭＳ Ｐゴシック" charset="0"/>
                <a:cs typeface="ＭＳ Ｐゴシック" charset="0"/>
              </a:defRPr>
            </a:lvl1pPr>
          </a:lstStyle>
          <a:p>
            <a:pPr>
              <a:defRPr/>
            </a:pPr>
            <a:r>
              <a:rPr lang="en-US" smtClean="0"/>
              <a:t>SBN Review Meeting, October 15, 2015</a:t>
            </a:r>
            <a:endParaRPr lang="en-GB" dirty="0"/>
          </a:p>
        </p:txBody>
      </p:sp>
      <p:pic>
        <p:nvPicPr>
          <p:cNvPr id="3" name="Picture 2" descr="Pages from CSU-CRT-22jul15.pdf"/>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45737" y="152400"/>
            <a:ext cx="8737600" cy="6553200"/>
          </a:xfrm>
          <a:prstGeom prst="rect">
            <a:avLst/>
          </a:prstGeom>
        </p:spPr>
      </p:pic>
      <p:sp>
        <p:nvSpPr>
          <p:cNvPr id="5" name="TextBox 4"/>
          <p:cNvSpPr txBox="1"/>
          <p:nvPr/>
        </p:nvSpPr>
        <p:spPr>
          <a:xfrm>
            <a:off x="2101106" y="-1"/>
            <a:ext cx="5626861" cy="461665"/>
          </a:xfrm>
          <a:prstGeom prst="rect">
            <a:avLst/>
          </a:prstGeom>
          <a:noFill/>
        </p:spPr>
        <p:txBody>
          <a:bodyPr wrap="none" rtlCol="0">
            <a:spAutoFit/>
          </a:bodyPr>
          <a:lstStyle/>
          <a:p>
            <a:r>
              <a:rPr lang="en-US" sz="2400" dirty="0" smtClean="0"/>
              <a:t>Cosmic Rays Tagger – US contribution</a:t>
            </a:r>
            <a:endParaRPr lang="en-US" sz="2400" dirty="0"/>
          </a:p>
        </p:txBody>
      </p:sp>
    </p:spTree>
    <p:extLst>
      <p:ext uri="{BB962C8B-B14F-4D97-AF65-F5344CB8AC3E}">
        <p14:creationId xmlns:p14="http://schemas.microsoft.com/office/powerpoint/2010/main" val="2794943590"/>
      </p:ext>
    </p:extLst>
  </p:cSld>
  <p:clrMapOvr>
    <a:masterClrMapping/>
  </p:clrMapOvr>
  <mc:AlternateContent xmlns:mc="http://schemas.openxmlformats.org/markup-compatibility/2006" xmlns:p14="http://schemas.microsoft.com/office/powerpoint/2010/main">
    <mc:Choice Requires="p14">
      <p:transition spd="slow" p14:dur="2000"/>
    </mc:Choice>
    <mc:Fallback xmlns:mv="urn:schemas-microsoft-com:mac:vml" xmlns="">
      <p:transition spd="slow"/>
    </mc:Fallback>
  </mc:AlternateContent>
  <p:timing>
    <p:tnLst>
      <p:par>
        <p:cTn xmlns:p14="http://schemas.microsoft.com/office/powerpoint/2010/mai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1"/>
          </p:nvPr>
        </p:nvSpPr>
        <p:spPr/>
        <p:txBody>
          <a:bodyPr/>
          <a:lstStyle/>
          <a:p>
            <a:r>
              <a:rPr lang="en-GB" smtClean="0"/>
              <a:t>Slide: </a:t>
            </a:r>
            <a:fld id="{C0367892-4C36-1744-A726-262AF37AA8B7}" type="slidenum">
              <a:rPr lang="en-GB" smtClean="0"/>
              <a:pPr/>
              <a:t>43</a:t>
            </a:fld>
            <a:endParaRPr lang="en-GB" dirty="0">
              <a:solidFill>
                <a:schemeClr val="accent1"/>
              </a:solidFill>
            </a:endParaRPr>
          </a:p>
        </p:txBody>
      </p:sp>
      <p:sp>
        <p:nvSpPr>
          <p:cNvPr id="7" name="Rectangle 5"/>
          <p:cNvSpPr>
            <a:spLocks noGrp="1" noChangeArrowheads="1"/>
          </p:cNvSpPr>
          <p:nvPr>
            <p:ph type="ftr" sz="quarter" idx="3"/>
          </p:nvPr>
        </p:nvSpPr>
        <p:spPr bwMode="auto">
          <a:xfrm>
            <a:off x="5962" y="6629400"/>
            <a:ext cx="4566038" cy="2286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smtClean="0">
                <a:solidFill>
                  <a:schemeClr val="accent2"/>
                </a:solidFill>
                <a:latin typeface="Helvetica" charset="0"/>
                <a:ea typeface="ＭＳ Ｐゴシック" charset="0"/>
                <a:cs typeface="ＭＳ Ｐゴシック" charset="0"/>
              </a:defRPr>
            </a:lvl1pPr>
          </a:lstStyle>
          <a:p>
            <a:pPr>
              <a:defRPr/>
            </a:pPr>
            <a:r>
              <a:rPr lang="en-US" smtClean="0"/>
              <a:t>SBN Review Meeting, October 15, 2015</a:t>
            </a:r>
            <a:endParaRPr lang="en-GB" dirty="0"/>
          </a:p>
        </p:txBody>
      </p:sp>
      <p:pic>
        <p:nvPicPr>
          <p:cNvPr id="2" name="Picture 1" descr="Pages from CSU-CRT-22jul15-2.pdf"/>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09600" y="171450"/>
            <a:ext cx="8610600" cy="6457950"/>
          </a:xfrm>
          <a:prstGeom prst="rect">
            <a:avLst/>
          </a:prstGeom>
        </p:spPr>
      </p:pic>
      <p:sp>
        <p:nvSpPr>
          <p:cNvPr id="6" name="TextBox 4"/>
          <p:cNvSpPr txBox="1"/>
          <p:nvPr/>
        </p:nvSpPr>
        <p:spPr>
          <a:xfrm>
            <a:off x="2101106" y="-1"/>
            <a:ext cx="5626861" cy="461665"/>
          </a:xfrm>
          <a:prstGeom prst="rect">
            <a:avLst/>
          </a:prstGeom>
          <a:noFill/>
        </p:spPr>
        <p:txBody>
          <a:bodyPr wrap="none" rtlCol="0">
            <a:spAutoFit/>
          </a:bodyPr>
          <a:lstStyle/>
          <a:p>
            <a:r>
              <a:rPr lang="en-US" sz="2400" dirty="0" smtClean="0"/>
              <a:t>Cosmic Rays Tagger – US contribution</a:t>
            </a:r>
            <a:endParaRPr lang="en-US" sz="2400" dirty="0"/>
          </a:p>
        </p:txBody>
      </p:sp>
    </p:spTree>
    <p:extLst>
      <p:ext uri="{BB962C8B-B14F-4D97-AF65-F5344CB8AC3E}">
        <p14:creationId xmlns:p14="http://schemas.microsoft.com/office/powerpoint/2010/main" val="314847688"/>
      </p:ext>
    </p:extLst>
  </p:cSld>
  <p:clrMapOvr>
    <a:masterClrMapping/>
  </p:clrMapOvr>
  <mc:AlternateContent xmlns:mc="http://schemas.openxmlformats.org/markup-compatibility/2006" xmlns:p14="http://schemas.microsoft.com/office/powerpoint/2010/main">
    <mc:Choice Requires="p14">
      <p:transition spd="slow" p14:dur="2000"/>
    </mc:Choice>
    <mc:Fallback xmlns:mv="urn:schemas-microsoft-com:mac:vml" xmlns="">
      <p:transition spd="slow"/>
    </mc:Fallback>
  </mc:AlternateContent>
  <p:timing>
    <p:tnLst>
      <p:par>
        <p:cTn xmlns:p14="http://schemas.microsoft.com/office/powerpoint/2010/mai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Pages from CRT_warm_vessel_mounting-Warner-07oct15.pdf"/>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81000" y="0"/>
            <a:ext cx="9144000" cy="6858000"/>
          </a:xfrm>
          <a:prstGeom prst="rect">
            <a:avLst/>
          </a:prstGeom>
        </p:spPr>
      </p:pic>
      <p:sp>
        <p:nvSpPr>
          <p:cNvPr id="4" name="Slide Number Placeholder 3"/>
          <p:cNvSpPr>
            <a:spLocks noGrp="1"/>
          </p:cNvSpPr>
          <p:nvPr>
            <p:ph type="sldNum" sz="quarter" idx="11"/>
          </p:nvPr>
        </p:nvSpPr>
        <p:spPr/>
        <p:txBody>
          <a:bodyPr/>
          <a:lstStyle/>
          <a:p>
            <a:r>
              <a:rPr lang="en-GB" smtClean="0"/>
              <a:t>Slide: </a:t>
            </a:r>
            <a:fld id="{C0367892-4C36-1744-A726-262AF37AA8B7}" type="slidenum">
              <a:rPr lang="en-GB" smtClean="0"/>
              <a:pPr/>
              <a:t>44</a:t>
            </a:fld>
            <a:endParaRPr lang="en-GB" dirty="0">
              <a:solidFill>
                <a:schemeClr val="accent1"/>
              </a:solidFill>
            </a:endParaRPr>
          </a:p>
        </p:txBody>
      </p:sp>
      <p:sp>
        <p:nvSpPr>
          <p:cNvPr id="7" name="Rectangle 5"/>
          <p:cNvSpPr>
            <a:spLocks noGrp="1" noChangeArrowheads="1"/>
          </p:cNvSpPr>
          <p:nvPr>
            <p:ph type="ftr" sz="quarter" idx="3"/>
          </p:nvPr>
        </p:nvSpPr>
        <p:spPr bwMode="auto">
          <a:xfrm>
            <a:off x="5962" y="6629400"/>
            <a:ext cx="4566038" cy="2286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smtClean="0">
                <a:solidFill>
                  <a:schemeClr val="accent2"/>
                </a:solidFill>
                <a:latin typeface="Helvetica" charset="0"/>
                <a:ea typeface="ＭＳ Ｐゴシック" charset="0"/>
                <a:cs typeface="ＭＳ Ｐゴシック" charset="0"/>
              </a:defRPr>
            </a:lvl1pPr>
          </a:lstStyle>
          <a:p>
            <a:pPr>
              <a:defRPr/>
            </a:pPr>
            <a:r>
              <a:rPr lang="en-US" smtClean="0"/>
              <a:t>SBN Review Meeting, October 15, 2015</a:t>
            </a:r>
            <a:endParaRPr lang="en-GB" dirty="0"/>
          </a:p>
        </p:txBody>
      </p:sp>
    </p:spTree>
    <p:extLst>
      <p:ext uri="{BB962C8B-B14F-4D97-AF65-F5344CB8AC3E}">
        <p14:creationId xmlns:p14="http://schemas.microsoft.com/office/powerpoint/2010/main" val="1586744106"/>
      </p:ext>
    </p:extLst>
  </p:cSld>
  <p:clrMapOvr>
    <a:masterClrMapping/>
  </p:clrMapOvr>
  <mc:AlternateContent xmlns:mc="http://schemas.openxmlformats.org/markup-compatibility/2006" xmlns:p14="http://schemas.microsoft.com/office/powerpoint/2010/main">
    <mc:Choice Requires="p14">
      <p:transition spd="slow" p14:dur="2000"/>
    </mc:Choice>
    <mc:Fallback xmlns:mv="urn:schemas-microsoft-com:mac:vml" xmlns="">
      <p:transition spd="slow"/>
    </mc:Fallback>
  </mc:AlternateContent>
  <p:timing>
    <p:tnLst>
      <p:par>
        <p:cTn xmlns:p14="http://schemas.microsoft.com/office/powerpoint/2010/mai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Pages from CRT_warm_vessel_mounting-Warner-07oct15-2.pdf"/>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57200" y="76200"/>
            <a:ext cx="8915400" cy="6686550"/>
          </a:xfrm>
          <a:prstGeom prst="rect">
            <a:avLst/>
          </a:prstGeom>
        </p:spPr>
      </p:pic>
      <p:sp>
        <p:nvSpPr>
          <p:cNvPr id="4" name="Slide Number Placeholder 3"/>
          <p:cNvSpPr>
            <a:spLocks noGrp="1"/>
          </p:cNvSpPr>
          <p:nvPr>
            <p:ph type="sldNum" sz="quarter" idx="11"/>
          </p:nvPr>
        </p:nvSpPr>
        <p:spPr/>
        <p:txBody>
          <a:bodyPr/>
          <a:lstStyle/>
          <a:p>
            <a:r>
              <a:rPr lang="en-GB" smtClean="0"/>
              <a:t>Slide: </a:t>
            </a:r>
            <a:fld id="{C0367892-4C36-1744-A726-262AF37AA8B7}" type="slidenum">
              <a:rPr lang="en-GB" smtClean="0"/>
              <a:pPr/>
              <a:t>45</a:t>
            </a:fld>
            <a:endParaRPr lang="en-GB" dirty="0">
              <a:solidFill>
                <a:schemeClr val="accent1"/>
              </a:solidFill>
            </a:endParaRPr>
          </a:p>
        </p:txBody>
      </p:sp>
      <p:sp>
        <p:nvSpPr>
          <p:cNvPr id="7" name="Rectangle 5"/>
          <p:cNvSpPr>
            <a:spLocks noGrp="1" noChangeArrowheads="1"/>
          </p:cNvSpPr>
          <p:nvPr>
            <p:ph type="ftr" sz="quarter" idx="3"/>
          </p:nvPr>
        </p:nvSpPr>
        <p:spPr bwMode="auto">
          <a:xfrm>
            <a:off x="5962" y="6629400"/>
            <a:ext cx="4566038" cy="2286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smtClean="0">
                <a:solidFill>
                  <a:schemeClr val="accent2"/>
                </a:solidFill>
                <a:latin typeface="Helvetica" charset="0"/>
                <a:ea typeface="ＭＳ Ｐゴシック" charset="0"/>
                <a:cs typeface="ＭＳ Ｐゴシック" charset="0"/>
              </a:defRPr>
            </a:lvl1pPr>
          </a:lstStyle>
          <a:p>
            <a:pPr>
              <a:defRPr/>
            </a:pPr>
            <a:r>
              <a:rPr lang="en-US" smtClean="0"/>
              <a:t>SBN Review Meeting, October 15, 2015</a:t>
            </a:r>
            <a:endParaRPr lang="en-GB" dirty="0"/>
          </a:p>
        </p:txBody>
      </p:sp>
    </p:spTree>
    <p:extLst>
      <p:ext uri="{BB962C8B-B14F-4D97-AF65-F5344CB8AC3E}">
        <p14:creationId xmlns:p14="http://schemas.microsoft.com/office/powerpoint/2010/main" val="2795107776"/>
      </p:ext>
    </p:extLst>
  </p:cSld>
  <p:clrMapOvr>
    <a:masterClrMapping/>
  </p:clrMapOvr>
  <mc:AlternateContent xmlns:mc="http://schemas.openxmlformats.org/markup-compatibility/2006" xmlns:p14="http://schemas.microsoft.com/office/powerpoint/2010/main">
    <mc:Choice Requires="p14">
      <p:transition spd="slow" p14:dur="2000"/>
    </mc:Choice>
    <mc:Fallback xmlns:mv="urn:schemas-microsoft-com:mac:vml" xmlns="">
      <p:transition spd="slow"/>
    </mc:Fallback>
  </mc:AlternateContent>
  <p:timing>
    <p:tnLst>
      <p:par>
        <p:cTn xmlns:p14="http://schemas.microsoft.com/office/powerpoint/2010/mai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1"/>
          </p:nvPr>
        </p:nvSpPr>
        <p:spPr/>
        <p:txBody>
          <a:bodyPr/>
          <a:lstStyle/>
          <a:p>
            <a:r>
              <a:rPr lang="en-GB" smtClean="0"/>
              <a:t>Slide: </a:t>
            </a:r>
            <a:fld id="{C0367892-4C36-1744-A726-262AF37AA8B7}" type="slidenum">
              <a:rPr lang="en-GB" smtClean="0"/>
              <a:pPr/>
              <a:t>46</a:t>
            </a:fld>
            <a:endParaRPr lang="en-GB" dirty="0">
              <a:solidFill>
                <a:schemeClr val="accent1"/>
              </a:solidFill>
            </a:endParaRPr>
          </a:p>
        </p:txBody>
      </p:sp>
      <p:sp>
        <p:nvSpPr>
          <p:cNvPr id="7" name="Rectangle 5"/>
          <p:cNvSpPr>
            <a:spLocks noGrp="1" noChangeArrowheads="1"/>
          </p:cNvSpPr>
          <p:nvPr>
            <p:ph type="ftr" sz="quarter" idx="3"/>
          </p:nvPr>
        </p:nvSpPr>
        <p:spPr bwMode="auto">
          <a:xfrm>
            <a:off x="5962" y="6629400"/>
            <a:ext cx="4566038" cy="2286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smtClean="0">
                <a:solidFill>
                  <a:schemeClr val="accent2"/>
                </a:solidFill>
                <a:latin typeface="Helvetica" charset="0"/>
                <a:ea typeface="ＭＳ Ｐゴシック" charset="0"/>
                <a:cs typeface="ＭＳ Ｐゴシック" charset="0"/>
              </a:defRPr>
            </a:lvl1pPr>
          </a:lstStyle>
          <a:p>
            <a:pPr>
              <a:defRPr/>
            </a:pPr>
            <a:r>
              <a:rPr lang="en-US" smtClean="0"/>
              <a:t>SBN Review Meeting, October 15, 2015</a:t>
            </a:r>
            <a:endParaRPr lang="en-GB" dirty="0"/>
          </a:p>
        </p:txBody>
      </p:sp>
      <p:pic>
        <p:nvPicPr>
          <p:cNvPr id="3" name="Picture 2" descr="Pages from CRT_warm_vessel_mounting-Warner-07oct15-3.pdf"/>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85800" y="152400"/>
            <a:ext cx="8458200" cy="6343650"/>
          </a:xfrm>
          <a:prstGeom prst="rect">
            <a:avLst/>
          </a:prstGeom>
        </p:spPr>
      </p:pic>
    </p:spTree>
    <p:extLst>
      <p:ext uri="{BB962C8B-B14F-4D97-AF65-F5344CB8AC3E}">
        <p14:creationId xmlns:p14="http://schemas.microsoft.com/office/powerpoint/2010/main" val="3049646062"/>
      </p:ext>
    </p:extLst>
  </p:cSld>
  <p:clrMapOvr>
    <a:masterClrMapping/>
  </p:clrMapOvr>
  <mc:AlternateContent xmlns:mc="http://schemas.openxmlformats.org/markup-compatibility/2006" xmlns:p14="http://schemas.microsoft.com/office/powerpoint/2010/main">
    <mc:Choice Requires="p14">
      <p:transition spd="slow" p14:dur="2000"/>
    </mc:Choice>
    <mc:Fallback xmlns:mv="urn:schemas-microsoft-com:mac:vml" xmlns="">
      <p:transition spd="slow"/>
    </mc:Fallback>
  </mc:AlternateContent>
  <p:timing>
    <p:tnLst>
      <p:par>
        <p:cTn xmlns:p14="http://schemas.microsoft.com/office/powerpoint/2010/mai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1"/>
          </p:nvPr>
        </p:nvSpPr>
        <p:spPr/>
        <p:txBody>
          <a:bodyPr/>
          <a:lstStyle/>
          <a:p>
            <a:r>
              <a:rPr lang="en-GB" smtClean="0"/>
              <a:t>Slide: </a:t>
            </a:r>
            <a:fld id="{C0367892-4C36-1744-A726-262AF37AA8B7}" type="slidenum">
              <a:rPr lang="en-GB" smtClean="0"/>
              <a:pPr/>
              <a:t>47</a:t>
            </a:fld>
            <a:endParaRPr lang="en-GB" dirty="0">
              <a:solidFill>
                <a:schemeClr val="accent1"/>
              </a:solidFill>
            </a:endParaRPr>
          </a:p>
        </p:txBody>
      </p:sp>
      <p:sp>
        <p:nvSpPr>
          <p:cNvPr id="7" name="Rectangle 5"/>
          <p:cNvSpPr>
            <a:spLocks noGrp="1" noChangeArrowheads="1"/>
          </p:cNvSpPr>
          <p:nvPr>
            <p:ph type="ftr" sz="quarter" idx="3"/>
          </p:nvPr>
        </p:nvSpPr>
        <p:spPr bwMode="auto">
          <a:xfrm>
            <a:off x="5962" y="6629400"/>
            <a:ext cx="4566038" cy="2286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smtClean="0">
                <a:solidFill>
                  <a:schemeClr val="accent2"/>
                </a:solidFill>
                <a:latin typeface="Helvetica" charset="0"/>
                <a:ea typeface="ＭＳ Ｐゴシック" charset="0"/>
                <a:cs typeface="ＭＳ Ｐゴシック" charset="0"/>
              </a:defRPr>
            </a:lvl1pPr>
          </a:lstStyle>
          <a:p>
            <a:pPr>
              <a:defRPr/>
            </a:pPr>
            <a:r>
              <a:rPr lang="en-US" smtClean="0"/>
              <a:t>SBN Review Meeting, October 15, 2015</a:t>
            </a:r>
            <a:endParaRPr lang="en-GB" dirty="0"/>
          </a:p>
        </p:txBody>
      </p:sp>
      <p:pic>
        <p:nvPicPr>
          <p:cNvPr id="2" name="Picture 1" descr="Pages from CRT_warm_vessel_mounting-Warner-07oct15-4.pdf"/>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3400" y="95250"/>
            <a:ext cx="8610600" cy="6457950"/>
          </a:xfrm>
          <a:prstGeom prst="rect">
            <a:avLst/>
          </a:prstGeom>
        </p:spPr>
      </p:pic>
    </p:spTree>
    <p:extLst>
      <p:ext uri="{BB962C8B-B14F-4D97-AF65-F5344CB8AC3E}">
        <p14:creationId xmlns:p14="http://schemas.microsoft.com/office/powerpoint/2010/main" val="3414311952"/>
      </p:ext>
    </p:extLst>
  </p:cSld>
  <p:clrMapOvr>
    <a:masterClrMapping/>
  </p:clrMapOvr>
  <mc:AlternateContent xmlns:mc="http://schemas.openxmlformats.org/markup-compatibility/2006" xmlns:p14="http://schemas.microsoft.com/office/powerpoint/2010/main">
    <mc:Choice Requires="p14">
      <p:transition spd="slow" p14:dur="2000"/>
    </mc:Choice>
    <mc:Fallback xmlns:mv="urn:schemas-microsoft-com:mac:vml" xmlns="">
      <p:transition spd="slow"/>
    </mc:Fallback>
  </mc:AlternateContent>
  <p:timing>
    <p:tnLst>
      <p:par>
        <p:cTn xmlns:p14="http://schemas.microsoft.com/office/powerpoint/2010/mai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ea typeface="ＭＳ Ｐゴシック" charset="-128"/>
              </a:rPr>
              <a:t>Far Detector Building at FNAL – July 24, 2015</a:t>
            </a:r>
            <a:endParaRPr lang="en-US" dirty="0"/>
          </a:p>
        </p:txBody>
      </p:sp>
      <p:sp>
        <p:nvSpPr>
          <p:cNvPr id="4" name="Footer Placeholder 3"/>
          <p:cNvSpPr>
            <a:spLocks noGrp="1"/>
          </p:cNvSpPr>
          <p:nvPr>
            <p:ph type="ftr" sz="quarter" idx="4294967295"/>
          </p:nvPr>
        </p:nvSpPr>
        <p:spPr>
          <a:xfrm>
            <a:off x="5962" y="6553200"/>
            <a:ext cx="6547238" cy="304800"/>
          </a:xfrm>
          <a:prstGeom prst="rect">
            <a:avLst/>
          </a:prstGeom>
        </p:spPr>
        <p:txBody>
          <a:bodyPr/>
          <a:lstStyle/>
          <a:p>
            <a:pPr>
              <a:defRPr/>
            </a:pPr>
            <a:r>
              <a:rPr lang="en-US" smtClean="0"/>
              <a:t>SBN Review Meeting, October 15, 2015</a:t>
            </a:r>
            <a:endParaRPr lang="en-GB" dirty="0"/>
          </a:p>
        </p:txBody>
      </p:sp>
      <p:sp>
        <p:nvSpPr>
          <p:cNvPr id="6" name="Rectangle 5"/>
          <p:cNvSpPr/>
          <p:nvPr/>
        </p:nvSpPr>
        <p:spPr>
          <a:xfrm>
            <a:off x="228600" y="609600"/>
            <a:ext cx="9372600" cy="6001644"/>
          </a:xfrm>
          <a:prstGeom prst="rect">
            <a:avLst/>
          </a:prstGeom>
        </p:spPr>
        <p:txBody>
          <a:bodyPr wrap="square">
            <a:spAutoFit/>
          </a:bodyPr>
          <a:lstStyle/>
          <a:p>
            <a:r>
              <a:rPr lang="en-US" dirty="0"/>
              <a:t>Dear Carlo and </a:t>
            </a:r>
            <a:r>
              <a:rPr lang="en-US" dirty="0" err="1"/>
              <a:t>Sandro</a:t>
            </a:r>
            <a:r>
              <a:rPr lang="en-US" dirty="0"/>
              <a:t>,</a:t>
            </a:r>
          </a:p>
          <a:p>
            <a:r>
              <a:rPr lang="en-US" dirty="0"/>
              <a:t>On Wednesday July 22nd, </a:t>
            </a:r>
            <a:r>
              <a:rPr lang="en-US" dirty="0" err="1"/>
              <a:t>Fermilab</a:t>
            </a:r>
            <a:r>
              <a:rPr lang="en-US" dirty="0"/>
              <a:t> issued the formal notice to the construction contractor for the SBN far detector building that they may begin work on the project.  We expect that the contractor will start on site within the next couple of weeks.   </a:t>
            </a:r>
          </a:p>
          <a:p>
            <a:endParaRPr lang="en-US" dirty="0"/>
          </a:p>
          <a:p>
            <a:r>
              <a:rPr lang="en-US" dirty="0"/>
              <a:t>Included in the notice are the construction milestones agreed to by </a:t>
            </a:r>
            <a:r>
              <a:rPr lang="en-US" dirty="0" err="1"/>
              <a:t>Fermilab</a:t>
            </a:r>
            <a:r>
              <a:rPr lang="en-US" dirty="0"/>
              <a:t> and the contractor.  Below is a summary of some key dates.  As you can see we are on target for being ready for the T600 installation start.</a:t>
            </a:r>
          </a:p>
          <a:p>
            <a:endParaRPr lang="en-US" dirty="0"/>
          </a:p>
          <a:p>
            <a:r>
              <a:rPr lang="en-US" dirty="0"/>
              <a:t>We will make sure to keep you informed regularly as the construction proceeds.</a:t>
            </a:r>
          </a:p>
          <a:p>
            <a:endParaRPr lang="en-US" dirty="0"/>
          </a:p>
          <a:p>
            <a:r>
              <a:rPr lang="en-US" dirty="0"/>
              <a:t>Regards, Peter</a:t>
            </a:r>
          </a:p>
          <a:p>
            <a:endParaRPr lang="en-US" dirty="0"/>
          </a:p>
          <a:p>
            <a:r>
              <a:rPr lang="en-US" b="1" dirty="0"/>
              <a:t>SBN Far </a:t>
            </a:r>
            <a:r>
              <a:rPr lang="en-US" b="1" dirty="0" err="1"/>
              <a:t>Detetor</a:t>
            </a:r>
            <a:r>
              <a:rPr lang="en-US" b="1" dirty="0"/>
              <a:t> Building Milestones</a:t>
            </a:r>
            <a:endParaRPr lang="en-US" dirty="0"/>
          </a:p>
          <a:p>
            <a:r>
              <a:rPr lang="en-US" b="1" dirty="0"/>
              <a:t>0 Calendar Days - Notice to Proceed Issued (22JUL15)</a:t>
            </a:r>
            <a:endParaRPr lang="en-US" dirty="0"/>
          </a:p>
          <a:p>
            <a:endParaRPr lang="en-US" dirty="0"/>
          </a:p>
          <a:p>
            <a:r>
              <a:rPr lang="en-US" b="1" dirty="0"/>
              <a:t>183 Calendar Days – Concrete Work Complete (21JAN16)</a:t>
            </a:r>
            <a:endParaRPr lang="en-US" dirty="0"/>
          </a:p>
          <a:p>
            <a:endParaRPr lang="en-US" dirty="0"/>
          </a:p>
          <a:p>
            <a:r>
              <a:rPr lang="en-US" b="1" dirty="0"/>
              <a:t>319 Calendar Days – Building Envelope Work Complete (05JUN16)</a:t>
            </a:r>
            <a:endParaRPr lang="en-US" dirty="0"/>
          </a:p>
          <a:p>
            <a:endParaRPr lang="en-US" dirty="0"/>
          </a:p>
          <a:p>
            <a:r>
              <a:rPr lang="en-US" b="1" dirty="0"/>
              <a:t>440 Calendar Days – Substantial Completion (04OCT16)</a:t>
            </a:r>
            <a:endParaRPr lang="en-US" dirty="0"/>
          </a:p>
          <a:p>
            <a:endParaRPr lang="en-US" dirty="0"/>
          </a:p>
          <a:p>
            <a:r>
              <a:rPr lang="en-US" dirty="0"/>
              <a:t>-----</a:t>
            </a:r>
          </a:p>
          <a:p>
            <a:r>
              <a:rPr lang="en-US" dirty="0"/>
              <a:t>Peter Wilson - Short Baseline Neutrino Program</a:t>
            </a:r>
          </a:p>
        </p:txBody>
      </p:sp>
      <p:sp>
        <p:nvSpPr>
          <p:cNvPr id="7" name="Slide Number Placeholder 6"/>
          <p:cNvSpPr>
            <a:spLocks noGrp="1"/>
          </p:cNvSpPr>
          <p:nvPr>
            <p:ph type="sldNum" sz="quarter" idx="11"/>
          </p:nvPr>
        </p:nvSpPr>
        <p:spPr/>
        <p:txBody>
          <a:bodyPr/>
          <a:lstStyle/>
          <a:p>
            <a:r>
              <a:rPr lang="en-GB" smtClean="0"/>
              <a:t>Slide: </a:t>
            </a:r>
            <a:fld id="{C0367892-4C36-1744-A726-262AF37AA8B7}" type="slidenum">
              <a:rPr lang="en-GB" smtClean="0"/>
              <a:pPr/>
              <a:t>48</a:t>
            </a:fld>
            <a:endParaRPr lang="en-GB" dirty="0">
              <a:solidFill>
                <a:schemeClr val="accent1"/>
              </a:solidFill>
            </a:endParaRPr>
          </a:p>
        </p:txBody>
      </p:sp>
    </p:spTree>
    <p:extLst>
      <p:ext uri="{BB962C8B-B14F-4D97-AF65-F5344CB8AC3E}">
        <p14:creationId xmlns:p14="http://schemas.microsoft.com/office/powerpoint/2010/main" val="415633773"/>
      </p:ext>
    </p:extLst>
  </p:cSld>
  <p:clrMapOvr>
    <a:masterClrMapping/>
  </p:clrMapOvr>
  <p:timing>
    <p:tnLst>
      <p:par>
        <p:cTn xmlns:p14="http://schemas.microsoft.com/office/powerpoint/2010/mai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20150813_092657.jpe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09600" y="0"/>
            <a:ext cx="8763000" cy="6572250"/>
          </a:xfrm>
          <a:prstGeom prst="rect">
            <a:avLst/>
          </a:prstGeom>
        </p:spPr>
      </p:pic>
      <p:sp>
        <p:nvSpPr>
          <p:cNvPr id="2" name="Title 1"/>
          <p:cNvSpPr>
            <a:spLocks noGrp="1"/>
          </p:cNvSpPr>
          <p:nvPr>
            <p:ph type="title"/>
          </p:nvPr>
        </p:nvSpPr>
        <p:spPr/>
        <p:txBody>
          <a:bodyPr/>
          <a:lstStyle/>
          <a:p>
            <a:r>
              <a:rPr lang="en-US" dirty="0" smtClean="0">
                <a:ea typeface="ＭＳ Ｐゴシック" charset="-128"/>
              </a:rPr>
              <a:t>Far Detector Building at FNAL – August 13, 2015</a:t>
            </a:r>
            <a:endParaRPr lang="en-US" dirty="0"/>
          </a:p>
        </p:txBody>
      </p:sp>
      <p:sp>
        <p:nvSpPr>
          <p:cNvPr id="4" name="Footer Placeholder 3"/>
          <p:cNvSpPr>
            <a:spLocks noGrp="1"/>
          </p:cNvSpPr>
          <p:nvPr>
            <p:ph type="ftr" sz="quarter" idx="4294967295"/>
          </p:nvPr>
        </p:nvSpPr>
        <p:spPr>
          <a:xfrm>
            <a:off x="5962" y="6553200"/>
            <a:ext cx="6547238" cy="304800"/>
          </a:xfrm>
          <a:prstGeom prst="rect">
            <a:avLst/>
          </a:prstGeom>
        </p:spPr>
        <p:txBody>
          <a:bodyPr/>
          <a:lstStyle/>
          <a:p>
            <a:pPr>
              <a:defRPr/>
            </a:pPr>
            <a:r>
              <a:rPr lang="en-US" smtClean="0"/>
              <a:t>SBN Review Meeting, October 15, 2015</a:t>
            </a:r>
            <a:endParaRPr lang="en-GB" dirty="0"/>
          </a:p>
        </p:txBody>
      </p:sp>
      <p:sp>
        <p:nvSpPr>
          <p:cNvPr id="7" name="Slide Number Placeholder 6"/>
          <p:cNvSpPr>
            <a:spLocks noGrp="1"/>
          </p:cNvSpPr>
          <p:nvPr>
            <p:ph type="sldNum" sz="quarter" idx="11"/>
          </p:nvPr>
        </p:nvSpPr>
        <p:spPr/>
        <p:txBody>
          <a:bodyPr/>
          <a:lstStyle/>
          <a:p>
            <a:r>
              <a:rPr lang="en-GB" smtClean="0"/>
              <a:t>Slide: </a:t>
            </a:r>
            <a:fld id="{C0367892-4C36-1744-A726-262AF37AA8B7}" type="slidenum">
              <a:rPr lang="en-GB" smtClean="0"/>
              <a:pPr/>
              <a:t>49</a:t>
            </a:fld>
            <a:endParaRPr lang="en-GB" dirty="0">
              <a:solidFill>
                <a:schemeClr val="accent1"/>
              </a:solidFill>
            </a:endParaRPr>
          </a:p>
        </p:txBody>
      </p:sp>
    </p:spTree>
    <p:extLst>
      <p:ext uri="{BB962C8B-B14F-4D97-AF65-F5344CB8AC3E}">
        <p14:creationId xmlns:p14="http://schemas.microsoft.com/office/powerpoint/2010/main" val="3418436348"/>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PMTs mechanics</a:t>
            </a:r>
            <a:endParaRPr lang="en-US" dirty="0"/>
          </a:p>
        </p:txBody>
      </p:sp>
      <p:sp>
        <p:nvSpPr>
          <p:cNvPr id="4" name="Slide Number Placeholder 3"/>
          <p:cNvSpPr>
            <a:spLocks noGrp="1"/>
          </p:cNvSpPr>
          <p:nvPr>
            <p:ph type="sldNum" sz="quarter" idx="11"/>
          </p:nvPr>
        </p:nvSpPr>
        <p:spPr/>
        <p:txBody>
          <a:bodyPr/>
          <a:lstStyle/>
          <a:p>
            <a:r>
              <a:rPr lang="en-GB" smtClean="0"/>
              <a:t>Slide: </a:t>
            </a:r>
            <a:fld id="{C0367892-4C36-1744-A726-262AF37AA8B7}" type="slidenum">
              <a:rPr lang="en-GB" smtClean="0"/>
              <a:pPr/>
              <a:t>5</a:t>
            </a:fld>
            <a:endParaRPr lang="en-GB" dirty="0">
              <a:solidFill>
                <a:schemeClr val="accent1"/>
              </a:solidFill>
            </a:endParaRPr>
          </a:p>
        </p:txBody>
      </p:sp>
      <p:sp>
        <p:nvSpPr>
          <p:cNvPr id="7" name="Rectangle 5"/>
          <p:cNvSpPr>
            <a:spLocks noGrp="1" noChangeArrowheads="1"/>
          </p:cNvSpPr>
          <p:nvPr>
            <p:ph type="ftr" sz="quarter" idx="3"/>
          </p:nvPr>
        </p:nvSpPr>
        <p:spPr bwMode="auto">
          <a:xfrm>
            <a:off x="5962" y="6629400"/>
            <a:ext cx="4566038" cy="2286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smtClean="0">
                <a:solidFill>
                  <a:schemeClr val="accent2"/>
                </a:solidFill>
                <a:latin typeface="Helvetica" charset="0"/>
                <a:ea typeface="ＭＳ Ｐゴシック" charset="0"/>
                <a:cs typeface="ＭＳ Ｐゴシック" charset="0"/>
              </a:defRPr>
            </a:lvl1pPr>
          </a:lstStyle>
          <a:p>
            <a:pPr>
              <a:defRPr/>
            </a:pPr>
            <a:r>
              <a:rPr lang="en-US" smtClean="0"/>
              <a:t>SBN Review Meeting, October 15, 2015</a:t>
            </a:r>
            <a:endParaRPr lang="en-GB" dirty="0"/>
          </a:p>
        </p:txBody>
      </p:sp>
      <p:sp>
        <p:nvSpPr>
          <p:cNvPr id="6" name="TextBox 5"/>
          <p:cNvSpPr txBox="1"/>
          <p:nvPr/>
        </p:nvSpPr>
        <p:spPr>
          <a:xfrm>
            <a:off x="7010400" y="990600"/>
            <a:ext cx="1934544" cy="400110"/>
          </a:xfrm>
          <a:prstGeom prst="rect">
            <a:avLst/>
          </a:prstGeom>
          <a:noFill/>
        </p:spPr>
        <p:txBody>
          <a:bodyPr wrap="none" rtlCol="0">
            <a:spAutoFit/>
          </a:bodyPr>
          <a:lstStyle/>
          <a:p>
            <a:r>
              <a:rPr lang="en-US" sz="2000" dirty="0" smtClean="0"/>
              <a:t>Shielding grid</a:t>
            </a:r>
            <a:endParaRPr lang="en-US" sz="2000" dirty="0"/>
          </a:p>
        </p:txBody>
      </p:sp>
      <p:pic>
        <p:nvPicPr>
          <p:cNvPr id="8" name="Picture 7" descr="T600PM_9900030_revA_ensemble.pdf"/>
          <p:cNvPicPr>
            <a:picLocks noChangeAspect="1"/>
          </p:cNvPicPr>
          <p:nvPr/>
        </p:nvPicPr>
        <p:blipFill rotWithShape="1">
          <a:blip r:embed="rId2" cstate="print">
            <a:extLst>
              <a:ext uri="{28A0092B-C50C-407E-A947-70E740481C1C}">
                <a14:useLocalDpi xmlns:a14="http://schemas.microsoft.com/office/drawing/2010/main" val="0"/>
              </a:ext>
            </a:extLst>
          </a:blip>
          <a:srcRect l="7021" t="10556" r="4926" b="22222"/>
          <a:stretch/>
        </p:blipFill>
        <p:spPr>
          <a:xfrm>
            <a:off x="5410200" y="2247900"/>
            <a:ext cx="4267200" cy="4610100"/>
          </a:xfrm>
          <a:prstGeom prst="rect">
            <a:avLst/>
          </a:prstGeom>
        </p:spPr>
      </p:pic>
      <p:cxnSp>
        <p:nvCxnSpPr>
          <p:cNvPr id="9" name="Straight Arrow Connector 8"/>
          <p:cNvCxnSpPr/>
          <p:nvPr/>
        </p:nvCxnSpPr>
        <p:spPr bwMode="auto">
          <a:xfrm>
            <a:off x="7772400" y="1447800"/>
            <a:ext cx="762000" cy="1676400"/>
          </a:xfrm>
          <a:prstGeom prst="straightConnector1">
            <a:avLst/>
          </a:prstGeom>
          <a:solidFill>
            <a:schemeClr val="accent1"/>
          </a:solidFill>
          <a:ln w="9525" cap="flat" cmpd="sng" algn="ctr">
            <a:solidFill>
              <a:schemeClr val="tx1"/>
            </a:solidFill>
            <a:prstDash val="solid"/>
            <a:round/>
            <a:headEnd type="none" w="med" len="med"/>
            <a:tailEnd type="arrow"/>
          </a:ln>
          <a:effectLst/>
        </p:spPr>
      </p:cxnSp>
      <p:pic>
        <p:nvPicPr>
          <p:cNvPr id="11" name="Picture 10" descr="T600PM_9900040_ensemble_5PM.pdf"/>
          <p:cNvPicPr>
            <a:picLocks noChangeAspect="1"/>
          </p:cNvPicPr>
          <p:nvPr/>
        </p:nvPicPr>
        <p:blipFill rotWithShape="1">
          <a:blip r:embed="rId3" cstate="print">
            <a:extLst>
              <a:ext uri="{28A0092B-C50C-407E-A947-70E740481C1C}">
                <a14:useLocalDpi xmlns:a14="http://schemas.microsoft.com/office/drawing/2010/main" val="0"/>
              </a:ext>
            </a:extLst>
          </a:blip>
          <a:srcRect l="20703" b="15926"/>
          <a:stretch/>
        </p:blipFill>
        <p:spPr>
          <a:xfrm>
            <a:off x="1003300" y="711200"/>
            <a:ext cx="3842911" cy="5765800"/>
          </a:xfrm>
          <a:prstGeom prst="rect">
            <a:avLst/>
          </a:prstGeom>
        </p:spPr>
      </p:pic>
      <p:sp>
        <p:nvSpPr>
          <p:cNvPr id="12" name="TextBox 11"/>
          <p:cNvSpPr txBox="1"/>
          <p:nvPr/>
        </p:nvSpPr>
        <p:spPr>
          <a:xfrm>
            <a:off x="291885" y="990600"/>
            <a:ext cx="2609433" cy="707886"/>
          </a:xfrm>
          <a:prstGeom prst="rect">
            <a:avLst/>
          </a:prstGeom>
          <a:noFill/>
        </p:spPr>
        <p:txBody>
          <a:bodyPr wrap="none" rtlCol="0">
            <a:spAutoFit/>
          </a:bodyPr>
          <a:lstStyle/>
          <a:p>
            <a:pPr algn="ctr"/>
            <a:r>
              <a:rPr lang="en-US" sz="2000" dirty="0" smtClean="0"/>
              <a:t>Basic Unit</a:t>
            </a:r>
          </a:p>
          <a:p>
            <a:pPr algn="ctr"/>
            <a:r>
              <a:rPr lang="en-US" sz="2000" dirty="0" smtClean="0"/>
              <a:t>(36 / T300 module)</a:t>
            </a:r>
            <a:endParaRPr lang="en-US" sz="2000" dirty="0"/>
          </a:p>
        </p:txBody>
      </p:sp>
    </p:spTree>
    <p:extLst>
      <p:ext uri="{BB962C8B-B14F-4D97-AF65-F5344CB8AC3E}">
        <p14:creationId xmlns:p14="http://schemas.microsoft.com/office/powerpoint/2010/main" val="840210995"/>
      </p:ext>
    </p:extLst>
  </p:cSld>
  <p:clrMapOvr>
    <a:masterClrMapping/>
  </p:clrMapOvr>
  <mc:AlternateContent xmlns:mc="http://schemas.openxmlformats.org/markup-compatibility/2006" xmlns:p14="http://schemas.microsoft.com/office/powerpoint/2010/main">
    <mc:Choice Requires="p14">
      <p:transition spd="slow" p14:dur="2000"/>
    </mc:Choice>
    <mc:Fallback xmlns:mv="urn:schemas-microsoft-com:mac:vml" xmlns="">
      <p:transition spd="slow"/>
    </mc:Fallback>
  </mc:AlternateContent>
  <p:timing>
    <p:tnLst>
      <p:par>
        <p:cTn xmlns:p14="http://schemas.microsoft.com/office/powerpoint/2010/mai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6200" y="203200"/>
            <a:ext cx="9829800" cy="6629400"/>
          </a:xfrm>
        </p:spPr>
        <p:txBody>
          <a:bodyPr/>
          <a:lstStyle/>
          <a:p>
            <a:pPr marL="0" lvl="1" indent="0">
              <a:lnSpc>
                <a:spcPct val="120000"/>
              </a:lnSpc>
              <a:buSzPct val="80000"/>
              <a:buNone/>
            </a:pPr>
            <a:endParaRPr lang="en-US" sz="2000" dirty="0" smtClean="0"/>
          </a:p>
          <a:p>
            <a:pPr marL="635000" lvl="2" indent="-234950">
              <a:lnSpc>
                <a:spcPct val="120000"/>
              </a:lnSpc>
              <a:buSzPct val="80000"/>
              <a:buFont typeface="Zapf Dingbats" charset="2"/>
              <a:buChar char="l"/>
            </a:pPr>
            <a:r>
              <a:rPr lang="en-US" sz="2000" dirty="0" smtClean="0"/>
              <a:t>The overhauling of the T600 is proceeding according to schedule and in line with the budget, with the only exception of the Cosmic Rays Tagger.</a:t>
            </a:r>
          </a:p>
          <a:p>
            <a:pPr marL="635000" lvl="2" indent="-234950">
              <a:lnSpc>
                <a:spcPct val="120000"/>
              </a:lnSpc>
              <a:buSzPct val="80000"/>
              <a:buFont typeface="Zapf Dingbats" charset="2"/>
              <a:buChar char="l"/>
            </a:pPr>
            <a:r>
              <a:rPr lang="en-US" sz="2000" dirty="0" smtClean="0"/>
              <a:t>The first T300 module will be ready at the </a:t>
            </a:r>
            <a:r>
              <a:rPr lang="en-US" sz="2000" dirty="0" smtClean="0"/>
              <a:t>beginning of 2016</a:t>
            </a:r>
            <a:r>
              <a:rPr lang="en-US" sz="2000" dirty="0" smtClean="0"/>
              <a:t>. The second one will take advantage of all the preparatory work of the first one and will require only six months to be completed. Both modules will be ready for transport </a:t>
            </a:r>
            <a:r>
              <a:rPr lang="en-US" sz="2000" dirty="0" smtClean="0"/>
              <a:t>in second half 2016</a:t>
            </a:r>
            <a:r>
              <a:rPr lang="en-US" sz="2000" dirty="0" smtClean="0"/>
              <a:t>, </a:t>
            </a:r>
            <a:r>
              <a:rPr lang="en-US" sz="2000" dirty="0" smtClean="0"/>
              <a:t>well in advance with respect to the beneficial occupancy of the building at FNAL</a:t>
            </a:r>
            <a:r>
              <a:rPr lang="en-US" sz="2000" dirty="0" smtClean="0"/>
              <a:t>.</a:t>
            </a:r>
          </a:p>
          <a:p>
            <a:pPr marL="635000" lvl="2" indent="-234950">
              <a:lnSpc>
                <a:spcPct val="120000"/>
              </a:lnSpc>
              <a:buSzPct val="80000"/>
              <a:buFont typeface="Zapf Dingbats" charset="2"/>
              <a:buChar char="l"/>
            </a:pPr>
            <a:r>
              <a:rPr lang="en-US" sz="2000" dirty="0" smtClean="0">
                <a:solidFill>
                  <a:srgbClr val="FF0000"/>
                </a:solidFill>
              </a:rPr>
              <a:t>Aim of the Collaboration is to start data taking with the BNB during 2017.</a:t>
            </a:r>
            <a:endParaRPr lang="en-US" sz="2000" dirty="0" smtClean="0">
              <a:solidFill>
                <a:srgbClr val="FF0000"/>
              </a:solidFill>
            </a:endParaRPr>
          </a:p>
          <a:p>
            <a:pPr marL="635000" lvl="2" indent="-234950">
              <a:lnSpc>
                <a:spcPct val="120000"/>
              </a:lnSpc>
              <a:buSzPct val="80000"/>
              <a:buFont typeface="Zapf Dingbats" charset="2"/>
              <a:buChar char="l"/>
            </a:pPr>
            <a:r>
              <a:rPr lang="en-US" sz="2000" dirty="0" smtClean="0"/>
              <a:t>Preparation for installation and run at FNAL requires some actions:</a:t>
            </a:r>
          </a:p>
          <a:p>
            <a:pPr marL="1092200" lvl="3" indent="-234950">
              <a:lnSpc>
                <a:spcPct val="120000"/>
              </a:lnSpc>
              <a:buSzPct val="80000"/>
              <a:buFont typeface="Zapf Dingbats" charset="2"/>
              <a:buChar char="l"/>
            </a:pPr>
            <a:r>
              <a:rPr lang="en-US" sz="2000" dirty="0" smtClean="0">
                <a:latin typeface="+mn-lt"/>
              </a:rPr>
              <a:t>Formal agreements between INFN and FNAL and between CERN and FNAL;</a:t>
            </a:r>
          </a:p>
          <a:p>
            <a:pPr marL="1092200" lvl="3" indent="-234950">
              <a:lnSpc>
                <a:spcPct val="120000"/>
              </a:lnSpc>
              <a:buSzPct val="80000"/>
              <a:buFont typeface="Zapf Dingbats" charset="2"/>
              <a:buChar char="l"/>
            </a:pPr>
            <a:r>
              <a:rPr lang="en-US" sz="2000" dirty="0" smtClean="0">
                <a:latin typeface="+mn-lt"/>
              </a:rPr>
              <a:t>Exact definition of the onsite work to be done by the Collaboration prior to transportation;</a:t>
            </a:r>
          </a:p>
          <a:p>
            <a:pPr marL="1092200" lvl="3" indent="-234950">
              <a:lnSpc>
                <a:spcPct val="120000"/>
              </a:lnSpc>
              <a:buSzPct val="80000"/>
              <a:buFont typeface="Zapf Dingbats" charset="2"/>
              <a:buChar char="l"/>
            </a:pPr>
            <a:r>
              <a:rPr lang="en-US" sz="2000" dirty="0" smtClean="0">
                <a:latin typeface="+mn-lt"/>
              </a:rPr>
              <a:t>Identification of the missing resources.</a:t>
            </a:r>
          </a:p>
          <a:p>
            <a:pPr marL="1092200" lvl="3" indent="-234950">
              <a:lnSpc>
                <a:spcPct val="120000"/>
              </a:lnSpc>
              <a:buSzPct val="80000"/>
              <a:buFont typeface="Zapf Dingbats" charset="2"/>
              <a:buChar char="l"/>
            </a:pPr>
            <a:r>
              <a:rPr lang="en-US" sz="2000" dirty="0" smtClean="0">
                <a:latin typeface="+mn-lt"/>
              </a:rPr>
              <a:t>The active involvement of US teams is essential.</a:t>
            </a:r>
          </a:p>
          <a:p>
            <a:pPr marL="635000" lvl="2" indent="-234950">
              <a:lnSpc>
                <a:spcPct val="120000"/>
              </a:lnSpc>
              <a:buSzPct val="80000"/>
              <a:buFont typeface="Zapf Dingbats" charset="2"/>
              <a:buChar char="l"/>
            </a:pPr>
            <a:endParaRPr lang="en-US" sz="2000" dirty="0" smtClean="0"/>
          </a:p>
          <a:p>
            <a:pPr marL="1092200" lvl="3" indent="-234950">
              <a:lnSpc>
                <a:spcPct val="120000"/>
              </a:lnSpc>
              <a:buSzPct val="80000"/>
              <a:buFont typeface="Zapf Dingbats" charset="2"/>
              <a:buChar char="l"/>
            </a:pPr>
            <a:endParaRPr lang="en-US" sz="2000" dirty="0" smtClean="0"/>
          </a:p>
          <a:p>
            <a:pPr marL="0" indent="0">
              <a:buSzPct val="80000"/>
              <a:buNone/>
            </a:pPr>
            <a:endParaRPr lang="en-US" dirty="0"/>
          </a:p>
        </p:txBody>
      </p:sp>
      <p:sp>
        <p:nvSpPr>
          <p:cNvPr id="4" name="Slide Number Placeholder 3"/>
          <p:cNvSpPr>
            <a:spLocks noGrp="1"/>
          </p:cNvSpPr>
          <p:nvPr>
            <p:ph type="sldNum" sz="quarter" idx="11"/>
          </p:nvPr>
        </p:nvSpPr>
        <p:spPr/>
        <p:txBody>
          <a:bodyPr/>
          <a:lstStyle/>
          <a:p>
            <a:r>
              <a:rPr lang="en-GB" smtClean="0"/>
              <a:t>Slide: </a:t>
            </a:r>
            <a:fld id="{C0367892-4C36-1744-A726-262AF37AA8B7}" type="slidenum">
              <a:rPr lang="en-GB" smtClean="0"/>
              <a:pPr/>
              <a:t>50</a:t>
            </a:fld>
            <a:endParaRPr lang="en-GB" dirty="0">
              <a:solidFill>
                <a:schemeClr val="accent1"/>
              </a:solidFill>
            </a:endParaRPr>
          </a:p>
        </p:txBody>
      </p:sp>
      <p:sp>
        <p:nvSpPr>
          <p:cNvPr id="7" name="Rectangle 5"/>
          <p:cNvSpPr>
            <a:spLocks noGrp="1" noChangeArrowheads="1"/>
          </p:cNvSpPr>
          <p:nvPr>
            <p:ph type="ftr" sz="quarter" idx="3"/>
          </p:nvPr>
        </p:nvSpPr>
        <p:spPr bwMode="auto">
          <a:xfrm>
            <a:off x="5962" y="6629400"/>
            <a:ext cx="4566038" cy="2286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smtClean="0">
                <a:solidFill>
                  <a:schemeClr val="accent2"/>
                </a:solidFill>
                <a:latin typeface="Helvetica" charset="0"/>
                <a:ea typeface="ＭＳ Ｐゴシック" charset="0"/>
                <a:cs typeface="ＭＳ Ｐゴシック" charset="0"/>
              </a:defRPr>
            </a:lvl1pPr>
          </a:lstStyle>
          <a:p>
            <a:pPr>
              <a:defRPr/>
            </a:pPr>
            <a:r>
              <a:rPr lang="en-US" smtClean="0"/>
              <a:t>SBN Review Meeting, October 15, 2015</a:t>
            </a:r>
            <a:endParaRPr lang="en-GB" dirty="0"/>
          </a:p>
        </p:txBody>
      </p:sp>
      <p:sp>
        <p:nvSpPr>
          <p:cNvPr id="2" name="Title 1"/>
          <p:cNvSpPr>
            <a:spLocks noGrp="1"/>
          </p:cNvSpPr>
          <p:nvPr>
            <p:ph type="title"/>
          </p:nvPr>
        </p:nvSpPr>
        <p:spPr/>
        <p:txBody>
          <a:bodyPr/>
          <a:lstStyle/>
          <a:p>
            <a:r>
              <a:rPr lang="en-US" dirty="0" smtClean="0"/>
              <a:t>Conclusions</a:t>
            </a:r>
            <a:endParaRPr lang="en-US" dirty="0"/>
          </a:p>
        </p:txBody>
      </p:sp>
    </p:spTree>
    <p:extLst>
      <p:ext uri="{BB962C8B-B14F-4D97-AF65-F5344CB8AC3E}">
        <p14:creationId xmlns:p14="http://schemas.microsoft.com/office/powerpoint/2010/main" val="2558156176"/>
      </p:ext>
    </p:extLst>
  </p:cSld>
  <p:clrMapOvr>
    <a:masterClrMapping/>
  </p:clrMapOvr>
  <mc:AlternateContent xmlns:mc="http://schemas.openxmlformats.org/markup-compatibility/2006" xmlns:p14="http://schemas.microsoft.com/office/powerpoint/2010/main">
    <mc:Choice Requires="p14">
      <p:transition spd="slow" p14:dur="2000"/>
    </mc:Choice>
    <mc:Fallback xmlns:mv="urn:schemas-microsoft-com:mac:vml" xmlns="">
      <p:transition spd="slow"/>
    </mc:Fallback>
  </mc:AlternateContent>
  <p:timing>
    <p:tnLst>
      <p:par>
        <p:cTn xmlns:p14="http://schemas.microsoft.com/office/powerpoint/2010/mai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1219200" y="1981200"/>
            <a:ext cx="7239000" cy="2057400"/>
          </a:xfrm>
        </p:spPr>
        <p:txBody>
          <a:bodyPr/>
          <a:lstStyle/>
          <a:p>
            <a:r>
              <a:rPr lang="en-US" sz="4400" dirty="0" smtClean="0"/>
              <a:t>Schedules and future activities</a:t>
            </a:r>
            <a:endParaRPr lang="en-US" sz="4400" dirty="0"/>
          </a:p>
        </p:txBody>
      </p:sp>
      <p:sp>
        <p:nvSpPr>
          <p:cNvPr id="5" name="Slide Number Placeholder 2"/>
          <p:cNvSpPr txBox="1">
            <a:spLocks/>
          </p:cNvSpPr>
          <p:nvPr/>
        </p:nvSpPr>
        <p:spPr bwMode="auto">
          <a:xfrm>
            <a:off x="7391400" y="6629400"/>
            <a:ext cx="2557294" cy="3651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n-US"/>
            </a:defPPr>
            <a:lvl1pPr algn="r" rtl="0" eaLnBrk="0" fontAlgn="base" hangingPunct="0">
              <a:spcBef>
                <a:spcPct val="0"/>
              </a:spcBef>
              <a:spcAft>
                <a:spcPct val="0"/>
              </a:spcAft>
              <a:defRPr sz="1200" i="1" kern="1200">
                <a:solidFill>
                  <a:schemeClr val="accent2"/>
                </a:solidFill>
                <a:latin typeface="Helvetica" charset="0"/>
                <a:ea typeface="ＭＳ Ｐゴシック" charset="-128"/>
                <a:cs typeface="ＭＳ Ｐゴシック" charset="-128"/>
              </a:defRPr>
            </a:lvl1pPr>
            <a:lvl2pPr marL="457200" algn="l" rtl="0" eaLnBrk="0" fontAlgn="base" hangingPunct="0">
              <a:spcBef>
                <a:spcPct val="0"/>
              </a:spcBef>
              <a:spcAft>
                <a:spcPct val="0"/>
              </a:spcAft>
              <a:defRPr sz="1600" i="1" kern="1200">
                <a:solidFill>
                  <a:schemeClr val="tx1"/>
                </a:solidFill>
                <a:latin typeface="Comic Sans MS" charset="0"/>
                <a:ea typeface="ＭＳ Ｐゴシック" charset="-128"/>
                <a:cs typeface="ＭＳ Ｐゴシック" charset="-128"/>
              </a:defRPr>
            </a:lvl2pPr>
            <a:lvl3pPr marL="914400" algn="l" rtl="0" eaLnBrk="0" fontAlgn="base" hangingPunct="0">
              <a:spcBef>
                <a:spcPct val="0"/>
              </a:spcBef>
              <a:spcAft>
                <a:spcPct val="0"/>
              </a:spcAft>
              <a:defRPr sz="1600" i="1" kern="1200">
                <a:solidFill>
                  <a:schemeClr val="tx1"/>
                </a:solidFill>
                <a:latin typeface="Comic Sans MS" charset="0"/>
                <a:ea typeface="ＭＳ Ｐゴシック" charset="-128"/>
                <a:cs typeface="ＭＳ Ｐゴシック" charset="-128"/>
              </a:defRPr>
            </a:lvl3pPr>
            <a:lvl4pPr marL="1371600" algn="l" rtl="0" eaLnBrk="0" fontAlgn="base" hangingPunct="0">
              <a:spcBef>
                <a:spcPct val="0"/>
              </a:spcBef>
              <a:spcAft>
                <a:spcPct val="0"/>
              </a:spcAft>
              <a:defRPr sz="1600" i="1" kern="1200">
                <a:solidFill>
                  <a:schemeClr val="tx1"/>
                </a:solidFill>
                <a:latin typeface="Comic Sans MS" charset="0"/>
                <a:ea typeface="ＭＳ Ｐゴシック" charset="-128"/>
                <a:cs typeface="ＭＳ Ｐゴシック" charset="-128"/>
              </a:defRPr>
            </a:lvl4pPr>
            <a:lvl5pPr marL="1828800" algn="l" rtl="0" eaLnBrk="0" fontAlgn="base" hangingPunct="0">
              <a:spcBef>
                <a:spcPct val="0"/>
              </a:spcBef>
              <a:spcAft>
                <a:spcPct val="0"/>
              </a:spcAft>
              <a:defRPr sz="1600" i="1" kern="1200">
                <a:solidFill>
                  <a:schemeClr val="tx1"/>
                </a:solidFill>
                <a:latin typeface="Comic Sans MS" charset="0"/>
                <a:ea typeface="ＭＳ Ｐゴシック" charset="-128"/>
                <a:cs typeface="ＭＳ Ｐゴシック" charset="-128"/>
              </a:defRPr>
            </a:lvl5pPr>
            <a:lvl6pPr marL="2286000" algn="l" defTabSz="457200" rtl="0" eaLnBrk="1" latinLnBrk="0" hangingPunct="1">
              <a:defRPr sz="1600" i="1" kern="1200">
                <a:solidFill>
                  <a:schemeClr val="tx1"/>
                </a:solidFill>
                <a:latin typeface="Comic Sans MS" charset="0"/>
                <a:ea typeface="ＭＳ Ｐゴシック" charset="-128"/>
                <a:cs typeface="ＭＳ Ｐゴシック" charset="-128"/>
              </a:defRPr>
            </a:lvl6pPr>
            <a:lvl7pPr marL="2743200" algn="l" defTabSz="457200" rtl="0" eaLnBrk="1" latinLnBrk="0" hangingPunct="1">
              <a:defRPr sz="1600" i="1" kern="1200">
                <a:solidFill>
                  <a:schemeClr val="tx1"/>
                </a:solidFill>
                <a:latin typeface="Comic Sans MS" charset="0"/>
                <a:ea typeface="ＭＳ Ｐゴシック" charset="-128"/>
                <a:cs typeface="ＭＳ Ｐゴシック" charset="-128"/>
              </a:defRPr>
            </a:lvl7pPr>
            <a:lvl8pPr marL="3200400" algn="l" defTabSz="457200" rtl="0" eaLnBrk="1" latinLnBrk="0" hangingPunct="1">
              <a:defRPr sz="1600" i="1" kern="1200">
                <a:solidFill>
                  <a:schemeClr val="tx1"/>
                </a:solidFill>
                <a:latin typeface="Comic Sans MS" charset="0"/>
                <a:ea typeface="ＭＳ Ｐゴシック" charset="-128"/>
                <a:cs typeface="ＭＳ Ｐゴシック" charset="-128"/>
              </a:defRPr>
            </a:lvl8pPr>
            <a:lvl9pPr marL="3657600" algn="l" defTabSz="457200" rtl="0" eaLnBrk="1" latinLnBrk="0" hangingPunct="1">
              <a:defRPr sz="1600" i="1" kern="1200">
                <a:solidFill>
                  <a:schemeClr val="tx1"/>
                </a:solidFill>
                <a:latin typeface="Comic Sans MS" charset="0"/>
                <a:ea typeface="ＭＳ Ｐゴシック" charset="-128"/>
                <a:cs typeface="ＭＳ Ｐゴシック" charset="-128"/>
              </a:defRPr>
            </a:lvl9pPr>
          </a:lstStyle>
          <a:p>
            <a:fld id="{F5398CF2-F50E-41B0-8017-EAD20709726D}" type="slidenum">
              <a:rPr lang="en-US" smtClean="0"/>
              <a:pPr/>
              <a:t>51</a:t>
            </a:fld>
            <a:endParaRPr lang="en-US" dirty="0"/>
          </a:p>
        </p:txBody>
      </p:sp>
      <p:sp>
        <p:nvSpPr>
          <p:cNvPr id="6" name="Footer Placeholder 3"/>
          <p:cNvSpPr txBox="1">
            <a:spLocks/>
          </p:cNvSpPr>
          <p:nvPr/>
        </p:nvSpPr>
        <p:spPr bwMode="auto">
          <a:xfrm>
            <a:off x="0" y="6629400"/>
            <a:ext cx="3962400" cy="2286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n-US"/>
            </a:defPPr>
            <a:lvl1pPr algn="ctr" rtl="0" eaLnBrk="0" fontAlgn="base" hangingPunct="0">
              <a:spcBef>
                <a:spcPct val="0"/>
              </a:spcBef>
              <a:spcAft>
                <a:spcPct val="0"/>
              </a:spcAft>
              <a:defRPr sz="1400" i="0" kern="1200" smtClean="0">
                <a:solidFill>
                  <a:schemeClr val="tx1"/>
                </a:solidFill>
                <a:latin typeface="Times" charset="0"/>
                <a:ea typeface="ＭＳ Ｐゴシック" charset="0"/>
                <a:cs typeface="ＭＳ Ｐゴシック" charset="0"/>
              </a:defRPr>
            </a:lvl1pPr>
            <a:lvl2pPr marL="457200" algn="l" rtl="0" eaLnBrk="0" fontAlgn="base" hangingPunct="0">
              <a:spcBef>
                <a:spcPct val="0"/>
              </a:spcBef>
              <a:spcAft>
                <a:spcPct val="0"/>
              </a:spcAft>
              <a:defRPr sz="1600" i="1" kern="1200">
                <a:solidFill>
                  <a:schemeClr val="tx1"/>
                </a:solidFill>
                <a:latin typeface="Comic Sans MS" charset="0"/>
                <a:ea typeface="ＭＳ Ｐゴシック" charset="-128"/>
                <a:cs typeface="ＭＳ Ｐゴシック" charset="-128"/>
              </a:defRPr>
            </a:lvl2pPr>
            <a:lvl3pPr marL="914400" algn="l" rtl="0" eaLnBrk="0" fontAlgn="base" hangingPunct="0">
              <a:spcBef>
                <a:spcPct val="0"/>
              </a:spcBef>
              <a:spcAft>
                <a:spcPct val="0"/>
              </a:spcAft>
              <a:defRPr sz="1600" i="1" kern="1200">
                <a:solidFill>
                  <a:schemeClr val="tx1"/>
                </a:solidFill>
                <a:latin typeface="Comic Sans MS" charset="0"/>
                <a:ea typeface="ＭＳ Ｐゴシック" charset="-128"/>
                <a:cs typeface="ＭＳ Ｐゴシック" charset="-128"/>
              </a:defRPr>
            </a:lvl3pPr>
            <a:lvl4pPr marL="1371600" algn="l" rtl="0" eaLnBrk="0" fontAlgn="base" hangingPunct="0">
              <a:spcBef>
                <a:spcPct val="0"/>
              </a:spcBef>
              <a:spcAft>
                <a:spcPct val="0"/>
              </a:spcAft>
              <a:defRPr sz="1600" i="1" kern="1200">
                <a:solidFill>
                  <a:schemeClr val="tx1"/>
                </a:solidFill>
                <a:latin typeface="Comic Sans MS" charset="0"/>
                <a:ea typeface="ＭＳ Ｐゴシック" charset="-128"/>
                <a:cs typeface="ＭＳ Ｐゴシック" charset="-128"/>
              </a:defRPr>
            </a:lvl4pPr>
            <a:lvl5pPr marL="1828800" algn="l" rtl="0" eaLnBrk="0" fontAlgn="base" hangingPunct="0">
              <a:spcBef>
                <a:spcPct val="0"/>
              </a:spcBef>
              <a:spcAft>
                <a:spcPct val="0"/>
              </a:spcAft>
              <a:defRPr sz="1600" i="1" kern="1200">
                <a:solidFill>
                  <a:schemeClr val="tx1"/>
                </a:solidFill>
                <a:latin typeface="Comic Sans MS" charset="0"/>
                <a:ea typeface="ＭＳ Ｐゴシック" charset="-128"/>
                <a:cs typeface="ＭＳ Ｐゴシック" charset="-128"/>
              </a:defRPr>
            </a:lvl5pPr>
            <a:lvl6pPr marL="2286000" algn="l" defTabSz="457200" rtl="0" eaLnBrk="1" latinLnBrk="0" hangingPunct="1">
              <a:defRPr sz="1600" i="1" kern="1200">
                <a:solidFill>
                  <a:schemeClr val="tx1"/>
                </a:solidFill>
                <a:latin typeface="Comic Sans MS" charset="0"/>
                <a:ea typeface="ＭＳ Ｐゴシック" charset="-128"/>
                <a:cs typeface="ＭＳ Ｐゴシック" charset="-128"/>
              </a:defRPr>
            </a:lvl6pPr>
            <a:lvl7pPr marL="2743200" algn="l" defTabSz="457200" rtl="0" eaLnBrk="1" latinLnBrk="0" hangingPunct="1">
              <a:defRPr sz="1600" i="1" kern="1200">
                <a:solidFill>
                  <a:schemeClr val="tx1"/>
                </a:solidFill>
                <a:latin typeface="Comic Sans MS" charset="0"/>
                <a:ea typeface="ＭＳ Ｐゴシック" charset="-128"/>
                <a:cs typeface="ＭＳ Ｐゴシック" charset="-128"/>
              </a:defRPr>
            </a:lvl7pPr>
            <a:lvl8pPr marL="3200400" algn="l" defTabSz="457200" rtl="0" eaLnBrk="1" latinLnBrk="0" hangingPunct="1">
              <a:defRPr sz="1600" i="1" kern="1200">
                <a:solidFill>
                  <a:schemeClr val="tx1"/>
                </a:solidFill>
                <a:latin typeface="Comic Sans MS" charset="0"/>
                <a:ea typeface="ＭＳ Ｐゴシック" charset="-128"/>
                <a:cs typeface="ＭＳ Ｐゴシック" charset="-128"/>
              </a:defRPr>
            </a:lvl8pPr>
            <a:lvl9pPr marL="3657600" algn="l" defTabSz="457200" rtl="0" eaLnBrk="1" latinLnBrk="0" hangingPunct="1">
              <a:defRPr sz="1600" i="1" kern="1200">
                <a:solidFill>
                  <a:schemeClr val="tx1"/>
                </a:solidFill>
                <a:latin typeface="Comic Sans MS" charset="0"/>
                <a:ea typeface="ＭＳ Ｐゴシック" charset="-128"/>
                <a:cs typeface="ＭＳ Ｐゴシック" charset="-128"/>
              </a:defRPr>
            </a:lvl9pPr>
          </a:lstStyle>
          <a:p>
            <a:pPr algn="l"/>
            <a:r>
              <a:rPr lang="en-US" sz="1200" i="1" dirty="0" smtClean="0">
                <a:solidFill>
                  <a:srgbClr val="0000FF"/>
                </a:solidFill>
                <a:latin typeface="+mj-lt"/>
              </a:rPr>
              <a:t>ICARUS Referee Meeting, September 15, 2015</a:t>
            </a:r>
            <a:endParaRPr lang="en-US" sz="1200" i="1" dirty="0">
              <a:solidFill>
                <a:srgbClr val="0000FF"/>
              </a:solidFill>
              <a:latin typeface="+mj-lt"/>
            </a:endParaRPr>
          </a:p>
        </p:txBody>
      </p:sp>
      <p:sp>
        <p:nvSpPr>
          <p:cNvPr id="3" name="Footer Placeholder 2"/>
          <p:cNvSpPr>
            <a:spLocks noGrp="1"/>
          </p:cNvSpPr>
          <p:nvPr>
            <p:ph type="ftr" sz="quarter" idx="11"/>
          </p:nvPr>
        </p:nvSpPr>
        <p:spPr/>
        <p:txBody>
          <a:bodyPr/>
          <a:lstStyle/>
          <a:p>
            <a:pPr>
              <a:defRPr/>
            </a:pPr>
            <a:r>
              <a:rPr lang="en-US" smtClean="0"/>
              <a:t>SBN Review Meeting, October 15, 2015</a:t>
            </a:r>
            <a:endParaRPr lang="en-GB" dirty="0"/>
          </a:p>
        </p:txBody>
      </p:sp>
      <p:sp>
        <p:nvSpPr>
          <p:cNvPr id="4" name="Slide Number Placeholder 3"/>
          <p:cNvSpPr>
            <a:spLocks noGrp="1"/>
          </p:cNvSpPr>
          <p:nvPr>
            <p:ph type="sldNum" sz="quarter" idx="12"/>
          </p:nvPr>
        </p:nvSpPr>
        <p:spPr/>
        <p:txBody>
          <a:bodyPr/>
          <a:lstStyle/>
          <a:p>
            <a:fld id="{BEBFC4ED-8E6F-ED43-A724-E3F24B758230}" type="slidenum">
              <a:rPr lang="en-GB" smtClean="0"/>
              <a:pPr/>
              <a:t>51</a:t>
            </a:fld>
            <a:endParaRPr lang="en-GB" dirty="0"/>
          </a:p>
        </p:txBody>
      </p:sp>
    </p:spTree>
    <p:extLst>
      <p:ext uri="{BB962C8B-B14F-4D97-AF65-F5344CB8AC3E}">
        <p14:creationId xmlns:p14="http://schemas.microsoft.com/office/powerpoint/2010/main" val="3279997055"/>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4294967295"/>
          </p:nvPr>
        </p:nvSpPr>
        <p:spPr>
          <a:xfrm>
            <a:off x="7594600" y="6629400"/>
            <a:ext cx="2311400" cy="365125"/>
          </a:xfrm>
          <a:prstGeom prst="rect">
            <a:avLst/>
          </a:prstGeom>
        </p:spPr>
        <p:txBody>
          <a:bodyPr/>
          <a:lstStyle/>
          <a:p>
            <a:fld id="{F5398CF2-F50E-41B0-8017-EAD20709726D}" type="slidenum">
              <a:rPr lang="en-US" smtClean="0"/>
              <a:t>52</a:t>
            </a:fld>
            <a:endParaRPr lang="en-US" dirty="0"/>
          </a:p>
        </p:txBody>
      </p:sp>
      <p:sp>
        <p:nvSpPr>
          <p:cNvPr id="4" name="Footer Placeholder 3"/>
          <p:cNvSpPr>
            <a:spLocks noGrp="1"/>
          </p:cNvSpPr>
          <p:nvPr>
            <p:ph type="ftr" sz="quarter" idx="11"/>
          </p:nvPr>
        </p:nvSpPr>
        <p:spPr>
          <a:xfrm>
            <a:off x="0" y="6629400"/>
            <a:ext cx="3581400" cy="228600"/>
          </a:xfrm>
        </p:spPr>
        <p:txBody>
          <a:bodyPr/>
          <a:lstStyle/>
          <a:p>
            <a:pPr algn="l"/>
            <a:r>
              <a:rPr lang="en-US" smtClean="0"/>
              <a:t>SBN Review Meeting, October 15, 2015</a:t>
            </a:r>
            <a:endParaRPr lang="en-US" dirty="0"/>
          </a:p>
        </p:txBody>
      </p:sp>
      <p:pic>
        <p:nvPicPr>
          <p:cNvPr id="1026"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0" y="692696"/>
            <a:ext cx="9906000" cy="568863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Title 4"/>
          <p:cNvSpPr>
            <a:spLocks noGrp="1"/>
          </p:cNvSpPr>
          <p:nvPr>
            <p:ph type="title"/>
          </p:nvPr>
        </p:nvSpPr>
        <p:spPr/>
        <p:txBody>
          <a:bodyPr/>
          <a:lstStyle/>
          <a:p>
            <a:r>
              <a:rPr lang="en-US" dirty="0" smtClean="0"/>
              <a:t>First Cold Vessel</a:t>
            </a:r>
            <a:endParaRPr lang="en-US" dirty="0"/>
          </a:p>
        </p:txBody>
      </p:sp>
    </p:spTree>
    <p:extLst>
      <p:ext uri="{BB962C8B-B14F-4D97-AF65-F5344CB8AC3E}">
        <p14:creationId xmlns:p14="http://schemas.microsoft.com/office/powerpoint/2010/main" val="1509292796"/>
      </p:ext>
    </p:extLst>
  </p:cSld>
  <p:clrMapOvr>
    <a:masterClrMapping/>
  </p:clrMapOvr>
  <p:timing>
    <p:tnLst>
      <p:par>
        <p:cTn xmlns:p14="http://schemas.microsoft.com/office/powerpoint/2010/mai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r>
              <a:rPr lang="en-US" smtClean="0"/>
              <a:t>SBN Review Meeting, October 15, 2015</a:t>
            </a:r>
            <a:endParaRPr lang="en-US"/>
          </a:p>
        </p:txBody>
      </p:sp>
      <p:sp>
        <p:nvSpPr>
          <p:cNvPr id="5" name="Slide Number Placeholder 4"/>
          <p:cNvSpPr>
            <a:spLocks noGrp="1"/>
          </p:cNvSpPr>
          <p:nvPr>
            <p:ph type="sldNum" sz="quarter" idx="12"/>
          </p:nvPr>
        </p:nvSpPr>
        <p:spPr/>
        <p:txBody>
          <a:bodyPr/>
          <a:lstStyle/>
          <a:p>
            <a:fld id="{F5398CF2-F50E-41B0-8017-EAD20709726D}" type="slidenum">
              <a:rPr lang="en-US" smtClean="0"/>
              <a:t>53</a:t>
            </a:fld>
            <a:endParaRPr lang="en-US"/>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836713"/>
            <a:ext cx="9906000" cy="554461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Title 5"/>
          <p:cNvSpPr>
            <a:spLocks noGrp="1"/>
          </p:cNvSpPr>
          <p:nvPr>
            <p:ph type="title"/>
          </p:nvPr>
        </p:nvSpPr>
        <p:spPr/>
        <p:txBody>
          <a:bodyPr/>
          <a:lstStyle/>
          <a:p>
            <a:r>
              <a:rPr lang="en-US" dirty="0" smtClean="0"/>
              <a:t>Second Cold Vessel</a:t>
            </a:r>
            <a:endParaRPr lang="en-US" dirty="0"/>
          </a:p>
        </p:txBody>
      </p:sp>
    </p:spTree>
    <p:extLst>
      <p:ext uri="{BB962C8B-B14F-4D97-AF65-F5344CB8AC3E}">
        <p14:creationId xmlns:p14="http://schemas.microsoft.com/office/powerpoint/2010/main" val="1407032788"/>
      </p:ext>
    </p:extLst>
  </p:cSld>
  <p:clrMapOvr>
    <a:masterClrMapping/>
  </p:clrMapOvr>
  <p:timing>
    <p:tnLst>
      <p:par>
        <p:cTn xmlns:p14="http://schemas.microsoft.com/office/powerpoint/2010/mai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0" indent="0">
              <a:buNone/>
            </a:pPr>
            <a:endParaRPr lang="en-US" dirty="0"/>
          </a:p>
        </p:txBody>
      </p:sp>
      <p:pic>
        <p:nvPicPr>
          <p:cNvPr id="1026" name="Picture 2" descr="C:\Users\Alberto\Desktop\CVessels2.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 y="692696"/>
            <a:ext cx="9905999" cy="5760640"/>
          </a:xfrm>
          <a:prstGeom prst="rect">
            <a:avLst/>
          </a:prstGeom>
          <a:noFill/>
          <a:extLst>
            <a:ext uri="{909E8E84-426E-40dd-AFC4-6F175D3DCCD1}">
              <a14:hiddenFill xmlns:a14="http://schemas.microsoft.com/office/drawing/2010/main">
                <a:solidFill>
                  <a:srgbClr val="FFFFFF"/>
                </a:solidFill>
              </a14:hiddenFill>
            </a:ext>
          </a:extLst>
        </p:spPr>
      </p:pic>
      <p:sp>
        <p:nvSpPr>
          <p:cNvPr id="5" name="Slide Number Placeholder 4"/>
          <p:cNvSpPr>
            <a:spLocks noGrp="1"/>
          </p:cNvSpPr>
          <p:nvPr>
            <p:ph type="sldNum" sz="quarter" idx="4294967295"/>
          </p:nvPr>
        </p:nvSpPr>
        <p:spPr>
          <a:xfrm>
            <a:off x="7594600" y="6629400"/>
            <a:ext cx="2311400" cy="365125"/>
          </a:xfrm>
          <a:prstGeom prst="rect">
            <a:avLst/>
          </a:prstGeom>
        </p:spPr>
        <p:txBody>
          <a:bodyPr/>
          <a:lstStyle/>
          <a:p>
            <a:fld id="{F5398CF2-F50E-41B0-8017-EAD20709726D}" type="slidenum">
              <a:rPr lang="en-US" smtClean="0"/>
              <a:t>54</a:t>
            </a:fld>
            <a:endParaRPr lang="en-US" dirty="0"/>
          </a:p>
        </p:txBody>
      </p:sp>
      <p:sp>
        <p:nvSpPr>
          <p:cNvPr id="6" name="Footer Placeholder 5"/>
          <p:cNvSpPr>
            <a:spLocks noGrp="1"/>
          </p:cNvSpPr>
          <p:nvPr>
            <p:ph type="ftr" sz="quarter" idx="11"/>
          </p:nvPr>
        </p:nvSpPr>
        <p:spPr>
          <a:xfrm>
            <a:off x="0" y="6629400"/>
            <a:ext cx="3581400" cy="228600"/>
          </a:xfrm>
        </p:spPr>
        <p:txBody>
          <a:bodyPr/>
          <a:lstStyle/>
          <a:p>
            <a:pPr algn="l"/>
            <a:r>
              <a:rPr lang="en-US" smtClean="0"/>
              <a:t>SBN Review Meeting, October 15, 2015</a:t>
            </a:r>
            <a:endParaRPr lang="en-US" dirty="0"/>
          </a:p>
        </p:txBody>
      </p:sp>
      <p:sp>
        <p:nvSpPr>
          <p:cNvPr id="7" name="Title 6"/>
          <p:cNvSpPr>
            <a:spLocks noGrp="1"/>
          </p:cNvSpPr>
          <p:nvPr>
            <p:ph type="title"/>
          </p:nvPr>
        </p:nvSpPr>
        <p:spPr/>
        <p:txBody>
          <a:bodyPr/>
          <a:lstStyle/>
          <a:p>
            <a:r>
              <a:rPr lang="en-US" dirty="0" smtClean="0"/>
              <a:t>Cold Vessels</a:t>
            </a:r>
            <a:endParaRPr lang="en-US" dirty="0"/>
          </a:p>
        </p:txBody>
      </p:sp>
    </p:spTree>
    <p:extLst>
      <p:ext uri="{BB962C8B-B14F-4D97-AF65-F5344CB8AC3E}">
        <p14:creationId xmlns:p14="http://schemas.microsoft.com/office/powerpoint/2010/main" val="2789498703"/>
      </p:ext>
    </p:extLst>
  </p:cSld>
  <p:clrMapOvr>
    <a:masterClrMapping/>
  </p:clrMapOvr>
  <p:timing>
    <p:tnLst>
      <p:par>
        <p:cTn xmlns:p14="http://schemas.microsoft.com/office/powerpoint/2010/mai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r>
              <a:rPr lang="en-US" smtClean="0"/>
              <a:t>SBN Review Meeting, October 15, 2015</a:t>
            </a:r>
            <a:endParaRPr lang="en-US" dirty="0"/>
          </a:p>
        </p:txBody>
      </p:sp>
      <p:sp>
        <p:nvSpPr>
          <p:cNvPr id="5" name="Slide Number Placeholder 4"/>
          <p:cNvSpPr>
            <a:spLocks noGrp="1"/>
          </p:cNvSpPr>
          <p:nvPr>
            <p:ph type="sldNum" sz="quarter" idx="12"/>
          </p:nvPr>
        </p:nvSpPr>
        <p:spPr/>
        <p:txBody>
          <a:bodyPr/>
          <a:lstStyle/>
          <a:p>
            <a:fld id="{F5398CF2-F50E-41B0-8017-EAD20709726D}" type="slidenum">
              <a:rPr lang="en-US" smtClean="0"/>
              <a:t>55</a:t>
            </a:fld>
            <a:endParaRPr lang="en-US"/>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836712"/>
            <a:ext cx="9906000" cy="554461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Title 5"/>
          <p:cNvSpPr>
            <a:spLocks noGrp="1"/>
          </p:cNvSpPr>
          <p:nvPr>
            <p:ph type="title"/>
          </p:nvPr>
        </p:nvSpPr>
        <p:spPr/>
        <p:txBody>
          <a:bodyPr/>
          <a:lstStyle/>
          <a:p>
            <a:r>
              <a:rPr lang="en-US" dirty="0" smtClean="0"/>
              <a:t>First TPC</a:t>
            </a:r>
            <a:endParaRPr lang="en-US" dirty="0"/>
          </a:p>
        </p:txBody>
      </p:sp>
    </p:spTree>
    <p:extLst>
      <p:ext uri="{BB962C8B-B14F-4D97-AF65-F5344CB8AC3E}">
        <p14:creationId xmlns:p14="http://schemas.microsoft.com/office/powerpoint/2010/main" val="720277639"/>
      </p:ext>
    </p:extLst>
  </p:cSld>
  <p:clrMapOvr>
    <a:masterClrMapping/>
  </p:clrMapOvr>
  <p:timing>
    <p:tnLst>
      <p:par>
        <p:cTn xmlns:p14="http://schemas.microsoft.com/office/powerpoint/2010/mai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r>
              <a:rPr lang="en-US" smtClean="0"/>
              <a:t>SBN Review Meeting, October 15, 2015</a:t>
            </a:r>
            <a:endParaRPr lang="en-US"/>
          </a:p>
        </p:txBody>
      </p:sp>
      <p:sp>
        <p:nvSpPr>
          <p:cNvPr id="5" name="Slide Number Placeholder 4"/>
          <p:cNvSpPr>
            <a:spLocks noGrp="1"/>
          </p:cNvSpPr>
          <p:nvPr>
            <p:ph type="sldNum" sz="quarter" idx="12"/>
          </p:nvPr>
        </p:nvSpPr>
        <p:spPr/>
        <p:txBody>
          <a:bodyPr/>
          <a:lstStyle/>
          <a:p>
            <a:fld id="{F5398CF2-F50E-41B0-8017-EAD20709726D}" type="slidenum">
              <a:rPr lang="en-US" smtClean="0"/>
              <a:t>56</a:t>
            </a:fld>
            <a:endParaRPr lang="en-US"/>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836712"/>
            <a:ext cx="9906000" cy="554461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Title 5"/>
          <p:cNvSpPr>
            <a:spLocks noGrp="1"/>
          </p:cNvSpPr>
          <p:nvPr>
            <p:ph type="title"/>
          </p:nvPr>
        </p:nvSpPr>
        <p:spPr/>
        <p:txBody>
          <a:bodyPr/>
          <a:lstStyle/>
          <a:p>
            <a:r>
              <a:rPr lang="en-US" dirty="0" smtClean="0"/>
              <a:t>Second TPC</a:t>
            </a:r>
            <a:endParaRPr lang="en-US" dirty="0"/>
          </a:p>
        </p:txBody>
      </p:sp>
    </p:spTree>
    <p:extLst>
      <p:ext uri="{BB962C8B-B14F-4D97-AF65-F5344CB8AC3E}">
        <p14:creationId xmlns:p14="http://schemas.microsoft.com/office/powerpoint/2010/main" val="298166908"/>
      </p:ext>
    </p:extLst>
  </p:cSld>
  <p:clrMapOvr>
    <a:masterClrMapping/>
  </p:clrMapOvr>
  <p:timing>
    <p:tnLst>
      <p:par>
        <p:cTn xmlns:p14="http://schemas.microsoft.com/office/powerpoint/2010/mai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4294967295"/>
          </p:nvPr>
        </p:nvSpPr>
        <p:spPr>
          <a:xfrm>
            <a:off x="7570651" y="6645275"/>
            <a:ext cx="2311400" cy="365125"/>
          </a:xfrm>
          <a:prstGeom prst="rect">
            <a:avLst/>
          </a:prstGeom>
        </p:spPr>
        <p:txBody>
          <a:bodyPr/>
          <a:lstStyle/>
          <a:p>
            <a:fld id="{F5398CF2-F50E-41B0-8017-EAD20709726D}" type="slidenum">
              <a:rPr lang="en-US" smtClean="0"/>
              <a:t>57</a:t>
            </a:fld>
            <a:endParaRPr lang="en-US" dirty="0"/>
          </a:p>
        </p:txBody>
      </p:sp>
      <p:sp>
        <p:nvSpPr>
          <p:cNvPr id="6" name="Footer Placeholder 5"/>
          <p:cNvSpPr>
            <a:spLocks noGrp="1"/>
          </p:cNvSpPr>
          <p:nvPr>
            <p:ph type="ftr" sz="quarter" idx="11"/>
          </p:nvPr>
        </p:nvSpPr>
        <p:spPr>
          <a:xfrm>
            <a:off x="0" y="6629400"/>
            <a:ext cx="4419600" cy="228600"/>
          </a:xfrm>
        </p:spPr>
        <p:txBody>
          <a:bodyPr/>
          <a:lstStyle/>
          <a:p>
            <a:pPr algn="l"/>
            <a:r>
              <a:rPr lang="en-US" smtClean="0"/>
              <a:t>SBN Review Meeting, October 15, 2015</a:t>
            </a:r>
            <a:endParaRPr lang="en-US" dirty="0"/>
          </a:p>
        </p:txBody>
      </p:sp>
      <p:pic>
        <p:nvPicPr>
          <p:cNvPr id="1026" name="Picture 2"/>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0" y="692696"/>
            <a:ext cx="9906000" cy="561662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Title 2"/>
          <p:cNvSpPr>
            <a:spLocks noGrp="1"/>
          </p:cNvSpPr>
          <p:nvPr>
            <p:ph type="title"/>
          </p:nvPr>
        </p:nvSpPr>
        <p:spPr/>
        <p:txBody>
          <a:bodyPr/>
          <a:lstStyle/>
          <a:p>
            <a:r>
              <a:rPr lang="en-US" dirty="0" smtClean="0"/>
              <a:t>Cryogenics</a:t>
            </a:r>
            <a:endParaRPr lang="en-US" dirty="0"/>
          </a:p>
        </p:txBody>
      </p:sp>
    </p:spTree>
    <p:extLst>
      <p:ext uri="{BB962C8B-B14F-4D97-AF65-F5344CB8AC3E}">
        <p14:creationId xmlns:p14="http://schemas.microsoft.com/office/powerpoint/2010/main" val="1000511977"/>
      </p:ext>
    </p:extLst>
  </p:cSld>
  <p:clrMapOvr>
    <a:masterClrMapping/>
  </p:clrMapOvr>
  <p:timing>
    <p:tnLst>
      <p:par>
        <p:cTn xmlns:p14="http://schemas.microsoft.com/office/powerpoint/2010/mai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r>
              <a:rPr lang="en-US" smtClean="0"/>
              <a:t>SBN Review Meeting, October 15, 2015</a:t>
            </a:r>
            <a:endParaRPr lang="en-US"/>
          </a:p>
        </p:txBody>
      </p:sp>
      <p:sp>
        <p:nvSpPr>
          <p:cNvPr id="5" name="Slide Number Placeholder 4"/>
          <p:cNvSpPr>
            <a:spLocks noGrp="1"/>
          </p:cNvSpPr>
          <p:nvPr>
            <p:ph type="sldNum" sz="quarter" idx="12"/>
          </p:nvPr>
        </p:nvSpPr>
        <p:spPr/>
        <p:txBody>
          <a:bodyPr/>
          <a:lstStyle/>
          <a:p>
            <a:fld id="{F5398CF2-F50E-41B0-8017-EAD20709726D}" type="slidenum">
              <a:rPr lang="en-US" smtClean="0"/>
              <a:t>58</a:t>
            </a:fld>
            <a:endParaRPr lang="en-US"/>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 y="836712"/>
            <a:ext cx="9905999" cy="554461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Title 5"/>
          <p:cNvSpPr>
            <a:spLocks noGrp="1"/>
          </p:cNvSpPr>
          <p:nvPr>
            <p:ph type="title"/>
          </p:nvPr>
        </p:nvSpPr>
        <p:spPr/>
        <p:txBody>
          <a:bodyPr/>
          <a:lstStyle/>
          <a:p>
            <a:r>
              <a:rPr lang="en-US" dirty="0" smtClean="0"/>
              <a:t>Warm Vessel</a:t>
            </a:r>
            <a:endParaRPr lang="en-US" dirty="0"/>
          </a:p>
        </p:txBody>
      </p:sp>
    </p:spTree>
    <p:extLst>
      <p:ext uri="{BB962C8B-B14F-4D97-AF65-F5344CB8AC3E}">
        <p14:creationId xmlns:p14="http://schemas.microsoft.com/office/powerpoint/2010/main" val="3323578537"/>
      </p:ext>
    </p:extLst>
  </p:cSld>
  <p:clrMapOvr>
    <a:masterClrMapping/>
  </p:clrMapOvr>
  <p:timing>
    <p:tnLst>
      <p:par>
        <p:cTn xmlns:p14="http://schemas.microsoft.com/office/powerpoint/2010/mai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r>
              <a:rPr lang="en-US" smtClean="0"/>
              <a:t>SBN Review Meeting, October 15, 2015</a:t>
            </a:r>
            <a:endParaRPr lang="en-US"/>
          </a:p>
        </p:txBody>
      </p:sp>
      <p:sp>
        <p:nvSpPr>
          <p:cNvPr id="5" name="Slide Number Placeholder 4"/>
          <p:cNvSpPr>
            <a:spLocks noGrp="1"/>
          </p:cNvSpPr>
          <p:nvPr>
            <p:ph type="sldNum" sz="quarter" idx="12"/>
          </p:nvPr>
        </p:nvSpPr>
        <p:spPr/>
        <p:txBody>
          <a:bodyPr/>
          <a:lstStyle/>
          <a:p>
            <a:fld id="{F5398CF2-F50E-41B0-8017-EAD20709726D}" type="slidenum">
              <a:rPr lang="en-US" smtClean="0"/>
              <a:t>59</a:t>
            </a:fld>
            <a:endParaRPr lang="en-US"/>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 y="908721"/>
            <a:ext cx="9905999" cy="554461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Title 5"/>
          <p:cNvSpPr>
            <a:spLocks noGrp="1"/>
          </p:cNvSpPr>
          <p:nvPr>
            <p:ph type="title"/>
          </p:nvPr>
        </p:nvSpPr>
        <p:spPr/>
        <p:txBody>
          <a:bodyPr/>
          <a:lstStyle/>
          <a:p>
            <a:r>
              <a:rPr lang="en-US" dirty="0" smtClean="0"/>
              <a:t>Cosmic Tagger</a:t>
            </a:r>
            <a:endParaRPr lang="en-US" dirty="0"/>
          </a:p>
        </p:txBody>
      </p:sp>
    </p:spTree>
    <p:extLst>
      <p:ext uri="{BB962C8B-B14F-4D97-AF65-F5344CB8AC3E}">
        <p14:creationId xmlns:p14="http://schemas.microsoft.com/office/powerpoint/2010/main" val="300295578"/>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IMG_0209.JP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0904" y="1447800"/>
            <a:ext cx="6477000" cy="4857750"/>
          </a:xfrm>
          <a:prstGeom prst="rect">
            <a:avLst/>
          </a:prstGeom>
        </p:spPr>
      </p:pic>
      <p:sp>
        <p:nvSpPr>
          <p:cNvPr id="2" name="Title 1"/>
          <p:cNvSpPr>
            <a:spLocks noGrp="1"/>
          </p:cNvSpPr>
          <p:nvPr>
            <p:ph type="title"/>
          </p:nvPr>
        </p:nvSpPr>
        <p:spPr/>
        <p:txBody>
          <a:bodyPr/>
          <a:lstStyle/>
          <a:p>
            <a:r>
              <a:rPr lang="en-US" dirty="0" smtClean="0"/>
              <a:t>PMTs mechanics</a:t>
            </a:r>
            <a:endParaRPr lang="en-US" dirty="0"/>
          </a:p>
        </p:txBody>
      </p:sp>
      <p:sp>
        <p:nvSpPr>
          <p:cNvPr id="4" name="Slide Number Placeholder 3"/>
          <p:cNvSpPr>
            <a:spLocks noGrp="1"/>
          </p:cNvSpPr>
          <p:nvPr>
            <p:ph type="sldNum" sz="quarter" idx="11"/>
          </p:nvPr>
        </p:nvSpPr>
        <p:spPr/>
        <p:txBody>
          <a:bodyPr/>
          <a:lstStyle/>
          <a:p>
            <a:r>
              <a:rPr lang="en-GB" smtClean="0"/>
              <a:t>Slide: </a:t>
            </a:r>
            <a:fld id="{C0367892-4C36-1744-A726-262AF37AA8B7}" type="slidenum">
              <a:rPr lang="en-GB" smtClean="0"/>
              <a:pPr/>
              <a:t>6</a:t>
            </a:fld>
            <a:endParaRPr lang="en-GB" dirty="0">
              <a:solidFill>
                <a:schemeClr val="accent1"/>
              </a:solidFill>
            </a:endParaRPr>
          </a:p>
        </p:txBody>
      </p:sp>
      <p:sp>
        <p:nvSpPr>
          <p:cNvPr id="7" name="Rectangle 5"/>
          <p:cNvSpPr>
            <a:spLocks noGrp="1" noChangeArrowheads="1"/>
          </p:cNvSpPr>
          <p:nvPr>
            <p:ph type="ftr" sz="quarter" idx="3"/>
          </p:nvPr>
        </p:nvSpPr>
        <p:spPr bwMode="auto">
          <a:xfrm>
            <a:off x="5962" y="6629400"/>
            <a:ext cx="4566038" cy="2286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smtClean="0">
                <a:solidFill>
                  <a:schemeClr val="accent2"/>
                </a:solidFill>
                <a:latin typeface="Helvetica" charset="0"/>
                <a:ea typeface="ＭＳ Ｐゴシック" charset="0"/>
                <a:cs typeface="ＭＳ Ｐゴシック" charset="0"/>
              </a:defRPr>
            </a:lvl1pPr>
          </a:lstStyle>
          <a:p>
            <a:pPr>
              <a:defRPr/>
            </a:pPr>
            <a:r>
              <a:rPr lang="en-US" smtClean="0"/>
              <a:t>SBN Review Meeting, October 15, 2015</a:t>
            </a:r>
            <a:endParaRPr lang="en-GB" dirty="0"/>
          </a:p>
        </p:txBody>
      </p:sp>
      <p:sp>
        <p:nvSpPr>
          <p:cNvPr id="6" name="TextBox 5"/>
          <p:cNvSpPr txBox="1"/>
          <p:nvPr/>
        </p:nvSpPr>
        <p:spPr>
          <a:xfrm>
            <a:off x="7010400" y="990600"/>
            <a:ext cx="1934544" cy="400110"/>
          </a:xfrm>
          <a:prstGeom prst="rect">
            <a:avLst/>
          </a:prstGeom>
          <a:noFill/>
        </p:spPr>
        <p:txBody>
          <a:bodyPr wrap="none" rtlCol="0">
            <a:spAutoFit/>
          </a:bodyPr>
          <a:lstStyle/>
          <a:p>
            <a:r>
              <a:rPr lang="en-US" sz="2000" dirty="0" smtClean="0"/>
              <a:t>Shielding grid</a:t>
            </a:r>
            <a:endParaRPr lang="en-US" sz="2000" dirty="0"/>
          </a:p>
        </p:txBody>
      </p:sp>
      <p:pic>
        <p:nvPicPr>
          <p:cNvPr id="13" name="Picture 12" descr="IMG_0209.JPG"/>
          <p:cNvPicPr>
            <a:picLocks noChangeAspect="1"/>
          </p:cNvPicPr>
          <p:nvPr/>
        </p:nvPicPr>
        <p:blipFill rotWithShape="1">
          <a:blip r:embed="rId2" cstate="print">
            <a:extLst>
              <a:ext uri="{28A0092B-C50C-407E-A947-70E740481C1C}">
                <a14:useLocalDpi xmlns:a14="http://schemas.microsoft.com/office/drawing/2010/main" val="0"/>
              </a:ext>
            </a:extLst>
          </a:blip>
          <a:srcRect l="55854" t="26170" r="24539" b="45049"/>
          <a:stretch/>
        </p:blipFill>
        <p:spPr>
          <a:xfrm>
            <a:off x="5638800" y="2133600"/>
            <a:ext cx="4154682" cy="4574038"/>
          </a:xfrm>
          <a:prstGeom prst="rect">
            <a:avLst/>
          </a:prstGeom>
        </p:spPr>
      </p:pic>
      <p:cxnSp>
        <p:nvCxnSpPr>
          <p:cNvPr id="9" name="Straight Arrow Connector 8"/>
          <p:cNvCxnSpPr/>
          <p:nvPr/>
        </p:nvCxnSpPr>
        <p:spPr bwMode="auto">
          <a:xfrm flipH="1">
            <a:off x="4572000" y="1447800"/>
            <a:ext cx="3200400" cy="1600200"/>
          </a:xfrm>
          <a:prstGeom prst="straightConnector1">
            <a:avLst/>
          </a:prstGeom>
          <a:solidFill>
            <a:schemeClr val="accent1"/>
          </a:solidFill>
          <a:ln w="9525" cap="flat" cmpd="sng" algn="ctr">
            <a:solidFill>
              <a:schemeClr val="tx1"/>
            </a:solidFill>
            <a:prstDash val="solid"/>
            <a:round/>
            <a:headEnd type="none" w="med" len="med"/>
            <a:tailEnd type="arrow"/>
          </a:ln>
          <a:effectLst/>
        </p:spPr>
      </p:cxnSp>
      <p:cxnSp>
        <p:nvCxnSpPr>
          <p:cNvPr id="14" name="Straight Arrow Connector 13"/>
          <p:cNvCxnSpPr/>
          <p:nvPr/>
        </p:nvCxnSpPr>
        <p:spPr bwMode="auto">
          <a:xfrm>
            <a:off x="7772400" y="1447800"/>
            <a:ext cx="533400" cy="1600200"/>
          </a:xfrm>
          <a:prstGeom prst="straightConnector1">
            <a:avLst/>
          </a:prstGeom>
          <a:solidFill>
            <a:schemeClr val="accent1"/>
          </a:solidFill>
          <a:ln w="9525" cap="flat" cmpd="sng" algn="ctr">
            <a:solidFill>
              <a:schemeClr val="tx1"/>
            </a:solidFill>
            <a:prstDash val="solid"/>
            <a:round/>
            <a:headEnd type="none" w="med" len="med"/>
            <a:tailEnd type="arrow"/>
          </a:ln>
          <a:effectLst/>
        </p:spPr>
      </p:cxnSp>
    </p:spTree>
    <p:extLst>
      <p:ext uri="{BB962C8B-B14F-4D97-AF65-F5344CB8AC3E}">
        <p14:creationId xmlns:p14="http://schemas.microsoft.com/office/powerpoint/2010/main" val="1343526331"/>
      </p:ext>
    </p:extLst>
  </p:cSld>
  <p:clrMapOvr>
    <a:masterClrMapping/>
  </p:clrMapOvr>
  <mc:AlternateContent xmlns:mc="http://schemas.openxmlformats.org/markup-compatibility/2006" xmlns:p14="http://schemas.microsoft.com/office/powerpoint/2010/main">
    <mc:Choice Requires="p14">
      <p:transition spd="slow" p14:dur="2000"/>
    </mc:Choice>
    <mc:Fallback xmlns:mv="urn:schemas-microsoft-com:mac:vml" xmlns="">
      <p:transition spd="slow"/>
    </mc:Fallback>
  </mc:AlternateContent>
  <p:timing>
    <p:tnLst>
      <p:par>
        <p:cTn xmlns:p14="http://schemas.microsoft.com/office/powerpoint/2010/mai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r>
              <a:rPr lang="en-US" smtClean="0"/>
              <a:t>SBN Review Meeting, October 15, 2015</a:t>
            </a:r>
            <a:endParaRPr lang="en-US"/>
          </a:p>
        </p:txBody>
      </p:sp>
      <p:sp>
        <p:nvSpPr>
          <p:cNvPr id="5" name="Slide Number Placeholder 4"/>
          <p:cNvSpPr>
            <a:spLocks noGrp="1"/>
          </p:cNvSpPr>
          <p:nvPr>
            <p:ph type="sldNum" sz="quarter" idx="12"/>
          </p:nvPr>
        </p:nvSpPr>
        <p:spPr/>
        <p:txBody>
          <a:bodyPr/>
          <a:lstStyle/>
          <a:p>
            <a:fld id="{F5398CF2-F50E-41B0-8017-EAD20709726D}" type="slidenum">
              <a:rPr lang="en-US" smtClean="0"/>
              <a:t>60</a:t>
            </a:fld>
            <a:endParaRPr lang="en-US"/>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 y="980728"/>
            <a:ext cx="9906000" cy="54006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Title 5"/>
          <p:cNvSpPr>
            <a:spLocks noGrp="1"/>
          </p:cNvSpPr>
          <p:nvPr>
            <p:ph type="title"/>
          </p:nvPr>
        </p:nvSpPr>
        <p:spPr/>
        <p:txBody>
          <a:bodyPr/>
          <a:lstStyle/>
          <a:p>
            <a:r>
              <a:rPr lang="en-US" dirty="0" smtClean="0"/>
              <a:t>Transport to FNAL</a:t>
            </a:r>
            <a:endParaRPr lang="en-US" dirty="0"/>
          </a:p>
        </p:txBody>
      </p:sp>
    </p:spTree>
    <p:extLst>
      <p:ext uri="{BB962C8B-B14F-4D97-AF65-F5344CB8AC3E}">
        <p14:creationId xmlns:p14="http://schemas.microsoft.com/office/powerpoint/2010/main" val="4265507502"/>
      </p:ext>
    </p:extLst>
  </p:cSld>
  <p:clrMapOvr>
    <a:masterClrMapping/>
  </p:clrMapOvr>
  <p:timing>
    <p:tnLst>
      <p:par>
        <p:cTn xmlns:p14="http://schemas.microsoft.com/office/powerpoint/2010/mai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r>
              <a:rPr lang="en-US" smtClean="0"/>
              <a:t>SBN Review Meeting, October 15, 2015</a:t>
            </a:r>
            <a:endParaRPr lang="en-US"/>
          </a:p>
        </p:txBody>
      </p:sp>
      <p:sp>
        <p:nvSpPr>
          <p:cNvPr id="5" name="Slide Number Placeholder 4"/>
          <p:cNvSpPr>
            <a:spLocks noGrp="1"/>
          </p:cNvSpPr>
          <p:nvPr>
            <p:ph type="sldNum" sz="quarter" idx="12"/>
          </p:nvPr>
        </p:nvSpPr>
        <p:spPr/>
        <p:txBody>
          <a:bodyPr/>
          <a:lstStyle/>
          <a:p>
            <a:fld id="{F5398CF2-F50E-41B0-8017-EAD20709726D}" type="slidenum">
              <a:rPr lang="en-US" smtClean="0"/>
              <a:t>61</a:t>
            </a:fld>
            <a:endParaRPr lang="en-US"/>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908721"/>
            <a:ext cx="9906000" cy="547260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Title 5"/>
          <p:cNvSpPr>
            <a:spLocks noGrp="1"/>
          </p:cNvSpPr>
          <p:nvPr>
            <p:ph type="title"/>
          </p:nvPr>
        </p:nvSpPr>
        <p:spPr/>
        <p:txBody>
          <a:bodyPr/>
          <a:lstStyle/>
          <a:p>
            <a:r>
              <a:rPr lang="en-US" dirty="0" smtClean="0"/>
              <a:t>Assembly at FNAL &amp; Commissioning</a:t>
            </a:r>
            <a:endParaRPr lang="en-US" dirty="0"/>
          </a:p>
        </p:txBody>
      </p:sp>
    </p:spTree>
    <p:extLst>
      <p:ext uri="{BB962C8B-B14F-4D97-AF65-F5344CB8AC3E}">
        <p14:creationId xmlns:p14="http://schemas.microsoft.com/office/powerpoint/2010/main" val="1420743647"/>
      </p:ext>
    </p:extLst>
  </p:cSld>
  <p:clrMapOvr>
    <a:masterClrMapping/>
  </p:clrMapOvr>
  <p:timing>
    <p:tnLst>
      <p:par>
        <p:cTn xmlns:p14="http://schemas.microsoft.com/office/powerpoint/2010/mai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r>
              <a:rPr lang="en-US" smtClean="0"/>
              <a:t>SBN Review Meeting, October 15, 2015</a:t>
            </a:r>
            <a:endParaRPr lang="en-US"/>
          </a:p>
        </p:txBody>
      </p:sp>
      <p:sp>
        <p:nvSpPr>
          <p:cNvPr id="5" name="Slide Number Placeholder 4"/>
          <p:cNvSpPr>
            <a:spLocks noGrp="1"/>
          </p:cNvSpPr>
          <p:nvPr>
            <p:ph type="sldNum" sz="quarter" idx="12"/>
          </p:nvPr>
        </p:nvSpPr>
        <p:spPr/>
        <p:txBody>
          <a:bodyPr/>
          <a:lstStyle/>
          <a:p>
            <a:fld id="{F5398CF2-F50E-41B0-8017-EAD20709726D}" type="slidenum">
              <a:rPr lang="en-US" smtClean="0"/>
              <a:t>62</a:t>
            </a:fld>
            <a:endParaRPr lang="en-US"/>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 y="908721"/>
            <a:ext cx="9905999" cy="554461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Title 5"/>
          <p:cNvSpPr>
            <a:spLocks noGrp="1"/>
          </p:cNvSpPr>
          <p:nvPr>
            <p:ph type="title"/>
          </p:nvPr>
        </p:nvSpPr>
        <p:spPr/>
        <p:txBody>
          <a:bodyPr/>
          <a:lstStyle/>
          <a:p>
            <a:r>
              <a:rPr lang="en-US" dirty="0" smtClean="0"/>
              <a:t>All in One</a:t>
            </a:r>
            <a:endParaRPr lang="en-US" dirty="0"/>
          </a:p>
        </p:txBody>
      </p:sp>
    </p:spTree>
    <p:extLst>
      <p:ext uri="{BB962C8B-B14F-4D97-AF65-F5344CB8AC3E}">
        <p14:creationId xmlns:p14="http://schemas.microsoft.com/office/powerpoint/2010/main" val="3153800762"/>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control_room_2.jp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3733800"/>
            <a:ext cx="4893733" cy="2752725"/>
          </a:xfrm>
          <a:prstGeom prst="rect">
            <a:avLst/>
          </a:prstGeom>
        </p:spPr>
      </p:pic>
      <p:sp>
        <p:nvSpPr>
          <p:cNvPr id="9" name="Title 8"/>
          <p:cNvSpPr>
            <a:spLocks noGrp="1"/>
          </p:cNvSpPr>
          <p:nvPr>
            <p:ph type="title"/>
          </p:nvPr>
        </p:nvSpPr>
        <p:spPr>
          <a:xfrm>
            <a:off x="0" y="0"/>
            <a:ext cx="9906000" cy="1325563"/>
          </a:xfrm>
        </p:spPr>
        <p:txBody>
          <a:bodyPr/>
          <a:lstStyle/>
          <a:p>
            <a:pPr algn="ctr"/>
            <a:r>
              <a:rPr lang="en-US" dirty="0" smtClean="0"/>
              <a:t>Preparation of the dark room for PMT testing (I)</a:t>
            </a:r>
            <a:endParaRPr lang="en-GB" dirty="0"/>
          </a:p>
        </p:txBody>
      </p:sp>
      <p:pic>
        <p:nvPicPr>
          <p:cNvPr id="3" name="Picture 2" descr="dark_room_1.jp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6841" y="980264"/>
            <a:ext cx="4217841" cy="2372535"/>
          </a:xfrm>
          <a:prstGeom prst="rect">
            <a:avLst/>
          </a:prstGeom>
        </p:spPr>
      </p:pic>
      <p:grpSp>
        <p:nvGrpSpPr>
          <p:cNvPr id="13" name="Group 12"/>
          <p:cNvGrpSpPr/>
          <p:nvPr/>
        </p:nvGrpSpPr>
        <p:grpSpPr>
          <a:xfrm>
            <a:off x="4995257" y="1752600"/>
            <a:ext cx="4224943" cy="4408624"/>
            <a:chOff x="3523258" y="2197678"/>
            <a:chExt cx="4867547" cy="4211196"/>
          </a:xfrm>
        </p:grpSpPr>
        <p:pic>
          <p:nvPicPr>
            <p:cNvPr id="2" name="Picture 1"/>
            <p:cNvPicPr>
              <a:picLocks noChangeAspect="1"/>
            </p:cNvPicPr>
            <p:nvPr/>
          </p:nvPicPr>
          <p:blipFill rotWithShape="1">
            <a:blip r:embed="rId4"/>
            <a:srcRect r="28484" b="19792"/>
            <a:stretch/>
          </p:blipFill>
          <p:spPr>
            <a:xfrm>
              <a:off x="3523258" y="2197678"/>
              <a:ext cx="4867547" cy="4211196"/>
            </a:xfrm>
            <a:prstGeom prst="rect">
              <a:avLst/>
            </a:prstGeom>
          </p:spPr>
        </p:pic>
        <p:sp>
          <p:nvSpPr>
            <p:cNvPr id="10" name="TextBox 9"/>
            <p:cNvSpPr txBox="1"/>
            <p:nvPr/>
          </p:nvSpPr>
          <p:spPr>
            <a:xfrm>
              <a:off x="5957032" y="3858339"/>
              <a:ext cx="1447004" cy="323393"/>
            </a:xfrm>
            <a:prstGeom prst="rect">
              <a:avLst/>
            </a:prstGeom>
            <a:noFill/>
          </p:spPr>
          <p:txBody>
            <a:bodyPr wrap="none" rtlCol="0">
              <a:spAutoFit/>
            </a:bodyPr>
            <a:lstStyle/>
            <a:p>
              <a:r>
                <a:rPr lang="en-US" dirty="0" smtClean="0"/>
                <a:t>Dark room</a:t>
              </a:r>
              <a:endParaRPr lang="en-GB" dirty="0"/>
            </a:p>
          </p:txBody>
        </p:sp>
        <p:sp>
          <p:nvSpPr>
            <p:cNvPr id="11" name="TextBox 10"/>
            <p:cNvSpPr txBox="1"/>
            <p:nvPr/>
          </p:nvSpPr>
          <p:spPr>
            <a:xfrm>
              <a:off x="5600716" y="5437099"/>
              <a:ext cx="1998855" cy="323393"/>
            </a:xfrm>
            <a:prstGeom prst="rect">
              <a:avLst/>
            </a:prstGeom>
            <a:noFill/>
          </p:spPr>
          <p:txBody>
            <a:bodyPr wrap="none" rtlCol="0">
              <a:spAutoFit/>
            </a:bodyPr>
            <a:lstStyle/>
            <a:p>
              <a:r>
                <a:rPr lang="en-US" dirty="0" smtClean="0"/>
                <a:t>Electronics Lab</a:t>
              </a:r>
              <a:endParaRPr lang="en-GB" dirty="0"/>
            </a:p>
          </p:txBody>
        </p:sp>
      </p:grpSp>
      <p:cxnSp>
        <p:nvCxnSpPr>
          <p:cNvPr id="16" name="Straight Arrow Connector 15"/>
          <p:cNvCxnSpPr/>
          <p:nvPr/>
        </p:nvCxnSpPr>
        <p:spPr>
          <a:xfrm>
            <a:off x="3570290" y="2558859"/>
            <a:ext cx="2828391" cy="689167"/>
          </a:xfrm>
          <a:prstGeom prst="straightConnector1">
            <a:avLst/>
          </a:prstGeom>
          <a:ln w="635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7" name="Straight Arrow Connector 16"/>
          <p:cNvCxnSpPr/>
          <p:nvPr/>
        </p:nvCxnSpPr>
        <p:spPr>
          <a:xfrm>
            <a:off x="2730935" y="4962452"/>
            <a:ext cx="3081102" cy="119529"/>
          </a:xfrm>
          <a:prstGeom prst="straightConnector1">
            <a:avLst/>
          </a:prstGeom>
          <a:ln w="635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9" name="TextBox 18"/>
          <p:cNvSpPr txBox="1"/>
          <p:nvPr/>
        </p:nvSpPr>
        <p:spPr>
          <a:xfrm>
            <a:off x="990600" y="2895600"/>
            <a:ext cx="1255973" cy="338554"/>
          </a:xfrm>
          <a:prstGeom prst="rect">
            <a:avLst/>
          </a:prstGeom>
          <a:noFill/>
        </p:spPr>
        <p:txBody>
          <a:bodyPr wrap="none" rtlCol="0">
            <a:spAutoFit/>
          </a:bodyPr>
          <a:lstStyle/>
          <a:p>
            <a:r>
              <a:rPr lang="en-US" dirty="0" smtClean="0"/>
              <a:t>Dark room</a:t>
            </a:r>
            <a:endParaRPr lang="en-GB" dirty="0"/>
          </a:p>
        </p:txBody>
      </p:sp>
      <p:sp>
        <p:nvSpPr>
          <p:cNvPr id="20" name="TextBox 19"/>
          <p:cNvSpPr txBox="1"/>
          <p:nvPr/>
        </p:nvSpPr>
        <p:spPr>
          <a:xfrm>
            <a:off x="1447800" y="5943600"/>
            <a:ext cx="1734970" cy="338554"/>
          </a:xfrm>
          <a:prstGeom prst="rect">
            <a:avLst/>
          </a:prstGeom>
          <a:noFill/>
        </p:spPr>
        <p:txBody>
          <a:bodyPr wrap="none" rtlCol="0">
            <a:spAutoFit/>
          </a:bodyPr>
          <a:lstStyle/>
          <a:p>
            <a:r>
              <a:rPr lang="en-US" dirty="0" smtClean="0">
                <a:solidFill>
                  <a:srgbClr val="FFFF00"/>
                </a:solidFill>
              </a:rPr>
              <a:t>Electronics Lab</a:t>
            </a:r>
            <a:endParaRPr lang="en-GB" dirty="0">
              <a:solidFill>
                <a:srgbClr val="FFFF00"/>
              </a:solidFill>
            </a:endParaRPr>
          </a:p>
        </p:txBody>
      </p:sp>
      <p:sp>
        <p:nvSpPr>
          <p:cNvPr id="14" name="TextBox 13"/>
          <p:cNvSpPr txBox="1"/>
          <p:nvPr/>
        </p:nvSpPr>
        <p:spPr>
          <a:xfrm>
            <a:off x="5496774" y="6183000"/>
            <a:ext cx="4065135" cy="707886"/>
          </a:xfrm>
          <a:prstGeom prst="rect">
            <a:avLst/>
          </a:prstGeom>
          <a:noFill/>
        </p:spPr>
        <p:txBody>
          <a:bodyPr wrap="none" rtlCol="0">
            <a:spAutoFit/>
          </a:bodyPr>
          <a:lstStyle/>
          <a:p>
            <a:r>
              <a:rPr lang="en-US" sz="4000" dirty="0" err="1" smtClean="0"/>
              <a:t>Ideasquare</a:t>
            </a:r>
            <a:r>
              <a:rPr lang="en-US" sz="4000" dirty="0" smtClean="0"/>
              <a:t> Lab</a:t>
            </a:r>
            <a:endParaRPr lang="en-GB" sz="4000" dirty="0"/>
          </a:p>
        </p:txBody>
      </p:sp>
      <p:sp>
        <p:nvSpPr>
          <p:cNvPr id="5" name="TextBox 4"/>
          <p:cNvSpPr txBox="1"/>
          <p:nvPr/>
        </p:nvSpPr>
        <p:spPr>
          <a:xfrm>
            <a:off x="453549" y="1335410"/>
            <a:ext cx="2277386" cy="584776"/>
          </a:xfrm>
          <a:prstGeom prst="rect">
            <a:avLst/>
          </a:prstGeom>
          <a:noFill/>
        </p:spPr>
        <p:txBody>
          <a:bodyPr wrap="none" rtlCol="0">
            <a:spAutoFit/>
          </a:bodyPr>
          <a:lstStyle/>
          <a:p>
            <a:r>
              <a:rPr lang="en-US" sz="3200" dirty="0" smtClean="0">
                <a:solidFill>
                  <a:srgbClr val="FFFF00"/>
                </a:solidFill>
              </a:rPr>
              <a:t>Test Area</a:t>
            </a:r>
            <a:endParaRPr lang="en-GB" sz="3200" dirty="0">
              <a:solidFill>
                <a:srgbClr val="FFFF00"/>
              </a:solidFill>
            </a:endParaRPr>
          </a:p>
        </p:txBody>
      </p:sp>
      <p:sp>
        <p:nvSpPr>
          <p:cNvPr id="18" name="TextBox 17"/>
          <p:cNvSpPr txBox="1"/>
          <p:nvPr/>
        </p:nvSpPr>
        <p:spPr>
          <a:xfrm>
            <a:off x="228600" y="4114800"/>
            <a:ext cx="2777123" cy="584776"/>
          </a:xfrm>
          <a:prstGeom prst="rect">
            <a:avLst/>
          </a:prstGeom>
          <a:noFill/>
        </p:spPr>
        <p:txBody>
          <a:bodyPr wrap="none" rtlCol="0">
            <a:spAutoFit/>
          </a:bodyPr>
          <a:lstStyle/>
          <a:p>
            <a:r>
              <a:rPr lang="en-US" sz="3200" dirty="0" smtClean="0">
                <a:solidFill>
                  <a:schemeClr val="accent1">
                    <a:lumMod val="50000"/>
                  </a:schemeClr>
                </a:solidFill>
              </a:rPr>
              <a:t>Control Area</a:t>
            </a:r>
            <a:endParaRPr lang="en-GB" sz="3200" dirty="0">
              <a:solidFill>
                <a:schemeClr val="accent1">
                  <a:lumMod val="50000"/>
                </a:schemeClr>
              </a:solidFill>
            </a:endParaRPr>
          </a:p>
        </p:txBody>
      </p:sp>
      <p:sp>
        <p:nvSpPr>
          <p:cNvPr id="7" name="Slide Number Placeholder 6"/>
          <p:cNvSpPr>
            <a:spLocks noGrp="1"/>
          </p:cNvSpPr>
          <p:nvPr>
            <p:ph type="sldNum" sz="quarter" idx="12"/>
          </p:nvPr>
        </p:nvSpPr>
        <p:spPr/>
        <p:txBody>
          <a:bodyPr/>
          <a:lstStyle/>
          <a:p>
            <a:fld id="{AB8C0ECA-CA96-402A-8EA7-CFEC3EADC30E}" type="slidenum">
              <a:rPr lang="en-GB" smtClean="0"/>
              <a:t>7</a:t>
            </a:fld>
            <a:endParaRPr lang="en-GB"/>
          </a:p>
        </p:txBody>
      </p:sp>
      <p:sp>
        <p:nvSpPr>
          <p:cNvPr id="21" name="Segnaposto piè di pagina 20"/>
          <p:cNvSpPr>
            <a:spLocks noGrp="1"/>
          </p:cNvSpPr>
          <p:nvPr>
            <p:ph type="ftr" sz="quarter" idx="11"/>
          </p:nvPr>
        </p:nvSpPr>
        <p:spPr/>
        <p:txBody>
          <a:bodyPr/>
          <a:lstStyle/>
          <a:p>
            <a:r>
              <a:rPr lang="en-US" smtClean="0"/>
              <a:t>SBN Review Meeting, October 15, 2015</a:t>
            </a:r>
            <a:endParaRPr lang="en-GB"/>
          </a:p>
        </p:txBody>
      </p:sp>
    </p:spTree>
    <p:extLst>
      <p:ext uri="{BB962C8B-B14F-4D97-AF65-F5344CB8AC3E}">
        <p14:creationId xmlns:p14="http://schemas.microsoft.com/office/powerpoint/2010/main" val="500387682"/>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cavi_dark_room_3.jp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81000" y="1371600"/>
            <a:ext cx="8991600" cy="5057775"/>
          </a:xfrm>
          <a:prstGeom prst="rect">
            <a:avLst/>
          </a:prstGeom>
        </p:spPr>
      </p:pic>
      <p:sp>
        <p:nvSpPr>
          <p:cNvPr id="9" name="Title 8"/>
          <p:cNvSpPr>
            <a:spLocks noGrp="1"/>
          </p:cNvSpPr>
          <p:nvPr>
            <p:ph type="title"/>
          </p:nvPr>
        </p:nvSpPr>
        <p:spPr>
          <a:xfrm>
            <a:off x="0" y="0"/>
            <a:ext cx="9906000" cy="1325563"/>
          </a:xfrm>
        </p:spPr>
        <p:txBody>
          <a:bodyPr/>
          <a:lstStyle/>
          <a:p>
            <a:pPr algn="ctr"/>
            <a:r>
              <a:rPr lang="en-US" dirty="0" smtClean="0"/>
              <a:t>Preparation of the dark room for PMT testing (II)</a:t>
            </a:r>
            <a:endParaRPr lang="en-GB" dirty="0"/>
          </a:p>
        </p:txBody>
      </p:sp>
      <p:sp>
        <p:nvSpPr>
          <p:cNvPr id="8" name="TextBox 7"/>
          <p:cNvSpPr txBox="1"/>
          <p:nvPr/>
        </p:nvSpPr>
        <p:spPr>
          <a:xfrm>
            <a:off x="533996" y="2514600"/>
            <a:ext cx="5766473" cy="400110"/>
          </a:xfrm>
          <a:prstGeom prst="rect">
            <a:avLst/>
          </a:prstGeom>
          <a:noFill/>
        </p:spPr>
        <p:txBody>
          <a:bodyPr wrap="none" rtlCol="0">
            <a:spAutoFit/>
          </a:bodyPr>
          <a:lstStyle/>
          <a:p>
            <a:r>
              <a:rPr lang="en-US" sz="2000" dirty="0">
                <a:solidFill>
                  <a:srgbClr val="FF0000"/>
                </a:solidFill>
              </a:rPr>
              <a:t>E</a:t>
            </a:r>
            <a:r>
              <a:rPr lang="en-US" sz="2000" dirty="0" smtClean="0">
                <a:solidFill>
                  <a:srgbClr val="FF0000"/>
                </a:solidFill>
              </a:rPr>
              <a:t>quipped </a:t>
            </a:r>
            <a:r>
              <a:rPr lang="en-US" sz="2000" dirty="0" smtClean="0">
                <a:solidFill>
                  <a:srgbClr val="FF0000"/>
                </a:solidFill>
              </a:rPr>
              <a:t>for simultaneous testing of 16 PMTs</a:t>
            </a:r>
            <a:endParaRPr lang="en-GB" sz="2000" dirty="0">
              <a:solidFill>
                <a:srgbClr val="FF0000"/>
              </a:solidFill>
            </a:endParaRPr>
          </a:p>
        </p:txBody>
      </p:sp>
      <p:graphicFrame>
        <p:nvGraphicFramePr>
          <p:cNvPr id="21" name="Table 20"/>
          <p:cNvGraphicFramePr>
            <a:graphicFrameLocks noGrp="1"/>
          </p:cNvGraphicFramePr>
          <p:nvPr>
            <p:extLst>
              <p:ext uri="{D42A27DB-BD31-4B8C-83A1-F6EECF244321}">
                <p14:modId xmlns:p14="http://schemas.microsoft.com/office/powerpoint/2010/main" val="1290643041"/>
              </p:ext>
            </p:extLst>
          </p:nvPr>
        </p:nvGraphicFramePr>
        <p:xfrm>
          <a:off x="1362075" y="5029200"/>
          <a:ext cx="8265319" cy="1562100"/>
        </p:xfrm>
        <a:graphic>
          <a:graphicData uri="http://schemas.openxmlformats.org/drawingml/2006/table">
            <a:tbl>
              <a:tblPr/>
              <a:tblGrid>
                <a:gridCol w="5139185"/>
                <a:gridCol w="3126134"/>
              </a:tblGrid>
              <a:tr h="236220">
                <a:tc>
                  <a:txBody>
                    <a:bodyPr/>
                    <a:lstStyle/>
                    <a:p>
                      <a:pPr algn="l" fontAlgn="b"/>
                      <a:r>
                        <a:rPr lang="en-GB" sz="2000" b="0" i="0" u="none" strike="noStrike" dirty="0">
                          <a:solidFill>
                            <a:srgbClr val="000000"/>
                          </a:solidFill>
                          <a:effectLst/>
                          <a:latin typeface="Calibri" panose="020F0502020204030204" pitchFamily="34" charset="0"/>
                        </a:rPr>
                        <a:t>items</a:t>
                      </a:r>
                    </a:p>
                  </a:txBody>
                  <a:tcPr marL="6191" marR="6191"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l" fontAlgn="b"/>
                      <a:r>
                        <a:rPr lang="en-GB" sz="2000" b="0" i="0" u="none" strike="noStrike" dirty="0">
                          <a:solidFill>
                            <a:srgbClr val="000000"/>
                          </a:solidFill>
                          <a:effectLst/>
                          <a:latin typeface="Calibri" panose="020F0502020204030204" pitchFamily="34" charset="0"/>
                        </a:rPr>
                        <a:t>status</a:t>
                      </a:r>
                    </a:p>
                  </a:txBody>
                  <a:tcPr marL="6191" marR="6191"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228600">
                <a:tc>
                  <a:txBody>
                    <a:bodyPr/>
                    <a:lstStyle/>
                    <a:p>
                      <a:pPr algn="l" fontAlgn="b"/>
                      <a:r>
                        <a:rPr lang="en-GB" sz="2000" b="0" i="0" u="none" strike="noStrike" dirty="0" smtClean="0">
                          <a:solidFill>
                            <a:srgbClr val="000000"/>
                          </a:solidFill>
                          <a:effectLst/>
                          <a:latin typeface="Calibri" panose="020F0502020204030204" pitchFamily="34" charset="0"/>
                        </a:rPr>
                        <a:t>Furniture</a:t>
                      </a:r>
                      <a:endParaRPr lang="en-GB" sz="2000" b="0" i="0" u="none" strike="noStrike" dirty="0">
                        <a:solidFill>
                          <a:srgbClr val="000000"/>
                        </a:solidFill>
                        <a:effectLst/>
                        <a:latin typeface="Calibri" panose="020F0502020204030204" pitchFamily="34" charset="0"/>
                      </a:endParaRPr>
                    </a:p>
                  </a:txBody>
                  <a:tcPr marL="6191" marR="6191"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chemeClr val="bg1"/>
                    </a:solidFill>
                  </a:tcPr>
                </a:tc>
                <a:tc>
                  <a:txBody>
                    <a:bodyPr/>
                    <a:lstStyle/>
                    <a:p>
                      <a:pPr algn="l" fontAlgn="b"/>
                      <a:r>
                        <a:rPr lang="en-GB" sz="2000" b="0" i="0" u="none" strike="noStrike" dirty="0" smtClean="0">
                          <a:solidFill>
                            <a:srgbClr val="000000"/>
                          </a:solidFill>
                          <a:effectLst/>
                          <a:latin typeface="Calibri" panose="020F0502020204030204" pitchFamily="34" charset="0"/>
                        </a:rPr>
                        <a:t>Installed</a:t>
                      </a:r>
                      <a:endParaRPr lang="en-GB" sz="2000" b="0" i="0" u="none" strike="noStrike" dirty="0">
                        <a:solidFill>
                          <a:srgbClr val="000000"/>
                        </a:solidFill>
                        <a:effectLst/>
                        <a:latin typeface="Calibri" panose="020F0502020204030204" pitchFamily="34" charset="0"/>
                      </a:endParaRPr>
                    </a:p>
                  </a:txBody>
                  <a:tcPr marL="6191" marR="6191"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chemeClr val="bg1"/>
                    </a:solidFill>
                  </a:tcPr>
                </a:tc>
              </a:tr>
              <a:tr h="228600">
                <a:tc>
                  <a:txBody>
                    <a:bodyPr/>
                    <a:lstStyle/>
                    <a:p>
                      <a:pPr algn="l" fontAlgn="b"/>
                      <a:r>
                        <a:rPr lang="en-GB" sz="2000" b="0" i="0" u="none" strike="noStrike" dirty="0">
                          <a:solidFill>
                            <a:srgbClr val="000000"/>
                          </a:solidFill>
                          <a:effectLst/>
                          <a:latin typeface="Calibri" panose="020F0502020204030204" pitchFamily="34" charset="0"/>
                        </a:rPr>
                        <a:t>Cabling </a:t>
                      </a:r>
                    </a:p>
                  </a:txBody>
                  <a:tcPr marL="6191" marR="6191"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chemeClr val="bg1"/>
                    </a:solidFill>
                  </a:tcPr>
                </a:tc>
                <a:tc>
                  <a:txBody>
                    <a:bodyPr/>
                    <a:lstStyle/>
                    <a:p>
                      <a:pPr algn="l" fontAlgn="b"/>
                      <a:r>
                        <a:rPr lang="en-GB" sz="2000" b="0" i="0" u="none" strike="noStrike" dirty="0" smtClean="0">
                          <a:solidFill>
                            <a:srgbClr val="000000"/>
                          </a:solidFill>
                          <a:effectLst/>
                          <a:latin typeface="Calibri" panose="020F0502020204030204" pitchFamily="34" charset="0"/>
                        </a:rPr>
                        <a:t>Installed</a:t>
                      </a:r>
                      <a:endParaRPr lang="en-GB" sz="2000" b="0" i="0" u="none" strike="noStrike" dirty="0">
                        <a:solidFill>
                          <a:srgbClr val="000000"/>
                        </a:solidFill>
                        <a:effectLst/>
                        <a:latin typeface="Calibri" panose="020F0502020204030204" pitchFamily="34" charset="0"/>
                      </a:endParaRPr>
                    </a:p>
                  </a:txBody>
                  <a:tcPr marL="6191" marR="6191"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chemeClr val="bg1"/>
                    </a:solidFill>
                  </a:tcPr>
                </a:tc>
              </a:tr>
              <a:tr h="228600">
                <a:tc>
                  <a:txBody>
                    <a:bodyPr/>
                    <a:lstStyle/>
                    <a:p>
                      <a:pPr algn="l" fontAlgn="b"/>
                      <a:r>
                        <a:rPr lang="en-GB" sz="2000" b="0" i="0" u="none" strike="noStrike" smtClean="0">
                          <a:solidFill>
                            <a:srgbClr val="000000"/>
                          </a:solidFill>
                          <a:effectLst/>
                          <a:latin typeface="Calibri" panose="020F0502020204030204" pitchFamily="34" charset="0"/>
                        </a:rPr>
                        <a:t>Feedthroughs electronics </a:t>
                      </a:r>
                      <a:r>
                        <a:rPr lang="en-GB" sz="2000" b="0" i="0" u="none" strike="noStrike" dirty="0">
                          <a:solidFill>
                            <a:srgbClr val="000000"/>
                          </a:solidFill>
                          <a:effectLst/>
                          <a:latin typeface="Calibri" panose="020F0502020204030204" pitchFamily="34" charset="0"/>
                        </a:rPr>
                        <a:t>lab </a:t>
                      </a:r>
                      <a:r>
                        <a:rPr lang="en-GB" sz="2000" b="0" i="0" u="none" strike="noStrike" dirty="0" smtClean="0">
                          <a:solidFill>
                            <a:srgbClr val="000000"/>
                          </a:solidFill>
                          <a:effectLst/>
                          <a:latin typeface="Calibri" panose="020F0502020204030204" pitchFamily="34" charset="0"/>
                        </a:rPr>
                        <a:t>to dark room</a:t>
                      </a:r>
                      <a:endParaRPr lang="en-GB" sz="2000" b="0" i="0" u="none" strike="noStrike" dirty="0">
                        <a:solidFill>
                          <a:srgbClr val="000000"/>
                        </a:solidFill>
                        <a:effectLst/>
                        <a:latin typeface="Calibri" panose="020F0502020204030204" pitchFamily="34" charset="0"/>
                      </a:endParaRPr>
                    </a:p>
                  </a:txBody>
                  <a:tcPr marL="6191" marR="6191"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chemeClr val="bg1"/>
                    </a:solidFill>
                  </a:tcPr>
                </a:tc>
                <a:tc>
                  <a:txBody>
                    <a:bodyPr/>
                    <a:lstStyle/>
                    <a:p>
                      <a:pPr algn="l" fontAlgn="b"/>
                      <a:r>
                        <a:rPr lang="en-GB" sz="2000" b="0" i="0" u="none" strike="noStrike" dirty="0" smtClean="0">
                          <a:solidFill>
                            <a:srgbClr val="000000"/>
                          </a:solidFill>
                          <a:effectLst/>
                          <a:latin typeface="Calibri" panose="020F0502020204030204" pitchFamily="34" charset="0"/>
                        </a:rPr>
                        <a:t>Installed</a:t>
                      </a:r>
                      <a:endParaRPr lang="en-GB" sz="2000" b="0" i="0" u="none" strike="noStrike" dirty="0">
                        <a:solidFill>
                          <a:srgbClr val="000000"/>
                        </a:solidFill>
                        <a:effectLst/>
                        <a:latin typeface="Calibri" panose="020F0502020204030204" pitchFamily="34" charset="0"/>
                      </a:endParaRPr>
                    </a:p>
                  </a:txBody>
                  <a:tcPr marL="6191" marR="6191"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chemeClr val="bg1"/>
                    </a:solidFill>
                  </a:tcPr>
                </a:tc>
              </a:tr>
              <a:tr h="228600">
                <a:tc>
                  <a:txBody>
                    <a:bodyPr/>
                    <a:lstStyle/>
                    <a:p>
                      <a:pPr algn="l" fontAlgn="b"/>
                      <a:r>
                        <a:rPr lang="en-GB" sz="2000" b="0" i="0" u="none" strike="noStrike" dirty="0" smtClean="0">
                          <a:solidFill>
                            <a:srgbClr val="000000"/>
                          </a:solidFill>
                          <a:effectLst/>
                          <a:latin typeface="Calibri" panose="020F0502020204030204" pitchFamily="34" charset="0"/>
                        </a:rPr>
                        <a:t>Access and environmental </a:t>
                      </a:r>
                      <a:r>
                        <a:rPr lang="en-GB" sz="2000" b="0" i="0" u="none" strike="noStrike" dirty="0">
                          <a:solidFill>
                            <a:srgbClr val="000000"/>
                          </a:solidFill>
                          <a:effectLst/>
                          <a:latin typeface="Calibri" panose="020F0502020204030204" pitchFamily="34" charset="0"/>
                        </a:rPr>
                        <a:t>monitoring</a:t>
                      </a:r>
                    </a:p>
                  </a:txBody>
                  <a:tcPr marL="6191" marR="6191"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solidFill>
                      <a:schemeClr val="bg1"/>
                    </a:solidFill>
                  </a:tcPr>
                </a:tc>
                <a:tc>
                  <a:txBody>
                    <a:bodyPr/>
                    <a:lstStyle/>
                    <a:p>
                      <a:pPr algn="l" fontAlgn="b"/>
                      <a:r>
                        <a:rPr lang="en-GB" sz="2000" b="0" i="0" u="none" strike="noStrike" dirty="0" smtClean="0">
                          <a:solidFill>
                            <a:srgbClr val="000000"/>
                          </a:solidFill>
                          <a:effectLst/>
                          <a:latin typeface="Calibri" panose="020F0502020204030204" pitchFamily="34" charset="0"/>
                        </a:rPr>
                        <a:t>Being</a:t>
                      </a:r>
                      <a:r>
                        <a:rPr lang="en-GB" sz="2000" b="0" i="0" u="none" strike="noStrike" baseline="0" dirty="0" smtClean="0">
                          <a:solidFill>
                            <a:srgbClr val="000000"/>
                          </a:solidFill>
                          <a:effectLst/>
                          <a:latin typeface="Calibri" panose="020F0502020204030204" pitchFamily="34" charset="0"/>
                        </a:rPr>
                        <a:t> i</a:t>
                      </a:r>
                      <a:r>
                        <a:rPr lang="en-GB" sz="2000" b="0" i="0" u="none" strike="noStrike" dirty="0" smtClean="0">
                          <a:solidFill>
                            <a:srgbClr val="000000"/>
                          </a:solidFill>
                          <a:effectLst/>
                          <a:latin typeface="Calibri" panose="020F0502020204030204" pitchFamily="34" charset="0"/>
                        </a:rPr>
                        <a:t>mplemented</a:t>
                      </a:r>
                      <a:endParaRPr lang="en-GB" sz="2000" b="0" i="0" u="none" strike="noStrike" dirty="0">
                        <a:solidFill>
                          <a:srgbClr val="000000"/>
                        </a:solidFill>
                        <a:effectLst/>
                        <a:latin typeface="Calibri" panose="020F0502020204030204" pitchFamily="34" charset="0"/>
                      </a:endParaRPr>
                    </a:p>
                  </a:txBody>
                  <a:tcPr marL="6191" marR="6191"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solidFill>
                      <a:schemeClr val="bg1"/>
                    </a:solidFill>
                  </a:tcPr>
                </a:tc>
              </a:tr>
            </a:tbl>
          </a:graphicData>
        </a:graphic>
      </p:graphicFrame>
      <p:sp>
        <p:nvSpPr>
          <p:cNvPr id="2" name="Footer Placeholder 1"/>
          <p:cNvSpPr>
            <a:spLocks noGrp="1"/>
          </p:cNvSpPr>
          <p:nvPr>
            <p:ph type="ftr" sz="quarter" idx="11"/>
          </p:nvPr>
        </p:nvSpPr>
        <p:spPr/>
        <p:txBody>
          <a:bodyPr/>
          <a:lstStyle/>
          <a:p>
            <a:r>
              <a:rPr lang="en-US" smtClean="0"/>
              <a:t>SBN Review Meeting, October 15, 2015</a:t>
            </a:r>
            <a:endParaRPr lang="en-GB"/>
          </a:p>
        </p:txBody>
      </p:sp>
      <p:sp>
        <p:nvSpPr>
          <p:cNvPr id="4" name="Slide Number Placeholder 3"/>
          <p:cNvSpPr>
            <a:spLocks noGrp="1"/>
          </p:cNvSpPr>
          <p:nvPr>
            <p:ph type="sldNum" sz="quarter" idx="12"/>
          </p:nvPr>
        </p:nvSpPr>
        <p:spPr/>
        <p:txBody>
          <a:bodyPr/>
          <a:lstStyle/>
          <a:p>
            <a:fld id="{AB8C0ECA-CA96-402A-8EA7-CFEC3EADC30E}" type="slidenum">
              <a:rPr lang="en-GB" smtClean="0"/>
              <a:t>8</a:t>
            </a:fld>
            <a:endParaRPr lang="en-GB"/>
          </a:p>
        </p:txBody>
      </p:sp>
    </p:spTree>
    <p:extLst>
      <p:ext uri="{BB962C8B-B14F-4D97-AF65-F5344CB8AC3E}">
        <p14:creationId xmlns:p14="http://schemas.microsoft.com/office/powerpoint/2010/main" val="3278937088"/>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rgbClr val="FFFFFF"/>
                </a:solidFill>
              </a:rPr>
              <a:t>Cathode substitution/”planarization”</a:t>
            </a:r>
          </a:p>
        </p:txBody>
      </p:sp>
      <p:sp>
        <p:nvSpPr>
          <p:cNvPr id="3" name="Content Placeholder 2"/>
          <p:cNvSpPr>
            <a:spLocks noGrp="1"/>
          </p:cNvSpPr>
          <p:nvPr>
            <p:ph idx="1"/>
          </p:nvPr>
        </p:nvSpPr>
        <p:spPr>
          <a:xfrm>
            <a:off x="0" y="228600"/>
            <a:ext cx="4343400" cy="6477000"/>
          </a:xfrm>
        </p:spPr>
        <p:txBody>
          <a:bodyPr/>
          <a:lstStyle/>
          <a:p>
            <a:pPr marL="400050" lvl="2" indent="0">
              <a:lnSpc>
                <a:spcPct val="120000"/>
              </a:lnSpc>
              <a:buSzPct val="80000"/>
              <a:buNone/>
            </a:pPr>
            <a:endParaRPr lang="en-US" sz="2000" dirty="0" smtClean="0">
              <a:solidFill>
                <a:srgbClr val="000000"/>
              </a:solidFill>
            </a:endParaRPr>
          </a:p>
          <a:p>
            <a:pPr marL="635000" lvl="2" indent="-234950">
              <a:lnSpc>
                <a:spcPct val="120000"/>
              </a:lnSpc>
              <a:buSzPct val="80000"/>
              <a:buFont typeface="Zapf Dingbats" charset="2"/>
              <a:buChar char="l"/>
            </a:pPr>
            <a:r>
              <a:rPr lang="en-US" sz="2000" dirty="0" smtClean="0">
                <a:solidFill>
                  <a:srgbClr val="000000"/>
                </a:solidFill>
              </a:rPr>
              <a:t>The intervention on the </a:t>
            </a:r>
            <a:r>
              <a:rPr lang="en-US" sz="2000" dirty="0" smtClean="0">
                <a:solidFill>
                  <a:srgbClr val="000000"/>
                </a:solidFill>
              </a:rPr>
              <a:t>cathode panels of the first T300 module </a:t>
            </a:r>
            <a:r>
              <a:rPr lang="en-US" sz="2000" dirty="0" smtClean="0">
                <a:solidFill>
                  <a:srgbClr val="000000"/>
                </a:solidFill>
              </a:rPr>
              <a:t>by personnel of the CERN Main Workshop was successful: the residual non-planarity is within few mm</a:t>
            </a:r>
            <a:r>
              <a:rPr lang="en-US" sz="2000" dirty="0" smtClean="0">
                <a:solidFill>
                  <a:srgbClr val="000000"/>
                </a:solidFill>
              </a:rPr>
              <a:t>.</a:t>
            </a:r>
            <a:endParaRPr lang="en-US" sz="2000" dirty="0" smtClean="0"/>
          </a:p>
          <a:p>
            <a:pPr marL="635000" lvl="2" indent="-234950">
              <a:buSzPct val="80000"/>
              <a:buFont typeface="Zapf Dingbats" charset="2"/>
              <a:buChar char="l"/>
            </a:pPr>
            <a:r>
              <a:rPr lang="en-US" sz="2000" dirty="0" smtClean="0"/>
              <a:t>The “flattening” operation was </a:t>
            </a:r>
            <a:r>
              <a:rPr lang="en-US" sz="2000" dirty="0"/>
              <a:t>completed </a:t>
            </a:r>
            <a:r>
              <a:rPr lang="en-US" sz="2000" dirty="0" smtClean="0"/>
              <a:t>at the </a:t>
            </a:r>
            <a:r>
              <a:rPr lang="en-US" sz="2000" dirty="0"/>
              <a:t>end of September. The panels </a:t>
            </a:r>
            <a:r>
              <a:rPr lang="en-US" sz="2000" dirty="0" smtClean="0"/>
              <a:t>were taken to an external company for cleaning and electro</a:t>
            </a:r>
            <a:r>
              <a:rPr lang="en-US" sz="2000" dirty="0"/>
              <a:t>-</a:t>
            </a:r>
            <a:r>
              <a:rPr lang="en-US" sz="2000" dirty="0" smtClean="0"/>
              <a:t>polishing. </a:t>
            </a:r>
            <a:r>
              <a:rPr lang="en-US" sz="2000" dirty="0"/>
              <a:t>Re-installation in the TPC is scheduled by end of October</a:t>
            </a:r>
            <a:r>
              <a:rPr lang="en-US" sz="2000" dirty="0" smtClean="0"/>
              <a:t>.</a:t>
            </a:r>
          </a:p>
          <a:p>
            <a:pPr marL="635000" lvl="2" indent="-234950">
              <a:buSzPct val="80000"/>
              <a:buFont typeface="Zapf Dingbats" charset="2"/>
              <a:buChar char="l"/>
            </a:pPr>
            <a:endParaRPr lang="en-US" sz="2000" dirty="0" smtClean="0"/>
          </a:p>
          <a:p>
            <a:pPr marL="0" indent="0">
              <a:buSzPct val="80000"/>
              <a:buNone/>
            </a:pPr>
            <a:endParaRPr lang="en-US" dirty="0">
              <a:solidFill>
                <a:srgbClr val="000000"/>
              </a:solidFill>
            </a:endParaRPr>
          </a:p>
        </p:txBody>
      </p:sp>
      <p:sp>
        <p:nvSpPr>
          <p:cNvPr id="4" name="Slide Number Placeholder 3"/>
          <p:cNvSpPr>
            <a:spLocks noGrp="1"/>
          </p:cNvSpPr>
          <p:nvPr>
            <p:ph type="sldNum" sz="quarter" idx="11"/>
          </p:nvPr>
        </p:nvSpPr>
        <p:spPr/>
        <p:txBody>
          <a:bodyPr/>
          <a:lstStyle/>
          <a:p>
            <a:r>
              <a:rPr lang="en-GB" smtClean="0"/>
              <a:t>Slide: </a:t>
            </a:r>
            <a:fld id="{C0367892-4C36-1744-A726-262AF37AA8B7}" type="slidenum">
              <a:rPr lang="en-GB" smtClean="0"/>
              <a:pPr/>
              <a:t>9</a:t>
            </a:fld>
            <a:endParaRPr lang="en-GB" dirty="0">
              <a:solidFill>
                <a:schemeClr val="accent1"/>
              </a:solidFill>
            </a:endParaRPr>
          </a:p>
        </p:txBody>
      </p:sp>
      <p:sp>
        <p:nvSpPr>
          <p:cNvPr id="7" name="Rectangle 5"/>
          <p:cNvSpPr>
            <a:spLocks noGrp="1" noChangeArrowheads="1"/>
          </p:cNvSpPr>
          <p:nvPr>
            <p:ph type="ftr" sz="quarter" idx="3"/>
          </p:nvPr>
        </p:nvSpPr>
        <p:spPr bwMode="auto">
          <a:xfrm>
            <a:off x="5962" y="6629400"/>
            <a:ext cx="4566038" cy="2286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smtClean="0">
                <a:solidFill>
                  <a:schemeClr val="accent2"/>
                </a:solidFill>
                <a:latin typeface="Helvetica" charset="0"/>
                <a:ea typeface="ＭＳ Ｐゴシック" charset="0"/>
                <a:cs typeface="ＭＳ Ｐゴシック" charset="0"/>
              </a:defRPr>
            </a:lvl1pPr>
          </a:lstStyle>
          <a:p>
            <a:pPr>
              <a:defRPr/>
            </a:pPr>
            <a:r>
              <a:rPr lang="en-US" smtClean="0"/>
              <a:t>SBN Review Meeting, October 15, 2015</a:t>
            </a:r>
            <a:endParaRPr lang="en-GB" dirty="0"/>
          </a:p>
        </p:txBody>
      </p:sp>
      <p:pic>
        <p:nvPicPr>
          <p:cNvPr id="5" name="Picture 4" descr="IMG_1112.JP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419600" y="1219200"/>
            <a:ext cx="5334000" cy="4000500"/>
          </a:xfrm>
          <a:prstGeom prst="rect">
            <a:avLst/>
          </a:prstGeom>
        </p:spPr>
      </p:pic>
      <p:sp>
        <p:nvSpPr>
          <p:cNvPr id="6" name="TextBox 5"/>
          <p:cNvSpPr txBox="1"/>
          <p:nvPr/>
        </p:nvSpPr>
        <p:spPr>
          <a:xfrm>
            <a:off x="5296186" y="685800"/>
            <a:ext cx="3466814" cy="461665"/>
          </a:xfrm>
          <a:prstGeom prst="rect">
            <a:avLst/>
          </a:prstGeom>
          <a:noFill/>
        </p:spPr>
        <p:txBody>
          <a:bodyPr wrap="none" rtlCol="0">
            <a:spAutoFit/>
          </a:bodyPr>
          <a:lstStyle/>
          <a:p>
            <a:r>
              <a:rPr lang="en-US" sz="2400" dirty="0" smtClean="0"/>
              <a:t>Electro-polishing bath</a:t>
            </a:r>
            <a:endParaRPr lang="en-US" sz="2400" dirty="0"/>
          </a:p>
        </p:txBody>
      </p:sp>
    </p:spTree>
    <p:extLst>
      <p:ext uri="{BB962C8B-B14F-4D97-AF65-F5344CB8AC3E}">
        <p14:creationId xmlns:p14="http://schemas.microsoft.com/office/powerpoint/2010/main" val="2364166961"/>
      </p:ext>
    </p:extLst>
  </p:cSld>
  <p:clrMapOvr>
    <a:masterClrMapping/>
  </p:clrMapOvr>
  <mc:AlternateContent xmlns:mc="http://schemas.openxmlformats.org/markup-compatibility/2006" xmlns:p14="http://schemas.microsoft.com/office/powerpoint/2010/main">
    <mc:Choice Requires="p14">
      <p:transition spd="slow" p14:dur="2000"/>
    </mc:Choice>
    <mc:Fallback xmlns:mv="urn:schemas-microsoft-com:mac:vml" xmlns="">
      <p:transition spd="slow"/>
    </mc:Fallback>
  </mc:AlternateContent>
  <p:timing>
    <p:tnLst>
      <p:par>
        <p:cTn xmlns:p14="http://schemas.microsoft.com/office/powerpoint/2010/main" id="1" dur="indefinite" restart="never" nodeType="tmRoot"/>
      </p:par>
    </p:tnLst>
  </p:timing>
</p:sld>
</file>

<file path=ppt/theme/theme1.xml><?xml version="1.0" encoding="utf-8"?>
<a:theme xmlns:a="http://schemas.openxmlformats.org/drawingml/2006/main" name="OECD_TALK">
  <a:themeElements>
    <a:clrScheme name="OECD_TALK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ECD_TALK">
      <a:majorFont>
        <a:latin typeface="Helvetica"/>
        <a:ea typeface=""/>
        <a:cs typeface=""/>
      </a:majorFont>
      <a:minorFont>
        <a:latin typeface="Comic Sans MS"/>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600" b="0" i="0" u="none" strike="noStrike" cap="none" normalizeH="0" baseline="0" smtClean="0">
            <a:ln>
              <a:noFill/>
            </a:ln>
            <a:solidFill>
              <a:schemeClr val="tx1"/>
            </a:solidFill>
            <a:effectLst/>
            <a:latin typeface="Comic Sans MS" pitchFamily="1"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600" b="0" i="0" u="none" strike="noStrike" cap="none" normalizeH="0" baseline="0" smtClean="0">
            <a:ln>
              <a:noFill/>
            </a:ln>
            <a:solidFill>
              <a:schemeClr val="tx1"/>
            </a:solidFill>
            <a:effectLst/>
            <a:latin typeface="Comic Sans MS" pitchFamily="1" charset="0"/>
          </a:defRPr>
        </a:defPPr>
      </a:lstStyle>
    </a:lnDef>
  </a:objectDefaults>
  <a:extraClrSchemeLst>
    <a:extraClrScheme>
      <a:clrScheme name="OECD_TALK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ECD_TALK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ECD_TALK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ECD_TALK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ECD_TALK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ECD_TALK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ECD_TALK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38556</TotalTime>
  <Words>2134</Words>
  <Application>Microsoft Macintosh PowerPoint</Application>
  <PresentationFormat>A4 Paper (210x297 mm)</PresentationFormat>
  <Paragraphs>367</Paragraphs>
  <Slides>62</Slides>
  <Notes>8</Notes>
  <HiddenSlides>0</HiddenSlides>
  <MMClips>0</MMClips>
  <ScaleCrop>false</ScaleCrop>
  <HeadingPairs>
    <vt:vector size="4" baseType="variant">
      <vt:variant>
        <vt:lpstr>Theme</vt:lpstr>
      </vt:variant>
      <vt:variant>
        <vt:i4>1</vt:i4>
      </vt:variant>
      <vt:variant>
        <vt:lpstr>Slide Titles</vt:lpstr>
      </vt:variant>
      <vt:variant>
        <vt:i4>62</vt:i4>
      </vt:variant>
    </vt:vector>
  </HeadingPairs>
  <TitlesOfParts>
    <vt:vector size="63" baseType="lpstr">
      <vt:lpstr>OECD_TALK</vt:lpstr>
      <vt:lpstr>PowerPoint Presentation</vt:lpstr>
      <vt:lpstr>Activities in progress</vt:lpstr>
      <vt:lpstr>New PMTs system deployment</vt:lpstr>
      <vt:lpstr>New PMTs system deployment and mechanics</vt:lpstr>
      <vt:lpstr>PMTs mechanics</vt:lpstr>
      <vt:lpstr>PMTs mechanics</vt:lpstr>
      <vt:lpstr>Preparation of the dark room for PMT testing (I)</vt:lpstr>
      <vt:lpstr>Preparation of the dark room for PMT testing (II)</vt:lpstr>
      <vt:lpstr>Cathode substitution/”planarization”</vt:lpstr>
      <vt:lpstr>TPB Evaporation – B169</vt:lpstr>
      <vt:lpstr>Detector re-cabling</vt:lpstr>
      <vt:lpstr>New readout electronics</vt:lpstr>
      <vt:lpstr>New cold vessels construction</vt:lpstr>
      <vt:lpstr>New cold vessels</vt:lpstr>
      <vt:lpstr>New cold vessels construction – Materials I</vt:lpstr>
      <vt:lpstr>New cold vessels construction – Materials II</vt:lpstr>
      <vt:lpstr>U-frames Assembly tooling</vt:lpstr>
      <vt:lpstr>U-frames Corner design</vt:lpstr>
      <vt:lpstr>U-frames Corner design - Welding development</vt:lpstr>
      <vt:lpstr>U-frames Corner design - Welding development</vt:lpstr>
      <vt:lpstr>WA104 Corner assembly test piece  </vt:lpstr>
      <vt:lpstr>WA104 Welding qualifications   </vt:lpstr>
      <vt:lpstr>Assembly strategy - 1</vt:lpstr>
      <vt:lpstr>Assembly strategy - 2</vt:lpstr>
      <vt:lpstr>Assembly strategy - 3</vt:lpstr>
      <vt:lpstr>Assembly strategy - 4</vt:lpstr>
      <vt:lpstr>Assembly strategy - 5</vt:lpstr>
      <vt:lpstr>Assembly strategy - 6</vt:lpstr>
      <vt:lpstr>Assembly strategy - 7</vt:lpstr>
      <vt:lpstr>Assembly strategy - 8</vt:lpstr>
      <vt:lpstr>Assembly strategy - 9</vt:lpstr>
      <vt:lpstr>Assembly strategy - 10</vt:lpstr>
      <vt:lpstr>Assembly strategy - 11</vt:lpstr>
      <vt:lpstr>New Thermal Insulation</vt:lpstr>
      <vt:lpstr>New T600 layout</vt:lpstr>
      <vt:lpstr>New T600 layout</vt:lpstr>
      <vt:lpstr>Installation area</vt:lpstr>
      <vt:lpstr>Cryogenics and purification systems</vt:lpstr>
      <vt:lpstr>T600 Warm Vessel and Cryogenics envelope </vt:lpstr>
      <vt:lpstr>T600 Warm Vessel and Cryogenics envelope </vt:lpstr>
      <vt:lpstr>T600 Warm Vessel and Cryogenics envelope </vt:lpstr>
      <vt:lpstr>PowerPoint Presentation</vt:lpstr>
      <vt:lpstr>PowerPoint Presentation</vt:lpstr>
      <vt:lpstr>PowerPoint Presentation</vt:lpstr>
      <vt:lpstr>PowerPoint Presentation</vt:lpstr>
      <vt:lpstr>PowerPoint Presentation</vt:lpstr>
      <vt:lpstr>PowerPoint Presentation</vt:lpstr>
      <vt:lpstr>Far Detector Building at FNAL – July 24, 2015</vt:lpstr>
      <vt:lpstr>Far Detector Building at FNAL – August 13, 2015</vt:lpstr>
      <vt:lpstr>Conclusions</vt:lpstr>
      <vt:lpstr>PowerPoint Presentation</vt:lpstr>
      <vt:lpstr>First Cold Vessel</vt:lpstr>
      <vt:lpstr>Second Cold Vessel</vt:lpstr>
      <vt:lpstr>Cold Vessels</vt:lpstr>
      <vt:lpstr>First TPC</vt:lpstr>
      <vt:lpstr>Second TPC</vt:lpstr>
      <vt:lpstr>Cryogenics</vt:lpstr>
      <vt:lpstr>Warm Vessel</vt:lpstr>
      <vt:lpstr>Cosmic Tagger</vt:lpstr>
      <vt:lpstr>Transport to FNAL</vt:lpstr>
      <vt:lpstr>Assembly at FNAL &amp; Commissioning</vt:lpstr>
      <vt:lpstr>All in One</vt:lpstr>
    </vt:vector>
  </TitlesOfParts>
  <Company>Carlo Rubbia</Company>
  <LinksUpToDate>false</LinksUpToDate>
  <SharedDoc>false</SharedDoc>
  <HyperlinkBase/>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From optical astronomy to astro-particle physics    Carlo Rubbia CERN, Geneva, Switzerland</dc:title>
  <dc:creator>Carlo Rubbia</dc:creator>
  <cp:lastModifiedBy>Claudio Montanari</cp:lastModifiedBy>
  <cp:revision>844</cp:revision>
  <cp:lastPrinted>2014-03-19T14:44:10Z</cp:lastPrinted>
  <dcterms:created xsi:type="dcterms:W3CDTF">2014-01-31T11:06:17Z</dcterms:created>
  <dcterms:modified xsi:type="dcterms:W3CDTF">2015-10-14T09:22:09Z</dcterms:modified>
</cp:coreProperties>
</file>