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gif" ContentType="image/gif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7" r:id="rId2"/>
    <p:sldId id="294" r:id="rId3"/>
    <p:sldId id="295" r:id="rId4"/>
    <p:sldId id="274" r:id="rId5"/>
    <p:sldId id="283" r:id="rId6"/>
    <p:sldId id="286" r:id="rId7"/>
    <p:sldId id="284" r:id="rId8"/>
    <p:sldId id="285" r:id="rId9"/>
    <p:sldId id="261" r:id="rId10"/>
    <p:sldId id="265" r:id="rId11"/>
    <p:sldId id="266" r:id="rId12"/>
    <p:sldId id="268" r:id="rId13"/>
    <p:sldId id="272" r:id="rId14"/>
    <p:sldId id="273" r:id="rId15"/>
    <p:sldId id="289" r:id="rId16"/>
    <p:sldId id="296" r:id="rId17"/>
    <p:sldId id="292" r:id="rId18"/>
    <p:sldId id="297" r:id="rId19"/>
    <p:sldId id="288" r:id="rId20"/>
    <p:sldId id="282" r:id="rId21"/>
    <p:sldId id="262" r:id="rId22"/>
    <p:sldId id="298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2DF0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18"/>
    <p:restoredTop sz="95820" autoAdjust="0"/>
  </p:normalViewPr>
  <p:slideViewPr>
    <p:cSldViewPr snapToGrid="0" snapToObjects="1">
      <p:cViewPr>
        <p:scale>
          <a:sx n="112" d="100"/>
          <a:sy n="112" d="100"/>
        </p:scale>
        <p:origin x="1336" y="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D1951C-E0B2-6345-B7D8-FD00A15AFC94}" type="datetimeFigureOut">
              <a:rPr lang="en-US" smtClean="0"/>
              <a:t>5/3/16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23913E-D180-C941-881C-8AFCB4991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272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gi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0A005-31D4-B94C-A144-AC438631DD27}" type="datetimeFigureOut">
              <a:rPr lang="en-US" smtClean="0"/>
              <a:t>5/2/16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F23F3-87D8-9748-8127-522A0A1A7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697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0A005-31D4-B94C-A144-AC438631DD27}" type="datetimeFigureOut">
              <a:rPr lang="en-US" smtClean="0"/>
              <a:t>5/2/16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F23F3-87D8-9748-8127-522A0A1A7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156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0A005-31D4-B94C-A144-AC438631DD27}" type="datetimeFigureOut">
              <a:rPr lang="en-US" smtClean="0"/>
              <a:t>5/2/16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F23F3-87D8-9748-8127-522A0A1A7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8673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 rot="10800000">
            <a:off x="0" y="6577951"/>
            <a:ext cx="9144000" cy="288000"/>
          </a:xfrm>
          <a:prstGeom prst="rect">
            <a:avLst/>
          </a:prstGeom>
          <a:solidFill>
            <a:srgbClr val="0055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36135" y="135762"/>
            <a:ext cx="6120241" cy="628942"/>
          </a:xfrm>
        </p:spPr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algn="ctr">
              <a:defRPr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dirty="0" smtClean="0"/>
              <a:t>Line1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7221" y="6570000"/>
            <a:ext cx="468000" cy="288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FE68E1D-0EEC-4F03-9262-EA4782D9E5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06942" y="6570000"/>
            <a:ext cx="8370000" cy="288000"/>
          </a:xfrm>
        </p:spPr>
        <p:txBody>
          <a:bodyPr anchor="ctr">
            <a:normAutofit/>
          </a:bodyPr>
          <a:lstStyle>
            <a:lvl1pPr>
              <a:defRPr lang="en-US" sz="1050" b="1" i="1" baseline="0" dirty="0" smtClean="0">
                <a:ln w="11430"/>
                <a:solidFill>
                  <a:srgbClr val="FFFFFF"/>
                </a:solidFill>
                <a:latin typeface="Century Gothic" pitchFamily="34" charset="0"/>
              </a:defRPr>
            </a:lvl1pPr>
          </a:lstStyle>
          <a:p>
            <a:r>
              <a:rPr lang="en-US" dirty="0" smtClean="0"/>
              <a:t>E. Auffray, FAST General Meeting17 March 2016</a:t>
            </a:r>
            <a:endParaRPr lang="en-US" dirty="0"/>
          </a:p>
        </p:txBody>
      </p:sp>
      <p:pic>
        <p:nvPicPr>
          <p:cNvPr id="4" name="Picture 3" descr="FAST-flat-transparency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177" y="189015"/>
            <a:ext cx="1507958" cy="503681"/>
          </a:xfrm>
          <a:prstGeom prst="rect">
            <a:avLst/>
          </a:prstGeom>
        </p:spPr>
      </p:pic>
      <p:pic>
        <p:nvPicPr>
          <p:cNvPr id="10" name="Picture 9" descr="eu-flag.g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8384" y="135762"/>
            <a:ext cx="937696" cy="628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663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0A005-31D4-B94C-A144-AC438631DD27}" type="datetimeFigureOut">
              <a:rPr lang="en-US" smtClean="0"/>
              <a:t>5/2/16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F23F3-87D8-9748-8127-522A0A1A7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651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0A005-31D4-B94C-A144-AC438631DD27}" type="datetimeFigureOut">
              <a:rPr lang="en-US" smtClean="0"/>
              <a:t>5/2/16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F23F3-87D8-9748-8127-522A0A1A7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676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0A005-31D4-B94C-A144-AC438631DD27}" type="datetimeFigureOut">
              <a:rPr lang="en-US" smtClean="0"/>
              <a:t>5/2/16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F23F3-87D8-9748-8127-522A0A1A7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599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0A005-31D4-B94C-A144-AC438631DD27}" type="datetimeFigureOut">
              <a:rPr lang="en-US" smtClean="0"/>
              <a:t>5/2/16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F23F3-87D8-9748-8127-522A0A1A7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594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0A005-31D4-B94C-A144-AC438631DD27}" type="datetimeFigureOut">
              <a:rPr lang="en-US" smtClean="0"/>
              <a:t>5/2/16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F23F3-87D8-9748-8127-522A0A1A7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902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0A005-31D4-B94C-A144-AC438631DD27}" type="datetimeFigureOut">
              <a:rPr lang="en-US" smtClean="0"/>
              <a:t>5/2/16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F23F3-87D8-9748-8127-522A0A1A7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537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0A005-31D4-B94C-A144-AC438631DD27}" type="datetimeFigureOut">
              <a:rPr lang="en-US" smtClean="0"/>
              <a:t>5/2/16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F23F3-87D8-9748-8127-522A0A1A7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211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0A005-31D4-B94C-A144-AC438631DD27}" type="datetimeFigureOut">
              <a:rPr lang="en-US" smtClean="0"/>
              <a:t>5/2/16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F23F3-87D8-9748-8127-522A0A1A7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131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C0A005-31D4-B94C-A144-AC438631DD27}" type="datetimeFigureOut">
              <a:rPr lang="en-US" smtClean="0"/>
              <a:t>5/2/16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F23F3-87D8-9748-8127-522A0A1A7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632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29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Relationship Id="rId3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tiff"/><Relationship Id="rId3" Type="http://schemas.openxmlformats.org/officeDocument/2006/relationships/image" Target="../media/image3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Relationship Id="rId3" Type="http://schemas.openxmlformats.org/officeDocument/2006/relationships/image" Target="../media/image32.tif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tiff"/><Relationship Id="rId4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-fSqFWcb4rE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4" Type="http://schemas.openxmlformats.org/officeDocument/2006/relationships/image" Target="../media/image6.tiff"/><Relationship Id="rId5" Type="http://schemas.openxmlformats.org/officeDocument/2006/relationships/image" Target="../media/image7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tif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gloudos@teiath.gr" TargetMode="External"/><Relationship Id="rId4" Type="http://schemas.openxmlformats.org/officeDocument/2006/relationships/hyperlink" Target="mailto:K.Ziemons@fh-aachen.de" TargetMode="External"/><Relationship Id="rId5" Type="http://schemas.openxmlformats.org/officeDocument/2006/relationships/hyperlink" Target="mailto:C.Tsoumpas@leeds.ac.uk" TargetMode="External"/><Relationship Id="rId6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2" Type="http://schemas.openxmlformats.org/officeDocument/2006/relationships/hyperlink" Target="mailto:Etiennette.Auffray@cern.ch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tiff"/><Relationship Id="rId3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4" Type="http://schemas.openxmlformats.org/officeDocument/2006/relationships/image" Target="../media/image10.tiff"/><Relationship Id="rId5" Type="http://schemas.openxmlformats.org/officeDocument/2006/relationships/image" Target="../media/image11.tiff"/><Relationship Id="rId6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st.eu/service/glossary/ESR" TargetMode="External"/><Relationship Id="rId4" Type="http://schemas.openxmlformats.org/officeDocument/2006/relationships/image" Target="../media/image12.tiff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4" Type="http://schemas.openxmlformats.org/officeDocument/2006/relationships/image" Target="../media/image16.tiff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Relationship Id="rId3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tiff"/><Relationship Id="rId3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4929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84250" y="2146349"/>
            <a:ext cx="741045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Fast Advanced Scintillator </a:t>
            </a:r>
            <a:r>
              <a:rPr lang="en-US" sz="3600" b="1" dirty="0" smtClean="0"/>
              <a:t>Timing: </a:t>
            </a:r>
            <a:r>
              <a:rPr lang="en-US" sz="3600" b="1" dirty="0"/>
              <a:t>COST Action </a:t>
            </a:r>
            <a:r>
              <a:rPr lang="en-US" sz="3600" b="1" dirty="0" smtClean="0"/>
              <a:t>TD1401</a:t>
            </a:r>
            <a:endParaRPr lang="en-US" sz="3600" b="1" dirty="0" smtClean="0"/>
          </a:p>
          <a:p>
            <a:pPr algn="ctr"/>
            <a:endParaRPr lang="en-US" sz="3600" b="1" dirty="0" smtClean="0"/>
          </a:p>
          <a:p>
            <a:pPr algn="ctr"/>
            <a:r>
              <a:rPr lang="en-US" sz="2800" b="1" dirty="0" err="1" smtClean="0"/>
              <a:t>Charalampos</a:t>
            </a:r>
            <a:r>
              <a:rPr lang="en-US" sz="2800" b="1" dirty="0" smtClean="0"/>
              <a:t> (Harry) Tsoumpas, PhD DIC</a:t>
            </a:r>
          </a:p>
          <a:p>
            <a:pPr algn="ctr"/>
            <a:r>
              <a:rPr lang="en-US" sz="2800" dirty="0" smtClean="0"/>
              <a:t>Division of Biomedical Imaging</a:t>
            </a:r>
            <a:br>
              <a:rPr lang="en-US" sz="2800" dirty="0" smtClean="0"/>
            </a:br>
            <a:r>
              <a:rPr lang="en-US" sz="2800" dirty="0" smtClean="0"/>
              <a:t>University of Leeds</a:t>
            </a:r>
            <a:br>
              <a:rPr lang="en-US" sz="2800" dirty="0" smtClean="0"/>
            </a:br>
            <a:r>
              <a:rPr lang="en-US" sz="2800" dirty="0" smtClean="0"/>
              <a:t>United Kingdom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690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3855"/>
            <a:ext cx="9144000" cy="6858000"/>
          </a:xfrm>
          <a:prstGeom prst="rect">
            <a:avLst/>
          </a:prstGeom>
          <a:noFill/>
          <a:ln w="3810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64353" y="1716441"/>
            <a:ext cx="881529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chemeClr val="folHlink"/>
                </a:solidFill>
              </a:rPr>
              <a:t>WG 1: Physics, Specifications &amp; Supervision</a:t>
            </a:r>
            <a:endParaRPr lang="en-GB" sz="2800" b="1" dirty="0"/>
          </a:p>
          <a:p>
            <a:pPr>
              <a:buClr>
                <a:srgbClr val="DB5926"/>
              </a:buClr>
              <a:buFont typeface="Wingdings" pitchFamily="2" charset="2"/>
              <a:buChar char="n"/>
            </a:pPr>
            <a:r>
              <a:rPr lang="en-GB" sz="2000" dirty="0" smtClean="0"/>
              <a:t> Detector </a:t>
            </a:r>
            <a:r>
              <a:rPr lang="en-GB" sz="2000" dirty="0"/>
              <a:t>chain modelling and optimization</a:t>
            </a:r>
          </a:p>
          <a:p>
            <a:pPr>
              <a:buClr>
                <a:srgbClr val="DB5926"/>
              </a:buClr>
              <a:buFont typeface="Wingdings" pitchFamily="2" charset="2"/>
              <a:buChar char="n"/>
            </a:pPr>
            <a:r>
              <a:rPr lang="en-GB" sz="2000" dirty="0" smtClean="0"/>
              <a:t> Design </a:t>
            </a:r>
            <a:r>
              <a:rPr lang="en-GB" sz="2000" dirty="0"/>
              <a:t>the roadmap for coincidence timing resolution towards 10ps</a:t>
            </a:r>
          </a:p>
          <a:p>
            <a:pPr>
              <a:buClr>
                <a:srgbClr val="DB5926"/>
              </a:buClr>
              <a:buFont typeface="Wingdings" pitchFamily="2" charset="2"/>
              <a:buChar char="n"/>
            </a:pPr>
            <a:r>
              <a:rPr lang="en-GB" sz="2000" dirty="0" smtClean="0"/>
              <a:t> Interact </a:t>
            </a:r>
            <a:r>
              <a:rPr lang="en-GB" sz="2000" dirty="0"/>
              <a:t>with each working group (WG) and follow up progress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492972"/>
          </a:xfrm>
          <a:prstGeom prst="rect">
            <a:avLst/>
          </a:prstGeom>
        </p:spPr>
      </p:pic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435365" y="3747608"/>
            <a:ext cx="5181600" cy="1143000"/>
          </a:xfrm>
          <a:prstGeom prst="rect">
            <a:avLst/>
          </a:prstGeom>
          <a:gradFill flip="none" rotWithShape="1">
            <a:gsLst>
              <a:gs pos="0">
                <a:srgbClr val="35CFFF"/>
              </a:gs>
              <a:gs pos="95000">
                <a:srgbClr val="FFFFFF"/>
              </a:gs>
              <a:gs pos="62000">
                <a:schemeClr val="bg1"/>
              </a:gs>
              <a:gs pos="79000">
                <a:srgbClr val="35CFFF"/>
              </a:gs>
            </a:gsLst>
            <a:lin ang="3000000" scaled="0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fr-FR"/>
          </a:p>
        </p:txBody>
      </p:sp>
      <p:sp>
        <p:nvSpPr>
          <p:cNvPr id="12" name="Line 15"/>
          <p:cNvSpPr>
            <a:spLocks noChangeShapeType="1"/>
          </p:cNvSpPr>
          <p:nvPr/>
        </p:nvSpPr>
        <p:spPr bwMode="auto">
          <a:xfrm>
            <a:off x="3635765" y="4458312"/>
            <a:ext cx="1969008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  <p:grpSp>
        <p:nvGrpSpPr>
          <p:cNvPr id="13" name="Grouper 36"/>
          <p:cNvGrpSpPr/>
          <p:nvPr/>
        </p:nvGrpSpPr>
        <p:grpSpPr>
          <a:xfrm>
            <a:off x="435365" y="3747608"/>
            <a:ext cx="5181600" cy="1143000"/>
            <a:chOff x="457200" y="1447800"/>
            <a:chExt cx="7620000" cy="1295400"/>
          </a:xfrm>
        </p:grpSpPr>
        <p:sp>
          <p:nvSpPr>
            <p:cNvPr id="14" name="Line 17"/>
            <p:cNvSpPr>
              <a:spLocks noChangeShapeType="1"/>
            </p:cNvSpPr>
            <p:nvPr/>
          </p:nvSpPr>
          <p:spPr bwMode="auto">
            <a:xfrm flipV="1">
              <a:off x="457200" y="1447800"/>
              <a:ext cx="457200" cy="381000"/>
            </a:xfrm>
            <a:prstGeom prst="line">
              <a:avLst/>
            </a:prstGeom>
            <a:noFill/>
            <a:ln w="9525">
              <a:solidFill>
                <a:srgbClr val="3366FF"/>
              </a:solidFill>
              <a:round/>
              <a:headEnd/>
              <a:tailEnd type="triangle" w="lg" len="lg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Line 17"/>
            <p:cNvSpPr>
              <a:spLocks noChangeShapeType="1"/>
            </p:cNvSpPr>
            <p:nvPr/>
          </p:nvSpPr>
          <p:spPr bwMode="auto">
            <a:xfrm>
              <a:off x="914400" y="1447800"/>
              <a:ext cx="1524000" cy="1295400"/>
            </a:xfrm>
            <a:prstGeom prst="line">
              <a:avLst/>
            </a:prstGeom>
            <a:noFill/>
            <a:ln w="9525">
              <a:solidFill>
                <a:srgbClr val="3366FF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Line 17"/>
            <p:cNvSpPr>
              <a:spLocks noChangeShapeType="1"/>
            </p:cNvSpPr>
            <p:nvPr/>
          </p:nvSpPr>
          <p:spPr bwMode="auto">
            <a:xfrm flipV="1">
              <a:off x="2438400" y="1447800"/>
              <a:ext cx="1524000" cy="1295400"/>
            </a:xfrm>
            <a:prstGeom prst="line">
              <a:avLst/>
            </a:prstGeom>
            <a:noFill/>
            <a:ln w="9525">
              <a:solidFill>
                <a:srgbClr val="3366FF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Line 17"/>
            <p:cNvSpPr>
              <a:spLocks noChangeShapeType="1"/>
            </p:cNvSpPr>
            <p:nvPr/>
          </p:nvSpPr>
          <p:spPr bwMode="auto">
            <a:xfrm>
              <a:off x="3962400" y="1447800"/>
              <a:ext cx="1524000" cy="1295400"/>
            </a:xfrm>
            <a:prstGeom prst="line">
              <a:avLst/>
            </a:prstGeom>
            <a:noFill/>
            <a:ln w="9525">
              <a:solidFill>
                <a:srgbClr val="3366FF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Line 17"/>
            <p:cNvSpPr>
              <a:spLocks noChangeShapeType="1"/>
            </p:cNvSpPr>
            <p:nvPr/>
          </p:nvSpPr>
          <p:spPr bwMode="auto">
            <a:xfrm flipV="1">
              <a:off x="5486400" y="1447800"/>
              <a:ext cx="1524000" cy="1295400"/>
            </a:xfrm>
            <a:prstGeom prst="line">
              <a:avLst/>
            </a:prstGeom>
            <a:noFill/>
            <a:ln w="9525">
              <a:solidFill>
                <a:srgbClr val="3366FF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Line 17"/>
            <p:cNvSpPr>
              <a:spLocks noChangeShapeType="1"/>
            </p:cNvSpPr>
            <p:nvPr/>
          </p:nvSpPr>
          <p:spPr bwMode="auto">
            <a:xfrm>
              <a:off x="7010400" y="1447800"/>
              <a:ext cx="1066800" cy="914400"/>
            </a:xfrm>
            <a:prstGeom prst="line">
              <a:avLst/>
            </a:prstGeom>
            <a:noFill/>
            <a:ln w="9525">
              <a:solidFill>
                <a:srgbClr val="3366FF"/>
              </a:solidFill>
              <a:round/>
              <a:headEnd/>
              <a:tailEnd type="triangle" w="lg" len="lg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20" name="Grouper 35"/>
          <p:cNvGrpSpPr/>
          <p:nvPr/>
        </p:nvGrpSpPr>
        <p:grpSpPr>
          <a:xfrm>
            <a:off x="435365" y="3747608"/>
            <a:ext cx="3212592" cy="1587625"/>
            <a:chOff x="457200" y="1447800"/>
            <a:chExt cx="4724400" cy="1799308"/>
          </a:xfrm>
        </p:grpSpPr>
        <p:sp>
          <p:nvSpPr>
            <p:cNvPr id="21" name="Line 17"/>
            <p:cNvSpPr>
              <a:spLocks noChangeShapeType="1"/>
            </p:cNvSpPr>
            <p:nvPr/>
          </p:nvSpPr>
          <p:spPr bwMode="auto">
            <a:xfrm flipH="1">
              <a:off x="4572000" y="2209800"/>
              <a:ext cx="609600" cy="533400"/>
            </a:xfrm>
            <a:prstGeom prst="line">
              <a:avLst/>
            </a:prstGeom>
            <a:noFill/>
            <a:ln w="9525">
              <a:solidFill>
                <a:srgbClr val="3366FF"/>
              </a:solidFill>
              <a:round/>
              <a:headEnd/>
              <a:tailEnd type="triangle" w="lg" len="lg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Line 17"/>
            <p:cNvSpPr>
              <a:spLocks noChangeShapeType="1"/>
            </p:cNvSpPr>
            <p:nvPr/>
          </p:nvSpPr>
          <p:spPr bwMode="auto">
            <a:xfrm>
              <a:off x="3048000" y="1447800"/>
              <a:ext cx="1524000" cy="1295400"/>
            </a:xfrm>
            <a:prstGeom prst="line">
              <a:avLst/>
            </a:prstGeom>
            <a:noFill/>
            <a:ln w="9525">
              <a:solidFill>
                <a:srgbClr val="3366FF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Line 17"/>
            <p:cNvSpPr>
              <a:spLocks noChangeShapeType="1"/>
            </p:cNvSpPr>
            <p:nvPr/>
          </p:nvSpPr>
          <p:spPr bwMode="auto">
            <a:xfrm flipH="1">
              <a:off x="1524000" y="1447800"/>
              <a:ext cx="1524000" cy="1295400"/>
            </a:xfrm>
            <a:prstGeom prst="line">
              <a:avLst/>
            </a:prstGeom>
            <a:noFill/>
            <a:ln w="9525">
              <a:solidFill>
                <a:srgbClr val="3366FF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Line 17"/>
            <p:cNvSpPr>
              <a:spLocks noChangeShapeType="1"/>
            </p:cNvSpPr>
            <p:nvPr/>
          </p:nvSpPr>
          <p:spPr bwMode="auto">
            <a:xfrm>
              <a:off x="457200" y="1828800"/>
              <a:ext cx="1066800" cy="914400"/>
            </a:xfrm>
            <a:prstGeom prst="line">
              <a:avLst/>
            </a:prstGeom>
            <a:noFill/>
            <a:ln w="9525">
              <a:solidFill>
                <a:srgbClr val="3366FF"/>
              </a:solidFill>
              <a:round/>
              <a:headEnd type="triangle" w="lg" len="lg"/>
              <a:tailEnd type="none" w="lg" len="lg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Text Box 18"/>
            <p:cNvSpPr txBox="1">
              <a:spLocks noChangeArrowheads="1"/>
            </p:cNvSpPr>
            <p:nvPr/>
          </p:nvSpPr>
          <p:spPr bwMode="auto">
            <a:xfrm>
              <a:off x="3962400" y="2514600"/>
              <a:ext cx="351378" cy="732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200" b="1" dirty="0" smtClean="0">
                  <a:solidFill>
                    <a:schemeClr val="bg1">
                      <a:lumMod val="75000"/>
                    </a:schemeClr>
                  </a:solidFill>
                  <a:latin typeface="Symbol" charset="2"/>
                </a:rPr>
                <a:t>q2</a:t>
              </a:r>
              <a:endParaRPr lang="en-US" sz="1200" b="1" dirty="0">
                <a:solidFill>
                  <a:schemeClr val="bg1">
                    <a:lumMod val="75000"/>
                  </a:schemeClr>
                </a:solidFill>
                <a:latin typeface="Symbol" charset="2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4260326" y="2514600"/>
              <a:ext cx="88900" cy="228600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8" y="48"/>
                </a:cxn>
                <a:cxn ang="0">
                  <a:pos x="8" y="144"/>
                </a:cxn>
              </a:cxnLst>
              <a:rect l="0" t="0" r="r" b="b"/>
              <a:pathLst>
                <a:path w="56" h="144">
                  <a:moveTo>
                    <a:pt x="56" y="0"/>
                  </a:moveTo>
                  <a:cubicBezTo>
                    <a:pt x="36" y="12"/>
                    <a:pt x="16" y="24"/>
                    <a:pt x="8" y="48"/>
                  </a:cubicBezTo>
                  <a:cubicBezTo>
                    <a:pt x="0" y="72"/>
                    <a:pt x="4" y="108"/>
                    <a:pt x="8" y="144"/>
                  </a:cubicBezTo>
                </a:path>
              </a:pathLst>
            </a:custGeom>
            <a:noFill/>
            <a:ln w="952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7" name="Rectangle 26"/>
          <p:cNvSpPr/>
          <p:nvPr/>
        </p:nvSpPr>
        <p:spPr bwMode="auto">
          <a:xfrm>
            <a:off x="6150365" y="3747608"/>
            <a:ext cx="256032" cy="1143000"/>
          </a:xfrm>
          <a:prstGeom prst="rect">
            <a:avLst/>
          </a:prstGeom>
          <a:solidFill>
            <a:srgbClr val="7F542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28" name="ZoneTexte 46"/>
          <p:cNvSpPr txBox="1"/>
          <p:nvPr/>
        </p:nvSpPr>
        <p:spPr>
          <a:xfrm>
            <a:off x="5464565" y="3256654"/>
            <a:ext cx="1663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smtClean="0"/>
              <a:t>Photodetector</a:t>
            </a:r>
            <a:endParaRPr lang="fr-FR" b="1" dirty="0"/>
          </a:p>
        </p:txBody>
      </p:sp>
      <p:sp>
        <p:nvSpPr>
          <p:cNvPr id="29" name="ZoneTexte 52"/>
          <p:cNvSpPr txBox="1"/>
          <p:nvPr/>
        </p:nvSpPr>
        <p:spPr>
          <a:xfrm>
            <a:off x="2492765" y="3256654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Crystal</a:t>
            </a:r>
            <a:endParaRPr lang="fr-FR" b="1" dirty="0"/>
          </a:p>
        </p:txBody>
      </p:sp>
      <p:sp>
        <p:nvSpPr>
          <p:cNvPr id="30" name="Triangle isocèle 54"/>
          <p:cNvSpPr/>
          <p:nvPr/>
        </p:nvSpPr>
        <p:spPr bwMode="auto">
          <a:xfrm rot="19676613">
            <a:off x="7327671" y="3882252"/>
            <a:ext cx="838200" cy="685800"/>
          </a:xfrm>
          <a:prstGeom prst="triangle">
            <a:avLst/>
          </a:prstGeom>
          <a:solidFill>
            <a:srgbClr val="03FF1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31" name="ZoneTexte 55"/>
          <p:cNvSpPr txBox="1"/>
          <p:nvPr/>
        </p:nvSpPr>
        <p:spPr>
          <a:xfrm>
            <a:off x="7350837" y="3256654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/>
              <a:t>E</a:t>
            </a:r>
            <a:r>
              <a:rPr lang="fr-FR" b="1" smtClean="0"/>
              <a:t>lectronics</a:t>
            </a:r>
            <a:endParaRPr lang="fr-FR" b="1" dirty="0"/>
          </a:p>
        </p:txBody>
      </p:sp>
      <p:cxnSp>
        <p:nvCxnSpPr>
          <p:cNvPr id="32" name="Connecteur droit 57"/>
          <p:cNvCxnSpPr/>
          <p:nvPr/>
        </p:nvCxnSpPr>
        <p:spPr bwMode="auto">
          <a:xfrm>
            <a:off x="6378965" y="4203220"/>
            <a:ext cx="1219200" cy="158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Connecteur droit 58"/>
          <p:cNvCxnSpPr/>
          <p:nvPr/>
        </p:nvCxnSpPr>
        <p:spPr bwMode="auto">
          <a:xfrm>
            <a:off x="7140965" y="4508020"/>
            <a:ext cx="457200" cy="158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Connecteur droit 60"/>
          <p:cNvCxnSpPr/>
          <p:nvPr/>
        </p:nvCxnSpPr>
        <p:spPr bwMode="auto">
          <a:xfrm>
            <a:off x="6912365" y="4889020"/>
            <a:ext cx="457200" cy="158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Connecteur droit 61"/>
          <p:cNvCxnSpPr/>
          <p:nvPr/>
        </p:nvCxnSpPr>
        <p:spPr bwMode="auto">
          <a:xfrm>
            <a:off x="6988565" y="4927964"/>
            <a:ext cx="304800" cy="158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Connecteur droit 64"/>
          <p:cNvCxnSpPr/>
          <p:nvPr/>
        </p:nvCxnSpPr>
        <p:spPr bwMode="auto">
          <a:xfrm flipV="1">
            <a:off x="7064765" y="4966808"/>
            <a:ext cx="152400" cy="1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Connecteur droit 67"/>
          <p:cNvCxnSpPr/>
          <p:nvPr/>
        </p:nvCxnSpPr>
        <p:spPr bwMode="auto">
          <a:xfrm rot="5400000">
            <a:off x="6950465" y="4700108"/>
            <a:ext cx="3810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38" name="Grouper 72"/>
          <p:cNvGrpSpPr/>
          <p:nvPr/>
        </p:nvGrpSpPr>
        <p:grpSpPr>
          <a:xfrm>
            <a:off x="-21835" y="4052407"/>
            <a:ext cx="3816096" cy="1162111"/>
            <a:chOff x="0" y="1752599"/>
            <a:chExt cx="3816096" cy="1162111"/>
          </a:xfrm>
        </p:grpSpPr>
        <p:grpSp>
          <p:nvGrpSpPr>
            <p:cNvPr id="39" name="Grouper 47"/>
            <p:cNvGrpSpPr/>
            <p:nvPr/>
          </p:nvGrpSpPr>
          <p:grpSpPr>
            <a:xfrm>
              <a:off x="0" y="1752599"/>
              <a:ext cx="1199950" cy="954107"/>
              <a:chOff x="1219200" y="2895600"/>
              <a:chExt cx="1764632" cy="1081321"/>
            </a:xfrm>
          </p:grpSpPr>
          <p:grpSp>
            <p:nvGrpSpPr>
              <p:cNvPr id="44" name="Grouper 13"/>
              <p:cNvGrpSpPr/>
              <p:nvPr/>
            </p:nvGrpSpPr>
            <p:grpSpPr>
              <a:xfrm>
                <a:off x="1600200" y="3200400"/>
                <a:ext cx="1383632" cy="194733"/>
                <a:chOff x="1283368" y="4910667"/>
                <a:chExt cx="2181728" cy="456754"/>
              </a:xfrm>
            </p:grpSpPr>
            <p:sp>
              <p:nvSpPr>
                <p:cNvPr id="46" name="Forme libre 50"/>
                <p:cNvSpPr/>
                <p:nvPr/>
              </p:nvSpPr>
              <p:spPr bwMode="auto">
                <a:xfrm>
                  <a:off x="1283368" y="4910667"/>
                  <a:ext cx="1844843" cy="456754"/>
                </a:xfrm>
                <a:custGeom>
                  <a:avLst/>
                  <a:gdLst>
                    <a:gd name="connsiteX0" fmla="*/ 0 w 1844843"/>
                    <a:gd name="connsiteY0" fmla="*/ 209438 h 456754"/>
                    <a:gd name="connsiteX1" fmla="*/ 147053 w 1844843"/>
                    <a:gd name="connsiteY1" fmla="*/ 35649 h 456754"/>
                    <a:gd name="connsiteX2" fmla="*/ 307474 w 1844843"/>
                    <a:gd name="connsiteY2" fmla="*/ 423333 h 456754"/>
                    <a:gd name="connsiteX3" fmla="*/ 494632 w 1844843"/>
                    <a:gd name="connsiteY3" fmla="*/ 35649 h 456754"/>
                    <a:gd name="connsiteX4" fmla="*/ 668421 w 1844843"/>
                    <a:gd name="connsiteY4" fmla="*/ 423333 h 456754"/>
                    <a:gd name="connsiteX5" fmla="*/ 855579 w 1844843"/>
                    <a:gd name="connsiteY5" fmla="*/ 35649 h 456754"/>
                    <a:gd name="connsiteX6" fmla="*/ 989264 w 1844843"/>
                    <a:gd name="connsiteY6" fmla="*/ 436701 h 456754"/>
                    <a:gd name="connsiteX7" fmla="*/ 1163053 w 1844843"/>
                    <a:gd name="connsiteY7" fmla="*/ 35649 h 456754"/>
                    <a:gd name="connsiteX8" fmla="*/ 1296737 w 1844843"/>
                    <a:gd name="connsiteY8" fmla="*/ 423333 h 456754"/>
                    <a:gd name="connsiteX9" fmla="*/ 1470527 w 1844843"/>
                    <a:gd name="connsiteY9" fmla="*/ 35649 h 456754"/>
                    <a:gd name="connsiteX10" fmla="*/ 1590843 w 1844843"/>
                    <a:gd name="connsiteY10" fmla="*/ 423333 h 456754"/>
                    <a:gd name="connsiteX11" fmla="*/ 1711158 w 1844843"/>
                    <a:gd name="connsiteY11" fmla="*/ 236175 h 456754"/>
                    <a:gd name="connsiteX12" fmla="*/ 1844843 w 1844843"/>
                    <a:gd name="connsiteY12" fmla="*/ 209438 h 456754"/>
                    <a:gd name="connsiteX13" fmla="*/ 1844843 w 1844843"/>
                    <a:gd name="connsiteY13" fmla="*/ 209438 h 456754"/>
                    <a:gd name="connsiteX14" fmla="*/ 1844843 w 1844843"/>
                    <a:gd name="connsiteY14" fmla="*/ 209438 h 456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844843" h="456754">
                      <a:moveTo>
                        <a:pt x="0" y="209438"/>
                      </a:moveTo>
                      <a:cubicBezTo>
                        <a:pt x="47903" y="104719"/>
                        <a:pt x="95807" y="0"/>
                        <a:pt x="147053" y="35649"/>
                      </a:cubicBezTo>
                      <a:cubicBezTo>
                        <a:pt x="198299" y="71298"/>
                        <a:pt x="249544" y="423333"/>
                        <a:pt x="307474" y="423333"/>
                      </a:cubicBezTo>
                      <a:cubicBezTo>
                        <a:pt x="365404" y="423333"/>
                        <a:pt x="434474" y="35649"/>
                        <a:pt x="494632" y="35649"/>
                      </a:cubicBezTo>
                      <a:cubicBezTo>
                        <a:pt x="554790" y="35649"/>
                        <a:pt x="608263" y="423333"/>
                        <a:pt x="668421" y="423333"/>
                      </a:cubicBezTo>
                      <a:cubicBezTo>
                        <a:pt x="728579" y="423333"/>
                        <a:pt x="802105" y="33421"/>
                        <a:pt x="855579" y="35649"/>
                      </a:cubicBezTo>
                      <a:cubicBezTo>
                        <a:pt x="909053" y="37877"/>
                        <a:pt x="938018" y="436701"/>
                        <a:pt x="989264" y="436701"/>
                      </a:cubicBezTo>
                      <a:cubicBezTo>
                        <a:pt x="1040510" y="436701"/>
                        <a:pt x="1111808" y="37877"/>
                        <a:pt x="1163053" y="35649"/>
                      </a:cubicBezTo>
                      <a:cubicBezTo>
                        <a:pt x="1214298" y="33421"/>
                        <a:pt x="1245491" y="423333"/>
                        <a:pt x="1296737" y="423333"/>
                      </a:cubicBezTo>
                      <a:cubicBezTo>
                        <a:pt x="1347983" y="423333"/>
                        <a:pt x="1421509" y="35649"/>
                        <a:pt x="1470527" y="35649"/>
                      </a:cubicBezTo>
                      <a:cubicBezTo>
                        <a:pt x="1519545" y="35649"/>
                        <a:pt x="1550738" y="389912"/>
                        <a:pt x="1590843" y="423333"/>
                      </a:cubicBezTo>
                      <a:cubicBezTo>
                        <a:pt x="1630948" y="456754"/>
                        <a:pt x="1668825" y="271824"/>
                        <a:pt x="1711158" y="236175"/>
                      </a:cubicBezTo>
                      <a:cubicBezTo>
                        <a:pt x="1753491" y="200526"/>
                        <a:pt x="1844843" y="209438"/>
                        <a:pt x="1844843" y="209438"/>
                      </a:cubicBezTo>
                      <a:lnTo>
                        <a:pt x="1844843" y="209438"/>
                      </a:lnTo>
                      <a:lnTo>
                        <a:pt x="1844843" y="209438"/>
                      </a:lnTo>
                    </a:path>
                  </a:pathLst>
                </a:custGeom>
                <a:noFill/>
                <a:ln w="9525" cap="flat" cmpd="sng" algn="ctr">
                  <a:solidFill>
                    <a:schemeClr val="tx2">
                      <a:lumMod val="7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2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-65" charset="0"/>
                  </a:endParaRPr>
                </a:p>
              </p:txBody>
            </p:sp>
            <p:cxnSp>
              <p:nvCxnSpPr>
                <p:cNvPr id="47" name="Connecteur droit avec flèche 51"/>
                <p:cNvCxnSpPr/>
                <p:nvPr/>
              </p:nvCxnSpPr>
              <p:spPr bwMode="auto">
                <a:xfrm>
                  <a:off x="3084096" y="5119437"/>
                  <a:ext cx="381000" cy="1588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2">
                      <a:lumMod val="75000"/>
                    </a:schemeClr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</p:grpSp>
          <p:sp>
            <p:nvSpPr>
              <p:cNvPr id="45" name="ZoneTexte 49"/>
              <p:cNvSpPr txBox="1"/>
              <p:nvPr/>
            </p:nvSpPr>
            <p:spPr>
              <a:xfrm>
                <a:off x="1219200" y="2895600"/>
                <a:ext cx="332293" cy="10813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>
                    <a:solidFill>
                      <a:srgbClr val="FFCB59"/>
                    </a:solidFill>
                    <a:latin typeface="Symbol" charset="2"/>
                    <a:cs typeface="Symbol" charset="2"/>
                  </a:rPr>
                  <a:t>g</a:t>
                </a:r>
                <a:endParaRPr lang="fr-FR" dirty="0">
                  <a:solidFill>
                    <a:srgbClr val="FFCB59"/>
                  </a:solidFill>
                  <a:latin typeface="Symbol" charset="2"/>
                  <a:cs typeface="Symbol" charset="2"/>
                </a:endParaRPr>
              </a:p>
            </p:txBody>
          </p:sp>
        </p:grpSp>
        <p:grpSp>
          <p:nvGrpSpPr>
            <p:cNvPr id="40" name="Grouper 71"/>
            <p:cNvGrpSpPr/>
            <p:nvPr/>
          </p:nvGrpSpPr>
          <p:grpSpPr>
            <a:xfrm>
              <a:off x="457200" y="1981200"/>
              <a:ext cx="3358896" cy="933510"/>
              <a:chOff x="457200" y="1981200"/>
              <a:chExt cx="3358896" cy="933510"/>
            </a:xfrm>
          </p:grpSpPr>
          <p:sp>
            <p:nvSpPr>
              <p:cNvPr id="41" name="AutoShape 17"/>
              <p:cNvSpPr>
                <a:spLocks noChangeArrowheads="1"/>
              </p:cNvSpPr>
              <p:nvPr/>
            </p:nvSpPr>
            <p:spPr bwMode="auto">
              <a:xfrm>
                <a:off x="3505200" y="1981200"/>
                <a:ext cx="310896" cy="336176"/>
              </a:xfrm>
              <a:prstGeom prst="irregularSeal1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cxnSp>
            <p:nvCxnSpPr>
              <p:cNvPr id="42" name="Connecteur droit avec flèche 69"/>
              <p:cNvCxnSpPr/>
              <p:nvPr/>
            </p:nvCxnSpPr>
            <p:spPr bwMode="auto">
              <a:xfrm>
                <a:off x="457200" y="2894012"/>
                <a:ext cx="3124200" cy="1588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arrow"/>
                <a:tailEnd type="arrow"/>
              </a:ln>
              <a:effectLst/>
            </p:spPr>
          </p:cxnSp>
          <p:sp>
            <p:nvSpPr>
              <p:cNvPr id="43" name="ZoneTexte 70"/>
              <p:cNvSpPr txBox="1"/>
              <p:nvPr/>
            </p:nvSpPr>
            <p:spPr>
              <a:xfrm>
                <a:off x="1720757" y="2514600"/>
                <a:ext cx="41284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000" dirty="0" err="1" smtClean="0">
                    <a:latin typeface="Symbol" charset="2"/>
                    <a:cs typeface="Symbol" charset="2"/>
                  </a:rPr>
                  <a:t>D</a:t>
                </a:r>
                <a:r>
                  <a:rPr lang="fr-FR" sz="2000" dirty="0" err="1" smtClean="0"/>
                  <a:t>t</a:t>
                </a:r>
                <a:endParaRPr lang="fr-FR" sz="2000" dirty="0"/>
              </a:p>
            </p:txBody>
          </p:sp>
        </p:grpSp>
      </p:grpSp>
      <p:sp>
        <p:nvSpPr>
          <p:cNvPr id="48" name="ZoneTexte 74"/>
          <p:cNvSpPr txBox="1"/>
          <p:nvPr/>
        </p:nvSpPr>
        <p:spPr>
          <a:xfrm>
            <a:off x="513523" y="5272878"/>
            <a:ext cx="9427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err="1" smtClean="0"/>
              <a:t>t</a:t>
            </a:r>
            <a:r>
              <a:rPr lang="fr-FR" sz="2000" b="1" baseline="-25000" dirty="0" err="1" smtClean="0"/>
              <a:t>kth</a:t>
            </a:r>
            <a:r>
              <a:rPr lang="fr-FR" sz="2000" b="1" baseline="-25000" dirty="0" smtClean="0"/>
              <a:t> </a:t>
            </a:r>
            <a:r>
              <a:rPr lang="fr-FR" sz="2000" b="1" baseline="-25000" dirty="0" err="1" smtClean="0"/>
              <a:t>pe</a:t>
            </a:r>
            <a:r>
              <a:rPr lang="fr-FR" sz="2000" b="1" dirty="0" smtClean="0"/>
              <a:t> = </a:t>
            </a:r>
            <a:endParaRPr lang="fr-FR" sz="2000" b="1" dirty="0"/>
          </a:p>
        </p:txBody>
      </p:sp>
      <p:grpSp>
        <p:nvGrpSpPr>
          <p:cNvPr id="49" name="Grouper 89"/>
          <p:cNvGrpSpPr/>
          <p:nvPr/>
        </p:nvGrpSpPr>
        <p:grpSpPr>
          <a:xfrm>
            <a:off x="1153745" y="5272878"/>
            <a:ext cx="1502522" cy="811833"/>
            <a:chOff x="1175580" y="3276600"/>
            <a:chExt cx="1502522" cy="811833"/>
          </a:xfrm>
        </p:grpSpPr>
        <p:sp>
          <p:nvSpPr>
            <p:cNvPr id="50" name="ZoneTexte 75"/>
            <p:cNvSpPr txBox="1"/>
            <p:nvPr/>
          </p:nvSpPr>
          <p:spPr>
            <a:xfrm>
              <a:off x="1649498" y="3276600"/>
              <a:ext cx="49244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b="1" dirty="0" smtClean="0"/>
                <a:t> </a:t>
              </a:r>
              <a:r>
                <a:rPr lang="fr-FR" sz="2000" b="1" dirty="0" err="1" smtClean="0">
                  <a:latin typeface="Symbol" charset="2"/>
                  <a:cs typeface="Symbol" charset="2"/>
                </a:rPr>
                <a:t>D</a:t>
              </a:r>
              <a:r>
                <a:rPr lang="fr-FR" sz="2000" b="1" dirty="0" err="1" smtClean="0"/>
                <a:t>t</a:t>
              </a:r>
              <a:endParaRPr lang="fr-FR" sz="2000" b="1" dirty="0" smtClean="0"/>
            </a:p>
            <a:p>
              <a:r>
                <a:rPr lang="fr-FR" sz="2000" b="1" dirty="0" smtClean="0"/>
                <a:t> </a:t>
              </a:r>
              <a:endParaRPr lang="fr-FR" sz="2000" b="1" dirty="0"/>
            </a:p>
          </p:txBody>
        </p:sp>
        <p:sp>
          <p:nvSpPr>
            <p:cNvPr id="51" name="ZoneTexte 80"/>
            <p:cNvSpPr txBox="1"/>
            <p:nvPr/>
          </p:nvSpPr>
          <p:spPr>
            <a:xfrm>
              <a:off x="1175580" y="3780656"/>
              <a:ext cx="15025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 smtClean="0">
                  <a:solidFill>
                    <a:srgbClr val="0000FF"/>
                  </a:solidFill>
                  <a:latin typeface="+mj-lt"/>
                  <a:cs typeface="Symbol" charset="2"/>
                </a:rPr>
                <a:t>Conversion </a:t>
              </a:r>
              <a:r>
                <a:rPr lang="fr-FR" sz="1400" b="1" dirty="0" err="1" smtClean="0">
                  <a:solidFill>
                    <a:srgbClr val="0000FF"/>
                  </a:solidFill>
                  <a:latin typeface="+mj-lt"/>
                  <a:cs typeface="Symbol" charset="2"/>
                </a:rPr>
                <a:t>depth</a:t>
              </a:r>
              <a:endParaRPr lang="fr-FR" sz="1400" b="1" dirty="0">
                <a:solidFill>
                  <a:srgbClr val="0000FF"/>
                </a:solidFill>
                <a:latin typeface="+mj-lt"/>
              </a:endParaRPr>
            </a:p>
          </p:txBody>
        </p:sp>
      </p:grpSp>
      <p:grpSp>
        <p:nvGrpSpPr>
          <p:cNvPr id="52" name="Grouper 90"/>
          <p:cNvGrpSpPr/>
          <p:nvPr/>
        </p:nvGrpSpPr>
        <p:grpSpPr>
          <a:xfrm>
            <a:off x="3057760" y="5272878"/>
            <a:ext cx="1114751" cy="1027276"/>
            <a:chOff x="3079595" y="3276600"/>
            <a:chExt cx="1114751" cy="1027276"/>
          </a:xfrm>
        </p:grpSpPr>
        <p:sp>
          <p:nvSpPr>
            <p:cNvPr id="53" name="ZoneTexte 76"/>
            <p:cNvSpPr txBox="1"/>
            <p:nvPr/>
          </p:nvSpPr>
          <p:spPr>
            <a:xfrm>
              <a:off x="3079595" y="3276600"/>
              <a:ext cx="10352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b="1" dirty="0" smtClean="0"/>
                <a:t>+ </a:t>
              </a:r>
              <a:r>
                <a:rPr lang="fr-FR" sz="2000" b="1" dirty="0" err="1" smtClean="0"/>
                <a:t>t</a:t>
              </a:r>
              <a:r>
                <a:rPr lang="fr-FR" sz="2000" b="1" baseline="-25000" dirty="0" err="1" smtClean="0"/>
                <a:t>k</a:t>
              </a:r>
              <a:r>
                <a:rPr lang="fr-FR" sz="2000" b="1" baseline="-25000" dirty="0" smtClean="0"/>
                <a:t>’ ph</a:t>
              </a:r>
              <a:r>
                <a:rPr lang="fr-FR" sz="2000" b="1" dirty="0" smtClean="0"/>
                <a:t> </a:t>
              </a:r>
              <a:endParaRPr lang="fr-FR" sz="2000" b="1" dirty="0"/>
            </a:p>
          </p:txBody>
        </p:sp>
        <p:sp>
          <p:nvSpPr>
            <p:cNvPr id="54" name="ZoneTexte 85"/>
            <p:cNvSpPr txBox="1"/>
            <p:nvPr/>
          </p:nvSpPr>
          <p:spPr>
            <a:xfrm>
              <a:off x="3101566" y="3780656"/>
              <a:ext cx="109278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400" b="1" dirty="0" smtClean="0">
                  <a:solidFill>
                    <a:srgbClr val="0000FF"/>
                  </a:solidFill>
                  <a:latin typeface="+mj-lt"/>
                  <a:cs typeface="Symbol" charset="2"/>
                </a:rPr>
                <a:t>Scintillation </a:t>
              </a:r>
            </a:p>
            <a:p>
              <a:pPr algn="ctr"/>
              <a:r>
                <a:rPr lang="fr-FR" sz="1400" b="1" dirty="0" err="1" smtClean="0">
                  <a:solidFill>
                    <a:srgbClr val="0000FF"/>
                  </a:solidFill>
                  <a:latin typeface="+mj-lt"/>
                  <a:cs typeface="Symbol" charset="2"/>
                </a:rPr>
                <a:t>process</a:t>
              </a:r>
              <a:endParaRPr lang="fr-FR" sz="1400" b="1" dirty="0">
                <a:solidFill>
                  <a:srgbClr val="0000FF"/>
                </a:solidFill>
                <a:latin typeface="+mj-lt"/>
              </a:endParaRPr>
            </a:p>
          </p:txBody>
        </p:sp>
      </p:grpSp>
      <p:grpSp>
        <p:nvGrpSpPr>
          <p:cNvPr id="55" name="Grouper 91"/>
          <p:cNvGrpSpPr/>
          <p:nvPr/>
        </p:nvGrpSpPr>
        <p:grpSpPr>
          <a:xfrm>
            <a:off x="4279002" y="5272878"/>
            <a:ext cx="1153494" cy="1027276"/>
            <a:chOff x="4300837" y="3276600"/>
            <a:chExt cx="1153494" cy="1027276"/>
          </a:xfrm>
        </p:grpSpPr>
        <p:sp>
          <p:nvSpPr>
            <p:cNvPr id="56" name="ZoneTexte 77"/>
            <p:cNvSpPr txBox="1"/>
            <p:nvPr/>
          </p:nvSpPr>
          <p:spPr>
            <a:xfrm>
              <a:off x="4300837" y="3276600"/>
              <a:ext cx="94258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b="1" dirty="0" smtClean="0"/>
                <a:t>+ </a:t>
              </a:r>
              <a:r>
                <a:rPr lang="fr-FR" sz="2000" b="1" dirty="0" err="1" smtClean="0"/>
                <a:t>t</a:t>
              </a:r>
              <a:r>
                <a:rPr lang="fr-FR" sz="2000" b="1" baseline="-25000" dirty="0" err="1" smtClean="0"/>
                <a:t>transit</a:t>
              </a:r>
              <a:r>
                <a:rPr lang="fr-FR" sz="2000" b="1" dirty="0" smtClean="0"/>
                <a:t> </a:t>
              </a:r>
              <a:endParaRPr lang="fr-FR" sz="2000" b="1" dirty="0"/>
            </a:p>
          </p:txBody>
        </p:sp>
        <p:sp>
          <p:nvSpPr>
            <p:cNvPr id="57" name="ZoneTexte 86"/>
            <p:cNvSpPr txBox="1"/>
            <p:nvPr/>
          </p:nvSpPr>
          <p:spPr>
            <a:xfrm>
              <a:off x="4383332" y="3780656"/>
              <a:ext cx="107099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400" b="1" dirty="0" smtClean="0">
                  <a:solidFill>
                    <a:srgbClr val="0000FF"/>
                  </a:solidFill>
                  <a:latin typeface="+mj-lt"/>
                  <a:cs typeface="Symbol" charset="2"/>
                </a:rPr>
                <a:t>Transit time</a:t>
              </a:r>
            </a:p>
            <a:p>
              <a:pPr algn="ctr"/>
              <a:r>
                <a:rPr lang="fr-FR" sz="1400" b="1" dirty="0" smtClean="0">
                  <a:solidFill>
                    <a:srgbClr val="0000FF"/>
                  </a:solidFill>
                  <a:latin typeface="+mj-lt"/>
                  <a:cs typeface="Symbol" charset="2"/>
                </a:rPr>
                <a:t>spread</a:t>
              </a:r>
              <a:endParaRPr lang="fr-FR" sz="1400" b="1" dirty="0">
                <a:solidFill>
                  <a:srgbClr val="0000FF"/>
                </a:solidFill>
                <a:latin typeface="+mj-lt"/>
              </a:endParaRPr>
            </a:p>
          </p:txBody>
        </p:sp>
      </p:grpSp>
      <p:grpSp>
        <p:nvGrpSpPr>
          <p:cNvPr id="58" name="Grouper 92"/>
          <p:cNvGrpSpPr/>
          <p:nvPr/>
        </p:nvGrpSpPr>
        <p:grpSpPr>
          <a:xfrm>
            <a:off x="5845565" y="5272878"/>
            <a:ext cx="1214458" cy="1027276"/>
            <a:chOff x="5649062" y="3276600"/>
            <a:chExt cx="1214458" cy="1027276"/>
          </a:xfrm>
        </p:grpSpPr>
        <p:sp>
          <p:nvSpPr>
            <p:cNvPr id="59" name="ZoneTexte 78"/>
            <p:cNvSpPr txBox="1"/>
            <p:nvPr/>
          </p:nvSpPr>
          <p:spPr>
            <a:xfrm>
              <a:off x="5702585" y="3276600"/>
              <a:ext cx="8120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b="1" dirty="0" smtClean="0"/>
                <a:t>+ </a:t>
              </a:r>
              <a:r>
                <a:rPr lang="fr-FR" sz="2000" b="1" dirty="0" err="1" smtClean="0"/>
                <a:t>t</a:t>
              </a:r>
              <a:r>
                <a:rPr lang="fr-FR" sz="2000" b="1" baseline="-25000" dirty="0" err="1" smtClean="0"/>
                <a:t>SPTR</a:t>
              </a:r>
              <a:r>
                <a:rPr lang="fr-FR" sz="2000" b="1" dirty="0" smtClean="0"/>
                <a:t> </a:t>
              </a:r>
              <a:endParaRPr lang="fr-FR" sz="2000" b="1" dirty="0"/>
            </a:p>
          </p:txBody>
        </p:sp>
        <p:sp>
          <p:nvSpPr>
            <p:cNvPr id="60" name="ZoneTexte 87"/>
            <p:cNvSpPr txBox="1"/>
            <p:nvPr/>
          </p:nvSpPr>
          <p:spPr>
            <a:xfrm>
              <a:off x="5649062" y="3780656"/>
              <a:ext cx="121445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400" b="1" dirty="0" smtClean="0">
                  <a:solidFill>
                    <a:srgbClr val="0000FF"/>
                  </a:solidFill>
                  <a:latin typeface="+mj-lt"/>
                  <a:cs typeface="Symbol" charset="2"/>
                </a:rPr>
                <a:t>Single photon</a:t>
              </a:r>
            </a:p>
            <a:p>
              <a:pPr algn="ctr"/>
              <a:r>
                <a:rPr lang="fr-FR" sz="1400" b="1" dirty="0" smtClean="0">
                  <a:solidFill>
                    <a:srgbClr val="0000FF"/>
                  </a:solidFill>
                  <a:latin typeface="+mj-lt"/>
                  <a:cs typeface="Symbol" charset="2"/>
                </a:rPr>
                <a:t> time </a:t>
              </a:r>
              <a:r>
                <a:rPr lang="fr-FR" sz="1400" b="1" dirty="0" err="1" smtClean="0">
                  <a:solidFill>
                    <a:srgbClr val="0000FF"/>
                  </a:solidFill>
                  <a:latin typeface="+mj-lt"/>
                  <a:cs typeface="Symbol" charset="2"/>
                </a:rPr>
                <a:t>spread</a:t>
              </a:r>
              <a:endParaRPr lang="fr-FR" sz="1400" b="1" dirty="0">
                <a:solidFill>
                  <a:srgbClr val="0000FF"/>
                </a:solidFill>
                <a:latin typeface="+mj-lt"/>
              </a:endParaRPr>
            </a:p>
          </p:txBody>
        </p:sp>
      </p:grpSp>
      <p:grpSp>
        <p:nvGrpSpPr>
          <p:cNvPr id="61" name="Grouper 93"/>
          <p:cNvGrpSpPr/>
          <p:nvPr/>
        </p:nvGrpSpPr>
        <p:grpSpPr>
          <a:xfrm>
            <a:off x="7660760" y="5272878"/>
            <a:ext cx="1382510" cy="1027276"/>
            <a:chOff x="7309571" y="3276600"/>
            <a:chExt cx="1382510" cy="1027276"/>
          </a:xfrm>
        </p:grpSpPr>
        <p:sp>
          <p:nvSpPr>
            <p:cNvPr id="62" name="ZoneTexte 79"/>
            <p:cNvSpPr txBox="1"/>
            <p:nvPr/>
          </p:nvSpPr>
          <p:spPr>
            <a:xfrm>
              <a:off x="7462887" y="3276600"/>
              <a:ext cx="7422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b="1" dirty="0" smtClean="0"/>
                <a:t>+ </a:t>
              </a:r>
              <a:r>
                <a:rPr lang="fr-FR" sz="2000" b="1" dirty="0" err="1" smtClean="0"/>
                <a:t>t</a:t>
              </a:r>
              <a:r>
                <a:rPr lang="fr-FR" sz="2000" b="1" baseline="-25000" dirty="0" err="1" smtClean="0"/>
                <a:t>TDC</a:t>
              </a:r>
              <a:r>
                <a:rPr lang="fr-FR" sz="2000" b="1" dirty="0" smtClean="0"/>
                <a:t> </a:t>
              </a:r>
              <a:endParaRPr lang="fr-FR" sz="2000" b="1" dirty="0"/>
            </a:p>
          </p:txBody>
        </p:sp>
        <p:sp>
          <p:nvSpPr>
            <p:cNvPr id="63" name="ZoneTexte 88"/>
            <p:cNvSpPr txBox="1"/>
            <p:nvPr/>
          </p:nvSpPr>
          <p:spPr>
            <a:xfrm>
              <a:off x="7309571" y="3780656"/>
              <a:ext cx="138251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400" b="1" dirty="0" smtClean="0">
                  <a:solidFill>
                    <a:srgbClr val="0000FF"/>
                  </a:solidFill>
                  <a:latin typeface="+mj-lt"/>
                  <a:cs typeface="Symbol" charset="2"/>
                </a:rPr>
                <a:t>TDC </a:t>
              </a:r>
            </a:p>
            <a:p>
              <a:pPr algn="ctr"/>
              <a:r>
                <a:rPr lang="fr-FR" sz="1400" b="1" dirty="0" smtClean="0">
                  <a:solidFill>
                    <a:srgbClr val="0000FF"/>
                  </a:solidFill>
                  <a:latin typeface="+mj-lt"/>
                  <a:cs typeface="Symbol" charset="2"/>
                </a:rPr>
                <a:t>conversion time</a:t>
              </a:r>
              <a:endParaRPr lang="fr-FR" sz="1400" b="1" dirty="0">
                <a:solidFill>
                  <a:srgbClr val="0000FF"/>
                </a:solidFill>
                <a:latin typeface="+mj-lt"/>
              </a:endParaRPr>
            </a:p>
          </p:txBody>
        </p:sp>
      </p:grpSp>
      <p:sp>
        <p:nvSpPr>
          <p:cNvPr id="64" name="Explosion 2 63"/>
          <p:cNvSpPr/>
          <p:nvPr/>
        </p:nvSpPr>
        <p:spPr bwMode="auto">
          <a:xfrm>
            <a:off x="6226565" y="3823808"/>
            <a:ext cx="152400" cy="228600"/>
          </a:xfrm>
          <a:prstGeom prst="irregularSeal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65" name="Explosion 2 64"/>
          <p:cNvSpPr/>
          <p:nvPr/>
        </p:nvSpPr>
        <p:spPr bwMode="auto">
          <a:xfrm>
            <a:off x="6226565" y="4128608"/>
            <a:ext cx="152400" cy="228600"/>
          </a:xfrm>
          <a:prstGeom prst="irregularSeal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66" name="Explosion 2 65"/>
          <p:cNvSpPr/>
          <p:nvPr/>
        </p:nvSpPr>
        <p:spPr bwMode="auto">
          <a:xfrm>
            <a:off x="6226565" y="4585808"/>
            <a:ext cx="152400" cy="228600"/>
          </a:xfrm>
          <a:prstGeom prst="irregularSeal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grpSp>
        <p:nvGrpSpPr>
          <p:cNvPr id="67" name="Grouper 110"/>
          <p:cNvGrpSpPr/>
          <p:nvPr/>
        </p:nvGrpSpPr>
        <p:grpSpPr>
          <a:xfrm>
            <a:off x="8360165" y="4281008"/>
            <a:ext cx="1143000" cy="990600"/>
            <a:chOff x="1980406" y="4572000"/>
            <a:chExt cx="1753394" cy="1295400"/>
          </a:xfrm>
        </p:grpSpPr>
        <p:sp>
          <p:nvSpPr>
            <p:cNvPr id="68" name="Arc 67"/>
            <p:cNvSpPr/>
            <p:nvPr/>
          </p:nvSpPr>
          <p:spPr bwMode="auto">
            <a:xfrm rot="16200000">
              <a:off x="2362200" y="4495800"/>
              <a:ext cx="1295400" cy="1447800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endParaRPr>
            </a:p>
          </p:txBody>
        </p:sp>
        <p:cxnSp>
          <p:nvCxnSpPr>
            <p:cNvPr id="69" name="Connecteur droit 107"/>
            <p:cNvCxnSpPr/>
            <p:nvPr/>
          </p:nvCxnSpPr>
          <p:spPr bwMode="auto">
            <a:xfrm rot="5400000">
              <a:off x="1980406" y="4876800"/>
              <a:ext cx="609600" cy="158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0" name="Connecteur droit 109"/>
            <p:cNvCxnSpPr/>
            <p:nvPr/>
          </p:nvCxnSpPr>
          <p:spPr bwMode="auto">
            <a:xfrm>
              <a:off x="1980406" y="4572000"/>
              <a:ext cx="304800" cy="158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71" name="Explosion 2 70"/>
          <p:cNvSpPr/>
          <p:nvPr/>
        </p:nvSpPr>
        <p:spPr bwMode="auto">
          <a:xfrm>
            <a:off x="3483365" y="4281008"/>
            <a:ext cx="304800" cy="304800"/>
          </a:xfrm>
          <a:prstGeom prst="irregularSeal2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93979" y="6417290"/>
            <a:ext cx="8156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558ED5"/>
                </a:solidFill>
              </a:rPr>
              <a:t>Understand </a:t>
            </a:r>
            <a:r>
              <a:rPr lang="en-US" b="1" smtClean="0">
                <a:solidFill>
                  <a:srgbClr val="558ED5"/>
                </a:solidFill>
              </a:rPr>
              <a:t>key </a:t>
            </a:r>
            <a:r>
              <a:rPr lang="en-US" b="1" smtClean="0">
                <a:solidFill>
                  <a:srgbClr val="558ED5"/>
                </a:solidFill>
              </a:rPr>
              <a:t>limiting factors </a:t>
            </a:r>
            <a:r>
              <a:rPr lang="en-US" b="1" dirty="0" smtClean="0">
                <a:solidFill>
                  <a:srgbClr val="558ED5"/>
                </a:solidFill>
              </a:rPr>
              <a:t>of timing </a:t>
            </a:r>
            <a:r>
              <a:rPr lang="en-US" b="1" smtClean="0">
                <a:solidFill>
                  <a:srgbClr val="558ED5"/>
                </a:solidFill>
              </a:rPr>
              <a:t>resolution </a:t>
            </a:r>
            <a:r>
              <a:rPr lang="en-US" b="1" smtClean="0">
                <a:solidFill>
                  <a:srgbClr val="558ED5"/>
                </a:solidFill>
              </a:rPr>
              <a:t>&amp; Propose </a:t>
            </a:r>
            <a:r>
              <a:rPr lang="en-US" b="1" smtClean="0">
                <a:solidFill>
                  <a:srgbClr val="558ED5"/>
                </a:solidFill>
              </a:rPr>
              <a:t>routes </a:t>
            </a:r>
            <a:r>
              <a:rPr lang="en-US" b="1" smtClean="0">
                <a:solidFill>
                  <a:srgbClr val="558ED5"/>
                </a:solidFill>
              </a:rPr>
              <a:t>towards </a:t>
            </a:r>
            <a:r>
              <a:rPr lang="en-US" b="1" dirty="0" smtClean="0">
                <a:solidFill>
                  <a:srgbClr val="558ED5"/>
                </a:solidFill>
              </a:rPr>
              <a:t>10ps </a:t>
            </a:r>
            <a:endParaRPr lang="en-US" b="1" dirty="0">
              <a:solidFill>
                <a:srgbClr val="558ED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399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35" presetClass="emph" presetSubtype="0" repeatCount="5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64" grpId="0" animBg="1"/>
      <p:bldP spid="65" grpId="0" animBg="1"/>
      <p:bldP spid="66" grpId="0" animBg="1"/>
      <p:bldP spid="71" grpId="0" animBg="1"/>
      <p:bldP spid="71" grpId="1" animBg="1"/>
      <p:bldP spid="7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65765" y="2267110"/>
            <a:ext cx="8899613" cy="1456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  <a:spcBef>
                <a:spcPts val="0"/>
              </a:spcBef>
            </a:pPr>
            <a:endParaRPr lang="en-GB" dirty="0" smtClean="0">
              <a:solidFill>
                <a:schemeClr val="folHlink"/>
              </a:solidFill>
            </a:endParaRPr>
          </a:p>
          <a:p>
            <a:pPr>
              <a:spcBef>
                <a:spcPts val="0"/>
              </a:spcBef>
              <a:buClr>
                <a:srgbClr val="DB5926"/>
              </a:buClr>
              <a:buFont typeface="Wingdings" pitchFamily="2" charset="2"/>
              <a:buChar char="n"/>
            </a:pPr>
            <a:r>
              <a:rPr lang="en-GB" dirty="0" smtClean="0"/>
              <a:t> Define </a:t>
            </a:r>
            <a:r>
              <a:rPr lang="en-GB" dirty="0"/>
              <a:t>&amp; understand key parameters for scintillators with best timing</a:t>
            </a:r>
          </a:p>
          <a:p>
            <a:pPr>
              <a:spcBef>
                <a:spcPts val="0"/>
              </a:spcBef>
              <a:buClr>
                <a:srgbClr val="DB5926"/>
              </a:buClr>
              <a:buFont typeface="Wingdings" pitchFamily="2" charset="2"/>
              <a:buChar char="n"/>
            </a:pPr>
            <a:r>
              <a:rPr lang="en-GB" dirty="0" smtClean="0"/>
              <a:t> How </a:t>
            </a:r>
            <a:r>
              <a:rPr lang="en-GB" dirty="0"/>
              <a:t>fast inorganic and semiconductor scintillators can be?  </a:t>
            </a:r>
          </a:p>
          <a:p>
            <a:pPr>
              <a:spcBef>
                <a:spcPts val="0"/>
              </a:spcBef>
              <a:buClr>
                <a:srgbClr val="DB5926"/>
              </a:buClr>
              <a:buFont typeface="Wingdings" pitchFamily="2" charset="2"/>
              <a:buChar char="n"/>
            </a:pPr>
            <a:r>
              <a:rPr lang="en-GB" dirty="0" smtClean="0"/>
              <a:t> Develop ideas/exploit </a:t>
            </a:r>
            <a:r>
              <a:rPr lang="en-GB" dirty="0"/>
              <a:t>properties of materials for </a:t>
            </a:r>
            <a:r>
              <a:rPr lang="en-GB" dirty="0" smtClean="0"/>
              <a:t>better possible </a:t>
            </a:r>
            <a:r>
              <a:rPr lang="en-GB" dirty="0"/>
              <a:t>timing resolution</a:t>
            </a:r>
          </a:p>
          <a:p>
            <a:pPr>
              <a:spcBef>
                <a:spcPts val="0"/>
              </a:spcBef>
              <a:buClr>
                <a:srgbClr val="DB5926"/>
              </a:buClr>
              <a:buFont typeface="Wingdings" pitchFamily="2" charset="2"/>
              <a:buChar char="n"/>
            </a:pPr>
            <a:r>
              <a:rPr lang="en-GB" dirty="0" smtClean="0"/>
              <a:t> What </a:t>
            </a:r>
            <a:r>
              <a:rPr lang="en-GB" dirty="0"/>
              <a:t>light producing modes prior to standard light generation exist</a:t>
            </a:r>
            <a:r>
              <a:rPr lang="en-GB" dirty="0" smtClean="0"/>
              <a:t>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5765" y="1972619"/>
            <a:ext cx="2935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chemeClr val="folHlink"/>
                </a:solidFill>
              </a:rPr>
              <a:t>WG 2: </a:t>
            </a:r>
            <a:r>
              <a:rPr lang="en-GB" sz="2800" b="1" dirty="0" smtClean="0">
                <a:solidFill>
                  <a:schemeClr val="folHlink"/>
                </a:solidFill>
              </a:rPr>
              <a:t>Scintillators</a:t>
            </a:r>
            <a:endParaRPr lang="en-GB" sz="2800" b="1" dirty="0"/>
          </a:p>
        </p:txBody>
      </p:sp>
      <p:sp>
        <p:nvSpPr>
          <p:cNvPr id="13" name="Rectangle 12"/>
          <p:cNvSpPr/>
          <p:nvPr/>
        </p:nvSpPr>
        <p:spPr>
          <a:xfrm>
            <a:off x="363600" y="4140362"/>
            <a:ext cx="33279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660066"/>
                </a:solidFill>
              </a:rPr>
              <a:t>Scintillator’s time resolution:</a:t>
            </a:r>
            <a:endParaRPr lang="en-US" dirty="0"/>
          </a:p>
          <a:p>
            <a:pPr indent="-241200">
              <a:buAutoNum type="arabicPeriod"/>
            </a:pPr>
            <a:r>
              <a:rPr lang="en-US" dirty="0" smtClean="0"/>
              <a:t>Scintillation mechanism</a:t>
            </a:r>
          </a:p>
          <a:p>
            <a:pPr indent="-241200">
              <a:buAutoNum type="arabicPeriod"/>
            </a:pPr>
            <a:r>
              <a:rPr lang="en-US" dirty="0" smtClean="0"/>
              <a:t>Light </a:t>
            </a:r>
            <a:r>
              <a:rPr lang="en-US" dirty="0"/>
              <a:t>transport in </a:t>
            </a:r>
            <a:r>
              <a:rPr lang="en-US" dirty="0" smtClean="0"/>
              <a:t>crystal</a:t>
            </a:r>
          </a:p>
          <a:p>
            <a:pPr indent="-241200">
              <a:buAutoNum type="arabicPeriod"/>
            </a:pPr>
            <a:r>
              <a:rPr lang="en-US" dirty="0" smtClean="0"/>
              <a:t>Light </a:t>
            </a:r>
            <a:r>
              <a:rPr lang="en-US" dirty="0"/>
              <a:t>extraction </a:t>
            </a:r>
            <a:r>
              <a:rPr lang="en-US" dirty="0" smtClean="0"/>
              <a:t>efficiency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492972"/>
          </a:xfrm>
          <a:prstGeom prst="rect">
            <a:avLst/>
          </a:prstGeom>
        </p:spPr>
      </p:pic>
      <p:sp>
        <p:nvSpPr>
          <p:cNvPr id="50" name="Содержимое 2"/>
          <p:cNvSpPr>
            <a:spLocks noGrp="1"/>
          </p:cNvSpPr>
          <p:nvPr>
            <p:ph idx="1"/>
          </p:nvPr>
        </p:nvSpPr>
        <p:spPr>
          <a:xfrm>
            <a:off x="3598633" y="4786415"/>
            <a:ext cx="5401556" cy="1633760"/>
          </a:xfrm>
        </p:spPr>
        <p:txBody>
          <a:bodyPr>
            <a:noAutofit/>
          </a:bodyPr>
          <a:lstStyle/>
          <a:p>
            <a:pPr marL="360000" indent="0">
              <a:spcBef>
                <a:spcPts val="0"/>
              </a:spcBef>
            </a:pPr>
            <a:r>
              <a:rPr lang="en-US" sz="1600" dirty="0" smtClean="0"/>
              <a:t> </a:t>
            </a:r>
            <a:r>
              <a:rPr lang="en-US" sz="1600" dirty="0" err="1" smtClean="0"/>
              <a:t>Excitonic</a:t>
            </a:r>
            <a:r>
              <a:rPr lang="en-US" sz="1600" dirty="0" smtClean="0"/>
              <a:t> </a:t>
            </a:r>
            <a:r>
              <a:rPr lang="en-US" sz="1600" dirty="0" smtClean="0"/>
              <a:t>emission (STE, </a:t>
            </a:r>
            <a:r>
              <a:rPr lang="en-US" sz="1600" dirty="0" smtClean="0"/>
              <a:t>anion </a:t>
            </a:r>
            <a:r>
              <a:rPr lang="en-US" sz="1600" dirty="0"/>
              <a:t>complexes </a:t>
            </a:r>
            <a:r>
              <a:rPr lang="en-US" sz="1600" dirty="0" smtClean="0"/>
              <a:t>excitations)</a:t>
            </a:r>
            <a:endParaRPr lang="en-US" sz="1600" dirty="0" smtClean="0"/>
          </a:p>
          <a:p>
            <a:pPr marL="360000" indent="0">
              <a:spcBef>
                <a:spcPts val="0"/>
              </a:spcBef>
            </a:pPr>
            <a:r>
              <a:rPr lang="en-US" sz="1600" dirty="0" smtClean="0"/>
              <a:t> Emission </a:t>
            </a:r>
            <a:r>
              <a:rPr lang="en-US" sz="1600" dirty="0" smtClean="0"/>
              <a:t>of activators (Ce, Pr, …)</a:t>
            </a:r>
          </a:p>
          <a:p>
            <a:pPr marL="360000" indent="0">
              <a:spcBef>
                <a:spcPts val="0"/>
              </a:spcBef>
            </a:pPr>
            <a:r>
              <a:rPr lang="en-US" sz="1600" dirty="0" smtClean="0"/>
              <a:t> Cross-luminescence</a:t>
            </a:r>
            <a:endParaRPr lang="en-US" sz="1600" dirty="0" smtClean="0"/>
          </a:p>
          <a:p>
            <a:pPr marL="360000" indent="0">
              <a:spcBef>
                <a:spcPts val="0"/>
              </a:spcBef>
            </a:pPr>
            <a:r>
              <a:rPr lang="en-US" sz="1600" dirty="0" smtClean="0"/>
              <a:t> Quantum </a:t>
            </a:r>
            <a:r>
              <a:rPr lang="en-US" sz="1600" dirty="0" smtClean="0"/>
              <a:t>confinement </a:t>
            </a:r>
            <a:r>
              <a:rPr lang="en-US" sz="1600" dirty="0" smtClean="0"/>
              <a:t>driven  </a:t>
            </a:r>
            <a:r>
              <a:rPr lang="en-US" sz="1600" dirty="0" smtClean="0"/>
              <a:t>luminescence</a:t>
            </a:r>
          </a:p>
          <a:p>
            <a:pPr marL="360000" indent="0">
              <a:spcBef>
                <a:spcPts val="0"/>
              </a:spcBef>
            </a:pPr>
            <a:r>
              <a:rPr lang="en-US" sz="1600" dirty="0" smtClean="0"/>
              <a:t> </a:t>
            </a:r>
            <a:r>
              <a:rPr lang="en-US" sz="1600" dirty="0" err="1" smtClean="0"/>
              <a:t>Intraband</a:t>
            </a:r>
            <a:r>
              <a:rPr lang="en-US" sz="1600" dirty="0" smtClean="0"/>
              <a:t> </a:t>
            </a:r>
            <a:r>
              <a:rPr lang="en-US" sz="1600" dirty="0" smtClean="0"/>
              <a:t>hot luminescence</a:t>
            </a:r>
          </a:p>
          <a:p>
            <a:pPr marL="360000" indent="0">
              <a:spcBef>
                <a:spcPts val="0"/>
              </a:spcBef>
            </a:pPr>
            <a:r>
              <a:rPr lang="en-US" sz="1600" dirty="0" smtClean="0"/>
              <a:t> Cherenkov radiation</a:t>
            </a:r>
          </a:p>
          <a:p>
            <a:pPr marL="360000" indent="0">
              <a:spcBef>
                <a:spcPts val="0"/>
              </a:spcBef>
            </a:pPr>
            <a:endParaRPr lang="ru-RU" sz="1600" dirty="0"/>
          </a:p>
        </p:txBody>
      </p:sp>
      <p:sp>
        <p:nvSpPr>
          <p:cNvPr id="51" name="Заголовок 1"/>
          <p:cNvSpPr>
            <a:spLocks noGrp="1"/>
          </p:cNvSpPr>
          <p:nvPr>
            <p:ph type="title"/>
          </p:nvPr>
        </p:nvSpPr>
        <p:spPr>
          <a:xfrm>
            <a:off x="4031782" y="3907483"/>
            <a:ext cx="4438935" cy="1143000"/>
          </a:xfrm>
        </p:spPr>
        <p:txBody>
          <a:bodyPr>
            <a:noAutofit/>
          </a:bodyPr>
          <a:lstStyle/>
          <a:p>
            <a:pPr algn="just"/>
            <a:r>
              <a:rPr lang="en-US" sz="1600" b="1" dirty="0" smtClean="0"/>
              <a:t>Types of emission in scintillating crystals and delay between energy deposit </a:t>
            </a:r>
            <a:r>
              <a:rPr lang="en-US" sz="1600" b="1" dirty="0" smtClean="0"/>
              <a:t>&amp; photon emission:</a:t>
            </a:r>
            <a:endParaRPr lang="ru-RU" sz="1600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8156818" y="4604293"/>
            <a:ext cx="10801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</a:rPr>
              <a:t>Slow</a:t>
            </a:r>
          </a:p>
          <a:p>
            <a:endParaRPr lang="en-US" sz="16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sz="16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sz="16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sz="16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sz="16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</a:rPr>
              <a:t>Short</a:t>
            </a:r>
            <a:endParaRPr lang="ru-RU" sz="1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53" name="Прямая со стрелкой 5"/>
          <p:cNvCxnSpPr/>
          <p:nvPr/>
        </p:nvCxnSpPr>
        <p:spPr>
          <a:xfrm>
            <a:off x="8861195" y="4786415"/>
            <a:ext cx="0" cy="1620000"/>
          </a:xfrm>
          <a:prstGeom prst="straightConnector1">
            <a:avLst/>
          </a:prstGeom>
          <a:ln w="603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363600" y="592941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660066"/>
                </a:solidFill>
              </a:rPr>
              <a:t>Scintillator-based detector</a:t>
            </a:r>
          </a:p>
          <a:p>
            <a:r>
              <a:rPr lang="en-US" dirty="0"/>
              <a:t>Scintillator and geometry we can get a coincidence time res: 80-200 </a:t>
            </a:r>
            <a:r>
              <a:rPr lang="en-US" dirty="0" err="1"/>
              <a:t>ps</a:t>
            </a:r>
            <a:r>
              <a:rPr lang="en-US" dirty="0"/>
              <a:t> FWHM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3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8414" y="4350650"/>
            <a:ext cx="4102100" cy="170360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63571" y="1805322"/>
            <a:ext cx="3493990" cy="3778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000"/>
              </a:lnSpc>
              <a:spcBef>
                <a:spcPts val="0"/>
              </a:spcBef>
            </a:pPr>
            <a:r>
              <a:rPr lang="en-GB" sz="2800" b="1" dirty="0">
                <a:solidFill>
                  <a:schemeClr val="folHlink"/>
                </a:solidFill>
              </a:rPr>
              <a:t>WG 3: </a:t>
            </a:r>
            <a:r>
              <a:rPr lang="en-GB" sz="2800" b="1" dirty="0" err="1">
                <a:solidFill>
                  <a:schemeClr val="folHlink"/>
                </a:solidFill>
              </a:rPr>
              <a:t>Photodetectors</a:t>
            </a:r>
            <a:endParaRPr lang="en-GB" sz="2800" b="1" dirty="0"/>
          </a:p>
        </p:txBody>
      </p:sp>
      <p:sp>
        <p:nvSpPr>
          <p:cNvPr id="3" name="Rectangle 2"/>
          <p:cNvSpPr/>
          <p:nvPr/>
        </p:nvSpPr>
        <p:spPr>
          <a:xfrm>
            <a:off x="163571" y="2159296"/>
            <a:ext cx="87682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DB5926"/>
              </a:buClr>
              <a:buFont typeface="Wingdings" pitchFamily="2" charset="2"/>
              <a:buChar char="n"/>
            </a:pPr>
            <a:r>
              <a:rPr lang="en-GB" sz="2000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000" dirty="0">
                <a:latin typeface="Calibri" charset="0"/>
                <a:ea typeface="Calibri" charset="0"/>
                <a:cs typeface="Calibri" charset="0"/>
              </a:rPr>
              <a:t>SPTR of available </a:t>
            </a:r>
            <a:r>
              <a:rPr lang="en-US" sz="2000" dirty="0" err="1">
                <a:latin typeface="Calibri" charset="0"/>
                <a:ea typeface="Calibri" charset="0"/>
                <a:cs typeface="Calibri" charset="0"/>
              </a:rPr>
              <a:t>SiPMs</a:t>
            </a:r>
            <a:r>
              <a:rPr lang="en-US" sz="2000" dirty="0">
                <a:latin typeface="Calibri" charset="0"/>
                <a:ea typeface="Calibri" charset="0"/>
                <a:cs typeface="Calibri" charset="0"/>
              </a:rPr>
              <a:t> is ~60-90 </a:t>
            </a:r>
            <a:r>
              <a:rPr lang="en-US" sz="2000" dirty="0" err="1">
                <a:latin typeface="Calibri" charset="0"/>
                <a:ea typeface="Calibri" charset="0"/>
                <a:cs typeface="Calibri" charset="0"/>
              </a:rPr>
              <a:t>ps</a:t>
            </a:r>
            <a:r>
              <a:rPr lang="en-US" sz="20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000" dirty="0" err="1">
                <a:latin typeface="Calibri" charset="0"/>
                <a:ea typeface="Calibri" charset="0"/>
                <a:cs typeface="Calibri" charset="0"/>
              </a:rPr>
              <a:t>rms</a:t>
            </a:r>
            <a:endParaRPr lang="en-US" sz="2000" dirty="0">
              <a:latin typeface="Calibri" charset="0"/>
              <a:ea typeface="Calibri" charset="0"/>
              <a:cs typeface="Calibri" charset="0"/>
            </a:endParaRPr>
          </a:p>
          <a:p>
            <a:pPr>
              <a:spcBef>
                <a:spcPts val="0"/>
              </a:spcBef>
              <a:buClr>
                <a:srgbClr val="DB5926"/>
              </a:buClr>
              <a:buFont typeface="Wingdings" pitchFamily="2" charset="2"/>
              <a:buChar char="n"/>
            </a:pPr>
            <a:r>
              <a:rPr lang="en-GB" sz="2000" dirty="0" smtClean="0"/>
              <a:t> Pursue key </a:t>
            </a:r>
            <a:r>
              <a:rPr lang="en-GB" sz="2000" dirty="0"/>
              <a:t>parameters </a:t>
            </a:r>
            <a:r>
              <a:rPr lang="en-GB" sz="2000" dirty="0" smtClean="0"/>
              <a:t>for </a:t>
            </a:r>
            <a:r>
              <a:rPr lang="en-GB" sz="2000" dirty="0"/>
              <a:t>best timing performance </a:t>
            </a:r>
          </a:p>
          <a:p>
            <a:pPr>
              <a:spcBef>
                <a:spcPts val="0"/>
              </a:spcBef>
              <a:buClr>
                <a:srgbClr val="DB5926"/>
              </a:buClr>
              <a:buFont typeface="Wingdings" pitchFamily="2" charset="2"/>
              <a:buChar char="n"/>
            </a:pPr>
            <a:r>
              <a:rPr lang="en-GB" sz="2000" dirty="0" smtClean="0"/>
              <a:t> Investigate the </a:t>
            </a:r>
            <a:r>
              <a:rPr lang="en-GB" sz="2000" dirty="0"/>
              <a:t>timing of different detector technologies</a:t>
            </a:r>
          </a:p>
          <a:p>
            <a:pPr>
              <a:spcBef>
                <a:spcPts val="0"/>
              </a:spcBef>
              <a:buClr>
                <a:srgbClr val="DB5926"/>
              </a:buClr>
              <a:buFont typeface="Wingdings" pitchFamily="2" charset="2"/>
              <a:buChar char="n"/>
            </a:pPr>
            <a:r>
              <a:rPr lang="en-GB" sz="2000" dirty="0" smtClean="0"/>
              <a:t> Cooperate </a:t>
            </a:r>
            <a:r>
              <a:rPr lang="en-GB" sz="2000" dirty="0"/>
              <a:t>with industry to reassure feasibility of </a:t>
            </a:r>
            <a:r>
              <a:rPr lang="en-GB" sz="2000" dirty="0" smtClean="0"/>
              <a:t>ideas</a:t>
            </a:r>
            <a:endParaRPr lang="en-GB" sz="20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149297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49" y="4307409"/>
            <a:ext cx="1472104" cy="19304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/>
          <a:srcRect l="26632" t="19306" r="14805" b="9173"/>
          <a:stretch/>
        </p:blipFill>
        <p:spPr>
          <a:xfrm>
            <a:off x="1635675" y="4506876"/>
            <a:ext cx="1549290" cy="1418732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3780768"/>
            <a:ext cx="6493316" cy="3488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000"/>
              </a:lnSpc>
              <a:spcBef>
                <a:spcPts val="0"/>
              </a:spcBef>
            </a:pPr>
            <a:r>
              <a:rPr lang="en-GB" sz="2800" b="1" dirty="0" smtClean="0">
                <a:solidFill>
                  <a:schemeClr val="folHlink"/>
                </a:solidFill>
              </a:rPr>
              <a:t>Competing technologies (are there </a:t>
            </a:r>
            <a:r>
              <a:rPr lang="en-GB" sz="2800" b="1" dirty="0" smtClean="0">
                <a:solidFill>
                  <a:schemeClr val="folHlink"/>
                </a:solidFill>
              </a:rPr>
              <a:t>more?)</a:t>
            </a:r>
            <a:endParaRPr lang="en-GB" sz="2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57448" y="6054254"/>
            <a:ext cx="8673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PMT</a:t>
            </a:r>
            <a:endParaRPr lang="en-US" sz="28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771679" y="6056461"/>
            <a:ext cx="9475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/>
              <a:t>SiPM</a:t>
            </a:r>
            <a:endParaRPr lang="en-US" sz="28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789630" y="6054254"/>
            <a:ext cx="879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MCP</a:t>
            </a:r>
            <a:endParaRPr lang="en-US" sz="2800" b="1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30065" y="1520682"/>
            <a:ext cx="2757742" cy="317601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106566" y="4590643"/>
            <a:ext cx="19287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Strip-</a:t>
            </a:r>
            <a:r>
              <a:rPr lang="en-US" sz="2800" b="1" dirty="0" err="1" smtClean="0"/>
              <a:t>SiPM</a:t>
            </a:r>
            <a:r>
              <a:rPr lang="en-US" sz="2800" b="1" dirty="0" smtClean="0"/>
              <a:t>?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75634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19402" y="1770444"/>
            <a:ext cx="2796183" cy="3778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000"/>
              </a:lnSpc>
              <a:spcBef>
                <a:spcPts val="0"/>
              </a:spcBef>
            </a:pPr>
            <a:r>
              <a:rPr lang="en-GB" sz="2800" b="1" dirty="0">
                <a:solidFill>
                  <a:schemeClr val="folHlink"/>
                </a:solidFill>
              </a:rPr>
              <a:t>WG </a:t>
            </a:r>
            <a:r>
              <a:rPr lang="en-GB" sz="2800" b="1" dirty="0" smtClean="0">
                <a:solidFill>
                  <a:schemeClr val="folHlink"/>
                </a:solidFill>
              </a:rPr>
              <a:t>4: Electronics</a:t>
            </a:r>
            <a:endParaRPr lang="en-GB" sz="2800" b="1" dirty="0"/>
          </a:p>
        </p:txBody>
      </p:sp>
      <p:sp>
        <p:nvSpPr>
          <p:cNvPr id="4" name="Rectangle 3"/>
          <p:cNvSpPr/>
          <p:nvPr/>
        </p:nvSpPr>
        <p:spPr>
          <a:xfrm>
            <a:off x="59701" y="2192587"/>
            <a:ext cx="902459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buClr>
                <a:srgbClr val="DB5926"/>
              </a:buClr>
              <a:buFont typeface="Wingdings" pitchFamily="2" charset="2"/>
              <a:buChar char="n"/>
            </a:pPr>
            <a:r>
              <a:rPr lang="en-GB" sz="2000" dirty="0" smtClean="0"/>
              <a:t> Contribution time of electronics on </a:t>
            </a:r>
            <a:r>
              <a:rPr lang="en-GB" sz="2000" dirty="0" smtClean="0"/>
              <a:t>single photon measurement with </a:t>
            </a:r>
            <a:r>
              <a:rPr lang="en-GB" sz="2000" dirty="0" err="1" smtClean="0"/>
              <a:t>SiPM</a:t>
            </a:r>
            <a:r>
              <a:rPr lang="en-GB" sz="2000" dirty="0" smtClean="0"/>
              <a:t> &lt; 30 </a:t>
            </a:r>
            <a:r>
              <a:rPr lang="en-GB" sz="2000" dirty="0" err="1" smtClean="0"/>
              <a:t>ps</a:t>
            </a:r>
            <a:r>
              <a:rPr lang="en-GB" sz="2000" dirty="0" smtClean="0"/>
              <a:t> </a:t>
            </a:r>
          </a:p>
          <a:p>
            <a:pPr>
              <a:spcBef>
                <a:spcPts val="0"/>
              </a:spcBef>
              <a:buClr>
                <a:srgbClr val="DB5926"/>
              </a:buClr>
              <a:buFont typeface="Wingdings" pitchFamily="2" charset="2"/>
              <a:buChar char="n"/>
            </a:pPr>
            <a:r>
              <a:rPr lang="en-GB" sz="2000" dirty="0"/>
              <a:t> </a:t>
            </a:r>
            <a:r>
              <a:rPr lang="en-GB" sz="2000" dirty="0" smtClean="0"/>
              <a:t>Key </a:t>
            </a:r>
            <a:r>
              <a:rPr lang="en-GB" sz="2000" dirty="0"/>
              <a:t>parameters </a:t>
            </a:r>
            <a:r>
              <a:rPr lang="en-GB" sz="2000" dirty="0" smtClean="0"/>
              <a:t>&amp; microelectronics </a:t>
            </a:r>
            <a:r>
              <a:rPr lang="en-GB" sz="2000" dirty="0"/>
              <a:t>technologies required for time precision </a:t>
            </a:r>
            <a:r>
              <a:rPr lang="en-GB" sz="2000" dirty="0" smtClean="0"/>
              <a:t>&lt; 10 </a:t>
            </a:r>
            <a:r>
              <a:rPr lang="en-GB" sz="2000" dirty="0" err="1" smtClean="0"/>
              <a:t>ps</a:t>
            </a:r>
            <a:endParaRPr lang="en-GB" sz="2000" dirty="0"/>
          </a:p>
          <a:p>
            <a:pPr>
              <a:spcBef>
                <a:spcPts val="0"/>
              </a:spcBef>
              <a:buClr>
                <a:srgbClr val="DB5926"/>
              </a:buClr>
              <a:buFont typeface="Wingdings" pitchFamily="2" charset="2"/>
              <a:buChar char="n"/>
            </a:pPr>
            <a:r>
              <a:rPr lang="en-GB" sz="2000" dirty="0" smtClean="0"/>
              <a:t> Design </a:t>
            </a:r>
            <a:r>
              <a:rPr lang="en-GB" sz="2000" dirty="0"/>
              <a:t>novel ASICs based on proposed specifications of the </a:t>
            </a:r>
            <a:r>
              <a:rPr lang="en-GB" sz="2000" dirty="0" smtClean="0"/>
              <a:t>action </a:t>
            </a:r>
            <a:endParaRPr lang="en-GB" sz="2000" dirty="0"/>
          </a:p>
          <a:p>
            <a:pPr>
              <a:spcBef>
                <a:spcPts val="0"/>
              </a:spcBef>
              <a:buClr>
                <a:srgbClr val="DB5926"/>
              </a:buClr>
              <a:buFont typeface="Wingdings" pitchFamily="2" charset="2"/>
              <a:buChar char="n"/>
            </a:pPr>
            <a:r>
              <a:rPr lang="en-GB" sz="2000" dirty="0" smtClean="0"/>
              <a:t>Coordinate </a:t>
            </a:r>
            <a:r>
              <a:rPr lang="en-GB" sz="2000" dirty="0"/>
              <a:t>a joint characterisation of prototype devices</a:t>
            </a:r>
          </a:p>
        </p:txBody>
      </p:sp>
      <p:sp>
        <p:nvSpPr>
          <p:cNvPr id="5" name="Rectangle 4"/>
          <p:cNvSpPr/>
          <p:nvPr/>
        </p:nvSpPr>
        <p:spPr>
          <a:xfrm>
            <a:off x="119400" y="3939966"/>
            <a:ext cx="902459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660066"/>
                </a:solidFill>
              </a:rPr>
              <a:t>Development </a:t>
            </a:r>
            <a:r>
              <a:rPr lang="en-US" sz="2400" b="1" dirty="0">
                <a:solidFill>
                  <a:srgbClr val="660066"/>
                </a:solidFill>
              </a:rPr>
              <a:t>of electronics with </a:t>
            </a:r>
            <a:r>
              <a:rPr lang="en-US" sz="2400" b="1" dirty="0" err="1" smtClean="0">
                <a:solidFill>
                  <a:srgbClr val="660066"/>
                </a:solidFill>
              </a:rPr>
              <a:t>ps</a:t>
            </a:r>
            <a:r>
              <a:rPr lang="en-US" sz="2400" b="1" dirty="0" smtClean="0">
                <a:solidFill>
                  <a:srgbClr val="660066"/>
                </a:solidFill>
              </a:rPr>
              <a:t> time </a:t>
            </a:r>
            <a:r>
              <a:rPr lang="en-US" sz="2400" b="1" dirty="0">
                <a:solidFill>
                  <a:srgbClr val="660066"/>
                </a:solidFill>
              </a:rPr>
              <a:t>resolution </a:t>
            </a:r>
            <a:r>
              <a:rPr lang="en-US" sz="2400" b="1" dirty="0" smtClean="0">
                <a:solidFill>
                  <a:srgbClr val="660066"/>
                </a:solidFill>
              </a:rPr>
              <a:t>is challenging:</a:t>
            </a:r>
            <a:endParaRPr lang="en-US" sz="2400" b="1" dirty="0">
              <a:solidFill>
                <a:srgbClr val="660066"/>
              </a:solidFill>
            </a:endParaRPr>
          </a:p>
          <a:p>
            <a:r>
              <a:rPr lang="en-US" dirty="0"/>
              <a:t>• </a:t>
            </a:r>
            <a:r>
              <a:rPr lang="en-US" sz="2000" dirty="0"/>
              <a:t>ASIC </a:t>
            </a:r>
            <a:r>
              <a:rPr lang="en-US" sz="2000" dirty="0" smtClean="0"/>
              <a:t>design</a:t>
            </a:r>
            <a:endParaRPr lang="en-US" sz="2000" dirty="0"/>
          </a:p>
          <a:p>
            <a:r>
              <a:rPr lang="en-US" sz="2000" dirty="0"/>
              <a:t>• </a:t>
            </a:r>
            <a:r>
              <a:rPr lang="en-US" sz="2000" dirty="0"/>
              <a:t>S</a:t>
            </a:r>
            <a:r>
              <a:rPr lang="en-US" sz="2000" dirty="0" smtClean="0"/>
              <a:t>ystem level</a:t>
            </a:r>
          </a:p>
          <a:p>
            <a:endParaRPr lang="en-US" sz="2000" dirty="0"/>
          </a:p>
          <a:p>
            <a:r>
              <a:rPr lang="en-US" sz="2400" b="1" dirty="0">
                <a:solidFill>
                  <a:srgbClr val="660066"/>
                </a:solidFill>
              </a:rPr>
              <a:t>Front-end systems </a:t>
            </a:r>
            <a:r>
              <a:rPr lang="en-US" sz="2400" b="1" dirty="0" smtClean="0">
                <a:solidFill>
                  <a:srgbClr val="660066"/>
                </a:solidFill>
              </a:rPr>
              <a:t>with:</a:t>
            </a:r>
            <a:endParaRPr lang="en-US" sz="2400" b="1" dirty="0">
              <a:solidFill>
                <a:srgbClr val="660066"/>
              </a:solidFill>
            </a:endParaRPr>
          </a:p>
          <a:p>
            <a:r>
              <a:rPr lang="en-US" dirty="0"/>
              <a:t>• </a:t>
            </a:r>
            <a:r>
              <a:rPr lang="en-US" sz="2000" dirty="0"/>
              <a:t>V</a:t>
            </a:r>
            <a:r>
              <a:rPr lang="en-US" sz="2000" dirty="0" smtClean="0"/>
              <a:t>ery </a:t>
            </a:r>
            <a:r>
              <a:rPr lang="en-US" sz="2000" dirty="0"/>
              <a:t>large </a:t>
            </a:r>
            <a:r>
              <a:rPr lang="en-US" sz="2000" dirty="0" smtClean="0"/>
              <a:t>bandwidth</a:t>
            </a:r>
            <a:endParaRPr lang="en-US" sz="2000" dirty="0"/>
          </a:p>
          <a:p>
            <a:r>
              <a:rPr lang="en-US" sz="2000" dirty="0"/>
              <a:t>• </a:t>
            </a:r>
            <a:r>
              <a:rPr lang="en-US" sz="2000" dirty="0" smtClean="0"/>
              <a:t>Very </a:t>
            </a:r>
            <a:r>
              <a:rPr lang="en-US" sz="2000" dirty="0"/>
              <a:t>low </a:t>
            </a:r>
            <a:r>
              <a:rPr lang="en-US" sz="2000" dirty="0" smtClean="0"/>
              <a:t>noise</a:t>
            </a:r>
            <a:endParaRPr lang="en-US" sz="2000" dirty="0"/>
          </a:p>
          <a:p>
            <a:r>
              <a:rPr lang="en-US" sz="2000" dirty="0"/>
              <a:t>• </a:t>
            </a:r>
            <a:r>
              <a:rPr lang="en-US" sz="2000" dirty="0" smtClean="0"/>
              <a:t>Very low power</a:t>
            </a:r>
            <a:endParaRPr lang="en-US" sz="20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2748" y="4787846"/>
            <a:ext cx="2963511" cy="16891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4100" y="4787846"/>
            <a:ext cx="2242426" cy="16891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1492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76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242183" y="2056249"/>
            <a:ext cx="3028318" cy="3778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000"/>
              </a:lnSpc>
              <a:spcBef>
                <a:spcPts val="0"/>
              </a:spcBef>
            </a:pPr>
            <a:r>
              <a:rPr lang="en-GB" sz="2800" b="1" dirty="0">
                <a:solidFill>
                  <a:schemeClr val="folHlink"/>
                </a:solidFill>
              </a:rPr>
              <a:t>WG </a:t>
            </a:r>
            <a:r>
              <a:rPr lang="en-GB" sz="2800" b="1" dirty="0" smtClean="0">
                <a:solidFill>
                  <a:schemeClr val="folHlink"/>
                </a:solidFill>
              </a:rPr>
              <a:t>5: Applications</a:t>
            </a:r>
            <a:endParaRPr lang="en-GB" sz="2800" b="1" dirty="0"/>
          </a:p>
        </p:txBody>
      </p:sp>
      <p:sp>
        <p:nvSpPr>
          <p:cNvPr id="4" name="Rectangle 3"/>
          <p:cNvSpPr/>
          <p:nvPr/>
        </p:nvSpPr>
        <p:spPr>
          <a:xfrm>
            <a:off x="242183" y="2721114"/>
            <a:ext cx="885717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buClr>
                <a:srgbClr val="DB5926"/>
              </a:buClr>
              <a:buFont typeface="Wingdings" pitchFamily="2" charset="2"/>
              <a:buChar char="n"/>
            </a:pPr>
            <a:r>
              <a:rPr lang="en-GB" sz="2000" dirty="0" smtClean="0"/>
              <a:t> Identify target applications</a:t>
            </a:r>
            <a:endParaRPr lang="en-GB" sz="2000" dirty="0"/>
          </a:p>
          <a:p>
            <a:pPr>
              <a:spcBef>
                <a:spcPts val="0"/>
              </a:spcBef>
              <a:buClr>
                <a:srgbClr val="DB5926"/>
              </a:buClr>
              <a:buFont typeface="Wingdings" pitchFamily="2" charset="2"/>
              <a:buChar char="n"/>
            </a:pPr>
            <a:r>
              <a:rPr lang="en-GB" sz="2000" dirty="0" smtClean="0"/>
              <a:t> Discuss </a:t>
            </a:r>
            <a:r>
              <a:rPr lang="en-GB" sz="2000" dirty="0"/>
              <a:t>&amp; evaluate requirements of end users with respect to </a:t>
            </a:r>
            <a:r>
              <a:rPr lang="en-GB" sz="2000" dirty="0" smtClean="0"/>
              <a:t>timing</a:t>
            </a:r>
            <a:endParaRPr lang="en-GB" sz="2000" dirty="0"/>
          </a:p>
        </p:txBody>
      </p:sp>
      <p:sp>
        <p:nvSpPr>
          <p:cNvPr id="5" name="Rectangle 4"/>
          <p:cNvSpPr/>
          <p:nvPr/>
        </p:nvSpPr>
        <p:spPr>
          <a:xfrm>
            <a:off x="242183" y="3753169"/>
            <a:ext cx="7326629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660066"/>
                </a:solidFill>
              </a:rPr>
              <a:t>Possible applications of FAST </a:t>
            </a:r>
            <a:r>
              <a:rPr lang="en-US" sz="2400" b="1" dirty="0" smtClean="0">
                <a:solidFill>
                  <a:srgbClr val="660066"/>
                </a:solidFill>
              </a:rPr>
              <a:t>detection </a:t>
            </a:r>
            <a:r>
              <a:rPr lang="en-US" sz="2400" b="1" dirty="0" smtClean="0">
                <a:solidFill>
                  <a:srgbClr val="660066"/>
                </a:solidFill>
              </a:rPr>
              <a:t>chains</a:t>
            </a:r>
            <a:endParaRPr lang="en-US" sz="1200" b="1" dirty="0">
              <a:solidFill>
                <a:srgbClr val="660066"/>
              </a:solidFill>
            </a:endParaRPr>
          </a:p>
          <a:p>
            <a:r>
              <a:rPr lang="en-US" b="1" dirty="0" smtClean="0">
                <a:solidFill>
                  <a:srgbClr val="660066"/>
                </a:solidFill>
              </a:rPr>
              <a:t>Medical Imaging: </a:t>
            </a:r>
            <a:r>
              <a:rPr lang="en-US" dirty="0" smtClean="0"/>
              <a:t>TOF-PET</a:t>
            </a:r>
            <a:r>
              <a:rPr lang="en-US" dirty="0" smtClean="0"/>
              <a:t>, Single-photon </a:t>
            </a:r>
            <a:r>
              <a:rPr lang="en-US" dirty="0" smtClean="0"/>
              <a:t>X-ray</a:t>
            </a:r>
            <a:endParaRPr lang="en-US" dirty="0"/>
          </a:p>
          <a:p>
            <a:r>
              <a:rPr lang="en-US" b="1" dirty="0" smtClean="0">
                <a:solidFill>
                  <a:srgbClr val="660066"/>
                </a:solidFill>
              </a:rPr>
              <a:t>Biological Imaging: </a:t>
            </a:r>
            <a:r>
              <a:rPr lang="en-US" dirty="0" smtClean="0"/>
              <a:t>Live </a:t>
            </a:r>
            <a:r>
              <a:rPr lang="en-US" dirty="0" smtClean="0"/>
              <a:t>Imaging, ballistic imaging, multi-thread flow cytometry, imaging in the mesoscale, laparoscopic </a:t>
            </a:r>
            <a:r>
              <a:rPr lang="en-US" dirty="0" smtClean="0"/>
              <a:t>applications</a:t>
            </a:r>
            <a:endParaRPr lang="en-US" dirty="0" smtClean="0"/>
          </a:p>
          <a:p>
            <a:r>
              <a:rPr lang="en-US" b="1" dirty="0" smtClean="0">
                <a:solidFill>
                  <a:srgbClr val="660066"/>
                </a:solidFill>
              </a:rPr>
              <a:t>Security: </a:t>
            </a:r>
            <a:r>
              <a:rPr lang="en-US" dirty="0" smtClean="0"/>
              <a:t>Terrestrial </a:t>
            </a:r>
            <a:r>
              <a:rPr lang="en-US" dirty="0" smtClean="0"/>
              <a:t>border control of large volumes.</a:t>
            </a:r>
            <a:endParaRPr lang="en-US" dirty="0"/>
          </a:p>
          <a:p>
            <a:r>
              <a:rPr lang="en-US" b="1" dirty="0" smtClean="0">
                <a:solidFill>
                  <a:srgbClr val="660066"/>
                </a:solidFill>
              </a:rPr>
              <a:t>LiDAR </a:t>
            </a:r>
            <a:r>
              <a:rPr lang="en-US" b="1" dirty="0" smtClean="0">
                <a:solidFill>
                  <a:srgbClr val="660066"/>
                </a:solidFill>
              </a:rPr>
              <a:t>applications:</a:t>
            </a:r>
            <a:r>
              <a:rPr lang="en-US" b="1" dirty="0">
                <a:solidFill>
                  <a:srgbClr val="660066"/>
                </a:solidFill>
              </a:rPr>
              <a:t> </a:t>
            </a:r>
            <a:r>
              <a:rPr lang="en-US" dirty="0" smtClean="0"/>
              <a:t>High-precision </a:t>
            </a:r>
            <a:r>
              <a:rPr lang="en-US" dirty="0" smtClean="0"/>
              <a:t>remote </a:t>
            </a:r>
            <a:r>
              <a:rPr lang="en-US" dirty="0" smtClean="0"/>
              <a:t>sensing</a:t>
            </a:r>
            <a:endParaRPr lang="en-US" dirty="0"/>
          </a:p>
          <a:p>
            <a:r>
              <a:rPr lang="en-US" b="1" dirty="0" smtClean="0">
                <a:solidFill>
                  <a:srgbClr val="660066"/>
                </a:solidFill>
              </a:rPr>
              <a:t>High </a:t>
            </a:r>
            <a:r>
              <a:rPr lang="en-US" b="1" dirty="0">
                <a:solidFill>
                  <a:srgbClr val="660066"/>
                </a:solidFill>
              </a:rPr>
              <a:t>Energy </a:t>
            </a:r>
            <a:r>
              <a:rPr lang="en-US" b="1" dirty="0" smtClean="0">
                <a:solidFill>
                  <a:srgbClr val="660066"/>
                </a:solidFill>
              </a:rPr>
              <a:t>Physics:</a:t>
            </a:r>
            <a:r>
              <a:rPr lang="en-US" b="1" dirty="0">
                <a:solidFill>
                  <a:srgbClr val="660066"/>
                </a:solidFill>
              </a:rPr>
              <a:t> </a:t>
            </a:r>
            <a:r>
              <a:rPr lang="en-US" dirty="0" smtClean="0"/>
              <a:t>HLLHC </a:t>
            </a:r>
            <a:r>
              <a:rPr lang="en-US" dirty="0"/>
              <a:t>experiment </a:t>
            </a:r>
            <a:r>
              <a:rPr lang="en-US" dirty="0" smtClean="0"/>
              <a:t>upgrade, Cerenkov Imaging</a:t>
            </a:r>
            <a:endParaRPr lang="en-US" b="1" dirty="0" smtClean="0">
              <a:solidFill>
                <a:srgbClr val="660066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4233" y="3581013"/>
            <a:ext cx="1622942" cy="19939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992050" y="5572740"/>
            <a:ext cx="21073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Courtesy of G. Martins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(</a:t>
            </a:r>
            <a:r>
              <a:rPr lang="en-US" sz="1600" dirty="0" smtClean="0"/>
              <a:t>IGC – PT)</a:t>
            </a:r>
            <a:endParaRPr lang="en-US" sz="16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1492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23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8533"/>
          <a:stretch/>
        </p:blipFill>
        <p:spPr>
          <a:xfrm>
            <a:off x="2285090" y="2294864"/>
            <a:ext cx="6732240" cy="44873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1524824"/>
            <a:ext cx="8672945" cy="738188"/>
          </a:xfrm>
        </p:spPr>
        <p:txBody>
          <a:bodyPr>
            <a:normAutofit fontScale="90000"/>
          </a:bodyPr>
          <a:lstStyle/>
          <a:p>
            <a:pPr algn="l"/>
            <a:r>
              <a:rPr lang="en-US" b="1" cap="small" dirty="0" smtClean="0">
                <a:solidFill>
                  <a:srgbClr val="660066"/>
                </a:solidFill>
              </a:rPr>
              <a:t>Ultra FAST PET </a:t>
            </a:r>
            <a:r>
              <a:rPr lang="en-US" b="1" cap="small" dirty="0" smtClean="0">
                <a:solidFill>
                  <a:srgbClr val="660066"/>
                </a:solidFill>
              </a:rPr>
              <a:t>Scanner: 10 picoseconds</a:t>
            </a:r>
            <a:endParaRPr lang="en-US" b="1" cap="small" dirty="0">
              <a:solidFill>
                <a:srgbClr val="66006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1" y="6488668"/>
            <a:ext cx="3496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Efthimiou, Tsoumpas </a:t>
            </a:r>
            <a:r>
              <a:rPr lang="en-US" smtClean="0"/>
              <a:t>(unpublished)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149297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91" y="5718628"/>
            <a:ext cx="2195908" cy="856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2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14279"/>
            <a:ext cx="5405718" cy="1143000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 smtClean="0">
                <a:solidFill>
                  <a:srgbClr val="660066"/>
                </a:solidFill>
              </a:rPr>
              <a:t>Sensitivity Gain</a:t>
            </a:r>
            <a:endParaRPr lang="en-US" sz="4000" b="1" dirty="0">
              <a:solidFill>
                <a:srgbClr val="660066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4929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1258" y="2528951"/>
            <a:ext cx="603068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For an </a:t>
            </a:r>
            <a:r>
              <a:rPr lang="fr-FR" sz="3200" dirty="0" err="1" smtClean="0"/>
              <a:t>object</a:t>
            </a:r>
            <a:r>
              <a:rPr lang="fr-FR" sz="3200" dirty="0" smtClean="0"/>
              <a:t> </a:t>
            </a:r>
            <a:r>
              <a:rPr lang="fr-FR" sz="3200" dirty="0" err="1" smtClean="0"/>
              <a:t>with</a:t>
            </a:r>
            <a:r>
              <a:rPr lang="fr-FR" sz="3200" dirty="0" smtClean="0"/>
              <a:t> 30 cm </a:t>
            </a:r>
            <a:r>
              <a:rPr lang="fr-FR" sz="3200" dirty="0" err="1" smtClean="0"/>
              <a:t>diametre</a:t>
            </a:r>
            <a:r>
              <a:rPr lang="fr-FR" sz="3200" dirty="0" smtClean="0"/>
              <a:t>:</a:t>
            </a:r>
            <a:endParaRPr lang="en-US" sz="3200" dirty="0"/>
          </a:p>
          <a:p>
            <a:r>
              <a:rPr lang="fr-FR" sz="3200" dirty="0"/>
              <a:t>350 </a:t>
            </a:r>
            <a:r>
              <a:rPr lang="fr-FR" sz="3200" dirty="0" err="1" smtClean="0"/>
              <a:t>ps</a:t>
            </a:r>
            <a:r>
              <a:rPr lang="fr-FR" sz="3200" dirty="0" smtClean="0"/>
              <a:t>: 6x </a:t>
            </a:r>
          </a:p>
          <a:p>
            <a:r>
              <a:rPr lang="fr-FR" sz="3200" dirty="0" smtClean="0"/>
              <a:t>130 </a:t>
            </a:r>
            <a:r>
              <a:rPr lang="fr-FR" sz="3200" dirty="0" err="1" smtClean="0"/>
              <a:t>ps</a:t>
            </a:r>
            <a:r>
              <a:rPr lang="fr-FR" sz="3200" dirty="0" smtClean="0"/>
              <a:t>: </a:t>
            </a:r>
            <a:r>
              <a:rPr lang="fr-FR" sz="3200" dirty="0"/>
              <a:t>15x </a:t>
            </a:r>
          </a:p>
          <a:p>
            <a:r>
              <a:rPr lang="fr-FR" sz="3200" dirty="0" smtClean="0"/>
              <a:t>10 </a:t>
            </a:r>
            <a:r>
              <a:rPr lang="fr-FR" sz="3200" dirty="0" err="1" smtClean="0"/>
              <a:t>ps</a:t>
            </a:r>
            <a:r>
              <a:rPr lang="fr-FR" sz="3200" dirty="0" smtClean="0"/>
              <a:t>: 200x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12317" r="4089"/>
          <a:stretch/>
        </p:blipFill>
        <p:spPr>
          <a:xfrm>
            <a:off x="3397352" y="3906828"/>
            <a:ext cx="5106753" cy="262611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460304" y="6479661"/>
            <a:ext cx="49808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http://explorer.ucdavis.edu/about-explorer/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178629" y="3312310"/>
            <a:ext cx="57571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smtClean="0"/>
              <a:t>Total </a:t>
            </a:r>
            <a:r>
              <a:rPr lang="en-US" sz="3200" dirty="0" smtClean="0"/>
              <a:t>Body PET Scanner</a:t>
            </a:r>
            <a:r>
              <a:rPr lang="en-US" sz="3200" smtClean="0"/>
              <a:t>: 40x-80x</a:t>
            </a:r>
            <a:r>
              <a:rPr lang="en-US" sz="3200" dirty="0" smtClean="0"/>
              <a:t>?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6479661"/>
            <a:ext cx="2165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Budinger</a:t>
            </a:r>
            <a:r>
              <a:rPr lang="en-US" dirty="0" smtClean="0"/>
              <a:t> (1993) JNM</a:t>
            </a:r>
          </a:p>
        </p:txBody>
      </p:sp>
    </p:spTree>
    <p:extLst>
      <p:ext uri="{BB962C8B-B14F-4D97-AF65-F5344CB8AC3E}">
        <p14:creationId xmlns:p14="http://schemas.microsoft.com/office/powerpoint/2010/main" val="171605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6363"/>
          <a:stretch/>
        </p:blipFill>
        <p:spPr>
          <a:xfrm>
            <a:off x="3798505" y="1492973"/>
            <a:ext cx="5345495" cy="53650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884" y="1827594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rgbClr val="660066"/>
                </a:solidFill>
              </a:rPr>
              <a:t>Limited Angle </a:t>
            </a:r>
            <a:br>
              <a:rPr lang="en-US" b="1" dirty="0" smtClean="0">
                <a:solidFill>
                  <a:srgbClr val="660066"/>
                </a:solidFill>
              </a:rPr>
            </a:br>
            <a:r>
              <a:rPr lang="en-US" b="1" dirty="0" smtClean="0">
                <a:solidFill>
                  <a:srgbClr val="660066"/>
                </a:solidFill>
              </a:rPr>
              <a:t>Tomography</a:t>
            </a:r>
            <a:endParaRPr lang="en-US" b="1" dirty="0">
              <a:solidFill>
                <a:srgbClr val="660066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149297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51884" y="3654096"/>
            <a:ext cx="357875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"/>
              </a:rPr>
              <a:t>S </a:t>
            </a:r>
            <a:r>
              <a:rPr lang="en-US" dirty="0" err="1">
                <a:latin typeface=""/>
              </a:rPr>
              <a:t>Surti</a:t>
            </a:r>
            <a:r>
              <a:rPr lang="en-US" dirty="0">
                <a:latin typeface=""/>
              </a:rPr>
              <a:t> </a:t>
            </a:r>
            <a:r>
              <a:rPr lang="en-US" dirty="0" smtClean="0">
                <a:latin typeface=""/>
              </a:rPr>
              <a:t>&amp; JS </a:t>
            </a:r>
            <a:r>
              <a:rPr lang="en-US" dirty="0">
                <a:latin typeface=""/>
              </a:rPr>
              <a:t>Karp </a:t>
            </a:r>
            <a:r>
              <a:rPr lang="en-US" dirty="0" smtClean="0">
                <a:latin typeface=""/>
              </a:rPr>
              <a:t>(2008) Design </a:t>
            </a:r>
            <a:r>
              <a:rPr lang="en-US" dirty="0">
                <a:latin typeface=""/>
              </a:rPr>
              <a:t>considerations for a limited-angle, dedicated breast, </a:t>
            </a:r>
            <a:r>
              <a:rPr lang="en-US" dirty="0" smtClean="0">
                <a:latin typeface=""/>
              </a:rPr>
              <a:t>TOF PET scanner. </a:t>
            </a:r>
            <a:r>
              <a:rPr lang="en-US" i="1" dirty="0" smtClean="0">
                <a:latin typeface=""/>
              </a:rPr>
              <a:t>Phys Med </a:t>
            </a:r>
            <a:r>
              <a:rPr lang="en-US" i="1" dirty="0" err="1" smtClean="0">
                <a:latin typeface=""/>
              </a:rPr>
              <a:t>Biol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667157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594" y="1526587"/>
            <a:ext cx="8965862" cy="1143000"/>
          </a:xfrm>
        </p:spPr>
        <p:txBody>
          <a:bodyPr>
            <a:noAutofit/>
          </a:bodyPr>
          <a:lstStyle/>
          <a:p>
            <a:pPr algn="l"/>
            <a:r>
              <a:rPr lang="en-US" sz="4000" b="1" dirty="0" smtClean="0">
                <a:solidFill>
                  <a:srgbClr val="660066"/>
                </a:solidFill>
              </a:rPr>
              <a:t>Joint Emission &amp; Transmission Estimation</a:t>
            </a:r>
            <a:endParaRPr lang="en-US" sz="4000" b="1" dirty="0">
              <a:solidFill>
                <a:srgbClr val="660066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4929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66880" b="5725"/>
          <a:stretch/>
        </p:blipFill>
        <p:spPr>
          <a:xfrm>
            <a:off x="431316" y="3544734"/>
            <a:ext cx="8432986" cy="230742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2811907"/>
            <a:ext cx="89718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Verdana" charset="0"/>
              </a:rPr>
              <a:t>TOF </a:t>
            </a:r>
            <a:r>
              <a:rPr lang="en-US" dirty="0" smtClean="0">
                <a:latin typeface="Verdana" charset="0"/>
              </a:rPr>
              <a:t>resolutions: 	     </a:t>
            </a:r>
          </a:p>
          <a:p>
            <a:r>
              <a:rPr lang="en-US" dirty="0" smtClean="0">
                <a:latin typeface="Verdana" charset="0"/>
              </a:rPr>
              <a:t>          40 cm            20 cm            10 cm             5 cm             2.5 </a:t>
            </a:r>
            <a:r>
              <a:rPr lang="en-US" dirty="0">
                <a:latin typeface="Verdana" charset="0"/>
              </a:rPr>
              <a:t>cm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40079" y="6136800"/>
            <a:ext cx="76917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 smtClean="0"/>
              <a:t>Rezaei</a:t>
            </a:r>
            <a:r>
              <a:rPr lang="en-US" dirty="0"/>
              <a:t> et al., "Simultaneous Reconstruction of Activity and Attenuation in Time-of-Flight PET," in </a:t>
            </a:r>
            <a:r>
              <a:rPr lang="en-US" i="1" dirty="0"/>
              <a:t>IEEE Transactions on Medical Imaging</a:t>
            </a:r>
            <a:r>
              <a:rPr lang="en-US" dirty="0"/>
              <a:t>, </a:t>
            </a:r>
            <a:r>
              <a:rPr lang="en-US" dirty="0" smtClean="0"/>
              <a:t>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818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513656" y="2989177"/>
            <a:ext cx="67461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en-US" sz="2000" b="1" dirty="0">
                <a:solidFill>
                  <a:srgbClr val="222222"/>
                </a:solidFill>
                <a:ea typeface="Arial" charset="0"/>
                <a:cs typeface="Arial" charset="0"/>
              </a:rPr>
              <a:t>Laser pulse shooting through a bottle and visualized </a:t>
            </a:r>
            <a:r>
              <a:rPr lang="en-US" sz="2000" b="1" dirty="0" smtClean="0">
                <a:solidFill>
                  <a:srgbClr val="222222"/>
                </a:solidFill>
                <a:ea typeface="Arial" charset="0"/>
                <a:cs typeface="Arial" charset="0"/>
              </a:rPr>
              <a:t>at </a:t>
            </a:r>
            <a:r>
              <a:rPr lang="en-US" sz="2000" b="1" dirty="0" err="1" smtClean="0">
                <a:solidFill>
                  <a:srgbClr val="222222"/>
                </a:solidFill>
                <a:ea typeface="Arial" charset="0"/>
                <a:cs typeface="Arial" charset="0"/>
              </a:rPr>
              <a:t>ps</a:t>
            </a:r>
            <a:r>
              <a:rPr lang="en-US" sz="2000" b="1" dirty="0" smtClean="0">
                <a:solidFill>
                  <a:srgbClr val="222222"/>
                </a:solidFill>
                <a:ea typeface="Arial" charset="0"/>
                <a:cs typeface="Arial" charset="0"/>
              </a:rPr>
              <a:t> rate</a:t>
            </a:r>
            <a:endParaRPr lang="en-US" sz="2000" b="1" i="0" dirty="0">
              <a:solidFill>
                <a:srgbClr val="222222"/>
              </a:solidFill>
              <a:effectLst/>
              <a:ea typeface="Arial" charset="0"/>
              <a:cs typeface="Arial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261470" y="6120500"/>
            <a:ext cx="53690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>
                <a:solidFill>
                  <a:srgbClr val="000000"/>
                </a:solidFill>
              </a:rPr>
              <a:t>Velten</a:t>
            </a:r>
            <a:r>
              <a:rPr lang="en-US" dirty="0">
                <a:solidFill>
                  <a:srgbClr val="000000"/>
                </a:solidFill>
              </a:rPr>
              <a:t>, </a:t>
            </a:r>
            <a:r>
              <a:rPr lang="en-US" dirty="0" err="1" smtClean="0">
                <a:solidFill>
                  <a:srgbClr val="000000"/>
                </a:solidFill>
              </a:rPr>
              <a:t>Raskar</a:t>
            </a:r>
            <a:r>
              <a:rPr lang="en-US" dirty="0">
                <a:solidFill>
                  <a:srgbClr val="000000"/>
                </a:solidFill>
              </a:rPr>
              <a:t>, </a:t>
            </a:r>
            <a:r>
              <a:rPr lang="en-US" dirty="0" err="1" smtClean="0">
                <a:solidFill>
                  <a:srgbClr val="000000"/>
                </a:solidFill>
              </a:rPr>
              <a:t>Bawendi</a:t>
            </a:r>
            <a:r>
              <a:rPr lang="en-US" dirty="0">
                <a:solidFill>
                  <a:srgbClr val="000000"/>
                </a:solidFill>
              </a:rPr>
              <a:t>, "Picosecond Camera for Time-of-Flight Imaging," in </a:t>
            </a:r>
            <a:r>
              <a:rPr lang="en-US" i="1" dirty="0">
                <a:solidFill>
                  <a:srgbClr val="000000"/>
                </a:solidFill>
              </a:rPr>
              <a:t>Imaging Systems </a:t>
            </a:r>
            <a:r>
              <a:rPr lang="en-US" i="1" dirty="0" smtClean="0">
                <a:solidFill>
                  <a:srgbClr val="000000"/>
                </a:solidFill>
              </a:rPr>
              <a:t>Applications</a:t>
            </a:r>
            <a:r>
              <a:rPr lang="en-US" dirty="0">
                <a:solidFill>
                  <a:srgbClr val="000000"/>
                </a:solidFill>
              </a:rPr>
              <a:t>.</a:t>
            </a:r>
            <a:endParaRPr lang="en-US" dirty="0"/>
          </a:p>
        </p:txBody>
      </p:sp>
      <p:pic>
        <p:nvPicPr>
          <p:cNvPr id="16" name="Picture 15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5094" y="3569255"/>
            <a:ext cx="4327511" cy="240205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13004" y="2018983"/>
            <a:ext cx="8044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Can we detect </a:t>
            </a:r>
            <a:r>
              <a:rPr lang="en-GB" sz="2000" b="1" dirty="0" smtClean="0"/>
              <a:t>annihilation photons</a:t>
            </a:r>
            <a:r>
              <a:rPr lang="el-GR" sz="2000" b="1" dirty="0" smtClean="0"/>
              <a:t> </a:t>
            </a:r>
            <a:r>
              <a:rPr lang="en-US" sz="2000" b="1" dirty="0" smtClean="0"/>
              <a:t>with </a:t>
            </a:r>
            <a:r>
              <a:rPr lang="en-US" sz="2000" b="1" dirty="0" smtClean="0"/>
              <a:t>10 </a:t>
            </a:r>
            <a:r>
              <a:rPr lang="en-US" sz="2000" b="1" dirty="0" err="1" smtClean="0"/>
              <a:t>ps</a:t>
            </a:r>
            <a:r>
              <a:rPr lang="en-US" sz="2000" b="1" dirty="0" smtClean="0"/>
              <a:t> </a:t>
            </a:r>
            <a:r>
              <a:rPr lang="en-US" sz="2000" b="1" dirty="0" smtClean="0"/>
              <a:t>resolution?</a:t>
            </a:r>
            <a:endParaRPr lang="en-US" sz="2000" b="1" dirty="0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1492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882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0" y="770548"/>
            <a:ext cx="9144000" cy="610241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030" y="14051"/>
            <a:ext cx="91289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Theory of </a:t>
            </a:r>
            <a:r>
              <a:rPr lang="en-US" sz="4800" b="1" dirty="0" err="1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Ernle</a:t>
            </a:r>
            <a:r>
              <a:rPr lang="en-US" sz="4800" b="1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Bradford </a:t>
            </a:r>
            <a:r>
              <a:rPr lang="en-US" sz="4800" b="1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(1964)</a:t>
            </a:r>
            <a:endParaRPr lang="en-US" sz="4800" dirty="0"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4480" y="1231209"/>
            <a:ext cx="1794563" cy="212616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041610" y="873239"/>
            <a:ext cx="16087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Laestrygonians</a:t>
            </a:r>
            <a:endParaRPr lang="en-US" b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9200" y="1829816"/>
            <a:ext cx="1337619" cy="1527561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593720" y="1506204"/>
            <a:ext cx="8885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smtClean="0"/>
              <a:t>Ulysses</a:t>
            </a:r>
            <a:endParaRPr lang="en-US" b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7852409" y="3602094"/>
            <a:ext cx="1184490" cy="1072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170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r="513"/>
          <a:stretch/>
        </p:blipFill>
        <p:spPr>
          <a:xfrm>
            <a:off x="93450" y="669506"/>
            <a:ext cx="8961650" cy="5518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56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85468"/>
            <a:ext cx="8229600" cy="1143000"/>
          </a:xfrm>
        </p:spPr>
        <p:txBody>
          <a:bodyPr>
            <a:normAutofit/>
          </a:bodyPr>
          <a:lstStyle/>
          <a:p>
            <a:r>
              <a:rPr lang="de-DE" b="1" dirty="0" err="1">
                <a:solidFill>
                  <a:srgbClr val="660066"/>
                </a:solidFill>
              </a:rPr>
              <a:t>Contact</a:t>
            </a:r>
            <a:r>
              <a:rPr lang="de-DE" b="1" dirty="0">
                <a:solidFill>
                  <a:srgbClr val="660066"/>
                </a:solidFill>
              </a:rPr>
              <a:t> </a:t>
            </a:r>
            <a:r>
              <a:rPr lang="de-DE" b="1" dirty="0" err="1" smtClean="0">
                <a:solidFill>
                  <a:srgbClr val="660066"/>
                </a:solidFill>
              </a:rPr>
              <a:t>details</a:t>
            </a:r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224119" y="2349016"/>
            <a:ext cx="8725646" cy="437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2047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2047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2047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2047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2047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204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204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204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204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ts val="100"/>
              </a:spcBef>
            </a:pPr>
            <a:r>
              <a:rPr lang="de-DE" sz="1800" b="1" dirty="0" err="1" smtClean="0"/>
              <a:t>Chair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of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the</a:t>
            </a:r>
            <a:r>
              <a:rPr lang="de-DE" sz="1800" b="1" dirty="0" smtClean="0"/>
              <a:t> Action </a:t>
            </a:r>
            <a:endParaRPr lang="de-DE" sz="1800" dirty="0" smtClean="0"/>
          </a:p>
          <a:p>
            <a:pPr algn="ctr">
              <a:spcBef>
                <a:spcPts val="100"/>
              </a:spcBef>
            </a:pPr>
            <a:r>
              <a:rPr lang="de-DE" sz="1800" dirty="0" err="1" smtClean="0"/>
              <a:t>Dr</a:t>
            </a:r>
            <a:r>
              <a:rPr lang="de-DE" sz="1800" dirty="0" smtClean="0"/>
              <a:t> Etiennette </a:t>
            </a:r>
            <a:r>
              <a:rPr lang="de-DE" sz="1800" dirty="0" err="1" smtClean="0"/>
              <a:t>Auffray</a:t>
            </a:r>
            <a:r>
              <a:rPr lang="de-DE" sz="1800" dirty="0" smtClean="0"/>
              <a:t> </a:t>
            </a:r>
            <a:r>
              <a:rPr lang="de-DE" sz="1800" dirty="0" smtClean="0"/>
              <a:t>- CERN</a:t>
            </a:r>
            <a:endParaRPr lang="de-DE" sz="1800" dirty="0" smtClean="0">
              <a:hlinkClick r:id="rId2"/>
            </a:endParaRPr>
          </a:p>
          <a:p>
            <a:pPr algn="ctr">
              <a:spcBef>
                <a:spcPts val="100"/>
              </a:spcBef>
            </a:pPr>
            <a:r>
              <a:rPr lang="de-DE" sz="1800" dirty="0" smtClean="0">
                <a:hlinkClick r:id="rId2"/>
              </a:rPr>
              <a:t>Etiennette.Auffray@cern.ch</a:t>
            </a:r>
            <a:r>
              <a:rPr lang="de-DE" sz="1800" dirty="0" smtClean="0"/>
              <a:t> </a:t>
            </a:r>
          </a:p>
          <a:p>
            <a:pPr algn="ctr">
              <a:spcBef>
                <a:spcPts val="100"/>
              </a:spcBef>
            </a:pPr>
            <a:endParaRPr lang="de-DE" sz="1800" b="1" dirty="0"/>
          </a:p>
          <a:p>
            <a:pPr algn="ctr">
              <a:spcBef>
                <a:spcPts val="100"/>
              </a:spcBef>
            </a:pPr>
            <a:r>
              <a:rPr lang="de-DE" sz="1800" b="1" dirty="0" smtClean="0"/>
              <a:t>Short Term Scientific </a:t>
            </a:r>
            <a:r>
              <a:rPr lang="de-DE" sz="1800" b="1" dirty="0" err="1" smtClean="0"/>
              <a:t>Missions</a:t>
            </a:r>
            <a:r>
              <a:rPr lang="de-DE" sz="1800" b="1" dirty="0"/>
              <a:t> </a:t>
            </a:r>
            <a:r>
              <a:rPr lang="de-DE" sz="1800" b="1" dirty="0" smtClean="0"/>
              <a:t>(STSM) </a:t>
            </a:r>
            <a:r>
              <a:rPr lang="de-DE" sz="1800" b="1" dirty="0" smtClean="0"/>
              <a:t>Manager</a:t>
            </a:r>
            <a:endParaRPr lang="de-DE" sz="1800" dirty="0" smtClean="0"/>
          </a:p>
          <a:p>
            <a:pPr algn="ctr">
              <a:spcBef>
                <a:spcPts val="100"/>
              </a:spcBef>
            </a:pPr>
            <a:r>
              <a:rPr lang="de-DE" sz="1800" dirty="0" err="1" smtClean="0"/>
              <a:t>Dr</a:t>
            </a:r>
            <a:r>
              <a:rPr lang="de-DE" sz="1800" dirty="0" smtClean="0"/>
              <a:t> George </a:t>
            </a:r>
            <a:r>
              <a:rPr lang="de-DE" sz="1800" dirty="0" err="1" smtClean="0"/>
              <a:t>Loudos</a:t>
            </a:r>
            <a:r>
              <a:rPr lang="de-DE" sz="1800" dirty="0" smtClean="0"/>
              <a:t> – T</a:t>
            </a:r>
            <a:r>
              <a:rPr lang="en-US" sz="1800" dirty="0" err="1" smtClean="0"/>
              <a:t>echnological</a:t>
            </a:r>
            <a:r>
              <a:rPr lang="en-US" sz="1800" dirty="0" smtClean="0"/>
              <a:t> </a:t>
            </a:r>
            <a:r>
              <a:rPr lang="en-US" sz="1800" dirty="0"/>
              <a:t>Educational Institute </a:t>
            </a:r>
            <a:r>
              <a:rPr lang="en-US" sz="1800" dirty="0" smtClean="0"/>
              <a:t>of </a:t>
            </a:r>
            <a:r>
              <a:rPr lang="en-US" sz="1800" dirty="0" smtClean="0"/>
              <a:t>Athens</a:t>
            </a:r>
            <a:endParaRPr lang="de-DE" sz="1800" dirty="0"/>
          </a:p>
          <a:p>
            <a:pPr algn="ctr">
              <a:spcBef>
                <a:spcPts val="100"/>
              </a:spcBef>
            </a:pPr>
            <a:r>
              <a:rPr lang="en-US" sz="1800" u="sng" dirty="0" smtClean="0">
                <a:hlinkClick r:id="rId3"/>
              </a:rPr>
              <a:t>GLoudos@teiath.gr</a:t>
            </a:r>
            <a:endParaRPr lang="en-US" sz="1800" u="sng" dirty="0" smtClean="0"/>
          </a:p>
          <a:p>
            <a:pPr algn="ctr">
              <a:spcBef>
                <a:spcPts val="100"/>
              </a:spcBef>
            </a:pPr>
            <a:endParaRPr lang="de-DE" sz="1800" b="1" dirty="0" smtClean="0"/>
          </a:p>
          <a:p>
            <a:pPr algn="ctr">
              <a:spcBef>
                <a:spcPts val="100"/>
              </a:spcBef>
            </a:pPr>
            <a:r>
              <a:rPr lang="de-DE" sz="1800" b="1" dirty="0" smtClean="0"/>
              <a:t>Industrial </a:t>
            </a:r>
            <a:r>
              <a:rPr lang="de-DE" sz="1800" b="1" dirty="0" err="1" smtClean="0"/>
              <a:t>Contact</a:t>
            </a:r>
            <a:endParaRPr lang="de-DE" sz="1800" dirty="0"/>
          </a:p>
          <a:p>
            <a:pPr algn="ctr">
              <a:spcBef>
                <a:spcPts val="100"/>
              </a:spcBef>
            </a:pPr>
            <a:r>
              <a:rPr lang="de-DE" sz="1800" dirty="0" smtClean="0"/>
              <a:t>Professor Karl </a:t>
            </a:r>
            <a:r>
              <a:rPr lang="de-DE" sz="1800" dirty="0" err="1" smtClean="0"/>
              <a:t>Ziemons</a:t>
            </a:r>
            <a:r>
              <a:rPr lang="de-DE" sz="1800" dirty="0" smtClean="0"/>
              <a:t> – Aachen University </a:t>
            </a:r>
            <a:r>
              <a:rPr lang="de-DE" sz="1800" dirty="0" err="1" smtClean="0"/>
              <a:t>of</a:t>
            </a:r>
            <a:r>
              <a:rPr lang="de-DE" sz="1800" dirty="0" smtClean="0"/>
              <a:t> Applied </a:t>
            </a:r>
            <a:r>
              <a:rPr lang="de-DE" sz="1800" dirty="0" err="1" smtClean="0"/>
              <a:t>Sciences</a:t>
            </a:r>
            <a:endParaRPr lang="de-DE" sz="1800" dirty="0" smtClean="0"/>
          </a:p>
          <a:p>
            <a:pPr algn="ctr">
              <a:spcBef>
                <a:spcPts val="100"/>
              </a:spcBef>
            </a:pPr>
            <a:r>
              <a:rPr lang="de-DE" sz="1800" dirty="0" smtClean="0">
                <a:hlinkClick r:id="rId4"/>
              </a:rPr>
              <a:t>K.Ziemons@fh-aachen.de</a:t>
            </a:r>
            <a:r>
              <a:rPr lang="de-DE" sz="1800" dirty="0" smtClean="0"/>
              <a:t> </a:t>
            </a:r>
            <a:endParaRPr lang="de-DE" sz="1800" dirty="0" smtClean="0"/>
          </a:p>
          <a:p>
            <a:pPr algn="ctr">
              <a:spcBef>
                <a:spcPts val="100"/>
              </a:spcBef>
            </a:pPr>
            <a:endParaRPr lang="de-DE" sz="1800" b="1" dirty="0" smtClean="0"/>
          </a:p>
          <a:p>
            <a:pPr algn="ctr">
              <a:spcBef>
                <a:spcPts val="100"/>
              </a:spcBef>
            </a:pPr>
            <a:r>
              <a:rPr lang="de-DE" sz="1800" b="1" dirty="0" smtClean="0"/>
              <a:t>Dissemination </a:t>
            </a:r>
            <a:r>
              <a:rPr lang="de-DE" sz="1800" b="1" dirty="0" smtClean="0"/>
              <a:t>Manager</a:t>
            </a:r>
            <a:endParaRPr lang="de-DE" sz="1800" dirty="0" smtClean="0"/>
          </a:p>
          <a:p>
            <a:pPr algn="ctr">
              <a:spcBef>
                <a:spcPts val="100"/>
              </a:spcBef>
            </a:pPr>
            <a:r>
              <a:rPr lang="de-DE" sz="1800" dirty="0" err="1" smtClean="0"/>
              <a:t>Dr</a:t>
            </a:r>
            <a:r>
              <a:rPr lang="de-DE" sz="1800" dirty="0" smtClean="0"/>
              <a:t> </a:t>
            </a:r>
            <a:r>
              <a:rPr lang="en-US" sz="1800" dirty="0" err="1" smtClean="0"/>
              <a:t>Charalampos</a:t>
            </a:r>
            <a:r>
              <a:rPr lang="en-US" sz="1800" dirty="0" smtClean="0"/>
              <a:t> Tsoumpas</a:t>
            </a:r>
            <a:r>
              <a:rPr lang="en-US" sz="1800" dirty="0"/>
              <a:t> </a:t>
            </a:r>
            <a:r>
              <a:rPr lang="en-US" sz="1800" dirty="0" smtClean="0"/>
              <a:t>- University of </a:t>
            </a:r>
            <a:r>
              <a:rPr lang="en-US" sz="1800" dirty="0" smtClean="0"/>
              <a:t>Leeds</a:t>
            </a:r>
            <a:endParaRPr lang="en-US" sz="1800" dirty="0">
              <a:hlinkClick r:id="rId5"/>
            </a:endParaRPr>
          </a:p>
          <a:p>
            <a:pPr algn="ctr">
              <a:spcBef>
                <a:spcPts val="100"/>
              </a:spcBef>
            </a:pPr>
            <a:r>
              <a:rPr lang="en-US" sz="1800" dirty="0" smtClean="0">
                <a:hlinkClick r:id="rId5"/>
              </a:rPr>
              <a:t>C.Tsoumpas@leeds.ac.uk</a:t>
            </a:r>
            <a:endParaRPr lang="en-US" sz="18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9144000" cy="149297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34290"/>
            <a:ext cx="9144000" cy="6858000"/>
          </a:xfrm>
          <a:prstGeom prst="rect">
            <a:avLst/>
          </a:prstGeom>
          <a:noFill/>
          <a:ln w="3810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5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10" y="2266653"/>
            <a:ext cx="8972550" cy="2545377"/>
          </a:xfrm>
        </p:spPr>
        <p:txBody>
          <a:bodyPr/>
          <a:lstStyle/>
          <a:p>
            <a:pPr marL="0" indent="0">
              <a:buNone/>
            </a:pPr>
            <a:r>
              <a:rPr lang="en-US" i="1" dirty="0"/>
              <a:t>Workshop on the </a:t>
            </a:r>
            <a:endParaRPr lang="en-US" i="1" dirty="0" smtClean="0"/>
          </a:p>
          <a:p>
            <a:pPr marL="0" indent="0">
              <a:buNone/>
            </a:pPr>
            <a:r>
              <a:rPr lang="en-US" b="1" dirty="0" smtClean="0"/>
              <a:t>Technology </a:t>
            </a:r>
            <a:r>
              <a:rPr lang="en-US" b="1" dirty="0"/>
              <a:t>Frontier for Single Photon Detection and Advanced Scintillator </a:t>
            </a:r>
            <a:r>
              <a:rPr lang="en-US" b="1" dirty="0" smtClean="0"/>
              <a:t>Timing</a:t>
            </a:r>
          </a:p>
          <a:p>
            <a:pPr marL="0" indent="0" algn="r">
              <a:buNone/>
            </a:pPr>
            <a:r>
              <a:rPr lang="en-US" i="1" dirty="0" smtClean="0"/>
              <a:t>Friday, 5</a:t>
            </a:r>
            <a:r>
              <a:rPr lang="en-US" i="1" baseline="30000" dirty="0" smtClean="0"/>
              <a:t>th</a:t>
            </a:r>
            <a:r>
              <a:rPr lang="en-US" i="1" dirty="0" smtClean="0"/>
              <a:t> November 2016</a:t>
            </a:r>
            <a:endParaRPr lang="en-US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25378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" y="5353598"/>
            <a:ext cx="9144000" cy="1492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34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b="23606"/>
          <a:stretch/>
        </p:blipFill>
        <p:spPr>
          <a:xfrm>
            <a:off x="2577769" y="5432497"/>
            <a:ext cx="2718816" cy="9647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6061" y="5136661"/>
            <a:ext cx="2491708" cy="16312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000" b="1" i="1" dirty="0" smtClean="0">
                <a:solidFill>
                  <a:schemeClr val="accent1">
                    <a:lumMod val="75000"/>
                  </a:schemeClr>
                </a:solidFill>
              </a:rPr>
              <a:t>NOT</a:t>
            </a:r>
            <a:endParaRPr lang="en-US" sz="10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781" t="60977" r="3412" b="3071"/>
          <a:stretch/>
        </p:blipFill>
        <p:spPr>
          <a:xfrm>
            <a:off x="191728" y="4421960"/>
            <a:ext cx="8760544" cy="9920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1497" t="6231" r="6740" b="4115"/>
          <a:stretch/>
        </p:blipFill>
        <p:spPr>
          <a:xfrm>
            <a:off x="3184263" y="1935696"/>
            <a:ext cx="5271247" cy="204395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061" y="1614715"/>
            <a:ext cx="1911836" cy="252110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413"/>
            <a:ext cx="9144000" cy="1492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93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49297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09701" y="1648501"/>
            <a:ext cx="4362299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What is </a:t>
            </a:r>
            <a:r>
              <a:rPr lang="en-US" sz="2400" b="1" dirty="0" smtClean="0"/>
              <a:t>COST?</a:t>
            </a:r>
          </a:p>
          <a:p>
            <a:r>
              <a:rPr lang="en-US" sz="2000" dirty="0" smtClean="0"/>
              <a:t>European Cooperation in Science &amp; Technology (est. 1971)</a:t>
            </a:r>
          </a:p>
          <a:p>
            <a:endParaRPr lang="en-US" sz="2000" dirty="0" smtClean="0"/>
          </a:p>
          <a:p>
            <a:r>
              <a:rPr lang="en-US" sz="2400" b="1" dirty="0" smtClean="0"/>
              <a:t>COST</a:t>
            </a:r>
            <a:r>
              <a:rPr lang="en-US" sz="2400" b="1" dirty="0"/>
              <a:t> </a:t>
            </a:r>
            <a:r>
              <a:rPr lang="en-US" sz="2400" b="1" dirty="0" smtClean="0"/>
              <a:t>Objectives</a:t>
            </a:r>
            <a:endParaRPr lang="en-US" sz="2400" dirty="0" smtClean="0"/>
          </a:p>
          <a:p>
            <a:r>
              <a:rPr lang="en-US" sz="2000" dirty="0" smtClean="0"/>
              <a:t>- Accelerate breakthrough scientific </a:t>
            </a:r>
            <a:r>
              <a:rPr lang="en-US" sz="2000" dirty="0"/>
              <a:t>developments </a:t>
            </a:r>
            <a:r>
              <a:rPr lang="en-US" sz="2000" dirty="0" smtClean="0"/>
              <a:t>via collaboration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- Strengthen </a:t>
            </a:r>
            <a:r>
              <a:rPr lang="en-US" sz="2000" dirty="0"/>
              <a:t>Europe’s research and innovation </a:t>
            </a:r>
            <a:r>
              <a:rPr lang="en-US" sz="2000" dirty="0" smtClean="0"/>
              <a:t>capacities</a:t>
            </a:r>
          </a:p>
          <a:p>
            <a:r>
              <a:rPr lang="en-US" sz="2000" dirty="0" smtClean="0"/>
              <a:t>- Build </a:t>
            </a:r>
            <a:r>
              <a:rPr lang="en-US" sz="2000" dirty="0"/>
              <a:t>capacity by connecting high-quality scientific </a:t>
            </a:r>
            <a:r>
              <a:rPr lang="en-US" sz="2000" dirty="0" smtClean="0"/>
              <a:t>networks</a:t>
            </a:r>
          </a:p>
          <a:p>
            <a:r>
              <a:rPr lang="en-US" sz="2000" dirty="0" smtClean="0"/>
              <a:t>- Provide </a:t>
            </a:r>
            <a:r>
              <a:rPr lang="en-US" sz="2000" dirty="0"/>
              <a:t>networking </a:t>
            </a:r>
            <a:r>
              <a:rPr lang="en-US" sz="2000" dirty="0" smtClean="0"/>
              <a:t>for </a:t>
            </a:r>
            <a:r>
              <a:rPr lang="en-US" sz="2000" dirty="0"/>
              <a:t>Early Stage </a:t>
            </a:r>
            <a:r>
              <a:rPr lang="en-US" sz="2000" dirty="0" smtClean="0"/>
              <a:t>Researchers</a:t>
            </a:r>
            <a:r>
              <a:rPr lang="en-US" sz="2000" dirty="0"/>
              <a:t> </a:t>
            </a:r>
            <a:r>
              <a:rPr lang="en-US" sz="2000" dirty="0" smtClean="0"/>
              <a:t>&amp;</a:t>
            </a:r>
            <a:r>
              <a:rPr lang="en-US" sz="2000" dirty="0" smtClean="0"/>
              <a:t> monitor gender </a:t>
            </a:r>
            <a:r>
              <a:rPr lang="en-US" sz="2000" dirty="0"/>
              <a:t>b</a:t>
            </a:r>
            <a:r>
              <a:rPr lang="en-US" sz="2000" dirty="0" smtClean="0"/>
              <a:t>alance</a:t>
            </a:r>
            <a:endParaRPr lang="en-US" sz="2000" dirty="0">
              <a:hlinkClick r:id="rId3"/>
            </a:endParaRPr>
          </a:p>
          <a:p>
            <a:r>
              <a:rPr lang="en-US" sz="2000" dirty="0" smtClean="0"/>
              <a:t>- Address societal questions: connect policy </a:t>
            </a:r>
            <a:r>
              <a:rPr lang="en-US" sz="2000" dirty="0"/>
              <a:t>makers, regulatory bodies </a:t>
            </a:r>
            <a:r>
              <a:rPr lang="en-US" sz="2000" dirty="0" smtClean="0"/>
              <a:t>and decision makers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4554" t="13144" r="5646" b="8249"/>
          <a:stretch/>
        </p:blipFill>
        <p:spPr>
          <a:xfrm>
            <a:off x="4199660" y="1968306"/>
            <a:ext cx="4838700" cy="317999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05116" y="1562845"/>
            <a:ext cx="1439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/>
              <a:t>36 Countries </a:t>
            </a:r>
            <a:endParaRPr lang="en-US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97139" y="5184433"/>
            <a:ext cx="3080186" cy="157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389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Box 47"/>
          <p:cNvSpPr txBox="1"/>
          <p:nvPr/>
        </p:nvSpPr>
        <p:spPr>
          <a:xfrm>
            <a:off x="24214" y="1627080"/>
            <a:ext cx="7224782" cy="4057009"/>
          </a:xfrm>
          <a:prstGeom prst="rect">
            <a:avLst/>
          </a:prstGeom>
          <a:gradFill flip="none" rotWithShape="1">
            <a:gsLst>
              <a:gs pos="0">
                <a:srgbClr val="800080"/>
              </a:gs>
              <a:gs pos="75000">
                <a:prstClr val="white">
                  <a:alpha val="0"/>
                </a:prstClr>
              </a:gs>
            </a:gsLst>
            <a:lin ang="0" scaled="1"/>
            <a:tileRect/>
          </a:gra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chemeClr val="bg1"/>
                </a:solidFill>
              </a:rPr>
              <a:t>COST countries</a:t>
            </a:r>
          </a:p>
          <a:p>
            <a:pPr marL="285750" indent="-285750">
              <a:lnSpc>
                <a:spcPct val="90000"/>
              </a:lnSpc>
              <a:buFont typeface="Arial"/>
              <a:buChar char="•"/>
            </a:pPr>
            <a:r>
              <a:rPr lang="en-US" sz="1400" b="1" dirty="0" smtClean="0">
                <a:solidFill>
                  <a:schemeClr val="bg1"/>
                </a:solidFill>
              </a:rPr>
              <a:t>Austria</a:t>
            </a:r>
          </a:p>
          <a:p>
            <a:pPr marL="285750" indent="-285750">
              <a:lnSpc>
                <a:spcPct val="90000"/>
              </a:lnSpc>
              <a:buFont typeface="Arial"/>
              <a:buChar char="•"/>
            </a:pPr>
            <a:r>
              <a:rPr lang="en-US" sz="1400" b="1" dirty="0" smtClean="0">
                <a:solidFill>
                  <a:schemeClr val="bg1"/>
                </a:solidFill>
              </a:rPr>
              <a:t>Belgium</a:t>
            </a:r>
          </a:p>
          <a:p>
            <a:pPr marL="285750" indent="-285750">
              <a:lnSpc>
                <a:spcPct val="90000"/>
              </a:lnSpc>
              <a:buFont typeface="Arial"/>
              <a:buChar char="•"/>
            </a:pPr>
            <a:r>
              <a:rPr lang="en-US" sz="1400" b="1" dirty="0" smtClean="0">
                <a:solidFill>
                  <a:schemeClr val="bg1"/>
                </a:solidFill>
              </a:rPr>
              <a:t>Cyprus</a:t>
            </a:r>
          </a:p>
          <a:p>
            <a:pPr marL="285750" indent="-285750">
              <a:lnSpc>
                <a:spcPct val="90000"/>
              </a:lnSpc>
              <a:buFont typeface="Arial"/>
              <a:buChar char="•"/>
            </a:pPr>
            <a:r>
              <a:rPr lang="en-US" sz="1400" b="1" dirty="0" smtClean="0">
                <a:solidFill>
                  <a:schemeClr val="bg1"/>
                </a:solidFill>
              </a:rPr>
              <a:t>Czech Republic</a:t>
            </a:r>
          </a:p>
          <a:p>
            <a:pPr marL="285750" indent="-285750">
              <a:lnSpc>
                <a:spcPct val="90000"/>
              </a:lnSpc>
              <a:buFont typeface="Arial"/>
              <a:buChar char="•"/>
            </a:pPr>
            <a:r>
              <a:rPr lang="en-US" sz="1400" b="1" dirty="0" smtClean="0">
                <a:solidFill>
                  <a:schemeClr val="bg1"/>
                </a:solidFill>
              </a:rPr>
              <a:t>Estonia</a:t>
            </a:r>
          </a:p>
          <a:p>
            <a:pPr marL="285750" indent="-285750">
              <a:lnSpc>
                <a:spcPct val="90000"/>
              </a:lnSpc>
              <a:buFont typeface="Arial"/>
              <a:buChar char="•"/>
            </a:pPr>
            <a:r>
              <a:rPr lang="en-US" sz="1400" b="1" dirty="0" smtClean="0">
                <a:solidFill>
                  <a:schemeClr val="bg1"/>
                </a:solidFill>
              </a:rPr>
              <a:t>France</a:t>
            </a:r>
          </a:p>
          <a:p>
            <a:pPr marL="285750" indent="-285750">
              <a:lnSpc>
                <a:spcPct val="90000"/>
              </a:lnSpc>
              <a:buFont typeface="Arial"/>
              <a:buChar char="•"/>
            </a:pPr>
            <a:r>
              <a:rPr lang="en-US" sz="1400" b="1" dirty="0" smtClean="0">
                <a:solidFill>
                  <a:schemeClr val="bg1"/>
                </a:solidFill>
              </a:rPr>
              <a:t>Germany</a:t>
            </a:r>
          </a:p>
          <a:p>
            <a:pPr marL="285750" indent="-285750">
              <a:lnSpc>
                <a:spcPct val="90000"/>
              </a:lnSpc>
              <a:buFont typeface="Arial"/>
              <a:buChar char="•"/>
            </a:pPr>
            <a:r>
              <a:rPr lang="en-US" sz="1400" b="1" dirty="0" smtClean="0">
                <a:solidFill>
                  <a:schemeClr val="bg1"/>
                </a:solidFill>
              </a:rPr>
              <a:t>Greece</a:t>
            </a:r>
          </a:p>
          <a:p>
            <a:pPr marL="285750" indent="-285750">
              <a:lnSpc>
                <a:spcPct val="90000"/>
              </a:lnSpc>
              <a:buFont typeface="Arial"/>
              <a:buChar char="•"/>
            </a:pPr>
            <a:r>
              <a:rPr lang="en-US" sz="1400" b="1" dirty="0" smtClean="0">
                <a:solidFill>
                  <a:schemeClr val="bg1"/>
                </a:solidFill>
              </a:rPr>
              <a:t>Israel</a:t>
            </a:r>
          </a:p>
          <a:p>
            <a:pPr marL="285750" indent="-285750">
              <a:lnSpc>
                <a:spcPct val="90000"/>
              </a:lnSpc>
              <a:buFont typeface="Arial"/>
              <a:buChar char="•"/>
            </a:pPr>
            <a:r>
              <a:rPr lang="en-US" sz="1400" b="1" dirty="0" smtClean="0">
                <a:solidFill>
                  <a:schemeClr val="bg1"/>
                </a:solidFill>
              </a:rPr>
              <a:t>Italy</a:t>
            </a:r>
          </a:p>
          <a:p>
            <a:pPr marL="285750" indent="-285750">
              <a:lnSpc>
                <a:spcPct val="90000"/>
              </a:lnSpc>
              <a:buFont typeface="Arial"/>
              <a:buChar char="•"/>
            </a:pPr>
            <a:r>
              <a:rPr lang="en-US" sz="1400" b="1" dirty="0" smtClean="0">
                <a:solidFill>
                  <a:schemeClr val="bg1"/>
                </a:solidFill>
              </a:rPr>
              <a:t>Lithuania</a:t>
            </a:r>
          </a:p>
          <a:p>
            <a:pPr marL="285750" indent="-285750">
              <a:lnSpc>
                <a:spcPct val="90000"/>
              </a:lnSpc>
              <a:buFont typeface="Arial"/>
              <a:buChar char="•"/>
            </a:pPr>
            <a:r>
              <a:rPr lang="en-US" sz="1400" b="1" dirty="0" smtClean="0">
                <a:solidFill>
                  <a:schemeClr val="bg1"/>
                </a:solidFill>
              </a:rPr>
              <a:t>Netherlands</a:t>
            </a:r>
          </a:p>
          <a:p>
            <a:pPr marL="285750" indent="-285750">
              <a:lnSpc>
                <a:spcPct val="90000"/>
              </a:lnSpc>
              <a:buFont typeface="Arial"/>
              <a:buChar char="•"/>
            </a:pPr>
            <a:r>
              <a:rPr lang="en-US" sz="1400" b="1" dirty="0" smtClean="0">
                <a:solidFill>
                  <a:schemeClr val="bg1"/>
                </a:solidFill>
              </a:rPr>
              <a:t>Poland</a:t>
            </a:r>
          </a:p>
          <a:p>
            <a:pPr marL="285750" indent="-285750">
              <a:lnSpc>
                <a:spcPct val="90000"/>
              </a:lnSpc>
              <a:buFont typeface="Arial"/>
              <a:buChar char="•"/>
            </a:pPr>
            <a:r>
              <a:rPr lang="en-US" sz="1400" b="1" dirty="0" smtClean="0">
                <a:solidFill>
                  <a:schemeClr val="bg1"/>
                </a:solidFill>
              </a:rPr>
              <a:t>Portugal</a:t>
            </a:r>
          </a:p>
          <a:p>
            <a:pPr marL="285750" indent="-285750">
              <a:lnSpc>
                <a:spcPct val="90000"/>
              </a:lnSpc>
              <a:buFont typeface="Arial"/>
              <a:buChar char="•"/>
            </a:pPr>
            <a:r>
              <a:rPr lang="en-US" sz="1400" b="1" dirty="0" smtClean="0">
                <a:solidFill>
                  <a:schemeClr val="bg1"/>
                </a:solidFill>
              </a:rPr>
              <a:t>Romania</a:t>
            </a:r>
          </a:p>
          <a:p>
            <a:pPr marL="285750" indent="-285750">
              <a:lnSpc>
                <a:spcPct val="90000"/>
              </a:lnSpc>
              <a:buFont typeface="Arial"/>
              <a:buChar char="•"/>
            </a:pPr>
            <a:r>
              <a:rPr lang="en-US" sz="1400" b="1" dirty="0" smtClean="0">
                <a:solidFill>
                  <a:schemeClr val="bg1"/>
                </a:solidFill>
              </a:rPr>
              <a:t>Slovenia </a:t>
            </a:r>
          </a:p>
          <a:p>
            <a:pPr marL="285750" indent="-285750">
              <a:lnSpc>
                <a:spcPct val="90000"/>
              </a:lnSpc>
              <a:buFont typeface="Arial"/>
              <a:buChar char="•"/>
            </a:pPr>
            <a:r>
              <a:rPr lang="en-US" sz="1400" b="1" dirty="0" smtClean="0">
                <a:solidFill>
                  <a:schemeClr val="bg1"/>
                </a:solidFill>
              </a:rPr>
              <a:t>Spain</a:t>
            </a:r>
          </a:p>
          <a:p>
            <a:pPr marL="285750" indent="-285750">
              <a:lnSpc>
                <a:spcPct val="90000"/>
              </a:lnSpc>
              <a:buFont typeface="Arial"/>
              <a:buChar char="•"/>
            </a:pPr>
            <a:r>
              <a:rPr lang="en-US" sz="1400" b="1" dirty="0" smtClean="0">
                <a:solidFill>
                  <a:schemeClr val="bg1"/>
                </a:solidFill>
              </a:rPr>
              <a:t>Switzerland</a:t>
            </a:r>
          </a:p>
          <a:p>
            <a:pPr marL="285750" indent="-285750">
              <a:lnSpc>
                <a:spcPct val="90000"/>
              </a:lnSpc>
              <a:buFont typeface="Arial"/>
              <a:buChar char="•"/>
            </a:pPr>
            <a:r>
              <a:rPr lang="en-US" sz="1400" b="1" dirty="0" smtClean="0">
                <a:solidFill>
                  <a:schemeClr val="bg1"/>
                </a:solidFill>
              </a:rPr>
              <a:t>United Kingdom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11514" y="5694847"/>
            <a:ext cx="5904656" cy="1152128"/>
          </a:xfrm>
          <a:prstGeom prst="rect">
            <a:avLst/>
          </a:prstGeom>
          <a:gradFill flip="none" rotWithShape="1">
            <a:gsLst>
              <a:gs pos="0">
                <a:srgbClr val="FFCC00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b="1" u="sng" dirty="0" smtClean="0">
              <a:solidFill>
                <a:schemeClr val="tx1"/>
              </a:solidFill>
            </a:endParaRPr>
          </a:p>
          <a:p>
            <a:r>
              <a:rPr lang="en-US" b="1" u="sng" dirty="0" smtClean="0">
                <a:solidFill>
                  <a:schemeClr val="tx1"/>
                </a:solidFill>
              </a:rPr>
              <a:t>COST </a:t>
            </a:r>
            <a:r>
              <a:rPr lang="en-US" b="1" u="sng" dirty="0">
                <a:solidFill>
                  <a:schemeClr val="tx1"/>
                </a:solidFill>
              </a:rPr>
              <a:t>Near </a:t>
            </a:r>
            <a:r>
              <a:rPr lang="en-US" b="1" u="sng" dirty="0" err="1">
                <a:solidFill>
                  <a:schemeClr val="tx1"/>
                </a:solidFill>
              </a:rPr>
              <a:t>Neighbour</a:t>
            </a:r>
            <a:r>
              <a:rPr lang="en-US" b="1" u="sng" dirty="0">
                <a:solidFill>
                  <a:schemeClr val="tx1"/>
                </a:solidFill>
              </a:rPr>
              <a:t> Countries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chemeClr val="tx1"/>
                </a:solidFill>
              </a:rPr>
              <a:t>Armenia (1 institute)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>
                <a:solidFill>
                  <a:schemeClr val="tx1"/>
                </a:solidFill>
              </a:rPr>
              <a:t>Belarus </a:t>
            </a:r>
            <a:r>
              <a:rPr lang="en-US" sz="1400" b="1" dirty="0" smtClean="0">
                <a:solidFill>
                  <a:schemeClr val="tx1"/>
                </a:solidFill>
              </a:rPr>
              <a:t>(1 institute)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chemeClr val="tx1"/>
                </a:solidFill>
              </a:rPr>
              <a:t>Ukraine</a:t>
            </a:r>
            <a:r>
              <a:rPr lang="en-US" sz="1400" b="1" dirty="0" smtClean="0">
                <a:solidFill>
                  <a:srgbClr val="0000FF"/>
                </a:solidFill>
              </a:rPr>
              <a:t> </a:t>
            </a:r>
            <a:r>
              <a:rPr lang="en-US" sz="1400" b="1" dirty="0">
                <a:solidFill>
                  <a:schemeClr val="tx1"/>
                </a:solidFill>
              </a:rPr>
              <a:t>(1 </a:t>
            </a:r>
            <a:r>
              <a:rPr lang="en-US" sz="1400" b="1" dirty="0" smtClean="0">
                <a:solidFill>
                  <a:schemeClr val="tx1"/>
                </a:solidFill>
              </a:rPr>
              <a:t>institute)</a:t>
            </a:r>
            <a:endParaRPr lang="en-US" sz="1400" b="1" dirty="0">
              <a:solidFill>
                <a:srgbClr val="0000FF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400" b="1" dirty="0">
                <a:solidFill>
                  <a:schemeClr val="tx1"/>
                </a:solidFill>
              </a:rPr>
              <a:t>Russian Federation </a:t>
            </a:r>
            <a:r>
              <a:rPr lang="en-US" sz="1400" b="1" dirty="0" smtClean="0">
                <a:solidFill>
                  <a:schemeClr val="tx1"/>
                </a:solidFill>
              </a:rPr>
              <a:t>(3 institutes</a:t>
            </a:r>
            <a:r>
              <a:rPr lang="en-US" sz="1400" b="1" dirty="0" smtClean="0">
                <a:solidFill>
                  <a:schemeClr val="tx1"/>
                </a:solidFill>
              </a:rPr>
              <a:t>)</a:t>
            </a:r>
          </a:p>
          <a:p>
            <a:pPr marL="285750" indent="-285750">
              <a:buFont typeface="Arial"/>
              <a:buChar char="•"/>
            </a:pPr>
            <a:endParaRPr lang="en-US" sz="1400" b="1" dirty="0">
              <a:solidFill>
                <a:schemeClr val="tx1"/>
              </a:solidFill>
            </a:endParaRPr>
          </a:p>
          <a:p>
            <a:pPr marL="285750" indent="-285750">
              <a:buFont typeface="Arial"/>
              <a:buChar char="•"/>
            </a:pP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74" y="910774"/>
            <a:ext cx="4841540" cy="628942"/>
          </a:xfrm>
        </p:spPr>
        <p:txBody>
          <a:bodyPr>
            <a:noAutofit/>
          </a:bodyPr>
          <a:lstStyle/>
          <a:p>
            <a:pPr algn="ctr"/>
            <a:r>
              <a:rPr lang="en-US" sz="2400" dirty="0" smtClean="0">
                <a:solidFill>
                  <a:srgbClr val="0055A0"/>
                </a:solidFill>
              </a:rPr>
              <a:t>To date </a:t>
            </a:r>
            <a:r>
              <a:rPr lang="en-US" sz="2400" dirty="0" smtClean="0">
                <a:solidFill>
                  <a:srgbClr val="0055A0"/>
                </a:solidFill>
              </a:rPr>
              <a:t>participating countries </a:t>
            </a:r>
            <a:br>
              <a:rPr lang="en-US" sz="2400" dirty="0" smtClean="0">
                <a:solidFill>
                  <a:srgbClr val="0055A0"/>
                </a:solidFill>
              </a:rPr>
            </a:br>
            <a:r>
              <a:rPr lang="en-US" sz="2400" dirty="0" smtClean="0">
                <a:solidFill>
                  <a:srgbClr val="0055A0"/>
                </a:solidFill>
              </a:rPr>
              <a:t>(</a:t>
            </a:r>
            <a:r>
              <a:rPr lang="en-US" sz="2400" dirty="0" smtClean="0">
                <a:solidFill>
                  <a:srgbClr val="800080"/>
                </a:solidFill>
              </a:rPr>
              <a:t>19 COST </a:t>
            </a:r>
            <a:r>
              <a:rPr lang="en-US" sz="2400" dirty="0" smtClean="0">
                <a:solidFill>
                  <a:srgbClr val="0055A0"/>
                </a:solidFill>
              </a:rPr>
              <a:t>and </a:t>
            </a:r>
            <a:r>
              <a:rPr lang="en-US" sz="2400" dirty="0" smtClean="0">
                <a:solidFill>
                  <a:srgbClr val="FFCC00"/>
                </a:solidFill>
              </a:rPr>
              <a:t>4 Near </a:t>
            </a:r>
            <a:r>
              <a:rPr lang="en-US" sz="2400" dirty="0" err="1" smtClean="0">
                <a:solidFill>
                  <a:srgbClr val="FFCC00"/>
                </a:solidFill>
              </a:rPr>
              <a:t>Neighbours</a:t>
            </a:r>
            <a:r>
              <a:rPr lang="en-US" sz="2400" dirty="0" smtClean="0">
                <a:solidFill>
                  <a:srgbClr val="0055A0"/>
                </a:solidFill>
              </a:rPr>
              <a:t>)</a:t>
            </a:r>
            <a:endParaRPr lang="en-US" sz="2400" dirty="0">
              <a:solidFill>
                <a:srgbClr val="0055A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68E1D-0EEC-4F03-9262-EA4782D9E5E6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85" r="63769" b="31869"/>
          <a:stretch/>
        </p:blipFill>
        <p:spPr>
          <a:xfrm>
            <a:off x="2315326" y="1430836"/>
            <a:ext cx="6840000" cy="5160372"/>
          </a:xfrm>
          <a:prstGeom prst="rect">
            <a:avLst/>
          </a:prstGeom>
        </p:spPr>
      </p:pic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853208" y="336702"/>
            <a:ext cx="7998013" cy="391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2047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2047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2047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2047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2047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204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204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204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204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b="1" dirty="0" smtClean="0">
                <a:latin typeface="Calibri" charset="0"/>
                <a:ea typeface="Calibri" charset="0"/>
                <a:cs typeface="Calibri" charset="0"/>
              </a:rPr>
              <a:t>TD1401</a:t>
            </a:r>
            <a:r>
              <a:rPr lang="en-US" b="1" dirty="0">
                <a:latin typeface="Calibri" charset="0"/>
                <a:ea typeface="Calibri" charset="0"/>
                <a:cs typeface="Calibri" charset="0"/>
              </a:rPr>
              <a:t>: Fast Advanced Scintillator Timing (FAST</a:t>
            </a:r>
            <a:r>
              <a:rPr lang="en-US" b="1" dirty="0" smtClean="0">
                <a:latin typeface="Calibri" charset="0"/>
                <a:ea typeface="Calibri" charset="0"/>
                <a:cs typeface="Calibri" charset="0"/>
              </a:rPr>
              <a:t>)</a:t>
            </a:r>
            <a:endParaRPr lang="en-US" dirty="0" smtClean="0">
              <a:latin typeface="Calibri" charset="0"/>
              <a:ea typeface="Calibri" charset="0"/>
              <a:cs typeface="Calibri" charset="0"/>
            </a:endParaRPr>
          </a:p>
          <a:p>
            <a:endParaRPr lang="en-US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2963842" y="6160311"/>
            <a:ext cx="4576247" cy="409689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2047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2047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2047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2047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204788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204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204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204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204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b="1" dirty="0" smtClean="0">
                <a:solidFill>
                  <a:schemeClr val="folHlink"/>
                </a:solidFill>
                <a:latin typeface="Calibri" charset="0"/>
                <a:ea typeface="Calibri" charset="0"/>
                <a:cs typeface="Calibri" charset="0"/>
              </a:rPr>
              <a:t>November 2014 –</a:t>
            </a:r>
            <a:r>
              <a:rPr lang="en-US" b="1" dirty="0" smtClean="0">
                <a:solidFill>
                  <a:schemeClr val="folHlink"/>
                </a:solidFill>
                <a:latin typeface="Calibri" charset="0"/>
                <a:ea typeface="Calibri" charset="0"/>
                <a:cs typeface="Calibri" charset="0"/>
                <a:sym typeface="Symbol" pitchFamily="18" charset="2"/>
              </a:rPr>
              <a:t> November </a:t>
            </a:r>
            <a:r>
              <a:rPr lang="en-US" b="1" dirty="0" smtClean="0">
                <a:solidFill>
                  <a:schemeClr val="folHlink"/>
                </a:solidFill>
                <a:latin typeface="Calibri" charset="0"/>
                <a:ea typeface="Calibri" charset="0"/>
                <a:cs typeface="Calibri" charset="0"/>
              </a:rPr>
              <a:t>2018</a:t>
            </a:r>
            <a:endParaRPr lang="en-US" b="1" dirty="0">
              <a:solidFill>
                <a:srgbClr val="701548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251965" y="1017249"/>
            <a:ext cx="3607490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>
                <a:latin typeface="Calibri" charset="0"/>
                <a:ea typeface="Calibri" charset="0"/>
                <a:cs typeface="Calibri" charset="0"/>
              </a:rPr>
              <a:t>Trans-Domain </a:t>
            </a:r>
            <a:r>
              <a:rPr lang="en-US" smtClean="0">
                <a:latin typeface="Calibri" charset="0"/>
                <a:ea typeface="Calibri" charset="0"/>
                <a:cs typeface="Calibri" charset="0"/>
              </a:rPr>
              <a:t>COST </a:t>
            </a:r>
            <a:r>
              <a:rPr lang="en-US" dirty="0" smtClean="0">
                <a:latin typeface="Calibri" charset="0"/>
                <a:ea typeface="Calibri" charset="0"/>
                <a:cs typeface="Calibri" charset="0"/>
              </a:rPr>
              <a:t>Action</a:t>
            </a:r>
            <a:endParaRPr lang="en-US" dirty="0"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6209" y="1941377"/>
            <a:ext cx="2530719" cy="14235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6209" y="3352349"/>
            <a:ext cx="2530719" cy="168790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506070" y="5093591"/>
            <a:ext cx="43473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200" b="1" dirty="0">
                <a:solidFill>
                  <a:schemeClr val="bg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956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7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73529" y="1755664"/>
            <a:ext cx="8396942" cy="2821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  <a:spcBef>
                <a:spcPts val="0"/>
              </a:spcBef>
            </a:pPr>
            <a:r>
              <a:rPr lang="en-GB" sz="2400" b="1" dirty="0" smtClean="0">
                <a:solidFill>
                  <a:srgbClr val="660066"/>
                </a:solidFill>
              </a:rPr>
              <a:t>Objectives</a:t>
            </a:r>
            <a:endParaRPr lang="en-GB" sz="2400" b="1" dirty="0" smtClean="0">
              <a:solidFill>
                <a:srgbClr val="660066"/>
              </a:solidFill>
            </a:endParaRPr>
          </a:p>
          <a:p>
            <a:pPr>
              <a:lnSpc>
                <a:spcPts val="2000"/>
              </a:lnSpc>
              <a:spcBef>
                <a:spcPts val="0"/>
              </a:spcBef>
            </a:pPr>
            <a:endParaRPr lang="en-GB" sz="2000" dirty="0"/>
          </a:p>
          <a:p>
            <a:pPr>
              <a:spcBef>
                <a:spcPts val="0"/>
              </a:spcBef>
              <a:buClr>
                <a:srgbClr val="DB5926"/>
              </a:buClr>
              <a:buFont typeface="Wingdings" pitchFamily="2" charset="2"/>
              <a:buChar char="n"/>
            </a:pPr>
            <a:r>
              <a:rPr lang="en-GB" sz="2000" dirty="0" smtClean="0"/>
              <a:t>  Bridge </a:t>
            </a:r>
            <a:r>
              <a:rPr lang="en-GB" sz="2000" dirty="0"/>
              <a:t>the gap between sectors, countries and research </a:t>
            </a:r>
            <a:r>
              <a:rPr lang="en-GB" sz="2000" dirty="0" smtClean="0"/>
              <a:t>fields.</a:t>
            </a:r>
            <a:endParaRPr lang="en-GB" sz="2000" dirty="0"/>
          </a:p>
          <a:p>
            <a:pPr>
              <a:spcBef>
                <a:spcPts val="0"/>
              </a:spcBef>
              <a:buClr>
                <a:srgbClr val="DB5926"/>
              </a:buClr>
              <a:buFont typeface="Wingdings" pitchFamily="2" charset="2"/>
              <a:buChar char="n"/>
            </a:pPr>
            <a:r>
              <a:rPr lang="en-GB" sz="2000" dirty="0" smtClean="0"/>
              <a:t>  Investigate </a:t>
            </a:r>
            <a:r>
              <a:rPr lang="en-GB" sz="2000" dirty="0"/>
              <a:t>transient </a:t>
            </a:r>
            <a:r>
              <a:rPr lang="en-GB" sz="2000" dirty="0" smtClean="0"/>
              <a:t>phenomena.</a:t>
            </a:r>
            <a:endParaRPr lang="en-GB" sz="2000" dirty="0"/>
          </a:p>
          <a:p>
            <a:pPr>
              <a:spcBef>
                <a:spcPts val="0"/>
              </a:spcBef>
              <a:buClr>
                <a:srgbClr val="DB5926"/>
              </a:buClr>
              <a:buFont typeface="Wingdings" pitchFamily="2" charset="2"/>
              <a:buChar char="n"/>
            </a:pPr>
            <a:r>
              <a:rPr lang="en-GB" sz="2000" dirty="0" smtClean="0"/>
              <a:t>  Conceive </a:t>
            </a:r>
            <a:r>
              <a:rPr lang="en-GB" sz="2000" dirty="0"/>
              <a:t>novel techniques towards high time resolution below </a:t>
            </a:r>
            <a:r>
              <a:rPr lang="en-GB" sz="2000" dirty="0" smtClean="0"/>
              <a:t>100 ps</a:t>
            </a:r>
            <a:r>
              <a:rPr lang="en-GB" sz="2000" dirty="0" smtClean="0"/>
              <a:t>.</a:t>
            </a:r>
            <a:endParaRPr lang="en-GB" sz="2000" dirty="0"/>
          </a:p>
          <a:p>
            <a:pPr>
              <a:spcBef>
                <a:spcPts val="0"/>
              </a:spcBef>
              <a:buClr>
                <a:srgbClr val="DB5926"/>
              </a:buClr>
              <a:buFont typeface="Wingdings" pitchFamily="2" charset="2"/>
              <a:buChar char="n"/>
            </a:pPr>
            <a:r>
              <a:rPr lang="en-GB" sz="2000" dirty="0" smtClean="0"/>
              <a:t>  Provide </a:t>
            </a:r>
            <a:r>
              <a:rPr lang="en-GB" sz="2000" dirty="0"/>
              <a:t>common platform for designing </a:t>
            </a:r>
            <a:r>
              <a:rPr lang="en-GB" sz="2000" dirty="0" smtClean="0"/>
              <a:t>fast </a:t>
            </a:r>
            <a:r>
              <a:rPr lang="en-GB" sz="2000" dirty="0"/>
              <a:t>photodetectors </a:t>
            </a:r>
            <a:r>
              <a:rPr lang="en-GB" sz="2000" dirty="0" smtClean="0"/>
              <a:t>and ASICs</a:t>
            </a:r>
            <a:r>
              <a:rPr lang="is-IS" sz="2000" dirty="0" smtClean="0"/>
              <a:t>.</a:t>
            </a:r>
            <a:r>
              <a:rPr lang="en-GB" sz="2000" dirty="0" smtClean="0"/>
              <a:t> </a:t>
            </a:r>
            <a:endParaRPr lang="is-IS" sz="2000" dirty="0" smtClean="0"/>
          </a:p>
          <a:p>
            <a:pPr>
              <a:buClr>
                <a:srgbClr val="DB5926"/>
              </a:buClr>
            </a:pPr>
            <a:endParaRPr lang="is-IS" sz="2000" dirty="0"/>
          </a:p>
          <a:p>
            <a:pPr>
              <a:buClr>
                <a:srgbClr val="DB5926"/>
              </a:buClr>
              <a:buFont typeface="Wingdings" pitchFamily="2" charset="2"/>
              <a:buChar char="n"/>
            </a:pPr>
            <a:r>
              <a:rPr lang="is-IS" sz="2400" dirty="0" smtClean="0"/>
              <a:t>  What </a:t>
            </a:r>
            <a:r>
              <a:rPr lang="is-IS" sz="2400" dirty="0" smtClean="0"/>
              <a:t>do we </a:t>
            </a:r>
            <a:r>
              <a:rPr lang="is-IS" sz="2400" dirty="0" smtClean="0"/>
              <a:t>need?</a:t>
            </a:r>
          </a:p>
          <a:p>
            <a:pPr lvl="1">
              <a:buClr>
                <a:srgbClr val="DB5926"/>
              </a:buClr>
              <a:buFont typeface="Wingdings" pitchFamily="2" charset="2"/>
              <a:buChar char="n"/>
            </a:pPr>
            <a:r>
              <a:rPr lang="is-IS" sz="2000" dirty="0"/>
              <a:t> </a:t>
            </a:r>
            <a:r>
              <a:rPr lang="is-IS" sz="2000" dirty="0" smtClean="0"/>
              <a:t> </a:t>
            </a:r>
            <a:r>
              <a:rPr lang="is-IS" sz="2000" dirty="0" smtClean="0"/>
              <a:t>Basic </a:t>
            </a:r>
            <a:r>
              <a:rPr lang="is-IS" sz="2000" dirty="0" smtClean="0"/>
              <a:t>research, engineering, industry lead innovation by design.</a:t>
            </a:r>
            <a:endParaRPr lang="en-GB" sz="2000" dirty="0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49297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9128" y="4760893"/>
            <a:ext cx="4782908" cy="1913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499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3225"/>
          <a:stretch/>
        </p:blipFill>
        <p:spPr>
          <a:xfrm>
            <a:off x="961159" y="2132341"/>
            <a:ext cx="7426036" cy="457325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149297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0" y="1670676"/>
            <a:ext cx="52635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660066"/>
                </a:solidFill>
                <a:latin typeface="Calibri" charset="0"/>
                <a:ea typeface="Calibri" charset="0"/>
                <a:cs typeface="Calibri" charset="0"/>
              </a:rPr>
              <a:t>Potential Beneficiaries From Fast Timing</a:t>
            </a:r>
            <a:endParaRPr lang="en-US" sz="2400" b="1" dirty="0">
              <a:solidFill>
                <a:srgbClr val="66006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76399" y="5029200"/>
            <a:ext cx="15479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 Hebrew" charset="-79"/>
                <a:ea typeface="Arial Hebrew" charset="-79"/>
                <a:cs typeface="Arial Hebrew" charset="-79"/>
              </a:rPr>
              <a:t>Biological Imaging</a:t>
            </a:r>
            <a:endParaRPr lang="en-US" sz="1400" b="1" dirty="0">
              <a:latin typeface="Arial Hebrew" charset="-79"/>
              <a:ea typeface="Arial Hebrew" charset="-79"/>
              <a:cs typeface="Arial Hebrew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129629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49297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25186" y="1720475"/>
            <a:ext cx="7835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660066"/>
                </a:solidFill>
                <a:latin typeface="Calibri" charset="0"/>
                <a:ea typeface="Calibri" charset="0"/>
                <a:cs typeface="Calibri" charset="0"/>
              </a:rPr>
              <a:t>Why FAST is important in PET imaging?</a:t>
            </a:r>
            <a:endParaRPr lang="en-US" sz="2400" b="1" dirty="0">
              <a:solidFill>
                <a:srgbClr val="660066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8307" y="1627372"/>
            <a:ext cx="3060340" cy="211333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186" y="3695438"/>
            <a:ext cx="8728107" cy="3115082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25186" y="2275243"/>
            <a:ext cx="649392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buClr>
                <a:srgbClr val="DB5926"/>
              </a:buClr>
              <a:buFont typeface="Wingdings" pitchFamily="2" charset="2"/>
              <a:buChar char="n"/>
            </a:pPr>
            <a:r>
              <a:rPr lang="en-GB" sz="2000" smtClean="0"/>
              <a:t> In </a:t>
            </a:r>
            <a:r>
              <a:rPr lang="en-GB" sz="2000" dirty="0"/>
              <a:t>vivo: More precise, less </a:t>
            </a:r>
            <a:r>
              <a:rPr lang="en-GB" sz="2000" dirty="0" smtClean="0"/>
              <a:t>invasive, </a:t>
            </a:r>
            <a:r>
              <a:rPr lang="en-GB" sz="2000" dirty="0"/>
              <a:t>more compact </a:t>
            </a:r>
            <a:r>
              <a:rPr lang="en-GB" sz="2000" dirty="0" smtClean="0"/>
              <a:t>systems</a:t>
            </a:r>
          </a:p>
          <a:p>
            <a:pPr>
              <a:spcBef>
                <a:spcPts val="0"/>
              </a:spcBef>
              <a:buClr>
                <a:srgbClr val="DB5926"/>
              </a:buClr>
              <a:buFont typeface="Wingdings" pitchFamily="2" charset="2"/>
              <a:buChar char="n"/>
            </a:pPr>
            <a:r>
              <a:rPr lang="en-GB" sz="2000" dirty="0" smtClean="0"/>
              <a:t> </a:t>
            </a:r>
            <a:r>
              <a:rPr lang="en-GB" sz="2000" dirty="0"/>
              <a:t>In vitro: Faster analysis of disease </a:t>
            </a:r>
            <a:r>
              <a:rPr lang="en-GB" sz="2000" dirty="0" smtClean="0"/>
              <a:t>biomarkers</a:t>
            </a:r>
          </a:p>
          <a:p>
            <a:pPr>
              <a:spcBef>
                <a:spcPts val="0"/>
              </a:spcBef>
              <a:buClr>
                <a:srgbClr val="DB5926"/>
              </a:buClr>
              <a:buFont typeface="Wingdings" pitchFamily="2" charset="2"/>
              <a:buChar char="n"/>
            </a:pPr>
            <a:r>
              <a:rPr lang="is-IS" sz="2000" dirty="0" smtClean="0"/>
              <a:t> </a:t>
            </a:r>
            <a:r>
              <a:rPr lang="is-IS" sz="2000" dirty="0"/>
              <a:t>Ultimatelly: Pave the way into precision </a:t>
            </a:r>
            <a:r>
              <a:rPr lang="is-IS" sz="2000" dirty="0" smtClean="0"/>
              <a:t>medicine</a:t>
            </a:r>
            <a:endParaRPr lang="is-IS" sz="2000" dirty="0"/>
          </a:p>
        </p:txBody>
      </p:sp>
    </p:spTree>
    <p:extLst>
      <p:ext uri="{BB962C8B-B14F-4D97-AF65-F5344CB8AC3E}">
        <p14:creationId xmlns:p14="http://schemas.microsoft.com/office/powerpoint/2010/main" val="1700486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0800" y="1543996"/>
            <a:ext cx="9093199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660066"/>
                </a:solidFill>
              </a:rPr>
              <a:t>Organization in 5 Working Groups (WG)</a:t>
            </a:r>
          </a:p>
          <a:p>
            <a:pPr algn="ctr"/>
            <a:r>
              <a:rPr lang="en-US" sz="2800" dirty="0" smtClean="0"/>
              <a:t>Chair: </a:t>
            </a:r>
            <a:r>
              <a:rPr lang="en-US" sz="2800" dirty="0" err="1" smtClean="0"/>
              <a:t>Etiennette</a:t>
            </a:r>
            <a:r>
              <a:rPr lang="en-US" sz="2800" dirty="0" smtClean="0"/>
              <a:t> </a:t>
            </a:r>
            <a:r>
              <a:rPr lang="en-US" sz="2800" dirty="0" err="1" smtClean="0"/>
              <a:t>Auffray</a:t>
            </a:r>
            <a:r>
              <a:rPr lang="en-US" sz="2800" dirty="0" smtClean="0"/>
              <a:t> (CERN); Vice Chair: Marco </a:t>
            </a:r>
            <a:r>
              <a:rPr lang="en-US" sz="2800" dirty="0" err="1" smtClean="0"/>
              <a:t>Paganoni</a:t>
            </a:r>
            <a:endParaRPr lang="en-US" sz="2800" dirty="0" smtClean="0">
              <a:solidFill>
                <a:srgbClr val="660066"/>
              </a:solidFill>
            </a:endParaRPr>
          </a:p>
          <a:p>
            <a:pPr algn="ctr"/>
            <a:endParaRPr lang="en-US" sz="1200" dirty="0">
              <a:solidFill>
                <a:srgbClr val="660066"/>
              </a:solidFill>
            </a:endParaRPr>
          </a:p>
          <a:p>
            <a:r>
              <a:rPr lang="en-GB" sz="2800" dirty="0">
                <a:solidFill>
                  <a:schemeClr val="folHlink"/>
                </a:solidFill>
              </a:rPr>
              <a:t>WG 1: Physics, Specifications &amp; </a:t>
            </a:r>
            <a:r>
              <a:rPr lang="en-GB" sz="2800" dirty="0" smtClean="0">
                <a:solidFill>
                  <a:schemeClr val="folHlink"/>
                </a:solidFill>
              </a:rPr>
              <a:t>Supervision</a:t>
            </a:r>
          </a:p>
          <a:p>
            <a:r>
              <a:rPr lang="en-US" sz="2400" dirty="0" smtClean="0"/>
              <a:t>Leader</a:t>
            </a:r>
            <a:r>
              <a:rPr lang="en-US" sz="2400" dirty="0"/>
              <a:t>: Paul </a:t>
            </a:r>
            <a:r>
              <a:rPr lang="en-US" sz="2400" dirty="0" err="1" smtClean="0"/>
              <a:t>Lecoq</a:t>
            </a:r>
            <a:r>
              <a:rPr lang="en-US" sz="2400" dirty="0" smtClean="0"/>
              <a:t>; </a:t>
            </a:r>
            <a:r>
              <a:rPr lang="en-US" sz="2400" dirty="0" smtClean="0"/>
              <a:t>Deputy: Dennis </a:t>
            </a:r>
            <a:r>
              <a:rPr lang="en-US" sz="2400" dirty="0" err="1" smtClean="0"/>
              <a:t>Schaart</a:t>
            </a:r>
            <a:endParaRPr lang="en-US" sz="2400" dirty="0" smtClean="0"/>
          </a:p>
          <a:p>
            <a:r>
              <a:rPr lang="en-GB" sz="2800" dirty="0" smtClean="0">
                <a:solidFill>
                  <a:schemeClr val="folHlink"/>
                </a:solidFill>
              </a:rPr>
              <a:t>WG </a:t>
            </a:r>
            <a:r>
              <a:rPr lang="en-GB" sz="2800" dirty="0">
                <a:solidFill>
                  <a:schemeClr val="folHlink"/>
                </a:solidFill>
              </a:rPr>
              <a:t>2: </a:t>
            </a:r>
            <a:r>
              <a:rPr lang="en-GB" sz="2800" dirty="0" smtClean="0">
                <a:solidFill>
                  <a:schemeClr val="folHlink"/>
                </a:solidFill>
              </a:rPr>
              <a:t>Scintillators</a:t>
            </a:r>
          </a:p>
          <a:p>
            <a:r>
              <a:rPr lang="en-US" sz="2400" dirty="0" smtClean="0"/>
              <a:t>Leader</a:t>
            </a:r>
            <a:r>
              <a:rPr lang="en-US" sz="2400" dirty="0"/>
              <a:t>: Martin </a:t>
            </a:r>
            <a:r>
              <a:rPr lang="en-US" sz="2400" dirty="0" err="1" smtClean="0"/>
              <a:t>Nikl</a:t>
            </a:r>
            <a:r>
              <a:rPr lang="en-US" sz="2400" dirty="0" smtClean="0"/>
              <a:t>; </a:t>
            </a:r>
            <a:r>
              <a:rPr lang="en-US" sz="2400" dirty="0" smtClean="0"/>
              <a:t>Deputy: </a:t>
            </a:r>
            <a:r>
              <a:rPr lang="en-US" sz="2400" dirty="0"/>
              <a:t>Christophe </a:t>
            </a:r>
            <a:r>
              <a:rPr lang="en-US" sz="2400" dirty="0" err="1"/>
              <a:t>Dujardin</a:t>
            </a:r>
            <a:endParaRPr lang="en-GB" sz="2400" dirty="0" smtClean="0">
              <a:solidFill>
                <a:schemeClr val="folHlink"/>
              </a:solidFill>
            </a:endParaRPr>
          </a:p>
          <a:p>
            <a:r>
              <a:rPr lang="en-GB" sz="2800" dirty="0" smtClean="0">
                <a:solidFill>
                  <a:schemeClr val="folHlink"/>
                </a:solidFill>
              </a:rPr>
              <a:t>WG </a:t>
            </a:r>
            <a:r>
              <a:rPr lang="en-GB" sz="2800" dirty="0">
                <a:solidFill>
                  <a:schemeClr val="folHlink"/>
                </a:solidFill>
              </a:rPr>
              <a:t>3: </a:t>
            </a:r>
            <a:r>
              <a:rPr lang="en-GB" sz="2800" dirty="0" err="1" smtClean="0">
                <a:solidFill>
                  <a:schemeClr val="folHlink"/>
                </a:solidFill>
              </a:rPr>
              <a:t>Photodetectors</a:t>
            </a:r>
            <a:endParaRPr lang="en-GB" sz="2800" dirty="0" smtClean="0">
              <a:solidFill>
                <a:schemeClr val="folHlink"/>
              </a:solidFill>
            </a:endParaRPr>
          </a:p>
          <a:p>
            <a:r>
              <a:rPr lang="en-US" sz="2400" dirty="0" smtClean="0"/>
              <a:t>Leader</a:t>
            </a:r>
            <a:r>
              <a:rPr lang="en-US" sz="2400" dirty="0"/>
              <a:t>: Claudio </a:t>
            </a:r>
            <a:r>
              <a:rPr lang="en-US" sz="2400" dirty="0" err="1" smtClean="0"/>
              <a:t>Piemonte</a:t>
            </a:r>
            <a:r>
              <a:rPr lang="en-US" sz="2400" dirty="0" smtClean="0"/>
              <a:t>; </a:t>
            </a:r>
            <a:r>
              <a:rPr lang="en-US" sz="2400" dirty="0" smtClean="0"/>
              <a:t>Deputy: </a:t>
            </a:r>
            <a:r>
              <a:rPr lang="en-US" sz="2400" dirty="0"/>
              <a:t>Eduardo </a:t>
            </a:r>
            <a:r>
              <a:rPr lang="en-US" sz="2400" dirty="0" err="1"/>
              <a:t>Charbon</a:t>
            </a:r>
            <a:endParaRPr lang="en-GB" sz="2400" dirty="0" smtClean="0">
              <a:solidFill>
                <a:schemeClr val="folHlink"/>
              </a:solidFill>
            </a:endParaRPr>
          </a:p>
          <a:p>
            <a:r>
              <a:rPr lang="en-GB" sz="2800" dirty="0" smtClean="0">
                <a:solidFill>
                  <a:schemeClr val="folHlink"/>
                </a:solidFill>
              </a:rPr>
              <a:t>WG </a:t>
            </a:r>
            <a:r>
              <a:rPr lang="en-GB" sz="2800" dirty="0">
                <a:solidFill>
                  <a:schemeClr val="folHlink"/>
                </a:solidFill>
              </a:rPr>
              <a:t>4: </a:t>
            </a:r>
            <a:r>
              <a:rPr lang="en-GB" sz="2800" dirty="0" smtClean="0">
                <a:solidFill>
                  <a:schemeClr val="folHlink"/>
                </a:solidFill>
              </a:rPr>
              <a:t>Electronics</a:t>
            </a:r>
          </a:p>
          <a:p>
            <a:r>
              <a:rPr lang="en-US" sz="2400" dirty="0" smtClean="0"/>
              <a:t>Leader</a:t>
            </a:r>
            <a:r>
              <a:rPr lang="en-US" sz="2400" dirty="0"/>
              <a:t>: Joao </a:t>
            </a:r>
            <a:r>
              <a:rPr lang="en-US" sz="2400" dirty="0" smtClean="0"/>
              <a:t>Varela; </a:t>
            </a:r>
            <a:r>
              <a:rPr lang="en-US" sz="2400" dirty="0" smtClean="0"/>
              <a:t>Deputy: </a:t>
            </a:r>
            <a:r>
              <a:rPr lang="en-US" sz="2400" dirty="0"/>
              <a:t>Christian Morel</a:t>
            </a:r>
            <a:endParaRPr lang="en-GB" sz="2400" dirty="0" smtClean="0">
              <a:solidFill>
                <a:schemeClr val="folHlink"/>
              </a:solidFill>
            </a:endParaRPr>
          </a:p>
          <a:p>
            <a:r>
              <a:rPr lang="en-GB" sz="2800" dirty="0">
                <a:solidFill>
                  <a:schemeClr val="folHlink"/>
                </a:solidFill>
              </a:rPr>
              <a:t>WG 5: </a:t>
            </a:r>
            <a:r>
              <a:rPr lang="en-GB" sz="2800" dirty="0" smtClean="0">
                <a:solidFill>
                  <a:schemeClr val="folHlink"/>
                </a:solidFill>
              </a:rPr>
              <a:t>Applications</a:t>
            </a:r>
          </a:p>
          <a:p>
            <a:r>
              <a:rPr lang="en-US" sz="2400" dirty="0" smtClean="0"/>
              <a:t>Leader</a:t>
            </a:r>
            <a:r>
              <a:rPr lang="en-US" sz="2400" dirty="0"/>
              <a:t>: Pedro </a:t>
            </a:r>
            <a:r>
              <a:rPr lang="en-US" sz="2400" dirty="0" smtClean="0"/>
              <a:t>Almeida; </a:t>
            </a:r>
            <a:r>
              <a:rPr lang="en-US" sz="2400" dirty="0" smtClean="0"/>
              <a:t>Deputy: </a:t>
            </a:r>
            <a:r>
              <a:rPr lang="en-US" sz="2400" dirty="0" err="1"/>
              <a:t>Stefaan</a:t>
            </a:r>
            <a:r>
              <a:rPr lang="en-US" sz="2400" dirty="0"/>
              <a:t> Tavernier</a:t>
            </a:r>
            <a:endParaRPr lang="en-GB" sz="2400" dirty="0" smtClean="0">
              <a:solidFill>
                <a:schemeClr val="folHlink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492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02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2604</TotalTime>
  <Words>942</Words>
  <Application>Microsoft Macintosh PowerPoint</Application>
  <PresentationFormat>On-screen Show (4:3)</PresentationFormat>
  <Paragraphs>201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Arial Hebrew</vt:lpstr>
      <vt:lpstr>Calibri</vt:lpstr>
      <vt:lpstr>Century Gothic</vt:lpstr>
      <vt:lpstr>ＭＳ Ｐゴシック</vt:lpstr>
      <vt:lpstr>Symbol</vt:lpstr>
      <vt:lpstr>Verdana</vt:lpstr>
      <vt:lpstr>Wingdings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To date participating countries  (19 COST and 4 Near Neighbours)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Types of emission in scintillating crystals and delay between energy deposit &amp; photon emission:</vt:lpstr>
      <vt:lpstr>PowerPoint Presentation</vt:lpstr>
      <vt:lpstr>PowerPoint Presentation</vt:lpstr>
      <vt:lpstr>PowerPoint Presentation</vt:lpstr>
      <vt:lpstr>Ultra FAST PET Scanner: 10 picoseconds</vt:lpstr>
      <vt:lpstr>Sensitivity Gain</vt:lpstr>
      <vt:lpstr>Limited Angle  Tomography</vt:lpstr>
      <vt:lpstr>Joint Emission &amp; Transmission Estimation</vt:lpstr>
      <vt:lpstr>PowerPoint Presentation</vt:lpstr>
      <vt:lpstr>PowerPoint Presentation</vt:lpstr>
      <vt:lpstr>Contact details</vt:lpstr>
      <vt:lpstr>PowerPoint Presentation</vt:lpstr>
    </vt:vector>
  </TitlesOfParts>
  <Company>University of Leeds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Charalampos Tsoumpas</dc:creator>
  <cp:lastModifiedBy>Microsoft Office User</cp:lastModifiedBy>
  <cp:revision>163</cp:revision>
  <dcterms:created xsi:type="dcterms:W3CDTF">2015-04-10T17:19:44Z</dcterms:created>
  <dcterms:modified xsi:type="dcterms:W3CDTF">2016-05-04T06:20:52Z</dcterms:modified>
</cp:coreProperties>
</file>