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mpg" ContentType="video/mpe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264.xml" ContentType="application/vnd.openxmlformats-officedocument.presentationml.tags+xml"/>
  <Override PartName="/ppt/notesSlides/notesSlide1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notesSlides/notesSlide9.xml" ContentType="application/vnd.openxmlformats-officedocument.presentationml.notesSlide+xml"/>
  <Override PartName="/ppt/tags/tag302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47"/>
    <p:sldMasterId id="2147483698" r:id="rId48"/>
  </p:sldMasterIdLst>
  <p:notesMasterIdLst>
    <p:notesMasterId r:id="rId106"/>
  </p:notesMasterIdLst>
  <p:handoutMasterIdLst>
    <p:handoutMasterId r:id="rId107"/>
  </p:handoutMasterIdLst>
  <p:sldIdLst>
    <p:sldId id="899" r:id="rId49"/>
    <p:sldId id="1060" r:id="rId50"/>
    <p:sldId id="1061" r:id="rId51"/>
    <p:sldId id="918" r:id="rId52"/>
    <p:sldId id="1024" r:id="rId53"/>
    <p:sldId id="1026" r:id="rId54"/>
    <p:sldId id="1100" r:id="rId55"/>
    <p:sldId id="1181" r:id="rId56"/>
    <p:sldId id="1044" r:id="rId57"/>
    <p:sldId id="1050" r:id="rId58"/>
    <p:sldId id="1134" r:id="rId59"/>
    <p:sldId id="1135" r:id="rId60"/>
    <p:sldId id="1156" r:id="rId61"/>
    <p:sldId id="1141" r:id="rId62"/>
    <p:sldId id="1142" r:id="rId63"/>
    <p:sldId id="1143" r:id="rId64"/>
    <p:sldId id="1144" r:id="rId65"/>
    <p:sldId id="1145" r:id="rId66"/>
    <p:sldId id="1137" r:id="rId67"/>
    <p:sldId id="1180" r:id="rId68"/>
    <p:sldId id="1053" r:id="rId69"/>
    <p:sldId id="1062" r:id="rId70"/>
    <p:sldId id="1154" r:id="rId71"/>
    <p:sldId id="1126" r:id="rId72"/>
    <p:sldId id="1139" r:id="rId73"/>
    <p:sldId id="1101" r:id="rId74"/>
    <p:sldId id="1148" r:id="rId75"/>
    <p:sldId id="1114" r:id="rId76"/>
    <p:sldId id="1115" r:id="rId77"/>
    <p:sldId id="1122" r:id="rId78"/>
    <p:sldId id="1157" r:id="rId79"/>
    <p:sldId id="1104" r:id="rId80"/>
    <p:sldId id="1149" r:id="rId81"/>
    <p:sldId id="1123" r:id="rId82"/>
    <p:sldId id="1155" r:id="rId83"/>
    <p:sldId id="1150" r:id="rId84"/>
    <p:sldId id="1182" r:id="rId85"/>
    <p:sldId id="1090" r:id="rId86"/>
    <p:sldId id="1092" r:id="rId87"/>
    <p:sldId id="1099" r:id="rId88"/>
    <p:sldId id="1179" r:id="rId89"/>
    <p:sldId id="1176" r:id="rId90"/>
    <p:sldId id="1177" r:id="rId91"/>
    <p:sldId id="1162" r:id="rId92"/>
    <p:sldId id="1151" r:id="rId93"/>
    <p:sldId id="1112" r:id="rId94"/>
    <p:sldId id="1113" r:id="rId95"/>
    <p:sldId id="1133" r:id="rId96"/>
    <p:sldId id="1152" r:id="rId97"/>
    <p:sldId id="1097" r:id="rId98"/>
    <p:sldId id="1172" r:id="rId99"/>
    <p:sldId id="1168" r:id="rId100"/>
    <p:sldId id="1153" r:id="rId101"/>
    <p:sldId id="1058" r:id="rId102"/>
    <p:sldId id="1178" r:id="rId103"/>
    <p:sldId id="992" r:id="rId104"/>
    <p:sldId id="1043" r:id="rId105"/>
  </p:sldIdLst>
  <p:sldSz cx="12198350" cy="6858000"/>
  <p:notesSz cx="7315200" cy="9601200"/>
  <p:custDataLst>
    <p:custData r:id="rId41"/>
    <p:tags r:id="rId108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bg2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84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2432">
          <p15:clr>
            <a:srgbClr val="A4A3A4"/>
          </p15:clr>
        </p15:guide>
        <p15:guide id="4" orient="horz" pos="2341">
          <p15:clr>
            <a:srgbClr val="A4A3A4"/>
          </p15:clr>
        </p15:guide>
        <p15:guide id="5" orient="horz" pos="890">
          <p15:clr>
            <a:srgbClr val="A4A3A4"/>
          </p15:clr>
        </p15:guide>
        <p15:guide id="6" orient="horz" pos="799">
          <p15:clr>
            <a:srgbClr val="A4A3A4"/>
          </p15:clr>
        </p15:guide>
        <p15:guide id="7" pos="395">
          <p15:clr>
            <a:srgbClr val="A4A3A4"/>
          </p15:clr>
        </p15:guide>
        <p15:guide id="8" pos="213">
          <p15:clr>
            <a:srgbClr val="A4A3A4"/>
          </p15:clr>
        </p15:guide>
        <p15:guide id="9" pos="3842">
          <p15:clr>
            <a:srgbClr val="A4A3A4"/>
          </p15:clr>
        </p15:guide>
        <p15:guide id="10" pos="3933">
          <p15:clr>
            <a:srgbClr val="A4A3A4"/>
          </p15:clr>
        </p15:guide>
        <p15:guide id="11" pos="7380">
          <p15:clr>
            <a:srgbClr val="A4A3A4"/>
          </p15:clr>
        </p15:guide>
        <p15:guide id="12" pos="5566">
          <p15:clr>
            <a:srgbClr val="A4A3A4"/>
          </p15:clr>
        </p15:guide>
        <p15:guide id="13" pos="2663">
          <p15:clr>
            <a:srgbClr val="A4A3A4"/>
          </p15:clr>
        </p15:guide>
        <p15:guide id="14" pos="27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CC00"/>
    <a:srgbClr val="000000"/>
    <a:srgbClr val="FFD85D"/>
    <a:srgbClr val="FFB900"/>
    <a:srgbClr val="AAB414"/>
    <a:srgbClr val="FFFFFF"/>
    <a:srgbClr val="505A64"/>
    <a:srgbClr val="D7D7CD"/>
    <a:srgbClr val="879BAA"/>
    <a:srgbClr val="BECD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50" autoAdjust="0"/>
    <p:restoredTop sz="94620" autoAdjust="0"/>
  </p:normalViewPr>
  <p:slideViewPr>
    <p:cSldViewPr snapToGrid="0" showGuides="1">
      <p:cViewPr>
        <p:scale>
          <a:sx n="33" d="100"/>
          <a:sy n="33" d="100"/>
        </p:scale>
        <p:origin x="-2232" y="-882"/>
      </p:cViewPr>
      <p:guideLst>
        <p:guide orient="horz" pos="3884"/>
        <p:guide orient="horz" pos="618"/>
        <p:guide orient="horz" pos="2432"/>
        <p:guide orient="horz" pos="2341"/>
        <p:guide orient="horz" pos="890"/>
        <p:guide orient="horz" pos="799"/>
        <p:guide pos="395"/>
        <p:guide pos="213"/>
        <p:guide pos="3842"/>
        <p:guide pos="3933"/>
        <p:guide pos="7380"/>
        <p:guide pos="5566"/>
        <p:guide pos="2663"/>
        <p:guide pos="2753"/>
      </p:guideLst>
    </p:cSldViewPr>
  </p:slideViewPr>
  <p:outlineViewPr>
    <p:cViewPr>
      <p:scale>
        <a:sx n="33" d="100"/>
        <a:sy n="33" d="100"/>
      </p:scale>
      <p:origin x="0" y="79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-3720" y="-120"/>
      </p:cViewPr>
      <p:guideLst>
        <p:guide orient="horz" pos="3024"/>
        <p:guide pos="2304"/>
      </p:guideLst>
    </p:cSldViewPr>
  </p:notesViewPr>
  <p:gridSpacing cx="45720" cy="4572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slideMaster" Target="slideMasters/slideMaster1.xml"/><Relationship Id="rId63" Type="http://schemas.openxmlformats.org/officeDocument/2006/relationships/slide" Target="slides/slide15.xml"/><Relationship Id="rId68" Type="http://schemas.openxmlformats.org/officeDocument/2006/relationships/slide" Target="slides/slide20.xml"/><Relationship Id="rId84" Type="http://schemas.openxmlformats.org/officeDocument/2006/relationships/slide" Target="slides/slide36.xml"/><Relationship Id="rId89" Type="http://schemas.openxmlformats.org/officeDocument/2006/relationships/slide" Target="slides/slide41.xml"/><Relationship Id="rId1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07" Type="http://schemas.openxmlformats.org/officeDocument/2006/relationships/handoutMaster" Target="handoutMasters/handoutMaster1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slide" Target="slides/slide5.xml"/><Relationship Id="rId58" Type="http://schemas.openxmlformats.org/officeDocument/2006/relationships/slide" Target="slides/slide10.xml"/><Relationship Id="rId66" Type="http://schemas.openxmlformats.org/officeDocument/2006/relationships/slide" Target="slides/slide18.xml"/><Relationship Id="rId74" Type="http://schemas.openxmlformats.org/officeDocument/2006/relationships/slide" Target="slides/slide26.xml"/><Relationship Id="rId79" Type="http://schemas.openxmlformats.org/officeDocument/2006/relationships/slide" Target="slides/slide31.xml"/><Relationship Id="rId87" Type="http://schemas.openxmlformats.org/officeDocument/2006/relationships/slide" Target="slides/slide39.xml"/><Relationship Id="rId102" Type="http://schemas.openxmlformats.org/officeDocument/2006/relationships/slide" Target="slides/slide54.xml"/><Relationship Id="rId110" Type="http://schemas.openxmlformats.org/officeDocument/2006/relationships/viewProps" Target="viewProps.xml"/><Relationship Id="rId5" Type="http://schemas.openxmlformats.org/officeDocument/2006/relationships/customXml" Target="../customXml/item5.xml"/><Relationship Id="rId61" Type="http://schemas.openxmlformats.org/officeDocument/2006/relationships/slide" Target="slides/slide13.xml"/><Relationship Id="rId82" Type="http://schemas.openxmlformats.org/officeDocument/2006/relationships/slide" Target="slides/slide34.xml"/><Relationship Id="rId90" Type="http://schemas.openxmlformats.org/officeDocument/2006/relationships/slide" Target="slides/slide42.xml"/><Relationship Id="rId95" Type="http://schemas.openxmlformats.org/officeDocument/2006/relationships/slide" Target="slides/slide47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slideMaster" Target="slideMasters/slideMaster2.xml"/><Relationship Id="rId56" Type="http://schemas.openxmlformats.org/officeDocument/2006/relationships/slide" Target="slides/slide8.xml"/><Relationship Id="rId64" Type="http://schemas.openxmlformats.org/officeDocument/2006/relationships/slide" Target="slides/slide16.xml"/><Relationship Id="rId69" Type="http://schemas.openxmlformats.org/officeDocument/2006/relationships/slide" Target="slides/slide21.xml"/><Relationship Id="rId77" Type="http://schemas.openxmlformats.org/officeDocument/2006/relationships/slide" Target="slides/slide29.xml"/><Relationship Id="rId100" Type="http://schemas.openxmlformats.org/officeDocument/2006/relationships/slide" Target="slides/slide52.xml"/><Relationship Id="rId105" Type="http://schemas.openxmlformats.org/officeDocument/2006/relationships/slide" Target="slides/slide57.xml"/><Relationship Id="rId8" Type="http://schemas.openxmlformats.org/officeDocument/2006/relationships/customXml" Target="../customXml/item8.xml"/><Relationship Id="rId51" Type="http://schemas.openxmlformats.org/officeDocument/2006/relationships/slide" Target="slides/slide3.xml"/><Relationship Id="rId72" Type="http://schemas.openxmlformats.org/officeDocument/2006/relationships/slide" Target="slides/slide24.xml"/><Relationship Id="rId80" Type="http://schemas.openxmlformats.org/officeDocument/2006/relationships/slide" Target="slides/slide32.xml"/><Relationship Id="rId85" Type="http://schemas.openxmlformats.org/officeDocument/2006/relationships/slide" Target="slides/slide37.xml"/><Relationship Id="rId93" Type="http://schemas.openxmlformats.org/officeDocument/2006/relationships/slide" Target="slides/slide45.xml"/><Relationship Id="rId98" Type="http://schemas.openxmlformats.org/officeDocument/2006/relationships/slide" Target="slides/slide50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slide" Target="slides/slide11.xml"/><Relationship Id="rId67" Type="http://schemas.openxmlformats.org/officeDocument/2006/relationships/slide" Target="slides/slide19.xml"/><Relationship Id="rId103" Type="http://schemas.openxmlformats.org/officeDocument/2006/relationships/slide" Target="slides/slide55.xml"/><Relationship Id="rId108" Type="http://schemas.openxmlformats.org/officeDocument/2006/relationships/tags" Target="tags/tag1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slide" Target="slides/slide6.xml"/><Relationship Id="rId62" Type="http://schemas.openxmlformats.org/officeDocument/2006/relationships/slide" Target="slides/slide14.xml"/><Relationship Id="rId70" Type="http://schemas.openxmlformats.org/officeDocument/2006/relationships/slide" Target="slides/slide22.xml"/><Relationship Id="rId75" Type="http://schemas.openxmlformats.org/officeDocument/2006/relationships/slide" Target="slides/slide27.xml"/><Relationship Id="rId83" Type="http://schemas.openxmlformats.org/officeDocument/2006/relationships/slide" Target="slides/slide35.xml"/><Relationship Id="rId88" Type="http://schemas.openxmlformats.org/officeDocument/2006/relationships/slide" Target="slides/slide40.xml"/><Relationship Id="rId91" Type="http://schemas.openxmlformats.org/officeDocument/2006/relationships/slide" Target="slides/slide43.xml"/><Relationship Id="rId96" Type="http://schemas.openxmlformats.org/officeDocument/2006/relationships/slide" Target="slides/slide48.xml"/><Relationship Id="rId11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slide" Target="slides/slide1.xml"/><Relationship Id="rId57" Type="http://schemas.openxmlformats.org/officeDocument/2006/relationships/slide" Target="slides/slide9.xml"/><Relationship Id="rId106" Type="http://schemas.openxmlformats.org/officeDocument/2006/relationships/notesMaster" Target="notesMasters/notesMaster1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slide" Target="slides/slide4.xml"/><Relationship Id="rId60" Type="http://schemas.openxmlformats.org/officeDocument/2006/relationships/slide" Target="slides/slide12.xml"/><Relationship Id="rId65" Type="http://schemas.openxmlformats.org/officeDocument/2006/relationships/slide" Target="slides/slide17.xml"/><Relationship Id="rId73" Type="http://schemas.openxmlformats.org/officeDocument/2006/relationships/slide" Target="slides/slide25.xml"/><Relationship Id="rId78" Type="http://schemas.openxmlformats.org/officeDocument/2006/relationships/slide" Target="slides/slide30.xml"/><Relationship Id="rId81" Type="http://schemas.openxmlformats.org/officeDocument/2006/relationships/slide" Target="slides/slide33.xml"/><Relationship Id="rId86" Type="http://schemas.openxmlformats.org/officeDocument/2006/relationships/slide" Target="slides/slide38.xml"/><Relationship Id="rId94" Type="http://schemas.openxmlformats.org/officeDocument/2006/relationships/slide" Target="slides/slide46.xml"/><Relationship Id="rId99" Type="http://schemas.openxmlformats.org/officeDocument/2006/relationships/slide" Target="slides/slide51.xml"/><Relationship Id="rId101" Type="http://schemas.openxmlformats.org/officeDocument/2006/relationships/slide" Target="slides/slide53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109" Type="http://schemas.openxmlformats.org/officeDocument/2006/relationships/presProps" Target="presProps.xml"/><Relationship Id="rId34" Type="http://schemas.openxmlformats.org/officeDocument/2006/relationships/customXml" Target="../customXml/item34.xml"/><Relationship Id="rId50" Type="http://schemas.openxmlformats.org/officeDocument/2006/relationships/slide" Target="slides/slide2.xml"/><Relationship Id="rId55" Type="http://schemas.openxmlformats.org/officeDocument/2006/relationships/slide" Target="slides/slide7.xml"/><Relationship Id="rId76" Type="http://schemas.openxmlformats.org/officeDocument/2006/relationships/slide" Target="slides/slide28.xml"/><Relationship Id="rId97" Type="http://schemas.openxmlformats.org/officeDocument/2006/relationships/slide" Target="slides/slide49.xml"/><Relationship Id="rId104" Type="http://schemas.openxmlformats.org/officeDocument/2006/relationships/slide" Target="slides/slide56.xml"/><Relationship Id="rId7" Type="http://schemas.openxmlformats.org/officeDocument/2006/relationships/customXml" Target="../customXml/item7.xml"/><Relationship Id="rId71" Type="http://schemas.openxmlformats.org/officeDocument/2006/relationships/slide" Target="slides/slide23.xml"/><Relationship Id="rId92" Type="http://schemas.openxmlformats.org/officeDocument/2006/relationships/slide" Target="slides/slide4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7315200" cy="655270"/>
          </a:xfrm>
          <a:prstGeom prst="rect">
            <a:avLst/>
          </a:prstGeom>
          <a:solidFill>
            <a:srgbClr val="879B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348438" cy="51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6763" y="0"/>
            <a:ext cx="3348437" cy="51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082941"/>
            <a:ext cx="3348438" cy="51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6763" y="9082941"/>
            <a:ext cx="3348437" cy="51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>
                <a:latin typeface="Arial" pitchFamily="34" charset="0"/>
              </a:rPr>
              <a:t>Handzettel </a:t>
            </a:r>
            <a:fld id="{BFC713D8-7968-482B-A79F-9C586FE5053A}" type="slidenum">
              <a:rPr lang="de-DE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172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348438" cy="51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6763" y="0"/>
            <a:ext cx="3346802" cy="51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t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2388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45367" y="4524344"/>
            <a:ext cx="6824467" cy="428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082941"/>
            <a:ext cx="3348438" cy="51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6763" y="9082941"/>
            <a:ext cx="3346802" cy="51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8550" tIns="148550" rIns="148550" bIns="148550" numCol="1" anchor="b" anchorCtr="0" compatLnSpc="1">
            <a:prstTxWarp prst="textNoShape">
              <a:avLst/>
            </a:prstTxWarp>
          </a:bodyPr>
          <a:lstStyle>
            <a:lvl1pPr algn="r" defTabSz="942975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 smtClean="0">
                <a:latin typeface="Arial" pitchFamily="34" charset="0"/>
              </a:rPr>
              <a:t>Notizen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877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2388" cy="3598863"/>
          </a:xfrm>
          <a:noFill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7592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8885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53" indent="-285713" defTabSz="988885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51" indent="-228570" defTabSz="988885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9992" indent="-228570" defTabSz="988885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132" indent="-228570" defTabSz="988885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273" indent="-228570" algn="r" defTabSz="98888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413" indent="-228570" algn="r" defTabSz="98888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554" indent="-228570" algn="r" defTabSz="98888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695" indent="-228570" algn="r" defTabSz="988885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BB1F81-98C5-4158-B68D-B0A27B3F4350}" type="slidenum">
              <a:rPr lang="de-DE" altLang="en-US" sz="1300">
                <a:latin typeface="Siemens Sans" pitchFamily="2" charset="0"/>
              </a:rPr>
              <a:pPr eaLnBrk="1" hangingPunct="1"/>
              <a:t>57</a:t>
            </a:fld>
            <a:endParaRPr lang="de-DE" altLang="en-US" sz="1300">
              <a:latin typeface="Siemens Sans" pitchFamily="2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2388" cy="3598863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6670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1pPr>
            <a:lvl2pPr marL="789682" indent="-303724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2pPr>
            <a:lvl3pPr marL="1214895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3pPr>
            <a:lvl4pPr marL="1700853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4pPr>
            <a:lvl5pPr marL="2186810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5pPr>
            <a:lvl6pPr marL="2672768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6pPr>
            <a:lvl7pPr marL="3158726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7pPr>
            <a:lvl8pPr marL="3644684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8pPr>
            <a:lvl9pPr marL="4130642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3D72801-0D92-48E5-AC47-5773E52416AA}" type="slidenum">
              <a:rPr lang="de-DE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de-DE" alt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2763" y="747713"/>
            <a:ext cx="6357937" cy="357505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7166" y="4548110"/>
            <a:ext cx="5365474" cy="4321852"/>
          </a:xfrm>
          <a:noFill/>
        </p:spPr>
        <p:txBody>
          <a:bodyPr lIns="96325" tIns="48163" rIns="96325" bIns="48163"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8125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1pPr>
            <a:lvl2pPr marL="789682" indent="-303724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2pPr>
            <a:lvl3pPr marL="1214895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3pPr>
            <a:lvl4pPr marL="1700853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4pPr>
            <a:lvl5pPr marL="2186810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5pPr>
            <a:lvl6pPr marL="2672768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6pPr>
            <a:lvl7pPr marL="3158726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7pPr>
            <a:lvl8pPr marL="3644684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8pPr>
            <a:lvl9pPr marL="4130642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3D72801-0D92-48E5-AC47-5773E52416AA}" type="slidenum">
              <a:rPr lang="de-DE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de-DE" alt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2763" y="747713"/>
            <a:ext cx="6357937" cy="357505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7166" y="4548110"/>
            <a:ext cx="5365474" cy="4321852"/>
          </a:xfrm>
          <a:noFill/>
        </p:spPr>
        <p:txBody>
          <a:bodyPr lIns="96325" tIns="48163" rIns="96325" bIns="48163"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89363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1pPr>
            <a:lvl2pPr marL="789682" indent="-303724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2pPr>
            <a:lvl3pPr marL="1214895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3pPr>
            <a:lvl4pPr marL="1700853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4pPr>
            <a:lvl5pPr marL="2186810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5pPr>
            <a:lvl6pPr marL="2672768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6pPr>
            <a:lvl7pPr marL="3158726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7pPr>
            <a:lvl8pPr marL="3644684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8pPr>
            <a:lvl9pPr marL="4130642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E0EAE0-3DBF-4239-A478-80988FF20203}" type="slidenum">
              <a:rPr lang="de-DE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de-DE" alt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2763" y="747713"/>
            <a:ext cx="6357937" cy="357505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7166" y="4548110"/>
            <a:ext cx="5365474" cy="4321852"/>
          </a:xfrm>
          <a:noFill/>
        </p:spPr>
        <p:txBody>
          <a:bodyPr lIns="96325" tIns="48163" rIns="96325" bIns="48163"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27483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1pPr>
            <a:lvl2pPr marL="789682" indent="-303724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2pPr>
            <a:lvl3pPr marL="1214895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3pPr>
            <a:lvl4pPr marL="1700853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4pPr>
            <a:lvl5pPr marL="2186810" indent="-242979" defTabSz="96179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Siemens Sans" pitchFamily="2" charset="0"/>
              </a:defRPr>
            </a:lvl5pPr>
            <a:lvl6pPr marL="2672768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6pPr>
            <a:lvl7pPr marL="3158726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7pPr>
            <a:lvl8pPr marL="3644684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8pPr>
            <a:lvl9pPr marL="4130642" indent="-242979" defTabSz="96179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Siemens Sans" pitchFamily="2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E0EAE0-3DBF-4239-A478-80988FF20203}" type="slidenum">
              <a:rPr lang="de-DE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de-DE" alt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2763" y="747713"/>
            <a:ext cx="6357937" cy="357505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7166" y="4548110"/>
            <a:ext cx="5365474" cy="4321852"/>
          </a:xfrm>
          <a:noFill/>
        </p:spPr>
        <p:txBody>
          <a:bodyPr lIns="96325" tIns="48163" rIns="96325" bIns="48163"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36244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>
                <a:latin typeface="Arial" pitchFamily="34" charset="0"/>
              </a:rPr>
              <a:t>Notizen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35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562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2763" y="747713"/>
            <a:ext cx="6359525" cy="3575050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7640" y="4548173"/>
            <a:ext cx="5365352" cy="4321805"/>
          </a:xfrm>
          <a:noFill/>
        </p:spPr>
        <p:txBody>
          <a:bodyPr lIns="96325" tIns="48163" rIns="96325" bIns="48163"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5258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>
                <a:latin typeface="Arial" pitchFamily="34" charset="0"/>
              </a:rPr>
              <a:t>Notice </a:t>
            </a:r>
            <a:fld id="{AD141568-5488-4AC9-B82D-9F5CE1225E2A}" type="slidenum">
              <a:rPr lang="en-US" smtClean="0">
                <a:latin typeface="Arial" pitchFamily="34" charset="0"/>
              </a:rPr>
              <a:pPr/>
              <a:t>51</a:t>
            </a:fld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458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7568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image" Target="../media/image1.wmf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image" Target="../media/image2.jpeg"/><Relationship Id="rId2" Type="http://schemas.openxmlformats.org/officeDocument/2006/relationships/tags" Target="../tags/tag32.xml"/><Relationship Id="rId1" Type="http://schemas.openxmlformats.org/officeDocument/2006/relationships/customXml" Target="../../customXml/item26.xml"/><Relationship Id="rId6" Type="http://schemas.openxmlformats.org/officeDocument/2006/relationships/tags" Target="../tags/tag3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customXml" Target="../../customXml/item22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customXml" Target="../../customXml/item2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customXml" Target="../../customXml/item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customXml" Target="../../customXml/item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5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customXml" Target="../../customXml/item2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99.xml"/><Relationship Id="rId4" Type="http://schemas.openxmlformats.org/officeDocument/2006/relationships/tags" Target="../tags/tag98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00.xml"/><Relationship Id="rId1" Type="http://schemas.openxmlformats.org/officeDocument/2006/relationships/customXml" Target="../../customXml/item13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customXml" Target="../../customXml/item28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customXml" Target="../../customXml/item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9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customXml" Target="../../customXml/item4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customXml" Target="../../customXml/item4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image" Target="../media/image1.wmf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image" Target="../media/image2.jpeg"/><Relationship Id="rId2" Type="http://schemas.openxmlformats.org/officeDocument/2006/relationships/tags" Target="../tags/tag41.xml"/><Relationship Id="rId1" Type="http://schemas.openxmlformats.org/officeDocument/2006/relationships/customXml" Target="../../customXml/item23.xml"/><Relationship Id="rId6" Type="http://schemas.openxmlformats.org/officeDocument/2006/relationships/tags" Target="../tags/tag4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44.xml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17.xml"/><Relationship Id="rId1" Type="http://schemas.openxmlformats.org/officeDocument/2006/relationships/customXml" Target="../../customXml/item3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customXml" Target="../../customXml/item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5.xml"/><Relationship Id="rId4" Type="http://schemas.openxmlformats.org/officeDocument/2006/relationships/tags" Target="../tags/tag124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2" Type="http://schemas.openxmlformats.org/officeDocument/2006/relationships/tags" Target="../tags/tag126.xml"/><Relationship Id="rId1" Type="http://schemas.openxmlformats.org/officeDocument/2006/relationships/customXml" Target="../../customXml/item9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70.xml"/><Relationship Id="rId13" Type="http://schemas.openxmlformats.org/officeDocument/2006/relationships/image" Target="../media/image1.wmf"/><Relationship Id="rId3" Type="http://schemas.openxmlformats.org/officeDocument/2006/relationships/tags" Target="../tags/tag165.xml"/><Relationship Id="rId7" Type="http://schemas.openxmlformats.org/officeDocument/2006/relationships/tags" Target="../tags/tag169.xml"/><Relationship Id="rId12" Type="http://schemas.openxmlformats.org/officeDocument/2006/relationships/image" Target="../media/image2.jpeg"/><Relationship Id="rId2" Type="http://schemas.openxmlformats.org/officeDocument/2006/relationships/tags" Target="../tags/tag164.xml"/><Relationship Id="rId1" Type="http://schemas.openxmlformats.org/officeDocument/2006/relationships/customXml" Target="../../customXml/item5.xml"/><Relationship Id="rId6" Type="http://schemas.openxmlformats.org/officeDocument/2006/relationships/tags" Target="../tags/tag168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67.xml"/><Relationship Id="rId10" Type="http://schemas.openxmlformats.org/officeDocument/2006/relationships/tags" Target="../tags/tag172.xml"/><Relationship Id="rId4" Type="http://schemas.openxmlformats.org/officeDocument/2006/relationships/tags" Target="../tags/tag166.xml"/><Relationship Id="rId9" Type="http://schemas.openxmlformats.org/officeDocument/2006/relationships/tags" Target="../tags/tag171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179.xml"/><Relationship Id="rId13" Type="http://schemas.openxmlformats.org/officeDocument/2006/relationships/image" Target="../media/image1.wmf"/><Relationship Id="rId3" Type="http://schemas.openxmlformats.org/officeDocument/2006/relationships/tags" Target="../tags/tag174.xml"/><Relationship Id="rId7" Type="http://schemas.openxmlformats.org/officeDocument/2006/relationships/tags" Target="../tags/tag178.xml"/><Relationship Id="rId12" Type="http://schemas.openxmlformats.org/officeDocument/2006/relationships/image" Target="../media/image2.jpeg"/><Relationship Id="rId2" Type="http://schemas.openxmlformats.org/officeDocument/2006/relationships/tags" Target="../tags/tag173.xml"/><Relationship Id="rId1" Type="http://schemas.openxmlformats.org/officeDocument/2006/relationships/customXml" Target="../../customXml/item12.xml"/><Relationship Id="rId6" Type="http://schemas.openxmlformats.org/officeDocument/2006/relationships/tags" Target="../tags/tag177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76.xml"/><Relationship Id="rId10" Type="http://schemas.openxmlformats.org/officeDocument/2006/relationships/tags" Target="../tags/tag181.xml"/><Relationship Id="rId4" Type="http://schemas.openxmlformats.org/officeDocument/2006/relationships/tags" Target="../tags/tag175.xml"/><Relationship Id="rId9" Type="http://schemas.openxmlformats.org/officeDocument/2006/relationships/tags" Target="../tags/tag180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image" Target="../media/image1.wmf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12" Type="http://schemas.openxmlformats.org/officeDocument/2006/relationships/image" Target="../media/image2.jpeg"/><Relationship Id="rId2" Type="http://schemas.openxmlformats.org/officeDocument/2006/relationships/tags" Target="../tags/tag50.xml"/><Relationship Id="rId1" Type="http://schemas.openxmlformats.org/officeDocument/2006/relationships/customXml" Target="../../customXml/item44.xml"/><Relationship Id="rId6" Type="http://schemas.openxmlformats.org/officeDocument/2006/relationships/tags" Target="../tags/tag54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10" Type="http://schemas.openxmlformats.org/officeDocument/2006/relationships/tags" Target="../tags/tag58.xml"/><Relationship Id="rId4" Type="http://schemas.openxmlformats.org/officeDocument/2006/relationships/tags" Target="../tags/tag52.xml"/><Relationship Id="rId9" Type="http://schemas.openxmlformats.org/officeDocument/2006/relationships/tags" Target="../tags/tag57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188.xml"/><Relationship Id="rId13" Type="http://schemas.openxmlformats.org/officeDocument/2006/relationships/image" Target="../media/image1.wmf"/><Relationship Id="rId3" Type="http://schemas.openxmlformats.org/officeDocument/2006/relationships/tags" Target="../tags/tag183.xml"/><Relationship Id="rId7" Type="http://schemas.openxmlformats.org/officeDocument/2006/relationships/tags" Target="../tags/tag187.xml"/><Relationship Id="rId12" Type="http://schemas.openxmlformats.org/officeDocument/2006/relationships/image" Target="../media/image2.jpeg"/><Relationship Id="rId2" Type="http://schemas.openxmlformats.org/officeDocument/2006/relationships/tags" Target="../tags/tag182.xml"/><Relationship Id="rId1" Type="http://schemas.openxmlformats.org/officeDocument/2006/relationships/customXml" Target="../../customXml/item16.xml"/><Relationship Id="rId6" Type="http://schemas.openxmlformats.org/officeDocument/2006/relationships/tags" Target="../tags/tag186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5.xml"/><Relationship Id="rId10" Type="http://schemas.openxmlformats.org/officeDocument/2006/relationships/tags" Target="../tags/tag190.xml"/><Relationship Id="rId4" Type="http://schemas.openxmlformats.org/officeDocument/2006/relationships/tags" Target="../tags/tag184.xml"/><Relationship Id="rId9" Type="http://schemas.openxmlformats.org/officeDocument/2006/relationships/tags" Target="../tags/tag189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197.xml"/><Relationship Id="rId13" Type="http://schemas.openxmlformats.org/officeDocument/2006/relationships/image" Target="../media/image1.wmf"/><Relationship Id="rId3" Type="http://schemas.openxmlformats.org/officeDocument/2006/relationships/tags" Target="../tags/tag192.xml"/><Relationship Id="rId7" Type="http://schemas.openxmlformats.org/officeDocument/2006/relationships/tags" Target="../tags/tag196.xml"/><Relationship Id="rId12" Type="http://schemas.openxmlformats.org/officeDocument/2006/relationships/image" Target="../media/image2.jpeg"/><Relationship Id="rId2" Type="http://schemas.openxmlformats.org/officeDocument/2006/relationships/tags" Target="../tags/tag191.xml"/><Relationship Id="rId1" Type="http://schemas.openxmlformats.org/officeDocument/2006/relationships/customXml" Target="../../customXml/item29.xml"/><Relationship Id="rId6" Type="http://schemas.openxmlformats.org/officeDocument/2006/relationships/tags" Target="../tags/tag195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94.xml"/><Relationship Id="rId10" Type="http://schemas.openxmlformats.org/officeDocument/2006/relationships/tags" Target="../tags/tag199.xml"/><Relationship Id="rId4" Type="http://schemas.openxmlformats.org/officeDocument/2006/relationships/tags" Target="../tags/tag193.xml"/><Relationship Id="rId9" Type="http://schemas.openxmlformats.org/officeDocument/2006/relationships/tags" Target="../tags/tag198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01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00.xml"/><Relationship Id="rId1" Type="http://schemas.openxmlformats.org/officeDocument/2006/relationships/customXml" Target="../../customXml/item15.xml"/><Relationship Id="rId6" Type="http://schemas.openxmlformats.org/officeDocument/2006/relationships/tags" Target="../tags/tag204.xml"/><Relationship Id="rId5" Type="http://schemas.openxmlformats.org/officeDocument/2006/relationships/tags" Target="../tags/tag203.xml"/><Relationship Id="rId4" Type="http://schemas.openxmlformats.org/officeDocument/2006/relationships/tags" Target="../tags/tag202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0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05.xml"/><Relationship Id="rId1" Type="http://schemas.openxmlformats.org/officeDocument/2006/relationships/customXml" Target="../../customXml/item30.xml"/><Relationship Id="rId6" Type="http://schemas.openxmlformats.org/officeDocument/2006/relationships/tags" Target="../tags/tag209.xml"/><Relationship Id="rId5" Type="http://schemas.openxmlformats.org/officeDocument/2006/relationships/tags" Target="../tags/tag208.xml"/><Relationship Id="rId4" Type="http://schemas.openxmlformats.org/officeDocument/2006/relationships/tags" Target="../tags/tag207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211.xml"/><Relationship Id="rId7" Type="http://schemas.openxmlformats.org/officeDocument/2006/relationships/image" Target="../media/image5.jpeg"/><Relationship Id="rId2" Type="http://schemas.openxmlformats.org/officeDocument/2006/relationships/tags" Target="../tags/tag210.xml"/><Relationship Id="rId1" Type="http://schemas.openxmlformats.org/officeDocument/2006/relationships/customXml" Target="../../customXml/item39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13.xml"/><Relationship Id="rId4" Type="http://schemas.openxmlformats.org/officeDocument/2006/relationships/tags" Target="../tags/tag21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215.xml"/><Relationship Id="rId2" Type="http://schemas.openxmlformats.org/officeDocument/2006/relationships/tags" Target="../tags/tag214.xml"/><Relationship Id="rId1" Type="http://schemas.openxmlformats.org/officeDocument/2006/relationships/customXml" Target="../../customXml/item46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1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7.xml"/><Relationship Id="rId1" Type="http://schemas.openxmlformats.org/officeDocument/2006/relationships/customXml" Target="../../customXml/item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" Type="http://schemas.openxmlformats.org/officeDocument/2006/relationships/customXml" Target="../../customXml/item4.xml"/><Relationship Id="rId4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" Type="http://schemas.openxmlformats.org/officeDocument/2006/relationships/customXml" Target="../../customXml/item33.xml"/><Relationship Id="rId4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223.xml"/><Relationship Id="rId2" Type="http://schemas.openxmlformats.org/officeDocument/2006/relationships/tags" Target="../tags/tag222.xml"/><Relationship Id="rId1" Type="http://schemas.openxmlformats.org/officeDocument/2006/relationships/customXml" Target="../../customXml/item19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24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13" Type="http://schemas.openxmlformats.org/officeDocument/2006/relationships/image" Target="../media/image1.wmf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image" Target="../media/image2.jpeg"/><Relationship Id="rId2" Type="http://schemas.openxmlformats.org/officeDocument/2006/relationships/tags" Target="../tags/tag59.xml"/><Relationship Id="rId1" Type="http://schemas.openxmlformats.org/officeDocument/2006/relationships/customXml" Target="../../customXml/item34.xml"/><Relationship Id="rId6" Type="http://schemas.openxmlformats.org/officeDocument/2006/relationships/tags" Target="../tags/tag6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10" Type="http://schemas.openxmlformats.org/officeDocument/2006/relationships/tags" Target="../tags/tag67.xml"/><Relationship Id="rId4" Type="http://schemas.openxmlformats.org/officeDocument/2006/relationships/tags" Target="../tags/tag61.xml"/><Relationship Id="rId9" Type="http://schemas.openxmlformats.org/officeDocument/2006/relationships/tags" Target="../tags/tag66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" Type="http://schemas.openxmlformats.org/officeDocument/2006/relationships/customXml" Target="../../customXml/item27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27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229.xml"/><Relationship Id="rId2" Type="http://schemas.openxmlformats.org/officeDocument/2006/relationships/tags" Target="../tags/tag228.xml"/><Relationship Id="rId1" Type="http://schemas.openxmlformats.org/officeDocument/2006/relationships/customXml" Target="../../customXml/item43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31.xml"/><Relationship Id="rId4" Type="http://schemas.openxmlformats.org/officeDocument/2006/relationships/tags" Target="../tags/tag230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233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32.xml"/><Relationship Id="rId1" Type="http://schemas.openxmlformats.org/officeDocument/2006/relationships/customXml" Target="../../customXml/item24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customXml" Target="../../customXml/item32.xml"/><Relationship Id="rId4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" Type="http://schemas.openxmlformats.org/officeDocument/2006/relationships/customXml" Target="../../customXml/item35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4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" Type="http://schemas.openxmlformats.org/officeDocument/2006/relationships/customXml" Target="../../customXml/item38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4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" Type="http://schemas.openxmlformats.org/officeDocument/2006/relationships/customXml" Target="../../customXml/item1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48.xml"/><Relationship Id="rId4" Type="http://schemas.openxmlformats.org/officeDocument/2006/relationships/tags" Target="../tags/tag24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25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49.xml"/><Relationship Id="rId1" Type="http://schemas.openxmlformats.org/officeDocument/2006/relationships/customXml" Target="../../customXml/item37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" Type="http://schemas.openxmlformats.org/officeDocument/2006/relationships/customXml" Target="../../customXml/item17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57.xml"/><Relationship Id="rId4" Type="http://schemas.openxmlformats.org/officeDocument/2006/relationships/tags" Target="../tags/tag256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59.xml"/><Relationship Id="rId7" Type="http://schemas.openxmlformats.org/officeDocument/2006/relationships/tags" Target="../tags/tag263.xml"/><Relationship Id="rId2" Type="http://schemas.openxmlformats.org/officeDocument/2006/relationships/tags" Target="../tags/tag258.xml"/><Relationship Id="rId1" Type="http://schemas.openxmlformats.org/officeDocument/2006/relationships/customXml" Target="../../customXml/item36.xml"/><Relationship Id="rId6" Type="http://schemas.openxmlformats.org/officeDocument/2006/relationships/tags" Target="../tags/tag262.xml"/><Relationship Id="rId5" Type="http://schemas.openxmlformats.org/officeDocument/2006/relationships/tags" Target="../tags/tag261.xml"/><Relationship Id="rId4" Type="http://schemas.openxmlformats.org/officeDocument/2006/relationships/tags" Target="../tags/tag260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8.xml"/><Relationship Id="rId1" Type="http://schemas.openxmlformats.org/officeDocument/2006/relationships/customXml" Target="../../customXml/item31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73.xml"/><Relationship Id="rId1" Type="http://schemas.openxmlformats.org/officeDocument/2006/relationships/customXml" Target="../../customXml/item1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7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78.xml"/><Relationship Id="rId1" Type="http://schemas.openxmlformats.org/officeDocument/2006/relationships/customXml" Target="../../customXml/item11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customXml" Target="../../customXml/item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4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5 Id15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8350" cy="414909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1" name="cdtRectangle 2 Id11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2198350" cy="414909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9" name="cdtPicture 8 Id9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rcRect b="39468"/>
          <a:stretch>
            <a:fillRect/>
          </a:stretch>
        </p:blipFill>
        <p:spPr bwMode="ltGray">
          <a:xfrm>
            <a:off x="0" y="0"/>
            <a:ext cx="12198350" cy="414909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gray">
          <a:xfrm>
            <a:off x="338137" y="4149090"/>
            <a:ext cx="11860212" cy="870014"/>
          </a:xfrm>
          <a:solidFill>
            <a:srgbClr val="879BAA"/>
          </a:solidFill>
        </p:spPr>
        <p:txBody>
          <a:bodyPr wrap="square" lIns="270000" tIns="144000" rIns="4824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6"/>
            </p:custDataLst>
          </p:nvPr>
        </p:nvSpPr>
        <p:spPr bwMode="gray">
          <a:xfrm>
            <a:off x="338137" y="3756008"/>
            <a:ext cx="11860212" cy="393082"/>
          </a:xfrm>
          <a:solidFill>
            <a:srgbClr val="233746">
              <a:alpha val="65000"/>
            </a:srgbClr>
          </a:solidFill>
        </p:spPr>
        <p:txBody>
          <a:bodyPr wrap="square" lIns="270000" tIns="18000" rIns="482400" bIns="36000" anchor="b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2" name="cdtText Box 101 Id12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13" name="cdtPicture 10 Id13" descr="SIE_Logo_Layer_Petrol_RGB_A3_76mm.wmf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27063" y="0"/>
            <a:ext cx="1728000" cy="967833"/>
          </a:xfrm>
          <a:prstGeom prst="rect">
            <a:avLst/>
          </a:prstGeom>
        </p:spPr>
      </p:pic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en-US" sz="1000" b="1" dirty="0" smtClean="0">
                <a:solidFill>
                  <a:srgbClr val="879BAA"/>
                </a:solidFill>
              </a:rPr>
              <a:t>Restricted © Siemens AG 2015 All rights reserved.</a:t>
            </a:r>
            <a:endParaRPr lang="en-US" sz="1000" b="1" dirty="0">
              <a:solidFill>
                <a:srgbClr val="879BAA"/>
              </a:solidFill>
            </a:endParaRPr>
          </a:p>
        </p:txBody>
      </p:sp>
      <p:sp>
        <p:nvSpPr>
          <p:cNvPr id="10" name="cdtText Box 133 Id10"/>
          <p:cNvSpPr txBox="1"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8836025" y="6165850"/>
            <a:ext cx="3362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482400" bIns="0" anchor="ctr"/>
          <a:lstStyle/>
          <a:p>
            <a:pPr algn="r"/>
            <a:r>
              <a:rPr lang="en-US" sz="1000" b="1" noProof="1" smtClean="0">
                <a:solidFill>
                  <a:srgbClr val="000000"/>
                </a:solidFill>
              </a:rPr>
              <a:t>Answers for life.</a:t>
            </a:r>
            <a:endParaRPr lang="en-US" sz="1000" b="1" noProof="1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4995746" y="6381750"/>
            <a:ext cx="4192859" cy="372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For internal use only. Do not distribute.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err="1" smtClean="0">
              <a:solidFill>
                <a:schemeClr val="tx1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" type="obj" preserve="1">
  <p:cSld name="One object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8208962" cy="4752975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" type="obj" preserve="1">
  <p:cSld name="One object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6768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Titelmasterformat durch Klicken bearbeiten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7063" y="1412875"/>
            <a:ext cx="547211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dtContent Placeholder 3 Id4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3638" y="1412875"/>
            <a:ext cx="547211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607085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6"/>
            <a:ext cx="8208962" cy="2303463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27063" y="3860800"/>
            <a:ext cx="8208962" cy="2305050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360045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370388" y="1412875"/>
            <a:ext cx="3600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8115750" y="1412875"/>
            <a:ext cx="3600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" type="fourObj" preserve="1">
  <p:cSld name="Four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sz="quarter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Titelmasterformat durch Klicken bearbeiten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>
          <a:xfrm>
            <a:off x="627063" y="1412876"/>
            <a:ext cx="5472112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dtContent Placeholder 3 Id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6243638" y="1412875"/>
            <a:ext cx="5472112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dtContent Placeholder 4 Id5"/>
          <p:cNvSpPr>
            <a:spLocks noGrp="1"/>
          </p:cNvSpPr>
          <p:nvPr>
            <p:ph sz="quarter" idx="3"/>
            <p:custDataLst>
              <p:tags r:id="rId5"/>
            </p:custDataLst>
          </p:nvPr>
        </p:nvSpPr>
        <p:spPr>
          <a:xfrm>
            <a:off x="627063" y="3860800"/>
            <a:ext cx="5472112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dtContent Placeholder 5 Id6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43638" y="3860800"/>
            <a:ext cx="5472112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557672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 + Navigation" preserve="1" userDrawn="1">
  <p:cSld name="One object (large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8208962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6768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dtTextplatzhalter 13 Id6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4032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804025" y="1412875"/>
            <a:ext cx="4032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dtTextplatzhalter 13 Id6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dtRectangle 15 Id16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835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3" name="cdtRectangle 1 Id13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219835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0" name="cdtPicture 9 Id10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rcRect b="24722"/>
          <a:stretch>
            <a:fillRect/>
          </a:stretch>
        </p:blipFill>
        <p:spPr bwMode="ltGray">
          <a:xfrm>
            <a:off x="0" y="0"/>
            <a:ext cx="12198350" cy="5157216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gray">
          <a:xfrm>
            <a:off x="338137" y="4287202"/>
            <a:ext cx="11860212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4824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6"/>
            </p:custDataLst>
          </p:nvPr>
        </p:nvSpPr>
        <p:spPr bwMode="gray">
          <a:xfrm>
            <a:off x="338137" y="5157216"/>
            <a:ext cx="11860212" cy="393082"/>
          </a:xfrm>
          <a:solidFill>
            <a:srgbClr val="879BAA"/>
          </a:solidFill>
        </p:spPr>
        <p:txBody>
          <a:bodyPr wrap="square" lIns="270000" tIns="18000" rIns="4824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1" name="cdtText Box 101 Id11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14" name="cdtPicture 10 Id14" descr="SIE_Logo_Layer_Petrol_RGB_A3_76mm.wmf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27063" y="0"/>
            <a:ext cx="1728000" cy="967833"/>
          </a:xfrm>
          <a:prstGeom prst="rect">
            <a:avLst/>
          </a:prstGeom>
        </p:spPr>
      </p:pic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en-US" sz="1000" b="1" dirty="0" smtClean="0">
                <a:solidFill>
                  <a:srgbClr val="879BAA"/>
                </a:solidFill>
              </a:rPr>
              <a:t>Restricted © Siemens AG 20XX All rights reserved.</a:t>
            </a:r>
            <a:endParaRPr lang="en-US" sz="1000" b="1" dirty="0">
              <a:solidFill>
                <a:srgbClr val="879BAA"/>
              </a:solidFill>
            </a:endParaRPr>
          </a:p>
        </p:txBody>
      </p:sp>
      <p:sp>
        <p:nvSpPr>
          <p:cNvPr id="12" name="cdtText Box 133 Id12"/>
          <p:cNvSpPr txBox="1"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8836025" y="6165850"/>
            <a:ext cx="3362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482400" bIns="0" anchor="ctr"/>
          <a:lstStyle/>
          <a:p>
            <a:pPr algn="r"/>
            <a:r>
              <a:rPr lang="en-US" sz="1000" b="1" noProof="1" smtClean="0">
                <a:solidFill>
                  <a:srgbClr val="000000"/>
                </a:solidFill>
              </a:rPr>
              <a:t>Answers for life.</a:t>
            </a:r>
            <a:endParaRPr lang="en-US" sz="1000" b="1" noProof="1">
              <a:solidFill>
                <a:srgbClr val="00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+ Navigation" preserve="1" userDrawn="1">
  <p:cSld name="Three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2592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362400" y="1412875"/>
            <a:ext cx="2736775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243638" y="1412875"/>
            <a:ext cx="2592387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5" hasCustomPrompt="1"/>
            <p:custDataLst>
              <p:tags r:id="rId6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6"/>
            <a:ext cx="8208962" cy="2303463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27063" y="3860800"/>
            <a:ext cx="8208962" cy="2305050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dtTextplatzhalter 13 Id6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6"/>
            <a:ext cx="4032000" cy="2303463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804024" y="1412875"/>
            <a:ext cx="4032000" cy="2303463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27063" y="3860800"/>
            <a:ext cx="4032000" cy="2305050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4804025" y="3860800"/>
            <a:ext cx="4032000" cy="2305050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cdtTextplatzhalter 13 Id10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903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 userDrawn="1"/>
        </p:nvSpPr>
        <p:spPr bwMode="auto">
          <a:xfrm>
            <a:off x="720041" y="6477001"/>
            <a:ext cx="11478309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B8620452-8FCA-4A21-A2DB-2AB603703A65}" type="slidenum">
              <a:rPr lang="en-US" sz="1000" smtClean="0">
                <a:solidFill>
                  <a:schemeClr val="bg2"/>
                </a:solidFill>
              </a:rPr>
              <a:pPr>
                <a:defRPr/>
              </a:pPr>
              <a:t>‹#›</a:t>
            </a:fld>
            <a:r>
              <a:rPr lang="en-US" sz="1000" dirty="0" smtClean="0">
                <a:solidFill>
                  <a:schemeClr val="bg2"/>
                </a:solidFill>
              </a:rPr>
              <a:t>			     </a:t>
            </a:r>
            <a:r>
              <a:rPr lang="en-US" dirty="0" smtClean="0">
                <a:solidFill>
                  <a:schemeClr val="bg2"/>
                </a:solidFill>
              </a:rPr>
              <a:t> Maurizio Conti: TOF PET	</a:t>
            </a:r>
            <a:endParaRPr lang="en-US" sz="8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78872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468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243637" y="6375600"/>
            <a:ext cx="5903913" cy="22179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z="800" dirty="0" smtClean="0">
                <a:solidFill>
                  <a:schemeClr val="accent1"/>
                </a:solidFill>
              </a:defRPr>
            </a:lvl1pPr>
          </a:lstStyle>
          <a:p>
            <a:pPr lvl="0">
              <a:lnSpc>
                <a:spcPct val="100000"/>
              </a:lnSpc>
            </a:pPr>
            <a:r>
              <a:rPr lang="de-DE" dirty="0" smtClean="0"/>
              <a:t>Edit </a:t>
            </a:r>
            <a:r>
              <a:rPr lang="de-DE" dirty="0" err="1" smtClean="0"/>
              <a:t>master</a:t>
            </a:r>
            <a:endParaRPr lang="de-DE" dirty="0" smtClean="0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title"/>
          </p:nvPr>
        </p:nvSpPr>
        <p:spPr bwMode="auto">
          <a:xfrm>
            <a:off x="0" y="5"/>
            <a:ext cx="12198350" cy="126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the style sheet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4028173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M - Clinical Images - Image/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8350" cy="1262055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378608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5 Id15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8350" cy="414909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>
              <a:solidFill>
                <a:srgbClr val="ADBECB"/>
              </a:solidFill>
            </a:endParaRPr>
          </a:p>
        </p:txBody>
      </p:sp>
      <p:sp>
        <p:nvSpPr>
          <p:cNvPr id="11" name="cdtRectangle 2 Id11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2198350" cy="414909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b="1" dirty="0" smtClean="0">
              <a:solidFill>
                <a:srgbClr val="000000"/>
              </a:solidFill>
            </a:endParaRPr>
          </a:p>
        </p:txBody>
      </p:sp>
      <p:pic>
        <p:nvPicPr>
          <p:cNvPr id="9" name="cdtPicture 8 Id9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rcRect b="39468"/>
          <a:stretch>
            <a:fillRect/>
          </a:stretch>
        </p:blipFill>
        <p:spPr bwMode="ltGray">
          <a:xfrm>
            <a:off x="0" y="0"/>
            <a:ext cx="12198350" cy="414909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gray">
          <a:xfrm>
            <a:off x="338137" y="4149090"/>
            <a:ext cx="11860212" cy="870014"/>
          </a:xfrm>
          <a:solidFill>
            <a:srgbClr val="879BAA"/>
          </a:solidFill>
        </p:spPr>
        <p:txBody>
          <a:bodyPr wrap="square" lIns="270000" tIns="144000" rIns="4824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6"/>
            </p:custDataLst>
          </p:nvPr>
        </p:nvSpPr>
        <p:spPr bwMode="gray">
          <a:xfrm>
            <a:off x="338137" y="3756008"/>
            <a:ext cx="11860212" cy="393082"/>
          </a:xfrm>
          <a:solidFill>
            <a:srgbClr val="233746">
              <a:alpha val="65000"/>
            </a:srgbClr>
          </a:solidFill>
        </p:spPr>
        <p:txBody>
          <a:bodyPr wrap="square" lIns="270000" tIns="18000" rIns="482400" bIns="36000" anchor="b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2" name="cdtText Box 101 Id12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/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13" name="cdtPicture 10 Id13" descr="SIE_Logo_Layer_Petrol_RGB_A3_76mm.wmf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27063" y="0"/>
            <a:ext cx="1728000" cy="967833"/>
          </a:xfrm>
          <a:prstGeom prst="rect">
            <a:avLst/>
          </a:prstGeom>
        </p:spPr>
      </p:pic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en-US" sz="1000" b="1" dirty="0" smtClean="0">
                <a:solidFill>
                  <a:srgbClr val="879BAA"/>
                </a:solidFill>
              </a:rPr>
              <a:t>Restricted © Siemens AG 20XX All rights reserved.</a:t>
            </a:r>
            <a:endParaRPr lang="en-US" sz="1000" b="1" dirty="0">
              <a:solidFill>
                <a:srgbClr val="879BAA"/>
              </a:solidFill>
            </a:endParaRPr>
          </a:p>
        </p:txBody>
      </p:sp>
      <p:sp>
        <p:nvSpPr>
          <p:cNvPr id="10" name="cdtText Box 133 Id10"/>
          <p:cNvSpPr txBox="1"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8836025" y="6165850"/>
            <a:ext cx="3362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482400" bIns="0" anchor="ctr"/>
          <a:lstStyle/>
          <a:p>
            <a:pPr algn="r"/>
            <a:r>
              <a:rPr lang="en-US" sz="1000" b="1" noProof="1" smtClean="0">
                <a:solidFill>
                  <a:srgbClr val="000000"/>
                </a:solidFill>
              </a:rPr>
              <a:t>Answers for life.</a:t>
            </a:r>
            <a:endParaRPr lang="en-US" sz="1000" b="1" noProof="1">
              <a:solidFill>
                <a:srgbClr val="000000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4248953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dtRectangle 15 Id16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835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>
              <a:solidFill>
                <a:srgbClr val="ADBECB"/>
              </a:solidFill>
            </a:endParaRPr>
          </a:p>
        </p:txBody>
      </p:sp>
      <p:sp>
        <p:nvSpPr>
          <p:cNvPr id="13" name="cdtRectangle 1 Id13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219835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b="1" dirty="0" smtClean="0">
              <a:solidFill>
                <a:srgbClr val="000000"/>
              </a:solidFill>
            </a:endParaRPr>
          </a:p>
        </p:txBody>
      </p:sp>
      <p:pic>
        <p:nvPicPr>
          <p:cNvPr id="10" name="cdtPicture 9 Id10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rcRect b="24722"/>
          <a:stretch>
            <a:fillRect/>
          </a:stretch>
        </p:blipFill>
        <p:spPr bwMode="ltGray">
          <a:xfrm>
            <a:off x="0" y="0"/>
            <a:ext cx="12198350" cy="5157216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gray">
          <a:xfrm>
            <a:off x="338137" y="4287202"/>
            <a:ext cx="11860212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4824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6"/>
            </p:custDataLst>
          </p:nvPr>
        </p:nvSpPr>
        <p:spPr bwMode="gray">
          <a:xfrm>
            <a:off x="338137" y="5157216"/>
            <a:ext cx="11860212" cy="393082"/>
          </a:xfrm>
          <a:solidFill>
            <a:srgbClr val="879BAA"/>
          </a:solidFill>
        </p:spPr>
        <p:txBody>
          <a:bodyPr wrap="square" lIns="270000" tIns="18000" rIns="4824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1" name="cdtText Box 101 Id11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/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14" name="cdtPicture 10 Id14" descr="SIE_Logo_Layer_Petrol_RGB_A3_76mm.wmf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27063" y="0"/>
            <a:ext cx="1728000" cy="967833"/>
          </a:xfrm>
          <a:prstGeom prst="rect">
            <a:avLst/>
          </a:prstGeom>
        </p:spPr>
      </p:pic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en-US" sz="1000" b="1" dirty="0" smtClean="0">
                <a:solidFill>
                  <a:srgbClr val="879BAA"/>
                </a:solidFill>
              </a:rPr>
              <a:t>Restricted © Siemens AG 20XX All rights reserved.</a:t>
            </a:r>
            <a:endParaRPr lang="en-US" sz="1000" b="1" dirty="0">
              <a:solidFill>
                <a:srgbClr val="879BAA"/>
              </a:solidFill>
            </a:endParaRPr>
          </a:p>
        </p:txBody>
      </p:sp>
      <p:sp>
        <p:nvSpPr>
          <p:cNvPr id="12" name="cdtText Box 133 Id12"/>
          <p:cNvSpPr txBox="1"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8836025" y="6165850"/>
            <a:ext cx="3362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482400" bIns="0" anchor="ctr"/>
          <a:lstStyle/>
          <a:p>
            <a:pPr algn="r"/>
            <a:r>
              <a:rPr lang="en-US" sz="1000" b="1" noProof="1" smtClean="0">
                <a:solidFill>
                  <a:srgbClr val="000000"/>
                </a:solidFill>
              </a:rPr>
              <a:t>Answers for life.</a:t>
            </a:r>
            <a:endParaRPr lang="en-US" sz="1000" b="1" noProof="1">
              <a:solidFill>
                <a:srgbClr val="000000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366768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down)" type="title" preserve="1">
  <p:cSld name="Title fullscreen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dtRectangle 15 Id16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835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4" name="cdtRectangle 1 Id14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219835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0" name="cdtPicture 9 Id10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1219835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338137" y="2420873"/>
            <a:ext cx="11860212" cy="1266246"/>
          </a:xfrm>
          <a:solidFill>
            <a:srgbClr val="233746">
              <a:alpha val="65000"/>
            </a:srgbClr>
          </a:solidFill>
        </p:spPr>
        <p:txBody>
          <a:bodyPr wrap="square" lIns="270000" tIns="536400" rIns="482400" bIns="108000" anchor="t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11" name="cdtText Box 101 Id11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12" name="cdtPicture 10 Id12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27063" y="0"/>
            <a:ext cx="1728000" cy="967833"/>
          </a:xfrm>
          <a:prstGeom prst="rect">
            <a:avLst/>
          </a:prstGeom>
        </p:spPr>
      </p:pic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en-US" sz="1000" b="1" dirty="0" smtClean="0">
                <a:solidFill>
                  <a:srgbClr val="000000"/>
                </a:solidFill>
              </a:rPr>
              <a:t>Restricted © Siemens AG 20XX All rights reserved.</a:t>
            </a: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338138" y="2420874"/>
            <a:ext cx="11860212" cy="3930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482400" bIns="36000" anchor="b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3" name="cdtText Box 133 Id13"/>
          <p:cNvSpPr txBox="1"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8836025" y="6165850"/>
            <a:ext cx="3362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482400" bIns="0" anchor="ctr"/>
          <a:lstStyle/>
          <a:p>
            <a:pPr algn="r"/>
            <a:r>
              <a:rPr lang="en-US" sz="1000" b="1" noProof="1" smtClean="0">
                <a:solidFill>
                  <a:srgbClr val="000000"/>
                </a:solidFill>
              </a:rPr>
              <a:t>Answers for life.</a:t>
            </a:r>
            <a:endParaRPr lang="en-US" sz="1000" b="1" noProof="1">
              <a:solidFill>
                <a:srgbClr val="00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down)" type="title" preserve="1">
  <p:cSld name="Title fullscreen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dtRectangle 15 Id16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835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>
              <a:solidFill>
                <a:srgbClr val="ADBECB"/>
              </a:solidFill>
            </a:endParaRPr>
          </a:p>
        </p:txBody>
      </p:sp>
      <p:sp>
        <p:nvSpPr>
          <p:cNvPr id="14" name="cdtRectangle 1 Id14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219835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b="1" dirty="0" smtClean="0">
              <a:solidFill>
                <a:srgbClr val="000000"/>
              </a:solidFill>
            </a:endParaRPr>
          </a:p>
        </p:txBody>
      </p:sp>
      <p:pic>
        <p:nvPicPr>
          <p:cNvPr id="10" name="cdtPicture 9 Id10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1219835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338137" y="2420873"/>
            <a:ext cx="11860212" cy="1266246"/>
          </a:xfrm>
          <a:solidFill>
            <a:srgbClr val="233746">
              <a:alpha val="65000"/>
            </a:srgbClr>
          </a:solidFill>
        </p:spPr>
        <p:txBody>
          <a:bodyPr wrap="square" lIns="270000" tIns="536400" rIns="482400" bIns="108000" anchor="t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11" name="cdtText Box 101 Id11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/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12" name="cdtPicture 10 Id12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27063" y="0"/>
            <a:ext cx="1728000" cy="967833"/>
          </a:xfrm>
          <a:prstGeom prst="rect">
            <a:avLst/>
          </a:prstGeom>
        </p:spPr>
      </p:pic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en-US" sz="1000" b="1" dirty="0" smtClean="0">
                <a:solidFill>
                  <a:srgbClr val="000000"/>
                </a:solidFill>
              </a:rPr>
              <a:t>Restricted © Siemens AG 20XX All rights reserved.</a:t>
            </a: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338138" y="2420874"/>
            <a:ext cx="11860212" cy="3930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482400" bIns="36000" anchor="b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3" name="cdtText Box 133 Id13"/>
          <p:cNvSpPr txBox="1"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8836025" y="6165850"/>
            <a:ext cx="3362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482400" bIns="0" anchor="ctr"/>
          <a:lstStyle/>
          <a:p>
            <a:pPr algn="r"/>
            <a:r>
              <a:rPr lang="en-US" sz="1000" b="1" noProof="1" smtClean="0">
                <a:solidFill>
                  <a:srgbClr val="000000"/>
                </a:solidFill>
              </a:rPr>
              <a:t>Answers for life.</a:t>
            </a:r>
            <a:endParaRPr lang="en-US" sz="1000" b="1" noProof="1">
              <a:solidFill>
                <a:srgbClr val="000000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892765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up)" type="title" preserve="1">
  <p:cSld name="Title fullscreen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dtRectangle 15 Id16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835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>
              <a:solidFill>
                <a:srgbClr val="ADBECB"/>
              </a:solidFill>
            </a:endParaRPr>
          </a:p>
        </p:txBody>
      </p:sp>
      <p:sp>
        <p:nvSpPr>
          <p:cNvPr id="14" name="cdtRectangle 1 Id14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219835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b="1" dirty="0" smtClean="0">
              <a:solidFill>
                <a:srgbClr val="000000"/>
              </a:solidFill>
            </a:endParaRPr>
          </a:p>
        </p:txBody>
      </p:sp>
      <p:pic>
        <p:nvPicPr>
          <p:cNvPr id="10" name="cdtPicture 9 Id10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1219835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338137" y="2987889"/>
            <a:ext cx="11860212" cy="1266246"/>
          </a:xfrm>
          <a:solidFill>
            <a:srgbClr val="233746">
              <a:alpha val="65000"/>
            </a:srgbClr>
          </a:solidFill>
        </p:spPr>
        <p:txBody>
          <a:bodyPr wrap="square" lIns="270000" tIns="144000" rIns="482400" bIns="5004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11" name="cdtText Box 101 Id11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/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13" name="cdtPicture 10 Id13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27063" y="0"/>
            <a:ext cx="1728000" cy="967833"/>
          </a:xfrm>
          <a:prstGeom prst="rect">
            <a:avLst/>
          </a:prstGeom>
        </p:spPr>
      </p:pic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en-US" sz="1000" b="1" dirty="0" smtClean="0">
                <a:solidFill>
                  <a:srgbClr val="000000"/>
                </a:solidFill>
              </a:rPr>
              <a:t>Restricted © Siemens AG 20XX All rights reserved.</a:t>
            </a: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338138" y="3860800"/>
            <a:ext cx="11860212" cy="3930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4824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2" name="cdtText Box 133 Id12"/>
          <p:cNvSpPr txBox="1"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8836025" y="6165850"/>
            <a:ext cx="3362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482400" bIns="0" anchor="ctr"/>
          <a:lstStyle/>
          <a:p>
            <a:pPr algn="r"/>
            <a:r>
              <a:rPr lang="en-US" sz="1000" b="1" noProof="1" smtClean="0">
                <a:solidFill>
                  <a:srgbClr val="000000"/>
                </a:solidFill>
              </a:rPr>
              <a:t>Answers for life.</a:t>
            </a:r>
            <a:endParaRPr lang="en-US" sz="1000" b="1" noProof="1">
              <a:solidFill>
                <a:srgbClr val="000000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405377052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down)" type="title" preserve="1">
  <p:cSld name="Chapter 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dtRectangle 15 Id7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0"/>
            <a:ext cx="12198350" cy="4149725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>
              <a:solidFill>
                <a:srgbClr val="ADBECB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338138" y="4149090"/>
            <a:ext cx="11860212" cy="870014"/>
          </a:xfrm>
          <a:solidFill>
            <a:srgbClr val="879BAA"/>
          </a:solidFill>
        </p:spPr>
        <p:txBody>
          <a:bodyPr wrap="square" lIns="270000" tIns="144000" rIns="4824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338138" y="3756008"/>
            <a:ext cx="11860212" cy="393082"/>
          </a:xfrm>
          <a:solidFill>
            <a:srgbClr val="233746">
              <a:alpha val="65000"/>
            </a:srgbClr>
          </a:solidFill>
        </p:spPr>
        <p:txBody>
          <a:bodyPr wrap="square" lIns="270000" tIns="18000" rIns="482400" bIns="36000" anchor="b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6" name="cdtText Box 101 Id6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/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8" name="cdtPicture 7 Id8" descr="sie_logo_layer_petrol_rgb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0275887" y="0"/>
            <a:ext cx="1439863" cy="804863"/>
          </a:xfrm>
          <a:prstGeom prst="rect">
            <a:avLst/>
          </a:prstGeom>
          <a:noFill/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315431693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up)" type="title" preserve="1">
  <p:cSld name="Chapter 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dtRectangle 15 Id7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0"/>
            <a:ext cx="12198350" cy="516255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>
              <a:solidFill>
                <a:srgbClr val="ADBECB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338138" y="4287202"/>
            <a:ext cx="11860212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4824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338138" y="5157216"/>
            <a:ext cx="11860212" cy="393082"/>
          </a:xfrm>
          <a:solidFill>
            <a:srgbClr val="879BAA"/>
          </a:solidFill>
        </p:spPr>
        <p:txBody>
          <a:bodyPr wrap="square" lIns="270000" tIns="18000" rIns="4824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6" name="cdtText Box 101 Id6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/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9" name="cdtPicture 7 Id9" descr="sie_logo_layer_petrol_rgb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0275887" y="0"/>
            <a:ext cx="1439863" cy="804863"/>
          </a:xfrm>
          <a:prstGeom prst="rect">
            <a:avLst/>
          </a:prstGeom>
          <a:noFill/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val="1727809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dtRectangle 2 Id5"/>
          <p:cNvSpPr/>
          <p:nvPr userDrawn="1">
            <p:custDataLst>
              <p:tags r:id="rId2"/>
            </p:custDataLst>
          </p:nvPr>
        </p:nvSpPr>
        <p:spPr bwMode="auto">
          <a:xfrm>
            <a:off x="4658995" y="1412875"/>
            <a:ext cx="7539355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3"/>
            </p:custDataLst>
          </p:nvPr>
        </p:nvSpPr>
        <p:spPr bwMode="auto">
          <a:xfrm>
            <a:off x="4658996" y="1412875"/>
            <a:ext cx="7539354" cy="4752975"/>
          </a:xfrm>
          <a:solidFill>
            <a:srgbClr val="D7D7CD"/>
          </a:solidFill>
        </p:spPr>
        <p:txBody>
          <a:bodyPr lIns="252000" tIns="144000" rIns="4824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5359400" algn="r"/>
              </a:tabLst>
              <a:defRPr>
                <a:solidFill>
                  <a:srgbClr val="000000"/>
                </a:solidFill>
              </a:defRPr>
            </a:lvl1pPr>
            <a:lvl2pPr marL="177800" indent="-176213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>
                <a:solidFill>
                  <a:srgbClr val="000000"/>
                </a:solidFill>
              </a:defRPr>
            </a:lvl3pPr>
            <a:lvl4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5"/>
            <a:ext cx="4514977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6" name="Bildplatzhalter 12" descr="Image_IHV_Kontakt.jpg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 bwMode="ltGray">
          <a:xfrm>
            <a:off x="0" y="1414800"/>
            <a:ext cx="4514977" cy="47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774837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627063" y="1412875"/>
            <a:ext cx="3887914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dtTextplatzhalt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658995" y="1412875"/>
            <a:ext cx="7539355" cy="4752975"/>
          </a:xfrm>
          <a:solidFill>
            <a:srgbClr val="D7D7CD"/>
          </a:solidFill>
        </p:spPr>
        <p:txBody>
          <a:bodyPr lIns="252000" tIns="144000" rIns="4824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5359400" algn="r"/>
              </a:tabLst>
              <a:defRPr>
                <a:solidFill>
                  <a:srgbClr val="000000"/>
                </a:solidFill>
              </a:defRPr>
            </a:lvl1pPr>
            <a:lvl2pPr marL="177800" indent="-176213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>
                <a:solidFill>
                  <a:srgbClr val="000000"/>
                </a:solidFill>
              </a:defRPr>
            </a:lvl3pPr>
            <a:lvl4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613180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type="titleOnly" preserve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Titelmasterformat durch Klicken bearbeiten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696302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" type="obj" preserve="1">
  <p:cSld name="One object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8208962" cy="4752975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919206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" type="obj" preserve="1">
  <p:cSld name="One object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6768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907521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Titelmasterformat durch Klicken bearbeiten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7063" y="1412875"/>
            <a:ext cx="547211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dtContent Placeholder 3 Id4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3638" y="1412875"/>
            <a:ext cx="547211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53219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up)" type="title" preserve="1">
  <p:cSld name="Title fullscreen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dtRectangle 15 Id16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835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4" name="cdtRectangle 1 Id14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219835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0" name="cdtPicture 9 Id10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1219835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338137" y="2987889"/>
            <a:ext cx="11860212" cy="1266246"/>
          </a:xfrm>
          <a:solidFill>
            <a:srgbClr val="233746">
              <a:alpha val="65000"/>
            </a:srgbClr>
          </a:solidFill>
        </p:spPr>
        <p:txBody>
          <a:bodyPr wrap="square" lIns="270000" tIns="144000" rIns="482400" bIns="5004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11" name="cdtText Box 101 Id11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13" name="cdtPicture 10 Id13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27063" y="0"/>
            <a:ext cx="1728000" cy="967833"/>
          </a:xfrm>
          <a:prstGeom prst="rect">
            <a:avLst/>
          </a:prstGeom>
        </p:spPr>
      </p:pic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en-US" sz="1000" b="1" dirty="0" smtClean="0">
                <a:solidFill>
                  <a:srgbClr val="000000"/>
                </a:solidFill>
              </a:rPr>
              <a:t>Restricted © Siemens AG 20XX All rights reserved.</a:t>
            </a: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338138" y="3860800"/>
            <a:ext cx="11860212" cy="3930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4824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12" name="cdtText Box 133 Id12"/>
          <p:cNvSpPr txBox="1"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8836025" y="6165850"/>
            <a:ext cx="3362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482400" bIns="0" anchor="ctr"/>
          <a:lstStyle/>
          <a:p>
            <a:pPr algn="r"/>
            <a:r>
              <a:rPr lang="en-US" sz="1000" b="1" noProof="1" smtClean="0">
                <a:solidFill>
                  <a:srgbClr val="000000"/>
                </a:solidFill>
              </a:rPr>
              <a:t>Answers for life.</a:t>
            </a:r>
            <a:endParaRPr lang="en-US" sz="1000" b="1" noProof="1">
              <a:solidFill>
                <a:srgbClr val="00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6"/>
            <a:ext cx="8208962" cy="2303463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27063" y="3860800"/>
            <a:ext cx="8208962" cy="2305050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485785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360045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370388" y="1412875"/>
            <a:ext cx="3600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8115750" y="1412875"/>
            <a:ext cx="3600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414160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" type="fourObj" preserve="1">
  <p:cSld name="Four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sz="quarter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Titelmasterformat durch Klicken bearbeiten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>
          <a:xfrm>
            <a:off x="627063" y="1412876"/>
            <a:ext cx="5472112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dtContent Placeholder 3 Id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6243638" y="1412875"/>
            <a:ext cx="5472112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dtContent Placeholder 4 Id5"/>
          <p:cNvSpPr>
            <a:spLocks noGrp="1"/>
          </p:cNvSpPr>
          <p:nvPr>
            <p:ph sz="quarter" idx="3"/>
            <p:custDataLst>
              <p:tags r:id="rId5"/>
            </p:custDataLst>
          </p:nvPr>
        </p:nvSpPr>
        <p:spPr>
          <a:xfrm>
            <a:off x="627063" y="3860800"/>
            <a:ext cx="5472112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dtContent Placeholder 5 Id6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43638" y="3860800"/>
            <a:ext cx="5472112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 lang="de-DE"/>
            </a:lvl1pPr>
            <a:lvl2pPr marL="179388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2pPr>
            <a:lvl3pPr marL="358775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3pPr>
            <a:lvl4pPr marL="538163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 smtClean="0"/>
            </a:lvl4pPr>
            <a:lvl5pPr marL="717550" marR="0" indent="-177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Tx/>
              <a:buChar char="•"/>
              <a:tabLst/>
              <a:defRPr lang="de-DE"/>
            </a:lvl5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Textmasterformat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bearbeiten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41772915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41655166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 + Navigation" preserve="1" userDrawn="1">
  <p:cSld name="One object (large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8208962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9858499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6768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dtTextplatzhalter 13 Id6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0853541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4032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804025" y="1412875"/>
            <a:ext cx="4032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dtTextplatzhalter 13 Id6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814387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+ Navigation" preserve="1" userDrawn="1">
  <p:cSld name="Three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5"/>
            <a:ext cx="2592000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362400" y="1412875"/>
            <a:ext cx="2736775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243638" y="1412875"/>
            <a:ext cx="2592387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5" hasCustomPrompt="1"/>
            <p:custDataLst>
              <p:tags r:id="rId6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717886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6"/>
            <a:ext cx="8208962" cy="2303463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27063" y="3860800"/>
            <a:ext cx="8208962" cy="2305050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dtTextplatzhalter 13 Id6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7265617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7063" y="1412876"/>
            <a:ext cx="4032000" cy="2303463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804024" y="1412875"/>
            <a:ext cx="4032000" cy="2303463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27063" y="3860800"/>
            <a:ext cx="4032000" cy="2305050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4804025" y="3860800"/>
            <a:ext cx="4032000" cy="2305050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cdtTextplatzhalter 13 Id10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10419751" y="1412875"/>
            <a:ext cx="1295999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44745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down)" type="title" preserve="1">
  <p:cSld name="Chapter 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dtRectangle 15 Id7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0"/>
            <a:ext cx="12198350" cy="4149725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338138" y="4149090"/>
            <a:ext cx="11860212" cy="870014"/>
          </a:xfrm>
          <a:solidFill>
            <a:srgbClr val="879BAA"/>
          </a:solidFill>
        </p:spPr>
        <p:txBody>
          <a:bodyPr wrap="square" lIns="270000" tIns="144000" rIns="4824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338138" y="3756008"/>
            <a:ext cx="11860212" cy="393082"/>
          </a:xfrm>
          <a:solidFill>
            <a:srgbClr val="233746">
              <a:alpha val="65000"/>
            </a:srgbClr>
          </a:solidFill>
        </p:spPr>
        <p:txBody>
          <a:bodyPr wrap="square" lIns="270000" tIns="18000" rIns="482400" bIns="36000" anchor="b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6" name="cdtText Box 101 Id6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8" name="cdtPicture 7 Id8" descr="sie_logo_layer_petrol_rgb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0275887" y="0"/>
            <a:ext cx="1439863" cy="804863"/>
          </a:xfrm>
          <a:prstGeom prst="rect">
            <a:avLst/>
          </a:prstGeom>
          <a:noFill/>
        </p:spPr>
      </p:pic>
    </p:spTree>
    <p:custDataLst>
      <p:custData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lthcare – clinica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 bwMode="auto">
          <a:xfrm>
            <a:off x="0" y="1412874"/>
            <a:ext cx="12198350" cy="475297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600" b="1" smtClean="0">
              <a:solidFill>
                <a:srgbClr val="ADBECB"/>
              </a:solidFill>
            </a:endParaRPr>
          </a:p>
        </p:txBody>
      </p:sp>
      <p:sp>
        <p:nvSpPr>
          <p:cNvPr id="4" name="Bildplatzhalter 17"/>
          <p:cNvSpPr>
            <a:spLocks noGrp="1"/>
          </p:cNvSpPr>
          <p:nvPr>
            <p:ph type="pic" sz="quarter" idx="16"/>
          </p:nvPr>
        </p:nvSpPr>
        <p:spPr>
          <a:xfrm>
            <a:off x="627062" y="1412875"/>
            <a:ext cx="6768000" cy="4752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2198350" cy="1262055"/>
          </a:xfrm>
        </p:spPr>
        <p:txBody>
          <a:bodyPr/>
          <a:lstStyle/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6" name="Inhaltsplatzhalter 2"/>
          <p:cNvSpPr>
            <a:spLocks noGrp="1"/>
          </p:cNvSpPr>
          <p:nvPr>
            <p:ph idx="1" hasCustomPrompt="1"/>
          </p:nvPr>
        </p:nvSpPr>
        <p:spPr>
          <a:xfrm>
            <a:off x="8979750" y="5157850"/>
            <a:ext cx="2736000" cy="10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7" name="Inhaltsplatzhalter 12"/>
          <p:cNvSpPr>
            <a:spLocks noGrp="1"/>
          </p:cNvSpPr>
          <p:nvPr>
            <p:ph sz="quarter" idx="13" hasCustomPrompt="1"/>
          </p:nvPr>
        </p:nvSpPr>
        <p:spPr>
          <a:xfrm>
            <a:off x="627065" y="5595945"/>
            <a:ext cx="3744000" cy="432000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8" name="Inhaltsplatzhalter 11"/>
          <p:cNvSpPr>
            <a:spLocks noGrp="1"/>
          </p:cNvSpPr>
          <p:nvPr>
            <p:ph sz="quarter" idx="14" hasCustomPrompt="1"/>
          </p:nvPr>
        </p:nvSpPr>
        <p:spPr>
          <a:xfrm>
            <a:off x="8979750" y="1550981"/>
            <a:ext cx="2736000" cy="172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9" name="Inhaltsplatzhalter 14"/>
          <p:cNvSpPr>
            <a:spLocks noGrp="1"/>
          </p:cNvSpPr>
          <p:nvPr>
            <p:ph sz="quarter" idx="15" hasCustomPrompt="1"/>
          </p:nvPr>
        </p:nvSpPr>
        <p:spPr>
          <a:xfrm>
            <a:off x="8988435" y="3429000"/>
            <a:ext cx="2736000" cy="14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557920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up)" type="title" preserve="1">
  <p:cSld name="Chapter 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dtRectangle 15 Id7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0"/>
            <a:ext cx="12198350" cy="516255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338138" y="4287202"/>
            <a:ext cx="11860212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4824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338138" y="5157216"/>
            <a:ext cx="11860212" cy="393082"/>
          </a:xfrm>
          <a:solidFill>
            <a:srgbClr val="879BAA"/>
          </a:solidFill>
        </p:spPr>
        <p:txBody>
          <a:bodyPr wrap="square" lIns="270000" tIns="18000" rIns="4824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Formatvorlage des Untertitelmasters durch Klicken bearbeiten</a:t>
            </a:r>
            <a:endParaRPr lang="en-US" dirty="0" smtClean="0"/>
          </a:p>
        </p:txBody>
      </p:sp>
      <p:sp>
        <p:nvSpPr>
          <p:cNvPr id="6" name="cdtText Box 101 Id6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pic>
        <p:nvPicPr>
          <p:cNvPr id="9" name="cdtPicture 7 Id9" descr="sie_logo_layer_petrol_rgb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0275887" y="0"/>
            <a:ext cx="1439863" cy="804863"/>
          </a:xfrm>
          <a:prstGeom prst="rect">
            <a:avLst/>
          </a:prstGeom>
          <a:noFill/>
        </p:spPr>
      </p:pic>
    </p:spTree>
    <p:custDataLst>
      <p:custData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dtRectangle 2 Id5"/>
          <p:cNvSpPr/>
          <p:nvPr userDrawn="1">
            <p:custDataLst>
              <p:tags r:id="rId2"/>
            </p:custDataLst>
          </p:nvPr>
        </p:nvSpPr>
        <p:spPr bwMode="auto">
          <a:xfrm>
            <a:off x="4658995" y="1412875"/>
            <a:ext cx="7539355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3"/>
            </p:custDataLst>
          </p:nvPr>
        </p:nvSpPr>
        <p:spPr bwMode="auto">
          <a:xfrm>
            <a:off x="4658996" y="1412875"/>
            <a:ext cx="7539354" cy="4752975"/>
          </a:xfrm>
          <a:solidFill>
            <a:srgbClr val="D7D7CD"/>
          </a:solidFill>
        </p:spPr>
        <p:txBody>
          <a:bodyPr lIns="252000" tIns="144000" rIns="4824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5359400" algn="r"/>
              </a:tabLst>
              <a:defRPr>
                <a:solidFill>
                  <a:srgbClr val="000000"/>
                </a:solidFill>
              </a:defRPr>
            </a:lvl1pPr>
            <a:lvl2pPr marL="177800" indent="-176213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>
                <a:solidFill>
                  <a:srgbClr val="000000"/>
                </a:solidFill>
              </a:defRPr>
            </a:lvl3pPr>
            <a:lvl4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2" name="cdtTitle 1 Id2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5"/>
            </p:custDataLst>
          </p:nvPr>
        </p:nvSpPr>
        <p:spPr>
          <a:xfrm>
            <a:off x="0" y="1412875"/>
            <a:ext cx="4514977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6" name="Bildplatzhalter 12" descr="Image_IHV_Kontakt.jpg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8"/>
          <a:srcRect l="24" r="24"/>
          <a:stretch>
            <a:fillRect/>
          </a:stretch>
        </p:blipFill>
        <p:spPr bwMode="ltGray">
          <a:xfrm>
            <a:off x="0" y="1412875"/>
            <a:ext cx="451497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custData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627063" y="1412875"/>
            <a:ext cx="3887914" cy="4752975"/>
          </a:xfrm>
        </p:spPr>
        <p:txBody>
          <a:bodyPr/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dtTextplatzhalt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658995" y="1412875"/>
            <a:ext cx="7539355" cy="4752975"/>
          </a:xfrm>
          <a:solidFill>
            <a:srgbClr val="D7D7CD"/>
          </a:solidFill>
        </p:spPr>
        <p:txBody>
          <a:bodyPr lIns="252000" tIns="144000" rIns="4824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5359400" algn="r"/>
              </a:tabLst>
              <a:defRPr>
                <a:solidFill>
                  <a:srgbClr val="000000"/>
                </a:solidFill>
              </a:defRPr>
            </a:lvl1pPr>
            <a:lvl2pPr marL="177800" indent="-176213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>
                <a:solidFill>
                  <a:srgbClr val="000000"/>
                </a:solidFill>
              </a:defRPr>
            </a:lvl3pPr>
            <a:lvl4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5359400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</p:spTree>
    <p:custDataLst>
      <p:custData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preserve="1" userDrawn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366034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12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7.xml"/><Relationship Id="rId42" Type="http://schemas.openxmlformats.org/officeDocument/2006/relationships/tags" Target="../tags/tag15.xml"/><Relationship Id="rId47" Type="http://schemas.openxmlformats.org/officeDocument/2006/relationships/tags" Target="../tags/tag20.xml"/><Relationship Id="rId50" Type="http://schemas.openxmlformats.org/officeDocument/2006/relationships/tags" Target="../tags/tag23.xml"/><Relationship Id="rId55" Type="http://schemas.openxmlformats.org/officeDocument/2006/relationships/tags" Target="../tags/tag28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6.xml"/><Relationship Id="rId38" Type="http://schemas.openxmlformats.org/officeDocument/2006/relationships/tags" Target="../tags/tag11.xml"/><Relationship Id="rId46" Type="http://schemas.openxmlformats.org/officeDocument/2006/relationships/tags" Target="../tags/tag19.xml"/><Relationship Id="rId59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2.xml"/><Relationship Id="rId41" Type="http://schemas.openxmlformats.org/officeDocument/2006/relationships/tags" Target="../tags/tag14.xml"/><Relationship Id="rId54" Type="http://schemas.openxmlformats.org/officeDocument/2006/relationships/tags" Target="../tags/tag2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5.xml"/><Relationship Id="rId37" Type="http://schemas.openxmlformats.org/officeDocument/2006/relationships/tags" Target="../tags/tag10.xml"/><Relationship Id="rId40" Type="http://schemas.openxmlformats.org/officeDocument/2006/relationships/tags" Target="../tags/tag13.xml"/><Relationship Id="rId45" Type="http://schemas.openxmlformats.org/officeDocument/2006/relationships/tags" Target="../tags/tag18.xml"/><Relationship Id="rId53" Type="http://schemas.openxmlformats.org/officeDocument/2006/relationships/tags" Target="../tags/tag26.xml"/><Relationship Id="rId58" Type="http://schemas.openxmlformats.org/officeDocument/2006/relationships/tags" Target="../tags/tag3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36" Type="http://schemas.openxmlformats.org/officeDocument/2006/relationships/tags" Target="../tags/tag9.xml"/><Relationship Id="rId49" Type="http://schemas.openxmlformats.org/officeDocument/2006/relationships/tags" Target="../tags/tag22.xml"/><Relationship Id="rId57" Type="http://schemas.openxmlformats.org/officeDocument/2006/relationships/tags" Target="../tags/tag30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4.xml"/><Relationship Id="rId44" Type="http://schemas.openxmlformats.org/officeDocument/2006/relationships/tags" Target="../tags/tag17.xml"/><Relationship Id="rId52" Type="http://schemas.openxmlformats.org/officeDocument/2006/relationships/tags" Target="../tags/tag2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ags" Target="../tags/tag3.xml"/><Relationship Id="rId35" Type="http://schemas.openxmlformats.org/officeDocument/2006/relationships/tags" Target="../tags/tag8.xml"/><Relationship Id="rId43" Type="http://schemas.openxmlformats.org/officeDocument/2006/relationships/tags" Target="../tags/tag16.xml"/><Relationship Id="rId48" Type="http://schemas.openxmlformats.org/officeDocument/2006/relationships/tags" Target="../tags/tag21.xml"/><Relationship Id="rId56" Type="http://schemas.openxmlformats.org/officeDocument/2006/relationships/tags" Target="../tags/tag29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24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tags" Target="../tags/tag133.xml"/><Relationship Id="rId39" Type="http://schemas.openxmlformats.org/officeDocument/2006/relationships/tags" Target="../tags/tag146.xml"/><Relationship Id="rId21" Type="http://schemas.openxmlformats.org/officeDocument/2006/relationships/slideLayout" Target="../slideLayouts/slideLayout48.xml"/><Relationship Id="rId34" Type="http://schemas.openxmlformats.org/officeDocument/2006/relationships/tags" Target="../tags/tag141.xml"/><Relationship Id="rId42" Type="http://schemas.openxmlformats.org/officeDocument/2006/relationships/tags" Target="../tags/tag149.xml"/><Relationship Id="rId47" Type="http://schemas.openxmlformats.org/officeDocument/2006/relationships/tags" Target="../tags/tag154.xml"/><Relationship Id="rId50" Type="http://schemas.openxmlformats.org/officeDocument/2006/relationships/tags" Target="../tags/tag157.xml"/><Relationship Id="rId55" Type="http://schemas.openxmlformats.org/officeDocument/2006/relationships/tags" Target="../tags/tag162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tags" Target="../tags/tag132.xml"/><Relationship Id="rId33" Type="http://schemas.openxmlformats.org/officeDocument/2006/relationships/tags" Target="../tags/tag140.xml"/><Relationship Id="rId38" Type="http://schemas.openxmlformats.org/officeDocument/2006/relationships/tags" Target="../tags/tag145.xml"/><Relationship Id="rId46" Type="http://schemas.openxmlformats.org/officeDocument/2006/relationships/tags" Target="../tags/tag15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29" Type="http://schemas.openxmlformats.org/officeDocument/2006/relationships/tags" Target="../tags/tag136.xml"/><Relationship Id="rId41" Type="http://schemas.openxmlformats.org/officeDocument/2006/relationships/tags" Target="../tags/tag148.xml"/><Relationship Id="rId54" Type="http://schemas.openxmlformats.org/officeDocument/2006/relationships/tags" Target="../tags/tag161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theme" Target="../theme/theme2.xml"/><Relationship Id="rId32" Type="http://schemas.openxmlformats.org/officeDocument/2006/relationships/tags" Target="../tags/tag139.xml"/><Relationship Id="rId37" Type="http://schemas.openxmlformats.org/officeDocument/2006/relationships/tags" Target="../tags/tag144.xml"/><Relationship Id="rId40" Type="http://schemas.openxmlformats.org/officeDocument/2006/relationships/tags" Target="../tags/tag147.xml"/><Relationship Id="rId45" Type="http://schemas.openxmlformats.org/officeDocument/2006/relationships/tags" Target="../tags/tag152.xml"/><Relationship Id="rId53" Type="http://schemas.openxmlformats.org/officeDocument/2006/relationships/tags" Target="../tags/tag160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28" Type="http://schemas.openxmlformats.org/officeDocument/2006/relationships/tags" Target="../tags/tag135.xml"/><Relationship Id="rId36" Type="http://schemas.openxmlformats.org/officeDocument/2006/relationships/tags" Target="../tags/tag143.xml"/><Relationship Id="rId49" Type="http://schemas.openxmlformats.org/officeDocument/2006/relationships/tags" Target="../tags/tag156.xml"/><Relationship Id="rId57" Type="http://schemas.openxmlformats.org/officeDocument/2006/relationships/image" Target="../media/image1.wmf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31" Type="http://schemas.openxmlformats.org/officeDocument/2006/relationships/tags" Target="../tags/tag138.xml"/><Relationship Id="rId44" Type="http://schemas.openxmlformats.org/officeDocument/2006/relationships/tags" Target="../tags/tag151.xml"/><Relationship Id="rId52" Type="http://schemas.openxmlformats.org/officeDocument/2006/relationships/tags" Target="../tags/tag159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tags" Target="../tags/tag134.xml"/><Relationship Id="rId30" Type="http://schemas.openxmlformats.org/officeDocument/2006/relationships/tags" Target="../tags/tag137.xml"/><Relationship Id="rId35" Type="http://schemas.openxmlformats.org/officeDocument/2006/relationships/tags" Target="../tags/tag142.xml"/><Relationship Id="rId43" Type="http://schemas.openxmlformats.org/officeDocument/2006/relationships/tags" Target="../tags/tag150.xml"/><Relationship Id="rId48" Type="http://schemas.openxmlformats.org/officeDocument/2006/relationships/tags" Target="../tags/tag155.xml"/><Relationship Id="rId56" Type="http://schemas.openxmlformats.org/officeDocument/2006/relationships/tags" Target="../tags/tag163.xml"/><Relationship Id="rId8" Type="http://schemas.openxmlformats.org/officeDocument/2006/relationships/slideLayout" Target="../slideLayouts/slideLayout35.xml"/><Relationship Id="rId51" Type="http://schemas.openxmlformats.org/officeDocument/2006/relationships/tags" Target="../tags/tag158.xml"/><Relationship Id="rId3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2 Id15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0" y="0"/>
            <a:ext cx="12198350" cy="1268413"/>
          </a:xfrm>
          <a:prstGeom prst="rect">
            <a:avLst/>
          </a:prstGeom>
          <a:solidFill>
            <a:schemeClr val="l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3078" name="cdtRectangle 115 Id3078"/>
          <p:cNvSpPr>
            <a:spLocks noGrp="1" noChangeArrowheads="1"/>
          </p:cNvSpPr>
          <p:nvPr>
            <p:ph type="title"/>
            <p:custDataLst>
              <p:tags r:id="rId30"/>
            </p:custDataLst>
          </p:nvPr>
        </p:nvSpPr>
        <p:spPr bwMode="auto">
          <a:xfrm>
            <a:off x="0" y="0"/>
            <a:ext cx="1219835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  <a:endParaRPr lang="en-US" dirty="0" smtClean="0"/>
          </a:p>
        </p:txBody>
      </p:sp>
      <p:sp>
        <p:nvSpPr>
          <p:cNvPr id="3079" name="cdtRectangle 116 Id3079"/>
          <p:cNvSpPr>
            <a:spLocks noGrp="1" noChangeArrowheads="1"/>
          </p:cNvSpPr>
          <p:nvPr>
            <p:ph type="body" idx="1"/>
            <p:custDataLst>
              <p:tags r:id="rId31"/>
            </p:custDataLst>
          </p:nvPr>
        </p:nvSpPr>
        <p:spPr bwMode="auto">
          <a:xfrm>
            <a:off x="627063" y="1412875"/>
            <a:ext cx="820896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" name="cdtPicture 10 Id10" descr="SIE_Logo_Layer_Petrol_RGB_A3_76mm.wmf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59"/>
          <a:stretch>
            <a:fillRect/>
          </a:stretch>
        </p:blipFill>
        <p:spPr>
          <a:xfrm>
            <a:off x="10275750" y="0"/>
            <a:ext cx="1440000" cy="806529"/>
          </a:xfrm>
          <a:prstGeom prst="rect">
            <a:avLst/>
          </a:prstGeom>
        </p:spPr>
      </p:pic>
      <p:sp>
        <p:nvSpPr>
          <p:cNvPr id="17" name="cdtTextBox 12 Id17"/>
          <p:cNvSpPr txBox="1"/>
          <p:nvPr>
            <p:custDataLst>
              <p:tags r:id="rId33"/>
            </p:custDataLst>
          </p:nvPr>
        </p:nvSpPr>
        <p:spPr>
          <a:xfrm>
            <a:off x="0" y="6597650"/>
            <a:ext cx="3932230" cy="260350"/>
          </a:xfrm>
          <a:prstGeom prst="rect">
            <a:avLst/>
          </a:prstGeom>
          <a:noFill/>
        </p:spPr>
        <p:txBody>
          <a:bodyPr wrap="square" lIns="1908000" tIns="0" rIns="0" bIns="11520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000" noProof="0" dirty="0" smtClean="0">
              <a:solidFill>
                <a:srgbClr val="000000"/>
              </a:solidFill>
            </a:endParaRPr>
          </a:p>
        </p:txBody>
      </p:sp>
      <p:sp>
        <p:nvSpPr>
          <p:cNvPr id="18" name="cdtTextBox 11 Id18"/>
          <p:cNvSpPr txBox="1"/>
          <p:nvPr>
            <p:custDataLst>
              <p:tags r:id="rId34"/>
            </p:custDataLst>
          </p:nvPr>
        </p:nvSpPr>
        <p:spPr>
          <a:xfrm>
            <a:off x="0" y="6597650"/>
            <a:ext cx="1765285" cy="260350"/>
          </a:xfrm>
          <a:prstGeom prst="rect">
            <a:avLst/>
          </a:prstGeom>
          <a:noFill/>
        </p:spPr>
        <p:txBody>
          <a:bodyPr wrap="square" lIns="626400" tIns="0" rIns="0" bIns="11520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noProof="0" dirty="0" smtClean="0">
                <a:solidFill>
                  <a:srgbClr val="000000"/>
                </a:solidFill>
              </a:rPr>
              <a:t>Page </a:t>
            </a:r>
            <a:fld id="{91E7552C-A157-4A4F-8E99-698C0325FC94}" type="slidenum">
              <a:rPr lang="en-US" sz="1000" noProof="0" smtClean="0">
                <a:solidFill>
                  <a:srgbClr val="000000"/>
                </a:solidFill>
              </a:rPr>
              <a:pPr>
                <a:lnSpc>
                  <a:spcPct val="110000"/>
                </a:lnSpc>
                <a:spcBef>
                  <a:spcPts val="0"/>
                </a:spcBef>
              </a:pPr>
              <a:t>‹#›</a:t>
            </a:fld>
            <a:endParaRPr lang="en-US" sz="1000" noProof="0" dirty="0" smtClean="0">
              <a:solidFill>
                <a:srgbClr val="000000"/>
              </a:solidFill>
            </a:endParaRPr>
          </a:p>
        </p:txBody>
      </p:sp>
      <p:sp>
        <p:nvSpPr>
          <p:cNvPr id="20" name="cdtText Box 101 Id20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cxnSp>
        <p:nvCxnSpPr>
          <p:cNvPr id="3072" name="cdtMasterTags_CL1 Id3072"/>
          <p:cNvCxnSpPr/>
          <p:nvPr>
            <p:custDataLst>
              <p:tags r:id="rId3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3" name="cdtMasterTags_CL2 Id3073"/>
          <p:cNvCxnSpPr/>
          <p:nvPr>
            <p:custDataLst>
              <p:tags r:id="rId3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4" name="cdtMasterTags_CL3 Id3074"/>
          <p:cNvCxnSpPr/>
          <p:nvPr>
            <p:custDataLst>
              <p:tags r:id="rId3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5" name="cdtMasterTags_CL4 Id3075"/>
          <p:cNvCxnSpPr/>
          <p:nvPr>
            <p:custDataLst>
              <p:tags r:id="rId3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6" name="cdtMasterTags_CL5 Id3076"/>
          <p:cNvCxnSpPr/>
          <p:nvPr>
            <p:custDataLst>
              <p:tags r:id="rId4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7" name="cdtMasterTags_CL6 Id3077"/>
          <p:cNvCxnSpPr/>
          <p:nvPr>
            <p:custDataLst>
              <p:tags r:id="rId4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0" name="cdtMasterTags_CL7 Id3080"/>
          <p:cNvCxnSpPr/>
          <p:nvPr>
            <p:custDataLst>
              <p:tags r:id="rId4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1" name="cdtMasterTags_CL8 Id3081"/>
          <p:cNvCxnSpPr/>
          <p:nvPr>
            <p:custDataLst>
              <p:tags r:id="rId4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2" name="cdtMasterTags_CL9 Id3082"/>
          <p:cNvCxnSpPr/>
          <p:nvPr>
            <p:custDataLst>
              <p:tags r:id="rId4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3" name="cdtMasterTags_CL10 Id3083"/>
          <p:cNvCxnSpPr/>
          <p:nvPr>
            <p:custDataLst>
              <p:tags r:id="rId4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4" name="cdtMasterTags_CL11 Id3084"/>
          <p:cNvCxnSpPr/>
          <p:nvPr>
            <p:custDataLst>
              <p:tags r:id="rId4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5" name="cdtMasterTags_CL12 Id3085"/>
          <p:cNvCxnSpPr/>
          <p:nvPr>
            <p:custDataLst>
              <p:tags r:id="rId4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6" name="cdtMasterTags_CL13 Id3086"/>
          <p:cNvCxnSpPr/>
          <p:nvPr>
            <p:custDataLst>
              <p:tags r:id="rId4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7" name="cdtMasterTags_CL14 Id3087"/>
          <p:cNvCxnSpPr/>
          <p:nvPr>
            <p:custDataLst>
              <p:tags r:id="rId4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8" name="cdtMasterTags_CL15 Id3088"/>
          <p:cNvCxnSpPr/>
          <p:nvPr>
            <p:custDataLst>
              <p:tags r:id="rId5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9" name="cdtMasterTags_CL16 Id3089"/>
          <p:cNvCxnSpPr/>
          <p:nvPr>
            <p:custDataLst>
              <p:tags r:id="rId5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0" name="cdtMasterTags_CL17 Id3090"/>
          <p:cNvCxnSpPr/>
          <p:nvPr>
            <p:custDataLst>
              <p:tags r:id="rId5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1" name="cdtMasterTags_CL18 Id3091"/>
          <p:cNvCxnSpPr/>
          <p:nvPr>
            <p:custDataLst>
              <p:tags r:id="rId5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2" name="cdtMasterTags_CL19 Id3092"/>
          <p:cNvCxnSpPr/>
          <p:nvPr>
            <p:custDataLst>
              <p:tags r:id="rId5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3" name="cdtMasterTags_CL20 Id3093"/>
          <p:cNvCxnSpPr/>
          <p:nvPr>
            <p:custDataLst>
              <p:tags r:id="rId5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4" name="cdtMasterTags_CL21 Id3094"/>
          <p:cNvCxnSpPr/>
          <p:nvPr>
            <p:custDataLst>
              <p:tags r:id="rId5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5" name="cdtMasterTags_CL22 Id3095"/>
          <p:cNvCxnSpPr/>
          <p:nvPr>
            <p:custDataLst>
              <p:tags r:id="rId5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6" name="cdtMasterTags"/>
          <p:cNvCxnSpPr/>
          <p:nvPr>
            <p:custDataLst>
              <p:tags r:id="rId5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90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95" r:id="rId9"/>
    <p:sldLayoutId id="2147483670" r:id="rId10"/>
    <p:sldLayoutId id="2147483692" r:id="rId11"/>
    <p:sldLayoutId id="2147483696" r:id="rId12"/>
    <p:sldLayoutId id="2147483683" r:id="rId13"/>
    <p:sldLayoutId id="2147483681" r:id="rId14"/>
    <p:sldLayoutId id="2147483697" r:id="rId15"/>
    <p:sldLayoutId id="2147483691" r:id="rId16"/>
    <p:sldLayoutId id="2147483693" r:id="rId17"/>
    <p:sldLayoutId id="2147483684" r:id="rId18"/>
    <p:sldLayoutId id="2147483685" r:id="rId19"/>
    <p:sldLayoutId id="2147483694" r:id="rId20"/>
    <p:sldLayoutId id="2147483686" r:id="rId21"/>
    <p:sldLayoutId id="2147483688" r:id="rId22"/>
    <p:sldLayoutId id="2147483723" r:id="rId23"/>
    <p:sldLayoutId id="2147483724" r:id="rId24"/>
    <p:sldLayoutId id="2147483725" r:id="rId25"/>
    <p:sldLayoutId id="2147483728" r:id="rId26"/>
    <p:sldLayoutId id="2147483731" r:id="rId2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chemeClr val="dk2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58775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38163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17550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2207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6779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21351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25923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dtRectangle 12 Id15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0" y="0"/>
            <a:ext cx="12198350" cy="1268413"/>
          </a:xfrm>
          <a:prstGeom prst="rect">
            <a:avLst/>
          </a:prstGeom>
          <a:solidFill>
            <a:schemeClr val="l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>
              <a:solidFill>
                <a:srgbClr val="ADBECB"/>
              </a:solidFill>
            </a:endParaRPr>
          </a:p>
        </p:txBody>
      </p:sp>
      <p:sp>
        <p:nvSpPr>
          <p:cNvPr id="3078" name="cdtRectangle 115 Id3078"/>
          <p:cNvSpPr>
            <a:spLocks noGrp="1" noChangeArrowheads="1"/>
          </p:cNvSpPr>
          <p:nvPr>
            <p:ph type="title"/>
            <p:custDataLst>
              <p:tags r:id="rId26"/>
            </p:custDataLst>
          </p:nvPr>
        </p:nvSpPr>
        <p:spPr bwMode="auto">
          <a:xfrm>
            <a:off x="0" y="0"/>
            <a:ext cx="1219835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  <a:endParaRPr lang="en-US" dirty="0" smtClean="0"/>
          </a:p>
        </p:txBody>
      </p:sp>
      <p:sp>
        <p:nvSpPr>
          <p:cNvPr id="3079" name="cdtRectangle 116 Id3079"/>
          <p:cNvSpPr>
            <a:spLocks noGrp="1" noChangeArrowheads="1"/>
          </p:cNvSpPr>
          <p:nvPr>
            <p:ph type="body" idx="1"/>
            <p:custDataLst>
              <p:tags r:id="rId27"/>
            </p:custDataLst>
          </p:nvPr>
        </p:nvSpPr>
        <p:spPr bwMode="auto">
          <a:xfrm>
            <a:off x="627063" y="1412875"/>
            <a:ext cx="820896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" name="cdtPicture 10 Id10" descr="SIE_Logo_Layer_Petrol_RGB_A3_76mm.wmf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57"/>
          <a:stretch>
            <a:fillRect/>
          </a:stretch>
        </p:blipFill>
        <p:spPr>
          <a:xfrm>
            <a:off x="10275750" y="0"/>
            <a:ext cx="1440000" cy="806529"/>
          </a:xfrm>
          <a:prstGeom prst="rect">
            <a:avLst/>
          </a:prstGeom>
        </p:spPr>
      </p:pic>
      <p:sp>
        <p:nvSpPr>
          <p:cNvPr id="16" name="cdtText Box 133 Id16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0" y="6165850"/>
            <a:ext cx="12198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26400" tIns="144000" rIns="3211200" bIns="0" anchor="ctr"/>
          <a:lstStyle/>
          <a:p>
            <a:r>
              <a:rPr lang="en-US" sz="1000" b="1" dirty="0" smtClean="0">
                <a:solidFill>
                  <a:srgbClr val="879BAA"/>
                </a:solidFill>
              </a:rPr>
              <a:t>Restricted © Siemens AG 20XX All rights reserved.</a:t>
            </a:r>
            <a:endParaRPr lang="en-US" sz="1000" b="1" dirty="0">
              <a:solidFill>
                <a:srgbClr val="879BAA"/>
              </a:solidFill>
            </a:endParaRPr>
          </a:p>
        </p:txBody>
      </p:sp>
      <p:sp>
        <p:nvSpPr>
          <p:cNvPr id="17" name="cdtTextBox 12 Id17"/>
          <p:cNvSpPr txBox="1"/>
          <p:nvPr>
            <p:custDataLst>
              <p:tags r:id="rId30"/>
            </p:custDataLst>
          </p:nvPr>
        </p:nvSpPr>
        <p:spPr>
          <a:xfrm>
            <a:off x="0" y="6597650"/>
            <a:ext cx="3932230" cy="260350"/>
          </a:xfrm>
          <a:prstGeom prst="rect">
            <a:avLst/>
          </a:prstGeom>
          <a:noFill/>
        </p:spPr>
        <p:txBody>
          <a:bodyPr wrap="square" lIns="1908000" tIns="0" rIns="0" bIns="11520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20XX-XX-XX</a:t>
            </a:r>
          </a:p>
        </p:txBody>
      </p:sp>
      <p:sp>
        <p:nvSpPr>
          <p:cNvPr id="18" name="cdtTextBox 11 Id18"/>
          <p:cNvSpPr txBox="1"/>
          <p:nvPr>
            <p:custDataLst>
              <p:tags r:id="rId31"/>
            </p:custDataLst>
          </p:nvPr>
        </p:nvSpPr>
        <p:spPr>
          <a:xfrm>
            <a:off x="0" y="6597650"/>
            <a:ext cx="1765285" cy="260350"/>
          </a:xfrm>
          <a:prstGeom prst="rect">
            <a:avLst/>
          </a:prstGeom>
          <a:noFill/>
        </p:spPr>
        <p:txBody>
          <a:bodyPr wrap="square" lIns="626400" tIns="0" rIns="0" bIns="11520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Page </a:t>
            </a:r>
            <a:fld id="{91E7552C-A157-4A4F-8E99-698C0325FC94}" type="slidenum">
              <a:rPr lang="en-US" sz="1000" smtClean="0">
                <a:solidFill>
                  <a:srgbClr val="000000"/>
                </a:solidFill>
              </a:rPr>
              <a:pPr>
                <a:lnSpc>
                  <a:spcPct val="110000"/>
                </a:lnSpc>
                <a:spcBef>
                  <a:spcPts val="0"/>
                </a:spcBef>
              </a:pPr>
              <a:t>‹#›</a:t>
            </a:fld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19" name="cdtTextBox 13 Id19"/>
          <p:cNvSpPr txBox="1"/>
          <p:nvPr>
            <p:custDataLst>
              <p:tags r:id="rId32"/>
            </p:custDataLst>
          </p:nvPr>
        </p:nvSpPr>
        <p:spPr>
          <a:xfrm>
            <a:off x="3787765" y="6597650"/>
            <a:ext cx="8410584" cy="260350"/>
          </a:xfrm>
          <a:prstGeom prst="rect">
            <a:avLst/>
          </a:prstGeom>
          <a:noFill/>
        </p:spPr>
        <p:txBody>
          <a:bodyPr wrap="square" lIns="0" tIns="0" rIns="482400" bIns="11520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000" dirty="0" smtClean="0">
                <a:solidFill>
                  <a:srgbClr val="000000"/>
                </a:solidFill>
              </a:rPr>
              <a:t>Author / Department</a:t>
            </a:r>
          </a:p>
        </p:txBody>
      </p:sp>
      <p:sp>
        <p:nvSpPr>
          <p:cNvPr id="20" name="cdtText Box 101 Id20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6099175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/>
            <a:endParaRPr lang="en-US" sz="1100" b="1" dirty="0">
              <a:solidFill>
                <a:srgbClr val="990000"/>
              </a:solidFill>
            </a:endParaRPr>
          </a:p>
        </p:txBody>
      </p:sp>
      <p:cxnSp>
        <p:nvCxnSpPr>
          <p:cNvPr id="3072" name="cdtMasterTags_CL1 Id3072"/>
          <p:cNvCxnSpPr/>
          <p:nvPr>
            <p:custDataLst>
              <p:tags r:id="rId3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3" name="cdtMasterTags_CL2 Id3073"/>
          <p:cNvCxnSpPr/>
          <p:nvPr>
            <p:custDataLst>
              <p:tags r:id="rId3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4" name="cdtMasterTags_CL3 Id3074"/>
          <p:cNvCxnSpPr/>
          <p:nvPr>
            <p:custDataLst>
              <p:tags r:id="rId3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5" name="cdtMasterTags_CL4 Id3075"/>
          <p:cNvCxnSpPr/>
          <p:nvPr>
            <p:custDataLst>
              <p:tags r:id="rId3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6" name="cdtMasterTags_CL5 Id3076"/>
          <p:cNvCxnSpPr/>
          <p:nvPr>
            <p:custDataLst>
              <p:tags r:id="rId3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7" name="cdtMasterTags_CL6 Id3077"/>
          <p:cNvCxnSpPr/>
          <p:nvPr>
            <p:custDataLst>
              <p:tags r:id="rId3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0" name="cdtMasterTags_CL7 Id3080"/>
          <p:cNvCxnSpPr/>
          <p:nvPr>
            <p:custDataLst>
              <p:tags r:id="rId4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1" name="cdtMasterTags_CL8 Id3081"/>
          <p:cNvCxnSpPr/>
          <p:nvPr>
            <p:custDataLst>
              <p:tags r:id="rId4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2" name="cdtMasterTags_CL9 Id3082"/>
          <p:cNvCxnSpPr/>
          <p:nvPr>
            <p:custDataLst>
              <p:tags r:id="rId4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3" name="cdtMasterTags_CL10 Id3083"/>
          <p:cNvCxnSpPr/>
          <p:nvPr>
            <p:custDataLst>
              <p:tags r:id="rId4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4" name="cdtMasterTags_CL11 Id3084"/>
          <p:cNvCxnSpPr/>
          <p:nvPr>
            <p:custDataLst>
              <p:tags r:id="rId4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5" name="cdtMasterTags_CL12 Id3085"/>
          <p:cNvCxnSpPr/>
          <p:nvPr>
            <p:custDataLst>
              <p:tags r:id="rId4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6" name="cdtMasterTags_CL13 Id3086"/>
          <p:cNvCxnSpPr/>
          <p:nvPr>
            <p:custDataLst>
              <p:tags r:id="rId4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7" name="cdtMasterTags_CL14 Id3087"/>
          <p:cNvCxnSpPr/>
          <p:nvPr>
            <p:custDataLst>
              <p:tags r:id="rId4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8" name="cdtMasterTags_CL15 Id3088"/>
          <p:cNvCxnSpPr/>
          <p:nvPr>
            <p:custDataLst>
              <p:tags r:id="rId4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9" name="cdtMasterTags_CL16 Id3089"/>
          <p:cNvCxnSpPr/>
          <p:nvPr>
            <p:custDataLst>
              <p:tags r:id="rId4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0" name="cdtMasterTags_CL17 Id3090"/>
          <p:cNvCxnSpPr/>
          <p:nvPr>
            <p:custDataLst>
              <p:tags r:id="rId5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1" name="cdtMasterTags_CL18 Id3091"/>
          <p:cNvCxnSpPr/>
          <p:nvPr>
            <p:custDataLst>
              <p:tags r:id="rId5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2" name="cdtMasterTags_CL19 Id3092"/>
          <p:cNvCxnSpPr/>
          <p:nvPr>
            <p:custDataLst>
              <p:tags r:id="rId5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3" name="cdtMasterTags_CL20 Id3093"/>
          <p:cNvCxnSpPr/>
          <p:nvPr>
            <p:custDataLst>
              <p:tags r:id="rId5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4" name="cdtMasterTags_CL21 Id3094"/>
          <p:cNvCxnSpPr/>
          <p:nvPr>
            <p:custDataLst>
              <p:tags r:id="rId5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5" name="cdtMasterTags_CL22 Id3095"/>
          <p:cNvCxnSpPr/>
          <p:nvPr>
            <p:custDataLst>
              <p:tags r:id="rId5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6" name="cdtMasterTags"/>
          <p:cNvCxnSpPr/>
          <p:nvPr>
            <p:custDataLst>
              <p:tags r:id="rId5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5344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17" r:id="rId19"/>
    <p:sldLayoutId id="2147483718" r:id="rId20"/>
    <p:sldLayoutId id="2147483719" r:id="rId21"/>
    <p:sldLayoutId id="2147483720" r:id="rId22"/>
    <p:sldLayoutId id="2147483721" r:id="rId2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chemeClr val="dk2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58775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38163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17550" indent="-177800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2207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6779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21351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25923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tags" Target="../tags/tag279.xml"/><Relationship Id="rId7" Type="http://schemas.openxmlformats.org/officeDocument/2006/relationships/tags" Target="../tags/tag283.xml"/><Relationship Id="rId2" Type="http://schemas.openxmlformats.org/officeDocument/2006/relationships/tags" Target="../tags/tag278.xml"/><Relationship Id="rId1" Type="http://schemas.openxmlformats.org/officeDocument/2006/relationships/tags" Target="../tags/tag277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10" Type="http://schemas.openxmlformats.org/officeDocument/2006/relationships/image" Target="../media/image65.png"/><Relationship Id="rId4" Type="http://schemas.openxmlformats.org/officeDocument/2006/relationships/tags" Target="../tags/tag280.xml"/><Relationship Id="rId9" Type="http://schemas.openxmlformats.org/officeDocument/2006/relationships/image" Target="../media/image6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tags" Target="../tags/tag290.xml"/><Relationship Id="rId13" Type="http://schemas.openxmlformats.org/officeDocument/2006/relationships/tags" Target="../tags/tag295.xml"/><Relationship Id="rId18" Type="http://schemas.openxmlformats.org/officeDocument/2006/relationships/image" Target="../media/image66.wmf"/><Relationship Id="rId3" Type="http://schemas.openxmlformats.org/officeDocument/2006/relationships/tags" Target="../tags/tag285.xml"/><Relationship Id="rId21" Type="http://schemas.openxmlformats.org/officeDocument/2006/relationships/oleObject" Target="../embeddings/oleObject3.bin"/><Relationship Id="rId7" Type="http://schemas.openxmlformats.org/officeDocument/2006/relationships/tags" Target="../tags/tag289.xml"/><Relationship Id="rId12" Type="http://schemas.openxmlformats.org/officeDocument/2006/relationships/tags" Target="../tags/tag294.xml"/><Relationship Id="rId17" Type="http://schemas.openxmlformats.org/officeDocument/2006/relationships/oleObject" Target="../embeddings/oleObject1.bin"/><Relationship Id="rId2" Type="http://schemas.openxmlformats.org/officeDocument/2006/relationships/tags" Target="../tags/tag284.xml"/><Relationship Id="rId16" Type="http://schemas.openxmlformats.org/officeDocument/2006/relationships/image" Target="../media/image70.png"/><Relationship Id="rId20" Type="http://schemas.openxmlformats.org/officeDocument/2006/relationships/image" Target="../media/image67.wmf"/><Relationship Id="rId1" Type="http://schemas.openxmlformats.org/officeDocument/2006/relationships/vmlDrawing" Target="../drawings/vmlDrawing1.vml"/><Relationship Id="rId6" Type="http://schemas.openxmlformats.org/officeDocument/2006/relationships/tags" Target="../tags/tag288.xml"/><Relationship Id="rId11" Type="http://schemas.openxmlformats.org/officeDocument/2006/relationships/tags" Target="../tags/tag293.xml"/><Relationship Id="rId5" Type="http://schemas.openxmlformats.org/officeDocument/2006/relationships/tags" Target="../tags/tag287.xml"/><Relationship Id="rId15" Type="http://schemas.openxmlformats.org/officeDocument/2006/relationships/image" Target="../media/image69.png"/><Relationship Id="rId10" Type="http://schemas.openxmlformats.org/officeDocument/2006/relationships/tags" Target="../tags/tag292.xml"/><Relationship Id="rId19" Type="http://schemas.openxmlformats.org/officeDocument/2006/relationships/oleObject" Target="../embeddings/oleObject2.bin"/><Relationship Id="rId4" Type="http://schemas.openxmlformats.org/officeDocument/2006/relationships/tags" Target="../tags/tag286.xml"/><Relationship Id="rId9" Type="http://schemas.openxmlformats.org/officeDocument/2006/relationships/tags" Target="../tags/tag291.xml"/><Relationship Id="rId14" Type="http://schemas.openxmlformats.org/officeDocument/2006/relationships/slideLayout" Target="../slideLayouts/slideLayout9.xml"/><Relationship Id="rId22" Type="http://schemas.openxmlformats.org/officeDocument/2006/relationships/image" Target="../media/image6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72.xml"/><Relationship Id="rId13" Type="http://schemas.openxmlformats.org/officeDocument/2006/relationships/slideLayout" Target="../slideLayouts/slideLayout9.xml"/><Relationship Id="rId3" Type="http://schemas.openxmlformats.org/officeDocument/2006/relationships/tags" Target="../tags/tag267.xml"/><Relationship Id="rId7" Type="http://schemas.openxmlformats.org/officeDocument/2006/relationships/tags" Target="../tags/tag271.xml"/><Relationship Id="rId12" Type="http://schemas.openxmlformats.org/officeDocument/2006/relationships/tags" Target="../tags/tag276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6" Type="http://schemas.openxmlformats.org/officeDocument/2006/relationships/tags" Target="../tags/tag270.xml"/><Relationship Id="rId11" Type="http://schemas.openxmlformats.org/officeDocument/2006/relationships/tags" Target="../tags/tag275.xml"/><Relationship Id="rId5" Type="http://schemas.openxmlformats.org/officeDocument/2006/relationships/tags" Target="../tags/tag269.xml"/><Relationship Id="rId10" Type="http://schemas.openxmlformats.org/officeDocument/2006/relationships/tags" Target="../tags/tag274.xml"/><Relationship Id="rId4" Type="http://schemas.openxmlformats.org/officeDocument/2006/relationships/tags" Target="../tags/tag268.xml"/><Relationship Id="rId9" Type="http://schemas.openxmlformats.org/officeDocument/2006/relationships/tags" Target="../tags/tag273.xml"/><Relationship Id="rId1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3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media" Target="../media/media3.wmv"/><Relationship Id="rId7" Type="http://schemas.openxmlformats.org/officeDocument/2006/relationships/image" Target="../media/image78.pn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image" Target="../media/image77.png"/><Relationship Id="rId5" Type="http://schemas.openxmlformats.org/officeDocument/2006/relationships/slideLayout" Target="../slideLayouts/slideLayout25.xml"/><Relationship Id="rId4" Type="http://schemas.openxmlformats.org/officeDocument/2006/relationships/video" Target="../media/media3.wm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1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9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0.png"/><Relationship Id="rId5" Type="http://schemas.openxmlformats.org/officeDocument/2006/relationships/image" Target="../media/image99.emf"/><Relationship Id="rId4" Type="http://schemas.openxmlformats.org/officeDocument/2006/relationships/image" Target="../media/image9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298.xml"/><Relationship Id="rId7" Type="http://schemas.openxmlformats.org/officeDocument/2006/relationships/slideLayout" Target="../slideLayouts/slideLayout34.xml"/><Relationship Id="rId2" Type="http://schemas.openxmlformats.org/officeDocument/2006/relationships/tags" Target="../tags/tag297.xml"/><Relationship Id="rId1" Type="http://schemas.openxmlformats.org/officeDocument/2006/relationships/tags" Target="../tags/tag296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9" Type="http://schemas.openxmlformats.org/officeDocument/2006/relationships/hyperlink" Target="mailto:MaurizioConti@siemens.com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302.xml"/><Relationship Id="rId4" Type="http://schemas.openxmlformats.org/officeDocument/2006/relationships/image" Target="../media/image10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2" name="cdtRectangle 12 Id20492"/>
          <p:cNvSpPr>
            <a:spLocks noGrp="1" noChangeArrowheads="1"/>
          </p:cNvSpPr>
          <p:nvPr>
            <p:ph type="ctrTitle"/>
          </p:nvPr>
        </p:nvSpPr>
        <p:spPr>
          <a:xfrm>
            <a:off x="338137" y="4149090"/>
            <a:ext cx="11860212" cy="1239346"/>
          </a:xfrm>
        </p:spPr>
        <p:txBody>
          <a:bodyPr/>
          <a:lstStyle/>
          <a:p>
            <a:r>
              <a:rPr lang="en-US" b="0" dirty="0" smtClean="0"/>
              <a:t>Enabling new trends in molecular imaging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0" dirty="0" smtClean="0"/>
              <a:t>Maurizio Conti, Siemens Healthcare, Molecular Imaging</a:t>
            </a:r>
            <a:endParaRPr lang="en-US" sz="2400" b="0" dirty="0"/>
          </a:p>
        </p:txBody>
      </p:sp>
      <p:sp>
        <p:nvSpPr>
          <p:cNvPr id="20493" name="cdtRectangle 13 Id2049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MEDAMI workshop, May 2, 2016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720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9077586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err="1" smtClean="0"/>
              <a:t>Theranostics</a:t>
            </a:r>
            <a:r>
              <a:rPr lang="en-US" altLang="en-US" kern="0" dirty="0" smtClean="0"/>
              <a:t>: small compound imaging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191069" y="2139559"/>
            <a:ext cx="116688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800" dirty="0" smtClean="0">
                <a:solidFill>
                  <a:schemeClr val="tx1"/>
                </a:solidFill>
              </a:rPr>
              <a:t>Matched imaging–therapeutic agents: </a:t>
            </a:r>
          </a:p>
          <a:p>
            <a:pPr marL="0" lvl="2"/>
            <a:r>
              <a:rPr lang="en-US" sz="2800" baseline="30000" dirty="0" smtClean="0">
                <a:solidFill>
                  <a:schemeClr val="tx1"/>
                </a:solidFill>
              </a:rPr>
              <a:t>		68</a:t>
            </a:r>
            <a:r>
              <a:rPr lang="en-US" sz="2800" dirty="0" smtClean="0">
                <a:solidFill>
                  <a:schemeClr val="tx1"/>
                </a:solidFill>
              </a:rPr>
              <a:t>Ga-DOTA-PSMA 		</a:t>
            </a:r>
            <a:r>
              <a:rPr lang="en-US" sz="2800" baseline="30000" dirty="0" smtClean="0">
                <a:solidFill>
                  <a:schemeClr val="tx1"/>
                </a:solidFill>
              </a:rPr>
              <a:t>177</a:t>
            </a:r>
            <a:r>
              <a:rPr lang="en-US" sz="2800" dirty="0" smtClean="0">
                <a:solidFill>
                  <a:schemeClr val="tx1"/>
                </a:solidFill>
              </a:rPr>
              <a:t>Lu-DOTA-PSMA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995410" y="3568537"/>
            <a:ext cx="3223397" cy="2753958"/>
            <a:chOff x="1563756" y="2463501"/>
            <a:chExt cx="3223397" cy="2753958"/>
          </a:xfrm>
        </p:grpSpPr>
        <p:pic>
          <p:nvPicPr>
            <p:cNvPr id="3277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43" t="37712" r="62087" b="31400"/>
            <a:stretch/>
          </p:blipFill>
          <p:spPr bwMode="auto">
            <a:xfrm>
              <a:off x="1563756" y="2463501"/>
              <a:ext cx="3008244" cy="2753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 bwMode="auto">
            <a:xfrm>
              <a:off x="4270786" y="3184264"/>
              <a:ext cx="516367" cy="9251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en-US" sz="1800" b="1" dirty="0" err="1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55351" y="3525560"/>
            <a:ext cx="3223397" cy="2753958"/>
            <a:chOff x="5416787" y="2282414"/>
            <a:chExt cx="3223397" cy="275395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43" t="37712" r="62087" b="31400"/>
            <a:stretch/>
          </p:blipFill>
          <p:spPr bwMode="auto">
            <a:xfrm>
              <a:off x="5416787" y="2282414"/>
              <a:ext cx="3008244" cy="2753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 bwMode="auto">
            <a:xfrm>
              <a:off x="8123817" y="3003177"/>
              <a:ext cx="516367" cy="9251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en-US" sz="1800" b="1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6637468" y="3324113"/>
              <a:ext cx="698949" cy="699247"/>
            </a:xfrm>
            <a:prstGeom prst="ellipse">
              <a:avLst/>
            </a:prstGeom>
            <a:solidFill>
              <a:srgbClr val="FFD85D"/>
            </a:solidFill>
            <a:ln>
              <a:noFill/>
            </a:ln>
            <a:effectLst/>
            <a:extLst/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en-US" sz="1800" b="1" dirty="0" err="1" smtClean="0">
                <a:solidFill>
                  <a:srgbClr val="FFFF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734287" y="3539266"/>
              <a:ext cx="476092" cy="249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600" b="1" baseline="30000" dirty="0" smtClean="0">
                  <a:solidFill>
                    <a:schemeClr val="tx1"/>
                  </a:solidFill>
                </a:rPr>
                <a:t>177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Lu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63772" y="1404407"/>
            <a:ext cx="120345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800" dirty="0" smtClean="0">
                <a:solidFill>
                  <a:schemeClr val="tx1"/>
                </a:solidFill>
              </a:rPr>
              <a:t>Matched imaging–therapeutic radioisotopes: </a:t>
            </a:r>
            <a:r>
              <a:rPr lang="en-US" sz="2800" baseline="30000" dirty="0">
                <a:solidFill>
                  <a:schemeClr val="tx1"/>
                </a:solidFill>
              </a:rPr>
              <a:t>124</a:t>
            </a:r>
            <a:r>
              <a:rPr lang="en-US" sz="2800" dirty="0">
                <a:solidFill>
                  <a:schemeClr val="tx1"/>
                </a:solidFill>
              </a:rPr>
              <a:t>I </a:t>
            </a:r>
            <a:r>
              <a:rPr lang="en-US" sz="2800" dirty="0" smtClean="0">
                <a:solidFill>
                  <a:schemeClr val="tx1"/>
                </a:solidFill>
              </a:rPr>
              <a:t>and </a:t>
            </a:r>
            <a:r>
              <a:rPr lang="en-US" sz="2800" baseline="30000" dirty="0" smtClean="0">
                <a:solidFill>
                  <a:schemeClr val="tx1"/>
                </a:solidFill>
              </a:rPr>
              <a:t>131</a:t>
            </a:r>
            <a:r>
              <a:rPr lang="en-US" sz="2800" dirty="0" smtClean="0">
                <a:solidFill>
                  <a:schemeClr val="tx1"/>
                </a:solidFill>
              </a:rPr>
              <a:t>I, </a:t>
            </a:r>
            <a:r>
              <a:rPr lang="en-US" sz="2800" baseline="30000" dirty="0" smtClean="0">
                <a:solidFill>
                  <a:schemeClr val="tx1"/>
                </a:solidFill>
              </a:rPr>
              <a:t>86</a:t>
            </a:r>
            <a:r>
              <a:rPr lang="en-US" sz="2800" dirty="0" smtClean="0">
                <a:solidFill>
                  <a:schemeClr val="tx1"/>
                </a:solidFill>
              </a:rPr>
              <a:t>Y and </a:t>
            </a:r>
            <a:r>
              <a:rPr lang="en-US" sz="2800" baseline="30000" dirty="0" smtClean="0">
                <a:solidFill>
                  <a:schemeClr val="tx1"/>
                </a:solidFill>
              </a:rPr>
              <a:t>90</a:t>
            </a:r>
            <a:r>
              <a:rPr lang="en-US" sz="2800" dirty="0" smtClean="0">
                <a:solidFill>
                  <a:schemeClr val="tx1"/>
                </a:solidFill>
              </a:rPr>
              <a:t>Y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5390866" y="2756848"/>
            <a:ext cx="978408" cy="484632"/>
          </a:xfrm>
          <a:prstGeom prst="rightArrow">
            <a:avLst/>
          </a:prstGeom>
          <a:solidFill>
            <a:srgbClr val="00CC00"/>
          </a:solidFill>
          <a:ln>
            <a:noFill/>
          </a:ln>
          <a:effectLst/>
          <a:extLst/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44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7820479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err="1" smtClean="0"/>
              <a:t>Theranostics</a:t>
            </a:r>
            <a:r>
              <a:rPr lang="en-US" altLang="en-US" kern="0" dirty="0" smtClean="0"/>
              <a:t>: </a:t>
            </a:r>
            <a:r>
              <a:rPr lang="en-US" altLang="en-US" kern="0" dirty="0" err="1" smtClean="0"/>
              <a:t>mAbs</a:t>
            </a:r>
            <a:r>
              <a:rPr lang="en-US" altLang="en-US" kern="0" dirty="0" smtClean="0"/>
              <a:t> and </a:t>
            </a:r>
            <a:r>
              <a:rPr lang="en-US" altLang="en-US" kern="0" dirty="0" err="1" smtClean="0"/>
              <a:t>immunoPET</a:t>
            </a:r>
            <a:endParaRPr lang="en-US" altLang="en-US" kern="0" dirty="0" smtClean="0"/>
          </a:p>
        </p:txBody>
      </p:sp>
      <p:sp>
        <p:nvSpPr>
          <p:cNvPr id="3" name="Rectangle 2"/>
          <p:cNvSpPr/>
          <p:nvPr/>
        </p:nvSpPr>
        <p:spPr>
          <a:xfrm>
            <a:off x="150195" y="1391784"/>
            <a:ext cx="118734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Monoclonal antibodies (</a:t>
            </a:r>
            <a:r>
              <a:rPr lang="en-US" sz="2400" dirty="0" err="1" smtClean="0">
                <a:solidFill>
                  <a:schemeClr val="tx1"/>
                </a:solidFill>
              </a:rPr>
              <a:t>mAb</a:t>
            </a:r>
            <a:r>
              <a:rPr lang="en-US" sz="2400" dirty="0" smtClean="0">
                <a:solidFill>
                  <a:schemeClr val="tx1"/>
                </a:solidFill>
              </a:rPr>
              <a:t>) can target a </a:t>
            </a:r>
            <a:r>
              <a:rPr lang="en-US" sz="2400" dirty="0">
                <a:solidFill>
                  <a:schemeClr val="tx1"/>
                </a:solidFill>
              </a:rPr>
              <a:t>specific tumor cell surface </a:t>
            </a:r>
            <a:r>
              <a:rPr lang="en-US" sz="2400" dirty="0" smtClean="0">
                <a:solidFill>
                  <a:schemeClr val="tx1"/>
                </a:solidFill>
              </a:rPr>
              <a:t>marker.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They can be used to </a:t>
            </a:r>
            <a:r>
              <a:rPr lang="en-US" sz="2400" dirty="0">
                <a:solidFill>
                  <a:schemeClr val="tx1"/>
                </a:solidFill>
              </a:rPr>
              <a:t>disease-selective </a:t>
            </a:r>
            <a:r>
              <a:rPr lang="en-US" sz="2400" dirty="0" smtClean="0">
                <a:solidFill>
                  <a:schemeClr val="tx1"/>
                </a:solidFill>
              </a:rPr>
              <a:t>imaging and </a:t>
            </a:r>
            <a:r>
              <a:rPr lang="en-US" sz="2400" dirty="0">
                <a:solidFill>
                  <a:schemeClr val="tx1"/>
                </a:solidFill>
              </a:rPr>
              <a:t>disease-selective </a:t>
            </a:r>
            <a:r>
              <a:rPr lang="en-US" sz="2400" dirty="0" smtClean="0">
                <a:solidFill>
                  <a:schemeClr val="tx1"/>
                </a:solidFill>
              </a:rPr>
              <a:t>therapy.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05266" y="3528880"/>
            <a:ext cx="5673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Intact </a:t>
            </a:r>
            <a:r>
              <a:rPr lang="en-US" sz="2400" dirty="0" err="1">
                <a:solidFill>
                  <a:schemeClr val="tx1"/>
                </a:solidFill>
              </a:rPr>
              <a:t>mAbs</a:t>
            </a:r>
            <a:r>
              <a:rPr lang="en-US" sz="2400" dirty="0">
                <a:solidFill>
                  <a:schemeClr val="tx1"/>
                </a:solidFill>
              </a:rPr>
              <a:t> have a long </a:t>
            </a:r>
            <a:r>
              <a:rPr lang="en-US" sz="2400" dirty="0" smtClean="0">
                <a:solidFill>
                  <a:schemeClr val="tx1"/>
                </a:solidFill>
              </a:rPr>
              <a:t>biological </a:t>
            </a:r>
            <a:r>
              <a:rPr lang="en-US" sz="2400" dirty="0">
                <a:solidFill>
                  <a:schemeClr val="tx1"/>
                </a:solidFill>
              </a:rPr>
              <a:t>time in </a:t>
            </a:r>
            <a:r>
              <a:rPr lang="en-US" sz="2400" dirty="0" smtClean="0">
                <a:solidFill>
                  <a:schemeClr val="tx1"/>
                </a:solidFill>
              </a:rPr>
              <a:t>humans (days), and they are the </a:t>
            </a:r>
            <a:r>
              <a:rPr lang="en-US" sz="2400" dirty="0">
                <a:solidFill>
                  <a:schemeClr val="tx1"/>
                </a:solidFill>
              </a:rPr>
              <a:t>format of choice for </a:t>
            </a:r>
            <a:r>
              <a:rPr lang="en-US" sz="2400" dirty="0" smtClean="0">
                <a:solidFill>
                  <a:schemeClr val="tx1"/>
                </a:solidFill>
              </a:rPr>
              <a:t>therapy (pharmaceutical or radiotherapy).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The corresponding imaging radioisotopes must have a long half-life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0"/>
          <a:stretch/>
        </p:blipFill>
        <p:spPr bwMode="auto">
          <a:xfrm>
            <a:off x="702329" y="2730612"/>
            <a:ext cx="2212993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2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3" t="17339" r="43460" b="66324"/>
          <a:stretch/>
        </p:blipFill>
        <p:spPr bwMode="auto">
          <a:xfrm>
            <a:off x="0" y="1287623"/>
            <a:ext cx="5540991" cy="119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791992" y="2053142"/>
            <a:ext cx="8982075" cy="3926390"/>
            <a:chOff x="2748449" y="1824543"/>
            <a:chExt cx="8982075" cy="3926390"/>
          </a:xfrm>
        </p:grpSpPr>
        <p:pic>
          <p:nvPicPr>
            <p:cNvPr id="317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8449" y="5284208"/>
              <a:ext cx="8982075" cy="466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8449" y="1824543"/>
              <a:ext cx="8982075" cy="346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tangle 2"/>
          <p:cNvSpPr/>
          <p:nvPr/>
        </p:nvSpPr>
        <p:spPr>
          <a:xfrm>
            <a:off x="3070847" y="6059269"/>
            <a:ext cx="609917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Number of therapeutic monoclonal antibodies entering clinical study during 1980 to 2006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7820479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err="1" smtClean="0"/>
              <a:t>Theranostics</a:t>
            </a:r>
            <a:r>
              <a:rPr lang="en-US" altLang="en-US" kern="0" dirty="0" smtClean="0"/>
              <a:t>: </a:t>
            </a:r>
            <a:r>
              <a:rPr lang="en-US" altLang="en-US" kern="0" dirty="0" err="1" smtClean="0"/>
              <a:t>mAbs</a:t>
            </a:r>
            <a:r>
              <a:rPr lang="en-US" altLang="en-US" kern="0" dirty="0" smtClean="0"/>
              <a:t> and </a:t>
            </a:r>
            <a:r>
              <a:rPr lang="en-US" altLang="en-US" kern="0" dirty="0" err="1" smtClean="0"/>
              <a:t>immunoPET</a:t>
            </a: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6267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7503603" y="1451786"/>
            <a:ext cx="4417507" cy="4376756"/>
            <a:chOff x="3781202" y="1602777"/>
            <a:chExt cx="4417507" cy="4376756"/>
          </a:xfrm>
        </p:grpSpPr>
        <p:pic>
          <p:nvPicPr>
            <p:cNvPr id="3277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085"/>
            <a:stretch/>
          </p:blipFill>
          <p:spPr bwMode="auto">
            <a:xfrm>
              <a:off x="3781202" y="1615813"/>
              <a:ext cx="2963844" cy="4363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77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23"/>
            <a:stretch/>
          </p:blipFill>
          <p:spPr bwMode="auto">
            <a:xfrm>
              <a:off x="6745045" y="1602777"/>
              <a:ext cx="1453664" cy="4365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Rectangle 5"/>
          <p:cNvSpPr/>
          <p:nvPr/>
        </p:nvSpPr>
        <p:spPr>
          <a:xfrm>
            <a:off x="7394856" y="5824149"/>
            <a:ext cx="4803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PET image of Zr89-mAb-U36 </a:t>
            </a:r>
            <a:r>
              <a:rPr lang="en-US" sz="1400" dirty="0">
                <a:solidFill>
                  <a:schemeClr val="tx1"/>
                </a:solidFill>
              </a:rPr>
              <a:t>in </a:t>
            </a:r>
            <a:r>
              <a:rPr lang="en-US" sz="1400" dirty="0" smtClean="0">
                <a:solidFill>
                  <a:schemeClr val="tx1"/>
                </a:solidFill>
              </a:rPr>
              <a:t>a patient </a:t>
            </a:r>
            <a:r>
              <a:rPr lang="en-US" sz="1400" dirty="0">
                <a:solidFill>
                  <a:schemeClr val="tx1"/>
                </a:solidFill>
              </a:rPr>
              <a:t>with a tumor of the right </a:t>
            </a:r>
            <a:r>
              <a:rPr lang="en-US" sz="1400" dirty="0" smtClean="0">
                <a:solidFill>
                  <a:schemeClr val="tx1"/>
                </a:solidFill>
              </a:rPr>
              <a:t>tonsil (</a:t>
            </a:r>
            <a:r>
              <a:rPr lang="en-US" sz="1400" dirty="0">
                <a:solidFill>
                  <a:schemeClr val="tx1"/>
                </a:solidFill>
              </a:rPr>
              <a:t>neck squamous cell </a:t>
            </a:r>
            <a:r>
              <a:rPr lang="en-US" sz="1400" dirty="0" smtClean="0">
                <a:solidFill>
                  <a:schemeClr val="tx1"/>
                </a:solidFill>
              </a:rPr>
              <a:t>carcinoma, lymph node metastasis). </a:t>
            </a:r>
            <a:r>
              <a:rPr lang="en-US" sz="1400" dirty="0">
                <a:solidFill>
                  <a:schemeClr val="tx1"/>
                </a:solidFill>
              </a:rPr>
              <a:t>Images were obtained within 1 hour </a:t>
            </a:r>
            <a:r>
              <a:rPr lang="en-US" sz="1400" b="1" dirty="0">
                <a:solidFill>
                  <a:schemeClr val="tx1"/>
                </a:solidFill>
              </a:rPr>
              <a:t>(A)</a:t>
            </a:r>
            <a:r>
              <a:rPr lang="en-US" sz="1400" dirty="0">
                <a:solidFill>
                  <a:schemeClr val="tx1"/>
                </a:solidFill>
              </a:rPr>
              <a:t>, at 24 hours </a:t>
            </a:r>
            <a:r>
              <a:rPr lang="en-US" sz="1400" b="1" dirty="0">
                <a:solidFill>
                  <a:schemeClr val="tx1"/>
                </a:solidFill>
              </a:rPr>
              <a:t>(B)</a:t>
            </a:r>
            <a:r>
              <a:rPr lang="en-US" sz="1400" dirty="0">
                <a:solidFill>
                  <a:schemeClr val="tx1"/>
                </a:solidFill>
              </a:rPr>
              <a:t>, at 72 hours </a:t>
            </a:r>
            <a:r>
              <a:rPr lang="en-US" sz="1400" b="1" dirty="0">
                <a:solidFill>
                  <a:schemeClr val="tx1"/>
                </a:solidFill>
              </a:rPr>
              <a:t>(C)</a:t>
            </a:r>
            <a:r>
              <a:rPr lang="en-US" sz="1400" dirty="0">
                <a:solidFill>
                  <a:schemeClr val="tx1"/>
                </a:solidFill>
              </a:rPr>
              <a:t>, and at 120 </a:t>
            </a:r>
            <a:r>
              <a:rPr lang="en-US" sz="1400" dirty="0" smtClean="0">
                <a:solidFill>
                  <a:schemeClr val="tx1"/>
                </a:solidFill>
              </a:rPr>
              <a:t>hours </a:t>
            </a:r>
            <a:r>
              <a:rPr lang="en-US" sz="1400" b="1" dirty="0">
                <a:solidFill>
                  <a:schemeClr val="tx1"/>
                </a:solidFill>
              </a:rPr>
              <a:t>(</a:t>
            </a:r>
            <a:r>
              <a:rPr lang="en-US" sz="1400" b="1" dirty="0" smtClean="0">
                <a:solidFill>
                  <a:schemeClr val="tx1"/>
                </a:solidFill>
              </a:rPr>
              <a:t>D)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2158" y="3198411"/>
            <a:ext cx="6099175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aseline="30000" dirty="0" smtClean="0">
                <a:solidFill>
                  <a:schemeClr val="tx1"/>
                </a:solidFill>
              </a:rPr>
              <a:t>89</a:t>
            </a:r>
            <a:r>
              <a:rPr lang="en-US" sz="2400" dirty="0" smtClean="0">
                <a:solidFill>
                  <a:schemeClr val="tx1"/>
                </a:solidFill>
              </a:rPr>
              <a:t>Zr-labeled </a:t>
            </a:r>
            <a:r>
              <a:rPr lang="en-US" sz="2400" dirty="0" err="1" smtClean="0">
                <a:solidFill>
                  <a:schemeClr val="tx1"/>
                </a:solidFill>
              </a:rPr>
              <a:t>mAbs</a:t>
            </a:r>
            <a:r>
              <a:rPr lang="en-US" sz="2400" dirty="0" smtClean="0">
                <a:solidFill>
                  <a:schemeClr val="tx1"/>
                </a:solidFill>
              </a:rPr>
              <a:t> showed high tumor </a:t>
            </a:r>
            <a:r>
              <a:rPr lang="en-US" sz="2400" dirty="0">
                <a:solidFill>
                  <a:schemeClr val="tx1"/>
                </a:solidFill>
              </a:rPr>
              <a:t>detection and accurate </a:t>
            </a:r>
            <a:r>
              <a:rPr lang="en-US" sz="2400" dirty="0" smtClean="0">
                <a:solidFill>
                  <a:schemeClr val="tx1"/>
                </a:solidFill>
              </a:rPr>
              <a:t>quantification.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Moreover, PET </a:t>
            </a:r>
            <a:r>
              <a:rPr lang="en-US" sz="2400" dirty="0">
                <a:solidFill>
                  <a:schemeClr val="tx1"/>
                </a:solidFill>
              </a:rPr>
              <a:t>with </a:t>
            </a:r>
            <a:r>
              <a:rPr lang="en-US" sz="2400" baseline="30000" dirty="0" smtClean="0">
                <a:solidFill>
                  <a:schemeClr val="tx1"/>
                </a:solidFill>
              </a:rPr>
              <a:t>89</a:t>
            </a:r>
            <a:r>
              <a:rPr lang="en-US" sz="2400" dirty="0" smtClean="0">
                <a:solidFill>
                  <a:schemeClr val="tx1"/>
                </a:solidFill>
              </a:rPr>
              <a:t>Zr-labeled </a:t>
            </a:r>
            <a:r>
              <a:rPr lang="en-US" sz="2400" dirty="0" err="1" smtClean="0">
                <a:solidFill>
                  <a:schemeClr val="tx1"/>
                </a:solidFill>
              </a:rPr>
              <a:t>mAbs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appeared to be able to predict the </a:t>
            </a:r>
            <a:r>
              <a:rPr lang="en-US" sz="2400" dirty="0" err="1" smtClean="0">
                <a:solidFill>
                  <a:schemeClr val="tx1"/>
                </a:solidFill>
              </a:rPr>
              <a:t>biodistribution</a:t>
            </a:r>
            <a:r>
              <a:rPr lang="en-US" sz="2400" dirty="0" smtClean="0">
                <a:solidFill>
                  <a:schemeClr val="tx1"/>
                </a:solidFill>
              </a:rPr>
              <a:t> of </a:t>
            </a:r>
            <a:r>
              <a:rPr lang="en-US" sz="2400" baseline="30000" dirty="0">
                <a:solidFill>
                  <a:schemeClr val="tx1"/>
                </a:solidFill>
              </a:rPr>
              <a:t>90</a:t>
            </a:r>
            <a:r>
              <a:rPr lang="en-US" sz="2400" dirty="0">
                <a:solidFill>
                  <a:schemeClr val="tx1"/>
                </a:solidFill>
              </a:rPr>
              <a:t>Y- or </a:t>
            </a:r>
            <a:r>
              <a:rPr lang="en-US" sz="2400" baseline="30000" dirty="0">
                <a:solidFill>
                  <a:schemeClr val="tx1"/>
                </a:solidFill>
              </a:rPr>
              <a:t>177</a:t>
            </a:r>
            <a:r>
              <a:rPr lang="en-US" sz="2400" dirty="0">
                <a:solidFill>
                  <a:schemeClr val="tx1"/>
                </a:solidFill>
              </a:rPr>
              <a:t>Lu-labeled </a:t>
            </a:r>
            <a:r>
              <a:rPr lang="en-US" sz="2400" dirty="0" err="1" smtClean="0">
                <a:solidFill>
                  <a:schemeClr val="tx1"/>
                </a:solidFill>
              </a:rPr>
              <a:t>mAbs</a:t>
            </a: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43988" y="1391321"/>
            <a:ext cx="5046877" cy="1502004"/>
            <a:chOff x="2194560" y="4744121"/>
            <a:chExt cx="3883511" cy="1108040"/>
          </a:xfrm>
        </p:grpSpPr>
        <p:pic>
          <p:nvPicPr>
            <p:cNvPr id="32772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60" t="20168" r="10667" b="68000"/>
            <a:stretch/>
          </p:blipFill>
          <p:spPr bwMode="auto">
            <a:xfrm>
              <a:off x="2194560" y="4744121"/>
              <a:ext cx="3883511" cy="946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5" name="Picture 7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4" t="76773" r="35860" b="20672"/>
            <a:stretch/>
          </p:blipFill>
          <p:spPr bwMode="auto">
            <a:xfrm>
              <a:off x="2581836" y="5647765"/>
              <a:ext cx="2753957" cy="204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7820479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err="1" smtClean="0"/>
              <a:t>Theranostics</a:t>
            </a:r>
            <a:r>
              <a:rPr lang="en-US" altLang="en-US" kern="0" dirty="0" smtClean="0"/>
              <a:t>: </a:t>
            </a:r>
            <a:r>
              <a:rPr lang="en-US" altLang="en-US" kern="0" dirty="0" err="1" smtClean="0"/>
              <a:t>mAbs</a:t>
            </a:r>
            <a:r>
              <a:rPr lang="en-US" altLang="en-US" kern="0" dirty="0" smtClean="0"/>
              <a:t> and </a:t>
            </a:r>
            <a:r>
              <a:rPr lang="en-US" altLang="en-US" kern="0" dirty="0" err="1" smtClean="0"/>
              <a:t>immunoPET</a:t>
            </a: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20858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136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endParaRPr lang="en-US" altLang="en-US" sz="120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360363" y="1377950"/>
            <a:ext cx="114449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1313" indent="-341313" eaLnBrk="0" hangingPunct="0">
              <a:lnSpc>
                <a:spcPts val="2400"/>
              </a:lnSpc>
              <a:buFont typeface="Wingdings" pitchFamily="2" charset="2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3pPr>
            <a:lvl4pPr marL="1598613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hangingPunct="1">
              <a:lnSpc>
                <a:spcPct val="100000"/>
              </a:lnSpc>
              <a:spcBef>
                <a:spcPts val="800"/>
              </a:spcBef>
              <a:buClr>
                <a:srgbClr val="003366"/>
              </a:buClr>
              <a:buFont typeface="Arial" charset="0"/>
              <a:buChar char="•"/>
            </a:pPr>
            <a:r>
              <a:rPr lang="en-US" altLang="en-US" dirty="0">
                <a:solidFill>
                  <a:srgbClr val="003366"/>
                </a:solidFill>
                <a:cs typeface="Arial" charset="0"/>
              </a:rPr>
              <a:t>Proton and heavy ion therapy is prone to uncertainties (anatomical changes, </a:t>
            </a:r>
            <a:r>
              <a:rPr lang="en-US" altLang="en-US" dirty="0" err="1">
                <a:solidFill>
                  <a:srgbClr val="003366"/>
                </a:solidFill>
                <a:cs typeface="Arial" charset="0"/>
              </a:rPr>
              <a:t>mis</a:t>
            </a:r>
            <a:r>
              <a:rPr lang="en-US" altLang="en-US" dirty="0">
                <a:solidFill>
                  <a:srgbClr val="003366"/>
                </a:solidFill>
                <a:cs typeface="Arial" charset="0"/>
              </a:rPr>
              <a:t>-positioning, …)</a:t>
            </a:r>
          </a:p>
          <a:p>
            <a:pPr hangingPunct="1">
              <a:lnSpc>
                <a:spcPct val="100000"/>
              </a:lnSpc>
              <a:spcBef>
                <a:spcPts val="800"/>
              </a:spcBef>
              <a:buClr>
                <a:srgbClr val="003366"/>
              </a:buClr>
              <a:buFont typeface="Arial" charset="0"/>
              <a:buChar char="•"/>
            </a:pPr>
            <a:endParaRPr lang="en-US" altLang="en-US" dirty="0">
              <a:solidFill>
                <a:srgbClr val="FF0000"/>
              </a:solidFill>
              <a:cs typeface="Arial" charset="0"/>
            </a:endParaRPr>
          </a:p>
          <a:p>
            <a:pPr algn="ctr" hangingPunct="1">
              <a:lnSpc>
                <a:spcPct val="100000"/>
              </a:lnSpc>
              <a:spcBef>
                <a:spcPts val="800"/>
              </a:spcBef>
              <a:buClr>
                <a:srgbClr val="003366"/>
              </a:buClr>
              <a:buFont typeface="Arial" charset="0"/>
              <a:buNone/>
            </a:pPr>
            <a:endParaRPr lang="en-US" altLang="en-US" sz="2200" b="1" dirty="0">
              <a:solidFill>
                <a:srgbClr val="003366"/>
              </a:solidFill>
              <a:cs typeface="Arial" charset="0"/>
            </a:endParaRPr>
          </a:p>
        </p:txBody>
      </p:sp>
      <p:sp>
        <p:nvSpPr>
          <p:cNvPr id="6" name="TextBox 21"/>
          <p:cNvSpPr txBox="1">
            <a:spLocks noChangeArrowheads="1"/>
          </p:cNvSpPr>
          <p:nvPr/>
        </p:nvSpPr>
        <p:spPr bwMode="auto">
          <a:xfrm>
            <a:off x="482418" y="1936513"/>
            <a:ext cx="8477250" cy="1481138"/>
          </a:xfrm>
          <a:prstGeom prst="rect">
            <a:avLst/>
          </a:prstGeom>
          <a:solidFill>
            <a:srgbClr val="E6E6E6">
              <a:alpha val="50195"/>
            </a:srgbClr>
          </a:solidFill>
          <a:ln w="36000">
            <a:solidFill>
              <a:srgbClr val="FF0000"/>
            </a:solidFill>
            <a:miter lim="800000"/>
            <a:headEnd/>
            <a:tailEnd/>
          </a:ln>
        </p:spPr>
        <p:txBody>
          <a:bodyPr lIns="108000" tIns="63000" rIns="108000" bIns="63000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100000"/>
              </a:lnSpc>
              <a:buFontTx/>
              <a:buNone/>
              <a:defRPr/>
            </a:pPr>
            <a:r>
              <a:rPr lang="en-GB" altLang="en-US" sz="2200" b="1" dirty="0" smtClean="0">
                <a:solidFill>
                  <a:srgbClr val="003366"/>
                </a:solidFill>
                <a:cs typeface="Arial" charset="0"/>
              </a:rPr>
              <a:t>Need to verify correct application of the planned treatment:</a:t>
            </a:r>
          </a:p>
          <a:p>
            <a:pPr marL="342900" indent="-342900" eaLnBrk="1">
              <a:lnSpc>
                <a:spcPct val="100000"/>
              </a:lnSpc>
              <a:buFontTx/>
              <a:buChar char="-"/>
              <a:defRPr/>
            </a:pPr>
            <a:r>
              <a:rPr lang="en-GB" altLang="en-US" sz="2200" b="1" dirty="0" err="1" smtClean="0">
                <a:solidFill>
                  <a:srgbClr val="003366"/>
                </a:solidFill>
                <a:cs typeface="Arial" charset="0"/>
              </a:rPr>
              <a:t>Dosimetry</a:t>
            </a:r>
            <a:endParaRPr lang="en-GB" altLang="en-US" sz="2200" b="1" dirty="0" smtClean="0">
              <a:solidFill>
                <a:srgbClr val="003366"/>
              </a:solidFill>
              <a:cs typeface="Arial" charset="0"/>
            </a:endParaRPr>
          </a:p>
          <a:p>
            <a:pPr marL="342900" indent="-342900" eaLnBrk="1">
              <a:lnSpc>
                <a:spcPct val="100000"/>
              </a:lnSpc>
              <a:buFontTx/>
              <a:buChar char="-"/>
              <a:defRPr/>
            </a:pPr>
            <a:r>
              <a:rPr lang="en-GB" altLang="en-US" sz="2200" b="1" dirty="0" smtClean="0">
                <a:solidFill>
                  <a:srgbClr val="003366"/>
                </a:solidFill>
                <a:cs typeface="Arial" charset="0"/>
              </a:rPr>
              <a:t>Localization (edges)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24788" y="3686033"/>
            <a:ext cx="5571343" cy="2496403"/>
            <a:chOff x="3995738" y="4191000"/>
            <a:chExt cx="4846637" cy="2249557"/>
          </a:xfrm>
        </p:grpSpPr>
        <p:pic>
          <p:nvPicPr>
            <p:cNvPr id="7" name="Picture 2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738" y="4233863"/>
              <a:ext cx="2390775" cy="2206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191000"/>
              <a:ext cx="2365375" cy="2249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feld 34"/>
            <p:cNvSpPr>
              <a:spLocks/>
            </p:cNvSpPr>
            <p:nvPr/>
          </p:nvSpPr>
          <p:spPr bwMode="auto">
            <a:xfrm>
              <a:off x="3997325" y="5219700"/>
              <a:ext cx="1057275" cy="347663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723541991 h 21600"/>
                <a:gd name="T4" fmla="*/ 2147483647 w 21600"/>
                <a:gd name="T5" fmla="*/ 1447083982 h 21600"/>
                <a:gd name="T6" fmla="*/ 0 w 21600"/>
                <a:gd name="T7" fmla="*/ 723541991 h 21600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00" tIns="50400" rIns="93600" bIns="50400">
              <a:spAutoFit/>
            </a:bodyPr>
            <a:lstStyle>
              <a:lvl1pPr eaLnBrk="0" hangingPunct="0">
                <a:lnSpc>
                  <a:spcPts val="2400"/>
                </a:lnSpc>
                <a:buFont typeface="Wingdings" pitchFamily="2" charset="2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FontTx/>
                <a:buNone/>
              </a:pPr>
              <a:r>
                <a:rPr lang="en-GB" altLang="en-US" sz="1400" b="1">
                  <a:solidFill>
                    <a:srgbClr val="FFFFFF"/>
                  </a:solidFill>
                  <a:cs typeface="Arial" charset="0"/>
                </a:rPr>
                <a:t>Prediction</a:t>
              </a:r>
            </a:p>
          </p:txBody>
        </p:sp>
        <p:sp>
          <p:nvSpPr>
            <p:cNvPr id="10" name="Textfeld 34"/>
            <p:cNvSpPr>
              <a:spLocks/>
            </p:cNvSpPr>
            <p:nvPr/>
          </p:nvSpPr>
          <p:spPr bwMode="auto">
            <a:xfrm>
              <a:off x="6486525" y="5232400"/>
              <a:ext cx="1333500" cy="347663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723541991 h 21600"/>
                <a:gd name="T4" fmla="*/ 2147483647 w 21600"/>
                <a:gd name="T5" fmla="*/ 1447083982 h 21600"/>
                <a:gd name="T6" fmla="*/ 0 w 21600"/>
                <a:gd name="T7" fmla="*/ 723541991 h 21600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3600" tIns="50400" rIns="93600" bIns="50400">
              <a:spAutoFit/>
            </a:bodyPr>
            <a:lstStyle>
              <a:lvl1pPr eaLnBrk="0" hangingPunct="0">
                <a:lnSpc>
                  <a:spcPts val="2400"/>
                </a:lnSpc>
                <a:buFont typeface="Wingdings" pitchFamily="2" charset="2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FontTx/>
                <a:buNone/>
              </a:pPr>
              <a:r>
                <a:rPr lang="en-GB" altLang="en-US" sz="1400" b="1">
                  <a:solidFill>
                    <a:srgbClr val="FFFFFF"/>
                  </a:solidFill>
                  <a:cs typeface="Arial" charset="0"/>
                </a:rPr>
                <a:t>Measurement</a:t>
              </a:r>
            </a:p>
          </p:txBody>
        </p:sp>
      </p:grpSp>
      <p:sp>
        <p:nvSpPr>
          <p:cNvPr id="12" name="Text Placeholder 4"/>
          <p:cNvSpPr txBox="1">
            <a:spLocks/>
          </p:cNvSpPr>
          <p:nvPr/>
        </p:nvSpPr>
        <p:spPr bwMode="auto">
          <a:xfrm>
            <a:off x="354962" y="3707926"/>
            <a:ext cx="4872132" cy="214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1313" indent="-341313" eaLnBrk="0" hangingPunct="0">
              <a:lnSpc>
                <a:spcPts val="2400"/>
              </a:lnSpc>
              <a:buFont typeface="Wingdings" pitchFamily="2" charset="2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3pPr>
            <a:lvl4pPr marL="1598613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2" indent="0" hangingPunct="1">
              <a:lnSpc>
                <a:spcPct val="100000"/>
              </a:lnSpc>
              <a:spcBef>
                <a:spcPts val="600"/>
              </a:spcBef>
              <a:buClr>
                <a:srgbClr val="003366"/>
              </a:buClr>
              <a:buFont typeface="Wingdings" pitchFamily="2" charset="2"/>
              <a:buNone/>
              <a:defRPr/>
            </a:pPr>
            <a:endParaRPr lang="en-US" altLang="en-US" dirty="0" smtClean="0">
              <a:cs typeface="Arial" charset="0"/>
            </a:endParaRPr>
          </a:p>
          <a:p>
            <a:pPr marL="0" lvl="2" indent="0" hangingPunct="1">
              <a:lnSpc>
                <a:spcPct val="100000"/>
              </a:lnSpc>
              <a:spcBef>
                <a:spcPts val="600"/>
              </a:spcBef>
              <a:buClr>
                <a:srgbClr val="003366"/>
              </a:buClr>
              <a:buFont typeface="Wingdings" pitchFamily="2" charset="2"/>
              <a:buNone/>
              <a:defRPr/>
            </a:pPr>
            <a:r>
              <a:rPr lang="en-US" altLang="en-US" dirty="0" smtClean="0">
                <a:cs typeface="Arial" charset="0"/>
              </a:rPr>
              <a:t>Compare:</a:t>
            </a:r>
          </a:p>
          <a:p>
            <a:pPr marL="342900" lvl="2" indent="-342900" hangingPunct="1">
              <a:lnSpc>
                <a:spcPct val="100000"/>
              </a:lnSpc>
              <a:spcBef>
                <a:spcPts val="600"/>
              </a:spcBef>
              <a:buClr>
                <a:srgbClr val="003366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cs typeface="Arial" charset="0"/>
              </a:rPr>
              <a:t>clinical treatment plan</a:t>
            </a:r>
          </a:p>
          <a:p>
            <a:pPr marL="342900" lvl="2" indent="-342900" hangingPunct="1">
              <a:lnSpc>
                <a:spcPct val="100000"/>
              </a:lnSpc>
              <a:spcBef>
                <a:spcPts val="600"/>
              </a:spcBef>
              <a:buClr>
                <a:srgbClr val="003366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cs typeface="Arial" charset="0"/>
              </a:rPr>
              <a:t>Monte Carlo simulation</a:t>
            </a:r>
          </a:p>
          <a:p>
            <a:pPr marL="342900" lvl="2" indent="-342900" hangingPunct="1">
              <a:lnSpc>
                <a:spcPct val="100000"/>
              </a:lnSpc>
              <a:spcBef>
                <a:spcPts val="600"/>
              </a:spcBef>
              <a:buClr>
                <a:srgbClr val="003366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cs typeface="Arial" charset="0"/>
              </a:rPr>
              <a:t>PET imaging</a:t>
            </a:r>
          </a:p>
          <a:p>
            <a:pPr marL="0" lvl="2" indent="0" hangingPunct="1">
              <a:lnSpc>
                <a:spcPct val="100000"/>
              </a:lnSpc>
              <a:spcBef>
                <a:spcPts val="600"/>
              </a:spcBef>
              <a:buClr>
                <a:srgbClr val="003366"/>
              </a:buClr>
              <a:buFont typeface="Wingdings" pitchFamily="2" charset="2"/>
              <a:buNone/>
              <a:defRPr/>
            </a:pPr>
            <a:r>
              <a:rPr lang="en-US" altLang="en-US" dirty="0" smtClean="0">
                <a:cs typeface="Arial" charset="0"/>
              </a:rPr>
              <a:t>	</a:t>
            </a:r>
          </a:p>
          <a:p>
            <a:pPr hangingPunct="1">
              <a:lnSpc>
                <a:spcPct val="100000"/>
              </a:lnSpc>
              <a:spcBef>
                <a:spcPts val="800"/>
              </a:spcBef>
              <a:buClr>
                <a:srgbClr val="003366"/>
              </a:buClr>
              <a:buFont typeface="Arial" charset="0"/>
              <a:buChar char="•"/>
              <a:defRPr/>
            </a:pPr>
            <a:endParaRPr lang="en-US" altLang="en-US" dirty="0" smtClean="0">
              <a:cs typeface="Arial" charset="0"/>
            </a:endParaRPr>
          </a:p>
          <a:p>
            <a:pPr algn="ctr" hangingPunct="1">
              <a:lnSpc>
                <a:spcPct val="100000"/>
              </a:lnSpc>
              <a:spcBef>
                <a:spcPts val="800"/>
              </a:spcBef>
              <a:buClr>
                <a:srgbClr val="003366"/>
              </a:buClr>
              <a:buFont typeface="Arial" charset="0"/>
              <a:buNone/>
              <a:defRPr/>
            </a:pPr>
            <a:endParaRPr lang="en-US" altLang="en-US" sz="2200" b="1" dirty="0" smtClean="0">
              <a:cs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518651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Monitoring of therapy: hadron/proton therapy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7487882" y="6246193"/>
            <a:ext cx="43571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sz="1200" dirty="0" smtClean="0"/>
              <a:t>Courtesy of Heidelberger </a:t>
            </a:r>
            <a:r>
              <a:rPr lang="en-US" altLang="en-US" sz="1200" dirty="0" err="1"/>
              <a:t>Ionenstrahl-Therapiezentrum</a:t>
            </a:r>
            <a:r>
              <a:rPr lang="en-US" altLang="en-US" sz="1200" dirty="0"/>
              <a:t> (HIT)</a:t>
            </a:r>
          </a:p>
        </p:txBody>
      </p:sp>
    </p:spTree>
    <p:extLst>
      <p:ext uri="{BB962C8B-B14F-4D97-AF65-F5344CB8AC3E}">
        <p14:creationId xmlns:p14="http://schemas.microsoft.com/office/powerpoint/2010/main" val="72485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8"/>
          <p:cNvSpPr txBox="1">
            <a:spLocks noChangeArrowheads="1"/>
          </p:cNvSpPr>
          <p:nvPr/>
        </p:nvSpPr>
        <p:spPr bwMode="auto">
          <a:xfrm>
            <a:off x="322471" y="2988398"/>
            <a:ext cx="4066649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dirty="0"/>
              <a:t>PET scan characteristics:</a:t>
            </a:r>
          </a:p>
          <a:p>
            <a:pPr eaLnBrk="1" hangingPunct="1">
              <a:lnSpc>
                <a:spcPct val="100000"/>
              </a:lnSpc>
              <a:buFontTx/>
              <a:buChar char="-"/>
            </a:pPr>
            <a:r>
              <a:rPr lang="en-US" altLang="en-US" dirty="0"/>
              <a:t>long (30 minutes)</a:t>
            </a:r>
          </a:p>
          <a:p>
            <a:pPr eaLnBrk="1" hangingPunct="1">
              <a:lnSpc>
                <a:spcPct val="100000"/>
              </a:lnSpc>
              <a:buFontTx/>
              <a:buChar char="-"/>
            </a:pPr>
            <a:r>
              <a:rPr lang="en-US" altLang="en-US" dirty="0"/>
              <a:t>low number of counts [10</a:t>
            </a:r>
            <a:r>
              <a:rPr lang="en-US" altLang="en-US" baseline="30000" dirty="0"/>
              <a:t>5</a:t>
            </a:r>
            <a:r>
              <a:rPr lang="en-US" altLang="en-US" dirty="0"/>
              <a:t>-10</a:t>
            </a:r>
            <a:r>
              <a:rPr lang="en-US" altLang="en-US" baseline="30000" dirty="0"/>
              <a:t>6</a:t>
            </a:r>
            <a:r>
              <a:rPr lang="en-US" altLang="en-US" dirty="0"/>
              <a:t>], </a:t>
            </a:r>
            <a:r>
              <a:rPr lang="en-US" altLang="en-US" dirty="0" smtClean="0"/>
              <a:t>while typical FDG </a:t>
            </a:r>
            <a:r>
              <a:rPr lang="en-US" altLang="en-US" dirty="0"/>
              <a:t>PET is [10</a:t>
            </a:r>
            <a:r>
              <a:rPr lang="en-US" altLang="en-US" baseline="30000" dirty="0"/>
              <a:t>7</a:t>
            </a:r>
            <a:r>
              <a:rPr lang="en-US" altLang="en-US" dirty="0"/>
              <a:t>-10</a:t>
            </a:r>
            <a:r>
              <a:rPr lang="en-US" altLang="en-US" baseline="30000" dirty="0"/>
              <a:t>8</a:t>
            </a:r>
            <a:r>
              <a:rPr lang="en-US" altLang="en-US" dirty="0"/>
              <a:t>]</a:t>
            </a:r>
          </a:p>
          <a:p>
            <a:pPr eaLnBrk="1" hangingPunct="1">
              <a:lnSpc>
                <a:spcPct val="100000"/>
              </a:lnSpc>
              <a:buFontTx/>
              <a:buChar char="-"/>
            </a:pPr>
            <a:r>
              <a:rPr lang="en-US" altLang="en-US" dirty="0"/>
              <a:t>with high random fraction (&gt;</a:t>
            </a:r>
            <a:r>
              <a:rPr lang="en-US" altLang="en-US" dirty="0" smtClean="0"/>
              <a:t>80%) </a:t>
            </a:r>
            <a:endParaRPr lang="en-US" altLang="en-US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 bwMode="auto">
          <a:xfrm>
            <a:off x="432024" y="1325563"/>
            <a:ext cx="11644276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1313" indent="-341313" eaLnBrk="0" hangingPunct="0">
              <a:lnSpc>
                <a:spcPts val="2400"/>
              </a:lnSpc>
              <a:buFont typeface="Wingdings" pitchFamily="2" charset="2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3pPr>
            <a:lvl4pPr marL="1598613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2" indent="0" hangingPunct="1">
              <a:lnSpc>
                <a:spcPct val="100000"/>
              </a:lnSpc>
              <a:spcBef>
                <a:spcPts val="600"/>
              </a:spcBef>
              <a:buClr>
                <a:srgbClr val="003366"/>
              </a:buClr>
              <a:buFont typeface="Wingdings" pitchFamily="2" charset="2"/>
              <a:buNone/>
              <a:defRPr/>
            </a:pPr>
            <a:r>
              <a:rPr lang="en-US" altLang="en-US" dirty="0" smtClean="0">
                <a:cs typeface="Arial" charset="0"/>
              </a:rPr>
              <a:t>PET imaging of irradiation with proton or </a:t>
            </a:r>
            <a:r>
              <a:rPr lang="en-US" altLang="en-US" baseline="30000" dirty="0" smtClean="0">
                <a:cs typeface="Arial" charset="0"/>
              </a:rPr>
              <a:t>12</a:t>
            </a:r>
            <a:r>
              <a:rPr lang="en-US" altLang="en-US" dirty="0" smtClean="0">
                <a:cs typeface="Arial" charset="0"/>
              </a:rPr>
              <a:t>C induces β</a:t>
            </a:r>
            <a:r>
              <a:rPr lang="en-US" altLang="en-US" baseline="30000" dirty="0" smtClean="0">
                <a:cs typeface="Arial" charset="0"/>
              </a:rPr>
              <a:t>+</a:t>
            </a:r>
            <a:r>
              <a:rPr lang="en-US" altLang="en-US" dirty="0" smtClean="0">
                <a:cs typeface="Arial" charset="0"/>
              </a:rPr>
              <a:t> emitter (</a:t>
            </a:r>
            <a:r>
              <a:rPr lang="en-US" altLang="en-US" baseline="30000" dirty="0" smtClean="0">
                <a:cs typeface="Arial" charset="0"/>
              </a:rPr>
              <a:t>15</a:t>
            </a:r>
            <a:r>
              <a:rPr lang="en-US" altLang="en-US" dirty="0" smtClean="0">
                <a:cs typeface="Arial" charset="0"/>
              </a:rPr>
              <a:t>O, </a:t>
            </a:r>
            <a:r>
              <a:rPr lang="en-US" altLang="en-US" baseline="30000" dirty="0" smtClean="0">
                <a:cs typeface="Arial" charset="0"/>
              </a:rPr>
              <a:t>11</a:t>
            </a:r>
            <a:r>
              <a:rPr lang="en-US" altLang="en-US" dirty="0" smtClean="0">
                <a:cs typeface="Arial" charset="0"/>
              </a:rPr>
              <a:t>C, </a:t>
            </a:r>
            <a:r>
              <a:rPr lang="en-US" altLang="en-US" dirty="0" err="1" smtClean="0">
                <a:cs typeface="Arial" charset="0"/>
              </a:rPr>
              <a:t>etc</a:t>
            </a:r>
            <a:r>
              <a:rPr lang="en-US" altLang="en-US" dirty="0" smtClean="0">
                <a:cs typeface="Arial" charset="0"/>
              </a:rPr>
              <a:t>)  </a:t>
            </a:r>
          </a:p>
          <a:p>
            <a:pPr marL="0" lvl="2" indent="0" hangingPunct="1">
              <a:lnSpc>
                <a:spcPct val="100000"/>
              </a:lnSpc>
              <a:spcBef>
                <a:spcPts val="600"/>
              </a:spcBef>
              <a:buClr>
                <a:srgbClr val="003366"/>
              </a:buClr>
              <a:buNone/>
              <a:defRPr/>
            </a:pPr>
            <a:r>
              <a:rPr lang="en-US" altLang="en-US" dirty="0" smtClean="0"/>
              <a:t>Hadron </a:t>
            </a:r>
            <a:r>
              <a:rPr lang="en-US" altLang="en-US" dirty="0"/>
              <a:t>and proton therapy are used for local treatment of tumors: liver, brain, eyes, </a:t>
            </a:r>
            <a:r>
              <a:rPr lang="en-US" altLang="en-US" dirty="0" smtClean="0"/>
              <a:t>prostate. </a:t>
            </a:r>
          </a:p>
          <a:p>
            <a:pPr marL="0" lvl="2" indent="0" hangingPunct="1">
              <a:lnSpc>
                <a:spcPct val="100000"/>
              </a:lnSpc>
              <a:spcBef>
                <a:spcPts val="600"/>
              </a:spcBef>
              <a:buClr>
                <a:srgbClr val="003366"/>
              </a:buClr>
              <a:buNone/>
              <a:defRPr/>
            </a:pPr>
            <a:r>
              <a:rPr lang="en-US" altLang="en-US" dirty="0" smtClean="0"/>
              <a:t>Very </a:t>
            </a:r>
            <a:r>
              <a:rPr lang="en-US" altLang="en-US" dirty="0"/>
              <a:t>weak PET signal from nuclei activation inside the tissue</a:t>
            </a:r>
            <a:r>
              <a:rPr lang="en-US" altLang="en-US" dirty="0" smtClean="0"/>
              <a:t>.</a:t>
            </a:r>
            <a:endParaRPr lang="en-US" altLang="en-US" dirty="0" smtClean="0">
              <a:cs typeface="Arial" charset="0"/>
            </a:endParaRPr>
          </a:p>
          <a:p>
            <a:pPr algn="ctr" hangingPunct="1">
              <a:lnSpc>
                <a:spcPct val="100000"/>
              </a:lnSpc>
              <a:spcBef>
                <a:spcPts val="800"/>
              </a:spcBef>
              <a:buClr>
                <a:srgbClr val="003366"/>
              </a:buClr>
              <a:buFont typeface="Arial" charset="0"/>
              <a:buNone/>
              <a:defRPr/>
            </a:pPr>
            <a:endParaRPr lang="en-US" altLang="en-US" sz="2200" b="1" dirty="0" smtClean="0">
              <a:cs typeface="Arial" charset="0"/>
            </a:endParaRP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7487882" y="6246193"/>
            <a:ext cx="64650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sz="1200" dirty="0" smtClean="0"/>
              <a:t>Courtesy of Heidelberger </a:t>
            </a:r>
            <a:r>
              <a:rPr lang="en-US" altLang="en-US" sz="1200" dirty="0" err="1"/>
              <a:t>Ionenstrahl-Therapiezentrum</a:t>
            </a:r>
            <a:r>
              <a:rPr lang="en-US" altLang="en-US" sz="1200" dirty="0"/>
              <a:t> (HIT)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473526" y="2517959"/>
            <a:ext cx="7054771" cy="3798434"/>
            <a:chOff x="1371635" y="2423171"/>
            <a:chExt cx="4797471" cy="2408892"/>
          </a:xfrm>
        </p:grpSpPr>
        <p:pic>
          <p:nvPicPr>
            <p:cNvPr id="1843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20" t="57355" r="36159" b="21626"/>
            <a:stretch>
              <a:fillRect/>
            </a:stretch>
          </p:blipFill>
          <p:spPr bwMode="auto">
            <a:xfrm>
              <a:off x="1828830" y="2423171"/>
              <a:ext cx="4340276" cy="2103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1371635" y="4526268"/>
              <a:ext cx="4302351" cy="305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2" indent="0" hangingPunct="1">
                <a:lnSpc>
                  <a:spcPct val="100000"/>
                </a:lnSpc>
                <a:spcBef>
                  <a:spcPts val="600"/>
                </a:spcBef>
                <a:buClr>
                  <a:srgbClr val="003366"/>
                </a:buClr>
                <a:buFont typeface="Wingdings" pitchFamily="2" charset="2"/>
                <a:buNone/>
                <a:defRPr/>
              </a:pPr>
              <a:r>
                <a:rPr lang="en-US" altLang="en-US" sz="2000" dirty="0">
                  <a:solidFill>
                    <a:schemeClr val="tx1"/>
                  </a:solidFill>
                  <a:cs typeface="Arial" charset="0"/>
                </a:rPr>
                <a:t>Off-beam PET (about 5-10 minutes post-therapy)</a:t>
              </a:r>
            </a:p>
          </p:txBody>
        </p:sp>
      </p:grp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518651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Monitoring of therapy: hadron/proton therapy</a:t>
            </a:r>
          </a:p>
        </p:txBody>
      </p:sp>
    </p:spTree>
    <p:extLst>
      <p:ext uri="{BB962C8B-B14F-4D97-AF65-F5344CB8AC3E}">
        <p14:creationId xmlns:p14="http://schemas.microsoft.com/office/powerpoint/2010/main" val="22648108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7533106" y="6315861"/>
            <a:ext cx="64650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sz="1200" dirty="0" smtClean="0"/>
              <a:t>Courtesy of Heidelberger </a:t>
            </a:r>
            <a:r>
              <a:rPr lang="en-US" altLang="en-US" sz="1200" dirty="0" err="1"/>
              <a:t>Ionenstrahl-Therapiezentrum</a:t>
            </a:r>
            <a:r>
              <a:rPr lang="en-US" altLang="en-US" sz="1200" dirty="0"/>
              <a:t> (HIT)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87995" y="1621158"/>
            <a:ext cx="11222426" cy="3474682"/>
            <a:chOff x="274367" y="1600220"/>
            <a:chExt cx="8412438" cy="2926048"/>
          </a:xfrm>
        </p:grpSpPr>
        <p:sp>
          <p:nvSpPr>
            <p:cNvPr id="2" name="Rectangle 1"/>
            <p:cNvSpPr/>
            <p:nvPr/>
          </p:nvSpPr>
          <p:spPr>
            <a:xfrm>
              <a:off x="274367" y="1600220"/>
              <a:ext cx="8412438" cy="292604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80" t="40363" r="40585" b="36160"/>
            <a:stretch>
              <a:fillRect/>
            </a:stretch>
          </p:blipFill>
          <p:spPr bwMode="auto">
            <a:xfrm>
              <a:off x="548684" y="1783098"/>
              <a:ext cx="1955800" cy="191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548684" y="3794756"/>
              <a:ext cx="291561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400"/>
                </a:lnSpc>
                <a:buFont typeface="Wingdings" pitchFamily="2" charset="2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FontTx/>
                <a:buNone/>
              </a:pPr>
              <a:r>
                <a:rPr lang="en-US" altLang="en-US" sz="1600" b="1" dirty="0" smtClean="0"/>
                <a:t>OSEM</a:t>
              </a:r>
              <a:r>
                <a:rPr lang="en-US" altLang="en-US" sz="1600" b="1" dirty="0"/>
                <a:t>, 21 subsets, </a:t>
              </a:r>
              <a:endParaRPr lang="en-US" altLang="en-US" sz="1600" b="1" dirty="0" smtClean="0"/>
            </a:p>
            <a:p>
              <a:pPr eaLnBrk="1" hangingPunct="1">
                <a:lnSpc>
                  <a:spcPct val="100000"/>
                </a:lnSpc>
                <a:buFontTx/>
                <a:buNone/>
              </a:pPr>
              <a:r>
                <a:rPr lang="en-US" altLang="en-US" sz="1600" b="1" dirty="0" smtClean="0"/>
                <a:t>3 </a:t>
              </a:r>
              <a:r>
                <a:rPr lang="en-US" altLang="en-US" sz="1600" b="1" dirty="0"/>
                <a:t>iterations</a:t>
              </a:r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124" t="41518" r="14369" b="36349"/>
            <a:stretch/>
          </p:blipFill>
          <p:spPr bwMode="auto">
            <a:xfrm>
              <a:off x="2926098" y="1783098"/>
              <a:ext cx="5588000" cy="190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3383293" y="3794756"/>
              <a:ext cx="466338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400"/>
                </a:lnSpc>
                <a:buFont typeface="Wingdings" pitchFamily="2" charset="2"/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FontTx/>
                <a:buNone/>
              </a:pPr>
              <a:r>
                <a:rPr lang="en-US" altLang="en-US" sz="1600" b="1" dirty="0" smtClean="0"/>
                <a:t>OSEM+PSF+TOF</a:t>
              </a:r>
              <a:r>
                <a:rPr lang="en-US" altLang="en-US" sz="1600" b="1" dirty="0"/>
                <a:t>, 14 subsets, 2 </a:t>
              </a:r>
              <a:r>
                <a:rPr lang="en-US" altLang="en-US" sz="1600" b="1" dirty="0" smtClean="0"/>
                <a:t>iterations</a:t>
              </a:r>
            </a:p>
          </p:txBody>
        </p:sp>
      </p:grp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853941" y="5274957"/>
            <a:ext cx="111415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dirty="0" smtClean="0"/>
              <a:t>Reconstruction methods need to be tailored/optimized for challenging applications</a:t>
            </a:r>
            <a:endParaRPr lang="en-US" altLang="en-US" dirty="0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6709152" y="4753927"/>
            <a:ext cx="50012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sz="1400" b="1" dirty="0" smtClean="0"/>
              <a:t>image </a:t>
            </a:r>
            <a:r>
              <a:rPr lang="en-US" altLang="en-US" sz="1400" b="1" dirty="0"/>
              <a:t>size 200x200, 5 mm Gaussian </a:t>
            </a:r>
            <a:r>
              <a:rPr lang="en-US" altLang="en-US" sz="1400" b="1" dirty="0" smtClean="0"/>
              <a:t>filter</a:t>
            </a:r>
            <a:endParaRPr lang="en-US" altLang="en-US" sz="1400" b="1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518651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Monitoring of therapy: hadron/proton therapy</a:t>
            </a:r>
          </a:p>
        </p:txBody>
      </p:sp>
    </p:spTree>
    <p:extLst>
      <p:ext uri="{BB962C8B-B14F-4D97-AF65-F5344CB8AC3E}">
        <p14:creationId xmlns:p14="http://schemas.microsoft.com/office/powerpoint/2010/main" val="3637606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83317" y="1436689"/>
            <a:ext cx="1157149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00000"/>
              </a:lnSpc>
              <a:defRPr/>
            </a:pPr>
            <a:r>
              <a:rPr lang="en-US" altLang="en-US" baseline="30000" dirty="0" smtClean="0"/>
              <a:t>90</a:t>
            </a:r>
            <a:r>
              <a:rPr lang="en-US" altLang="en-US" dirty="0" smtClean="0"/>
              <a:t>Y is used as a therapeutic radioisotope in microspheres for targeted radiation therapy of the liver. Very weak PET signal from </a:t>
            </a:r>
            <a:r>
              <a:rPr lang="en-US" altLang="en-US" dirty="0" err="1" smtClean="0"/>
              <a:t>e</a:t>
            </a:r>
            <a:r>
              <a:rPr lang="en-US" altLang="en-US" baseline="30000" dirty="0" err="1" smtClean="0"/>
              <a:t>+</a:t>
            </a:r>
            <a:r>
              <a:rPr lang="en-US" altLang="en-US" dirty="0" err="1" smtClean="0"/>
              <a:t>e</a:t>
            </a:r>
            <a:r>
              <a:rPr lang="en-US" altLang="en-US" baseline="30000" dirty="0" smtClean="0"/>
              <a:t>-</a:t>
            </a:r>
            <a:r>
              <a:rPr lang="en-US" altLang="en-US" dirty="0" smtClean="0"/>
              <a:t> pair creation</a:t>
            </a:r>
            <a:r>
              <a:rPr lang="en-US" altLang="en-US" dirty="0"/>
              <a:t> </a:t>
            </a:r>
            <a:r>
              <a:rPr lang="en-US" altLang="en-US" dirty="0" smtClean="0"/>
              <a:t>(BR=30x10</a:t>
            </a:r>
            <a:r>
              <a:rPr lang="en-US" altLang="en-US" baseline="30000" dirty="0" smtClean="0"/>
              <a:t>-6</a:t>
            </a:r>
            <a:r>
              <a:rPr lang="en-US" altLang="en-US" dirty="0" smtClean="0"/>
              <a:t>)</a:t>
            </a:r>
            <a:endParaRPr lang="en-US" alt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61075" y="2471846"/>
            <a:ext cx="3451116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dirty="0"/>
              <a:t>PET scan characteristics:</a:t>
            </a:r>
          </a:p>
          <a:p>
            <a:pPr eaLnBrk="1" hangingPunct="1">
              <a:lnSpc>
                <a:spcPct val="100000"/>
              </a:lnSpc>
              <a:buFontTx/>
              <a:buChar char="-"/>
            </a:pPr>
            <a:r>
              <a:rPr lang="en-US" altLang="en-US" dirty="0"/>
              <a:t>long (30 minutes)</a:t>
            </a:r>
          </a:p>
          <a:p>
            <a:pPr eaLnBrk="1" hangingPunct="1">
              <a:lnSpc>
                <a:spcPct val="100000"/>
              </a:lnSpc>
              <a:buFontTx/>
              <a:buChar char="-"/>
            </a:pPr>
            <a:r>
              <a:rPr lang="en-US" altLang="en-US" dirty="0"/>
              <a:t>low number of counts [10</a:t>
            </a:r>
            <a:r>
              <a:rPr lang="en-US" altLang="en-US" baseline="30000" dirty="0"/>
              <a:t>5</a:t>
            </a:r>
            <a:r>
              <a:rPr lang="en-US" altLang="en-US" dirty="0"/>
              <a:t>-10</a:t>
            </a:r>
            <a:r>
              <a:rPr lang="en-US" altLang="en-US" baseline="30000" dirty="0"/>
              <a:t>6</a:t>
            </a:r>
            <a:r>
              <a:rPr lang="en-US" altLang="en-US" dirty="0"/>
              <a:t>], FDG PET is [10</a:t>
            </a:r>
            <a:r>
              <a:rPr lang="en-US" altLang="en-US" baseline="30000" dirty="0"/>
              <a:t>7</a:t>
            </a:r>
            <a:r>
              <a:rPr lang="en-US" altLang="en-US" dirty="0"/>
              <a:t>-10</a:t>
            </a:r>
            <a:r>
              <a:rPr lang="en-US" altLang="en-US" baseline="30000" dirty="0"/>
              <a:t>8</a:t>
            </a:r>
            <a:r>
              <a:rPr lang="en-US" altLang="en-US" dirty="0"/>
              <a:t>]</a:t>
            </a:r>
          </a:p>
          <a:p>
            <a:pPr eaLnBrk="1" hangingPunct="1">
              <a:lnSpc>
                <a:spcPct val="100000"/>
              </a:lnSpc>
              <a:buFontTx/>
              <a:buChar char="-"/>
            </a:pPr>
            <a:r>
              <a:rPr lang="en-US" altLang="en-US" dirty="0"/>
              <a:t>with high random fraction (&gt;80</a:t>
            </a:r>
            <a:r>
              <a:rPr lang="en-US" altLang="en-US" dirty="0" smtClean="0"/>
              <a:t>%)</a:t>
            </a:r>
          </a:p>
          <a:p>
            <a:pPr eaLnBrk="1" hangingPunct="1">
              <a:lnSpc>
                <a:spcPct val="100000"/>
              </a:lnSpc>
              <a:buFontTx/>
              <a:buChar char="-"/>
            </a:pPr>
            <a:r>
              <a:rPr lang="en-US" altLang="en-US" dirty="0" smtClean="0"/>
              <a:t>high </a:t>
            </a:r>
            <a:r>
              <a:rPr lang="en-US" altLang="en-US" dirty="0"/>
              <a:t>flux of Bremsstrahlung singles in </a:t>
            </a:r>
            <a:r>
              <a:rPr lang="en-US" altLang="en-US" baseline="30000" dirty="0"/>
              <a:t>90</a:t>
            </a:r>
            <a:r>
              <a:rPr lang="en-US" altLang="en-US" dirty="0"/>
              <a:t>Y </a:t>
            </a:r>
          </a:p>
          <a:p>
            <a:pPr eaLnBrk="1" hangingPunct="1">
              <a:lnSpc>
                <a:spcPct val="100000"/>
              </a:lnSpc>
              <a:buFontTx/>
              <a:buChar char="-"/>
            </a:pPr>
            <a:endParaRPr lang="en-US" alt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577509" y="2283832"/>
            <a:ext cx="8282956" cy="3977467"/>
            <a:chOff x="990975" y="2423171"/>
            <a:chExt cx="6208983" cy="2998945"/>
          </a:xfrm>
        </p:grpSpPr>
        <p:pic>
          <p:nvPicPr>
            <p:cNvPr id="141314" name="Picture 2" descr="physics90Y-PET2Crop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521" b="29929"/>
            <a:stretch/>
          </p:blipFill>
          <p:spPr bwMode="auto">
            <a:xfrm>
              <a:off x="990975" y="2554455"/>
              <a:ext cx="2468853" cy="2867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180"/>
            <p:cNvGrpSpPr>
              <a:grpSpLocks/>
            </p:cNvGrpSpPr>
            <p:nvPr/>
          </p:nvGrpSpPr>
          <p:grpSpPr bwMode="auto">
            <a:xfrm>
              <a:off x="3566171" y="2423171"/>
              <a:ext cx="3633787" cy="2959100"/>
              <a:chOff x="3341" y="1880"/>
              <a:chExt cx="2073" cy="1660"/>
            </a:xfrm>
          </p:grpSpPr>
          <p:pic>
            <p:nvPicPr>
              <p:cNvPr id="11" name="Picture 5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1" y="1880"/>
                <a:ext cx="2073" cy="16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6"/>
              <p:cNvSpPr txBox="1">
                <a:spLocks noChangeArrowheads="1"/>
              </p:cNvSpPr>
              <p:nvPr/>
            </p:nvSpPr>
            <p:spPr bwMode="auto">
              <a:xfrm>
                <a:off x="3862" y="2758"/>
                <a:ext cx="211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lnSpc>
                    <a:spcPts val="2400"/>
                  </a:lnSpc>
                  <a:buFont typeface="Wingdings" pitchFamily="2" charset="2"/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lnSpc>
                    <a:spcPts val="2400"/>
                  </a:lnSpc>
                  <a:buClr>
                    <a:schemeClr val="tx2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lnSpc>
                    <a:spcPts val="2400"/>
                  </a:lnSpc>
                  <a:buClr>
                    <a:schemeClr val="tx2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lnSpc>
                    <a:spcPts val="2400"/>
                  </a:lnSpc>
                  <a:buClr>
                    <a:schemeClr val="tx2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lnSpc>
                    <a:spcPts val="2400"/>
                  </a:lnSpc>
                  <a:buClr>
                    <a:schemeClr val="tx2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lnSpc>
                    <a:spcPts val="24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lnSpc>
                    <a:spcPts val="24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lnSpc>
                    <a:spcPts val="24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lnSpc>
                    <a:spcPts val="24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buFontTx/>
                  <a:buNone/>
                </a:pPr>
                <a:r>
                  <a:rPr lang="en-US" altLang="en-US" sz="1200"/>
                  <a:t>LSO</a:t>
                </a:r>
              </a:p>
            </p:txBody>
          </p:sp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>
                <a:off x="3744" y="2535"/>
                <a:ext cx="142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78"/>
              <p:cNvSpPr>
                <a:spLocks noChangeShapeType="1"/>
              </p:cNvSpPr>
              <p:nvPr/>
            </p:nvSpPr>
            <p:spPr bwMode="auto">
              <a:xfrm flipH="1">
                <a:off x="3766" y="2943"/>
                <a:ext cx="134" cy="2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79"/>
              <p:cNvSpPr>
                <a:spLocks noChangeShapeType="1"/>
              </p:cNvSpPr>
              <p:nvPr/>
            </p:nvSpPr>
            <p:spPr bwMode="auto">
              <a:xfrm flipH="1" flipV="1">
                <a:off x="3773" y="2597"/>
                <a:ext cx="140" cy="14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518651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Monitoring of therapy: Y-90 therapy</a:t>
            </a:r>
          </a:p>
        </p:txBody>
      </p:sp>
    </p:spTree>
    <p:extLst>
      <p:ext uri="{BB962C8B-B14F-4D97-AF65-F5344CB8AC3E}">
        <p14:creationId xmlns:p14="http://schemas.microsoft.com/office/powerpoint/2010/main" val="21116047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73552" y="5300842"/>
            <a:ext cx="20687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sz="1200" dirty="0" smtClean="0"/>
              <a:t>Courtesy of </a:t>
            </a:r>
            <a:r>
              <a:rPr lang="en-US" altLang="en-US" sz="1200" dirty="0"/>
              <a:t>U</a:t>
            </a:r>
            <a:r>
              <a:rPr lang="en-US" altLang="en-US" sz="1200" dirty="0" smtClean="0"/>
              <a:t>niversity Hospital, Nantes, France</a:t>
            </a:r>
            <a:endParaRPr lang="en-US" altLang="en-US" sz="1200" dirty="0"/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122050" y="1508782"/>
            <a:ext cx="256162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dirty="0" smtClean="0"/>
              <a:t>Patient after Y-90 microspheres injection in the liver </a:t>
            </a:r>
          </a:p>
          <a:p>
            <a:pPr eaLnBrk="1" hangingPunct="1">
              <a:lnSpc>
                <a:spcPct val="100000"/>
              </a:lnSpc>
              <a:buFontTx/>
              <a:buNone/>
            </a:pPr>
            <a:endParaRPr lang="en-US" altLang="en-US" dirty="0" smtClean="0"/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dirty="0" smtClean="0"/>
              <a:t>(50000 counts, 95% random fraction)</a:t>
            </a:r>
            <a:endParaRPr lang="en-US" alt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830285" y="1317171"/>
            <a:ext cx="9126407" cy="5281753"/>
            <a:chOff x="2830285" y="1317171"/>
            <a:chExt cx="9126407" cy="5281753"/>
          </a:xfrm>
        </p:grpSpPr>
        <p:grpSp>
          <p:nvGrpSpPr>
            <p:cNvPr id="2" name="Group 1"/>
            <p:cNvGrpSpPr/>
            <p:nvPr/>
          </p:nvGrpSpPr>
          <p:grpSpPr>
            <a:xfrm>
              <a:off x="2830285" y="1317171"/>
              <a:ext cx="9126407" cy="5281753"/>
              <a:chOff x="2683742" y="1047753"/>
              <a:chExt cx="9392694" cy="5627371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28" t="29234" r="50506" b="41129"/>
              <a:stretch/>
            </p:blipFill>
            <p:spPr bwMode="auto">
              <a:xfrm>
                <a:off x="2683743" y="4680479"/>
                <a:ext cx="4744507" cy="19946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860" t="20312" r="44493" b="9765"/>
              <a:stretch/>
            </p:blipFill>
            <p:spPr bwMode="auto">
              <a:xfrm>
                <a:off x="2683742" y="1047753"/>
                <a:ext cx="4762714" cy="35908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351" t="20312" r="4979" b="9765"/>
              <a:stretch/>
            </p:blipFill>
            <p:spPr bwMode="auto">
              <a:xfrm>
                <a:off x="7428250" y="1047753"/>
                <a:ext cx="4648185" cy="35908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338" t="29234" r="10566" b="41129"/>
              <a:stretch/>
            </p:blipFill>
            <p:spPr bwMode="auto">
              <a:xfrm>
                <a:off x="7410043" y="4680478"/>
                <a:ext cx="4666393" cy="19946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6037475" y="1552872"/>
              <a:ext cx="100226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chemeClr val="bg1"/>
                  </a:solidFill>
                </a:rPr>
                <a:t>non TOF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1036505" y="1552872"/>
              <a:ext cx="50834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dirty="0" smtClean="0">
                  <a:solidFill>
                    <a:schemeClr val="bg1"/>
                  </a:solidFill>
                </a:rPr>
                <a:t>TOF</a:t>
              </a:r>
              <a:endParaRPr lang="en-US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518651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Monitoring of therapy: Y-90 therapy</a:t>
            </a:r>
          </a:p>
        </p:txBody>
      </p:sp>
    </p:spTree>
    <p:extLst>
      <p:ext uri="{BB962C8B-B14F-4D97-AF65-F5344CB8AC3E}">
        <p14:creationId xmlns:p14="http://schemas.microsoft.com/office/powerpoint/2010/main" val="784352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155887" y="1391078"/>
            <a:ext cx="10417420" cy="1050023"/>
            <a:chOff x="952500" y="1828781"/>
            <a:chExt cx="6924647" cy="758825"/>
          </a:xfrm>
        </p:grpSpPr>
        <p:sp>
          <p:nvSpPr>
            <p:cNvPr id="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2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(1)</a:t>
              </a:r>
              <a:endParaRPr lang="en-US" altLang="en-US" sz="2800" kern="0" dirty="0"/>
            </a:p>
          </p:txBody>
        </p:sp>
      </p:grp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6140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endParaRPr lang="en-US" altLang="en-US" kern="0" dirty="0" smtClean="0"/>
          </a:p>
        </p:txBody>
      </p:sp>
      <p:sp>
        <p:nvSpPr>
          <p:cNvPr id="19" name="Chevron 9"/>
          <p:cNvSpPr>
            <a:spLocks noChangeArrowheads="1"/>
          </p:cNvSpPr>
          <p:nvPr/>
        </p:nvSpPr>
        <p:spPr bwMode="auto">
          <a:xfrm>
            <a:off x="516193" y="2593502"/>
            <a:ext cx="1370846" cy="1050023"/>
          </a:xfrm>
          <a:prstGeom prst="chevron">
            <a:avLst>
              <a:gd name="adj" fmla="val 50074"/>
            </a:avLst>
          </a:prstGeom>
          <a:solidFill>
            <a:srgbClr val="AAB414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549276" y="3875110"/>
            <a:ext cx="10981085" cy="1050023"/>
            <a:chOff x="549275" y="1828781"/>
            <a:chExt cx="7299325" cy="758825"/>
          </a:xfrm>
        </p:grpSpPr>
        <p:sp>
          <p:nvSpPr>
            <p:cNvPr id="22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3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4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5693419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new trends: </a:t>
              </a:r>
              <a:r>
                <a:rPr lang="en-US" altLang="en-US" sz="2800" kern="0" dirty="0" smtClean="0"/>
                <a:t>beyond “generic” FDG imaging</a:t>
              </a:r>
              <a:endParaRPr lang="en-US" altLang="en-US" sz="2800" kern="0" dirty="0"/>
            </a:p>
          </p:txBody>
        </p:sp>
      </p:grpSp>
      <p:grpSp>
        <p:nvGrpSpPr>
          <p:cNvPr id="25" name="Group 4"/>
          <p:cNvGrpSpPr>
            <a:grpSpLocks/>
          </p:cNvGrpSpPr>
          <p:nvPr/>
        </p:nvGrpSpPr>
        <p:grpSpPr bwMode="auto">
          <a:xfrm>
            <a:off x="549276" y="5134379"/>
            <a:ext cx="10981085" cy="1050023"/>
            <a:chOff x="549275" y="1828781"/>
            <a:chExt cx="7299325" cy="758825"/>
          </a:xfrm>
        </p:grpSpPr>
        <p:sp>
          <p:nvSpPr>
            <p:cNvPr id="26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4895327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new trends: </a:t>
              </a:r>
              <a:r>
                <a:rPr lang="en-US" altLang="en-US" sz="2800" kern="0" dirty="0" smtClean="0"/>
                <a:t>beyond “static” imaging</a:t>
              </a:r>
              <a:endParaRPr lang="en-US" altLang="en-US" sz="2800" kern="0" dirty="0"/>
            </a:p>
          </p:txBody>
        </p:sp>
      </p:grpSp>
      <p:grpSp>
        <p:nvGrpSpPr>
          <p:cNvPr id="29" name="Group 4"/>
          <p:cNvGrpSpPr>
            <a:grpSpLocks/>
          </p:cNvGrpSpPr>
          <p:nvPr/>
        </p:nvGrpSpPr>
        <p:grpSpPr bwMode="auto">
          <a:xfrm>
            <a:off x="516194" y="1391078"/>
            <a:ext cx="11047586" cy="2252447"/>
            <a:chOff x="533617" y="959820"/>
            <a:chExt cx="7343529" cy="1627786"/>
          </a:xfrm>
        </p:grpSpPr>
        <p:sp>
          <p:nvSpPr>
            <p:cNvPr id="30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1" name="Chevron 9"/>
            <p:cNvSpPr>
              <a:spLocks noChangeArrowheads="1"/>
            </p:cNvSpPr>
            <p:nvPr/>
          </p:nvSpPr>
          <p:spPr bwMode="auto">
            <a:xfrm>
              <a:off x="533617" y="959820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1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(2)</a:t>
              </a:r>
              <a:endParaRPr lang="en-US" altLang="en-US" sz="280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50941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549276" y="1391078"/>
            <a:ext cx="11024030" cy="1050023"/>
            <a:chOff x="549275" y="1828781"/>
            <a:chExt cx="7327871" cy="758825"/>
          </a:xfrm>
        </p:grpSpPr>
        <p:sp>
          <p:nvSpPr>
            <p:cNvPr id="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1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(1)</a:t>
              </a:r>
              <a:endParaRPr lang="en-US" altLang="en-US" sz="2800" kern="0" dirty="0"/>
            </a:p>
          </p:txBody>
        </p:sp>
      </p:grp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549276" y="3875110"/>
            <a:ext cx="10981085" cy="1050023"/>
            <a:chOff x="549275" y="1828781"/>
            <a:chExt cx="7299325" cy="758825"/>
          </a:xfrm>
        </p:grpSpPr>
        <p:sp>
          <p:nvSpPr>
            <p:cNvPr id="3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4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5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5693419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new trends: </a:t>
              </a:r>
              <a:r>
                <a:rPr lang="en-US" altLang="en-US" sz="2800" kern="0" dirty="0" smtClean="0"/>
                <a:t>beyond “generic” FDG imaging</a:t>
              </a:r>
              <a:endParaRPr lang="en-US" altLang="en-US" sz="2800" kern="0" dirty="0"/>
            </a:p>
          </p:txBody>
        </p:sp>
      </p:grpSp>
      <p:grpSp>
        <p:nvGrpSpPr>
          <p:cNvPr id="36" name="Group 4"/>
          <p:cNvGrpSpPr>
            <a:grpSpLocks/>
          </p:cNvGrpSpPr>
          <p:nvPr/>
        </p:nvGrpSpPr>
        <p:grpSpPr bwMode="auto">
          <a:xfrm>
            <a:off x="549276" y="5134379"/>
            <a:ext cx="10981085" cy="1050023"/>
            <a:chOff x="549275" y="1828781"/>
            <a:chExt cx="7299325" cy="758825"/>
          </a:xfrm>
        </p:grpSpPr>
        <p:sp>
          <p:nvSpPr>
            <p:cNvPr id="37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8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9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4895327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new trends: </a:t>
              </a:r>
              <a:r>
                <a:rPr lang="en-US" altLang="en-US" sz="2800" kern="0" dirty="0" smtClean="0"/>
                <a:t>beyond “static” imaging</a:t>
              </a:r>
              <a:endParaRPr lang="en-US" altLang="en-US" sz="2800" kern="0" dirty="0"/>
            </a:p>
          </p:txBody>
        </p:sp>
      </p:grp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6140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Outline (1)</a:t>
            </a:r>
          </a:p>
        </p:txBody>
      </p:sp>
      <p:grpSp>
        <p:nvGrpSpPr>
          <p:cNvPr id="19" name="Group 4"/>
          <p:cNvGrpSpPr>
            <a:grpSpLocks/>
          </p:cNvGrpSpPr>
          <p:nvPr/>
        </p:nvGrpSpPr>
        <p:grpSpPr bwMode="auto">
          <a:xfrm>
            <a:off x="539750" y="2593501"/>
            <a:ext cx="11024030" cy="1050023"/>
            <a:chOff x="549275" y="1828781"/>
            <a:chExt cx="7327871" cy="758825"/>
          </a:xfrm>
        </p:grpSpPr>
        <p:sp>
          <p:nvSpPr>
            <p:cNvPr id="21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2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3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1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(2)</a:t>
              </a:r>
              <a:endParaRPr lang="en-US" altLang="en-US" sz="280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7674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10824937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Challenges of </a:t>
            </a:r>
            <a:r>
              <a:rPr lang="en-US" altLang="en-US" kern="0" dirty="0" err="1" smtClean="0"/>
              <a:t>theranostics</a:t>
            </a:r>
            <a:r>
              <a:rPr lang="en-US" altLang="en-US" kern="0" dirty="0" smtClean="0"/>
              <a:t> and personalized therapy monitoring</a:t>
            </a:r>
          </a:p>
        </p:txBody>
      </p:sp>
      <p:pic>
        <p:nvPicPr>
          <p:cNvPr id="28674" name="Picture 2" descr="C:\Users\contma00\Desktop\New folder\IMG_339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21" r="3523" b="4492"/>
          <a:stretch/>
        </p:blipFill>
        <p:spPr bwMode="auto">
          <a:xfrm>
            <a:off x="0" y="-565689"/>
            <a:ext cx="12198350" cy="742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60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20844" y="1454190"/>
            <a:ext cx="108749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400" dirty="0" smtClean="0">
                <a:solidFill>
                  <a:schemeClr val="tx1"/>
                </a:solidFill>
              </a:rPr>
              <a:t>Challenges for PET physics and reconstruction:</a:t>
            </a: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non-pure beta decay -&gt; accurate prompt gammas corrections</a:t>
            </a: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Long positron range -&gt; range </a:t>
            </a:r>
            <a:r>
              <a:rPr lang="en-US" sz="2400" dirty="0" err="1" smtClean="0">
                <a:solidFill>
                  <a:schemeClr val="tx1"/>
                </a:solidFill>
              </a:rPr>
              <a:t>deblurring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Fewer counts -&gt; reconstruction optimization</a:t>
            </a:r>
            <a:endParaRPr lang="en-US" sz="2400" dirty="0">
              <a:solidFill>
                <a:schemeClr val="tx1"/>
              </a:solidFill>
            </a:endParaRP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Unknown kinetics or biological mechanisms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10824937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Challenges of </a:t>
            </a:r>
            <a:r>
              <a:rPr lang="en-US" altLang="en-US" kern="0" dirty="0" err="1" smtClean="0"/>
              <a:t>theranostics</a:t>
            </a:r>
            <a:r>
              <a:rPr lang="en-US" altLang="en-US" kern="0" dirty="0" smtClean="0"/>
              <a:t> and personalized therapy monitoring</a:t>
            </a:r>
          </a:p>
        </p:txBody>
      </p:sp>
    </p:spTree>
    <p:extLst>
      <p:ext uri="{BB962C8B-B14F-4D97-AF65-F5344CB8AC3E}">
        <p14:creationId xmlns:p14="http://schemas.microsoft.com/office/powerpoint/2010/main" val="88380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7731414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Positron Emitting Isotopes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957632"/>
              </p:ext>
            </p:extLst>
          </p:nvPr>
        </p:nvGraphicFramePr>
        <p:xfrm>
          <a:off x="95537" y="1392646"/>
          <a:ext cx="5595580" cy="40391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9775"/>
                <a:gridCol w="898001"/>
                <a:gridCol w="1025368"/>
                <a:gridCol w="703109"/>
                <a:gridCol w="703109"/>
                <a:gridCol w="703109"/>
                <a:gridCol w="703109"/>
              </a:tblGrid>
              <a:tr h="12743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Isotope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Half-life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Branching (</a:t>
                      </a:r>
                      <a:r>
                        <a:rPr lang="en-SG" sz="1400" dirty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SG" sz="1400" baseline="30000" dirty="0">
                          <a:effectLst/>
                        </a:rPr>
                        <a:t>+</a:t>
                      </a:r>
                      <a:r>
                        <a:rPr lang="en-SG" sz="1400" dirty="0">
                          <a:effectLst/>
                        </a:rPr>
                        <a:t>) in %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err="1">
                          <a:effectLst/>
                        </a:rPr>
                        <a:t>E</a:t>
                      </a:r>
                      <a:r>
                        <a:rPr lang="en-SG" sz="1400" baseline="-25000" dirty="0" err="1">
                          <a:effectLst/>
                        </a:rPr>
                        <a:t>max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(MeV)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err="1">
                          <a:effectLst/>
                        </a:rPr>
                        <a:t>E</a:t>
                      </a:r>
                      <a:r>
                        <a:rPr lang="en-SG" sz="1400" baseline="-25000" dirty="0" err="1">
                          <a:effectLst/>
                        </a:rPr>
                        <a:t>mean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(MeV)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err="1">
                          <a:effectLst/>
                        </a:rPr>
                        <a:t>R</a:t>
                      </a:r>
                      <a:r>
                        <a:rPr lang="en-SG" sz="1400" baseline="-25000" dirty="0" err="1">
                          <a:effectLst/>
                        </a:rPr>
                        <a:t>max</a:t>
                      </a:r>
                      <a:r>
                        <a:rPr lang="en-SG" sz="1400" dirty="0">
                          <a:effectLst/>
                        </a:rPr>
                        <a:t> (mm)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err="1">
                          <a:effectLst/>
                        </a:rPr>
                        <a:t>R</a:t>
                      </a:r>
                      <a:r>
                        <a:rPr lang="en-SG" sz="1400" baseline="-25000" dirty="0" err="1">
                          <a:effectLst/>
                        </a:rPr>
                        <a:t>mean</a:t>
                      </a:r>
                      <a:r>
                        <a:rPr lang="en-SG" sz="1400" baseline="-25000" dirty="0">
                          <a:effectLst/>
                        </a:rPr>
                        <a:t> </a:t>
                      </a:r>
                      <a:r>
                        <a:rPr lang="en-SG" sz="1400" dirty="0">
                          <a:effectLst/>
                        </a:rPr>
                        <a:t>(mm)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4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11</a:t>
                      </a:r>
                      <a:r>
                        <a:rPr lang="en-SG" sz="1400">
                          <a:effectLst/>
                        </a:rPr>
                        <a:t>C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20.4 min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99.8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0.960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0.386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4.2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1.2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4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13</a:t>
                      </a:r>
                      <a:r>
                        <a:rPr lang="en-SG" sz="1400">
                          <a:effectLst/>
                        </a:rPr>
                        <a:t>N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10.0 min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99.8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1.199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0.492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5.5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1.8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4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15</a:t>
                      </a:r>
                      <a:r>
                        <a:rPr lang="en-SG" sz="1400">
                          <a:effectLst/>
                        </a:rPr>
                        <a:t>O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2 min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99.9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1.732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0.735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8.4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3.0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4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18</a:t>
                      </a:r>
                      <a:r>
                        <a:rPr lang="en-SG" sz="1400">
                          <a:effectLst/>
                        </a:rPr>
                        <a:t>F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110 min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96.9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0.634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0.250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2.4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28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64</a:t>
                      </a:r>
                      <a:r>
                        <a:rPr lang="en-SG" sz="1400">
                          <a:effectLst/>
                        </a:rPr>
                        <a:t>Cu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12.7 hours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17.5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0.653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0.278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2.5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28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89</a:t>
                      </a:r>
                      <a:r>
                        <a:rPr lang="en-SG" sz="1400">
                          <a:effectLst/>
                        </a:rPr>
                        <a:t>Zr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78.4 hours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22.7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0.902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0.396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3.8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1.3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476775"/>
              </p:ext>
            </p:extLst>
          </p:nvPr>
        </p:nvGraphicFramePr>
        <p:xfrm>
          <a:off x="5807381" y="1392645"/>
          <a:ext cx="6229945" cy="4025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6974"/>
                <a:gridCol w="943011"/>
                <a:gridCol w="1119990"/>
                <a:gridCol w="1119990"/>
                <a:gridCol w="1119990"/>
                <a:gridCol w="1119990"/>
              </a:tblGrid>
              <a:tr h="12589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Isotope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Half-life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Branching (</a:t>
                      </a:r>
                      <a:r>
                        <a:rPr lang="en-SG" sz="1400" dirty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SG" sz="1400" baseline="30000" dirty="0">
                          <a:effectLst/>
                        </a:rPr>
                        <a:t>+</a:t>
                      </a:r>
                      <a:r>
                        <a:rPr lang="en-SG" sz="1400" dirty="0">
                          <a:effectLst/>
                        </a:rPr>
                        <a:t>) in %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SG" sz="1400" baseline="30000" dirty="0">
                          <a:effectLst/>
                        </a:rPr>
                        <a:t>+ </a:t>
                      </a:r>
                      <a:r>
                        <a:rPr lang="en-SG" sz="1400" dirty="0" err="1">
                          <a:effectLst/>
                        </a:rPr>
                        <a:t>E</a:t>
                      </a:r>
                      <a:r>
                        <a:rPr lang="en-SG" sz="1400" baseline="-25000" dirty="0" err="1">
                          <a:effectLst/>
                        </a:rPr>
                        <a:t>max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(MeV)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Branching  (</a:t>
                      </a:r>
                      <a:r>
                        <a:rPr lang="en-SG" sz="1400" dirty="0">
                          <a:effectLst/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SG" sz="1400" dirty="0">
                          <a:effectLst/>
                        </a:rPr>
                        <a:t>) in %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SG" sz="1400" baseline="30000" dirty="0">
                          <a:effectLst/>
                        </a:rPr>
                        <a:t> </a:t>
                      </a:r>
                      <a:r>
                        <a:rPr lang="en-SG" sz="1400" dirty="0">
                          <a:effectLst/>
                        </a:rPr>
                        <a:t>E (PG)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(MeV)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60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68</a:t>
                      </a:r>
                      <a:r>
                        <a:rPr lang="en-SG" sz="1400">
                          <a:effectLst/>
                        </a:rPr>
                        <a:t>Ga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67.8 min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87.7, </a:t>
                      </a:r>
                      <a:endParaRPr lang="en-SG" sz="1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1.2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1.899, 0.821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3.2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1.077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42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76</a:t>
                      </a:r>
                      <a:r>
                        <a:rPr lang="en-SG" sz="1400">
                          <a:effectLst/>
                        </a:rPr>
                        <a:t>Br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16.2 hours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25.8, </a:t>
                      </a:r>
                      <a:endParaRPr lang="en-SG" sz="1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6.3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3.382,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0.871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74.0</a:t>
                      </a:r>
                      <a:r>
                        <a:rPr lang="en-SG" sz="1400" dirty="0" smtClean="0">
                          <a:effectLst/>
                        </a:rPr>
                        <a:t>,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15.9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0.559, 0.657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60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82</a:t>
                      </a:r>
                      <a:r>
                        <a:rPr lang="en-SG" sz="1400">
                          <a:effectLst/>
                        </a:rPr>
                        <a:t>Rb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1.3 min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81.8, </a:t>
                      </a:r>
                      <a:endParaRPr lang="en-SG" sz="1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13.1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3.378, 2.601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15.1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0.777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42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>
                          <a:effectLst/>
                        </a:rPr>
                        <a:t>86</a:t>
                      </a:r>
                      <a:r>
                        <a:rPr lang="en-SG" sz="1400">
                          <a:effectLst/>
                        </a:rPr>
                        <a:t>Y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14.7 hours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11.9, </a:t>
                      </a:r>
                      <a:endParaRPr lang="en-SG" sz="1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5.6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1.221, 1.545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82.5, </a:t>
                      </a:r>
                      <a:endParaRPr lang="en-SG" sz="1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32.6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1.077. 0.627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60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aseline="30000" dirty="0">
                          <a:effectLst/>
                        </a:rPr>
                        <a:t>124</a:t>
                      </a:r>
                      <a:r>
                        <a:rPr lang="en-SG" sz="1400" dirty="0">
                          <a:effectLst/>
                        </a:rPr>
                        <a:t>I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59765" algn="r"/>
                        </a:tabLst>
                      </a:pPr>
                      <a:r>
                        <a:rPr lang="en-SG" sz="1400" dirty="0" smtClean="0">
                          <a:effectLst/>
                        </a:rPr>
                        <a:t>100 </a:t>
                      </a:r>
                      <a:r>
                        <a:rPr lang="en-SG" sz="1400" dirty="0">
                          <a:effectLst/>
                        </a:rPr>
                        <a:t>hours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11.7, </a:t>
                      </a:r>
                      <a:endParaRPr lang="en-SG" sz="1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10.7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>
                          <a:effectLst/>
                        </a:rPr>
                        <a:t>1.535, 2.138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62.9, </a:t>
                      </a:r>
                      <a:endParaRPr lang="en-SG" sz="1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 smtClean="0">
                          <a:effectLst/>
                        </a:rPr>
                        <a:t>11.2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effectLst/>
                        </a:rPr>
                        <a:t>0.602, 1.691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06777" y="5769754"/>
            <a:ext cx="332453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Pure beta emitters</a:t>
            </a:r>
            <a:endParaRPr lang="en-US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16192" y="5783402"/>
            <a:ext cx="381591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Prompt gamma emitters</a:t>
            </a:r>
            <a:endParaRPr lang="en-US" sz="2000" kern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88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2189163" y="3114675"/>
            <a:ext cx="12198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7731414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Challenges: prompt gamma corrections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8" t="6220" r="15312" b="33255"/>
          <a:stretch/>
        </p:blipFill>
        <p:spPr bwMode="auto">
          <a:xfrm>
            <a:off x="116275" y="1435934"/>
            <a:ext cx="2862943" cy="2375261"/>
          </a:xfrm>
          <a:prstGeom prst="rect">
            <a:avLst/>
          </a:prstGeom>
          <a:noFill/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1" t="268" r="8004" b="50622"/>
          <a:stretch/>
        </p:blipFill>
        <p:spPr bwMode="auto">
          <a:xfrm>
            <a:off x="2845755" y="1435934"/>
            <a:ext cx="3973286" cy="43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2042" y="4050515"/>
            <a:ext cx="1828800" cy="650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F18 decay scheme</a:t>
            </a:r>
            <a:endParaRPr lang="en-US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2041" y="5931566"/>
            <a:ext cx="18288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“simplified” Y86 decay scheme</a:t>
            </a:r>
            <a:endParaRPr lang="en-US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93502" y="5822693"/>
            <a:ext cx="427657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Radial profile of phantom: comparison of different radioisotopes</a:t>
            </a:r>
            <a:endParaRPr lang="en-US" sz="2000" kern="1200" dirty="0" smtClean="0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002182" y="1561363"/>
            <a:ext cx="5196168" cy="3758300"/>
            <a:chOff x="7002182" y="1561363"/>
            <a:chExt cx="5196168" cy="3758300"/>
          </a:xfrm>
        </p:grpSpPr>
        <p:pic>
          <p:nvPicPr>
            <p:cNvPr id="9" name="Picture 8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900670" y="1561363"/>
              <a:ext cx="4297680" cy="334645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295928" y="2326885"/>
              <a:ext cx="3648890" cy="4062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2400" baseline="30000" dirty="0" smtClean="0">
                  <a:solidFill>
                    <a:schemeClr val="tx1"/>
                  </a:solidFill>
                </a:rPr>
                <a:t>124</a:t>
              </a:r>
              <a:r>
                <a:rPr lang="en-US" sz="2400" dirty="0" smtClean="0">
                  <a:solidFill>
                    <a:schemeClr val="tx1"/>
                  </a:solidFill>
                </a:rPr>
                <a:t>I</a:t>
              </a:r>
              <a:endParaRPr lang="en-US" sz="2400" kern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26550" y="2848797"/>
              <a:ext cx="3648890" cy="3747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2400" baseline="30000" dirty="0" smtClean="0">
                  <a:solidFill>
                    <a:schemeClr val="tx1"/>
                  </a:solidFill>
                </a:rPr>
                <a:t>90</a:t>
              </a:r>
              <a:r>
                <a:rPr lang="en-US" sz="2400" dirty="0" smtClean="0">
                  <a:solidFill>
                    <a:schemeClr val="tx1"/>
                  </a:solidFill>
                </a:rPr>
                <a:t>Y</a:t>
              </a:r>
              <a:endParaRPr lang="en-US" sz="2400" kern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41183" y="3389930"/>
              <a:ext cx="3648890" cy="3747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2400" baseline="30000" dirty="0" smtClean="0">
                  <a:solidFill>
                    <a:schemeClr val="tx1"/>
                  </a:solidFill>
                </a:rPr>
                <a:t>68</a:t>
              </a:r>
              <a:r>
                <a:rPr lang="en-US" sz="2400" dirty="0" smtClean="0">
                  <a:solidFill>
                    <a:schemeClr val="tx1"/>
                  </a:solidFill>
                </a:rPr>
                <a:t>Ga</a:t>
              </a:r>
              <a:endParaRPr lang="en-US" sz="2400" kern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02182" y="4507133"/>
              <a:ext cx="1339321" cy="812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2400" baseline="30000" dirty="0" smtClean="0">
                  <a:solidFill>
                    <a:schemeClr val="tx1"/>
                  </a:solidFill>
                </a:rPr>
                <a:t>89</a:t>
              </a:r>
              <a:r>
                <a:rPr lang="en-US" sz="2400" dirty="0" smtClean="0">
                  <a:solidFill>
                    <a:schemeClr val="tx1"/>
                  </a:solidFill>
                </a:rPr>
                <a:t>Zr,</a:t>
              </a:r>
              <a:r>
                <a:rPr lang="en-US" sz="2400" baseline="30000" dirty="0" smtClean="0">
                  <a:solidFill>
                    <a:schemeClr val="tx1"/>
                  </a:solidFill>
                </a:rPr>
                <a:t>11</a:t>
              </a:r>
              <a:r>
                <a:rPr lang="en-US" sz="2400" dirty="0" smtClean="0">
                  <a:solidFill>
                    <a:schemeClr val="tx1"/>
                  </a:solidFill>
                </a:rPr>
                <a:t>C, </a:t>
              </a:r>
              <a:r>
                <a:rPr lang="en-US" sz="2400" baseline="30000" dirty="0" smtClean="0">
                  <a:solidFill>
                    <a:schemeClr val="tx1"/>
                  </a:solidFill>
                </a:rPr>
                <a:t>18</a:t>
              </a:r>
              <a:r>
                <a:rPr lang="en-US" sz="2400" dirty="0" smtClean="0">
                  <a:solidFill>
                    <a:schemeClr val="tx1"/>
                  </a:solidFill>
                </a:rPr>
                <a:t>F, </a:t>
              </a:r>
              <a:r>
                <a:rPr lang="en-US" sz="2400" baseline="30000" dirty="0" smtClean="0">
                  <a:solidFill>
                    <a:schemeClr val="tx1"/>
                  </a:solidFill>
                </a:rPr>
                <a:t>64</a:t>
              </a:r>
              <a:r>
                <a:rPr lang="en-US" sz="2400" dirty="0" smtClean="0">
                  <a:solidFill>
                    <a:schemeClr val="tx1"/>
                  </a:solidFill>
                </a:rPr>
                <a:t>Cu</a:t>
              </a:r>
              <a:endParaRPr lang="en-US" sz="2400" kern="12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>
              <a:off x="7807569" y="2588455"/>
              <a:ext cx="492370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7805225" y="3008141"/>
              <a:ext cx="492370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Arrow Connector 18"/>
            <p:cNvCxnSpPr/>
            <p:nvPr/>
          </p:nvCxnSpPr>
          <p:spPr bwMode="auto">
            <a:xfrm>
              <a:off x="7805225" y="3641188"/>
              <a:ext cx="492370" cy="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7793502" y="4077286"/>
              <a:ext cx="433754" cy="41030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69261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4" name="Picture 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23"/>
          <a:stretch/>
        </p:blipFill>
        <p:spPr bwMode="auto">
          <a:xfrm>
            <a:off x="358739" y="2662677"/>
            <a:ext cx="6220999" cy="15811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478972" y="1337150"/>
            <a:ext cx="5049762" cy="1202850"/>
            <a:chOff x="4862456" y="710004"/>
            <a:chExt cx="7003228" cy="1925618"/>
          </a:xfrm>
        </p:grpSpPr>
        <p:pic>
          <p:nvPicPr>
            <p:cNvPr id="3481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85" t="22495" r="11157" b="56096"/>
            <a:stretch/>
          </p:blipFill>
          <p:spPr bwMode="auto">
            <a:xfrm>
              <a:off x="4862456" y="1151067"/>
              <a:ext cx="7003228" cy="1484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19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52" t="82308" r="31172" b="11176"/>
            <a:stretch/>
          </p:blipFill>
          <p:spPr bwMode="auto">
            <a:xfrm>
              <a:off x="6099586" y="710004"/>
              <a:ext cx="4539727" cy="451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291" y="1385660"/>
            <a:ext cx="3615658" cy="537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9605736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Scanner characterization for all radioisotopes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6863" y="5113523"/>
            <a:ext cx="333700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Prompt gamma correction prevents image artifacts</a:t>
            </a:r>
            <a:endParaRPr lang="en-US" sz="2000" kern="1200" dirty="0" smtClean="0">
              <a:solidFill>
                <a:schemeClr val="tx1"/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7" y="4359588"/>
            <a:ext cx="2809345" cy="249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58263" y="4766388"/>
            <a:ext cx="881670" cy="3474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aseline="30000" dirty="0" smtClean="0">
                <a:solidFill>
                  <a:schemeClr val="tx1"/>
                </a:solidFill>
              </a:rPr>
              <a:t>124</a:t>
            </a:r>
            <a:r>
              <a:rPr lang="en-US" sz="2000" dirty="0" smtClean="0">
                <a:solidFill>
                  <a:schemeClr val="tx1"/>
                </a:solidFill>
              </a:rPr>
              <a:t>I</a:t>
            </a:r>
            <a:endParaRPr lang="en-US" sz="2000" kern="1200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32196" y="6095654"/>
            <a:ext cx="881670" cy="312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kern="1200" dirty="0" smtClean="0">
                <a:solidFill>
                  <a:schemeClr val="tx1"/>
                </a:solidFill>
              </a:rPr>
              <a:t>PG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4673600" y="6256867"/>
            <a:ext cx="474134" cy="8466"/>
          </a:xfrm>
          <a:prstGeom prst="straightConnector1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9258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 bwMode="auto">
          <a:xfrm>
            <a:off x="300986" y="4206117"/>
            <a:ext cx="6618429" cy="1594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1313" indent="-341313" eaLnBrk="0" hangingPunct="0">
              <a:lnSpc>
                <a:spcPts val="2400"/>
              </a:lnSpc>
              <a:buFont typeface="Wingdings" pitchFamily="2" charset="2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1pPr>
            <a:lvl2pPr marL="741363" indent="-284163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3pPr>
            <a:lvl4pPr marL="1598613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hangingPunct="1">
              <a:lnSpc>
                <a:spcPct val="100000"/>
              </a:lnSpc>
              <a:spcBef>
                <a:spcPts val="800"/>
              </a:spcBef>
              <a:buClr>
                <a:srgbClr val="003366"/>
              </a:buClr>
              <a:buFont typeface="Arial" charset="0"/>
              <a:buChar char="•"/>
            </a:pPr>
            <a:r>
              <a:rPr lang="en-US" altLang="en-US" dirty="0">
                <a:cs typeface="Arial" charset="0"/>
              </a:rPr>
              <a:t>Quantification with OSEM starts failing below 200k trues</a:t>
            </a:r>
          </a:p>
          <a:p>
            <a:pPr hangingPunct="1">
              <a:lnSpc>
                <a:spcPct val="100000"/>
              </a:lnSpc>
              <a:spcBef>
                <a:spcPts val="800"/>
              </a:spcBef>
              <a:buClr>
                <a:srgbClr val="003366"/>
              </a:buClr>
              <a:buFont typeface="Arial" charset="0"/>
              <a:buChar char="•"/>
            </a:pPr>
            <a:r>
              <a:rPr lang="en-US" altLang="en-US" dirty="0">
                <a:cs typeface="Arial" charset="0"/>
              </a:rPr>
              <a:t>PSF and TOF can overcome this limitation (best results PSF+TOF) </a:t>
            </a:r>
          </a:p>
          <a:p>
            <a:pPr hangingPunct="1">
              <a:lnSpc>
                <a:spcPct val="100000"/>
              </a:lnSpc>
              <a:spcBef>
                <a:spcPts val="800"/>
              </a:spcBef>
              <a:buClr>
                <a:srgbClr val="003366"/>
              </a:buClr>
              <a:buFont typeface="Arial" charset="0"/>
              <a:buChar char="•"/>
            </a:pPr>
            <a:endParaRPr lang="en-US" altLang="en-US" dirty="0">
              <a:cs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69213" y="2074737"/>
            <a:ext cx="4626722" cy="3600104"/>
            <a:chOff x="644525" y="1382713"/>
            <a:chExt cx="4075113" cy="360010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525" y="1382713"/>
              <a:ext cx="4075113" cy="3600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2808289" y="1728789"/>
              <a:ext cx="1476374" cy="1045017"/>
            </a:xfrm>
            <a:prstGeom prst="roundRect">
              <a:avLst/>
            </a:prstGeom>
            <a:solidFill>
              <a:srgbClr val="FFFFFF"/>
            </a:solidFill>
            <a:ln w="72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93600" tIns="48600" rIns="93600" bIns="48600">
              <a:spAutoFit/>
            </a:bodyPr>
            <a:lstStyle>
              <a:lvl1pPr eaLnBrk="0" hangingPunct="0">
                <a:lnSpc>
                  <a:spcPts val="2400"/>
                </a:lnSpc>
                <a:buFont typeface="Wingdings" pitchFamily="2" charset="2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lnSpc>
                  <a:spcPts val="2400"/>
                </a:lnSpc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Font typeface="Wingdings" pitchFamily="2" charset="2"/>
                <a:buChar char="§"/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>
                <a:lnSpc>
                  <a:spcPct val="100000"/>
                </a:lnSpc>
                <a:buFontTx/>
                <a:buNone/>
              </a:pPr>
              <a:r>
                <a:rPr lang="en-GB" altLang="en-US" sz="1000" dirty="0">
                  <a:solidFill>
                    <a:srgbClr val="0000FF"/>
                  </a:solidFill>
                  <a:cs typeface="Arial" charset="0"/>
                </a:rPr>
                <a:t>OSEM             </a:t>
              </a:r>
            </a:p>
            <a:p>
              <a:pPr eaLnBrk="1">
                <a:lnSpc>
                  <a:spcPct val="100000"/>
                </a:lnSpc>
                <a:buFontTx/>
                <a:buNone/>
              </a:pPr>
              <a:r>
                <a:rPr lang="en-GB" altLang="en-US" sz="1000" dirty="0">
                  <a:solidFill>
                    <a:srgbClr val="FF0000"/>
                  </a:solidFill>
                  <a:cs typeface="Arial" charset="0"/>
                </a:rPr>
                <a:t>OSEM+PSF</a:t>
              </a:r>
            </a:p>
            <a:p>
              <a:pPr eaLnBrk="1">
                <a:lnSpc>
                  <a:spcPct val="100000"/>
                </a:lnSpc>
                <a:buFontTx/>
                <a:buNone/>
              </a:pPr>
              <a:r>
                <a:rPr lang="en-GB" altLang="en-US" sz="1000" dirty="0">
                  <a:solidFill>
                    <a:srgbClr val="23B8DC"/>
                  </a:solidFill>
                  <a:cs typeface="Arial" charset="0"/>
                </a:rPr>
                <a:t>OSEM+TOF</a:t>
              </a:r>
            </a:p>
            <a:p>
              <a:pPr eaLnBrk="1">
                <a:lnSpc>
                  <a:spcPct val="100000"/>
                </a:lnSpc>
                <a:buFontTx/>
                <a:buNone/>
              </a:pPr>
              <a:r>
                <a:rPr lang="en-GB" altLang="en-US" sz="1000" dirty="0">
                  <a:solidFill>
                    <a:srgbClr val="008000"/>
                  </a:solidFill>
                  <a:cs typeface="Arial" charset="0"/>
                </a:rPr>
                <a:t>OSEM+PSFTOF</a:t>
              </a:r>
            </a:p>
          </p:txBody>
        </p:sp>
      </p:grp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3881000" y="1471550"/>
            <a:ext cx="72571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ts val="2400"/>
              </a:lnSpc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ts val="2400"/>
              </a:lnSpc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US" altLang="en-US" b="1" dirty="0"/>
              <a:t>Quantification and </a:t>
            </a:r>
            <a:r>
              <a:rPr lang="en-US" altLang="en-US" b="1" dirty="0" smtClean="0"/>
              <a:t>reproducibility at extremely low counts</a:t>
            </a:r>
            <a:endParaRPr lang="en-US" altLang="en-US" dirty="0"/>
          </a:p>
        </p:txBody>
      </p:sp>
      <p:pic>
        <p:nvPicPr>
          <p:cNvPr id="15" name="Picture 127" descr="C11-si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00" b="13275"/>
          <a:stretch>
            <a:fillRect/>
          </a:stretch>
        </p:blipFill>
        <p:spPr bwMode="auto">
          <a:xfrm>
            <a:off x="532065" y="1372167"/>
            <a:ext cx="2439988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5" t="53992" r="27722" b="15967"/>
          <a:stretch>
            <a:fillRect/>
          </a:stretch>
        </p:blipFill>
        <p:spPr bwMode="auto">
          <a:xfrm>
            <a:off x="3257881" y="2589779"/>
            <a:ext cx="25019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FB4B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FFFF"/>
                  </a:outerShdw>
                </a:effectLst>
              </a14:hiddenEffects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518651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Monitoring of therapy: hadron/proton therapy</a:t>
            </a:r>
          </a:p>
        </p:txBody>
      </p:sp>
    </p:spTree>
    <p:extLst>
      <p:ext uri="{BB962C8B-B14F-4D97-AF65-F5344CB8AC3E}">
        <p14:creationId xmlns:p14="http://schemas.microsoft.com/office/powerpoint/2010/main" val="278270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1118412" y="4060583"/>
            <a:ext cx="10374474" cy="1050023"/>
            <a:chOff x="952500" y="1828781"/>
            <a:chExt cx="6896100" cy="758825"/>
          </a:xfrm>
        </p:grpSpPr>
        <p:sp>
          <p:nvSpPr>
            <p:cNvPr id="3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5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5693419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new trends: </a:t>
              </a:r>
              <a:r>
                <a:rPr lang="en-US" altLang="en-US" sz="2800" kern="0" dirty="0" smtClean="0"/>
                <a:t>beyond “generic” FDG imaging</a:t>
              </a:r>
              <a:endParaRPr lang="en-US" altLang="en-US" sz="2800" kern="0" dirty="0"/>
            </a:p>
          </p:txBody>
        </p:sp>
      </p:grpSp>
      <p:grpSp>
        <p:nvGrpSpPr>
          <p:cNvPr id="36" name="Group 4"/>
          <p:cNvGrpSpPr>
            <a:grpSpLocks/>
          </p:cNvGrpSpPr>
          <p:nvPr/>
        </p:nvGrpSpPr>
        <p:grpSpPr bwMode="auto">
          <a:xfrm>
            <a:off x="511801" y="5319852"/>
            <a:ext cx="10981085" cy="1050023"/>
            <a:chOff x="549275" y="1828781"/>
            <a:chExt cx="7299325" cy="758825"/>
          </a:xfrm>
        </p:grpSpPr>
        <p:sp>
          <p:nvSpPr>
            <p:cNvPr id="37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8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9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4895327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new trends: </a:t>
              </a:r>
              <a:r>
                <a:rPr lang="en-US" altLang="en-US" sz="2800" kern="0" dirty="0" smtClean="0"/>
                <a:t>beyond “static” imaging</a:t>
              </a:r>
              <a:endParaRPr lang="en-US" altLang="en-US" sz="2800" kern="0" dirty="0"/>
            </a:p>
          </p:txBody>
        </p:sp>
      </p:grp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6140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endParaRPr lang="en-US" altLang="en-US" kern="0" dirty="0" smtClean="0"/>
          </a:p>
        </p:txBody>
      </p:sp>
      <p:sp>
        <p:nvSpPr>
          <p:cNvPr id="19" name="Chevron 9"/>
          <p:cNvSpPr>
            <a:spLocks noChangeArrowheads="1"/>
          </p:cNvSpPr>
          <p:nvPr/>
        </p:nvSpPr>
        <p:spPr bwMode="auto">
          <a:xfrm>
            <a:off x="511801" y="4060583"/>
            <a:ext cx="1370846" cy="1050023"/>
          </a:xfrm>
          <a:prstGeom prst="chevron">
            <a:avLst>
              <a:gd name="adj" fmla="val 50074"/>
            </a:avLst>
          </a:prstGeom>
          <a:solidFill>
            <a:srgbClr val="AAB414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2" name="Group 4"/>
          <p:cNvGrpSpPr>
            <a:grpSpLocks/>
          </p:cNvGrpSpPr>
          <p:nvPr/>
        </p:nvGrpSpPr>
        <p:grpSpPr bwMode="auto">
          <a:xfrm>
            <a:off x="549276" y="1543478"/>
            <a:ext cx="11024030" cy="1050023"/>
            <a:chOff x="549275" y="1828781"/>
            <a:chExt cx="7327871" cy="758825"/>
          </a:xfrm>
        </p:grpSpPr>
        <p:sp>
          <p:nvSpPr>
            <p:cNvPr id="2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4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5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1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(1)</a:t>
              </a:r>
              <a:endParaRPr lang="en-US" altLang="en-US" sz="2800" kern="0" dirty="0"/>
            </a:p>
          </p:txBody>
        </p:sp>
      </p:grpSp>
      <p:grpSp>
        <p:nvGrpSpPr>
          <p:cNvPr id="26" name="Group 4"/>
          <p:cNvGrpSpPr>
            <a:grpSpLocks/>
          </p:cNvGrpSpPr>
          <p:nvPr/>
        </p:nvGrpSpPr>
        <p:grpSpPr bwMode="auto">
          <a:xfrm>
            <a:off x="539750" y="2745901"/>
            <a:ext cx="11024030" cy="1050023"/>
            <a:chOff x="549275" y="1828781"/>
            <a:chExt cx="7327871" cy="758825"/>
          </a:xfrm>
        </p:grpSpPr>
        <p:sp>
          <p:nvSpPr>
            <p:cNvPr id="27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9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1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(2)</a:t>
              </a:r>
              <a:endParaRPr lang="en-US" altLang="en-US" sz="280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0746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6140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Tracers used in PET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562076"/>
              </p:ext>
            </p:extLst>
          </p:nvPr>
        </p:nvGraphicFramePr>
        <p:xfrm>
          <a:off x="265546" y="1847918"/>
          <a:ext cx="5632449" cy="4550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9592"/>
                <a:gridCol w="1646408"/>
                <a:gridCol w="1386449"/>
              </a:tblGrid>
              <a:tr h="3227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Radiopharmaceutical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# of Times Scanned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% of Total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ctr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Fluorodeoxyglucose</a:t>
                      </a:r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(F-18)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346442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90.68%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Rubidium chloride (Rb-82)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10211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2.67%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Fluorethylcholine</a:t>
                      </a:r>
                      <a:r>
                        <a:rPr lang="en-US" sz="1400" u="none" strike="noStrike" dirty="0">
                          <a:effectLst/>
                        </a:rPr>
                        <a:t> (F-18)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5087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1.33%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Germanium (Ge-68)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1790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0.47%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Gallium Solution (Ga-68)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1468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0.38%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Fluoro</a:t>
                      </a:r>
                      <a:r>
                        <a:rPr lang="en-US" sz="1400" u="none" strike="noStrike" dirty="0">
                          <a:effectLst/>
                        </a:rPr>
                        <a:t>-L-dopa (F-18)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1264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DOTA-TATE (Ga-68)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1241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Ammonia (N-13)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1233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0.32%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Sodium Fluoride (F-18)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1111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0.29%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Oxygen (O-15)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0.25%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Solution (F-18)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823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0.22%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Acetate (C-11)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0.21%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Choline </a:t>
                      </a:r>
                      <a:r>
                        <a:rPr lang="en-US" sz="1400" u="none" strike="noStrike" dirty="0">
                          <a:effectLst/>
                        </a:rPr>
                        <a:t>(C-11)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787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0.21%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DOTA-TOC (Ga-68)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726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0.19%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Fluorethyltyrosin (F-18)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723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0.19%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Methionine (C-11)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606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0.16%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Solid Solution (Ge-68)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598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0.16%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Crossed Rods (Ge-68)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0.14%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  <a:tr h="219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PSMA (Ga-68)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010" marR="8010" marT="801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442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0.12%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44" marR="457200" marT="9144" marB="0" anchor="b"/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440591" y="4632963"/>
            <a:ext cx="30749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 b="1" baseline="30000" dirty="0">
                <a:solidFill>
                  <a:srgbClr val="FF0000"/>
                </a:solidFill>
                <a:latin typeface="Times New Roman" pitchFamily="18" charset="0"/>
              </a:rPr>
              <a:t>18</a:t>
            </a:r>
            <a:r>
              <a:rPr lang="en-US" altLang="en-US" sz="2000" b="1" dirty="0">
                <a:solidFill>
                  <a:srgbClr val="FF0000"/>
                </a:solidFill>
                <a:latin typeface="Times New Roman" pitchFamily="18" charset="0"/>
              </a:rPr>
              <a:t>F</a:t>
            </a:r>
            <a:r>
              <a:rPr lang="en-US" altLang="en-US" sz="2000" b="1" dirty="0">
                <a:solidFill>
                  <a:srgbClr val="0000CC"/>
                </a:solidFill>
                <a:latin typeface="Times New Roman" pitchFamily="18" charset="0"/>
              </a:rPr>
              <a:t>-FDG</a:t>
            </a:r>
          </a:p>
          <a:p>
            <a:pPr algn="ctr" eaLnBrk="1" hangingPunct="1">
              <a:spcBef>
                <a:spcPct val="10000"/>
              </a:spcBef>
            </a:pPr>
            <a:r>
              <a:rPr lang="en-US" altLang="en-US" sz="2000" b="1" i="1" dirty="0">
                <a:solidFill>
                  <a:srgbClr val="000099"/>
                </a:solidFill>
                <a:latin typeface="Times New Roman" pitchFamily="18" charset="0"/>
              </a:rPr>
              <a:t>(</a:t>
            </a:r>
            <a:r>
              <a:rPr lang="en-US" altLang="en-US" sz="2000" b="1" i="1" dirty="0" err="1">
                <a:solidFill>
                  <a:srgbClr val="000099"/>
                </a:solidFill>
                <a:latin typeface="Times New Roman" pitchFamily="18" charset="0"/>
              </a:rPr>
              <a:t>fluorodeoxyglucose</a:t>
            </a:r>
            <a:r>
              <a:rPr lang="en-US" altLang="en-US" sz="2000" b="1" i="1" dirty="0">
                <a:solidFill>
                  <a:srgbClr val="000099"/>
                </a:solidFill>
                <a:latin typeface="Times New Roman" pitchFamily="18" charset="0"/>
              </a:rPr>
              <a:t>)</a:t>
            </a:r>
          </a:p>
        </p:txBody>
      </p:sp>
      <p:pic>
        <p:nvPicPr>
          <p:cNvPr id="7" name="Picture 2" descr="C:\Users\contma00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838" y="2685552"/>
            <a:ext cx="2743200" cy="187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39750" y="1388922"/>
            <a:ext cx="49968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 dirty="0" smtClean="0"/>
              <a:t>Use of PET tracers, 2013</a:t>
            </a:r>
            <a:endParaRPr lang="en-US" altLang="en-US" sz="20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31106" y="1388922"/>
            <a:ext cx="5497657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 i="1" dirty="0" smtClean="0">
                <a:solidFill>
                  <a:srgbClr val="CC0000"/>
                </a:solidFill>
              </a:rPr>
              <a:t>Main application today: oncology</a:t>
            </a:r>
          </a:p>
          <a:p>
            <a:pPr eaLnBrk="1" hangingPunct="1"/>
            <a:r>
              <a:rPr lang="en-US" altLang="en-US" sz="2400" b="1" i="1" dirty="0">
                <a:solidFill>
                  <a:srgbClr val="CC0000"/>
                </a:solidFill>
              </a:rPr>
              <a:t>Measuring Glucose </a:t>
            </a:r>
            <a:r>
              <a:rPr lang="en-US" altLang="en-US" sz="2400" b="1" i="1" dirty="0" smtClean="0">
                <a:solidFill>
                  <a:srgbClr val="CC0000"/>
                </a:solidFill>
              </a:rPr>
              <a:t>Metabolism</a:t>
            </a:r>
          </a:p>
          <a:p>
            <a:pPr eaLnBrk="1" hangingPunct="1"/>
            <a:endParaRPr lang="en-US" altLang="en-US" sz="2400" b="1" i="1" dirty="0">
              <a:solidFill>
                <a:srgbClr val="CC0000"/>
              </a:solidFill>
            </a:endParaRPr>
          </a:p>
          <a:p>
            <a:pPr eaLnBrk="1" hangingPunct="1"/>
            <a:endParaRPr lang="en-US" altLang="en-US" sz="2400" b="1" i="1" dirty="0" smtClean="0">
              <a:solidFill>
                <a:srgbClr val="CC0000"/>
              </a:solidFill>
            </a:endParaRPr>
          </a:p>
          <a:p>
            <a:pPr eaLnBrk="1" hangingPunct="1"/>
            <a:endParaRPr lang="en-US" altLang="en-US" sz="2400" b="1" i="1" dirty="0">
              <a:solidFill>
                <a:srgbClr val="CC0000"/>
              </a:solidFill>
            </a:endParaRPr>
          </a:p>
          <a:p>
            <a:pPr eaLnBrk="1" hangingPunct="1"/>
            <a:endParaRPr lang="en-US" altLang="en-US" sz="2400" b="1" i="1" dirty="0" smtClean="0">
              <a:solidFill>
                <a:srgbClr val="CC0000"/>
              </a:solidFill>
            </a:endParaRPr>
          </a:p>
          <a:p>
            <a:pPr eaLnBrk="1" hangingPunct="1"/>
            <a:endParaRPr lang="en-US" altLang="en-US" sz="2400" b="1" i="1" dirty="0">
              <a:solidFill>
                <a:srgbClr val="CC0000"/>
              </a:solidFill>
            </a:endParaRPr>
          </a:p>
          <a:p>
            <a:pPr eaLnBrk="1" hangingPunct="1"/>
            <a:endParaRPr lang="en-US" altLang="en-US" sz="2400" b="1" i="1" dirty="0">
              <a:solidFill>
                <a:srgbClr val="CC0000"/>
              </a:solidFill>
            </a:endParaRPr>
          </a:p>
          <a:p>
            <a:pPr eaLnBrk="1" hangingPunct="1"/>
            <a:r>
              <a:rPr lang="en-US" altLang="en-US" sz="2400" b="1" i="1" dirty="0" smtClean="0">
                <a:solidFill>
                  <a:srgbClr val="CC0000"/>
                </a:solidFill>
              </a:rPr>
              <a:t>But it is changing…</a:t>
            </a:r>
          </a:p>
          <a:p>
            <a:pPr eaLnBrk="1" hangingPunct="1">
              <a:spcBef>
                <a:spcPct val="50000"/>
              </a:spcBef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3864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00629" y="1412135"/>
            <a:ext cx="2801159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dirty="0" smtClean="0"/>
              <a:t>Compound is inhibitor of a specific site in PSMA (high affinity):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 smtClean="0"/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dirty="0" smtClean="0"/>
              <a:t>It bounds strongly and only to PSMA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/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dirty="0" smtClean="0"/>
              <a:t>Low molecular weight (fast uptake)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/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 smtClean="0"/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/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 smtClean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6542" y="5181027"/>
            <a:ext cx="315557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buNone/>
            </a:pPr>
            <a:r>
              <a:rPr lang="en-US" altLang="en-US" sz="1200" i="1" dirty="0" smtClean="0"/>
              <a:t>* </a:t>
            </a:r>
            <a:r>
              <a:rPr lang="en-US" altLang="en-US" sz="1200" i="1" dirty="0"/>
              <a:t>Banerjee et al</a:t>
            </a:r>
            <a:r>
              <a:rPr lang="en-US" altLang="en-US" sz="1200" i="1" dirty="0" smtClean="0"/>
              <a:t>.: “</a:t>
            </a:r>
            <a:r>
              <a:rPr lang="en-US" sz="1200" i="1" dirty="0" smtClean="0"/>
              <a:t>Synthesis </a:t>
            </a:r>
            <a:r>
              <a:rPr lang="en-US" sz="1200" i="1" dirty="0"/>
              <a:t>and Evaluation of Technetium-99m- and </a:t>
            </a:r>
            <a:r>
              <a:rPr lang="en-US" sz="1200" i="1" dirty="0" smtClean="0"/>
              <a:t>Rhenium-Labeled </a:t>
            </a:r>
            <a:r>
              <a:rPr lang="en-US" sz="1200" i="1" dirty="0"/>
              <a:t>Inhibitors of the Prostate-Specific Membrane </a:t>
            </a:r>
            <a:r>
              <a:rPr lang="en-US" sz="1200" i="1" dirty="0" smtClean="0"/>
              <a:t>Antigen (PSMA)”</a:t>
            </a:r>
            <a:r>
              <a:rPr lang="en-US" altLang="en-US" sz="1200" i="1" dirty="0" smtClean="0"/>
              <a:t>J </a:t>
            </a:r>
            <a:r>
              <a:rPr lang="en-US" altLang="en-US" sz="1200" i="1" dirty="0"/>
              <a:t>Med </a:t>
            </a:r>
            <a:r>
              <a:rPr lang="en-US" altLang="en-US" sz="1200" i="1" dirty="0" err="1"/>
              <a:t>Chem</a:t>
            </a:r>
            <a:r>
              <a:rPr lang="en-US" altLang="en-US" sz="1200" i="1" dirty="0"/>
              <a:t> </a:t>
            </a:r>
            <a:r>
              <a:rPr lang="en-US" altLang="en-US" sz="1200" i="1" dirty="0" smtClean="0"/>
              <a:t>51, 4504-4517, 2008</a:t>
            </a:r>
            <a:endParaRPr lang="en-US" altLang="en-US" sz="1200" i="1" dirty="0"/>
          </a:p>
          <a:p>
            <a:pPr algn="just" eaLnBrk="1" hangingPunct="1">
              <a:spcBef>
                <a:spcPct val="0"/>
              </a:spcBef>
              <a:buClrTx/>
              <a:buNone/>
            </a:pPr>
            <a:r>
              <a:rPr lang="en-US" altLang="en-US" sz="1200" i="1" dirty="0" smtClean="0"/>
              <a:t>** Courtesy of Martin </a:t>
            </a:r>
            <a:r>
              <a:rPr lang="en-US" altLang="en-US" sz="1200" i="1" dirty="0" err="1" smtClean="0"/>
              <a:t>Pomper</a:t>
            </a:r>
            <a:endParaRPr lang="en-US" altLang="en-US" sz="1200" i="1" dirty="0"/>
          </a:p>
        </p:txBody>
      </p:sp>
      <p:grpSp>
        <p:nvGrpSpPr>
          <p:cNvPr id="8" name="Group 7"/>
          <p:cNvGrpSpPr/>
          <p:nvPr/>
        </p:nvGrpSpPr>
        <p:grpSpPr>
          <a:xfrm>
            <a:off x="3319462" y="1263700"/>
            <a:ext cx="5824538" cy="5594299"/>
            <a:chOff x="3319462" y="1263700"/>
            <a:chExt cx="5824538" cy="5594299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2" t="36471" r="15803" b="20674"/>
            <a:stretch/>
          </p:blipFill>
          <p:spPr bwMode="auto">
            <a:xfrm>
              <a:off x="3325906" y="3961210"/>
              <a:ext cx="5818094" cy="289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411"/>
            <a:stretch/>
          </p:blipFill>
          <p:spPr bwMode="auto">
            <a:xfrm>
              <a:off x="3319462" y="1263700"/>
              <a:ext cx="5824538" cy="2761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 bwMode="auto">
            <a:xfrm>
              <a:off x="3810000" y="6221506"/>
              <a:ext cx="3056965" cy="4930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noFill/>
                <a:effectLst/>
                <a:latin typeface="Arial" charset="0"/>
              </a:endParaRP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268279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Beyond FDG: PSMA tracers for prostate cancer</a:t>
            </a:r>
          </a:p>
        </p:txBody>
      </p:sp>
    </p:spTree>
    <p:extLst>
      <p:ext uri="{BB962C8B-B14F-4D97-AF65-F5344CB8AC3E}">
        <p14:creationId xmlns:p14="http://schemas.microsoft.com/office/powerpoint/2010/main" val="141332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8992" y="2122748"/>
            <a:ext cx="45005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i="1" dirty="0" err="1" smtClean="0">
                <a:solidFill>
                  <a:schemeClr val="tx1"/>
                </a:solidFill>
              </a:rPr>
              <a:t>A.Afshar-Oromieh</a:t>
            </a:r>
            <a:r>
              <a:rPr lang="en-US" i="1" dirty="0" smtClean="0">
                <a:solidFill>
                  <a:schemeClr val="tx1"/>
                </a:solidFill>
              </a:rPr>
              <a:t> et </a:t>
            </a:r>
            <a:r>
              <a:rPr lang="en-US" i="1" dirty="0">
                <a:solidFill>
                  <a:schemeClr val="tx1"/>
                </a:solidFill>
              </a:rPr>
              <a:t>al</a:t>
            </a:r>
            <a:r>
              <a:rPr lang="en-US" i="1" dirty="0" smtClean="0">
                <a:solidFill>
                  <a:schemeClr val="tx1"/>
                </a:solidFill>
              </a:rPr>
              <a:t>.: “Comparison </a:t>
            </a:r>
            <a:r>
              <a:rPr lang="en-US" i="1" dirty="0">
                <a:solidFill>
                  <a:schemeClr val="tx1"/>
                </a:solidFill>
              </a:rPr>
              <a:t>of PET imaging with a 68Ga-labelled </a:t>
            </a:r>
            <a:r>
              <a:rPr lang="en-US" i="1" dirty="0" smtClean="0">
                <a:solidFill>
                  <a:schemeClr val="tx1"/>
                </a:solidFill>
              </a:rPr>
              <a:t>PSMA ligand </a:t>
            </a:r>
            <a:r>
              <a:rPr lang="en-US" i="1" dirty="0">
                <a:solidFill>
                  <a:schemeClr val="tx1"/>
                </a:solidFill>
              </a:rPr>
              <a:t>and 18F-choline-based PET/CT for the </a:t>
            </a:r>
            <a:r>
              <a:rPr lang="en-US" i="1" dirty="0" smtClean="0">
                <a:solidFill>
                  <a:schemeClr val="tx1"/>
                </a:solidFill>
              </a:rPr>
              <a:t>diagnosis of </a:t>
            </a:r>
            <a:r>
              <a:rPr lang="en-US" i="1" dirty="0">
                <a:solidFill>
                  <a:schemeClr val="tx1"/>
                </a:solidFill>
              </a:rPr>
              <a:t>recurrent prostate </a:t>
            </a:r>
            <a:r>
              <a:rPr lang="en-US" i="1" dirty="0" smtClean="0">
                <a:solidFill>
                  <a:schemeClr val="tx1"/>
                </a:solidFill>
              </a:rPr>
              <a:t>cancer”, EJNMMI 41: 11-20 (2014)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937" y="3744167"/>
            <a:ext cx="2984310" cy="298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1226" y="4289909"/>
            <a:ext cx="462526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 err="1" smtClean="0">
                <a:solidFill>
                  <a:schemeClr val="tx1"/>
                </a:solidFill>
              </a:rPr>
              <a:t>R.C.Mease</a:t>
            </a:r>
            <a:r>
              <a:rPr lang="en-US" i="1" dirty="0" smtClean="0">
                <a:solidFill>
                  <a:schemeClr val="tx1"/>
                </a:solidFill>
              </a:rPr>
              <a:t> et al.: “N-</a:t>
            </a:r>
            <a:r>
              <a:rPr lang="en-US" i="1" dirty="0">
                <a:solidFill>
                  <a:schemeClr val="tx1"/>
                </a:solidFill>
              </a:rPr>
              <a:t>[N-[(S)-1,3-Dicarboxypropyl]</a:t>
            </a:r>
            <a:r>
              <a:rPr lang="en-US" i="1" dirty="0" err="1">
                <a:solidFill>
                  <a:schemeClr val="tx1"/>
                </a:solidFill>
              </a:rPr>
              <a:t>Carbamoyl</a:t>
            </a:r>
            <a:r>
              <a:rPr lang="en-US" i="1" dirty="0">
                <a:solidFill>
                  <a:schemeClr val="tx1"/>
                </a:solidFill>
              </a:rPr>
              <a:t>]-4-[18F]</a:t>
            </a:r>
            <a:r>
              <a:rPr lang="en-US" i="1" dirty="0" err="1">
                <a:solidFill>
                  <a:schemeClr val="tx1"/>
                </a:solidFill>
              </a:rPr>
              <a:t>Fluorobenzyl-LCysteine</a:t>
            </a:r>
            <a:r>
              <a:rPr lang="en-US" i="1" dirty="0" smtClean="0">
                <a:solidFill>
                  <a:schemeClr val="tx1"/>
                </a:solidFill>
              </a:rPr>
              <a:t>, [</a:t>
            </a:r>
            <a:r>
              <a:rPr lang="en-US" i="1" dirty="0">
                <a:solidFill>
                  <a:schemeClr val="tx1"/>
                </a:solidFill>
              </a:rPr>
              <a:t>18F]DCFBC: A New Imaging Probe for Prostate </a:t>
            </a:r>
            <a:r>
              <a:rPr lang="en-US" i="1" dirty="0" smtClean="0">
                <a:solidFill>
                  <a:schemeClr val="tx1"/>
                </a:solidFill>
              </a:rPr>
              <a:t>Cancer”, </a:t>
            </a:r>
            <a:r>
              <a:rPr lang="en-US" i="1" dirty="0" err="1" smtClean="0">
                <a:solidFill>
                  <a:schemeClr val="tx1"/>
                </a:solidFill>
              </a:rPr>
              <a:t>Clin</a:t>
            </a:r>
            <a:r>
              <a:rPr lang="en-US" i="1" dirty="0" smtClean="0">
                <a:solidFill>
                  <a:schemeClr val="tx1"/>
                </a:solidFill>
              </a:rPr>
              <a:t>. Cancer Res. 14: 3036-3043 (2008)</a:t>
            </a:r>
          </a:p>
          <a:p>
            <a:pPr algn="just"/>
            <a:r>
              <a:rPr lang="en-US" i="1" dirty="0" smtClean="0">
                <a:solidFill>
                  <a:schemeClr val="tx1"/>
                </a:solidFill>
              </a:rPr>
              <a:t>* </a:t>
            </a:r>
            <a:r>
              <a:rPr lang="en-US" b="1" dirty="0" smtClean="0">
                <a:solidFill>
                  <a:schemeClr val="tx1"/>
                </a:solidFill>
              </a:rPr>
              <a:t>Courtesy of Martin </a:t>
            </a:r>
            <a:r>
              <a:rPr lang="en-US" b="1" dirty="0" err="1" smtClean="0">
                <a:solidFill>
                  <a:schemeClr val="tx1"/>
                </a:solidFill>
              </a:rPr>
              <a:t>Pomper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76"/>
          <a:stretch/>
        </p:blipFill>
        <p:spPr bwMode="auto">
          <a:xfrm>
            <a:off x="5048530" y="1443316"/>
            <a:ext cx="3896608" cy="182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0276" y="1510747"/>
            <a:ext cx="16241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dirty="0" smtClean="0"/>
              <a:t>Ga68-PSMA</a:t>
            </a:r>
            <a:endParaRPr lang="en-US" altLang="en-US" sz="1200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90276" y="3924003"/>
            <a:ext cx="14398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dirty="0" smtClean="0"/>
              <a:t>F18-PSMA</a:t>
            </a:r>
            <a:endParaRPr lang="en-US" altLang="en-US" sz="12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505293" y="3296639"/>
            <a:ext cx="11192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/>
              <a:t>F18-choline</a:t>
            </a:r>
            <a:endParaRPr lang="en-US" altLang="en-US" sz="14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406594" y="3306996"/>
            <a:ext cx="11913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/>
              <a:t>Ga68-PSMA</a:t>
            </a:r>
            <a:endParaRPr lang="en-US" altLang="en-US" sz="1400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7487972" y="3770115"/>
            <a:ext cx="10615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smtClean="0"/>
              <a:t>F18-PSMA</a:t>
            </a:r>
            <a:endParaRPr lang="en-US" altLang="en-US" sz="1400" dirty="0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268279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Beyond FDG: PSMA tracers for prostate cancer</a:t>
            </a:r>
          </a:p>
        </p:txBody>
      </p:sp>
    </p:spTree>
    <p:extLst>
      <p:ext uri="{BB962C8B-B14F-4D97-AF65-F5344CB8AC3E}">
        <p14:creationId xmlns:p14="http://schemas.microsoft.com/office/powerpoint/2010/main" val="343330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539750" y="2602844"/>
            <a:ext cx="10981085" cy="1050023"/>
            <a:chOff x="549275" y="1828781"/>
            <a:chExt cx="7299325" cy="758825"/>
          </a:xfrm>
        </p:grpSpPr>
        <p:sp>
          <p:nvSpPr>
            <p:cNvPr id="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539750" y="3814610"/>
            <a:ext cx="10981085" cy="1050023"/>
            <a:chOff x="549275" y="1828781"/>
            <a:chExt cx="7299325" cy="758825"/>
          </a:xfrm>
        </p:grpSpPr>
        <p:sp>
          <p:nvSpPr>
            <p:cNvPr id="3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4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2094948" y="2856894"/>
            <a:ext cx="5246949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/>
              <a:t>Enabling </a:t>
            </a:r>
            <a:r>
              <a:rPr lang="en-US" altLang="en-US" sz="2800" kern="0" dirty="0" smtClean="0"/>
              <a:t>promising applications</a:t>
            </a:r>
            <a:endParaRPr lang="en-US" altLang="en-US" sz="2800" kern="0" dirty="0"/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2045255" y="4077931"/>
            <a:ext cx="7282764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2800" kern="0" dirty="0" smtClean="0"/>
              <a:t>Enabling better workflow and patient comfort</a:t>
            </a:r>
            <a:endParaRPr lang="en-US" altLang="en-US" sz="2800" kern="0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6140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Outline (2)</a:t>
            </a:r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539750" y="5073879"/>
            <a:ext cx="10981085" cy="1050023"/>
            <a:chOff x="549275" y="1828781"/>
            <a:chExt cx="7299325" cy="758825"/>
          </a:xfrm>
        </p:grpSpPr>
        <p:sp>
          <p:nvSpPr>
            <p:cNvPr id="1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5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7" name="TextBox 13"/>
            <p:cNvSpPr txBox="1">
              <a:spLocks noChangeArrowheads="1"/>
            </p:cNvSpPr>
            <p:nvPr/>
          </p:nvSpPr>
          <p:spPr bwMode="auto">
            <a:xfrm>
              <a:off x="1590110" y="2050273"/>
              <a:ext cx="2051387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</a:t>
              </a:r>
              <a:r>
                <a:rPr lang="en-US" altLang="en-US" sz="2800" kern="0" dirty="0" smtClean="0"/>
                <a:t>research</a:t>
              </a:r>
              <a:endParaRPr lang="en-US" altLang="en-US" sz="2800" kern="0" dirty="0"/>
            </a:p>
          </p:txBody>
        </p:sp>
      </p:grpSp>
      <p:sp>
        <p:nvSpPr>
          <p:cNvPr id="30" name="Rounded Rectangle 8"/>
          <p:cNvSpPr>
            <a:spLocks noChangeArrowheads="1"/>
          </p:cNvSpPr>
          <p:nvPr/>
        </p:nvSpPr>
        <p:spPr bwMode="auto">
          <a:xfrm>
            <a:off x="1155885" y="1433441"/>
            <a:ext cx="10374474" cy="105002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1" name="Chevron 9"/>
          <p:cNvSpPr>
            <a:spLocks noChangeArrowheads="1"/>
          </p:cNvSpPr>
          <p:nvPr/>
        </p:nvSpPr>
        <p:spPr bwMode="auto">
          <a:xfrm>
            <a:off x="549274" y="1433441"/>
            <a:ext cx="1370844" cy="1050023"/>
          </a:xfrm>
          <a:prstGeom prst="chevron">
            <a:avLst>
              <a:gd name="adj" fmla="val 50074"/>
            </a:avLst>
          </a:prstGeom>
          <a:solidFill>
            <a:schemeClr val="accent1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2105650" y="1693667"/>
            <a:ext cx="4825360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 smtClean="0"/>
              <a:t>Enabling better image quality</a:t>
            </a: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76599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45134" r="1484" b="3743"/>
          <a:stretch/>
        </p:blipFill>
        <p:spPr bwMode="auto">
          <a:xfrm>
            <a:off x="532263" y="3292481"/>
            <a:ext cx="11027391" cy="3176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943194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Beyond FDG: Amyloid imaging for Alzheimer’s disease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6431" y="2488182"/>
            <a:ext cx="1828800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kern="1200" dirty="0" smtClean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rPr>
              <a:t>C11-PiB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7636" y="1466875"/>
            <a:ext cx="1145071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kern="1200" dirty="0" smtClean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rPr>
              <a:t>Several candidates to image amyloids, associated with Alzheimer’s disease</a:t>
            </a:r>
          </a:p>
        </p:txBody>
      </p:sp>
    </p:spTree>
    <p:extLst>
      <p:ext uri="{BB962C8B-B14F-4D97-AF65-F5344CB8AC3E}">
        <p14:creationId xmlns:p14="http://schemas.microsoft.com/office/powerpoint/2010/main" val="344272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223082" y="2714143"/>
            <a:ext cx="5849648" cy="4038827"/>
            <a:chOff x="1601180" y="1773239"/>
            <a:chExt cx="5849648" cy="4038827"/>
          </a:xfrm>
        </p:grpSpPr>
        <p:pic>
          <p:nvPicPr>
            <p:cNvPr id="5" name="Picture 3" descr="fragment_family 2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81" r="45810"/>
            <a:stretch/>
          </p:blipFill>
          <p:spPr bwMode="auto">
            <a:xfrm>
              <a:off x="5963653" y="1773239"/>
              <a:ext cx="1126228" cy="2611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5622028" y="4468128"/>
              <a:ext cx="1828800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000" dirty="0" err="1">
                  <a:cs typeface="Arial" charset="0"/>
                </a:rPr>
                <a:t>Diabody</a:t>
              </a:r>
              <a:endParaRPr lang="en-US" altLang="en-US" sz="2000" dirty="0">
                <a:cs typeface="Arial" charset="0"/>
              </a:endParaRPr>
            </a:p>
            <a:p>
              <a:pPr algn="ctr"/>
              <a:r>
                <a:rPr lang="en-US" altLang="en-US" sz="2000" dirty="0">
                  <a:cs typeface="Arial" charset="0"/>
                </a:rPr>
                <a:t>55 </a:t>
              </a:r>
              <a:r>
                <a:rPr lang="en-US" altLang="en-US" sz="2000" dirty="0" err="1" smtClean="0">
                  <a:cs typeface="Arial" charset="0"/>
                </a:rPr>
                <a:t>kDa</a:t>
              </a:r>
              <a:endParaRPr lang="en-US" altLang="en-US" sz="2000" dirty="0" smtClean="0">
                <a:cs typeface="Arial" charset="0"/>
              </a:endParaRPr>
            </a:p>
            <a:p>
              <a:pPr algn="ctr"/>
              <a:r>
                <a:rPr lang="en-US" altLang="en-US" sz="2000" dirty="0" smtClean="0">
                  <a:cs typeface="Arial" charset="0"/>
                </a:rPr>
                <a:t>Peak 1-2 h</a:t>
              </a:r>
              <a:endParaRPr lang="en-US" altLang="en-US" sz="2000" dirty="0">
                <a:cs typeface="Arial" charset="0"/>
              </a:endParaRPr>
            </a:p>
          </p:txBody>
        </p:sp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>
              <a:off x="3737792" y="4488627"/>
              <a:ext cx="2057400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000" dirty="0" err="1">
                  <a:cs typeface="Arial" charset="0"/>
                </a:rPr>
                <a:t>Minibody</a:t>
              </a:r>
              <a:endParaRPr lang="en-US" altLang="en-US" sz="2000" dirty="0">
                <a:cs typeface="Arial" charset="0"/>
              </a:endParaRPr>
            </a:p>
            <a:p>
              <a:pPr algn="ctr"/>
              <a:r>
                <a:rPr lang="en-US" altLang="en-US" sz="2000" dirty="0">
                  <a:cs typeface="Arial" charset="0"/>
                </a:rPr>
                <a:t>80 </a:t>
              </a:r>
              <a:r>
                <a:rPr lang="en-US" altLang="en-US" sz="2000" dirty="0" err="1" smtClean="0">
                  <a:cs typeface="Arial" charset="0"/>
                </a:rPr>
                <a:t>kDa</a:t>
              </a:r>
              <a:endParaRPr lang="en-US" altLang="en-US" sz="2000" dirty="0" smtClean="0">
                <a:cs typeface="Arial" charset="0"/>
              </a:endParaRPr>
            </a:p>
            <a:p>
              <a:pPr algn="ctr"/>
              <a:r>
                <a:rPr lang="en-US" altLang="en-US" sz="2000" dirty="0" smtClean="0">
                  <a:cs typeface="Arial" charset="0"/>
                </a:rPr>
                <a:t>Peak 4-6 h</a:t>
              </a:r>
              <a:endParaRPr lang="en-US" altLang="en-US" sz="2000" dirty="0">
                <a:cs typeface="Arial" charset="0"/>
              </a:endParaRPr>
            </a:p>
          </p:txBody>
        </p:sp>
        <p:pic>
          <p:nvPicPr>
            <p:cNvPr id="21" name="Picture 3" descr="fragment_family 2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6" r="72346"/>
            <a:stretch/>
          </p:blipFill>
          <p:spPr bwMode="auto">
            <a:xfrm>
              <a:off x="1601180" y="1773239"/>
              <a:ext cx="2136612" cy="2611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3" descr="fragment_family 2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24" r="22530"/>
            <a:stretch/>
          </p:blipFill>
          <p:spPr bwMode="auto">
            <a:xfrm>
              <a:off x="3896916" y="1773239"/>
              <a:ext cx="1822450" cy="2611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1601180" y="4488627"/>
              <a:ext cx="2057400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000" dirty="0" smtClean="0">
                  <a:cs typeface="Arial" charset="0"/>
                </a:rPr>
                <a:t>Intact antibody</a:t>
              </a:r>
              <a:endParaRPr lang="en-US" altLang="en-US" sz="2000" dirty="0">
                <a:cs typeface="Arial" charset="0"/>
              </a:endParaRPr>
            </a:p>
            <a:p>
              <a:pPr algn="ctr"/>
              <a:r>
                <a:rPr lang="en-US" altLang="en-US" sz="2000" dirty="0" smtClean="0">
                  <a:cs typeface="Arial" charset="0"/>
                </a:rPr>
                <a:t>150 </a:t>
              </a:r>
              <a:r>
                <a:rPr lang="en-US" altLang="en-US" sz="2000" dirty="0" err="1" smtClean="0">
                  <a:cs typeface="Arial" charset="0"/>
                </a:rPr>
                <a:t>kDa</a:t>
              </a:r>
              <a:endParaRPr lang="en-US" altLang="en-US" sz="2000" dirty="0" smtClean="0">
                <a:cs typeface="Arial" charset="0"/>
              </a:endParaRPr>
            </a:p>
            <a:p>
              <a:pPr algn="ctr"/>
              <a:r>
                <a:rPr lang="en-US" altLang="en-US" sz="2000" dirty="0" smtClean="0">
                  <a:cs typeface="Arial" charset="0"/>
                </a:rPr>
                <a:t>Peak 50-100 h</a:t>
              </a:r>
              <a:endParaRPr lang="en-US" altLang="en-US" sz="2000" dirty="0">
                <a:cs typeface="Arial" charset="0"/>
              </a:endParaRPr>
            </a:p>
          </p:txBody>
        </p:sp>
      </p:grp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6223082" y="1429790"/>
            <a:ext cx="5284580" cy="100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Arial"/>
                <a:cs typeface="Arial"/>
              </a:rPr>
              <a:t>Engineering Antibodies 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16036" y="2087639"/>
            <a:ext cx="5284580" cy="100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800" dirty="0">
                <a:solidFill>
                  <a:schemeClr val="tx2"/>
                </a:solidFill>
                <a:latin typeface="Arial"/>
                <a:cs typeface="Arial"/>
              </a:rPr>
              <a:t>Targeted </a:t>
            </a:r>
            <a:r>
              <a:rPr lang="en-US" sz="2800" dirty="0" smtClean="0">
                <a:solidFill>
                  <a:schemeClr val="tx2"/>
                </a:solidFill>
                <a:latin typeface="Arial"/>
                <a:cs typeface="Arial"/>
              </a:rPr>
              <a:t>by </a:t>
            </a:r>
            <a:r>
              <a:rPr lang="en-US" sz="2800" dirty="0" err="1" smtClean="0">
                <a:solidFill>
                  <a:schemeClr val="tx2"/>
                </a:solidFill>
                <a:latin typeface="Arial"/>
                <a:cs typeface="Arial"/>
              </a:rPr>
              <a:t>mAbs</a:t>
            </a:r>
            <a:r>
              <a:rPr lang="en-US" sz="2800" dirty="0" smtClean="0">
                <a:solidFill>
                  <a:schemeClr val="tx2"/>
                </a:solidFill>
                <a:latin typeface="Arial"/>
                <a:cs typeface="Arial"/>
              </a:rPr>
              <a:t>: </a:t>
            </a:r>
            <a:endParaRPr lang="en-US" sz="28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800" dirty="0" err="1" smtClean="0">
                <a:solidFill>
                  <a:schemeClr val="tx2"/>
                </a:solidFill>
                <a:latin typeface="Arial"/>
                <a:cs typeface="Arial"/>
              </a:rPr>
              <a:t>Immuno</a:t>
            </a:r>
            <a:r>
              <a:rPr lang="en-US" sz="2800" dirty="0" smtClean="0">
                <a:solidFill>
                  <a:schemeClr val="tx2"/>
                </a:solidFill>
                <a:latin typeface="Arial"/>
                <a:cs typeface="Arial"/>
              </a:rPr>
              <a:t> diseases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2"/>
                </a:solidFill>
                <a:latin typeface="Arial"/>
                <a:cs typeface="Arial"/>
              </a:rPr>
              <a:t>Specific cancer cells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36979" y="5268036"/>
            <a:ext cx="5363570" cy="1326402"/>
            <a:chOff x="1204856" y="5701552"/>
            <a:chExt cx="3937300" cy="892885"/>
          </a:xfrm>
        </p:grpSpPr>
        <p:pic>
          <p:nvPicPr>
            <p:cNvPr id="35842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4" t="10756" r="12374" b="82521"/>
            <a:stretch/>
          </p:blipFill>
          <p:spPr bwMode="auto">
            <a:xfrm>
              <a:off x="1204856" y="5862918"/>
              <a:ext cx="3937300" cy="537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3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22" t="76235" r="34365" b="21479"/>
            <a:stretch/>
          </p:blipFill>
          <p:spPr bwMode="auto">
            <a:xfrm>
              <a:off x="1947134" y="5701552"/>
              <a:ext cx="2560320" cy="182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4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89" t="69378" r="48883" b="26722"/>
            <a:stretch/>
          </p:blipFill>
          <p:spPr bwMode="auto">
            <a:xfrm>
              <a:off x="3216538" y="6282466"/>
              <a:ext cx="1376978" cy="311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1049836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Beyond FDG: </a:t>
            </a:r>
            <a:r>
              <a:rPr lang="en-US" altLang="en-US" kern="0" dirty="0" err="1" smtClean="0"/>
              <a:t>mAbs</a:t>
            </a:r>
            <a:r>
              <a:rPr lang="en-US" altLang="en-US" kern="0" dirty="0" smtClean="0"/>
              <a:t> for specific cancer or </a:t>
            </a:r>
            <a:r>
              <a:rPr lang="en-US" altLang="en-US" kern="0" dirty="0" err="1" smtClean="0"/>
              <a:t>immuno</a:t>
            </a:r>
            <a:r>
              <a:rPr lang="en-US" altLang="en-US" kern="0" dirty="0" smtClean="0"/>
              <a:t> diseases</a:t>
            </a:r>
          </a:p>
        </p:txBody>
      </p:sp>
    </p:spTree>
    <p:extLst>
      <p:ext uri="{BB962C8B-B14F-4D97-AF65-F5344CB8AC3E}">
        <p14:creationId xmlns:p14="http://schemas.microsoft.com/office/powerpoint/2010/main" val="9271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1155887" y="4097921"/>
            <a:ext cx="10374474" cy="1050023"/>
            <a:chOff x="952500" y="1828781"/>
            <a:chExt cx="6896100" cy="758825"/>
          </a:xfrm>
        </p:grpSpPr>
        <p:sp>
          <p:nvSpPr>
            <p:cNvPr id="3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5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5693419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new trends: </a:t>
              </a:r>
              <a:r>
                <a:rPr lang="en-US" altLang="en-US" sz="2800" kern="0" dirty="0" smtClean="0"/>
                <a:t>beyond “generic” FDG imaging</a:t>
              </a:r>
              <a:endParaRPr lang="en-US" altLang="en-US" sz="2800" kern="0" dirty="0"/>
            </a:p>
          </p:txBody>
        </p:sp>
      </p:grpSp>
      <p:sp>
        <p:nvSpPr>
          <p:cNvPr id="37" name="Rounded Rectangle 8"/>
          <p:cNvSpPr>
            <a:spLocks noChangeArrowheads="1"/>
          </p:cNvSpPr>
          <p:nvPr/>
        </p:nvSpPr>
        <p:spPr bwMode="auto">
          <a:xfrm>
            <a:off x="1155886" y="5357190"/>
            <a:ext cx="10374475" cy="105002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2105650" y="5663679"/>
            <a:ext cx="7364517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/>
              <a:t>Enabling new trends: </a:t>
            </a:r>
            <a:r>
              <a:rPr lang="en-US" altLang="en-US" sz="2800" kern="0" dirty="0" smtClean="0"/>
              <a:t>beyond “static” imaging</a:t>
            </a:r>
            <a:endParaRPr lang="en-US" altLang="en-US" sz="2800" kern="0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6140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endParaRPr lang="en-US" altLang="en-US" kern="0" dirty="0" smtClean="0"/>
          </a:p>
        </p:txBody>
      </p:sp>
      <p:sp>
        <p:nvSpPr>
          <p:cNvPr id="19" name="Chevron 9"/>
          <p:cNvSpPr>
            <a:spLocks noChangeArrowheads="1"/>
          </p:cNvSpPr>
          <p:nvPr/>
        </p:nvSpPr>
        <p:spPr bwMode="auto">
          <a:xfrm>
            <a:off x="459456" y="5357190"/>
            <a:ext cx="1370846" cy="1050023"/>
          </a:xfrm>
          <a:prstGeom prst="chevron">
            <a:avLst>
              <a:gd name="adj" fmla="val 50074"/>
            </a:avLst>
          </a:prstGeom>
          <a:solidFill>
            <a:srgbClr val="AAB414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Chevron 9"/>
          <p:cNvSpPr>
            <a:spLocks noChangeArrowheads="1"/>
          </p:cNvSpPr>
          <p:nvPr/>
        </p:nvSpPr>
        <p:spPr bwMode="auto">
          <a:xfrm>
            <a:off x="470463" y="4097921"/>
            <a:ext cx="1370844" cy="1050023"/>
          </a:xfrm>
          <a:prstGeom prst="chevron">
            <a:avLst>
              <a:gd name="adj" fmla="val 50074"/>
            </a:avLst>
          </a:prstGeom>
          <a:solidFill>
            <a:schemeClr val="accent1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2" name="Group 4"/>
          <p:cNvGrpSpPr>
            <a:grpSpLocks/>
          </p:cNvGrpSpPr>
          <p:nvPr/>
        </p:nvGrpSpPr>
        <p:grpSpPr bwMode="auto">
          <a:xfrm>
            <a:off x="558802" y="1543478"/>
            <a:ext cx="11024030" cy="1050023"/>
            <a:chOff x="549275" y="1828781"/>
            <a:chExt cx="7327871" cy="758825"/>
          </a:xfrm>
        </p:grpSpPr>
        <p:sp>
          <p:nvSpPr>
            <p:cNvPr id="2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4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5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1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(1)</a:t>
              </a:r>
              <a:endParaRPr lang="en-US" altLang="en-US" sz="2800" kern="0" dirty="0"/>
            </a:p>
          </p:txBody>
        </p:sp>
      </p:grpSp>
      <p:grpSp>
        <p:nvGrpSpPr>
          <p:cNvPr id="26" name="Group 4"/>
          <p:cNvGrpSpPr>
            <a:grpSpLocks/>
          </p:cNvGrpSpPr>
          <p:nvPr/>
        </p:nvGrpSpPr>
        <p:grpSpPr bwMode="auto">
          <a:xfrm>
            <a:off x="549276" y="2745901"/>
            <a:ext cx="11024030" cy="1050023"/>
            <a:chOff x="549275" y="1828781"/>
            <a:chExt cx="7327871" cy="758825"/>
          </a:xfrm>
        </p:grpSpPr>
        <p:sp>
          <p:nvSpPr>
            <p:cNvPr id="27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9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1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(2)</a:t>
              </a:r>
              <a:endParaRPr lang="en-US" altLang="en-US" sz="280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704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4" b="35424"/>
          <a:stretch/>
        </p:blipFill>
        <p:spPr bwMode="auto">
          <a:xfrm>
            <a:off x="4984272" y="4761757"/>
            <a:ext cx="7128791" cy="209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6140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Beyond static SUV imaging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233990" y="1304065"/>
            <a:ext cx="1087493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Is there more information beyond the simple static tracer uptake?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Tracers kinetics  can bring information on: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</a:rPr>
              <a:t>Disease characterization in general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</a:rPr>
              <a:t>Disease preferred mechanism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</a:rPr>
              <a:t>Disease differentiation between aggressive and indolent </a:t>
            </a:r>
          </a:p>
          <a:p>
            <a:pPr marL="742950" lvl="1" indent="-2857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</a:rPr>
              <a:t>Drug mechanisms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Kinetics parameters of a model can carry that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Imaging of the kinetic parameters can carry local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32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1248" y="694365"/>
            <a:ext cx="3419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/>
              <a:t>Results: patient 1 and 2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t="13054"/>
          <a:stretch/>
        </p:blipFill>
        <p:spPr>
          <a:xfrm>
            <a:off x="280240" y="1415143"/>
            <a:ext cx="3767572" cy="3244778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336249"/>
              </p:ext>
            </p:extLst>
          </p:nvPr>
        </p:nvGraphicFramePr>
        <p:xfrm>
          <a:off x="719293" y="4636701"/>
          <a:ext cx="3402372" cy="192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124"/>
                <a:gridCol w="1134124"/>
                <a:gridCol w="1134124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F18-choline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Prostate</a:t>
                      </a:r>
                      <a:r>
                        <a:rPr lang="en-US" sz="1600" baseline="0" dirty="0" smtClean="0"/>
                        <a:t> tissue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5615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Healthy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Tumor*</a:t>
                      </a:r>
                      <a:endParaRPr lang="en-US" sz="1600" dirty="0"/>
                    </a:p>
                  </a:txBody>
                  <a:tcPr/>
                </a:tc>
              </a:tr>
              <a:tr h="3356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</a:p>
                  </a:txBody>
                  <a:tcPr/>
                </a:tc>
              </a:tr>
              <a:tr h="3356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0.007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0.02</a:t>
                      </a:r>
                      <a:endParaRPr lang="en-US" sz="1600" dirty="0"/>
                    </a:p>
                  </a:txBody>
                  <a:tcPr/>
                </a:tc>
              </a:tr>
              <a:tr h="3356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11920656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Beyond static SUV imaging: kinetic models and tumor characterization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5" t="7306"/>
          <a:stretch/>
        </p:blipFill>
        <p:spPr bwMode="auto">
          <a:xfrm>
            <a:off x="7206343" y="2013857"/>
            <a:ext cx="4515757" cy="392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71114" y="6172200"/>
            <a:ext cx="2678618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Parametric imaging (Ki)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4285" y="1600200"/>
            <a:ext cx="2337178" cy="3385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static imaging (SUV)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35523" y="6558281"/>
            <a:ext cx="3458796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>
                <a:solidFill>
                  <a:schemeClr val="tx1"/>
                </a:solidFill>
              </a:rPr>
              <a:t>Courtesy of  D. Townsend,  CIRC, Singapore</a:t>
            </a:r>
            <a:endParaRPr lang="en-US" sz="1200" kern="1200" dirty="0" smtClean="0">
              <a:solidFill>
                <a:schemeClr val="tx1"/>
              </a:solidFill>
              <a:latin typeface="Arial" pitchFamily="34" charset="0"/>
              <a:ea typeface="ＭＳ Ｐゴシック" charset="-128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36255" y="1698009"/>
            <a:ext cx="1850897" cy="16250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Prostate cancer: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aseline="30000" dirty="0" smtClean="0">
                <a:solidFill>
                  <a:schemeClr val="tx1"/>
                </a:solidFill>
              </a:rPr>
              <a:t>18</a:t>
            </a:r>
            <a:r>
              <a:rPr lang="en-US" sz="2400" dirty="0" smtClean="0">
                <a:solidFill>
                  <a:schemeClr val="tx1"/>
                </a:solidFill>
              </a:rPr>
              <a:t>F-choline</a:t>
            </a:r>
          </a:p>
        </p:txBody>
      </p:sp>
    </p:spTree>
    <p:extLst>
      <p:ext uri="{BB962C8B-B14F-4D97-AF65-F5344CB8AC3E}">
        <p14:creationId xmlns:p14="http://schemas.microsoft.com/office/powerpoint/2010/main" val="23709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1" t="10214" r="10011" b="79020"/>
          <a:stretch/>
        </p:blipFill>
        <p:spPr bwMode="auto">
          <a:xfrm>
            <a:off x="136280" y="1796143"/>
            <a:ext cx="2225919" cy="82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0" t="70513" r="58218" b="27814"/>
          <a:stretch/>
        </p:blipFill>
        <p:spPr bwMode="auto">
          <a:xfrm>
            <a:off x="125186" y="1311730"/>
            <a:ext cx="4337958" cy="441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5" t="22088" r="73557" b="65078"/>
          <a:stretch/>
        </p:blipFill>
        <p:spPr bwMode="auto">
          <a:xfrm>
            <a:off x="2713382" y="1709057"/>
            <a:ext cx="1205476" cy="1861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46"/>
          <a:stretch/>
        </p:blipFill>
        <p:spPr bwMode="auto">
          <a:xfrm>
            <a:off x="130186" y="2974089"/>
            <a:ext cx="5077501" cy="3492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12671283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Beyond static SUV imaging: kinetic models and tumor characterization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325671" y="6335876"/>
            <a:ext cx="23246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Reference is muscle tissue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513" y="1298574"/>
            <a:ext cx="4256087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52"/>
          <a:stretch/>
        </p:blipFill>
        <p:spPr bwMode="auto">
          <a:xfrm>
            <a:off x="8948823" y="1295401"/>
            <a:ext cx="3249527" cy="556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723610" y="3431275"/>
            <a:ext cx="1850897" cy="24375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Prostate cancer: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FACBC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PSMA</a:t>
            </a:r>
          </a:p>
        </p:txBody>
      </p:sp>
    </p:spTree>
    <p:extLst>
      <p:ext uri="{BB962C8B-B14F-4D97-AF65-F5344CB8AC3E}">
        <p14:creationId xmlns:p14="http://schemas.microsoft.com/office/powerpoint/2010/main" val="277378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539750" y="2602844"/>
            <a:ext cx="10981085" cy="1050023"/>
            <a:chOff x="549275" y="1828781"/>
            <a:chExt cx="7299325" cy="758825"/>
          </a:xfrm>
        </p:grpSpPr>
        <p:sp>
          <p:nvSpPr>
            <p:cNvPr id="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539750" y="3814610"/>
            <a:ext cx="10981085" cy="1050023"/>
            <a:chOff x="549275" y="1828781"/>
            <a:chExt cx="7299325" cy="758825"/>
          </a:xfrm>
        </p:grpSpPr>
        <p:sp>
          <p:nvSpPr>
            <p:cNvPr id="3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4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2094948" y="2856894"/>
            <a:ext cx="5246949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/>
              <a:t>Enabling </a:t>
            </a:r>
            <a:r>
              <a:rPr lang="en-US" altLang="en-US" sz="2800" kern="0" dirty="0" smtClean="0"/>
              <a:t>promising applications</a:t>
            </a:r>
            <a:endParaRPr lang="en-US" altLang="en-US" sz="2800" kern="0" dirty="0"/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2045255" y="4077931"/>
            <a:ext cx="7282764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2800" kern="0" dirty="0" smtClean="0"/>
              <a:t>Enabling better workflow and patient comfort</a:t>
            </a:r>
            <a:endParaRPr lang="en-US" altLang="en-US" sz="2800" kern="0" dirty="0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539750" y="5073879"/>
            <a:ext cx="10981085" cy="1050023"/>
            <a:chOff x="549275" y="1828781"/>
            <a:chExt cx="7299325" cy="758825"/>
          </a:xfrm>
        </p:grpSpPr>
        <p:sp>
          <p:nvSpPr>
            <p:cNvPr id="1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5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7" name="TextBox 13"/>
            <p:cNvSpPr txBox="1">
              <a:spLocks noChangeArrowheads="1"/>
            </p:cNvSpPr>
            <p:nvPr/>
          </p:nvSpPr>
          <p:spPr bwMode="auto">
            <a:xfrm>
              <a:off x="1590110" y="2050273"/>
              <a:ext cx="2051387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</a:t>
              </a:r>
              <a:r>
                <a:rPr lang="en-US" altLang="en-US" sz="2800" kern="0" dirty="0" smtClean="0"/>
                <a:t>research</a:t>
              </a:r>
              <a:endParaRPr lang="en-US" altLang="en-US" sz="2800" kern="0" dirty="0"/>
            </a:p>
          </p:txBody>
        </p:sp>
      </p:grpSp>
      <p:sp>
        <p:nvSpPr>
          <p:cNvPr id="30" name="Rounded Rectangle 8"/>
          <p:cNvSpPr>
            <a:spLocks noChangeArrowheads="1"/>
          </p:cNvSpPr>
          <p:nvPr/>
        </p:nvSpPr>
        <p:spPr bwMode="auto">
          <a:xfrm>
            <a:off x="1155885" y="1433441"/>
            <a:ext cx="10374474" cy="105002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2105650" y="1693667"/>
            <a:ext cx="4825360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 smtClean="0"/>
              <a:t>Enabling better image quality</a:t>
            </a:r>
            <a:endParaRPr lang="en-US" altLang="en-US" sz="2800" kern="0" dirty="0"/>
          </a:p>
        </p:txBody>
      </p:sp>
      <p:sp>
        <p:nvSpPr>
          <p:cNvPr id="19" name="Chevron 9"/>
          <p:cNvSpPr>
            <a:spLocks noChangeArrowheads="1"/>
          </p:cNvSpPr>
          <p:nvPr/>
        </p:nvSpPr>
        <p:spPr bwMode="auto">
          <a:xfrm>
            <a:off x="539750" y="1433441"/>
            <a:ext cx="1370846" cy="1050023"/>
          </a:xfrm>
          <a:prstGeom prst="chevron">
            <a:avLst>
              <a:gd name="adj" fmla="val 50074"/>
            </a:avLst>
          </a:prstGeom>
          <a:solidFill>
            <a:srgbClr val="AAB414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27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1746" name="Picture 2" descr="C:\Users\contma00\Desktop\New folder\IMG_339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3" b="28022"/>
          <a:stretch/>
        </p:blipFill>
        <p:spPr bwMode="auto">
          <a:xfrm>
            <a:off x="0" y="0"/>
            <a:ext cx="12198350" cy="74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7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42457" y="1537153"/>
            <a:ext cx="9817172" cy="487453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Picture 6" descr="brain psf v 0mm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4" t="61629" r="60564" b="2458"/>
          <a:stretch>
            <a:fillRect/>
          </a:stretch>
        </p:blipFill>
        <p:spPr bwMode="auto">
          <a:xfrm>
            <a:off x="10086872" y="1810404"/>
            <a:ext cx="1700004" cy="192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brain psf v 0mm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lum bright="12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4" t="17094" r="59743" b="45927"/>
          <a:stretch>
            <a:fillRect/>
          </a:stretch>
        </p:blipFill>
        <p:spPr bwMode="auto">
          <a:xfrm>
            <a:off x="7759184" y="1811519"/>
            <a:ext cx="1755057" cy="198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brain psf v 0mm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lum bright="12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44" t="66031" r="32394" b="3156"/>
          <a:stretch>
            <a:fillRect/>
          </a:stretch>
        </p:blipFill>
        <p:spPr bwMode="auto">
          <a:xfrm>
            <a:off x="10086872" y="4022272"/>
            <a:ext cx="1761025" cy="165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brain psf v 0mm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>
            <a:lum bright="12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6" t="22377" r="32159" b="45927"/>
          <a:stretch>
            <a:fillRect/>
          </a:stretch>
        </p:blipFill>
        <p:spPr bwMode="auto">
          <a:xfrm>
            <a:off x="7759184" y="3973286"/>
            <a:ext cx="1755191" cy="170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1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046693" y="5902914"/>
            <a:ext cx="123912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altLang="en-US" sz="2000" b="1" dirty="0">
                <a:solidFill>
                  <a:schemeClr val="tx1"/>
                </a:solidFill>
                <a:cs typeface="Arial" charset="0"/>
              </a:rPr>
              <a:t>3D-OSEM </a:t>
            </a:r>
            <a:br>
              <a:rPr lang="en-US" altLang="en-US" sz="2000" b="1" dirty="0">
                <a:solidFill>
                  <a:schemeClr val="tx1"/>
                </a:solidFill>
                <a:cs typeface="Arial" charset="0"/>
              </a:rPr>
            </a:br>
            <a:endParaRPr lang="en-US" altLang="en-US" sz="20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0039891" y="5882330"/>
            <a:ext cx="1817805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en-US" altLang="en-US" sz="2000" b="1" dirty="0" smtClean="0">
                <a:solidFill>
                  <a:schemeClr val="tx1"/>
                </a:solidFill>
                <a:cs typeface="Arial" charset="0"/>
              </a:rPr>
              <a:t>3D-OSEM+PSF</a:t>
            </a:r>
          </a:p>
          <a:p>
            <a:pPr algn="ctr" eaLnBrk="1" hangingPunct="1">
              <a:spcBef>
                <a:spcPts val="0"/>
              </a:spcBef>
            </a:pPr>
            <a:endParaRPr lang="en-US" altLang="en-US" sz="20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4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835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dirty="0" smtClean="0"/>
              <a:t>Better i</a:t>
            </a:r>
            <a:r>
              <a:rPr lang="en-US" altLang="en-US" kern="0" dirty="0" smtClean="0"/>
              <a:t>mage quality via PSF reconstruction 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874" y="1557339"/>
            <a:ext cx="5035550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33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73" name="Rectangle 273"/>
          <p:cNvSpPr txBox="1">
            <a:spLocks noChangeArrowheads="1"/>
          </p:cNvSpPr>
          <p:nvPr/>
        </p:nvSpPr>
        <p:spPr bwMode="auto">
          <a:xfrm>
            <a:off x="458583" y="661575"/>
            <a:ext cx="8857488" cy="77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dirty="0"/>
              <a:t>Better i</a:t>
            </a:r>
            <a:r>
              <a:rPr lang="en-US" altLang="en-US" kern="0" dirty="0"/>
              <a:t>mage quality </a:t>
            </a:r>
            <a:r>
              <a:rPr lang="en-US" altLang="en-US" kern="0" dirty="0" smtClean="0"/>
              <a:t>and higher sensitivity via TOF </a:t>
            </a:r>
            <a:r>
              <a:rPr lang="en-US" altLang="en-US" kern="0" dirty="0"/>
              <a:t>reconstruction </a:t>
            </a:r>
            <a:endParaRPr lang="en-US" altLang="en-US" kern="0" dirty="0" smtClean="0">
              <a:solidFill>
                <a:schemeClr val="tx1"/>
              </a:solidFill>
            </a:endParaRPr>
          </a:p>
        </p:txBody>
      </p:sp>
      <p:sp>
        <p:nvSpPr>
          <p:cNvPr id="274" name="Rectangle 4"/>
          <p:cNvSpPr>
            <a:spLocks noChangeArrowheads="1"/>
          </p:cNvSpPr>
          <p:nvPr/>
        </p:nvSpPr>
        <p:spPr bwMode="auto">
          <a:xfrm>
            <a:off x="7026935" y="6081425"/>
            <a:ext cx="2770188" cy="35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675" tIns="26987" rIns="66675" bIns="26987" anchor="ctr">
            <a:spAutoFit/>
          </a:bodyPr>
          <a:lstStyle>
            <a:lvl1pPr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GB" altLang="en-GB" sz="1800" b="1" dirty="0"/>
              <a:t>non-TOF</a:t>
            </a:r>
            <a:endParaRPr lang="de-DE" altLang="en-GB" sz="1800" dirty="0"/>
          </a:p>
        </p:txBody>
      </p:sp>
      <p:sp>
        <p:nvSpPr>
          <p:cNvPr id="275" name="Rectangle 5"/>
          <p:cNvSpPr>
            <a:spLocks noChangeArrowheads="1"/>
          </p:cNvSpPr>
          <p:nvPr/>
        </p:nvSpPr>
        <p:spPr bwMode="auto">
          <a:xfrm>
            <a:off x="10044773" y="6081425"/>
            <a:ext cx="639762" cy="35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675" tIns="26987" rIns="66675" bIns="26987" anchor="ctr">
            <a:spAutoFit/>
          </a:bodyPr>
          <a:lstStyle>
            <a:lvl1pPr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0438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de-DE" altLang="en-GB" sz="1800" b="1" dirty="0"/>
              <a:t>TOF</a:t>
            </a:r>
            <a:endParaRPr lang="de-DE" altLang="en-GB" sz="1800" dirty="0"/>
          </a:p>
        </p:txBody>
      </p:sp>
      <p:pic>
        <p:nvPicPr>
          <p:cNvPr id="276" name="Picture 7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" b="1206"/>
          <a:stretch/>
        </p:blipFill>
        <p:spPr bwMode="auto">
          <a:xfrm>
            <a:off x="6204610" y="1519239"/>
            <a:ext cx="2490788" cy="440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7" name="Picture 9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" b="1344"/>
          <a:stretch/>
        </p:blipFill>
        <p:spPr bwMode="auto">
          <a:xfrm>
            <a:off x="9181505" y="1519237"/>
            <a:ext cx="2490787" cy="4381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" name="Rectangle 277"/>
          <p:cNvSpPr/>
          <p:nvPr/>
        </p:nvSpPr>
        <p:spPr>
          <a:xfrm>
            <a:off x="6612660" y="6518702"/>
            <a:ext cx="558569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050" dirty="0">
                <a:solidFill>
                  <a:schemeClr val="tx1"/>
                </a:solidFill>
                <a:latin typeface="Arial" charset="0"/>
              </a:rPr>
              <a:t>Data Courtesy of University of Tennessee, Knoxville, Tennessee, U.S.A. 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79" name="Oval 3"/>
          <p:cNvSpPr>
            <a:spLocks noChangeAspect="1" noChangeArrowheads="1"/>
          </p:cNvSpPr>
          <p:nvPr>
            <p:custDataLst>
              <p:tags r:id="rId2"/>
            </p:custDataLst>
          </p:nvPr>
        </p:nvSpPr>
        <p:spPr bwMode="auto">
          <a:xfrm>
            <a:off x="1023485" y="2003879"/>
            <a:ext cx="2208212" cy="22050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DDDDD">
                  <a:alpha val="78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it-IT" altLang="en-US"/>
          </a:p>
        </p:txBody>
      </p:sp>
      <p:grpSp>
        <p:nvGrpSpPr>
          <p:cNvPr id="280" name="Group 4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631372" y="1662567"/>
            <a:ext cx="3086100" cy="2887662"/>
            <a:chOff x="3209" y="1044"/>
            <a:chExt cx="2551" cy="2387"/>
          </a:xfrm>
        </p:grpSpPr>
        <p:grpSp>
          <p:nvGrpSpPr>
            <p:cNvPr id="281" name="Group 5"/>
            <p:cNvGrpSpPr>
              <a:grpSpLocks noChangeAspect="1"/>
            </p:cNvGrpSpPr>
            <p:nvPr/>
          </p:nvGrpSpPr>
          <p:grpSpPr bwMode="auto">
            <a:xfrm>
              <a:off x="3486" y="1078"/>
              <a:ext cx="1074" cy="683"/>
              <a:chOff x="3486" y="1078"/>
              <a:chExt cx="1074" cy="683"/>
            </a:xfrm>
          </p:grpSpPr>
          <p:grpSp>
            <p:nvGrpSpPr>
              <p:cNvPr id="398" name="Group 6"/>
              <p:cNvGrpSpPr>
                <a:grpSpLocks noChangeAspect="1"/>
              </p:cNvGrpSpPr>
              <p:nvPr/>
            </p:nvGrpSpPr>
            <p:grpSpPr bwMode="auto">
              <a:xfrm>
                <a:off x="4287" y="1078"/>
                <a:ext cx="273" cy="256"/>
                <a:chOff x="3600" y="1104"/>
                <a:chExt cx="768" cy="720"/>
              </a:xfrm>
            </p:grpSpPr>
            <p:sp>
              <p:nvSpPr>
                <p:cNvPr id="420" name="Rectangle 7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21" name="Rectangle 8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22" name="Rectangle 9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23" name="Rectangle 10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24" name="Rectangle 11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25" name="Rectangle 12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99" name="Group 13"/>
              <p:cNvGrpSpPr>
                <a:grpSpLocks noChangeAspect="1"/>
              </p:cNvGrpSpPr>
              <p:nvPr/>
            </p:nvGrpSpPr>
            <p:grpSpPr bwMode="auto">
              <a:xfrm rot="-1080000">
                <a:off x="3977" y="1130"/>
                <a:ext cx="273" cy="256"/>
                <a:chOff x="3600" y="1104"/>
                <a:chExt cx="768" cy="720"/>
              </a:xfrm>
            </p:grpSpPr>
            <p:sp>
              <p:nvSpPr>
                <p:cNvPr id="414" name="Rectangle 14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15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16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17" name="Rectangl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18" name="Rectangle 18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19" name="Rectangle 19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400" name="Group 20"/>
              <p:cNvGrpSpPr>
                <a:grpSpLocks noChangeAspect="1"/>
              </p:cNvGrpSpPr>
              <p:nvPr/>
            </p:nvGrpSpPr>
            <p:grpSpPr bwMode="auto">
              <a:xfrm rot="-2160000">
                <a:off x="3699" y="1274"/>
                <a:ext cx="273" cy="256"/>
                <a:chOff x="3600" y="1104"/>
                <a:chExt cx="768" cy="720"/>
              </a:xfrm>
            </p:grpSpPr>
            <p:sp>
              <p:nvSpPr>
                <p:cNvPr id="408" name="Rectangle 21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09" name="Rectangle 22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10" name="Rectangle 23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11" name="Rectangl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12" name="Rectangl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13" name="Rectangl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401" name="Group 27"/>
              <p:cNvGrpSpPr>
                <a:grpSpLocks noChangeAspect="1"/>
              </p:cNvGrpSpPr>
              <p:nvPr/>
            </p:nvGrpSpPr>
            <p:grpSpPr bwMode="auto">
              <a:xfrm rot="-3240000">
                <a:off x="3477" y="1497"/>
                <a:ext cx="273" cy="256"/>
                <a:chOff x="3600" y="1104"/>
                <a:chExt cx="768" cy="720"/>
              </a:xfrm>
            </p:grpSpPr>
            <p:sp>
              <p:nvSpPr>
                <p:cNvPr id="402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03" name="Rectangl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04" name="Rectangle 30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05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06" name="Rectangle 32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407" name="Rectangle 33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</p:grpSp>
        <p:grpSp>
          <p:nvGrpSpPr>
            <p:cNvPr id="282" name="Group 34"/>
            <p:cNvGrpSpPr>
              <a:grpSpLocks noChangeAspect="1"/>
            </p:cNvGrpSpPr>
            <p:nvPr/>
          </p:nvGrpSpPr>
          <p:grpSpPr bwMode="auto">
            <a:xfrm rot="-4320000">
              <a:off x="3014" y="2011"/>
              <a:ext cx="1074" cy="683"/>
              <a:chOff x="3486" y="1078"/>
              <a:chExt cx="1074" cy="683"/>
            </a:xfrm>
          </p:grpSpPr>
          <p:grpSp>
            <p:nvGrpSpPr>
              <p:cNvPr id="370" name="Group 35"/>
              <p:cNvGrpSpPr>
                <a:grpSpLocks noChangeAspect="1"/>
              </p:cNvGrpSpPr>
              <p:nvPr/>
            </p:nvGrpSpPr>
            <p:grpSpPr bwMode="auto">
              <a:xfrm>
                <a:off x="4287" y="1078"/>
                <a:ext cx="273" cy="256"/>
                <a:chOff x="3600" y="1104"/>
                <a:chExt cx="768" cy="720"/>
              </a:xfrm>
            </p:grpSpPr>
            <p:sp>
              <p:nvSpPr>
                <p:cNvPr id="392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93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94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95" name="Rectangle 39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96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97" name="Rectangle 41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71" name="Group 42"/>
              <p:cNvGrpSpPr>
                <a:grpSpLocks noChangeAspect="1"/>
              </p:cNvGrpSpPr>
              <p:nvPr/>
            </p:nvGrpSpPr>
            <p:grpSpPr bwMode="auto">
              <a:xfrm rot="-1080000">
                <a:off x="3977" y="1130"/>
                <a:ext cx="273" cy="256"/>
                <a:chOff x="3600" y="1104"/>
                <a:chExt cx="768" cy="720"/>
              </a:xfrm>
            </p:grpSpPr>
            <p:sp>
              <p:nvSpPr>
                <p:cNvPr id="386" name="Rectangle 43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87" name="Rectangl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88" name="Rectangl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89" name="Rectangle 46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90" name="Rectangl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91" name="Rectangle 48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72" name="Group 49"/>
              <p:cNvGrpSpPr>
                <a:grpSpLocks noChangeAspect="1"/>
              </p:cNvGrpSpPr>
              <p:nvPr/>
            </p:nvGrpSpPr>
            <p:grpSpPr bwMode="auto">
              <a:xfrm rot="-2160000">
                <a:off x="3699" y="1274"/>
                <a:ext cx="273" cy="256"/>
                <a:chOff x="3600" y="1104"/>
                <a:chExt cx="768" cy="720"/>
              </a:xfrm>
            </p:grpSpPr>
            <p:sp>
              <p:nvSpPr>
                <p:cNvPr id="380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81" name="Rectangl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82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83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84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85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73" name="Group 56"/>
              <p:cNvGrpSpPr>
                <a:grpSpLocks noChangeAspect="1"/>
              </p:cNvGrpSpPr>
              <p:nvPr/>
            </p:nvGrpSpPr>
            <p:grpSpPr bwMode="auto">
              <a:xfrm rot="-3240000">
                <a:off x="3477" y="1497"/>
                <a:ext cx="273" cy="256"/>
                <a:chOff x="3600" y="1104"/>
                <a:chExt cx="768" cy="720"/>
              </a:xfrm>
            </p:grpSpPr>
            <p:sp>
              <p:nvSpPr>
                <p:cNvPr id="374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75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76" name="Rectangle 59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77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78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79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</p:grpSp>
        <p:grpSp>
          <p:nvGrpSpPr>
            <p:cNvPr id="283" name="Group 63"/>
            <p:cNvGrpSpPr>
              <a:grpSpLocks noChangeAspect="1"/>
            </p:cNvGrpSpPr>
            <p:nvPr/>
          </p:nvGrpSpPr>
          <p:grpSpPr bwMode="auto">
            <a:xfrm rot="-8640000">
              <a:off x="3754" y="2748"/>
              <a:ext cx="1074" cy="683"/>
              <a:chOff x="3486" y="1078"/>
              <a:chExt cx="1074" cy="683"/>
            </a:xfrm>
          </p:grpSpPr>
          <p:grpSp>
            <p:nvGrpSpPr>
              <p:cNvPr id="342" name="Group 64"/>
              <p:cNvGrpSpPr>
                <a:grpSpLocks noChangeAspect="1"/>
              </p:cNvGrpSpPr>
              <p:nvPr/>
            </p:nvGrpSpPr>
            <p:grpSpPr bwMode="auto">
              <a:xfrm>
                <a:off x="4287" y="1078"/>
                <a:ext cx="273" cy="256"/>
                <a:chOff x="3600" y="1104"/>
                <a:chExt cx="768" cy="720"/>
              </a:xfrm>
            </p:grpSpPr>
            <p:sp>
              <p:nvSpPr>
                <p:cNvPr id="364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65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66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67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68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69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43" name="Group 71"/>
              <p:cNvGrpSpPr>
                <a:grpSpLocks noChangeAspect="1"/>
              </p:cNvGrpSpPr>
              <p:nvPr/>
            </p:nvGrpSpPr>
            <p:grpSpPr bwMode="auto">
              <a:xfrm rot="-1080000">
                <a:off x="3977" y="1130"/>
                <a:ext cx="273" cy="256"/>
                <a:chOff x="3600" y="1104"/>
                <a:chExt cx="768" cy="720"/>
              </a:xfrm>
            </p:grpSpPr>
            <p:sp>
              <p:nvSpPr>
                <p:cNvPr id="358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59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60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61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62" name="Rectangle 76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63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44" name="Group 78"/>
              <p:cNvGrpSpPr>
                <a:grpSpLocks noChangeAspect="1"/>
              </p:cNvGrpSpPr>
              <p:nvPr/>
            </p:nvGrpSpPr>
            <p:grpSpPr bwMode="auto">
              <a:xfrm rot="-2160000">
                <a:off x="3699" y="1274"/>
                <a:ext cx="273" cy="256"/>
                <a:chOff x="3600" y="1104"/>
                <a:chExt cx="768" cy="720"/>
              </a:xfrm>
            </p:grpSpPr>
            <p:sp>
              <p:nvSpPr>
                <p:cNvPr id="352" name="Rectangle 79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53" name="Rectangle 8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54" name="Rectangle 81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55" name="Rectangle 82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56" name="Rectangle 83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57" name="Rectangle 84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45" name="Group 85"/>
              <p:cNvGrpSpPr>
                <a:grpSpLocks noChangeAspect="1"/>
              </p:cNvGrpSpPr>
              <p:nvPr/>
            </p:nvGrpSpPr>
            <p:grpSpPr bwMode="auto">
              <a:xfrm rot="-3240000">
                <a:off x="3477" y="1497"/>
                <a:ext cx="273" cy="256"/>
                <a:chOff x="3600" y="1104"/>
                <a:chExt cx="768" cy="720"/>
              </a:xfrm>
            </p:grpSpPr>
            <p:sp>
              <p:nvSpPr>
                <p:cNvPr id="346" name="Rectangle 86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47" name="Rectangle 87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48" name="Rectangle 88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49" name="Rectangle 89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50" name="Rectangle 90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51" name="Rectangle 91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</p:grpSp>
        <p:grpSp>
          <p:nvGrpSpPr>
            <p:cNvPr id="284" name="Group 92"/>
            <p:cNvGrpSpPr>
              <a:grpSpLocks noChangeAspect="1"/>
            </p:cNvGrpSpPr>
            <p:nvPr/>
          </p:nvGrpSpPr>
          <p:grpSpPr bwMode="auto">
            <a:xfrm rot="8640000">
              <a:off x="4686" y="2271"/>
              <a:ext cx="1074" cy="683"/>
              <a:chOff x="3486" y="1078"/>
              <a:chExt cx="1074" cy="683"/>
            </a:xfrm>
          </p:grpSpPr>
          <p:grpSp>
            <p:nvGrpSpPr>
              <p:cNvPr id="314" name="Group 93"/>
              <p:cNvGrpSpPr>
                <a:grpSpLocks noChangeAspect="1"/>
              </p:cNvGrpSpPr>
              <p:nvPr/>
            </p:nvGrpSpPr>
            <p:grpSpPr bwMode="auto">
              <a:xfrm>
                <a:off x="4287" y="1078"/>
                <a:ext cx="273" cy="256"/>
                <a:chOff x="3600" y="1104"/>
                <a:chExt cx="768" cy="720"/>
              </a:xfrm>
            </p:grpSpPr>
            <p:sp>
              <p:nvSpPr>
                <p:cNvPr id="336" name="Rectangle 94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37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38" name="Rectangle 96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39" name="Rectangle 97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40" name="Rectangle 98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41" name="Rectangle 99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15" name="Group 100"/>
              <p:cNvGrpSpPr>
                <a:grpSpLocks noChangeAspect="1"/>
              </p:cNvGrpSpPr>
              <p:nvPr/>
            </p:nvGrpSpPr>
            <p:grpSpPr bwMode="auto">
              <a:xfrm rot="-1080000">
                <a:off x="3977" y="1130"/>
                <a:ext cx="273" cy="256"/>
                <a:chOff x="3600" y="1104"/>
                <a:chExt cx="768" cy="720"/>
              </a:xfrm>
            </p:grpSpPr>
            <p:sp>
              <p:nvSpPr>
                <p:cNvPr id="330" name="Rectangle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31" name="Rectangle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32" name="Rectangle 103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33" name="Rectangle 104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34" name="Rectangle 105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35" name="Rectangle 106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16" name="Group 107"/>
              <p:cNvGrpSpPr>
                <a:grpSpLocks noChangeAspect="1"/>
              </p:cNvGrpSpPr>
              <p:nvPr/>
            </p:nvGrpSpPr>
            <p:grpSpPr bwMode="auto">
              <a:xfrm rot="-2160000">
                <a:off x="3699" y="1274"/>
                <a:ext cx="273" cy="256"/>
                <a:chOff x="3600" y="1104"/>
                <a:chExt cx="768" cy="720"/>
              </a:xfrm>
            </p:grpSpPr>
            <p:sp>
              <p:nvSpPr>
                <p:cNvPr id="324" name="Rectangle 108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25" name="Rectangle 109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26" name="Rectangle 110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27" name="Rectangle 111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28" name="Rectangle 112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29" name="Rectangle 113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317" name="Group 114"/>
              <p:cNvGrpSpPr>
                <a:grpSpLocks noChangeAspect="1"/>
              </p:cNvGrpSpPr>
              <p:nvPr/>
            </p:nvGrpSpPr>
            <p:grpSpPr bwMode="auto">
              <a:xfrm rot="-3240000">
                <a:off x="3477" y="1497"/>
                <a:ext cx="273" cy="256"/>
                <a:chOff x="3600" y="1104"/>
                <a:chExt cx="768" cy="720"/>
              </a:xfrm>
            </p:grpSpPr>
            <p:sp>
              <p:nvSpPr>
                <p:cNvPr id="318" name="Rectangle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19" name="Rectangle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20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21" name="Rectangle 118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22" name="Rectangle 119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23" name="Rectangle 120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</p:grpSp>
        <p:grpSp>
          <p:nvGrpSpPr>
            <p:cNvPr id="285" name="Group 121"/>
            <p:cNvGrpSpPr>
              <a:grpSpLocks noChangeAspect="1"/>
            </p:cNvGrpSpPr>
            <p:nvPr/>
          </p:nvGrpSpPr>
          <p:grpSpPr bwMode="auto">
            <a:xfrm rot="4320000">
              <a:off x="4518" y="1239"/>
              <a:ext cx="1074" cy="683"/>
              <a:chOff x="3486" y="1078"/>
              <a:chExt cx="1074" cy="683"/>
            </a:xfrm>
          </p:grpSpPr>
          <p:grpSp>
            <p:nvGrpSpPr>
              <p:cNvPr id="286" name="Group 122"/>
              <p:cNvGrpSpPr>
                <a:grpSpLocks noChangeAspect="1"/>
              </p:cNvGrpSpPr>
              <p:nvPr/>
            </p:nvGrpSpPr>
            <p:grpSpPr bwMode="auto">
              <a:xfrm>
                <a:off x="4287" y="1078"/>
                <a:ext cx="273" cy="256"/>
                <a:chOff x="3600" y="1104"/>
                <a:chExt cx="768" cy="720"/>
              </a:xfrm>
            </p:grpSpPr>
            <p:sp>
              <p:nvSpPr>
                <p:cNvPr id="308" name="Rectangle 123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09" name="Rectangle 124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10" name="Rectangle 125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11" name="Rectangl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12" name="Rectangl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13" name="Rectangle 128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287" name="Group 129"/>
              <p:cNvGrpSpPr>
                <a:grpSpLocks noChangeAspect="1"/>
              </p:cNvGrpSpPr>
              <p:nvPr/>
            </p:nvGrpSpPr>
            <p:grpSpPr bwMode="auto">
              <a:xfrm rot="-1080000">
                <a:off x="3977" y="1130"/>
                <a:ext cx="273" cy="256"/>
                <a:chOff x="3600" y="1104"/>
                <a:chExt cx="768" cy="720"/>
              </a:xfrm>
            </p:grpSpPr>
            <p:sp>
              <p:nvSpPr>
                <p:cNvPr id="302" name="Rectangle 130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03" name="Rectangle 131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04" name="Rectangle 132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05" name="Rectangle 133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06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07" name="Rectangl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288" name="Group 136"/>
              <p:cNvGrpSpPr>
                <a:grpSpLocks noChangeAspect="1"/>
              </p:cNvGrpSpPr>
              <p:nvPr/>
            </p:nvGrpSpPr>
            <p:grpSpPr bwMode="auto">
              <a:xfrm rot="-2160000">
                <a:off x="3699" y="1274"/>
                <a:ext cx="273" cy="256"/>
                <a:chOff x="3600" y="1104"/>
                <a:chExt cx="768" cy="720"/>
              </a:xfrm>
            </p:grpSpPr>
            <p:sp>
              <p:nvSpPr>
                <p:cNvPr id="296" name="Rectangl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297" name="Rectangl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298" name="Rectangle 139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299" name="Rectangle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00" name="Rectangl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301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  <p:grpSp>
            <p:nvGrpSpPr>
              <p:cNvPr id="289" name="Group 143"/>
              <p:cNvGrpSpPr>
                <a:grpSpLocks noChangeAspect="1"/>
              </p:cNvGrpSpPr>
              <p:nvPr/>
            </p:nvGrpSpPr>
            <p:grpSpPr bwMode="auto">
              <a:xfrm rot="-3240000">
                <a:off x="3477" y="1497"/>
                <a:ext cx="273" cy="256"/>
                <a:chOff x="3600" y="1104"/>
                <a:chExt cx="768" cy="720"/>
              </a:xfrm>
            </p:grpSpPr>
            <p:sp>
              <p:nvSpPr>
                <p:cNvPr id="290" name="Rectangle 144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291" name="Rectangle 145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292" name="Rectangle 146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293" name="Rectangle 147"/>
                <p:cNvSpPr>
                  <a:spLocks noChangeAspect="1" noChangeArrowheads="1"/>
                </p:cNvSpPr>
                <p:nvPr/>
              </p:nvSpPr>
              <p:spPr bwMode="auto">
                <a:xfrm>
                  <a:off x="4176" y="1536"/>
                  <a:ext cx="192" cy="28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294" name="Rectangle 148"/>
                <p:cNvSpPr>
                  <a:spLocks noChangeAspect="1" noChangeArrowheads="1"/>
                </p:cNvSpPr>
                <p:nvPr/>
              </p:nvSpPr>
              <p:spPr bwMode="auto">
                <a:xfrm>
                  <a:off x="3600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  <p:sp>
              <p:nvSpPr>
                <p:cNvPr id="295" name="Rectangle 149"/>
                <p:cNvSpPr>
                  <a:spLocks noChangeAspect="1" noChangeArrowheads="1"/>
                </p:cNvSpPr>
                <p:nvPr/>
              </p:nvSpPr>
              <p:spPr bwMode="auto">
                <a:xfrm>
                  <a:off x="3984" y="1104"/>
                  <a:ext cx="384" cy="432"/>
                </a:xfrm>
                <a:prstGeom prst="rect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it-IT" altLang="en-US"/>
                </a:p>
              </p:txBody>
            </p:sp>
          </p:grpSp>
        </p:grpSp>
      </p:grpSp>
      <p:sp>
        <p:nvSpPr>
          <p:cNvPr id="426" name="Line 150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2623685" y="3081792"/>
            <a:ext cx="538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27" name="Line 151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flipV="1">
            <a:off x="1058410" y="3081792"/>
            <a:ext cx="1535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28" name="AutoShape 15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531610" y="2996067"/>
            <a:ext cx="182562" cy="182562"/>
          </a:xfrm>
          <a:prstGeom prst="irregularSeal1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it-IT" altLang="en-US"/>
          </a:p>
        </p:txBody>
      </p:sp>
      <p:sp>
        <p:nvSpPr>
          <p:cNvPr id="429" name="Rectangle 15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704647" y="2794454"/>
            <a:ext cx="3651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10969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969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969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969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969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1"/>
              <a:t>T1</a:t>
            </a:r>
          </a:p>
        </p:txBody>
      </p:sp>
      <p:sp>
        <p:nvSpPr>
          <p:cNvPr id="430" name="Rectangle 15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41010" y="2794454"/>
            <a:ext cx="3651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10969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969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969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969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969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1"/>
              <a:t>T2</a:t>
            </a:r>
          </a:p>
        </p:txBody>
      </p:sp>
      <p:graphicFrame>
        <p:nvGraphicFramePr>
          <p:cNvPr id="432" name="Object 1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297676"/>
              </p:ext>
            </p:extLst>
          </p:nvPr>
        </p:nvGraphicFramePr>
        <p:xfrm>
          <a:off x="3483428" y="1654629"/>
          <a:ext cx="2035051" cy="76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6" name="Equation" r:id="rId17" imgW="1054080" imgH="393480" progId="Equation.3">
                  <p:embed/>
                </p:oleObj>
              </mc:Choice>
              <mc:Fallback>
                <p:oleObj name="Equation" r:id="rId17" imgW="1054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3428" y="1654629"/>
                        <a:ext cx="2035051" cy="76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3" name="Group 263"/>
          <p:cNvGrpSpPr>
            <a:grpSpLocks/>
          </p:cNvGrpSpPr>
          <p:nvPr/>
        </p:nvGrpSpPr>
        <p:grpSpPr bwMode="auto">
          <a:xfrm>
            <a:off x="1974397" y="2797629"/>
            <a:ext cx="644525" cy="914400"/>
            <a:chOff x="1470" y="2304"/>
            <a:chExt cx="406" cy="576"/>
          </a:xfrm>
        </p:grpSpPr>
        <p:sp>
          <p:nvSpPr>
            <p:cNvPr id="434" name="Rectangle 264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594" y="2521"/>
              <a:ext cx="230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10969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969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969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969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969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969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969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969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969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2400" i="1">
                  <a:latin typeface="Times New Roman" pitchFamily="18" charset="0"/>
                </a:rPr>
                <a:t>x</a:t>
              </a:r>
            </a:p>
          </p:txBody>
        </p:sp>
        <p:grpSp>
          <p:nvGrpSpPr>
            <p:cNvPr id="435" name="Group 265"/>
            <p:cNvGrpSpPr>
              <a:grpSpLocks/>
            </p:cNvGrpSpPr>
            <p:nvPr/>
          </p:nvGrpSpPr>
          <p:grpSpPr bwMode="auto">
            <a:xfrm>
              <a:off x="1551" y="2691"/>
              <a:ext cx="325" cy="59"/>
              <a:chOff x="1551" y="2690"/>
              <a:chExt cx="325" cy="59"/>
            </a:xfrm>
          </p:grpSpPr>
          <p:sp>
            <p:nvSpPr>
              <p:cNvPr id="438" name="Line 266"/>
              <p:cNvSpPr>
                <a:spLocks noChangeShapeType="1"/>
              </p:cNvSpPr>
              <p:nvPr>
                <p:custDataLst>
                  <p:tags r:id="rId11"/>
                </p:custDataLst>
              </p:nvPr>
            </p:nvSpPr>
            <p:spPr bwMode="auto">
              <a:xfrm flipV="1">
                <a:off x="1551" y="2720"/>
                <a:ext cx="31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9" name="Line 267"/>
              <p:cNvSpPr>
                <a:spLocks noChangeShapeType="1"/>
              </p:cNvSpPr>
              <p:nvPr>
                <p:custDataLst>
                  <p:tags r:id="rId12"/>
                </p:custDataLst>
              </p:nvPr>
            </p:nvSpPr>
            <p:spPr bwMode="auto">
              <a:xfrm rot="16200000" flipV="1">
                <a:off x="1522" y="2720"/>
                <a:ext cx="5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0" name="Line 268"/>
              <p:cNvSpPr>
                <a:spLocks noChangeShapeType="1"/>
              </p:cNvSpPr>
              <p:nvPr>
                <p:custDataLst>
                  <p:tags r:id="rId13"/>
                </p:custDataLst>
              </p:nvPr>
            </p:nvSpPr>
            <p:spPr bwMode="auto">
              <a:xfrm rot="16200000" flipV="1">
                <a:off x="1847" y="2719"/>
                <a:ext cx="5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6" name="Line 269"/>
            <p:cNvSpPr>
              <a:spLocks noChangeShapeType="1"/>
            </p:cNvSpPr>
            <p:nvPr/>
          </p:nvSpPr>
          <p:spPr bwMode="auto">
            <a:xfrm>
              <a:off x="1551" y="2304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7" name="Rectangle 27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470" y="2406"/>
              <a:ext cx="94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10969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969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969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969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969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969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969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969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969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800"/>
                <a:t>0</a:t>
              </a:r>
            </a:p>
          </p:txBody>
        </p:sp>
      </p:grp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2086491"/>
              </p:ext>
            </p:extLst>
          </p:nvPr>
        </p:nvGraphicFramePr>
        <p:xfrm>
          <a:off x="373742" y="5132160"/>
          <a:ext cx="295751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7" name="Equation" r:id="rId19" imgW="1320227" imgH="304668" progId="Equation.3">
                  <p:embed/>
                </p:oleObj>
              </mc:Choice>
              <mc:Fallback>
                <p:oleObj name="Equation" r:id="rId19" imgW="1320227" imgH="304668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742" y="5132160"/>
                        <a:ext cx="2957513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328833"/>
              </p:ext>
            </p:extLst>
          </p:nvPr>
        </p:nvGraphicFramePr>
        <p:xfrm>
          <a:off x="3748314" y="5063218"/>
          <a:ext cx="1560513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8" name="Equation" r:id="rId21" imgW="723586" imgH="393529" progId="Equation.3">
                  <p:embed/>
                </p:oleObj>
              </mc:Choice>
              <mc:Fallback>
                <p:oleObj name="Equation" r:id="rId21" imgW="723586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8314" y="5063218"/>
                        <a:ext cx="1560513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219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2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6" grpId="0" animBg="1"/>
      <p:bldP spid="427" grpId="0" animBg="1"/>
      <p:bldP spid="428" grpId="0" animBg="1"/>
      <p:bldP spid="429" grpId="0"/>
      <p:bldP spid="4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12299" y="307052"/>
            <a:ext cx="8904178" cy="5602317"/>
            <a:chOff x="1559890" y="1071563"/>
            <a:chExt cx="8904178" cy="5602317"/>
          </a:xfrm>
        </p:grpSpPr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1605818" y="2025680"/>
              <a:ext cx="8858250" cy="46482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it-IT" altLang="en-US"/>
            </a:p>
          </p:txBody>
        </p:sp>
        <p:grpSp>
          <p:nvGrpSpPr>
            <p:cNvPr id="21" name="Group 4"/>
            <p:cNvGrpSpPr>
              <a:grpSpLocks/>
            </p:cNvGrpSpPr>
            <p:nvPr/>
          </p:nvGrpSpPr>
          <p:grpSpPr bwMode="auto">
            <a:xfrm>
              <a:off x="3147281" y="2635280"/>
              <a:ext cx="6773862" cy="3946525"/>
              <a:chOff x="960" y="1425"/>
              <a:chExt cx="4547" cy="2662"/>
            </a:xfrm>
          </p:grpSpPr>
          <p:grpSp>
            <p:nvGrpSpPr>
              <p:cNvPr id="22" name="Group 5"/>
              <p:cNvGrpSpPr>
                <a:grpSpLocks/>
              </p:cNvGrpSpPr>
              <p:nvPr/>
            </p:nvGrpSpPr>
            <p:grpSpPr bwMode="auto">
              <a:xfrm>
                <a:off x="2236" y="2856"/>
                <a:ext cx="18" cy="15"/>
                <a:chOff x="7709" y="10549"/>
                <a:chExt cx="40" cy="40"/>
              </a:xfrm>
            </p:grpSpPr>
            <p:sp>
              <p:nvSpPr>
                <p:cNvPr id="763" name="Freeform 6"/>
                <p:cNvSpPr>
                  <a:spLocks/>
                </p:cNvSpPr>
                <p:nvPr/>
              </p:nvSpPr>
              <p:spPr bwMode="auto">
                <a:xfrm>
                  <a:off x="7709" y="10549"/>
                  <a:ext cx="40" cy="40"/>
                </a:xfrm>
                <a:custGeom>
                  <a:avLst/>
                  <a:gdLst>
                    <a:gd name="T0" fmla="*/ 0 w 40"/>
                    <a:gd name="T1" fmla="*/ 0 h 40"/>
                    <a:gd name="T2" fmla="*/ 2 w 40"/>
                    <a:gd name="T3" fmla="*/ 40 h 40"/>
                    <a:gd name="T4" fmla="*/ 40 w 40"/>
                    <a:gd name="T5" fmla="*/ 25 h 40"/>
                    <a:gd name="T6" fmla="*/ 0 w 40"/>
                    <a:gd name="T7" fmla="*/ 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0"/>
                    <a:gd name="T13" fmla="*/ 0 h 40"/>
                    <a:gd name="T14" fmla="*/ 40 w 40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0" h="40">
                      <a:moveTo>
                        <a:pt x="0" y="0"/>
                      </a:moveTo>
                      <a:lnTo>
                        <a:pt x="2" y="40"/>
                      </a:lnTo>
                      <a:lnTo>
                        <a:pt x="40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4" name="Freeform 7"/>
                <p:cNvSpPr>
                  <a:spLocks/>
                </p:cNvSpPr>
                <p:nvPr/>
              </p:nvSpPr>
              <p:spPr bwMode="auto">
                <a:xfrm>
                  <a:off x="7709" y="10549"/>
                  <a:ext cx="40" cy="40"/>
                </a:xfrm>
                <a:custGeom>
                  <a:avLst/>
                  <a:gdLst>
                    <a:gd name="T0" fmla="*/ 0 w 40"/>
                    <a:gd name="T1" fmla="*/ 0 h 40"/>
                    <a:gd name="T2" fmla="*/ 2 w 40"/>
                    <a:gd name="T3" fmla="*/ 40 h 40"/>
                    <a:gd name="T4" fmla="*/ 40 w 40"/>
                    <a:gd name="T5" fmla="*/ 25 h 40"/>
                    <a:gd name="T6" fmla="*/ 0 w 40"/>
                    <a:gd name="T7" fmla="*/ 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0"/>
                    <a:gd name="T13" fmla="*/ 0 h 40"/>
                    <a:gd name="T14" fmla="*/ 40 w 40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0" h="40">
                      <a:moveTo>
                        <a:pt x="0" y="0"/>
                      </a:moveTo>
                      <a:lnTo>
                        <a:pt x="2" y="40"/>
                      </a:lnTo>
                      <a:lnTo>
                        <a:pt x="40" y="2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" name="Group 8"/>
              <p:cNvGrpSpPr>
                <a:grpSpLocks/>
              </p:cNvGrpSpPr>
              <p:nvPr/>
            </p:nvGrpSpPr>
            <p:grpSpPr bwMode="auto">
              <a:xfrm>
                <a:off x="3854" y="2530"/>
                <a:ext cx="180" cy="153"/>
                <a:chOff x="11365" y="9690"/>
                <a:chExt cx="406" cy="404"/>
              </a:xfrm>
            </p:grpSpPr>
            <p:sp>
              <p:nvSpPr>
                <p:cNvPr id="761" name="Freeform 9"/>
                <p:cNvSpPr>
                  <a:spLocks/>
                </p:cNvSpPr>
                <p:nvPr/>
              </p:nvSpPr>
              <p:spPr bwMode="auto">
                <a:xfrm>
                  <a:off x="11365" y="9690"/>
                  <a:ext cx="406" cy="404"/>
                </a:xfrm>
                <a:custGeom>
                  <a:avLst/>
                  <a:gdLst>
                    <a:gd name="T0" fmla="*/ 0 w 406"/>
                    <a:gd name="T1" fmla="*/ 192 h 404"/>
                    <a:gd name="T2" fmla="*/ 5 w 406"/>
                    <a:gd name="T3" fmla="*/ 302 h 404"/>
                    <a:gd name="T4" fmla="*/ 35 w 406"/>
                    <a:gd name="T5" fmla="*/ 325 h 404"/>
                    <a:gd name="T6" fmla="*/ 7 w 406"/>
                    <a:gd name="T7" fmla="*/ 382 h 404"/>
                    <a:gd name="T8" fmla="*/ 55 w 406"/>
                    <a:gd name="T9" fmla="*/ 404 h 404"/>
                    <a:gd name="T10" fmla="*/ 157 w 406"/>
                    <a:gd name="T11" fmla="*/ 382 h 404"/>
                    <a:gd name="T12" fmla="*/ 182 w 406"/>
                    <a:gd name="T13" fmla="*/ 325 h 404"/>
                    <a:gd name="T14" fmla="*/ 252 w 406"/>
                    <a:gd name="T15" fmla="*/ 290 h 404"/>
                    <a:gd name="T16" fmla="*/ 257 w 406"/>
                    <a:gd name="T17" fmla="*/ 242 h 404"/>
                    <a:gd name="T18" fmla="*/ 284 w 406"/>
                    <a:gd name="T19" fmla="*/ 230 h 404"/>
                    <a:gd name="T20" fmla="*/ 272 w 406"/>
                    <a:gd name="T21" fmla="*/ 200 h 404"/>
                    <a:gd name="T22" fmla="*/ 299 w 406"/>
                    <a:gd name="T23" fmla="*/ 197 h 404"/>
                    <a:gd name="T24" fmla="*/ 317 w 406"/>
                    <a:gd name="T25" fmla="*/ 150 h 404"/>
                    <a:gd name="T26" fmla="*/ 307 w 406"/>
                    <a:gd name="T27" fmla="*/ 97 h 404"/>
                    <a:gd name="T28" fmla="*/ 404 w 406"/>
                    <a:gd name="T29" fmla="*/ 65 h 404"/>
                    <a:gd name="T30" fmla="*/ 406 w 406"/>
                    <a:gd name="T31" fmla="*/ 52 h 404"/>
                    <a:gd name="T32" fmla="*/ 369 w 406"/>
                    <a:gd name="T33" fmla="*/ 45 h 404"/>
                    <a:gd name="T34" fmla="*/ 317 w 406"/>
                    <a:gd name="T35" fmla="*/ 75 h 404"/>
                    <a:gd name="T36" fmla="*/ 299 w 406"/>
                    <a:gd name="T37" fmla="*/ 0 h 404"/>
                    <a:gd name="T38" fmla="*/ 252 w 406"/>
                    <a:gd name="T39" fmla="*/ 57 h 404"/>
                    <a:gd name="T40" fmla="*/ 127 w 406"/>
                    <a:gd name="T41" fmla="*/ 52 h 404"/>
                    <a:gd name="T42" fmla="*/ 62 w 406"/>
                    <a:gd name="T43" fmla="*/ 142 h 404"/>
                    <a:gd name="T44" fmla="*/ 22 w 406"/>
                    <a:gd name="T45" fmla="*/ 117 h 404"/>
                    <a:gd name="T46" fmla="*/ 0 w 406"/>
                    <a:gd name="T47" fmla="*/ 192 h 404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406"/>
                    <a:gd name="T73" fmla="*/ 0 h 404"/>
                    <a:gd name="T74" fmla="*/ 406 w 406"/>
                    <a:gd name="T75" fmla="*/ 404 h 404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406" h="404">
                      <a:moveTo>
                        <a:pt x="0" y="192"/>
                      </a:moveTo>
                      <a:lnTo>
                        <a:pt x="5" y="302"/>
                      </a:lnTo>
                      <a:lnTo>
                        <a:pt x="35" y="325"/>
                      </a:lnTo>
                      <a:lnTo>
                        <a:pt x="7" y="382"/>
                      </a:lnTo>
                      <a:lnTo>
                        <a:pt x="55" y="404"/>
                      </a:lnTo>
                      <a:lnTo>
                        <a:pt x="157" y="382"/>
                      </a:lnTo>
                      <a:lnTo>
                        <a:pt x="182" y="325"/>
                      </a:lnTo>
                      <a:lnTo>
                        <a:pt x="252" y="290"/>
                      </a:lnTo>
                      <a:lnTo>
                        <a:pt x="257" y="242"/>
                      </a:lnTo>
                      <a:lnTo>
                        <a:pt x="284" y="230"/>
                      </a:lnTo>
                      <a:lnTo>
                        <a:pt x="272" y="200"/>
                      </a:lnTo>
                      <a:lnTo>
                        <a:pt x="299" y="197"/>
                      </a:lnTo>
                      <a:lnTo>
                        <a:pt x="317" y="150"/>
                      </a:lnTo>
                      <a:lnTo>
                        <a:pt x="307" y="97"/>
                      </a:lnTo>
                      <a:lnTo>
                        <a:pt x="404" y="65"/>
                      </a:lnTo>
                      <a:lnTo>
                        <a:pt x="406" y="52"/>
                      </a:lnTo>
                      <a:lnTo>
                        <a:pt x="369" y="45"/>
                      </a:lnTo>
                      <a:lnTo>
                        <a:pt x="317" y="75"/>
                      </a:lnTo>
                      <a:lnTo>
                        <a:pt x="299" y="0"/>
                      </a:lnTo>
                      <a:lnTo>
                        <a:pt x="252" y="57"/>
                      </a:lnTo>
                      <a:lnTo>
                        <a:pt x="127" y="52"/>
                      </a:lnTo>
                      <a:lnTo>
                        <a:pt x="62" y="142"/>
                      </a:lnTo>
                      <a:lnTo>
                        <a:pt x="22" y="117"/>
                      </a:lnTo>
                      <a:lnTo>
                        <a:pt x="0" y="19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2" name="Freeform 10"/>
                <p:cNvSpPr>
                  <a:spLocks/>
                </p:cNvSpPr>
                <p:nvPr/>
              </p:nvSpPr>
              <p:spPr bwMode="auto">
                <a:xfrm>
                  <a:off x="11365" y="9690"/>
                  <a:ext cx="406" cy="404"/>
                </a:xfrm>
                <a:custGeom>
                  <a:avLst/>
                  <a:gdLst>
                    <a:gd name="T0" fmla="*/ 0 w 406"/>
                    <a:gd name="T1" fmla="*/ 192 h 404"/>
                    <a:gd name="T2" fmla="*/ 5 w 406"/>
                    <a:gd name="T3" fmla="*/ 302 h 404"/>
                    <a:gd name="T4" fmla="*/ 35 w 406"/>
                    <a:gd name="T5" fmla="*/ 325 h 404"/>
                    <a:gd name="T6" fmla="*/ 7 w 406"/>
                    <a:gd name="T7" fmla="*/ 382 h 404"/>
                    <a:gd name="T8" fmla="*/ 55 w 406"/>
                    <a:gd name="T9" fmla="*/ 404 h 404"/>
                    <a:gd name="T10" fmla="*/ 157 w 406"/>
                    <a:gd name="T11" fmla="*/ 382 h 404"/>
                    <a:gd name="T12" fmla="*/ 182 w 406"/>
                    <a:gd name="T13" fmla="*/ 325 h 404"/>
                    <a:gd name="T14" fmla="*/ 252 w 406"/>
                    <a:gd name="T15" fmla="*/ 290 h 404"/>
                    <a:gd name="T16" fmla="*/ 257 w 406"/>
                    <a:gd name="T17" fmla="*/ 242 h 404"/>
                    <a:gd name="T18" fmla="*/ 284 w 406"/>
                    <a:gd name="T19" fmla="*/ 230 h 404"/>
                    <a:gd name="T20" fmla="*/ 272 w 406"/>
                    <a:gd name="T21" fmla="*/ 200 h 404"/>
                    <a:gd name="T22" fmla="*/ 299 w 406"/>
                    <a:gd name="T23" fmla="*/ 197 h 404"/>
                    <a:gd name="T24" fmla="*/ 317 w 406"/>
                    <a:gd name="T25" fmla="*/ 150 h 404"/>
                    <a:gd name="T26" fmla="*/ 307 w 406"/>
                    <a:gd name="T27" fmla="*/ 97 h 404"/>
                    <a:gd name="T28" fmla="*/ 404 w 406"/>
                    <a:gd name="T29" fmla="*/ 65 h 404"/>
                    <a:gd name="T30" fmla="*/ 406 w 406"/>
                    <a:gd name="T31" fmla="*/ 52 h 404"/>
                    <a:gd name="T32" fmla="*/ 369 w 406"/>
                    <a:gd name="T33" fmla="*/ 45 h 404"/>
                    <a:gd name="T34" fmla="*/ 317 w 406"/>
                    <a:gd name="T35" fmla="*/ 75 h 404"/>
                    <a:gd name="T36" fmla="*/ 299 w 406"/>
                    <a:gd name="T37" fmla="*/ 0 h 404"/>
                    <a:gd name="T38" fmla="*/ 252 w 406"/>
                    <a:gd name="T39" fmla="*/ 57 h 404"/>
                    <a:gd name="T40" fmla="*/ 127 w 406"/>
                    <a:gd name="T41" fmla="*/ 52 h 404"/>
                    <a:gd name="T42" fmla="*/ 62 w 406"/>
                    <a:gd name="T43" fmla="*/ 142 h 404"/>
                    <a:gd name="T44" fmla="*/ 22 w 406"/>
                    <a:gd name="T45" fmla="*/ 117 h 404"/>
                    <a:gd name="T46" fmla="*/ 0 w 406"/>
                    <a:gd name="T47" fmla="*/ 192 h 404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406"/>
                    <a:gd name="T73" fmla="*/ 0 h 404"/>
                    <a:gd name="T74" fmla="*/ 406 w 406"/>
                    <a:gd name="T75" fmla="*/ 404 h 404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406" h="404">
                      <a:moveTo>
                        <a:pt x="0" y="192"/>
                      </a:moveTo>
                      <a:lnTo>
                        <a:pt x="5" y="302"/>
                      </a:lnTo>
                      <a:lnTo>
                        <a:pt x="35" y="325"/>
                      </a:lnTo>
                      <a:lnTo>
                        <a:pt x="7" y="382"/>
                      </a:lnTo>
                      <a:lnTo>
                        <a:pt x="55" y="404"/>
                      </a:lnTo>
                      <a:lnTo>
                        <a:pt x="157" y="382"/>
                      </a:lnTo>
                      <a:lnTo>
                        <a:pt x="182" y="325"/>
                      </a:lnTo>
                      <a:lnTo>
                        <a:pt x="252" y="290"/>
                      </a:lnTo>
                      <a:lnTo>
                        <a:pt x="257" y="242"/>
                      </a:lnTo>
                      <a:lnTo>
                        <a:pt x="284" y="230"/>
                      </a:lnTo>
                      <a:lnTo>
                        <a:pt x="272" y="200"/>
                      </a:lnTo>
                      <a:lnTo>
                        <a:pt x="299" y="197"/>
                      </a:lnTo>
                      <a:lnTo>
                        <a:pt x="317" y="150"/>
                      </a:lnTo>
                      <a:lnTo>
                        <a:pt x="307" y="97"/>
                      </a:lnTo>
                      <a:lnTo>
                        <a:pt x="404" y="65"/>
                      </a:lnTo>
                      <a:lnTo>
                        <a:pt x="406" y="52"/>
                      </a:lnTo>
                      <a:lnTo>
                        <a:pt x="369" y="45"/>
                      </a:lnTo>
                      <a:lnTo>
                        <a:pt x="317" y="75"/>
                      </a:lnTo>
                      <a:lnTo>
                        <a:pt x="299" y="0"/>
                      </a:lnTo>
                      <a:lnTo>
                        <a:pt x="252" y="57"/>
                      </a:lnTo>
                      <a:lnTo>
                        <a:pt x="127" y="52"/>
                      </a:lnTo>
                      <a:lnTo>
                        <a:pt x="62" y="142"/>
                      </a:lnTo>
                      <a:lnTo>
                        <a:pt x="22" y="117"/>
                      </a:lnTo>
                      <a:lnTo>
                        <a:pt x="0" y="19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" name="Group 11"/>
              <p:cNvGrpSpPr>
                <a:grpSpLocks/>
              </p:cNvGrpSpPr>
              <p:nvPr/>
            </p:nvGrpSpPr>
            <p:grpSpPr bwMode="auto">
              <a:xfrm>
                <a:off x="3330" y="2454"/>
                <a:ext cx="23" cy="53"/>
                <a:chOff x="10182" y="9490"/>
                <a:chExt cx="52" cy="140"/>
              </a:xfrm>
            </p:grpSpPr>
            <p:sp>
              <p:nvSpPr>
                <p:cNvPr id="759" name="Freeform 12"/>
                <p:cNvSpPr>
                  <a:spLocks/>
                </p:cNvSpPr>
                <p:nvPr/>
              </p:nvSpPr>
              <p:spPr bwMode="auto">
                <a:xfrm>
                  <a:off x="10182" y="9490"/>
                  <a:ext cx="52" cy="140"/>
                </a:xfrm>
                <a:custGeom>
                  <a:avLst/>
                  <a:gdLst>
                    <a:gd name="T0" fmla="*/ 0 w 52"/>
                    <a:gd name="T1" fmla="*/ 105 h 140"/>
                    <a:gd name="T2" fmla="*/ 0 w 52"/>
                    <a:gd name="T3" fmla="*/ 33 h 140"/>
                    <a:gd name="T4" fmla="*/ 25 w 52"/>
                    <a:gd name="T5" fmla="*/ 0 h 140"/>
                    <a:gd name="T6" fmla="*/ 52 w 52"/>
                    <a:gd name="T7" fmla="*/ 78 h 140"/>
                    <a:gd name="T8" fmla="*/ 25 w 52"/>
                    <a:gd name="T9" fmla="*/ 140 h 140"/>
                    <a:gd name="T10" fmla="*/ 0 w 52"/>
                    <a:gd name="T11" fmla="*/ 105 h 1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2"/>
                    <a:gd name="T19" fmla="*/ 0 h 140"/>
                    <a:gd name="T20" fmla="*/ 52 w 52"/>
                    <a:gd name="T21" fmla="*/ 140 h 1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2" h="140">
                      <a:moveTo>
                        <a:pt x="0" y="105"/>
                      </a:moveTo>
                      <a:lnTo>
                        <a:pt x="0" y="33"/>
                      </a:lnTo>
                      <a:lnTo>
                        <a:pt x="25" y="0"/>
                      </a:lnTo>
                      <a:lnTo>
                        <a:pt x="52" y="78"/>
                      </a:lnTo>
                      <a:lnTo>
                        <a:pt x="25" y="140"/>
                      </a:lnTo>
                      <a:lnTo>
                        <a:pt x="0" y="10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0" name="Freeform 13"/>
                <p:cNvSpPr>
                  <a:spLocks/>
                </p:cNvSpPr>
                <p:nvPr/>
              </p:nvSpPr>
              <p:spPr bwMode="auto">
                <a:xfrm>
                  <a:off x="10182" y="9490"/>
                  <a:ext cx="52" cy="140"/>
                </a:xfrm>
                <a:custGeom>
                  <a:avLst/>
                  <a:gdLst>
                    <a:gd name="T0" fmla="*/ 0 w 52"/>
                    <a:gd name="T1" fmla="*/ 105 h 140"/>
                    <a:gd name="T2" fmla="*/ 0 w 52"/>
                    <a:gd name="T3" fmla="*/ 33 h 140"/>
                    <a:gd name="T4" fmla="*/ 25 w 52"/>
                    <a:gd name="T5" fmla="*/ 0 h 140"/>
                    <a:gd name="T6" fmla="*/ 52 w 52"/>
                    <a:gd name="T7" fmla="*/ 78 h 140"/>
                    <a:gd name="T8" fmla="*/ 25 w 52"/>
                    <a:gd name="T9" fmla="*/ 140 h 140"/>
                    <a:gd name="T10" fmla="*/ 0 w 52"/>
                    <a:gd name="T11" fmla="*/ 105 h 1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2"/>
                    <a:gd name="T19" fmla="*/ 0 h 140"/>
                    <a:gd name="T20" fmla="*/ 52 w 52"/>
                    <a:gd name="T21" fmla="*/ 140 h 1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2" h="140">
                      <a:moveTo>
                        <a:pt x="0" y="105"/>
                      </a:moveTo>
                      <a:lnTo>
                        <a:pt x="0" y="33"/>
                      </a:lnTo>
                      <a:lnTo>
                        <a:pt x="25" y="0"/>
                      </a:lnTo>
                      <a:lnTo>
                        <a:pt x="52" y="78"/>
                      </a:lnTo>
                      <a:lnTo>
                        <a:pt x="25" y="140"/>
                      </a:lnTo>
                      <a:lnTo>
                        <a:pt x="0" y="10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" name="Group 14"/>
              <p:cNvGrpSpPr>
                <a:grpSpLocks/>
              </p:cNvGrpSpPr>
              <p:nvPr/>
            </p:nvGrpSpPr>
            <p:grpSpPr bwMode="auto">
              <a:xfrm>
                <a:off x="2977" y="2555"/>
                <a:ext cx="260" cy="293"/>
                <a:chOff x="9383" y="9755"/>
                <a:chExt cx="587" cy="774"/>
              </a:xfrm>
            </p:grpSpPr>
            <p:sp>
              <p:nvSpPr>
                <p:cNvPr id="757" name="Freeform 15"/>
                <p:cNvSpPr>
                  <a:spLocks/>
                </p:cNvSpPr>
                <p:nvPr/>
              </p:nvSpPr>
              <p:spPr bwMode="auto">
                <a:xfrm>
                  <a:off x="9383" y="9755"/>
                  <a:ext cx="587" cy="774"/>
                </a:xfrm>
                <a:custGeom>
                  <a:avLst/>
                  <a:gdLst>
                    <a:gd name="T0" fmla="*/ 0 w 587"/>
                    <a:gd name="T1" fmla="*/ 412 h 774"/>
                    <a:gd name="T2" fmla="*/ 0 w 587"/>
                    <a:gd name="T3" fmla="*/ 424 h 774"/>
                    <a:gd name="T4" fmla="*/ 108 w 587"/>
                    <a:gd name="T5" fmla="*/ 522 h 774"/>
                    <a:gd name="T6" fmla="*/ 340 w 587"/>
                    <a:gd name="T7" fmla="*/ 737 h 774"/>
                    <a:gd name="T8" fmla="*/ 342 w 587"/>
                    <a:gd name="T9" fmla="*/ 774 h 774"/>
                    <a:gd name="T10" fmla="*/ 367 w 587"/>
                    <a:gd name="T11" fmla="*/ 766 h 774"/>
                    <a:gd name="T12" fmla="*/ 407 w 587"/>
                    <a:gd name="T13" fmla="*/ 752 h 774"/>
                    <a:gd name="T14" fmla="*/ 587 w 587"/>
                    <a:gd name="T15" fmla="*/ 584 h 774"/>
                    <a:gd name="T16" fmla="*/ 512 w 587"/>
                    <a:gd name="T17" fmla="*/ 474 h 774"/>
                    <a:gd name="T18" fmla="*/ 514 w 587"/>
                    <a:gd name="T19" fmla="*/ 297 h 774"/>
                    <a:gd name="T20" fmla="*/ 504 w 587"/>
                    <a:gd name="T21" fmla="*/ 217 h 774"/>
                    <a:gd name="T22" fmla="*/ 459 w 587"/>
                    <a:gd name="T23" fmla="*/ 137 h 774"/>
                    <a:gd name="T24" fmla="*/ 487 w 587"/>
                    <a:gd name="T25" fmla="*/ 102 h 774"/>
                    <a:gd name="T26" fmla="*/ 492 w 587"/>
                    <a:gd name="T27" fmla="*/ 0 h 774"/>
                    <a:gd name="T28" fmla="*/ 292 w 587"/>
                    <a:gd name="T29" fmla="*/ 15 h 774"/>
                    <a:gd name="T30" fmla="*/ 185 w 587"/>
                    <a:gd name="T31" fmla="*/ 80 h 774"/>
                    <a:gd name="T32" fmla="*/ 210 w 587"/>
                    <a:gd name="T33" fmla="*/ 212 h 774"/>
                    <a:gd name="T34" fmla="*/ 167 w 587"/>
                    <a:gd name="T35" fmla="*/ 217 h 774"/>
                    <a:gd name="T36" fmla="*/ 142 w 587"/>
                    <a:gd name="T37" fmla="*/ 232 h 774"/>
                    <a:gd name="T38" fmla="*/ 142 w 587"/>
                    <a:gd name="T39" fmla="*/ 267 h 774"/>
                    <a:gd name="T40" fmla="*/ 13 w 587"/>
                    <a:gd name="T41" fmla="*/ 342 h 774"/>
                    <a:gd name="T42" fmla="*/ 0 w 587"/>
                    <a:gd name="T43" fmla="*/ 412 h 774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587"/>
                    <a:gd name="T67" fmla="*/ 0 h 774"/>
                    <a:gd name="T68" fmla="*/ 587 w 587"/>
                    <a:gd name="T69" fmla="*/ 774 h 774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587" h="774">
                      <a:moveTo>
                        <a:pt x="0" y="412"/>
                      </a:moveTo>
                      <a:lnTo>
                        <a:pt x="0" y="424"/>
                      </a:lnTo>
                      <a:lnTo>
                        <a:pt x="108" y="522"/>
                      </a:lnTo>
                      <a:lnTo>
                        <a:pt x="340" y="737"/>
                      </a:lnTo>
                      <a:lnTo>
                        <a:pt x="342" y="774"/>
                      </a:lnTo>
                      <a:lnTo>
                        <a:pt x="367" y="766"/>
                      </a:lnTo>
                      <a:lnTo>
                        <a:pt x="407" y="752"/>
                      </a:lnTo>
                      <a:lnTo>
                        <a:pt x="587" y="584"/>
                      </a:lnTo>
                      <a:lnTo>
                        <a:pt x="512" y="474"/>
                      </a:lnTo>
                      <a:lnTo>
                        <a:pt x="514" y="297"/>
                      </a:lnTo>
                      <a:lnTo>
                        <a:pt x="504" y="217"/>
                      </a:lnTo>
                      <a:lnTo>
                        <a:pt x="459" y="137"/>
                      </a:lnTo>
                      <a:lnTo>
                        <a:pt x="487" y="102"/>
                      </a:lnTo>
                      <a:lnTo>
                        <a:pt x="492" y="0"/>
                      </a:lnTo>
                      <a:lnTo>
                        <a:pt x="292" y="15"/>
                      </a:lnTo>
                      <a:lnTo>
                        <a:pt x="185" y="80"/>
                      </a:lnTo>
                      <a:lnTo>
                        <a:pt x="210" y="212"/>
                      </a:lnTo>
                      <a:lnTo>
                        <a:pt x="167" y="217"/>
                      </a:lnTo>
                      <a:lnTo>
                        <a:pt x="142" y="232"/>
                      </a:lnTo>
                      <a:lnTo>
                        <a:pt x="142" y="267"/>
                      </a:lnTo>
                      <a:lnTo>
                        <a:pt x="13" y="342"/>
                      </a:lnTo>
                      <a:lnTo>
                        <a:pt x="0" y="41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8" name="Freeform 16"/>
                <p:cNvSpPr>
                  <a:spLocks/>
                </p:cNvSpPr>
                <p:nvPr/>
              </p:nvSpPr>
              <p:spPr bwMode="auto">
                <a:xfrm>
                  <a:off x="9383" y="9755"/>
                  <a:ext cx="587" cy="774"/>
                </a:xfrm>
                <a:custGeom>
                  <a:avLst/>
                  <a:gdLst>
                    <a:gd name="T0" fmla="*/ 0 w 587"/>
                    <a:gd name="T1" fmla="*/ 412 h 774"/>
                    <a:gd name="T2" fmla="*/ 0 w 587"/>
                    <a:gd name="T3" fmla="*/ 424 h 774"/>
                    <a:gd name="T4" fmla="*/ 108 w 587"/>
                    <a:gd name="T5" fmla="*/ 522 h 774"/>
                    <a:gd name="T6" fmla="*/ 340 w 587"/>
                    <a:gd name="T7" fmla="*/ 737 h 774"/>
                    <a:gd name="T8" fmla="*/ 342 w 587"/>
                    <a:gd name="T9" fmla="*/ 774 h 774"/>
                    <a:gd name="T10" fmla="*/ 367 w 587"/>
                    <a:gd name="T11" fmla="*/ 766 h 774"/>
                    <a:gd name="T12" fmla="*/ 407 w 587"/>
                    <a:gd name="T13" fmla="*/ 752 h 774"/>
                    <a:gd name="T14" fmla="*/ 587 w 587"/>
                    <a:gd name="T15" fmla="*/ 584 h 774"/>
                    <a:gd name="T16" fmla="*/ 512 w 587"/>
                    <a:gd name="T17" fmla="*/ 474 h 774"/>
                    <a:gd name="T18" fmla="*/ 514 w 587"/>
                    <a:gd name="T19" fmla="*/ 297 h 774"/>
                    <a:gd name="T20" fmla="*/ 504 w 587"/>
                    <a:gd name="T21" fmla="*/ 217 h 774"/>
                    <a:gd name="T22" fmla="*/ 459 w 587"/>
                    <a:gd name="T23" fmla="*/ 137 h 774"/>
                    <a:gd name="T24" fmla="*/ 487 w 587"/>
                    <a:gd name="T25" fmla="*/ 102 h 774"/>
                    <a:gd name="T26" fmla="*/ 492 w 587"/>
                    <a:gd name="T27" fmla="*/ 0 h 774"/>
                    <a:gd name="T28" fmla="*/ 292 w 587"/>
                    <a:gd name="T29" fmla="*/ 15 h 774"/>
                    <a:gd name="T30" fmla="*/ 185 w 587"/>
                    <a:gd name="T31" fmla="*/ 80 h 774"/>
                    <a:gd name="T32" fmla="*/ 210 w 587"/>
                    <a:gd name="T33" fmla="*/ 212 h 774"/>
                    <a:gd name="T34" fmla="*/ 167 w 587"/>
                    <a:gd name="T35" fmla="*/ 217 h 774"/>
                    <a:gd name="T36" fmla="*/ 142 w 587"/>
                    <a:gd name="T37" fmla="*/ 232 h 774"/>
                    <a:gd name="T38" fmla="*/ 142 w 587"/>
                    <a:gd name="T39" fmla="*/ 267 h 774"/>
                    <a:gd name="T40" fmla="*/ 13 w 587"/>
                    <a:gd name="T41" fmla="*/ 342 h 774"/>
                    <a:gd name="T42" fmla="*/ 0 w 587"/>
                    <a:gd name="T43" fmla="*/ 412 h 774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587"/>
                    <a:gd name="T67" fmla="*/ 0 h 774"/>
                    <a:gd name="T68" fmla="*/ 587 w 587"/>
                    <a:gd name="T69" fmla="*/ 774 h 774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587" h="774">
                      <a:moveTo>
                        <a:pt x="0" y="412"/>
                      </a:moveTo>
                      <a:lnTo>
                        <a:pt x="0" y="424"/>
                      </a:lnTo>
                      <a:lnTo>
                        <a:pt x="108" y="522"/>
                      </a:lnTo>
                      <a:lnTo>
                        <a:pt x="340" y="737"/>
                      </a:lnTo>
                      <a:lnTo>
                        <a:pt x="342" y="774"/>
                      </a:lnTo>
                      <a:lnTo>
                        <a:pt x="367" y="766"/>
                      </a:lnTo>
                      <a:lnTo>
                        <a:pt x="407" y="752"/>
                      </a:lnTo>
                      <a:lnTo>
                        <a:pt x="587" y="584"/>
                      </a:lnTo>
                      <a:lnTo>
                        <a:pt x="512" y="474"/>
                      </a:lnTo>
                      <a:lnTo>
                        <a:pt x="514" y="297"/>
                      </a:lnTo>
                      <a:lnTo>
                        <a:pt x="504" y="217"/>
                      </a:lnTo>
                      <a:lnTo>
                        <a:pt x="459" y="137"/>
                      </a:lnTo>
                      <a:lnTo>
                        <a:pt x="487" y="102"/>
                      </a:lnTo>
                      <a:lnTo>
                        <a:pt x="492" y="0"/>
                      </a:lnTo>
                      <a:lnTo>
                        <a:pt x="292" y="15"/>
                      </a:lnTo>
                      <a:lnTo>
                        <a:pt x="185" y="80"/>
                      </a:lnTo>
                      <a:lnTo>
                        <a:pt x="210" y="212"/>
                      </a:lnTo>
                      <a:lnTo>
                        <a:pt x="167" y="217"/>
                      </a:lnTo>
                      <a:lnTo>
                        <a:pt x="142" y="232"/>
                      </a:lnTo>
                      <a:lnTo>
                        <a:pt x="142" y="267"/>
                      </a:lnTo>
                      <a:lnTo>
                        <a:pt x="13" y="342"/>
                      </a:lnTo>
                      <a:lnTo>
                        <a:pt x="0" y="41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" name="Group 17"/>
              <p:cNvGrpSpPr>
                <a:grpSpLocks/>
              </p:cNvGrpSpPr>
              <p:nvPr/>
            </p:nvGrpSpPr>
            <p:grpSpPr bwMode="auto">
              <a:xfrm>
                <a:off x="2158" y="3474"/>
                <a:ext cx="249" cy="535"/>
                <a:chOff x="7534" y="12177"/>
                <a:chExt cx="562" cy="1408"/>
              </a:xfrm>
            </p:grpSpPr>
            <p:sp>
              <p:nvSpPr>
                <p:cNvPr id="755" name="Freeform 18"/>
                <p:cNvSpPr>
                  <a:spLocks/>
                </p:cNvSpPr>
                <p:nvPr/>
              </p:nvSpPr>
              <p:spPr bwMode="auto">
                <a:xfrm>
                  <a:off x="7534" y="12177"/>
                  <a:ext cx="562" cy="1408"/>
                </a:xfrm>
                <a:custGeom>
                  <a:avLst/>
                  <a:gdLst>
                    <a:gd name="T0" fmla="*/ 0 w 562"/>
                    <a:gd name="T1" fmla="*/ 1306 h 1408"/>
                    <a:gd name="T2" fmla="*/ 5 w 562"/>
                    <a:gd name="T3" fmla="*/ 1329 h 1408"/>
                    <a:gd name="T4" fmla="*/ 25 w 562"/>
                    <a:gd name="T5" fmla="*/ 1319 h 1408"/>
                    <a:gd name="T6" fmla="*/ 38 w 562"/>
                    <a:gd name="T7" fmla="*/ 1393 h 1408"/>
                    <a:gd name="T8" fmla="*/ 140 w 562"/>
                    <a:gd name="T9" fmla="*/ 1408 h 1408"/>
                    <a:gd name="T10" fmla="*/ 112 w 562"/>
                    <a:gd name="T11" fmla="*/ 1371 h 1408"/>
                    <a:gd name="T12" fmla="*/ 135 w 562"/>
                    <a:gd name="T13" fmla="*/ 1276 h 1408"/>
                    <a:gd name="T14" fmla="*/ 155 w 562"/>
                    <a:gd name="T15" fmla="*/ 1294 h 1408"/>
                    <a:gd name="T16" fmla="*/ 215 w 562"/>
                    <a:gd name="T17" fmla="*/ 1164 h 1408"/>
                    <a:gd name="T18" fmla="*/ 170 w 562"/>
                    <a:gd name="T19" fmla="*/ 1084 h 1408"/>
                    <a:gd name="T20" fmla="*/ 222 w 562"/>
                    <a:gd name="T21" fmla="*/ 1034 h 1408"/>
                    <a:gd name="T22" fmla="*/ 235 w 562"/>
                    <a:gd name="T23" fmla="*/ 969 h 1408"/>
                    <a:gd name="T24" fmla="*/ 260 w 562"/>
                    <a:gd name="T25" fmla="*/ 939 h 1408"/>
                    <a:gd name="T26" fmla="*/ 235 w 562"/>
                    <a:gd name="T27" fmla="*/ 924 h 1408"/>
                    <a:gd name="T28" fmla="*/ 277 w 562"/>
                    <a:gd name="T29" fmla="*/ 924 h 1408"/>
                    <a:gd name="T30" fmla="*/ 275 w 562"/>
                    <a:gd name="T31" fmla="*/ 892 h 1408"/>
                    <a:gd name="T32" fmla="*/ 255 w 562"/>
                    <a:gd name="T33" fmla="*/ 917 h 1408"/>
                    <a:gd name="T34" fmla="*/ 235 w 562"/>
                    <a:gd name="T35" fmla="*/ 889 h 1408"/>
                    <a:gd name="T36" fmla="*/ 235 w 562"/>
                    <a:gd name="T37" fmla="*/ 842 h 1408"/>
                    <a:gd name="T38" fmla="*/ 310 w 562"/>
                    <a:gd name="T39" fmla="*/ 842 h 1408"/>
                    <a:gd name="T40" fmla="*/ 317 w 562"/>
                    <a:gd name="T41" fmla="*/ 742 h 1408"/>
                    <a:gd name="T42" fmla="*/ 437 w 562"/>
                    <a:gd name="T43" fmla="*/ 722 h 1408"/>
                    <a:gd name="T44" fmla="*/ 472 w 562"/>
                    <a:gd name="T45" fmla="*/ 647 h 1408"/>
                    <a:gd name="T46" fmla="*/ 422 w 562"/>
                    <a:gd name="T47" fmla="*/ 524 h 1408"/>
                    <a:gd name="T48" fmla="*/ 452 w 562"/>
                    <a:gd name="T49" fmla="*/ 360 h 1408"/>
                    <a:gd name="T50" fmla="*/ 562 w 562"/>
                    <a:gd name="T51" fmla="*/ 225 h 1408"/>
                    <a:gd name="T52" fmla="*/ 557 w 562"/>
                    <a:gd name="T53" fmla="*/ 160 h 1408"/>
                    <a:gd name="T54" fmla="*/ 534 w 562"/>
                    <a:gd name="T55" fmla="*/ 160 h 1408"/>
                    <a:gd name="T56" fmla="*/ 504 w 562"/>
                    <a:gd name="T57" fmla="*/ 232 h 1408"/>
                    <a:gd name="T58" fmla="*/ 427 w 562"/>
                    <a:gd name="T59" fmla="*/ 230 h 1408"/>
                    <a:gd name="T60" fmla="*/ 444 w 562"/>
                    <a:gd name="T61" fmla="*/ 150 h 1408"/>
                    <a:gd name="T62" fmla="*/ 302 w 562"/>
                    <a:gd name="T63" fmla="*/ 20 h 1408"/>
                    <a:gd name="T64" fmla="*/ 262 w 562"/>
                    <a:gd name="T65" fmla="*/ 8 h 1408"/>
                    <a:gd name="T66" fmla="*/ 260 w 562"/>
                    <a:gd name="T67" fmla="*/ 38 h 1408"/>
                    <a:gd name="T68" fmla="*/ 205 w 562"/>
                    <a:gd name="T69" fmla="*/ 0 h 1408"/>
                    <a:gd name="T70" fmla="*/ 175 w 562"/>
                    <a:gd name="T71" fmla="*/ 45 h 1408"/>
                    <a:gd name="T72" fmla="*/ 170 w 562"/>
                    <a:gd name="T73" fmla="*/ 92 h 1408"/>
                    <a:gd name="T74" fmla="*/ 140 w 562"/>
                    <a:gd name="T75" fmla="*/ 112 h 1408"/>
                    <a:gd name="T76" fmla="*/ 140 w 562"/>
                    <a:gd name="T77" fmla="*/ 212 h 1408"/>
                    <a:gd name="T78" fmla="*/ 107 w 562"/>
                    <a:gd name="T79" fmla="*/ 265 h 1408"/>
                    <a:gd name="T80" fmla="*/ 80 w 562"/>
                    <a:gd name="T81" fmla="*/ 402 h 1408"/>
                    <a:gd name="T82" fmla="*/ 97 w 562"/>
                    <a:gd name="T83" fmla="*/ 534 h 1408"/>
                    <a:gd name="T84" fmla="*/ 65 w 562"/>
                    <a:gd name="T85" fmla="*/ 644 h 1408"/>
                    <a:gd name="T86" fmla="*/ 38 w 562"/>
                    <a:gd name="T87" fmla="*/ 917 h 1408"/>
                    <a:gd name="T88" fmla="*/ 57 w 562"/>
                    <a:gd name="T89" fmla="*/ 1016 h 1408"/>
                    <a:gd name="T90" fmla="*/ 40 w 562"/>
                    <a:gd name="T91" fmla="*/ 1029 h 1408"/>
                    <a:gd name="T92" fmla="*/ 48 w 562"/>
                    <a:gd name="T93" fmla="*/ 1116 h 1408"/>
                    <a:gd name="T94" fmla="*/ 0 w 562"/>
                    <a:gd name="T95" fmla="*/ 1306 h 1408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562"/>
                    <a:gd name="T145" fmla="*/ 0 h 1408"/>
                    <a:gd name="T146" fmla="*/ 562 w 562"/>
                    <a:gd name="T147" fmla="*/ 1408 h 1408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562" h="1408">
                      <a:moveTo>
                        <a:pt x="0" y="1306"/>
                      </a:moveTo>
                      <a:lnTo>
                        <a:pt x="5" y="1329"/>
                      </a:lnTo>
                      <a:lnTo>
                        <a:pt x="25" y="1319"/>
                      </a:lnTo>
                      <a:lnTo>
                        <a:pt x="38" y="1393"/>
                      </a:lnTo>
                      <a:lnTo>
                        <a:pt x="140" y="1408"/>
                      </a:lnTo>
                      <a:lnTo>
                        <a:pt x="112" y="1371"/>
                      </a:lnTo>
                      <a:lnTo>
                        <a:pt x="135" y="1276"/>
                      </a:lnTo>
                      <a:lnTo>
                        <a:pt x="155" y="1294"/>
                      </a:lnTo>
                      <a:lnTo>
                        <a:pt x="215" y="1164"/>
                      </a:lnTo>
                      <a:lnTo>
                        <a:pt x="170" y="1084"/>
                      </a:lnTo>
                      <a:lnTo>
                        <a:pt x="222" y="1034"/>
                      </a:lnTo>
                      <a:lnTo>
                        <a:pt x="235" y="969"/>
                      </a:lnTo>
                      <a:lnTo>
                        <a:pt x="260" y="939"/>
                      </a:lnTo>
                      <a:lnTo>
                        <a:pt x="235" y="924"/>
                      </a:lnTo>
                      <a:lnTo>
                        <a:pt x="277" y="924"/>
                      </a:lnTo>
                      <a:lnTo>
                        <a:pt x="275" y="892"/>
                      </a:lnTo>
                      <a:lnTo>
                        <a:pt x="255" y="917"/>
                      </a:lnTo>
                      <a:lnTo>
                        <a:pt x="235" y="889"/>
                      </a:lnTo>
                      <a:lnTo>
                        <a:pt x="235" y="842"/>
                      </a:lnTo>
                      <a:lnTo>
                        <a:pt x="310" y="842"/>
                      </a:lnTo>
                      <a:lnTo>
                        <a:pt x="317" y="742"/>
                      </a:lnTo>
                      <a:lnTo>
                        <a:pt x="437" y="722"/>
                      </a:lnTo>
                      <a:lnTo>
                        <a:pt x="472" y="647"/>
                      </a:lnTo>
                      <a:lnTo>
                        <a:pt x="422" y="524"/>
                      </a:lnTo>
                      <a:lnTo>
                        <a:pt x="452" y="360"/>
                      </a:lnTo>
                      <a:lnTo>
                        <a:pt x="562" y="225"/>
                      </a:lnTo>
                      <a:lnTo>
                        <a:pt x="557" y="160"/>
                      </a:lnTo>
                      <a:lnTo>
                        <a:pt x="534" y="160"/>
                      </a:lnTo>
                      <a:lnTo>
                        <a:pt x="504" y="232"/>
                      </a:lnTo>
                      <a:lnTo>
                        <a:pt x="427" y="230"/>
                      </a:lnTo>
                      <a:lnTo>
                        <a:pt x="444" y="150"/>
                      </a:lnTo>
                      <a:lnTo>
                        <a:pt x="302" y="20"/>
                      </a:lnTo>
                      <a:lnTo>
                        <a:pt x="262" y="8"/>
                      </a:lnTo>
                      <a:lnTo>
                        <a:pt x="260" y="38"/>
                      </a:lnTo>
                      <a:lnTo>
                        <a:pt x="205" y="0"/>
                      </a:lnTo>
                      <a:lnTo>
                        <a:pt x="175" y="45"/>
                      </a:lnTo>
                      <a:lnTo>
                        <a:pt x="170" y="92"/>
                      </a:lnTo>
                      <a:lnTo>
                        <a:pt x="140" y="112"/>
                      </a:lnTo>
                      <a:lnTo>
                        <a:pt x="140" y="212"/>
                      </a:lnTo>
                      <a:lnTo>
                        <a:pt x="107" y="265"/>
                      </a:lnTo>
                      <a:lnTo>
                        <a:pt x="80" y="402"/>
                      </a:lnTo>
                      <a:lnTo>
                        <a:pt x="97" y="534"/>
                      </a:lnTo>
                      <a:lnTo>
                        <a:pt x="65" y="644"/>
                      </a:lnTo>
                      <a:lnTo>
                        <a:pt x="38" y="917"/>
                      </a:lnTo>
                      <a:lnTo>
                        <a:pt x="57" y="1016"/>
                      </a:lnTo>
                      <a:lnTo>
                        <a:pt x="40" y="1029"/>
                      </a:lnTo>
                      <a:lnTo>
                        <a:pt x="48" y="1116"/>
                      </a:lnTo>
                      <a:lnTo>
                        <a:pt x="0" y="1306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6" name="Freeform 19"/>
                <p:cNvSpPr>
                  <a:spLocks/>
                </p:cNvSpPr>
                <p:nvPr/>
              </p:nvSpPr>
              <p:spPr bwMode="auto">
                <a:xfrm>
                  <a:off x="7534" y="12177"/>
                  <a:ext cx="562" cy="1408"/>
                </a:xfrm>
                <a:custGeom>
                  <a:avLst/>
                  <a:gdLst>
                    <a:gd name="T0" fmla="*/ 0 w 562"/>
                    <a:gd name="T1" fmla="*/ 1306 h 1408"/>
                    <a:gd name="T2" fmla="*/ 5 w 562"/>
                    <a:gd name="T3" fmla="*/ 1329 h 1408"/>
                    <a:gd name="T4" fmla="*/ 25 w 562"/>
                    <a:gd name="T5" fmla="*/ 1319 h 1408"/>
                    <a:gd name="T6" fmla="*/ 38 w 562"/>
                    <a:gd name="T7" fmla="*/ 1393 h 1408"/>
                    <a:gd name="T8" fmla="*/ 140 w 562"/>
                    <a:gd name="T9" fmla="*/ 1408 h 1408"/>
                    <a:gd name="T10" fmla="*/ 112 w 562"/>
                    <a:gd name="T11" fmla="*/ 1371 h 1408"/>
                    <a:gd name="T12" fmla="*/ 135 w 562"/>
                    <a:gd name="T13" fmla="*/ 1276 h 1408"/>
                    <a:gd name="T14" fmla="*/ 155 w 562"/>
                    <a:gd name="T15" fmla="*/ 1294 h 1408"/>
                    <a:gd name="T16" fmla="*/ 215 w 562"/>
                    <a:gd name="T17" fmla="*/ 1164 h 1408"/>
                    <a:gd name="T18" fmla="*/ 170 w 562"/>
                    <a:gd name="T19" fmla="*/ 1084 h 1408"/>
                    <a:gd name="T20" fmla="*/ 222 w 562"/>
                    <a:gd name="T21" fmla="*/ 1034 h 1408"/>
                    <a:gd name="T22" fmla="*/ 235 w 562"/>
                    <a:gd name="T23" fmla="*/ 969 h 1408"/>
                    <a:gd name="T24" fmla="*/ 260 w 562"/>
                    <a:gd name="T25" fmla="*/ 939 h 1408"/>
                    <a:gd name="T26" fmla="*/ 235 w 562"/>
                    <a:gd name="T27" fmla="*/ 924 h 1408"/>
                    <a:gd name="T28" fmla="*/ 277 w 562"/>
                    <a:gd name="T29" fmla="*/ 924 h 1408"/>
                    <a:gd name="T30" fmla="*/ 275 w 562"/>
                    <a:gd name="T31" fmla="*/ 892 h 1408"/>
                    <a:gd name="T32" fmla="*/ 255 w 562"/>
                    <a:gd name="T33" fmla="*/ 917 h 1408"/>
                    <a:gd name="T34" fmla="*/ 235 w 562"/>
                    <a:gd name="T35" fmla="*/ 889 h 1408"/>
                    <a:gd name="T36" fmla="*/ 235 w 562"/>
                    <a:gd name="T37" fmla="*/ 842 h 1408"/>
                    <a:gd name="T38" fmla="*/ 310 w 562"/>
                    <a:gd name="T39" fmla="*/ 842 h 1408"/>
                    <a:gd name="T40" fmla="*/ 317 w 562"/>
                    <a:gd name="T41" fmla="*/ 742 h 1408"/>
                    <a:gd name="T42" fmla="*/ 437 w 562"/>
                    <a:gd name="T43" fmla="*/ 722 h 1408"/>
                    <a:gd name="T44" fmla="*/ 472 w 562"/>
                    <a:gd name="T45" fmla="*/ 647 h 1408"/>
                    <a:gd name="T46" fmla="*/ 422 w 562"/>
                    <a:gd name="T47" fmla="*/ 524 h 1408"/>
                    <a:gd name="T48" fmla="*/ 452 w 562"/>
                    <a:gd name="T49" fmla="*/ 360 h 1408"/>
                    <a:gd name="T50" fmla="*/ 562 w 562"/>
                    <a:gd name="T51" fmla="*/ 225 h 1408"/>
                    <a:gd name="T52" fmla="*/ 557 w 562"/>
                    <a:gd name="T53" fmla="*/ 160 h 1408"/>
                    <a:gd name="T54" fmla="*/ 534 w 562"/>
                    <a:gd name="T55" fmla="*/ 160 h 1408"/>
                    <a:gd name="T56" fmla="*/ 504 w 562"/>
                    <a:gd name="T57" fmla="*/ 232 h 1408"/>
                    <a:gd name="T58" fmla="*/ 427 w 562"/>
                    <a:gd name="T59" fmla="*/ 230 h 1408"/>
                    <a:gd name="T60" fmla="*/ 444 w 562"/>
                    <a:gd name="T61" fmla="*/ 150 h 1408"/>
                    <a:gd name="T62" fmla="*/ 302 w 562"/>
                    <a:gd name="T63" fmla="*/ 20 h 1408"/>
                    <a:gd name="T64" fmla="*/ 262 w 562"/>
                    <a:gd name="T65" fmla="*/ 8 h 1408"/>
                    <a:gd name="T66" fmla="*/ 260 w 562"/>
                    <a:gd name="T67" fmla="*/ 38 h 1408"/>
                    <a:gd name="T68" fmla="*/ 205 w 562"/>
                    <a:gd name="T69" fmla="*/ 0 h 1408"/>
                    <a:gd name="T70" fmla="*/ 175 w 562"/>
                    <a:gd name="T71" fmla="*/ 45 h 1408"/>
                    <a:gd name="T72" fmla="*/ 170 w 562"/>
                    <a:gd name="T73" fmla="*/ 92 h 1408"/>
                    <a:gd name="T74" fmla="*/ 140 w 562"/>
                    <a:gd name="T75" fmla="*/ 112 h 1408"/>
                    <a:gd name="T76" fmla="*/ 140 w 562"/>
                    <a:gd name="T77" fmla="*/ 212 h 1408"/>
                    <a:gd name="T78" fmla="*/ 107 w 562"/>
                    <a:gd name="T79" fmla="*/ 265 h 1408"/>
                    <a:gd name="T80" fmla="*/ 80 w 562"/>
                    <a:gd name="T81" fmla="*/ 402 h 1408"/>
                    <a:gd name="T82" fmla="*/ 97 w 562"/>
                    <a:gd name="T83" fmla="*/ 534 h 1408"/>
                    <a:gd name="T84" fmla="*/ 65 w 562"/>
                    <a:gd name="T85" fmla="*/ 644 h 1408"/>
                    <a:gd name="T86" fmla="*/ 38 w 562"/>
                    <a:gd name="T87" fmla="*/ 917 h 1408"/>
                    <a:gd name="T88" fmla="*/ 57 w 562"/>
                    <a:gd name="T89" fmla="*/ 1016 h 1408"/>
                    <a:gd name="T90" fmla="*/ 40 w 562"/>
                    <a:gd name="T91" fmla="*/ 1029 h 1408"/>
                    <a:gd name="T92" fmla="*/ 48 w 562"/>
                    <a:gd name="T93" fmla="*/ 1116 h 1408"/>
                    <a:gd name="T94" fmla="*/ 0 w 562"/>
                    <a:gd name="T95" fmla="*/ 1306 h 1408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562"/>
                    <a:gd name="T145" fmla="*/ 0 h 1408"/>
                    <a:gd name="T146" fmla="*/ 562 w 562"/>
                    <a:gd name="T147" fmla="*/ 1408 h 1408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562" h="1408">
                      <a:moveTo>
                        <a:pt x="0" y="1306"/>
                      </a:moveTo>
                      <a:lnTo>
                        <a:pt x="5" y="1329"/>
                      </a:lnTo>
                      <a:lnTo>
                        <a:pt x="25" y="1319"/>
                      </a:lnTo>
                      <a:lnTo>
                        <a:pt x="38" y="1393"/>
                      </a:lnTo>
                      <a:lnTo>
                        <a:pt x="140" y="1408"/>
                      </a:lnTo>
                      <a:lnTo>
                        <a:pt x="112" y="1371"/>
                      </a:lnTo>
                      <a:lnTo>
                        <a:pt x="135" y="1276"/>
                      </a:lnTo>
                      <a:lnTo>
                        <a:pt x="155" y="1294"/>
                      </a:lnTo>
                      <a:lnTo>
                        <a:pt x="215" y="1164"/>
                      </a:lnTo>
                      <a:lnTo>
                        <a:pt x="170" y="1084"/>
                      </a:lnTo>
                      <a:lnTo>
                        <a:pt x="222" y="1034"/>
                      </a:lnTo>
                      <a:lnTo>
                        <a:pt x="235" y="969"/>
                      </a:lnTo>
                      <a:lnTo>
                        <a:pt x="260" y="939"/>
                      </a:lnTo>
                      <a:lnTo>
                        <a:pt x="235" y="924"/>
                      </a:lnTo>
                      <a:lnTo>
                        <a:pt x="277" y="924"/>
                      </a:lnTo>
                      <a:lnTo>
                        <a:pt x="275" y="892"/>
                      </a:lnTo>
                      <a:lnTo>
                        <a:pt x="255" y="917"/>
                      </a:lnTo>
                      <a:lnTo>
                        <a:pt x="235" y="889"/>
                      </a:lnTo>
                      <a:lnTo>
                        <a:pt x="235" y="842"/>
                      </a:lnTo>
                      <a:lnTo>
                        <a:pt x="310" y="842"/>
                      </a:lnTo>
                      <a:lnTo>
                        <a:pt x="317" y="742"/>
                      </a:lnTo>
                      <a:lnTo>
                        <a:pt x="437" y="722"/>
                      </a:lnTo>
                      <a:lnTo>
                        <a:pt x="472" y="647"/>
                      </a:lnTo>
                      <a:lnTo>
                        <a:pt x="422" y="524"/>
                      </a:lnTo>
                      <a:lnTo>
                        <a:pt x="452" y="360"/>
                      </a:lnTo>
                      <a:lnTo>
                        <a:pt x="562" y="225"/>
                      </a:lnTo>
                      <a:lnTo>
                        <a:pt x="557" y="160"/>
                      </a:lnTo>
                      <a:lnTo>
                        <a:pt x="534" y="160"/>
                      </a:lnTo>
                      <a:lnTo>
                        <a:pt x="504" y="232"/>
                      </a:lnTo>
                      <a:lnTo>
                        <a:pt x="427" y="230"/>
                      </a:lnTo>
                      <a:lnTo>
                        <a:pt x="444" y="150"/>
                      </a:lnTo>
                      <a:lnTo>
                        <a:pt x="302" y="20"/>
                      </a:lnTo>
                      <a:lnTo>
                        <a:pt x="262" y="8"/>
                      </a:lnTo>
                      <a:lnTo>
                        <a:pt x="260" y="38"/>
                      </a:lnTo>
                      <a:lnTo>
                        <a:pt x="205" y="0"/>
                      </a:lnTo>
                      <a:lnTo>
                        <a:pt x="175" y="45"/>
                      </a:lnTo>
                      <a:lnTo>
                        <a:pt x="170" y="92"/>
                      </a:lnTo>
                      <a:lnTo>
                        <a:pt x="140" y="112"/>
                      </a:lnTo>
                      <a:lnTo>
                        <a:pt x="140" y="212"/>
                      </a:lnTo>
                      <a:lnTo>
                        <a:pt x="107" y="265"/>
                      </a:lnTo>
                      <a:lnTo>
                        <a:pt x="80" y="402"/>
                      </a:lnTo>
                      <a:lnTo>
                        <a:pt x="97" y="534"/>
                      </a:lnTo>
                      <a:lnTo>
                        <a:pt x="65" y="644"/>
                      </a:lnTo>
                      <a:lnTo>
                        <a:pt x="38" y="917"/>
                      </a:lnTo>
                      <a:lnTo>
                        <a:pt x="57" y="1016"/>
                      </a:lnTo>
                      <a:lnTo>
                        <a:pt x="40" y="1029"/>
                      </a:lnTo>
                      <a:lnTo>
                        <a:pt x="48" y="1116"/>
                      </a:lnTo>
                      <a:lnTo>
                        <a:pt x="0" y="1306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7" name="Group 20"/>
              <p:cNvGrpSpPr>
                <a:grpSpLocks/>
              </p:cNvGrpSpPr>
              <p:nvPr/>
            </p:nvGrpSpPr>
            <p:grpSpPr bwMode="auto">
              <a:xfrm>
                <a:off x="2218" y="4018"/>
                <a:ext cx="44" cy="45"/>
                <a:chOff x="7669" y="13608"/>
                <a:chExt cx="100" cy="120"/>
              </a:xfrm>
            </p:grpSpPr>
            <p:sp>
              <p:nvSpPr>
                <p:cNvPr id="753" name="Freeform 21"/>
                <p:cNvSpPr>
                  <a:spLocks/>
                </p:cNvSpPr>
                <p:nvPr/>
              </p:nvSpPr>
              <p:spPr bwMode="auto">
                <a:xfrm>
                  <a:off x="7669" y="13608"/>
                  <a:ext cx="100" cy="120"/>
                </a:xfrm>
                <a:custGeom>
                  <a:avLst/>
                  <a:gdLst>
                    <a:gd name="T0" fmla="*/ 0 w 100"/>
                    <a:gd name="T1" fmla="*/ 0 h 120"/>
                    <a:gd name="T2" fmla="*/ 0 w 100"/>
                    <a:gd name="T3" fmla="*/ 120 h 120"/>
                    <a:gd name="T4" fmla="*/ 100 w 100"/>
                    <a:gd name="T5" fmla="*/ 110 h 120"/>
                    <a:gd name="T6" fmla="*/ 17 w 100"/>
                    <a:gd name="T7" fmla="*/ 62 h 120"/>
                    <a:gd name="T8" fmla="*/ 0 w 100"/>
                    <a:gd name="T9" fmla="*/ 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0"/>
                    <a:gd name="T16" fmla="*/ 0 h 120"/>
                    <a:gd name="T17" fmla="*/ 100 w 10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0" h="120">
                      <a:moveTo>
                        <a:pt x="0" y="0"/>
                      </a:moveTo>
                      <a:lnTo>
                        <a:pt x="0" y="120"/>
                      </a:lnTo>
                      <a:lnTo>
                        <a:pt x="100" y="110"/>
                      </a:lnTo>
                      <a:lnTo>
                        <a:pt x="17" y="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4" name="Freeform 22"/>
                <p:cNvSpPr>
                  <a:spLocks/>
                </p:cNvSpPr>
                <p:nvPr/>
              </p:nvSpPr>
              <p:spPr bwMode="auto">
                <a:xfrm>
                  <a:off x="7669" y="13608"/>
                  <a:ext cx="100" cy="120"/>
                </a:xfrm>
                <a:custGeom>
                  <a:avLst/>
                  <a:gdLst>
                    <a:gd name="T0" fmla="*/ 0 w 100"/>
                    <a:gd name="T1" fmla="*/ 0 h 120"/>
                    <a:gd name="T2" fmla="*/ 0 w 100"/>
                    <a:gd name="T3" fmla="*/ 120 h 120"/>
                    <a:gd name="T4" fmla="*/ 100 w 100"/>
                    <a:gd name="T5" fmla="*/ 110 h 120"/>
                    <a:gd name="T6" fmla="*/ 17 w 100"/>
                    <a:gd name="T7" fmla="*/ 62 h 120"/>
                    <a:gd name="T8" fmla="*/ 0 w 100"/>
                    <a:gd name="T9" fmla="*/ 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0"/>
                    <a:gd name="T16" fmla="*/ 0 h 120"/>
                    <a:gd name="T17" fmla="*/ 100 w 10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0" h="120">
                      <a:moveTo>
                        <a:pt x="0" y="0"/>
                      </a:moveTo>
                      <a:lnTo>
                        <a:pt x="0" y="120"/>
                      </a:lnTo>
                      <a:lnTo>
                        <a:pt x="100" y="110"/>
                      </a:lnTo>
                      <a:lnTo>
                        <a:pt x="17" y="6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8" name="Group 23"/>
              <p:cNvGrpSpPr>
                <a:grpSpLocks/>
              </p:cNvGrpSpPr>
              <p:nvPr/>
            </p:nvGrpSpPr>
            <p:grpSpPr bwMode="auto">
              <a:xfrm>
                <a:off x="4520" y="3302"/>
                <a:ext cx="511" cy="461"/>
                <a:chOff x="12869" y="11723"/>
                <a:chExt cx="1156" cy="1213"/>
              </a:xfrm>
            </p:grpSpPr>
            <p:sp>
              <p:nvSpPr>
                <p:cNvPr id="751" name="Freeform 24"/>
                <p:cNvSpPr>
                  <a:spLocks/>
                </p:cNvSpPr>
                <p:nvPr/>
              </p:nvSpPr>
              <p:spPr bwMode="auto">
                <a:xfrm>
                  <a:off x="12869" y="11723"/>
                  <a:ext cx="1156" cy="1213"/>
                </a:xfrm>
                <a:custGeom>
                  <a:avLst/>
                  <a:gdLst>
                    <a:gd name="T0" fmla="*/ 23 w 1156"/>
                    <a:gd name="T1" fmla="*/ 649 h 1213"/>
                    <a:gd name="T2" fmla="*/ 30 w 1156"/>
                    <a:gd name="T3" fmla="*/ 631 h 1213"/>
                    <a:gd name="T4" fmla="*/ 23 w 1156"/>
                    <a:gd name="T5" fmla="*/ 457 h 1213"/>
                    <a:gd name="T6" fmla="*/ 98 w 1156"/>
                    <a:gd name="T7" fmla="*/ 402 h 1213"/>
                    <a:gd name="T8" fmla="*/ 260 w 1156"/>
                    <a:gd name="T9" fmla="*/ 299 h 1213"/>
                    <a:gd name="T10" fmla="*/ 277 w 1156"/>
                    <a:gd name="T11" fmla="*/ 229 h 1213"/>
                    <a:gd name="T12" fmla="*/ 295 w 1156"/>
                    <a:gd name="T13" fmla="*/ 222 h 1213"/>
                    <a:gd name="T14" fmla="*/ 322 w 1156"/>
                    <a:gd name="T15" fmla="*/ 192 h 1213"/>
                    <a:gd name="T16" fmla="*/ 410 w 1156"/>
                    <a:gd name="T17" fmla="*/ 137 h 1213"/>
                    <a:gd name="T18" fmla="*/ 440 w 1156"/>
                    <a:gd name="T19" fmla="*/ 162 h 1213"/>
                    <a:gd name="T20" fmla="*/ 460 w 1156"/>
                    <a:gd name="T21" fmla="*/ 147 h 1213"/>
                    <a:gd name="T22" fmla="*/ 557 w 1156"/>
                    <a:gd name="T23" fmla="*/ 57 h 1213"/>
                    <a:gd name="T24" fmla="*/ 669 w 1156"/>
                    <a:gd name="T25" fmla="*/ 65 h 1213"/>
                    <a:gd name="T26" fmla="*/ 772 w 1156"/>
                    <a:gd name="T27" fmla="*/ 284 h 1213"/>
                    <a:gd name="T28" fmla="*/ 819 w 1156"/>
                    <a:gd name="T29" fmla="*/ 52 h 1213"/>
                    <a:gd name="T30" fmla="*/ 879 w 1156"/>
                    <a:gd name="T31" fmla="*/ 139 h 1213"/>
                    <a:gd name="T32" fmla="*/ 949 w 1156"/>
                    <a:gd name="T33" fmla="*/ 337 h 1213"/>
                    <a:gd name="T34" fmla="*/ 1046 w 1156"/>
                    <a:gd name="T35" fmla="*/ 482 h 1213"/>
                    <a:gd name="T36" fmla="*/ 1076 w 1156"/>
                    <a:gd name="T37" fmla="*/ 522 h 1213"/>
                    <a:gd name="T38" fmla="*/ 1156 w 1156"/>
                    <a:gd name="T39" fmla="*/ 726 h 1213"/>
                    <a:gd name="T40" fmla="*/ 1089 w 1156"/>
                    <a:gd name="T41" fmla="*/ 958 h 1213"/>
                    <a:gd name="T42" fmla="*/ 986 w 1156"/>
                    <a:gd name="T43" fmla="*/ 1153 h 1213"/>
                    <a:gd name="T44" fmla="*/ 956 w 1156"/>
                    <a:gd name="T45" fmla="*/ 1213 h 1213"/>
                    <a:gd name="T46" fmla="*/ 866 w 1156"/>
                    <a:gd name="T47" fmla="*/ 1196 h 1213"/>
                    <a:gd name="T48" fmla="*/ 767 w 1156"/>
                    <a:gd name="T49" fmla="*/ 1126 h 1213"/>
                    <a:gd name="T50" fmla="*/ 717 w 1156"/>
                    <a:gd name="T51" fmla="*/ 1053 h 1213"/>
                    <a:gd name="T52" fmla="*/ 704 w 1156"/>
                    <a:gd name="T53" fmla="*/ 1031 h 1213"/>
                    <a:gd name="T54" fmla="*/ 704 w 1156"/>
                    <a:gd name="T55" fmla="*/ 911 h 1213"/>
                    <a:gd name="T56" fmla="*/ 629 w 1156"/>
                    <a:gd name="T57" fmla="*/ 1001 h 1213"/>
                    <a:gd name="T58" fmla="*/ 520 w 1156"/>
                    <a:gd name="T59" fmla="*/ 866 h 1213"/>
                    <a:gd name="T60" fmla="*/ 302 w 1156"/>
                    <a:gd name="T61" fmla="*/ 966 h 1213"/>
                    <a:gd name="T62" fmla="*/ 138 w 1156"/>
                    <a:gd name="T63" fmla="*/ 1026 h 1213"/>
                    <a:gd name="T64" fmla="*/ 75 w 1156"/>
                    <a:gd name="T65" fmla="*/ 874 h 1213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56"/>
                    <a:gd name="T100" fmla="*/ 0 h 1213"/>
                    <a:gd name="T101" fmla="*/ 1156 w 1156"/>
                    <a:gd name="T102" fmla="*/ 1213 h 1213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56" h="1213">
                      <a:moveTo>
                        <a:pt x="0" y="639"/>
                      </a:moveTo>
                      <a:lnTo>
                        <a:pt x="23" y="649"/>
                      </a:lnTo>
                      <a:lnTo>
                        <a:pt x="5" y="614"/>
                      </a:lnTo>
                      <a:lnTo>
                        <a:pt x="30" y="631"/>
                      </a:lnTo>
                      <a:lnTo>
                        <a:pt x="5" y="561"/>
                      </a:lnTo>
                      <a:lnTo>
                        <a:pt x="23" y="457"/>
                      </a:lnTo>
                      <a:lnTo>
                        <a:pt x="30" y="482"/>
                      </a:lnTo>
                      <a:lnTo>
                        <a:pt x="98" y="402"/>
                      </a:lnTo>
                      <a:lnTo>
                        <a:pt x="223" y="359"/>
                      </a:lnTo>
                      <a:lnTo>
                        <a:pt x="260" y="299"/>
                      </a:lnTo>
                      <a:lnTo>
                        <a:pt x="260" y="259"/>
                      </a:lnTo>
                      <a:lnTo>
                        <a:pt x="277" y="229"/>
                      </a:lnTo>
                      <a:lnTo>
                        <a:pt x="295" y="277"/>
                      </a:lnTo>
                      <a:lnTo>
                        <a:pt x="295" y="222"/>
                      </a:lnTo>
                      <a:lnTo>
                        <a:pt x="322" y="234"/>
                      </a:lnTo>
                      <a:lnTo>
                        <a:pt x="322" y="192"/>
                      </a:lnTo>
                      <a:lnTo>
                        <a:pt x="365" y="132"/>
                      </a:lnTo>
                      <a:lnTo>
                        <a:pt x="410" y="137"/>
                      </a:lnTo>
                      <a:lnTo>
                        <a:pt x="422" y="199"/>
                      </a:lnTo>
                      <a:lnTo>
                        <a:pt x="440" y="162"/>
                      </a:lnTo>
                      <a:lnTo>
                        <a:pt x="475" y="182"/>
                      </a:lnTo>
                      <a:lnTo>
                        <a:pt x="460" y="147"/>
                      </a:lnTo>
                      <a:lnTo>
                        <a:pt x="487" y="80"/>
                      </a:lnTo>
                      <a:lnTo>
                        <a:pt x="557" y="57"/>
                      </a:lnTo>
                      <a:lnTo>
                        <a:pt x="539" y="15"/>
                      </a:lnTo>
                      <a:lnTo>
                        <a:pt x="669" y="65"/>
                      </a:lnTo>
                      <a:lnTo>
                        <a:pt x="642" y="169"/>
                      </a:lnTo>
                      <a:lnTo>
                        <a:pt x="772" y="284"/>
                      </a:lnTo>
                      <a:lnTo>
                        <a:pt x="802" y="242"/>
                      </a:lnTo>
                      <a:lnTo>
                        <a:pt x="819" y="52"/>
                      </a:lnTo>
                      <a:lnTo>
                        <a:pt x="851" y="0"/>
                      </a:lnTo>
                      <a:lnTo>
                        <a:pt x="879" y="139"/>
                      </a:lnTo>
                      <a:lnTo>
                        <a:pt x="919" y="169"/>
                      </a:lnTo>
                      <a:lnTo>
                        <a:pt x="949" y="337"/>
                      </a:lnTo>
                      <a:lnTo>
                        <a:pt x="1019" y="392"/>
                      </a:lnTo>
                      <a:lnTo>
                        <a:pt x="1046" y="482"/>
                      </a:lnTo>
                      <a:lnTo>
                        <a:pt x="1074" y="482"/>
                      </a:lnTo>
                      <a:lnTo>
                        <a:pt x="1076" y="522"/>
                      </a:lnTo>
                      <a:lnTo>
                        <a:pt x="1138" y="594"/>
                      </a:lnTo>
                      <a:lnTo>
                        <a:pt x="1156" y="726"/>
                      </a:lnTo>
                      <a:lnTo>
                        <a:pt x="1141" y="849"/>
                      </a:lnTo>
                      <a:lnTo>
                        <a:pt x="1089" y="958"/>
                      </a:lnTo>
                      <a:lnTo>
                        <a:pt x="1056" y="1138"/>
                      </a:lnTo>
                      <a:lnTo>
                        <a:pt x="986" y="1153"/>
                      </a:lnTo>
                      <a:lnTo>
                        <a:pt x="949" y="1193"/>
                      </a:lnTo>
                      <a:lnTo>
                        <a:pt x="956" y="1213"/>
                      </a:lnTo>
                      <a:lnTo>
                        <a:pt x="909" y="1148"/>
                      </a:lnTo>
                      <a:lnTo>
                        <a:pt x="866" y="1196"/>
                      </a:lnTo>
                      <a:lnTo>
                        <a:pt x="812" y="1176"/>
                      </a:lnTo>
                      <a:lnTo>
                        <a:pt x="767" y="1126"/>
                      </a:lnTo>
                      <a:lnTo>
                        <a:pt x="749" y="1041"/>
                      </a:lnTo>
                      <a:lnTo>
                        <a:pt x="717" y="1053"/>
                      </a:lnTo>
                      <a:lnTo>
                        <a:pt x="714" y="986"/>
                      </a:lnTo>
                      <a:lnTo>
                        <a:pt x="704" y="1031"/>
                      </a:lnTo>
                      <a:lnTo>
                        <a:pt x="679" y="1031"/>
                      </a:lnTo>
                      <a:lnTo>
                        <a:pt x="704" y="911"/>
                      </a:lnTo>
                      <a:lnTo>
                        <a:pt x="654" y="1026"/>
                      </a:lnTo>
                      <a:lnTo>
                        <a:pt x="629" y="1001"/>
                      </a:lnTo>
                      <a:lnTo>
                        <a:pt x="604" y="911"/>
                      </a:lnTo>
                      <a:lnTo>
                        <a:pt x="520" y="866"/>
                      </a:lnTo>
                      <a:lnTo>
                        <a:pt x="362" y="904"/>
                      </a:lnTo>
                      <a:lnTo>
                        <a:pt x="302" y="966"/>
                      </a:lnTo>
                      <a:lnTo>
                        <a:pt x="198" y="971"/>
                      </a:lnTo>
                      <a:lnTo>
                        <a:pt x="138" y="1026"/>
                      </a:lnTo>
                      <a:lnTo>
                        <a:pt x="58" y="986"/>
                      </a:lnTo>
                      <a:lnTo>
                        <a:pt x="75" y="874"/>
                      </a:lnTo>
                      <a:lnTo>
                        <a:pt x="0" y="63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2" name="Freeform 25"/>
                <p:cNvSpPr>
                  <a:spLocks/>
                </p:cNvSpPr>
                <p:nvPr/>
              </p:nvSpPr>
              <p:spPr bwMode="auto">
                <a:xfrm>
                  <a:off x="12869" y="11723"/>
                  <a:ext cx="1156" cy="1213"/>
                </a:xfrm>
                <a:custGeom>
                  <a:avLst/>
                  <a:gdLst>
                    <a:gd name="T0" fmla="*/ 23 w 1156"/>
                    <a:gd name="T1" fmla="*/ 649 h 1213"/>
                    <a:gd name="T2" fmla="*/ 30 w 1156"/>
                    <a:gd name="T3" fmla="*/ 631 h 1213"/>
                    <a:gd name="T4" fmla="*/ 23 w 1156"/>
                    <a:gd name="T5" fmla="*/ 457 h 1213"/>
                    <a:gd name="T6" fmla="*/ 98 w 1156"/>
                    <a:gd name="T7" fmla="*/ 402 h 1213"/>
                    <a:gd name="T8" fmla="*/ 260 w 1156"/>
                    <a:gd name="T9" fmla="*/ 299 h 1213"/>
                    <a:gd name="T10" fmla="*/ 277 w 1156"/>
                    <a:gd name="T11" fmla="*/ 229 h 1213"/>
                    <a:gd name="T12" fmla="*/ 295 w 1156"/>
                    <a:gd name="T13" fmla="*/ 222 h 1213"/>
                    <a:gd name="T14" fmla="*/ 322 w 1156"/>
                    <a:gd name="T15" fmla="*/ 192 h 1213"/>
                    <a:gd name="T16" fmla="*/ 410 w 1156"/>
                    <a:gd name="T17" fmla="*/ 137 h 1213"/>
                    <a:gd name="T18" fmla="*/ 440 w 1156"/>
                    <a:gd name="T19" fmla="*/ 162 h 1213"/>
                    <a:gd name="T20" fmla="*/ 460 w 1156"/>
                    <a:gd name="T21" fmla="*/ 147 h 1213"/>
                    <a:gd name="T22" fmla="*/ 557 w 1156"/>
                    <a:gd name="T23" fmla="*/ 57 h 1213"/>
                    <a:gd name="T24" fmla="*/ 669 w 1156"/>
                    <a:gd name="T25" fmla="*/ 65 h 1213"/>
                    <a:gd name="T26" fmla="*/ 772 w 1156"/>
                    <a:gd name="T27" fmla="*/ 284 h 1213"/>
                    <a:gd name="T28" fmla="*/ 819 w 1156"/>
                    <a:gd name="T29" fmla="*/ 52 h 1213"/>
                    <a:gd name="T30" fmla="*/ 879 w 1156"/>
                    <a:gd name="T31" fmla="*/ 139 h 1213"/>
                    <a:gd name="T32" fmla="*/ 949 w 1156"/>
                    <a:gd name="T33" fmla="*/ 337 h 1213"/>
                    <a:gd name="T34" fmla="*/ 1046 w 1156"/>
                    <a:gd name="T35" fmla="*/ 482 h 1213"/>
                    <a:gd name="T36" fmla="*/ 1076 w 1156"/>
                    <a:gd name="T37" fmla="*/ 522 h 1213"/>
                    <a:gd name="T38" fmla="*/ 1156 w 1156"/>
                    <a:gd name="T39" fmla="*/ 726 h 1213"/>
                    <a:gd name="T40" fmla="*/ 1089 w 1156"/>
                    <a:gd name="T41" fmla="*/ 958 h 1213"/>
                    <a:gd name="T42" fmla="*/ 986 w 1156"/>
                    <a:gd name="T43" fmla="*/ 1153 h 1213"/>
                    <a:gd name="T44" fmla="*/ 956 w 1156"/>
                    <a:gd name="T45" fmla="*/ 1213 h 1213"/>
                    <a:gd name="T46" fmla="*/ 866 w 1156"/>
                    <a:gd name="T47" fmla="*/ 1196 h 1213"/>
                    <a:gd name="T48" fmla="*/ 767 w 1156"/>
                    <a:gd name="T49" fmla="*/ 1126 h 1213"/>
                    <a:gd name="T50" fmla="*/ 717 w 1156"/>
                    <a:gd name="T51" fmla="*/ 1053 h 1213"/>
                    <a:gd name="T52" fmla="*/ 704 w 1156"/>
                    <a:gd name="T53" fmla="*/ 1031 h 1213"/>
                    <a:gd name="T54" fmla="*/ 704 w 1156"/>
                    <a:gd name="T55" fmla="*/ 911 h 1213"/>
                    <a:gd name="T56" fmla="*/ 629 w 1156"/>
                    <a:gd name="T57" fmla="*/ 1001 h 1213"/>
                    <a:gd name="T58" fmla="*/ 520 w 1156"/>
                    <a:gd name="T59" fmla="*/ 866 h 1213"/>
                    <a:gd name="T60" fmla="*/ 302 w 1156"/>
                    <a:gd name="T61" fmla="*/ 966 h 1213"/>
                    <a:gd name="T62" fmla="*/ 138 w 1156"/>
                    <a:gd name="T63" fmla="*/ 1026 h 1213"/>
                    <a:gd name="T64" fmla="*/ 75 w 1156"/>
                    <a:gd name="T65" fmla="*/ 874 h 1213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56"/>
                    <a:gd name="T100" fmla="*/ 0 h 1213"/>
                    <a:gd name="T101" fmla="*/ 1156 w 1156"/>
                    <a:gd name="T102" fmla="*/ 1213 h 1213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56" h="1213">
                      <a:moveTo>
                        <a:pt x="0" y="639"/>
                      </a:moveTo>
                      <a:lnTo>
                        <a:pt x="23" y="649"/>
                      </a:lnTo>
                      <a:lnTo>
                        <a:pt x="5" y="614"/>
                      </a:lnTo>
                      <a:lnTo>
                        <a:pt x="30" y="631"/>
                      </a:lnTo>
                      <a:lnTo>
                        <a:pt x="5" y="561"/>
                      </a:lnTo>
                      <a:lnTo>
                        <a:pt x="23" y="457"/>
                      </a:lnTo>
                      <a:lnTo>
                        <a:pt x="30" y="482"/>
                      </a:lnTo>
                      <a:lnTo>
                        <a:pt x="98" y="402"/>
                      </a:lnTo>
                      <a:lnTo>
                        <a:pt x="223" y="359"/>
                      </a:lnTo>
                      <a:lnTo>
                        <a:pt x="260" y="299"/>
                      </a:lnTo>
                      <a:lnTo>
                        <a:pt x="260" y="259"/>
                      </a:lnTo>
                      <a:lnTo>
                        <a:pt x="277" y="229"/>
                      </a:lnTo>
                      <a:lnTo>
                        <a:pt x="295" y="277"/>
                      </a:lnTo>
                      <a:lnTo>
                        <a:pt x="295" y="222"/>
                      </a:lnTo>
                      <a:lnTo>
                        <a:pt x="322" y="234"/>
                      </a:lnTo>
                      <a:lnTo>
                        <a:pt x="322" y="192"/>
                      </a:lnTo>
                      <a:lnTo>
                        <a:pt x="365" y="132"/>
                      </a:lnTo>
                      <a:lnTo>
                        <a:pt x="410" y="137"/>
                      </a:lnTo>
                      <a:lnTo>
                        <a:pt x="422" y="199"/>
                      </a:lnTo>
                      <a:lnTo>
                        <a:pt x="440" y="162"/>
                      </a:lnTo>
                      <a:lnTo>
                        <a:pt x="475" y="182"/>
                      </a:lnTo>
                      <a:lnTo>
                        <a:pt x="460" y="147"/>
                      </a:lnTo>
                      <a:lnTo>
                        <a:pt x="487" y="80"/>
                      </a:lnTo>
                      <a:lnTo>
                        <a:pt x="557" y="57"/>
                      </a:lnTo>
                      <a:lnTo>
                        <a:pt x="539" y="15"/>
                      </a:lnTo>
                      <a:lnTo>
                        <a:pt x="669" y="65"/>
                      </a:lnTo>
                      <a:lnTo>
                        <a:pt x="642" y="169"/>
                      </a:lnTo>
                      <a:lnTo>
                        <a:pt x="772" y="284"/>
                      </a:lnTo>
                      <a:lnTo>
                        <a:pt x="802" y="242"/>
                      </a:lnTo>
                      <a:lnTo>
                        <a:pt x="819" y="52"/>
                      </a:lnTo>
                      <a:lnTo>
                        <a:pt x="851" y="0"/>
                      </a:lnTo>
                      <a:lnTo>
                        <a:pt x="879" y="139"/>
                      </a:lnTo>
                      <a:lnTo>
                        <a:pt x="919" y="169"/>
                      </a:lnTo>
                      <a:lnTo>
                        <a:pt x="949" y="337"/>
                      </a:lnTo>
                      <a:lnTo>
                        <a:pt x="1019" y="392"/>
                      </a:lnTo>
                      <a:lnTo>
                        <a:pt x="1046" y="482"/>
                      </a:lnTo>
                      <a:lnTo>
                        <a:pt x="1074" y="482"/>
                      </a:lnTo>
                      <a:lnTo>
                        <a:pt x="1076" y="522"/>
                      </a:lnTo>
                      <a:lnTo>
                        <a:pt x="1138" y="594"/>
                      </a:lnTo>
                      <a:lnTo>
                        <a:pt x="1156" y="726"/>
                      </a:lnTo>
                      <a:lnTo>
                        <a:pt x="1141" y="849"/>
                      </a:lnTo>
                      <a:lnTo>
                        <a:pt x="1089" y="958"/>
                      </a:lnTo>
                      <a:lnTo>
                        <a:pt x="1056" y="1138"/>
                      </a:lnTo>
                      <a:lnTo>
                        <a:pt x="986" y="1153"/>
                      </a:lnTo>
                      <a:lnTo>
                        <a:pt x="949" y="1193"/>
                      </a:lnTo>
                      <a:lnTo>
                        <a:pt x="956" y="1213"/>
                      </a:lnTo>
                      <a:lnTo>
                        <a:pt x="909" y="1148"/>
                      </a:lnTo>
                      <a:lnTo>
                        <a:pt x="866" y="1196"/>
                      </a:lnTo>
                      <a:lnTo>
                        <a:pt x="812" y="1176"/>
                      </a:lnTo>
                      <a:lnTo>
                        <a:pt x="767" y="1126"/>
                      </a:lnTo>
                      <a:lnTo>
                        <a:pt x="749" y="1041"/>
                      </a:lnTo>
                      <a:lnTo>
                        <a:pt x="717" y="1053"/>
                      </a:lnTo>
                      <a:lnTo>
                        <a:pt x="714" y="986"/>
                      </a:lnTo>
                      <a:lnTo>
                        <a:pt x="704" y="1031"/>
                      </a:lnTo>
                      <a:lnTo>
                        <a:pt x="679" y="1031"/>
                      </a:lnTo>
                      <a:lnTo>
                        <a:pt x="704" y="911"/>
                      </a:lnTo>
                      <a:lnTo>
                        <a:pt x="654" y="1026"/>
                      </a:lnTo>
                      <a:lnTo>
                        <a:pt x="629" y="1001"/>
                      </a:lnTo>
                      <a:lnTo>
                        <a:pt x="604" y="911"/>
                      </a:lnTo>
                      <a:lnTo>
                        <a:pt x="520" y="866"/>
                      </a:lnTo>
                      <a:lnTo>
                        <a:pt x="362" y="904"/>
                      </a:lnTo>
                      <a:lnTo>
                        <a:pt x="302" y="966"/>
                      </a:lnTo>
                      <a:lnTo>
                        <a:pt x="198" y="971"/>
                      </a:lnTo>
                      <a:lnTo>
                        <a:pt x="138" y="1026"/>
                      </a:lnTo>
                      <a:lnTo>
                        <a:pt x="58" y="986"/>
                      </a:lnTo>
                      <a:lnTo>
                        <a:pt x="75" y="874"/>
                      </a:lnTo>
                      <a:lnTo>
                        <a:pt x="0" y="63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9" name="Group 26"/>
              <p:cNvGrpSpPr>
                <a:grpSpLocks/>
              </p:cNvGrpSpPr>
              <p:nvPr/>
            </p:nvGrpSpPr>
            <p:grpSpPr bwMode="auto">
              <a:xfrm>
                <a:off x="4920" y="3788"/>
                <a:ext cx="45" cy="55"/>
                <a:chOff x="13773" y="13004"/>
                <a:chExt cx="102" cy="144"/>
              </a:xfrm>
            </p:grpSpPr>
            <p:sp>
              <p:nvSpPr>
                <p:cNvPr id="749" name="Freeform 27"/>
                <p:cNvSpPr>
                  <a:spLocks/>
                </p:cNvSpPr>
                <p:nvPr/>
              </p:nvSpPr>
              <p:spPr bwMode="auto">
                <a:xfrm>
                  <a:off x="13773" y="13004"/>
                  <a:ext cx="102" cy="144"/>
                </a:xfrm>
                <a:custGeom>
                  <a:avLst/>
                  <a:gdLst>
                    <a:gd name="T0" fmla="*/ 0 w 102"/>
                    <a:gd name="T1" fmla="*/ 22 h 144"/>
                    <a:gd name="T2" fmla="*/ 0 w 102"/>
                    <a:gd name="T3" fmla="*/ 0 h 144"/>
                    <a:gd name="T4" fmla="*/ 52 w 102"/>
                    <a:gd name="T5" fmla="*/ 22 h 144"/>
                    <a:gd name="T6" fmla="*/ 92 w 102"/>
                    <a:gd name="T7" fmla="*/ 2 h 144"/>
                    <a:gd name="T8" fmla="*/ 102 w 102"/>
                    <a:gd name="T9" fmla="*/ 40 h 144"/>
                    <a:gd name="T10" fmla="*/ 102 w 102"/>
                    <a:gd name="T11" fmla="*/ 80 h 144"/>
                    <a:gd name="T12" fmla="*/ 62 w 102"/>
                    <a:gd name="T13" fmla="*/ 144 h 144"/>
                    <a:gd name="T14" fmla="*/ 35 w 102"/>
                    <a:gd name="T15" fmla="*/ 137 h 144"/>
                    <a:gd name="T16" fmla="*/ 0 w 102"/>
                    <a:gd name="T17" fmla="*/ 22 h 14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02"/>
                    <a:gd name="T28" fmla="*/ 0 h 144"/>
                    <a:gd name="T29" fmla="*/ 102 w 102"/>
                    <a:gd name="T30" fmla="*/ 144 h 14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02" h="144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52" y="22"/>
                      </a:lnTo>
                      <a:lnTo>
                        <a:pt x="92" y="2"/>
                      </a:lnTo>
                      <a:lnTo>
                        <a:pt x="102" y="40"/>
                      </a:lnTo>
                      <a:lnTo>
                        <a:pt x="102" y="80"/>
                      </a:lnTo>
                      <a:lnTo>
                        <a:pt x="62" y="144"/>
                      </a:lnTo>
                      <a:lnTo>
                        <a:pt x="35" y="137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0" name="Freeform 28"/>
                <p:cNvSpPr>
                  <a:spLocks/>
                </p:cNvSpPr>
                <p:nvPr/>
              </p:nvSpPr>
              <p:spPr bwMode="auto">
                <a:xfrm>
                  <a:off x="13773" y="13004"/>
                  <a:ext cx="102" cy="144"/>
                </a:xfrm>
                <a:custGeom>
                  <a:avLst/>
                  <a:gdLst>
                    <a:gd name="T0" fmla="*/ 0 w 102"/>
                    <a:gd name="T1" fmla="*/ 22 h 144"/>
                    <a:gd name="T2" fmla="*/ 0 w 102"/>
                    <a:gd name="T3" fmla="*/ 0 h 144"/>
                    <a:gd name="T4" fmla="*/ 52 w 102"/>
                    <a:gd name="T5" fmla="*/ 22 h 144"/>
                    <a:gd name="T6" fmla="*/ 92 w 102"/>
                    <a:gd name="T7" fmla="*/ 2 h 144"/>
                    <a:gd name="T8" fmla="*/ 102 w 102"/>
                    <a:gd name="T9" fmla="*/ 40 h 144"/>
                    <a:gd name="T10" fmla="*/ 102 w 102"/>
                    <a:gd name="T11" fmla="*/ 80 h 144"/>
                    <a:gd name="T12" fmla="*/ 62 w 102"/>
                    <a:gd name="T13" fmla="*/ 144 h 144"/>
                    <a:gd name="T14" fmla="*/ 35 w 102"/>
                    <a:gd name="T15" fmla="*/ 137 h 144"/>
                    <a:gd name="T16" fmla="*/ 0 w 102"/>
                    <a:gd name="T17" fmla="*/ 22 h 14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02"/>
                    <a:gd name="T28" fmla="*/ 0 h 144"/>
                    <a:gd name="T29" fmla="*/ 102 w 102"/>
                    <a:gd name="T30" fmla="*/ 144 h 14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02" h="144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52" y="22"/>
                      </a:lnTo>
                      <a:lnTo>
                        <a:pt x="92" y="2"/>
                      </a:lnTo>
                      <a:lnTo>
                        <a:pt x="102" y="40"/>
                      </a:lnTo>
                      <a:lnTo>
                        <a:pt x="102" y="80"/>
                      </a:lnTo>
                      <a:lnTo>
                        <a:pt x="62" y="144"/>
                      </a:lnTo>
                      <a:lnTo>
                        <a:pt x="35" y="137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0" name="Group 29"/>
              <p:cNvGrpSpPr>
                <a:grpSpLocks/>
              </p:cNvGrpSpPr>
              <p:nvPr/>
            </p:nvGrpSpPr>
            <p:grpSpPr bwMode="auto">
              <a:xfrm>
                <a:off x="3208" y="2337"/>
                <a:ext cx="96" cy="44"/>
                <a:chOff x="9905" y="9183"/>
                <a:chExt cx="217" cy="115"/>
              </a:xfrm>
            </p:grpSpPr>
            <p:sp>
              <p:nvSpPr>
                <p:cNvPr id="747" name="Freeform 30"/>
                <p:cNvSpPr>
                  <a:spLocks/>
                </p:cNvSpPr>
                <p:nvPr/>
              </p:nvSpPr>
              <p:spPr bwMode="auto">
                <a:xfrm>
                  <a:off x="9905" y="9183"/>
                  <a:ext cx="217" cy="115"/>
                </a:xfrm>
                <a:custGeom>
                  <a:avLst/>
                  <a:gdLst>
                    <a:gd name="T0" fmla="*/ 0 w 217"/>
                    <a:gd name="T1" fmla="*/ 65 h 115"/>
                    <a:gd name="T2" fmla="*/ 0 w 217"/>
                    <a:gd name="T3" fmla="*/ 70 h 115"/>
                    <a:gd name="T4" fmla="*/ 5 w 217"/>
                    <a:gd name="T5" fmla="*/ 90 h 115"/>
                    <a:gd name="T6" fmla="*/ 25 w 217"/>
                    <a:gd name="T7" fmla="*/ 95 h 115"/>
                    <a:gd name="T8" fmla="*/ 72 w 217"/>
                    <a:gd name="T9" fmla="*/ 85 h 115"/>
                    <a:gd name="T10" fmla="*/ 120 w 217"/>
                    <a:gd name="T11" fmla="*/ 115 h 115"/>
                    <a:gd name="T12" fmla="*/ 189 w 217"/>
                    <a:gd name="T13" fmla="*/ 95 h 115"/>
                    <a:gd name="T14" fmla="*/ 217 w 217"/>
                    <a:gd name="T15" fmla="*/ 37 h 115"/>
                    <a:gd name="T16" fmla="*/ 209 w 217"/>
                    <a:gd name="T17" fmla="*/ 0 h 115"/>
                    <a:gd name="T18" fmla="*/ 120 w 217"/>
                    <a:gd name="T19" fmla="*/ 0 h 115"/>
                    <a:gd name="T20" fmla="*/ 95 w 217"/>
                    <a:gd name="T21" fmla="*/ 65 h 115"/>
                    <a:gd name="T22" fmla="*/ 0 w 217"/>
                    <a:gd name="T23" fmla="*/ 65 h 1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17"/>
                    <a:gd name="T37" fmla="*/ 0 h 115"/>
                    <a:gd name="T38" fmla="*/ 217 w 217"/>
                    <a:gd name="T39" fmla="*/ 115 h 1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17" h="115">
                      <a:moveTo>
                        <a:pt x="0" y="65"/>
                      </a:moveTo>
                      <a:lnTo>
                        <a:pt x="0" y="70"/>
                      </a:lnTo>
                      <a:lnTo>
                        <a:pt x="5" y="90"/>
                      </a:lnTo>
                      <a:lnTo>
                        <a:pt x="25" y="95"/>
                      </a:lnTo>
                      <a:lnTo>
                        <a:pt x="72" y="85"/>
                      </a:lnTo>
                      <a:lnTo>
                        <a:pt x="120" y="115"/>
                      </a:lnTo>
                      <a:lnTo>
                        <a:pt x="189" y="95"/>
                      </a:lnTo>
                      <a:lnTo>
                        <a:pt x="217" y="37"/>
                      </a:lnTo>
                      <a:lnTo>
                        <a:pt x="209" y="0"/>
                      </a:lnTo>
                      <a:lnTo>
                        <a:pt x="120" y="0"/>
                      </a:lnTo>
                      <a:lnTo>
                        <a:pt x="95" y="65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8" name="Freeform 31"/>
                <p:cNvSpPr>
                  <a:spLocks/>
                </p:cNvSpPr>
                <p:nvPr/>
              </p:nvSpPr>
              <p:spPr bwMode="auto">
                <a:xfrm>
                  <a:off x="9905" y="9183"/>
                  <a:ext cx="217" cy="115"/>
                </a:xfrm>
                <a:custGeom>
                  <a:avLst/>
                  <a:gdLst>
                    <a:gd name="T0" fmla="*/ 0 w 217"/>
                    <a:gd name="T1" fmla="*/ 65 h 115"/>
                    <a:gd name="T2" fmla="*/ 0 w 217"/>
                    <a:gd name="T3" fmla="*/ 70 h 115"/>
                    <a:gd name="T4" fmla="*/ 5 w 217"/>
                    <a:gd name="T5" fmla="*/ 90 h 115"/>
                    <a:gd name="T6" fmla="*/ 25 w 217"/>
                    <a:gd name="T7" fmla="*/ 95 h 115"/>
                    <a:gd name="T8" fmla="*/ 72 w 217"/>
                    <a:gd name="T9" fmla="*/ 85 h 115"/>
                    <a:gd name="T10" fmla="*/ 120 w 217"/>
                    <a:gd name="T11" fmla="*/ 115 h 115"/>
                    <a:gd name="T12" fmla="*/ 189 w 217"/>
                    <a:gd name="T13" fmla="*/ 95 h 115"/>
                    <a:gd name="T14" fmla="*/ 217 w 217"/>
                    <a:gd name="T15" fmla="*/ 37 h 115"/>
                    <a:gd name="T16" fmla="*/ 209 w 217"/>
                    <a:gd name="T17" fmla="*/ 0 h 115"/>
                    <a:gd name="T18" fmla="*/ 120 w 217"/>
                    <a:gd name="T19" fmla="*/ 0 h 115"/>
                    <a:gd name="T20" fmla="*/ 95 w 217"/>
                    <a:gd name="T21" fmla="*/ 65 h 115"/>
                    <a:gd name="T22" fmla="*/ 0 w 217"/>
                    <a:gd name="T23" fmla="*/ 65 h 1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17"/>
                    <a:gd name="T37" fmla="*/ 0 h 115"/>
                    <a:gd name="T38" fmla="*/ 217 w 217"/>
                    <a:gd name="T39" fmla="*/ 115 h 1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17" h="115">
                      <a:moveTo>
                        <a:pt x="0" y="65"/>
                      </a:moveTo>
                      <a:lnTo>
                        <a:pt x="0" y="70"/>
                      </a:lnTo>
                      <a:lnTo>
                        <a:pt x="5" y="90"/>
                      </a:lnTo>
                      <a:lnTo>
                        <a:pt x="25" y="95"/>
                      </a:lnTo>
                      <a:lnTo>
                        <a:pt x="72" y="85"/>
                      </a:lnTo>
                      <a:lnTo>
                        <a:pt x="120" y="115"/>
                      </a:lnTo>
                      <a:lnTo>
                        <a:pt x="189" y="95"/>
                      </a:lnTo>
                      <a:lnTo>
                        <a:pt x="217" y="37"/>
                      </a:lnTo>
                      <a:lnTo>
                        <a:pt x="209" y="0"/>
                      </a:lnTo>
                      <a:lnTo>
                        <a:pt x="120" y="0"/>
                      </a:lnTo>
                      <a:lnTo>
                        <a:pt x="95" y="65"/>
                      </a:lnTo>
                      <a:lnTo>
                        <a:pt x="0" y="6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" name="Group 32"/>
              <p:cNvGrpSpPr>
                <a:grpSpLocks/>
              </p:cNvGrpSpPr>
              <p:nvPr/>
            </p:nvGrpSpPr>
            <p:grpSpPr bwMode="auto">
              <a:xfrm>
                <a:off x="4200" y="2730"/>
                <a:ext cx="60" cy="89"/>
                <a:chOff x="12146" y="10217"/>
                <a:chExt cx="137" cy="235"/>
              </a:xfrm>
            </p:grpSpPr>
            <p:sp>
              <p:nvSpPr>
                <p:cNvPr id="745" name="Freeform 33"/>
                <p:cNvSpPr>
                  <a:spLocks/>
                </p:cNvSpPr>
                <p:nvPr/>
              </p:nvSpPr>
              <p:spPr bwMode="auto">
                <a:xfrm>
                  <a:off x="12146" y="10217"/>
                  <a:ext cx="137" cy="235"/>
                </a:xfrm>
                <a:custGeom>
                  <a:avLst/>
                  <a:gdLst>
                    <a:gd name="T0" fmla="*/ 0 w 137"/>
                    <a:gd name="T1" fmla="*/ 70 h 235"/>
                    <a:gd name="T2" fmla="*/ 17 w 137"/>
                    <a:gd name="T3" fmla="*/ 87 h 235"/>
                    <a:gd name="T4" fmla="*/ 27 w 137"/>
                    <a:gd name="T5" fmla="*/ 202 h 235"/>
                    <a:gd name="T6" fmla="*/ 65 w 137"/>
                    <a:gd name="T7" fmla="*/ 190 h 235"/>
                    <a:gd name="T8" fmla="*/ 85 w 137"/>
                    <a:gd name="T9" fmla="*/ 145 h 235"/>
                    <a:gd name="T10" fmla="*/ 110 w 137"/>
                    <a:gd name="T11" fmla="*/ 155 h 235"/>
                    <a:gd name="T12" fmla="*/ 125 w 137"/>
                    <a:gd name="T13" fmla="*/ 235 h 235"/>
                    <a:gd name="T14" fmla="*/ 137 w 137"/>
                    <a:gd name="T15" fmla="*/ 187 h 235"/>
                    <a:gd name="T16" fmla="*/ 120 w 137"/>
                    <a:gd name="T17" fmla="*/ 115 h 235"/>
                    <a:gd name="T18" fmla="*/ 110 w 137"/>
                    <a:gd name="T19" fmla="*/ 145 h 235"/>
                    <a:gd name="T20" fmla="*/ 92 w 137"/>
                    <a:gd name="T21" fmla="*/ 107 h 235"/>
                    <a:gd name="T22" fmla="*/ 125 w 137"/>
                    <a:gd name="T23" fmla="*/ 60 h 235"/>
                    <a:gd name="T24" fmla="*/ 57 w 137"/>
                    <a:gd name="T25" fmla="*/ 50 h 235"/>
                    <a:gd name="T26" fmla="*/ 17 w 137"/>
                    <a:gd name="T27" fmla="*/ 0 h 235"/>
                    <a:gd name="T28" fmla="*/ 2 w 137"/>
                    <a:gd name="T29" fmla="*/ 25 h 235"/>
                    <a:gd name="T30" fmla="*/ 17 w 137"/>
                    <a:gd name="T31" fmla="*/ 50 h 235"/>
                    <a:gd name="T32" fmla="*/ 0 w 137"/>
                    <a:gd name="T33" fmla="*/ 70 h 23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37"/>
                    <a:gd name="T52" fmla="*/ 0 h 235"/>
                    <a:gd name="T53" fmla="*/ 137 w 137"/>
                    <a:gd name="T54" fmla="*/ 235 h 23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37" h="235">
                      <a:moveTo>
                        <a:pt x="0" y="70"/>
                      </a:moveTo>
                      <a:lnTo>
                        <a:pt x="17" y="87"/>
                      </a:lnTo>
                      <a:lnTo>
                        <a:pt x="27" y="202"/>
                      </a:lnTo>
                      <a:lnTo>
                        <a:pt x="65" y="190"/>
                      </a:lnTo>
                      <a:lnTo>
                        <a:pt x="85" y="145"/>
                      </a:lnTo>
                      <a:lnTo>
                        <a:pt x="110" y="155"/>
                      </a:lnTo>
                      <a:lnTo>
                        <a:pt x="125" y="235"/>
                      </a:lnTo>
                      <a:lnTo>
                        <a:pt x="137" y="187"/>
                      </a:lnTo>
                      <a:lnTo>
                        <a:pt x="120" y="115"/>
                      </a:lnTo>
                      <a:lnTo>
                        <a:pt x="110" y="145"/>
                      </a:lnTo>
                      <a:lnTo>
                        <a:pt x="92" y="107"/>
                      </a:lnTo>
                      <a:lnTo>
                        <a:pt x="125" y="60"/>
                      </a:lnTo>
                      <a:lnTo>
                        <a:pt x="57" y="50"/>
                      </a:lnTo>
                      <a:lnTo>
                        <a:pt x="17" y="0"/>
                      </a:lnTo>
                      <a:lnTo>
                        <a:pt x="2" y="25"/>
                      </a:lnTo>
                      <a:lnTo>
                        <a:pt x="17" y="5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6" name="Freeform 34"/>
                <p:cNvSpPr>
                  <a:spLocks/>
                </p:cNvSpPr>
                <p:nvPr/>
              </p:nvSpPr>
              <p:spPr bwMode="auto">
                <a:xfrm>
                  <a:off x="12146" y="10217"/>
                  <a:ext cx="137" cy="235"/>
                </a:xfrm>
                <a:custGeom>
                  <a:avLst/>
                  <a:gdLst>
                    <a:gd name="T0" fmla="*/ 0 w 137"/>
                    <a:gd name="T1" fmla="*/ 70 h 235"/>
                    <a:gd name="T2" fmla="*/ 17 w 137"/>
                    <a:gd name="T3" fmla="*/ 87 h 235"/>
                    <a:gd name="T4" fmla="*/ 27 w 137"/>
                    <a:gd name="T5" fmla="*/ 202 h 235"/>
                    <a:gd name="T6" fmla="*/ 65 w 137"/>
                    <a:gd name="T7" fmla="*/ 190 h 235"/>
                    <a:gd name="T8" fmla="*/ 85 w 137"/>
                    <a:gd name="T9" fmla="*/ 145 h 235"/>
                    <a:gd name="T10" fmla="*/ 110 w 137"/>
                    <a:gd name="T11" fmla="*/ 155 h 235"/>
                    <a:gd name="T12" fmla="*/ 125 w 137"/>
                    <a:gd name="T13" fmla="*/ 235 h 235"/>
                    <a:gd name="T14" fmla="*/ 137 w 137"/>
                    <a:gd name="T15" fmla="*/ 187 h 235"/>
                    <a:gd name="T16" fmla="*/ 120 w 137"/>
                    <a:gd name="T17" fmla="*/ 115 h 235"/>
                    <a:gd name="T18" fmla="*/ 110 w 137"/>
                    <a:gd name="T19" fmla="*/ 145 h 235"/>
                    <a:gd name="T20" fmla="*/ 92 w 137"/>
                    <a:gd name="T21" fmla="*/ 107 h 235"/>
                    <a:gd name="T22" fmla="*/ 125 w 137"/>
                    <a:gd name="T23" fmla="*/ 60 h 235"/>
                    <a:gd name="T24" fmla="*/ 57 w 137"/>
                    <a:gd name="T25" fmla="*/ 50 h 235"/>
                    <a:gd name="T26" fmla="*/ 17 w 137"/>
                    <a:gd name="T27" fmla="*/ 0 h 235"/>
                    <a:gd name="T28" fmla="*/ 2 w 137"/>
                    <a:gd name="T29" fmla="*/ 25 h 235"/>
                    <a:gd name="T30" fmla="*/ 17 w 137"/>
                    <a:gd name="T31" fmla="*/ 50 h 235"/>
                    <a:gd name="T32" fmla="*/ 0 w 137"/>
                    <a:gd name="T33" fmla="*/ 70 h 23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37"/>
                    <a:gd name="T52" fmla="*/ 0 h 235"/>
                    <a:gd name="T53" fmla="*/ 137 w 137"/>
                    <a:gd name="T54" fmla="*/ 235 h 23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37" h="235">
                      <a:moveTo>
                        <a:pt x="0" y="70"/>
                      </a:moveTo>
                      <a:lnTo>
                        <a:pt x="17" y="87"/>
                      </a:lnTo>
                      <a:lnTo>
                        <a:pt x="27" y="202"/>
                      </a:lnTo>
                      <a:lnTo>
                        <a:pt x="65" y="190"/>
                      </a:lnTo>
                      <a:lnTo>
                        <a:pt x="85" y="145"/>
                      </a:lnTo>
                      <a:lnTo>
                        <a:pt x="110" y="155"/>
                      </a:lnTo>
                      <a:lnTo>
                        <a:pt x="125" y="235"/>
                      </a:lnTo>
                      <a:lnTo>
                        <a:pt x="137" y="187"/>
                      </a:lnTo>
                      <a:lnTo>
                        <a:pt x="120" y="115"/>
                      </a:lnTo>
                      <a:lnTo>
                        <a:pt x="110" y="145"/>
                      </a:lnTo>
                      <a:lnTo>
                        <a:pt x="92" y="107"/>
                      </a:lnTo>
                      <a:lnTo>
                        <a:pt x="125" y="60"/>
                      </a:lnTo>
                      <a:lnTo>
                        <a:pt x="57" y="50"/>
                      </a:lnTo>
                      <a:lnTo>
                        <a:pt x="17" y="0"/>
                      </a:lnTo>
                      <a:lnTo>
                        <a:pt x="2" y="25"/>
                      </a:lnTo>
                      <a:lnTo>
                        <a:pt x="17" y="50"/>
                      </a:lnTo>
                      <a:lnTo>
                        <a:pt x="0" y="7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0" name="Group 35"/>
              <p:cNvGrpSpPr>
                <a:grpSpLocks/>
              </p:cNvGrpSpPr>
              <p:nvPr/>
            </p:nvGrpSpPr>
            <p:grpSpPr bwMode="auto">
              <a:xfrm>
                <a:off x="3124" y="2285"/>
                <a:ext cx="40" cy="36"/>
                <a:chOff x="9715" y="9046"/>
                <a:chExt cx="92" cy="95"/>
              </a:xfrm>
            </p:grpSpPr>
            <p:sp>
              <p:nvSpPr>
                <p:cNvPr id="743" name="Freeform 36"/>
                <p:cNvSpPr>
                  <a:spLocks/>
                </p:cNvSpPr>
                <p:nvPr/>
              </p:nvSpPr>
              <p:spPr bwMode="auto">
                <a:xfrm>
                  <a:off x="9715" y="9046"/>
                  <a:ext cx="92" cy="95"/>
                </a:xfrm>
                <a:custGeom>
                  <a:avLst/>
                  <a:gdLst>
                    <a:gd name="T0" fmla="*/ 0 w 92"/>
                    <a:gd name="T1" fmla="*/ 15 h 95"/>
                    <a:gd name="T2" fmla="*/ 18 w 92"/>
                    <a:gd name="T3" fmla="*/ 2 h 95"/>
                    <a:gd name="T4" fmla="*/ 60 w 92"/>
                    <a:gd name="T5" fmla="*/ 0 h 95"/>
                    <a:gd name="T6" fmla="*/ 87 w 92"/>
                    <a:gd name="T7" fmla="*/ 40 h 95"/>
                    <a:gd name="T8" fmla="*/ 92 w 92"/>
                    <a:gd name="T9" fmla="*/ 67 h 95"/>
                    <a:gd name="T10" fmla="*/ 83 w 92"/>
                    <a:gd name="T11" fmla="*/ 95 h 95"/>
                    <a:gd name="T12" fmla="*/ 0 w 92"/>
                    <a:gd name="T13" fmla="*/ 15 h 9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"/>
                    <a:gd name="T22" fmla="*/ 0 h 95"/>
                    <a:gd name="T23" fmla="*/ 92 w 92"/>
                    <a:gd name="T24" fmla="*/ 95 h 9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" h="95">
                      <a:moveTo>
                        <a:pt x="0" y="15"/>
                      </a:moveTo>
                      <a:lnTo>
                        <a:pt x="18" y="2"/>
                      </a:lnTo>
                      <a:lnTo>
                        <a:pt x="60" y="0"/>
                      </a:lnTo>
                      <a:lnTo>
                        <a:pt x="87" y="40"/>
                      </a:lnTo>
                      <a:lnTo>
                        <a:pt x="92" y="67"/>
                      </a:lnTo>
                      <a:lnTo>
                        <a:pt x="83" y="9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4" name="Freeform 37"/>
                <p:cNvSpPr>
                  <a:spLocks/>
                </p:cNvSpPr>
                <p:nvPr/>
              </p:nvSpPr>
              <p:spPr bwMode="auto">
                <a:xfrm>
                  <a:off x="9715" y="9046"/>
                  <a:ext cx="92" cy="95"/>
                </a:xfrm>
                <a:custGeom>
                  <a:avLst/>
                  <a:gdLst>
                    <a:gd name="T0" fmla="*/ 0 w 92"/>
                    <a:gd name="T1" fmla="*/ 15 h 95"/>
                    <a:gd name="T2" fmla="*/ 18 w 92"/>
                    <a:gd name="T3" fmla="*/ 2 h 95"/>
                    <a:gd name="T4" fmla="*/ 60 w 92"/>
                    <a:gd name="T5" fmla="*/ 0 h 95"/>
                    <a:gd name="T6" fmla="*/ 87 w 92"/>
                    <a:gd name="T7" fmla="*/ 40 h 95"/>
                    <a:gd name="T8" fmla="*/ 92 w 92"/>
                    <a:gd name="T9" fmla="*/ 67 h 95"/>
                    <a:gd name="T10" fmla="*/ 83 w 92"/>
                    <a:gd name="T11" fmla="*/ 95 h 95"/>
                    <a:gd name="T12" fmla="*/ 0 w 92"/>
                    <a:gd name="T13" fmla="*/ 15 h 9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"/>
                    <a:gd name="T22" fmla="*/ 0 h 95"/>
                    <a:gd name="T23" fmla="*/ 92 w 92"/>
                    <a:gd name="T24" fmla="*/ 95 h 9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" h="95">
                      <a:moveTo>
                        <a:pt x="0" y="15"/>
                      </a:moveTo>
                      <a:lnTo>
                        <a:pt x="18" y="2"/>
                      </a:lnTo>
                      <a:lnTo>
                        <a:pt x="60" y="0"/>
                      </a:lnTo>
                      <a:lnTo>
                        <a:pt x="87" y="40"/>
                      </a:lnTo>
                      <a:lnTo>
                        <a:pt x="92" y="67"/>
                      </a:lnTo>
                      <a:lnTo>
                        <a:pt x="83" y="95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1" name="Group 38"/>
              <p:cNvGrpSpPr>
                <a:grpSpLocks/>
              </p:cNvGrpSpPr>
              <p:nvPr/>
            </p:nvGrpSpPr>
            <p:grpSpPr bwMode="auto">
              <a:xfrm>
                <a:off x="4213" y="2700"/>
                <a:ext cx="38" cy="26"/>
                <a:chOff x="12176" y="10137"/>
                <a:chExt cx="87" cy="70"/>
              </a:xfrm>
            </p:grpSpPr>
            <p:sp>
              <p:nvSpPr>
                <p:cNvPr id="741" name="Freeform 39"/>
                <p:cNvSpPr>
                  <a:spLocks/>
                </p:cNvSpPr>
                <p:nvPr/>
              </p:nvSpPr>
              <p:spPr bwMode="auto">
                <a:xfrm>
                  <a:off x="12176" y="10137"/>
                  <a:ext cx="87" cy="70"/>
                </a:xfrm>
                <a:custGeom>
                  <a:avLst/>
                  <a:gdLst>
                    <a:gd name="T0" fmla="*/ 0 w 87"/>
                    <a:gd name="T1" fmla="*/ 42 h 70"/>
                    <a:gd name="T2" fmla="*/ 10 w 87"/>
                    <a:gd name="T3" fmla="*/ 70 h 70"/>
                    <a:gd name="T4" fmla="*/ 87 w 87"/>
                    <a:gd name="T5" fmla="*/ 60 h 70"/>
                    <a:gd name="T6" fmla="*/ 82 w 87"/>
                    <a:gd name="T7" fmla="*/ 20 h 70"/>
                    <a:gd name="T8" fmla="*/ 27 w 87"/>
                    <a:gd name="T9" fmla="*/ 0 h 70"/>
                    <a:gd name="T10" fmla="*/ 0 w 87"/>
                    <a:gd name="T11" fmla="*/ 42 h 7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7"/>
                    <a:gd name="T19" fmla="*/ 0 h 70"/>
                    <a:gd name="T20" fmla="*/ 87 w 87"/>
                    <a:gd name="T21" fmla="*/ 70 h 7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7" h="70">
                      <a:moveTo>
                        <a:pt x="0" y="42"/>
                      </a:moveTo>
                      <a:lnTo>
                        <a:pt x="10" y="70"/>
                      </a:lnTo>
                      <a:lnTo>
                        <a:pt x="87" y="60"/>
                      </a:lnTo>
                      <a:lnTo>
                        <a:pt x="82" y="20"/>
                      </a:lnTo>
                      <a:lnTo>
                        <a:pt x="27" y="0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2" name="Freeform 40"/>
                <p:cNvSpPr>
                  <a:spLocks/>
                </p:cNvSpPr>
                <p:nvPr/>
              </p:nvSpPr>
              <p:spPr bwMode="auto">
                <a:xfrm>
                  <a:off x="12176" y="10137"/>
                  <a:ext cx="87" cy="70"/>
                </a:xfrm>
                <a:custGeom>
                  <a:avLst/>
                  <a:gdLst>
                    <a:gd name="T0" fmla="*/ 0 w 87"/>
                    <a:gd name="T1" fmla="*/ 42 h 70"/>
                    <a:gd name="T2" fmla="*/ 10 w 87"/>
                    <a:gd name="T3" fmla="*/ 70 h 70"/>
                    <a:gd name="T4" fmla="*/ 87 w 87"/>
                    <a:gd name="T5" fmla="*/ 60 h 70"/>
                    <a:gd name="T6" fmla="*/ 82 w 87"/>
                    <a:gd name="T7" fmla="*/ 20 h 70"/>
                    <a:gd name="T8" fmla="*/ 27 w 87"/>
                    <a:gd name="T9" fmla="*/ 0 h 70"/>
                    <a:gd name="T10" fmla="*/ 0 w 87"/>
                    <a:gd name="T11" fmla="*/ 42 h 7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7"/>
                    <a:gd name="T19" fmla="*/ 0 h 70"/>
                    <a:gd name="T20" fmla="*/ 87 w 87"/>
                    <a:gd name="T21" fmla="*/ 70 h 7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7" h="70">
                      <a:moveTo>
                        <a:pt x="0" y="42"/>
                      </a:moveTo>
                      <a:lnTo>
                        <a:pt x="10" y="70"/>
                      </a:lnTo>
                      <a:lnTo>
                        <a:pt x="87" y="60"/>
                      </a:lnTo>
                      <a:lnTo>
                        <a:pt x="82" y="20"/>
                      </a:lnTo>
                      <a:lnTo>
                        <a:pt x="27" y="0"/>
                      </a:lnTo>
                      <a:lnTo>
                        <a:pt x="0" y="4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2" name="Group 41"/>
              <p:cNvGrpSpPr>
                <a:grpSpLocks/>
              </p:cNvGrpSpPr>
              <p:nvPr/>
            </p:nvGrpSpPr>
            <p:grpSpPr bwMode="auto">
              <a:xfrm>
                <a:off x="2205" y="3286"/>
                <a:ext cx="150" cy="205"/>
                <a:chOff x="7639" y="11680"/>
                <a:chExt cx="339" cy="540"/>
              </a:xfrm>
            </p:grpSpPr>
            <p:sp>
              <p:nvSpPr>
                <p:cNvPr id="739" name="Freeform 42"/>
                <p:cNvSpPr>
                  <a:spLocks/>
                </p:cNvSpPr>
                <p:nvPr/>
              </p:nvSpPr>
              <p:spPr bwMode="auto">
                <a:xfrm>
                  <a:off x="7639" y="11680"/>
                  <a:ext cx="339" cy="540"/>
                </a:xfrm>
                <a:custGeom>
                  <a:avLst/>
                  <a:gdLst>
                    <a:gd name="T0" fmla="*/ 0 w 339"/>
                    <a:gd name="T1" fmla="*/ 48 h 540"/>
                    <a:gd name="T2" fmla="*/ 22 w 339"/>
                    <a:gd name="T3" fmla="*/ 105 h 540"/>
                    <a:gd name="T4" fmla="*/ 7 w 339"/>
                    <a:gd name="T5" fmla="*/ 230 h 540"/>
                    <a:gd name="T6" fmla="*/ 22 w 339"/>
                    <a:gd name="T7" fmla="*/ 247 h 540"/>
                    <a:gd name="T8" fmla="*/ 15 w 339"/>
                    <a:gd name="T9" fmla="*/ 262 h 540"/>
                    <a:gd name="T10" fmla="*/ 0 w 339"/>
                    <a:gd name="T11" fmla="*/ 312 h 540"/>
                    <a:gd name="T12" fmla="*/ 27 w 339"/>
                    <a:gd name="T13" fmla="*/ 385 h 540"/>
                    <a:gd name="T14" fmla="*/ 47 w 339"/>
                    <a:gd name="T15" fmla="*/ 540 h 540"/>
                    <a:gd name="T16" fmla="*/ 67 w 339"/>
                    <a:gd name="T17" fmla="*/ 540 h 540"/>
                    <a:gd name="T18" fmla="*/ 97 w 339"/>
                    <a:gd name="T19" fmla="*/ 492 h 540"/>
                    <a:gd name="T20" fmla="*/ 152 w 339"/>
                    <a:gd name="T21" fmla="*/ 532 h 540"/>
                    <a:gd name="T22" fmla="*/ 155 w 339"/>
                    <a:gd name="T23" fmla="*/ 502 h 540"/>
                    <a:gd name="T24" fmla="*/ 200 w 339"/>
                    <a:gd name="T25" fmla="*/ 515 h 540"/>
                    <a:gd name="T26" fmla="*/ 217 w 339"/>
                    <a:gd name="T27" fmla="*/ 402 h 540"/>
                    <a:gd name="T28" fmla="*/ 302 w 339"/>
                    <a:gd name="T29" fmla="*/ 385 h 540"/>
                    <a:gd name="T30" fmla="*/ 329 w 339"/>
                    <a:gd name="T31" fmla="*/ 425 h 540"/>
                    <a:gd name="T32" fmla="*/ 339 w 339"/>
                    <a:gd name="T33" fmla="*/ 342 h 540"/>
                    <a:gd name="T34" fmla="*/ 322 w 339"/>
                    <a:gd name="T35" fmla="*/ 270 h 540"/>
                    <a:gd name="T36" fmla="*/ 272 w 339"/>
                    <a:gd name="T37" fmla="*/ 265 h 540"/>
                    <a:gd name="T38" fmla="*/ 254 w 339"/>
                    <a:gd name="T39" fmla="*/ 155 h 540"/>
                    <a:gd name="T40" fmla="*/ 127 w 339"/>
                    <a:gd name="T41" fmla="*/ 88 h 540"/>
                    <a:gd name="T42" fmla="*/ 117 w 339"/>
                    <a:gd name="T43" fmla="*/ 0 h 540"/>
                    <a:gd name="T44" fmla="*/ 35 w 339"/>
                    <a:gd name="T45" fmla="*/ 55 h 540"/>
                    <a:gd name="T46" fmla="*/ 0 w 339"/>
                    <a:gd name="T47" fmla="*/ 48 h 54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339"/>
                    <a:gd name="T73" fmla="*/ 0 h 540"/>
                    <a:gd name="T74" fmla="*/ 339 w 339"/>
                    <a:gd name="T75" fmla="*/ 540 h 54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339" h="540">
                      <a:moveTo>
                        <a:pt x="0" y="48"/>
                      </a:moveTo>
                      <a:lnTo>
                        <a:pt x="22" y="105"/>
                      </a:lnTo>
                      <a:lnTo>
                        <a:pt x="7" y="230"/>
                      </a:lnTo>
                      <a:lnTo>
                        <a:pt x="22" y="247"/>
                      </a:lnTo>
                      <a:lnTo>
                        <a:pt x="15" y="262"/>
                      </a:lnTo>
                      <a:lnTo>
                        <a:pt x="0" y="312"/>
                      </a:lnTo>
                      <a:lnTo>
                        <a:pt x="27" y="385"/>
                      </a:lnTo>
                      <a:lnTo>
                        <a:pt x="47" y="540"/>
                      </a:lnTo>
                      <a:lnTo>
                        <a:pt x="67" y="540"/>
                      </a:lnTo>
                      <a:lnTo>
                        <a:pt x="97" y="492"/>
                      </a:lnTo>
                      <a:lnTo>
                        <a:pt x="152" y="532"/>
                      </a:lnTo>
                      <a:lnTo>
                        <a:pt x="155" y="502"/>
                      </a:lnTo>
                      <a:lnTo>
                        <a:pt x="200" y="515"/>
                      </a:lnTo>
                      <a:lnTo>
                        <a:pt x="217" y="402"/>
                      </a:lnTo>
                      <a:lnTo>
                        <a:pt x="302" y="385"/>
                      </a:lnTo>
                      <a:lnTo>
                        <a:pt x="329" y="425"/>
                      </a:lnTo>
                      <a:lnTo>
                        <a:pt x="339" y="342"/>
                      </a:lnTo>
                      <a:lnTo>
                        <a:pt x="322" y="270"/>
                      </a:lnTo>
                      <a:lnTo>
                        <a:pt x="272" y="265"/>
                      </a:lnTo>
                      <a:lnTo>
                        <a:pt x="254" y="155"/>
                      </a:lnTo>
                      <a:lnTo>
                        <a:pt x="127" y="88"/>
                      </a:lnTo>
                      <a:lnTo>
                        <a:pt x="117" y="0"/>
                      </a:lnTo>
                      <a:lnTo>
                        <a:pt x="35" y="55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0" name="Freeform 43"/>
                <p:cNvSpPr>
                  <a:spLocks/>
                </p:cNvSpPr>
                <p:nvPr/>
              </p:nvSpPr>
              <p:spPr bwMode="auto">
                <a:xfrm>
                  <a:off x="7639" y="11680"/>
                  <a:ext cx="339" cy="540"/>
                </a:xfrm>
                <a:custGeom>
                  <a:avLst/>
                  <a:gdLst>
                    <a:gd name="T0" fmla="*/ 0 w 339"/>
                    <a:gd name="T1" fmla="*/ 48 h 540"/>
                    <a:gd name="T2" fmla="*/ 22 w 339"/>
                    <a:gd name="T3" fmla="*/ 105 h 540"/>
                    <a:gd name="T4" fmla="*/ 7 w 339"/>
                    <a:gd name="T5" fmla="*/ 230 h 540"/>
                    <a:gd name="T6" fmla="*/ 22 w 339"/>
                    <a:gd name="T7" fmla="*/ 247 h 540"/>
                    <a:gd name="T8" fmla="*/ 15 w 339"/>
                    <a:gd name="T9" fmla="*/ 262 h 540"/>
                    <a:gd name="T10" fmla="*/ 0 w 339"/>
                    <a:gd name="T11" fmla="*/ 312 h 540"/>
                    <a:gd name="T12" fmla="*/ 27 w 339"/>
                    <a:gd name="T13" fmla="*/ 385 h 540"/>
                    <a:gd name="T14" fmla="*/ 47 w 339"/>
                    <a:gd name="T15" fmla="*/ 540 h 540"/>
                    <a:gd name="T16" fmla="*/ 67 w 339"/>
                    <a:gd name="T17" fmla="*/ 540 h 540"/>
                    <a:gd name="T18" fmla="*/ 97 w 339"/>
                    <a:gd name="T19" fmla="*/ 492 h 540"/>
                    <a:gd name="T20" fmla="*/ 152 w 339"/>
                    <a:gd name="T21" fmla="*/ 532 h 540"/>
                    <a:gd name="T22" fmla="*/ 155 w 339"/>
                    <a:gd name="T23" fmla="*/ 502 h 540"/>
                    <a:gd name="T24" fmla="*/ 200 w 339"/>
                    <a:gd name="T25" fmla="*/ 515 h 540"/>
                    <a:gd name="T26" fmla="*/ 217 w 339"/>
                    <a:gd name="T27" fmla="*/ 402 h 540"/>
                    <a:gd name="T28" fmla="*/ 302 w 339"/>
                    <a:gd name="T29" fmla="*/ 385 h 540"/>
                    <a:gd name="T30" fmla="*/ 329 w 339"/>
                    <a:gd name="T31" fmla="*/ 425 h 540"/>
                    <a:gd name="T32" fmla="*/ 339 w 339"/>
                    <a:gd name="T33" fmla="*/ 342 h 540"/>
                    <a:gd name="T34" fmla="*/ 322 w 339"/>
                    <a:gd name="T35" fmla="*/ 270 h 540"/>
                    <a:gd name="T36" fmla="*/ 272 w 339"/>
                    <a:gd name="T37" fmla="*/ 265 h 540"/>
                    <a:gd name="T38" fmla="*/ 254 w 339"/>
                    <a:gd name="T39" fmla="*/ 155 h 540"/>
                    <a:gd name="T40" fmla="*/ 127 w 339"/>
                    <a:gd name="T41" fmla="*/ 88 h 540"/>
                    <a:gd name="T42" fmla="*/ 117 w 339"/>
                    <a:gd name="T43" fmla="*/ 0 h 540"/>
                    <a:gd name="T44" fmla="*/ 35 w 339"/>
                    <a:gd name="T45" fmla="*/ 55 h 540"/>
                    <a:gd name="T46" fmla="*/ 0 w 339"/>
                    <a:gd name="T47" fmla="*/ 48 h 54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339"/>
                    <a:gd name="T73" fmla="*/ 0 h 540"/>
                    <a:gd name="T74" fmla="*/ 339 w 339"/>
                    <a:gd name="T75" fmla="*/ 540 h 540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339" h="540">
                      <a:moveTo>
                        <a:pt x="0" y="48"/>
                      </a:moveTo>
                      <a:lnTo>
                        <a:pt x="22" y="105"/>
                      </a:lnTo>
                      <a:lnTo>
                        <a:pt x="7" y="230"/>
                      </a:lnTo>
                      <a:lnTo>
                        <a:pt x="22" y="247"/>
                      </a:lnTo>
                      <a:lnTo>
                        <a:pt x="15" y="262"/>
                      </a:lnTo>
                      <a:lnTo>
                        <a:pt x="0" y="312"/>
                      </a:lnTo>
                      <a:lnTo>
                        <a:pt x="27" y="385"/>
                      </a:lnTo>
                      <a:lnTo>
                        <a:pt x="47" y="540"/>
                      </a:lnTo>
                      <a:lnTo>
                        <a:pt x="67" y="540"/>
                      </a:lnTo>
                      <a:lnTo>
                        <a:pt x="97" y="492"/>
                      </a:lnTo>
                      <a:lnTo>
                        <a:pt x="152" y="532"/>
                      </a:lnTo>
                      <a:lnTo>
                        <a:pt x="155" y="502"/>
                      </a:lnTo>
                      <a:lnTo>
                        <a:pt x="200" y="515"/>
                      </a:lnTo>
                      <a:lnTo>
                        <a:pt x="217" y="402"/>
                      </a:lnTo>
                      <a:lnTo>
                        <a:pt x="302" y="385"/>
                      </a:lnTo>
                      <a:lnTo>
                        <a:pt x="329" y="425"/>
                      </a:lnTo>
                      <a:lnTo>
                        <a:pt x="339" y="342"/>
                      </a:lnTo>
                      <a:lnTo>
                        <a:pt x="322" y="270"/>
                      </a:lnTo>
                      <a:lnTo>
                        <a:pt x="272" y="265"/>
                      </a:lnTo>
                      <a:lnTo>
                        <a:pt x="254" y="155"/>
                      </a:lnTo>
                      <a:lnTo>
                        <a:pt x="127" y="88"/>
                      </a:lnTo>
                      <a:lnTo>
                        <a:pt x="117" y="0"/>
                      </a:lnTo>
                      <a:lnTo>
                        <a:pt x="35" y="55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3" name="Group 44"/>
              <p:cNvGrpSpPr>
                <a:grpSpLocks/>
              </p:cNvGrpSpPr>
              <p:nvPr/>
            </p:nvGrpSpPr>
            <p:grpSpPr bwMode="auto">
              <a:xfrm>
                <a:off x="2153" y="3061"/>
                <a:ext cx="493" cy="608"/>
                <a:chOff x="7522" y="11088"/>
                <a:chExt cx="1113" cy="1601"/>
              </a:xfrm>
            </p:grpSpPr>
            <p:sp>
              <p:nvSpPr>
                <p:cNvPr id="737" name="Freeform 45"/>
                <p:cNvSpPr>
                  <a:spLocks/>
                </p:cNvSpPr>
                <p:nvPr/>
              </p:nvSpPr>
              <p:spPr bwMode="auto">
                <a:xfrm>
                  <a:off x="7522" y="11088"/>
                  <a:ext cx="1113" cy="1601"/>
                </a:xfrm>
                <a:custGeom>
                  <a:avLst/>
                  <a:gdLst>
                    <a:gd name="T0" fmla="*/ 22 w 1113"/>
                    <a:gd name="T1" fmla="*/ 577 h 1601"/>
                    <a:gd name="T2" fmla="*/ 92 w 1113"/>
                    <a:gd name="T3" fmla="*/ 577 h 1601"/>
                    <a:gd name="T4" fmla="*/ 117 w 1113"/>
                    <a:gd name="T5" fmla="*/ 640 h 1601"/>
                    <a:gd name="T6" fmla="*/ 237 w 1113"/>
                    <a:gd name="T7" fmla="*/ 590 h 1601"/>
                    <a:gd name="T8" fmla="*/ 371 w 1113"/>
                    <a:gd name="T9" fmla="*/ 747 h 1601"/>
                    <a:gd name="T10" fmla="*/ 441 w 1113"/>
                    <a:gd name="T11" fmla="*/ 864 h 1601"/>
                    <a:gd name="T12" fmla="*/ 446 w 1113"/>
                    <a:gd name="T13" fmla="*/ 1017 h 1601"/>
                    <a:gd name="T14" fmla="*/ 514 w 1113"/>
                    <a:gd name="T15" fmla="*/ 1109 h 1601"/>
                    <a:gd name="T16" fmla="*/ 549 w 1113"/>
                    <a:gd name="T17" fmla="*/ 1176 h 1601"/>
                    <a:gd name="T18" fmla="*/ 566 w 1113"/>
                    <a:gd name="T19" fmla="*/ 1249 h 1601"/>
                    <a:gd name="T20" fmla="*/ 461 w 1113"/>
                    <a:gd name="T21" fmla="*/ 1446 h 1601"/>
                    <a:gd name="T22" fmla="*/ 566 w 1113"/>
                    <a:gd name="T23" fmla="*/ 1519 h 1601"/>
                    <a:gd name="T24" fmla="*/ 579 w 1113"/>
                    <a:gd name="T25" fmla="*/ 1601 h 1601"/>
                    <a:gd name="T26" fmla="*/ 723 w 1113"/>
                    <a:gd name="T27" fmla="*/ 1241 h 1601"/>
                    <a:gd name="T28" fmla="*/ 900 w 1113"/>
                    <a:gd name="T29" fmla="*/ 1129 h 1601"/>
                    <a:gd name="T30" fmla="*/ 988 w 1113"/>
                    <a:gd name="T31" fmla="*/ 912 h 1601"/>
                    <a:gd name="T32" fmla="*/ 1103 w 1113"/>
                    <a:gd name="T33" fmla="*/ 562 h 1601"/>
                    <a:gd name="T34" fmla="*/ 1095 w 1113"/>
                    <a:gd name="T35" fmla="*/ 410 h 1601"/>
                    <a:gd name="T36" fmla="*/ 978 w 1113"/>
                    <a:gd name="T37" fmla="*/ 327 h 1601"/>
                    <a:gd name="T38" fmla="*/ 828 w 1113"/>
                    <a:gd name="T39" fmla="*/ 268 h 1601"/>
                    <a:gd name="T40" fmla="*/ 738 w 1113"/>
                    <a:gd name="T41" fmla="*/ 233 h 1601"/>
                    <a:gd name="T42" fmla="*/ 696 w 1113"/>
                    <a:gd name="T43" fmla="*/ 280 h 1601"/>
                    <a:gd name="T44" fmla="*/ 661 w 1113"/>
                    <a:gd name="T45" fmla="*/ 280 h 1601"/>
                    <a:gd name="T46" fmla="*/ 683 w 1113"/>
                    <a:gd name="T47" fmla="*/ 145 h 1601"/>
                    <a:gd name="T48" fmla="*/ 594 w 1113"/>
                    <a:gd name="T49" fmla="*/ 120 h 1601"/>
                    <a:gd name="T50" fmla="*/ 494 w 1113"/>
                    <a:gd name="T51" fmla="*/ 125 h 1601"/>
                    <a:gd name="T52" fmla="*/ 396 w 1113"/>
                    <a:gd name="T53" fmla="*/ 100 h 1601"/>
                    <a:gd name="T54" fmla="*/ 374 w 1113"/>
                    <a:gd name="T55" fmla="*/ 0 h 1601"/>
                    <a:gd name="T56" fmla="*/ 257 w 1113"/>
                    <a:gd name="T57" fmla="*/ 33 h 1601"/>
                    <a:gd name="T58" fmla="*/ 297 w 1113"/>
                    <a:gd name="T59" fmla="*/ 120 h 1601"/>
                    <a:gd name="T60" fmla="*/ 197 w 1113"/>
                    <a:gd name="T61" fmla="*/ 158 h 1601"/>
                    <a:gd name="T62" fmla="*/ 109 w 1113"/>
                    <a:gd name="T63" fmla="*/ 140 h 1601"/>
                    <a:gd name="T64" fmla="*/ 107 w 1113"/>
                    <a:gd name="T65" fmla="*/ 188 h 1601"/>
                    <a:gd name="T66" fmla="*/ 109 w 1113"/>
                    <a:gd name="T67" fmla="*/ 372 h 1601"/>
                    <a:gd name="T68" fmla="*/ 0 w 1113"/>
                    <a:gd name="T69" fmla="*/ 502 h 160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1113"/>
                    <a:gd name="T106" fmla="*/ 0 h 1601"/>
                    <a:gd name="T107" fmla="*/ 1113 w 1113"/>
                    <a:gd name="T108" fmla="*/ 1601 h 1601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1113" h="1601">
                      <a:moveTo>
                        <a:pt x="0" y="502"/>
                      </a:moveTo>
                      <a:lnTo>
                        <a:pt x="22" y="577"/>
                      </a:lnTo>
                      <a:lnTo>
                        <a:pt x="62" y="605"/>
                      </a:lnTo>
                      <a:lnTo>
                        <a:pt x="92" y="577"/>
                      </a:lnTo>
                      <a:lnTo>
                        <a:pt x="92" y="640"/>
                      </a:lnTo>
                      <a:lnTo>
                        <a:pt x="117" y="640"/>
                      </a:lnTo>
                      <a:lnTo>
                        <a:pt x="154" y="645"/>
                      </a:lnTo>
                      <a:lnTo>
                        <a:pt x="237" y="590"/>
                      </a:lnTo>
                      <a:lnTo>
                        <a:pt x="247" y="680"/>
                      </a:lnTo>
                      <a:lnTo>
                        <a:pt x="371" y="747"/>
                      </a:lnTo>
                      <a:lnTo>
                        <a:pt x="389" y="857"/>
                      </a:lnTo>
                      <a:lnTo>
                        <a:pt x="441" y="864"/>
                      </a:lnTo>
                      <a:lnTo>
                        <a:pt x="459" y="934"/>
                      </a:lnTo>
                      <a:lnTo>
                        <a:pt x="446" y="1017"/>
                      </a:lnTo>
                      <a:lnTo>
                        <a:pt x="454" y="1097"/>
                      </a:lnTo>
                      <a:lnTo>
                        <a:pt x="514" y="1109"/>
                      </a:lnTo>
                      <a:lnTo>
                        <a:pt x="521" y="1161"/>
                      </a:lnTo>
                      <a:lnTo>
                        <a:pt x="549" y="1176"/>
                      </a:lnTo>
                      <a:lnTo>
                        <a:pt x="549" y="1249"/>
                      </a:lnTo>
                      <a:lnTo>
                        <a:pt x="566" y="1249"/>
                      </a:lnTo>
                      <a:lnTo>
                        <a:pt x="574" y="1309"/>
                      </a:lnTo>
                      <a:lnTo>
                        <a:pt x="461" y="1446"/>
                      </a:lnTo>
                      <a:lnTo>
                        <a:pt x="481" y="1439"/>
                      </a:lnTo>
                      <a:lnTo>
                        <a:pt x="566" y="1519"/>
                      </a:lnTo>
                      <a:lnTo>
                        <a:pt x="584" y="1556"/>
                      </a:lnTo>
                      <a:lnTo>
                        <a:pt x="579" y="1601"/>
                      </a:lnTo>
                      <a:lnTo>
                        <a:pt x="716" y="1359"/>
                      </a:lnTo>
                      <a:lnTo>
                        <a:pt x="723" y="1241"/>
                      </a:lnTo>
                      <a:lnTo>
                        <a:pt x="833" y="1129"/>
                      </a:lnTo>
                      <a:lnTo>
                        <a:pt x="900" y="1129"/>
                      </a:lnTo>
                      <a:lnTo>
                        <a:pt x="928" y="1097"/>
                      </a:lnTo>
                      <a:lnTo>
                        <a:pt x="988" y="912"/>
                      </a:lnTo>
                      <a:lnTo>
                        <a:pt x="990" y="732"/>
                      </a:lnTo>
                      <a:lnTo>
                        <a:pt x="1103" y="562"/>
                      </a:lnTo>
                      <a:lnTo>
                        <a:pt x="1113" y="490"/>
                      </a:lnTo>
                      <a:lnTo>
                        <a:pt x="1095" y="410"/>
                      </a:lnTo>
                      <a:lnTo>
                        <a:pt x="1050" y="405"/>
                      </a:lnTo>
                      <a:lnTo>
                        <a:pt x="978" y="327"/>
                      </a:lnTo>
                      <a:lnTo>
                        <a:pt x="836" y="312"/>
                      </a:lnTo>
                      <a:lnTo>
                        <a:pt x="828" y="268"/>
                      </a:lnTo>
                      <a:lnTo>
                        <a:pt x="761" y="233"/>
                      </a:lnTo>
                      <a:lnTo>
                        <a:pt x="738" y="233"/>
                      </a:lnTo>
                      <a:lnTo>
                        <a:pt x="698" y="302"/>
                      </a:lnTo>
                      <a:lnTo>
                        <a:pt x="696" y="280"/>
                      </a:lnTo>
                      <a:lnTo>
                        <a:pt x="636" y="288"/>
                      </a:lnTo>
                      <a:lnTo>
                        <a:pt x="661" y="280"/>
                      </a:lnTo>
                      <a:lnTo>
                        <a:pt x="638" y="223"/>
                      </a:lnTo>
                      <a:lnTo>
                        <a:pt x="683" y="145"/>
                      </a:lnTo>
                      <a:lnTo>
                        <a:pt x="636" y="48"/>
                      </a:lnTo>
                      <a:lnTo>
                        <a:pt x="594" y="120"/>
                      </a:lnTo>
                      <a:lnTo>
                        <a:pt x="551" y="118"/>
                      </a:lnTo>
                      <a:lnTo>
                        <a:pt x="494" y="125"/>
                      </a:lnTo>
                      <a:lnTo>
                        <a:pt x="414" y="145"/>
                      </a:lnTo>
                      <a:lnTo>
                        <a:pt x="396" y="100"/>
                      </a:lnTo>
                      <a:lnTo>
                        <a:pt x="401" y="30"/>
                      </a:lnTo>
                      <a:lnTo>
                        <a:pt x="374" y="0"/>
                      </a:lnTo>
                      <a:lnTo>
                        <a:pt x="307" y="50"/>
                      </a:lnTo>
                      <a:lnTo>
                        <a:pt x="257" y="33"/>
                      </a:lnTo>
                      <a:lnTo>
                        <a:pt x="272" y="105"/>
                      </a:lnTo>
                      <a:lnTo>
                        <a:pt x="297" y="120"/>
                      </a:lnTo>
                      <a:lnTo>
                        <a:pt x="227" y="175"/>
                      </a:lnTo>
                      <a:lnTo>
                        <a:pt x="197" y="158"/>
                      </a:lnTo>
                      <a:lnTo>
                        <a:pt x="182" y="125"/>
                      </a:lnTo>
                      <a:lnTo>
                        <a:pt x="109" y="140"/>
                      </a:lnTo>
                      <a:lnTo>
                        <a:pt x="134" y="180"/>
                      </a:lnTo>
                      <a:lnTo>
                        <a:pt x="107" y="188"/>
                      </a:lnTo>
                      <a:lnTo>
                        <a:pt x="124" y="255"/>
                      </a:lnTo>
                      <a:lnTo>
                        <a:pt x="109" y="372"/>
                      </a:lnTo>
                      <a:lnTo>
                        <a:pt x="37" y="410"/>
                      </a:lnTo>
                      <a:lnTo>
                        <a:pt x="0" y="50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" name="Freeform 46"/>
                <p:cNvSpPr>
                  <a:spLocks/>
                </p:cNvSpPr>
                <p:nvPr/>
              </p:nvSpPr>
              <p:spPr bwMode="auto">
                <a:xfrm>
                  <a:off x="7522" y="11088"/>
                  <a:ext cx="1113" cy="1601"/>
                </a:xfrm>
                <a:custGeom>
                  <a:avLst/>
                  <a:gdLst>
                    <a:gd name="T0" fmla="*/ 22 w 1113"/>
                    <a:gd name="T1" fmla="*/ 577 h 1601"/>
                    <a:gd name="T2" fmla="*/ 92 w 1113"/>
                    <a:gd name="T3" fmla="*/ 577 h 1601"/>
                    <a:gd name="T4" fmla="*/ 117 w 1113"/>
                    <a:gd name="T5" fmla="*/ 640 h 1601"/>
                    <a:gd name="T6" fmla="*/ 237 w 1113"/>
                    <a:gd name="T7" fmla="*/ 590 h 1601"/>
                    <a:gd name="T8" fmla="*/ 371 w 1113"/>
                    <a:gd name="T9" fmla="*/ 747 h 1601"/>
                    <a:gd name="T10" fmla="*/ 441 w 1113"/>
                    <a:gd name="T11" fmla="*/ 864 h 1601"/>
                    <a:gd name="T12" fmla="*/ 446 w 1113"/>
                    <a:gd name="T13" fmla="*/ 1017 h 1601"/>
                    <a:gd name="T14" fmla="*/ 514 w 1113"/>
                    <a:gd name="T15" fmla="*/ 1109 h 1601"/>
                    <a:gd name="T16" fmla="*/ 549 w 1113"/>
                    <a:gd name="T17" fmla="*/ 1176 h 1601"/>
                    <a:gd name="T18" fmla="*/ 566 w 1113"/>
                    <a:gd name="T19" fmla="*/ 1249 h 1601"/>
                    <a:gd name="T20" fmla="*/ 461 w 1113"/>
                    <a:gd name="T21" fmla="*/ 1446 h 1601"/>
                    <a:gd name="T22" fmla="*/ 566 w 1113"/>
                    <a:gd name="T23" fmla="*/ 1519 h 1601"/>
                    <a:gd name="T24" fmla="*/ 579 w 1113"/>
                    <a:gd name="T25" fmla="*/ 1601 h 1601"/>
                    <a:gd name="T26" fmla="*/ 723 w 1113"/>
                    <a:gd name="T27" fmla="*/ 1241 h 1601"/>
                    <a:gd name="T28" fmla="*/ 900 w 1113"/>
                    <a:gd name="T29" fmla="*/ 1129 h 1601"/>
                    <a:gd name="T30" fmla="*/ 988 w 1113"/>
                    <a:gd name="T31" fmla="*/ 912 h 1601"/>
                    <a:gd name="T32" fmla="*/ 1103 w 1113"/>
                    <a:gd name="T33" fmla="*/ 562 h 1601"/>
                    <a:gd name="T34" fmla="*/ 1095 w 1113"/>
                    <a:gd name="T35" fmla="*/ 410 h 1601"/>
                    <a:gd name="T36" fmla="*/ 978 w 1113"/>
                    <a:gd name="T37" fmla="*/ 327 h 1601"/>
                    <a:gd name="T38" fmla="*/ 828 w 1113"/>
                    <a:gd name="T39" fmla="*/ 268 h 1601"/>
                    <a:gd name="T40" fmla="*/ 738 w 1113"/>
                    <a:gd name="T41" fmla="*/ 233 h 1601"/>
                    <a:gd name="T42" fmla="*/ 696 w 1113"/>
                    <a:gd name="T43" fmla="*/ 280 h 1601"/>
                    <a:gd name="T44" fmla="*/ 661 w 1113"/>
                    <a:gd name="T45" fmla="*/ 280 h 1601"/>
                    <a:gd name="T46" fmla="*/ 683 w 1113"/>
                    <a:gd name="T47" fmla="*/ 145 h 1601"/>
                    <a:gd name="T48" fmla="*/ 594 w 1113"/>
                    <a:gd name="T49" fmla="*/ 120 h 1601"/>
                    <a:gd name="T50" fmla="*/ 494 w 1113"/>
                    <a:gd name="T51" fmla="*/ 125 h 1601"/>
                    <a:gd name="T52" fmla="*/ 396 w 1113"/>
                    <a:gd name="T53" fmla="*/ 100 h 1601"/>
                    <a:gd name="T54" fmla="*/ 374 w 1113"/>
                    <a:gd name="T55" fmla="*/ 0 h 1601"/>
                    <a:gd name="T56" fmla="*/ 257 w 1113"/>
                    <a:gd name="T57" fmla="*/ 33 h 1601"/>
                    <a:gd name="T58" fmla="*/ 297 w 1113"/>
                    <a:gd name="T59" fmla="*/ 120 h 1601"/>
                    <a:gd name="T60" fmla="*/ 197 w 1113"/>
                    <a:gd name="T61" fmla="*/ 158 h 1601"/>
                    <a:gd name="T62" fmla="*/ 109 w 1113"/>
                    <a:gd name="T63" fmla="*/ 140 h 1601"/>
                    <a:gd name="T64" fmla="*/ 107 w 1113"/>
                    <a:gd name="T65" fmla="*/ 188 h 1601"/>
                    <a:gd name="T66" fmla="*/ 109 w 1113"/>
                    <a:gd name="T67" fmla="*/ 372 h 1601"/>
                    <a:gd name="T68" fmla="*/ 0 w 1113"/>
                    <a:gd name="T69" fmla="*/ 502 h 160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1113"/>
                    <a:gd name="T106" fmla="*/ 0 h 1601"/>
                    <a:gd name="T107" fmla="*/ 1113 w 1113"/>
                    <a:gd name="T108" fmla="*/ 1601 h 1601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1113" h="1601">
                      <a:moveTo>
                        <a:pt x="0" y="502"/>
                      </a:moveTo>
                      <a:lnTo>
                        <a:pt x="22" y="577"/>
                      </a:lnTo>
                      <a:lnTo>
                        <a:pt x="62" y="605"/>
                      </a:lnTo>
                      <a:lnTo>
                        <a:pt x="92" y="577"/>
                      </a:lnTo>
                      <a:lnTo>
                        <a:pt x="92" y="640"/>
                      </a:lnTo>
                      <a:lnTo>
                        <a:pt x="117" y="640"/>
                      </a:lnTo>
                      <a:lnTo>
                        <a:pt x="154" y="645"/>
                      </a:lnTo>
                      <a:lnTo>
                        <a:pt x="237" y="590"/>
                      </a:lnTo>
                      <a:lnTo>
                        <a:pt x="247" y="680"/>
                      </a:lnTo>
                      <a:lnTo>
                        <a:pt x="371" y="747"/>
                      </a:lnTo>
                      <a:lnTo>
                        <a:pt x="389" y="857"/>
                      </a:lnTo>
                      <a:lnTo>
                        <a:pt x="441" y="864"/>
                      </a:lnTo>
                      <a:lnTo>
                        <a:pt x="459" y="934"/>
                      </a:lnTo>
                      <a:lnTo>
                        <a:pt x="446" y="1017"/>
                      </a:lnTo>
                      <a:lnTo>
                        <a:pt x="454" y="1097"/>
                      </a:lnTo>
                      <a:lnTo>
                        <a:pt x="514" y="1109"/>
                      </a:lnTo>
                      <a:lnTo>
                        <a:pt x="521" y="1161"/>
                      </a:lnTo>
                      <a:lnTo>
                        <a:pt x="549" y="1176"/>
                      </a:lnTo>
                      <a:lnTo>
                        <a:pt x="549" y="1249"/>
                      </a:lnTo>
                      <a:lnTo>
                        <a:pt x="566" y="1249"/>
                      </a:lnTo>
                      <a:lnTo>
                        <a:pt x="574" y="1309"/>
                      </a:lnTo>
                      <a:lnTo>
                        <a:pt x="461" y="1446"/>
                      </a:lnTo>
                      <a:lnTo>
                        <a:pt x="481" y="1439"/>
                      </a:lnTo>
                      <a:lnTo>
                        <a:pt x="566" y="1519"/>
                      </a:lnTo>
                      <a:lnTo>
                        <a:pt x="584" y="1556"/>
                      </a:lnTo>
                      <a:lnTo>
                        <a:pt x="579" y="1601"/>
                      </a:lnTo>
                      <a:lnTo>
                        <a:pt x="716" y="1359"/>
                      </a:lnTo>
                      <a:lnTo>
                        <a:pt x="723" y="1241"/>
                      </a:lnTo>
                      <a:lnTo>
                        <a:pt x="833" y="1129"/>
                      </a:lnTo>
                      <a:lnTo>
                        <a:pt x="900" y="1129"/>
                      </a:lnTo>
                      <a:lnTo>
                        <a:pt x="928" y="1097"/>
                      </a:lnTo>
                      <a:lnTo>
                        <a:pt x="988" y="912"/>
                      </a:lnTo>
                      <a:lnTo>
                        <a:pt x="990" y="732"/>
                      </a:lnTo>
                      <a:lnTo>
                        <a:pt x="1103" y="562"/>
                      </a:lnTo>
                      <a:lnTo>
                        <a:pt x="1113" y="490"/>
                      </a:lnTo>
                      <a:lnTo>
                        <a:pt x="1095" y="410"/>
                      </a:lnTo>
                      <a:lnTo>
                        <a:pt x="1050" y="405"/>
                      </a:lnTo>
                      <a:lnTo>
                        <a:pt x="978" y="327"/>
                      </a:lnTo>
                      <a:lnTo>
                        <a:pt x="836" y="312"/>
                      </a:lnTo>
                      <a:lnTo>
                        <a:pt x="828" y="268"/>
                      </a:lnTo>
                      <a:lnTo>
                        <a:pt x="761" y="233"/>
                      </a:lnTo>
                      <a:lnTo>
                        <a:pt x="738" y="233"/>
                      </a:lnTo>
                      <a:lnTo>
                        <a:pt x="698" y="302"/>
                      </a:lnTo>
                      <a:lnTo>
                        <a:pt x="696" y="280"/>
                      </a:lnTo>
                      <a:lnTo>
                        <a:pt x="636" y="288"/>
                      </a:lnTo>
                      <a:lnTo>
                        <a:pt x="661" y="280"/>
                      </a:lnTo>
                      <a:lnTo>
                        <a:pt x="638" y="223"/>
                      </a:lnTo>
                      <a:lnTo>
                        <a:pt x="683" y="145"/>
                      </a:lnTo>
                      <a:lnTo>
                        <a:pt x="636" y="48"/>
                      </a:lnTo>
                      <a:lnTo>
                        <a:pt x="594" y="120"/>
                      </a:lnTo>
                      <a:lnTo>
                        <a:pt x="551" y="118"/>
                      </a:lnTo>
                      <a:lnTo>
                        <a:pt x="494" y="125"/>
                      </a:lnTo>
                      <a:lnTo>
                        <a:pt x="414" y="145"/>
                      </a:lnTo>
                      <a:lnTo>
                        <a:pt x="396" y="100"/>
                      </a:lnTo>
                      <a:lnTo>
                        <a:pt x="401" y="30"/>
                      </a:lnTo>
                      <a:lnTo>
                        <a:pt x="374" y="0"/>
                      </a:lnTo>
                      <a:lnTo>
                        <a:pt x="307" y="50"/>
                      </a:lnTo>
                      <a:lnTo>
                        <a:pt x="257" y="33"/>
                      </a:lnTo>
                      <a:lnTo>
                        <a:pt x="272" y="105"/>
                      </a:lnTo>
                      <a:lnTo>
                        <a:pt x="297" y="120"/>
                      </a:lnTo>
                      <a:lnTo>
                        <a:pt x="227" y="175"/>
                      </a:lnTo>
                      <a:lnTo>
                        <a:pt x="197" y="158"/>
                      </a:lnTo>
                      <a:lnTo>
                        <a:pt x="182" y="125"/>
                      </a:lnTo>
                      <a:lnTo>
                        <a:pt x="109" y="140"/>
                      </a:lnTo>
                      <a:lnTo>
                        <a:pt x="134" y="180"/>
                      </a:lnTo>
                      <a:lnTo>
                        <a:pt x="107" y="188"/>
                      </a:lnTo>
                      <a:lnTo>
                        <a:pt x="124" y="255"/>
                      </a:lnTo>
                      <a:lnTo>
                        <a:pt x="109" y="372"/>
                      </a:lnTo>
                      <a:lnTo>
                        <a:pt x="37" y="410"/>
                      </a:lnTo>
                      <a:lnTo>
                        <a:pt x="0" y="50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" name="Group 47"/>
              <p:cNvGrpSpPr>
                <a:grpSpLocks/>
              </p:cNvGrpSpPr>
              <p:nvPr/>
            </p:nvGrpSpPr>
            <p:grpSpPr bwMode="auto">
              <a:xfrm>
                <a:off x="1956" y="2856"/>
                <a:ext cx="16" cy="42"/>
                <a:chOff x="7077" y="10549"/>
                <a:chExt cx="35" cy="110"/>
              </a:xfrm>
            </p:grpSpPr>
            <p:sp>
              <p:nvSpPr>
                <p:cNvPr id="735" name="Freeform 48"/>
                <p:cNvSpPr>
                  <a:spLocks/>
                </p:cNvSpPr>
                <p:nvPr/>
              </p:nvSpPr>
              <p:spPr bwMode="auto">
                <a:xfrm>
                  <a:off x="7077" y="10549"/>
                  <a:ext cx="35" cy="110"/>
                </a:xfrm>
                <a:custGeom>
                  <a:avLst/>
                  <a:gdLst>
                    <a:gd name="T0" fmla="*/ 0 w 35"/>
                    <a:gd name="T1" fmla="*/ 20 h 110"/>
                    <a:gd name="T2" fmla="*/ 13 w 35"/>
                    <a:gd name="T3" fmla="*/ 110 h 110"/>
                    <a:gd name="T4" fmla="*/ 35 w 35"/>
                    <a:gd name="T5" fmla="*/ 0 h 110"/>
                    <a:gd name="T6" fmla="*/ 0 w 35"/>
                    <a:gd name="T7" fmla="*/ 20 h 11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110"/>
                    <a:gd name="T14" fmla="*/ 35 w 35"/>
                    <a:gd name="T15" fmla="*/ 110 h 11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110">
                      <a:moveTo>
                        <a:pt x="0" y="20"/>
                      </a:moveTo>
                      <a:lnTo>
                        <a:pt x="13" y="110"/>
                      </a:lnTo>
                      <a:lnTo>
                        <a:pt x="35" y="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6" name="Freeform 49"/>
                <p:cNvSpPr>
                  <a:spLocks/>
                </p:cNvSpPr>
                <p:nvPr/>
              </p:nvSpPr>
              <p:spPr bwMode="auto">
                <a:xfrm>
                  <a:off x="7077" y="10549"/>
                  <a:ext cx="35" cy="110"/>
                </a:xfrm>
                <a:custGeom>
                  <a:avLst/>
                  <a:gdLst>
                    <a:gd name="T0" fmla="*/ 0 w 35"/>
                    <a:gd name="T1" fmla="*/ 20 h 110"/>
                    <a:gd name="T2" fmla="*/ 13 w 35"/>
                    <a:gd name="T3" fmla="*/ 110 h 110"/>
                    <a:gd name="T4" fmla="*/ 35 w 35"/>
                    <a:gd name="T5" fmla="*/ 0 h 110"/>
                    <a:gd name="T6" fmla="*/ 0 w 35"/>
                    <a:gd name="T7" fmla="*/ 20 h 11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110"/>
                    <a:gd name="T14" fmla="*/ 35 w 35"/>
                    <a:gd name="T15" fmla="*/ 110 h 11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110">
                      <a:moveTo>
                        <a:pt x="0" y="20"/>
                      </a:moveTo>
                      <a:lnTo>
                        <a:pt x="13" y="110"/>
                      </a:lnTo>
                      <a:lnTo>
                        <a:pt x="35" y="0"/>
                      </a:lnTo>
                      <a:lnTo>
                        <a:pt x="0" y="2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5" name="Group 50"/>
              <p:cNvGrpSpPr>
                <a:grpSpLocks/>
              </p:cNvGrpSpPr>
              <p:nvPr/>
            </p:nvGrpSpPr>
            <p:grpSpPr bwMode="auto">
              <a:xfrm>
                <a:off x="4531" y="3063"/>
                <a:ext cx="15" cy="16"/>
                <a:chOff x="12894" y="11093"/>
                <a:chExt cx="35" cy="43"/>
              </a:xfrm>
            </p:grpSpPr>
            <p:sp>
              <p:nvSpPr>
                <p:cNvPr id="733" name="Freeform 51"/>
                <p:cNvSpPr>
                  <a:spLocks/>
                </p:cNvSpPr>
                <p:nvPr/>
              </p:nvSpPr>
              <p:spPr bwMode="auto">
                <a:xfrm>
                  <a:off x="12894" y="11093"/>
                  <a:ext cx="35" cy="43"/>
                </a:xfrm>
                <a:custGeom>
                  <a:avLst/>
                  <a:gdLst>
                    <a:gd name="T0" fmla="*/ 0 w 35"/>
                    <a:gd name="T1" fmla="*/ 18 h 43"/>
                    <a:gd name="T2" fmla="*/ 20 w 35"/>
                    <a:gd name="T3" fmla="*/ 43 h 43"/>
                    <a:gd name="T4" fmla="*/ 35 w 35"/>
                    <a:gd name="T5" fmla="*/ 0 h 43"/>
                    <a:gd name="T6" fmla="*/ 0 w 35"/>
                    <a:gd name="T7" fmla="*/ 18 h 4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3"/>
                    <a:gd name="T14" fmla="*/ 35 w 35"/>
                    <a:gd name="T15" fmla="*/ 43 h 4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3">
                      <a:moveTo>
                        <a:pt x="0" y="18"/>
                      </a:moveTo>
                      <a:lnTo>
                        <a:pt x="20" y="43"/>
                      </a:lnTo>
                      <a:lnTo>
                        <a:pt x="35" y="0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auto">
                <a:xfrm>
                  <a:off x="12894" y="11093"/>
                  <a:ext cx="35" cy="43"/>
                </a:xfrm>
                <a:custGeom>
                  <a:avLst/>
                  <a:gdLst>
                    <a:gd name="T0" fmla="*/ 0 w 35"/>
                    <a:gd name="T1" fmla="*/ 18 h 43"/>
                    <a:gd name="T2" fmla="*/ 20 w 35"/>
                    <a:gd name="T3" fmla="*/ 43 h 43"/>
                    <a:gd name="T4" fmla="*/ 35 w 35"/>
                    <a:gd name="T5" fmla="*/ 0 h 43"/>
                    <a:gd name="T6" fmla="*/ 0 w 35"/>
                    <a:gd name="T7" fmla="*/ 18 h 4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3"/>
                    <a:gd name="T14" fmla="*/ 35 w 35"/>
                    <a:gd name="T15" fmla="*/ 43 h 4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3">
                      <a:moveTo>
                        <a:pt x="0" y="18"/>
                      </a:moveTo>
                      <a:lnTo>
                        <a:pt x="20" y="43"/>
                      </a:lnTo>
                      <a:lnTo>
                        <a:pt x="35" y="0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6" name="Group 53"/>
              <p:cNvGrpSpPr>
                <a:grpSpLocks/>
              </p:cNvGrpSpPr>
              <p:nvPr/>
            </p:nvGrpSpPr>
            <p:grpSpPr bwMode="auto">
              <a:xfrm>
                <a:off x="3371" y="2425"/>
                <a:ext cx="81" cy="52"/>
                <a:chOff x="10274" y="9413"/>
                <a:chExt cx="182" cy="137"/>
              </a:xfrm>
            </p:grpSpPr>
            <p:sp>
              <p:nvSpPr>
                <p:cNvPr id="731" name="Freeform 54"/>
                <p:cNvSpPr>
                  <a:spLocks/>
                </p:cNvSpPr>
                <p:nvPr/>
              </p:nvSpPr>
              <p:spPr bwMode="auto">
                <a:xfrm>
                  <a:off x="10274" y="9413"/>
                  <a:ext cx="182" cy="137"/>
                </a:xfrm>
                <a:custGeom>
                  <a:avLst/>
                  <a:gdLst>
                    <a:gd name="T0" fmla="*/ 0 w 182"/>
                    <a:gd name="T1" fmla="*/ 92 h 137"/>
                    <a:gd name="T2" fmla="*/ 10 w 182"/>
                    <a:gd name="T3" fmla="*/ 0 h 137"/>
                    <a:gd name="T4" fmla="*/ 182 w 182"/>
                    <a:gd name="T5" fmla="*/ 17 h 137"/>
                    <a:gd name="T6" fmla="*/ 145 w 182"/>
                    <a:gd name="T7" fmla="*/ 75 h 137"/>
                    <a:gd name="T8" fmla="*/ 160 w 182"/>
                    <a:gd name="T9" fmla="*/ 107 h 137"/>
                    <a:gd name="T10" fmla="*/ 115 w 182"/>
                    <a:gd name="T11" fmla="*/ 115 h 137"/>
                    <a:gd name="T12" fmla="*/ 87 w 182"/>
                    <a:gd name="T13" fmla="*/ 137 h 137"/>
                    <a:gd name="T14" fmla="*/ 18 w 182"/>
                    <a:gd name="T15" fmla="*/ 135 h 137"/>
                    <a:gd name="T16" fmla="*/ 0 w 182"/>
                    <a:gd name="T17" fmla="*/ 92 h 13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2"/>
                    <a:gd name="T28" fmla="*/ 0 h 137"/>
                    <a:gd name="T29" fmla="*/ 182 w 182"/>
                    <a:gd name="T30" fmla="*/ 137 h 13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2" h="137">
                      <a:moveTo>
                        <a:pt x="0" y="92"/>
                      </a:moveTo>
                      <a:lnTo>
                        <a:pt x="10" y="0"/>
                      </a:lnTo>
                      <a:lnTo>
                        <a:pt x="182" y="17"/>
                      </a:lnTo>
                      <a:lnTo>
                        <a:pt x="145" y="75"/>
                      </a:lnTo>
                      <a:lnTo>
                        <a:pt x="160" y="107"/>
                      </a:lnTo>
                      <a:lnTo>
                        <a:pt x="115" y="115"/>
                      </a:lnTo>
                      <a:lnTo>
                        <a:pt x="87" y="137"/>
                      </a:lnTo>
                      <a:lnTo>
                        <a:pt x="18" y="135"/>
                      </a:lnTo>
                      <a:lnTo>
                        <a:pt x="0" y="9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2" name="Freeform 55"/>
                <p:cNvSpPr>
                  <a:spLocks/>
                </p:cNvSpPr>
                <p:nvPr/>
              </p:nvSpPr>
              <p:spPr bwMode="auto">
                <a:xfrm>
                  <a:off x="10274" y="9413"/>
                  <a:ext cx="182" cy="137"/>
                </a:xfrm>
                <a:custGeom>
                  <a:avLst/>
                  <a:gdLst>
                    <a:gd name="T0" fmla="*/ 0 w 182"/>
                    <a:gd name="T1" fmla="*/ 92 h 137"/>
                    <a:gd name="T2" fmla="*/ 10 w 182"/>
                    <a:gd name="T3" fmla="*/ 0 h 137"/>
                    <a:gd name="T4" fmla="*/ 182 w 182"/>
                    <a:gd name="T5" fmla="*/ 17 h 137"/>
                    <a:gd name="T6" fmla="*/ 145 w 182"/>
                    <a:gd name="T7" fmla="*/ 75 h 137"/>
                    <a:gd name="T8" fmla="*/ 160 w 182"/>
                    <a:gd name="T9" fmla="*/ 107 h 137"/>
                    <a:gd name="T10" fmla="*/ 115 w 182"/>
                    <a:gd name="T11" fmla="*/ 115 h 137"/>
                    <a:gd name="T12" fmla="*/ 87 w 182"/>
                    <a:gd name="T13" fmla="*/ 137 h 137"/>
                    <a:gd name="T14" fmla="*/ 18 w 182"/>
                    <a:gd name="T15" fmla="*/ 135 h 137"/>
                    <a:gd name="T16" fmla="*/ 0 w 182"/>
                    <a:gd name="T17" fmla="*/ 92 h 13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2"/>
                    <a:gd name="T28" fmla="*/ 0 h 137"/>
                    <a:gd name="T29" fmla="*/ 182 w 182"/>
                    <a:gd name="T30" fmla="*/ 137 h 13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2" h="137">
                      <a:moveTo>
                        <a:pt x="0" y="92"/>
                      </a:moveTo>
                      <a:lnTo>
                        <a:pt x="10" y="0"/>
                      </a:lnTo>
                      <a:lnTo>
                        <a:pt x="182" y="17"/>
                      </a:lnTo>
                      <a:lnTo>
                        <a:pt x="145" y="75"/>
                      </a:lnTo>
                      <a:lnTo>
                        <a:pt x="160" y="107"/>
                      </a:lnTo>
                      <a:lnTo>
                        <a:pt x="115" y="115"/>
                      </a:lnTo>
                      <a:lnTo>
                        <a:pt x="87" y="137"/>
                      </a:lnTo>
                      <a:lnTo>
                        <a:pt x="18" y="135"/>
                      </a:lnTo>
                      <a:lnTo>
                        <a:pt x="0" y="9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7" name="Group 56"/>
              <p:cNvGrpSpPr>
                <a:grpSpLocks/>
              </p:cNvGrpSpPr>
              <p:nvPr/>
            </p:nvGrpSpPr>
            <p:grpSpPr bwMode="auto">
              <a:xfrm>
                <a:off x="4255" y="2703"/>
                <a:ext cx="114" cy="283"/>
                <a:chOff x="12271" y="10147"/>
                <a:chExt cx="257" cy="744"/>
              </a:xfrm>
            </p:grpSpPr>
            <p:sp>
              <p:nvSpPr>
                <p:cNvPr id="729" name="Freeform 57"/>
                <p:cNvSpPr>
                  <a:spLocks/>
                </p:cNvSpPr>
                <p:nvPr/>
              </p:nvSpPr>
              <p:spPr bwMode="auto">
                <a:xfrm>
                  <a:off x="12271" y="10147"/>
                  <a:ext cx="257" cy="744"/>
                </a:xfrm>
                <a:custGeom>
                  <a:avLst/>
                  <a:gdLst>
                    <a:gd name="T0" fmla="*/ 0 w 257"/>
                    <a:gd name="T1" fmla="*/ 302 h 744"/>
                    <a:gd name="T2" fmla="*/ 10 w 257"/>
                    <a:gd name="T3" fmla="*/ 257 h 744"/>
                    <a:gd name="T4" fmla="*/ 84 w 257"/>
                    <a:gd name="T5" fmla="*/ 72 h 744"/>
                    <a:gd name="T6" fmla="*/ 134 w 257"/>
                    <a:gd name="T7" fmla="*/ 42 h 744"/>
                    <a:gd name="T8" fmla="*/ 147 w 257"/>
                    <a:gd name="T9" fmla="*/ 0 h 744"/>
                    <a:gd name="T10" fmla="*/ 179 w 257"/>
                    <a:gd name="T11" fmla="*/ 25 h 744"/>
                    <a:gd name="T12" fmla="*/ 182 w 257"/>
                    <a:gd name="T13" fmla="*/ 60 h 744"/>
                    <a:gd name="T14" fmla="*/ 149 w 257"/>
                    <a:gd name="T15" fmla="*/ 177 h 744"/>
                    <a:gd name="T16" fmla="*/ 184 w 257"/>
                    <a:gd name="T17" fmla="*/ 167 h 744"/>
                    <a:gd name="T18" fmla="*/ 202 w 257"/>
                    <a:gd name="T19" fmla="*/ 250 h 744"/>
                    <a:gd name="T20" fmla="*/ 257 w 257"/>
                    <a:gd name="T21" fmla="*/ 272 h 744"/>
                    <a:gd name="T22" fmla="*/ 227 w 257"/>
                    <a:gd name="T23" fmla="*/ 310 h 744"/>
                    <a:gd name="T24" fmla="*/ 167 w 257"/>
                    <a:gd name="T25" fmla="*/ 362 h 744"/>
                    <a:gd name="T26" fmla="*/ 149 w 257"/>
                    <a:gd name="T27" fmla="*/ 409 h 744"/>
                    <a:gd name="T28" fmla="*/ 184 w 257"/>
                    <a:gd name="T29" fmla="*/ 499 h 744"/>
                    <a:gd name="T30" fmla="*/ 172 w 257"/>
                    <a:gd name="T31" fmla="*/ 552 h 744"/>
                    <a:gd name="T32" fmla="*/ 212 w 257"/>
                    <a:gd name="T33" fmla="*/ 669 h 744"/>
                    <a:gd name="T34" fmla="*/ 182 w 257"/>
                    <a:gd name="T35" fmla="*/ 744 h 744"/>
                    <a:gd name="T36" fmla="*/ 152 w 257"/>
                    <a:gd name="T37" fmla="*/ 487 h 744"/>
                    <a:gd name="T38" fmla="*/ 127 w 257"/>
                    <a:gd name="T39" fmla="*/ 447 h 744"/>
                    <a:gd name="T40" fmla="*/ 89 w 257"/>
                    <a:gd name="T41" fmla="*/ 514 h 744"/>
                    <a:gd name="T42" fmla="*/ 54 w 257"/>
                    <a:gd name="T43" fmla="*/ 499 h 744"/>
                    <a:gd name="T44" fmla="*/ 62 w 257"/>
                    <a:gd name="T45" fmla="*/ 409 h 744"/>
                    <a:gd name="T46" fmla="*/ 0 w 257"/>
                    <a:gd name="T47" fmla="*/ 302 h 744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57"/>
                    <a:gd name="T73" fmla="*/ 0 h 744"/>
                    <a:gd name="T74" fmla="*/ 257 w 257"/>
                    <a:gd name="T75" fmla="*/ 744 h 744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57" h="744">
                      <a:moveTo>
                        <a:pt x="0" y="302"/>
                      </a:moveTo>
                      <a:lnTo>
                        <a:pt x="10" y="257"/>
                      </a:lnTo>
                      <a:lnTo>
                        <a:pt x="84" y="72"/>
                      </a:lnTo>
                      <a:lnTo>
                        <a:pt x="134" y="42"/>
                      </a:lnTo>
                      <a:lnTo>
                        <a:pt x="147" y="0"/>
                      </a:lnTo>
                      <a:lnTo>
                        <a:pt x="179" y="25"/>
                      </a:lnTo>
                      <a:lnTo>
                        <a:pt x="182" y="60"/>
                      </a:lnTo>
                      <a:lnTo>
                        <a:pt x="149" y="177"/>
                      </a:lnTo>
                      <a:lnTo>
                        <a:pt x="184" y="167"/>
                      </a:lnTo>
                      <a:lnTo>
                        <a:pt x="202" y="250"/>
                      </a:lnTo>
                      <a:lnTo>
                        <a:pt x="257" y="272"/>
                      </a:lnTo>
                      <a:lnTo>
                        <a:pt x="227" y="310"/>
                      </a:lnTo>
                      <a:lnTo>
                        <a:pt x="167" y="362"/>
                      </a:lnTo>
                      <a:lnTo>
                        <a:pt x="149" y="409"/>
                      </a:lnTo>
                      <a:lnTo>
                        <a:pt x="184" y="499"/>
                      </a:lnTo>
                      <a:lnTo>
                        <a:pt x="172" y="552"/>
                      </a:lnTo>
                      <a:lnTo>
                        <a:pt x="212" y="669"/>
                      </a:lnTo>
                      <a:lnTo>
                        <a:pt x="182" y="744"/>
                      </a:lnTo>
                      <a:lnTo>
                        <a:pt x="152" y="487"/>
                      </a:lnTo>
                      <a:lnTo>
                        <a:pt x="127" y="447"/>
                      </a:lnTo>
                      <a:lnTo>
                        <a:pt x="89" y="514"/>
                      </a:lnTo>
                      <a:lnTo>
                        <a:pt x="54" y="499"/>
                      </a:lnTo>
                      <a:lnTo>
                        <a:pt x="62" y="409"/>
                      </a:lnTo>
                      <a:lnTo>
                        <a:pt x="0" y="30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0" name="Freeform 58"/>
                <p:cNvSpPr>
                  <a:spLocks/>
                </p:cNvSpPr>
                <p:nvPr/>
              </p:nvSpPr>
              <p:spPr bwMode="auto">
                <a:xfrm>
                  <a:off x="12271" y="10147"/>
                  <a:ext cx="257" cy="744"/>
                </a:xfrm>
                <a:custGeom>
                  <a:avLst/>
                  <a:gdLst>
                    <a:gd name="T0" fmla="*/ 0 w 257"/>
                    <a:gd name="T1" fmla="*/ 302 h 744"/>
                    <a:gd name="T2" fmla="*/ 10 w 257"/>
                    <a:gd name="T3" fmla="*/ 257 h 744"/>
                    <a:gd name="T4" fmla="*/ 84 w 257"/>
                    <a:gd name="T5" fmla="*/ 72 h 744"/>
                    <a:gd name="T6" fmla="*/ 134 w 257"/>
                    <a:gd name="T7" fmla="*/ 42 h 744"/>
                    <a:gd name="T8" fmla="*/ 147 w 257"/>
                    <a:gd name="T9" fmla="*/ 0 h 744"/>
                    <a:gd name="T10" fmla="*/ 179 w 257"/>
                    <a:gd name="T11" fmla="*/ 25 h 744"/>
                    <a:gd name="T12" fmla="*/ 182 w 257"/>
                    <a:gd name="T13" fmla="*/ 60 h 744"/>
                    <a:gd name="T14" fmla="*/ 149 w 257"/>
                    <a:gd name="T15" fmla="*/ 177 h 744"/>
                    <a:gd name="T16" fmla="*/ 184 w 257"/>
                    <a:gd name="T17" fmla="*/ 167 h 744"/>
                    <a:gd name="T18" fmla="*/ 202 w 257"/>
                    <a:gd name="T19" fmla="*/ 250 h 744"/>
                    <a:gd name="T20" fmla="*/ 257 w 257"/>
                    <a:gd name="T21" fmla="*/ 272 h 744"/>
                    <a:gd name="T22" fmla="*/ 227 w 257"/>
                    <a:gd name="T23" fmla="*/ 310 h 744"/>
                    <a:gd name="T24" fmla="*/ 167 w 257"/>
                    <a:gd name="T25" fmla="*/ 362 h 744"/>
                    <a:gd name="T26" fmla="*/ 149 w 257"/>
                    <a:gd name="T27" fmla="*/ 409 h 744"/>
                    <a:gd name="T28" fmla="*/ 184 w 257"/>
                    <a:gd name="T29" fmla="*/ 499 h 744"/>
                    <a:gd name="T30" fmla="*/ 172 w 257"/>
                    <a:gd name="T31" fmla="*/ 552 h 744"/>
                    <a:gd name="T32" fmla="*/ 212 w 257"/>
                    <a:gd name="T33" fmla="*/ 669 h 744"/>
                    <a:gd name="T34" fmla="*/ 182 w 257"/>
                    <a:gd name="T35" fmla="*/ 744 h 744"/>
                    <a:gd name="T36" fmla="*/ 152 w 257"/>
                    <a:gd name="T37" fmla="*/ 487 h 744"/>
                    <a:gd name="T38" fmla="*/ 127 w 257"/>
                    <a:gd name="T39" fmla="*/ 447 h 744"/>
                    <a:gd name="T40" fmla="*/ 89 w 257"/>
                    <a:gd name="T41" fmla="*/ 514 h 744"/>
                    <a:gd name="T42" fmla="*/ 54 w 257"/>
                    <a:gd name="T43" fmla="*/ 499 h 744"/>
                    <a:gd name="T44" fmla="*/ 62 w 257"/>
                    <a:gd name="T45" fmla="*/ 409 h 744"/>
                    <a:gd name="T46" fmla="*/ 0 w 257"/>
                    <a:gd name="T47" fmla="*/ 302 h 744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257"/>
                    <a:gd name="T73" fmla="*/ 0 h 744"/>
                    <a:gd name="T74" fmla="*/ 257 w 257"/>
                    <a:gd name="T75" fmla="*/ 744 h 744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257" h="744">
                      <a:moveTo>
                        <a:pt x="0" y="302"/>
                      </a:moveTo>
                      <a:lnTo>
                        <a:pt x="10" y="257"/>
                      </a:lnTo>
                      <a:lnTo>
                        <a:pt x="84" y="72"/>
                      </a:lnTo>
                      <a:lnTo>
                        <a:pt x="134" y="42"/>
                      </a:lnTo>
                      <a:lnTo>
                        <a:pt x="147" y="0"/>
                      </a:lnTo>
                      <a:lnTo>
                        <a:pt x="179" y="25"/>
                      </a:lnTo>
                      <a:lnTo>
                        <a:pt x="182" y="60"/>
                      </a:lnTo>
                      <a:lnTo>
                        <a:pt x="149" y="177"/>
                      </a:lnTo>
                      <a:lnTo>
                        <a:pt x="184" y="167"/>
                      </a:lnTo>
                      <a:lnTo>
                        <a:pt x="202" y="250"/>
                      </a:lnTo>
                      <a:lnTo>
                        <a:pt x="257" y="272"/>
                      </a:lnTo>
                      <a:lnTo>
                        <a:pt x="227" y="310"/>
                      </a:lnTo>
                      <a:lnTo>
                        <a:pt x="167" y="362"/>
                      </a:lnTo>
                      <a:lnTo>
                        <a:pt x="149" y="409"/>
                      </a:lnTo>
                      <a:lnTo>
                        <a:pt x="184" y="499"/>
                      </a:lnTo>
                      <a:lnTo>
                        <a:pt x="172" y="552"/>
                      </a:lnTo>
                      <a:lnTo>
                        <a:pt x="212" y="669"/>
                      </a:lnTo>
                      <a:lnTo>
                        <a:pt x="182" y="744"/>
                      </a:lnTo>
                      <a:lnTo>
                        <a:pt x="152" y="487"/>
                      </a:lnTo>
                      <a:lnTo>
                        <a:pt x="127" y="447"/>
                      </a:lnTo>
                      <a:lnTo>
                        <a:pt x="89" y="514"/>
                      </a:lnTo>
                      <a:lnTo>
                        <a:pt x="54" y="499"/>
                      </a:lnTo>
                      <a:lnTo>
                        <a:pt x="62" y="409"/>
                      </a:lnTo>
                      <a:lnTo>
                        <a:pt x="0" y="30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8" name="Group 59"/>
              <p:cNvGrpSpPr>
                <a:grpSpLocks/>
              </p:cNvGrpSpPr>
              <p:nvPr/>
            </p:nvGrpSpPr>
            <p:grpSpPr bwMode="auto">
              <a:xfrm>
                <a:off x="4385" y="2915"/>
                <a:ext cx="64" cy="66"/>
                <a:chOff x="12565" y="10704"/>
                <a:chExt cx="145" cy="175"/>
              </a:xfrm>
            </p:grpSpPr>
            <p:sp>
              <p:nvSpPr>
                <p:cNvPr id="727" name="Freeform 60"/>
                <p:cNvSpPr>
                  <a:spLocks/>
                </p:cNvSpPr>
                <p:nvPr/>
              </p:nvSpPr>
              <p:spPr bwMode="auto">
                <a:xfrm>
                  <a:off x="12565" y="10704"/>
                  <a:ext cx="145" cy="175"/>
                </a:xfrm>
                <a:custGeom>
                  <a:avLst/>
                  <a:gdLst>
                    <a:gd name="T0" fmla="*/ 0 w 145"/>
                    <a:gd name="T1" fmla="*/ 35 h 175"/>
                    <a:gd name="T2" fmla="*/ 12 w 145"/>
                    <a:gd name="T3" fmla="*/ 117 h 175"/>
                    <a:gd name="T4" fmla="*/ 32 w 145"/>
                    <a:gd name="T5" fmla="*/ 162 h 175"/>
                    <a:gd name="T6" fmla="*/ 60 w 145"/>
                    <a:gd name="T7" fmla="*/ 175 h 175"/>
                    <a:gd name="T8" fmla="*/ 145 w 145"/>
                    <a:gd name="T9" fmla="*/ 92 h 175"/>
                    <a:gd name="T10" fmla="*/ 140 w 145"/>
                    <a:gd name="T11" fmla="*/ 0 h 175"/>
                    <a:gd name="T12" fmla="*/ 77 w 145"/>
                    <a:gd name="T13" fmla="*/ 17 h 175"/>
                    <a:gd name="T14" fmla="*/ 20 w 145"/>
                    <a:gd name="T15" fmla="*/ 10 h 175"/>
                    <a:gd name="T16" fmla="*/ 0 w 145"/>
                    <a:gd name="T17" fmla="*/ 35 h 17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45"/>
                    <a:gd name="T28" fmla="*/ 0 h 175"/>
                    <a:gd name="T29" fmla="*/ 145 w 145"/>
                    <a:gd name="T30" fmla="*/ 175 h 17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45" h="175">
                      <a:moveTo>
                        <a:pt x="0" y="35"/>
                      </a:moveTo>
                      <a:lnTo>
                        <a:pt x="12" y="117"/>
                      </a:lnTo>
                      <a:lnTo>
                        <a:pt x="32" y="162"/>
                      </a:lnTo>
                      <a:lnTo>
                        <a:pt x="60" y="175"/>
                      </a:lnTo>
                      <a:lnTo>
                        <a:pt x="145" y="92"/>
                      </a:lnTo>
                      <a:lnTo>
                        <a:pt x="140" y="0"/>
                      </a:lnTo>
                      <a:lnTo>
                        <a:pt x="77" y="17"/>
                      </a:lnTo>
                      <a:lnTo>
                        <a:pt x="20" y="1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" name="Freeform 61"/>
                <p:cNvSpPr>
                  <a:spLocks/>
                </p:cNvSpPr>
                <p:nvPr/>
              </p:nvSpPr>
              <p:spPr bwMode="auto">
                <a:xfrm>
                  <a:off x="12565" y="10704"/>
                  <a:ext cx="145" cy="175"/>
                </a:xfrm>
                <a:custGeom>
                  <a:avLst/>
                  <a:gdLst>
                    <a:gd name="T0" fmla="*/ 0 w 145"/>
                    <a:gd name="T1" fmla="*/ 35 h 175"/>
                    <a:gd name="T2" fmla="*/ 12 w 145"/>
                    <a:gd name="T3" fmla="*/ 117 h 175"/>
                    <a:gd name="T4" fmla="*/ 32 w 145"/>
                    <a:gd name="T5" fmla="*/ 162 h 175"/>
                    <a:gd name="T6" fmla="*/ 60 w 145"/>
                    <a:gd name="T7" fmla="*/ 175 h 175"/>
                    <a:gd name="T8" fmla="*/ 145 w 145"/>
                    <a:gd name="T9" fmla="*/ 92 h 175"/>
                    <a:gd name="T10" fmla="*/ 140 w 145"/>
                    <a:gd name="T11" fmla="*/ 0 h 175"/>
                    <a:gd name="T12" fmla="*/ 77 w 145"/>
                    <a:gd name="T13" fmla="*/ 17 h 175"/>
                    <a:gd name="T14" fmla="*/ 20 w 145"/>
                    <a:gd name="T15" fmla="*/ 10 h 175"/>
                    <a:gd name="T16" fmla="*/ 0 w 145"/>
                    <a:gd name="T17" fmla="*/ 35 h 17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45"/>
                    <a:gd name="T28" fmla="*/ 0 h 175"/>
                    <a:gd name="T29" fmla="*/ 145 w 145"/>
                    <a:gd name="T30" fmla="*/ 175 h 17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45" h="175">
                      <a:moveTo>
                        <a:pt x="0" y="35"/>
                      </a:moveTo>
                      <a:lnTo>
                        <a:pt x="12" y="117"/>
                      </a:lnTo>
                      <a:lnTo>
                        <a:pt x="32" y="162"/>
                      </a:lnTo>
                      <a:lnTo>
                        <a:pt x="60" y="175"/>
                      </a:lnTo>
                      <a:lnTo>
                        <a:pt x="145" y="92"/>
                      </a:lnTo>
                      <a:lnTo>
                        <a:pt x="140" y="0"/>
                      </a:lnTo>
                      <a:lnTo>
                        <a:pt x="77" y="17"/>
                      </a:lnTo>
                      <a:lnTo>
                        <a:pt x="20" y="10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9" name="Group 62"/>
              <p:cNvGrpSpPr>
                <a:grpSpLocks/>
              </p:cNvGrpSpPr>
              <p:nvPr/>
            </p:nvGrpSpPr>
            <p:grpSpPr bwMode="auto">
              <a:xfrm>
                <a:off x="1299" y="1805"/>
                <a:ext cx="1083" cy="661"/>
                <a:chOff x="5593" y="7782"/>
                <a:chExt cx="2445" cy="1741"/>
              </a:xfrm>
            </p:grpSpPr>
            <p:sp>
              <p:nvSpPr>
                <p:cNvPr id="725" name="Freeform 63"/>
                <p:cNvSpPr>
                  <a:spLocks/>
                </p:cNvSpPr>
                <p:nvPr/>
              </p:nvSpPr>
              <p:spPr bwMode="auto">
                <a:xfrm>
                  <a:off x="5593" y="7782"/>
                  <a:ext cx="2445" cy="1741"/>
                </a:xfrm>
                <a:custGeom>
                  <a:avLst/>
                  <a:gdLst>
                    <a:gd name="T0" fmla="*/ 184 w 2445"/>
                    <a:gd name="T1" fmla="*/ 202 h 1741"/>
                    <a:gd name="T2" fmla="*/ 287 w 2445"/>
                    <a:gd name="T3" fmla="*/ 177 h 1741"/>
                    <a:gd name="T4" fmla="*/ 436 w 2445"/>
                    <a:gd name="T5" fmla="*/ 182 h 1741"/>
                    <a:gd name="T6" fmla="*/ 671 w 2445"/>
                    <a:gd name="T7" fmla="*/ 210 h 1741"/>
                    <a:gd name="T8" fmla="*/ 753 w 2445"/>
                    <a:gd name="T9" fmla="*/ 290 h 1741"/>
                    <a:gd name="T10" fmla="*/ 965 w 2445"/>
                    <a:gd name="T11" fmla="*/ 337 h 1741"/>
                    <a:gd name="T12" fmla="*/ 923 w 2445"/>
                    <a:gd name="T13" fmla="*/ 252 h 1741"/>
                    <a:gd name="T14" fmla="*/ 1110 w 2445"/>
                    <a:gd name="T15" fmla="*/ 295 h 1741"/>
                    <a:gd name="T16" fmla="*/ 1252 w 2445"/>
                    <a:gd name="T17" fmla="*/ 277 h 1741"/>
                    <a:gd name="T18" fmla="*/ 1270 w 2445"/>
                    <a:gd name="T19" fmla="*/ 272 h 1741"/>
                    <a:gd name="T20" fmla="*/ 1302 w 2445"/>
                    <a:gd name="T21" fmla="*/ 270 h 1741"/>
                    <a:gd name="T22" fmla="*/ 1357 w 2445"/>
                    <a:gd name="T23" fmla="*/ 175 h 1741"/>
                    <a:gd name="T24" fmla="*/ 1312 w 2445"/>
                    <a:gd name="T25" fmla="*/ 0 h 1741"/>
                    <a:gd name="T26" fmla="*/ 1392 w 2445"/>
                    <a:gd name="T27" fmla="*/ 123 h 1741"/>
                    <a:gd name="T28" fmla="*/ 1422 w 2445"/>
                    <a:gd name="T29" fmla="*/ 182 h 1741"/>
                    <a:gd name="T30" fmla="*/ 1524 w 2445"/>
                    <a:gd name="T31" fmla="*/ 262 h 1741"/>
                    <a:gd name="T32" fmla="*/ 1584 w 2445"/>
                    <a:gd name="T33" fmla="*/ 232 h 1741"/>
                    <a:gd name="T34" fmla="*/ 1707 w 2445"/>
                    <a:gd name="T35" fmla="*/ 197 h 1741"/>
                    <a:gd name="T36" fmla="*/ 1704 w 2445"/>
                    <a:gd name="T37" fmla="*/ 342 h 1741"/>
                    <a:gd name="T38" fmla="*/ 1562 w 2445"/>
                    <a:gd name="T39" fmla="*/ 377 h 1741"/>
                    <a:gd name="T40" fmla="*/ 1492 w 2445"/>
                    <a:gd name="T41" fmla="*/ 460 h 1741"/>
                    <a:gd name="T42" fmla="*/ 1444 w 2445"/>
                    <a:gd name="T43" fmla="*/ 579 h 1741"/>
                    <a:gd name="T44" fmla="*/ 1392 w 2445"/>
                    <a:gd name="T45" fmla="*/ 622 h 1741"/>
                    <a:gd name="T46" fmla="*/ 1330 w 2445"/>
                    <a:gd name="T47" fmla="*/ 704 h 1741"/>
                    <a:gd name="T48" fmla="*/ 1382 w 2445"/>
                    <a:gd name="T49" fmla="*/ 964 h 1741"/>
                    <a:gd name="T50" fmla="*/ 1584 w 2445"/>
                    <a:gd name="T51" fmla="*/ 1081 h 1741"/>
                    <a:gd name="T52" fmla="*/ 1702 w 2445"/>
                    <a:gd name="T53" fmla="*/ 1226 h 1741"/>
                    <a:gd name="T54" fmla="*/ 1754 w 2445"/>
                    <a:gd name="T55" fmla="*/ 1286 h 1741"/>
                    <a:gd name="T56" fmla="*/ 1856 w 2445"/>
                    <a:gd name="T57" fmla="*/ 1001 h 1741"/>
                    <a:gd name="T58" fmla="*/ 1834 w 2445"/>
                    <a:gd name="T59" fmla="*/ 809 h 1741"/>
                    <a:gd name="T60" fmla="*/ 1821 w 2445"/>
                    <a:gd name="T61" fmla="*/ 692 h 1741"/>
                    <a:gd name="T62" fmla="*/ 1921 w 2445"/>
                    <a:gd name="T63" fmla="*/ 639 h 1741"/>
                    <a:gd name="T64" fmla="*/ 2051 w 2445"/>
                    <a:gd name="T65" fmla="*/ 784 h 1741"/>
                    <a:gd name="T66" fmla="*/ 2011 w 2445"/>
                    <a:gd name="T67" fmla="*/ 877 h 1741"/>
                    <a:gd name="T68" fmla="*/ 2093 w 2445"/>
                    <a:gd name="T69" fmla="*/ 869 h 1741"/>
                    <a:gd name="T70" fmla="*/ 2173 w 2445"/>
                    <a:gd name="T71" fmla="*/ 822 h 1741"/>
                    <a:gd name="T72" fmla="*/ 2198 w 2445"/>
                    <a:gd name="T73" fmla="*/ 849 h 1741"/>
                    <a:gd name="T74" fmla="*/ 2248 w 2445"/>
                    <a:gd name="T75" fmla="*/ 877 h 1741"/>
                    <a:gd name="T76" fmla="*/ 2253 w 2445"/>
                    <a:gd name="T77" fmla="*/ 937 h 1741"/>
                    <a:gd name="T78" fmla="*/ 2261 w 2445"/>
                    <a:gd name="T79" fmla="*/ 1004 h 1741"/>
                    <a:gd name="T80" fmla="*/ 2395 w 2445"/>
                    <a:gd name="T81" fmla="*/ 1096 h 1741"/>
                    <a:gd name="T82" fmla="*/ 2398 w 2445"/>
                    <a:gd name="T83" fmla="*/ 1159 h 1741"/>
                    <a:gd name="T84" fmla="*/ 2445 w 2445"/>
                    <a:gd name="T85" fmla="*/ 1226 h 1741"/>
                    <a:gd name="T86" fmla="*/ 2003 w 2445"/>
                    <a:gd name="T87" fmla="*/ 1501 h 1741"/>
                    <a:gd name="T88" fmla="*/ 2136 w 2445"/>
                    <a:gd name="T89" fmla="*/ 1443 h 1741"/>
                    <a:gd name="T90" fmla="*/ 2283 w 2445"/>
                    <a:gd name="T91" fmla="*/ 1568 h 1741"/>
                    <a:gd name="T92" fmla="*/ 2290 w 2445"/>
                    <a:gd name="T93" fmla="*/ 1581 h 1741"/>
                    <a:gd name="T94" fmla="*/ 2228 w 2445"/>
                    <a:gd name="T95" fmla="*/ 1573 h 1741"/>
                    <a:gd name="T96" fmla="*/ 2098 w 2445"/>
                    <a:gd name="T97" fmla="*/ 1561 h 1741"/>
                    <a:gd name="T98" fmla="*/ 1869 w 2445"/>
                    <a:gd name="T99" fmla="*/ 1623 h 1741"/>
                    <a:gd name="T100" fmla="*/ 1781 w 2445"/>
                    <a:gd name="T101" fmla="*/ 1698 h 1741"/>
                    <a:gd name="T102" fmla="*/ 1679 w 2445"/>
                    <a:gd name="T103" fmla="*/ 1688 h 1741"/>
                    <a:gd name="T104" fmla="*/ 1759 w 2445"/>
                    <a:gd name="T105" fmla="*/ 1598 h 1741"/>
                    <a:gd name="T106" fmla="*/ 1604 w 2445"/>
                    <a:gd name="T107" fmla="*/ 1448 h 1741"/>
                    <a:gd name="T108" fmla="*/ 1544 w 2445"/>
                    <a:gd name="T109" fmla="*/ 1429 h 1741"/>
                    <a:gd name="T110" fmla="*/ 1312 w 2445"/>
                    <a:gd name="T111" fmla="*/ 1371 h 1741"/>
                    <a:gd name="T112" fmla="*/ 471 w 2445"/>
                    <a:gd name="T113" fmla="*/ 1341 h 1741"/>
                    <a:gd name="T114" fmla="*/ 376 w 2445"/>
                    <a:gd name="T115" fmla="*/ 1216 h 1741"/>
                    <a:gd name="T116" fmla="*/ 314 w 2445"/>
                    <a:gd name="T117" fmla="*/ 1016 h 1741"/>
                    <a:gd name="T118" fmla="*/ 87 w 2445"/>
                    <a:gd name="T119" fmla="*/ 829 h 1741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2445"/>
                    <a:gd name="T181" fmla="*/ 0 h 1741"/>
                    <a:gd name="T182" fmla="*/ 2445 w 2445"/>
                    <a:gd name="T183" fmla="*/ 1741 h 1741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2445" h="1741">
                      <a:moveTo>
                        <a:pt x="0" y="774"/>
                      </a:moveTo>
                      <a:lnTo>
                        <a:pt x="0" y="157"/>
                      </a:lnTo>
                      <a:lnTo>
                        <a:pt x="194" y="242"/>
                      </a:lnTo>
                      <a:lnTo>
                        <a:pt x="184" y="202"/>
                      </a:lnTo>
                      <a:lnTo>
                        <a:pt x="207" y="182"/>
                      </a:lnTo>
                      <a:lnTo>
                        <a:pt x="324" y="120"/>
                      </a:lnTo>
                      <a:lnTo>
                        <a:pt x="232" y="197"/>
                      </a:lnTo>
                      <a:lnTo>
                        <a:pt x="287" y="177"/>
                      </a:lnTo>
                      <a:lnTo>
                        <a:pt x="287" y="195"/>
                      </a:lnTo>
                      <a:lnTo>
                        <a:pt x="386" y="120"/>
                      </a:lnTo>
                      <a:lnTo>
                        <a:pt x="369" y="98"/>
                      </a:lnTo>
                      <a:lnTo>
                        <a:pt x="436" y="182"/>
                      </a:lnTo>
                      <a:lnTo>
                        <a:pt x="479" y="135"/>
                      </a:lnTo>
                      <a:lnTo>
                        <a:pt x="474" y="182"/>
                      </a:lnTo>
                      <a:lnTo>
                        <a:pt x="524" y="147"/>
                      </a:lnTo>
                      <a:lnTo>
                        <a:pt x="671" y="210"/>
                      </a:lnTo>
                      <a:lnTo>
                        <a:pt x="736" y="210"/>
                      </a:lnTo>
                      <a:lnTo>
                        <a:pt x="776" y="247"/>
                      </a:lnTo>
                      <a:lnTo>
                        <a:pt x="728" y="277"/>
                      </a:lnTo>
                      <a:lnTo>
                        <a:pt x="753" y="290"/>
                      </a:lnTo>
                      <a:lnTo>
                        <a:pt x="888" y="272"/>
                      </a:lnTo>
                      <a:lnTo>
                        <a:pt x="945" y="330"/>
                      </a:lnTo>
                      <a:lnTo>
                        <a:pt x="950" y="357"/>
                      </a:lnTo>
                      <a:lnTo>
                        <a:pt x="965" y="337"/>
                      </a:lnTo>
                      <a:lnTo>
                        <a:pt x="945" y="290"/>
                      </a:lnTo>
                      <a:lnTo>
                        <a:pt x="1005" y="232"/>
                      </a:lnTo>
                      <a:lnTo>
                        <a:pt x="948" y="270"/>
                      </a:lnTo>
                      <a:lnTo>
                        <a:pt x="923" y="252"/>
                      </a:lnTo>
                      <a:lnTo>
                        <a:pt x="998" y="210"/>
                      </a:lnTo>
                      <a:lnTo>
                        <a:pt x="1038" y="270"/>
                      </a:lnTo>
                      <a:lnTo>
                        <a:pt x="1080" y="270"/>
                      </a:lnTo>
                      <a:lnTo>
                        <a:pt x="1110" y="295"/>
                      </a:lnTo>
                      <a:lnTo>
                        <a:pt x="1222" y="290"/>
                      </a:lnTo>
                      <a:lnTo>
                        <a:pt x="1217" y="270"/>
                      </a:lnTo>
                      <a:lnTo>
                        <a:pt x="1247" y="305"/>
                      </a:lnTo>
                      <a:lnTo>
                        <a:pt x="1252" y="277"/>
                      </a:lnTo>
                      <a:lnTo>
                        <a:pt x="1230" y="290"/>
                      </a:lnTo>
                      <a:lnTo>
                        <a:pt x="1212" y="247"/>
                      </a:lnTo>
                      <a:lnTo>
                        <a:pt x="1252" y="247"/>
                      </a:lnTo>
                      <a:lnTo>
                        <a:pt x="1270" y="272"/>
                      </a:lnTo>
                      <a:lnTo>
                        <a:pt x="1287" y="262"/>
                      </a:lnTo>
                      <a:lnTo>
                        <a:pt x="1280" y="305"/>
                      </a:lnTo>
                      <a:lnTo>
                        <a:pt x="1312" y="330"/>
                      </a:lnTo>
                      <a:lnTo>
                        <a:pt x="1302" y="270"/>
                      </a:lnTo>
                      <a:lnTo>
                        <a:pt x="1360" y="232"/>
                      </a:lnTo>
                      <a:lnTo>
                        <a:pt x="1347" y="202"/>
                      </a:lnTo>
                      <a:lnTo>
                        <a:pt x="1327" y="230"/>
                      </a:lnTo>
                      <a:lnTo>
                        <a:pt x="1357" y="175"/>
                      </a:lnTo>
                      <a:lnTo>
                        <a:pt x="1272" y="137"/>
                      </a:lnTo>
                      <a:lnTo>
                        <a:pt x="1280" y="50"/>
                      </a:lnTo>
                      <a:lnTo>
                        <a:pt x="1302" y="50"/>
                      </a:lnTo>
                      <a:lnTo>
                        <a:pt x="1312" y="0"/>
                      </a:lnTo>
                      <a:lnTo>
                        <a:pt x="1375" y="50"/>
                      </a:lnTo>
                      <a:lnTo>
                        <a:pt x="1375" y="80"/>
                      </a:lnTo>
                      <a:lnTo>
                        <a:pt x="1420" y="125"/>
                      </a:lnTo>
                      <a:lnTo>
                        <a:pt x="1392" y="123"/>
                      </a:lnTo>
                      <a:lnTo>
                        <a:pt x="1407" y="140"/>
                      </a:lnTo>
                      <a:lnTo>
                        <a:pt x="1387" y="162"/>
                      </a:lnTo>
                      <a:lnTo>
                        <a:pt x="1437" y="175"/>
                      </a:lnTo>
                      <a:lnTo>
                        <a:pt x="1422" y="182"/>
                      </a:lnTo>
                      <a:lnTo>
                        <a:pt x="1452" y="257"/>
                      </a:lnTo>
                      <a:lnTo>
                        <a:pt x="1474" y="192"/>
                      </a:lnTo>
                      <a:lnTo>
                        <a:pt x="1512" y="222"/>
                      </a:lnTo>
                      <a:lnTo>
                        <a:pt x="1524" y="262"/>
                      </a:lnTo>
                      <a:lnTo>
                        <a:pt x="1507" y="277"/>
                      </a:lnTo>
                      <a:lnTo>
                        <a:pt x="1539" y="330"/>
                      </a:lnTo>
                      <a:lnTo>
                        <a:pt x="1559" y="317"/>
                      </a:lnTo>
                      <a:lnTo>
                        <a:pt x="1584" y="232"/>
                      </a:lnTo>
                      <a:lnTo>
                        <a:pt x="1612" y="222"/>
                      </a:lnTo>
                      <a:lnTo>
                        <a:pt x="1592" y="155"/>
                      </a:lnTo>
                      <a:lnTo>
                        <a:pt x="1672" y="162"/>
                      </a:lnTo>
                      <a:lnTo>
                        <a:pt x="1707" y="197"/>
                      </a:lnTo>
                      <a:lnTo>
                        <a:pt x="1692" y="222"/>
                      </a:lnTo>
                      <a:lnTo>
                        <a:pt x="1709" y="232"/>
                      </a:lnTo>
                      <a:lnTo>
                        <a:pt x="1674" y="247"/>
                      </a:lnTo>
                      <a:lnTo>
                        <a:pt x="1704" y="342"/>
                      </a:lnTo>
                      <a:lnTo>
                        <a:pt x="1654" y="392"/>
                      </a:lnTo>
                      <a:lnTo>
                        <a:pt x="1634" y="367"/>
                      </a:lnTo>
                      <a:lnTo>
                        <a:pt x="1642" y="400"/>
                      </a:lnTo>
                      <a:lnTo>
                        <a:pt x="1562" y="377"/>
                      </a:lnTo>
                      <a:lnTo>
                        <a:pt x="1574" y="407"/>
                      </a:lnTo>
                      <a:lnTo>
                        <a:pt x="1544" y="452"/>
                      </a:lnTo>
                      <a:lnTo>
                        <a:pt x="1459" y="415"/>
                      </a:lnTo>
                      <a:lnTo>
                        <a:pt x="1492" y="460"/>
                      </a:lnTo>
                      <a:lnTo>
                        <a:pt x="1554" y="462"/>
                      </a:lnTo>
                      <a:lnTo>
                        <a:pt x="1509" y="537"/>
                      </a:lnTo>
                      <a:lnTo>
                        <a:pt x="1464" y="532"/>
                      </a:lnTo>
                      <a:lnTo>
                        <a:pt x="1444" y="579"/>
                      </a:lnTo>
                      <a:lnTo>
                        <a:pt x="1365" y="540"/>
                      </a:lnTo>
                      <a:lnTo>
                        <a:pt x="1437" y="579"/>
                      </a:lnTo>
                      <a:lnTo>
                        <a:pt x="1447" y="604"/>
                      </a:lnTo>
                      <a:lnTo>
                        <a:pt x="1392" y="622"/>
                      </a:lnTo>
                      <a:lnTo>
                        <a:pt x="1407" y="629"/>
                      </a:lnTo>
                      <a:lnTo>
                        <a:pt x="1387" y="629"/>
                      </a:lnTo>
                      <a:lnTo>
                        <a:pt x="1387" y="667"/>
                      </a:lnTo>
                      <a:lnTo>
                        <a:pt x="1330" y="704"/>
                      </a:lnTo>
                      <a:lnTo>
                        <a:pt x="1317" y="844"/>
                      </a:lnTo>
                      <a:lnTo>
                        <a:pt x="1340" y="877"/>
                      </a:lnTo>
                      <a:lnTo>
                        <a:pt x="1370" y="857"/>
                      </a:lnTo>
                      <a:lnTo>
                        <a:pt x="1382" y="964"/>
                      </a:lnTo>
                      <a:lnTo>
                        <a:pt x="1432" y="942"/>
                      </a:lnTo>
                      <a:lnTo>
                        <a:pt x="1479" y="977"/>
                      </a:lnTo>
                      <a:lnTo>
                        <a:pt x="1592" y="1051"/>
                      </a:lnTo>
                      <a:lnTo>
                        <a:pt x="1584" y="1081"/>
                      </a:lnTo>
                      <a:lnTo>
                        <a:pt x="1594" y="1059"/>
                      </a:lnTo>
                      <a:lnTo>
                        <a:pt x="1679" y="1064"/>
                      </a:lnTo>
                      <a:lnTo>
                        <a:pt x="1679" y="1184"/>
                      </a:lnTo>
                      <a:lnTo>
                        <a:pt x="1702" y="1226"/>
                      </a:lnTo>
                      <a:lnTo>
                        <a:pt x="1687" y="1234"/>
                      </a:lnTo>
                      <a:lnTo>
                        <a:pt x="1729" y="1254"/>
                      </a:lnTo>
                      <a:lnTo>
                        <a:pt x="1716" y="1286"/>
                      </a:lnTo>
                      <a:lnTo>
                        <a:pt x="1754" y="1286"/>
                      </a:lnTo>
                      <a:lnTo>
                        <a:pt x="1809" y="1226"/>
                      </a:lnTo>
                      <a:lnTo>
                        <a:pt x="1786" y="1206"/>
                      </a:lnTo>
                      <a:lnTo>
                        <a:pt x="1754" y="1096"/>
                      </a:lnTo>
                      <a:lnTo>
                        <a:pt x="1856" y="1001"/>
                      </a:lnTo>
                      <a:lnTo>
                        <a:pt x="1839" y="1001"/>
                      </a:lnTo>
                      <a:lnTo>
                        <a:pt x="1819" y="887"/>
                      </a:lnTo>
                      <a:lnTo>
                        <a:pt x="1781" y="857"/>
                      </a:lnTo>
                      <a:lnTo>
                        <a:pt x="1834" y="809"/>
                      </a:lnTo>
                      <a:lnTo>
                        <a:pt x="1814" y="787"/>
                      </a:lnTo>
                      <a:lnTo>
                        <a:pt x="1821" y="742"/>
                      </a:lnTo>
                      <a:lnTo>
                        <a:pt x="1799" y="742"/>
                      </a:lnTo>
                      <a:lnTo>
                        <a:pt x="1821" y="692"/>
                      </a:lnTo>
                      <a:lnTo>
                        <a:pt x="1799" y="667"/>
                      </a:lnTo>
                      <a:lnTo>
                        <a:pt x="1811" y="629"/>
                      </a:lnTo>
                      <a:lnTo>
                        <a:pt x="1889" y="659"/>
                      </a:lnTo>
                      <a:lnTo>
                        <a:pt x="1921" y="639"/>
                      </a:lnTo>
                      <a:lnTo>
                        <a:pt x="1989" y="692"/>
                      </a:lnTo>
                      <a:lnTo>
                        <a:pt x="1989" y="719"/>
                      </a:lnTo>
                      <a:lnTo>
                        <a:pt x="2046" y="722"/>
                      </a:lnTo>
                      <a:lnTo>
                        <a:pt x="2051" y="784"/>
                      </a:lnTo>
                      <a:lnTo>
                        <a:pt x="1998" y="784"/>
                      </a:lnTo>
                      <a:lnTo>
                        <a:pt x="2043" y="794"/>
                      </a:lnTo>
                      <a:lnTo>
                        <a:pt x="2056" y="829"/>
                      </a:lnTo>
                      <a:lnTo>
                        <a:pt x="2011" y="877"/>
                      </a:lnTo>
                      <a:lnTo>
                        <a:pt x="2078" y="852"/>
                      </a:lnTo>
                      <a:lnTo>
                        <a:pt x="2081" y="894"/>
                      </a:lnTo>
                      <a:lnTo>
                        <a:pt x="2053" y="909"/>
                      </a:lnTo>
                      <a:lnTo>
                        <a:pt x="2093" y="869"/>
                      </a:lnTo>
                      <a:lnTo>
                        <a:pt x="2098" y="894"/>
                      </a:lnTo>
                      <a:lnTo>
                        <a:pt x="2138" y="857"/>
                      </a:lnTo>
                      <a:lnTo>
                        <a:pt x="2143" y="877"/>
                      </a:lnTo>
                      <a:lnTo>
                        <a:pt x="2173" y="822"/>
                      </a:lnTo>
                      <a:lnTo>
                        <a:pt x="2161" y="807"/>
                      </a:lnTo>
                      <a:lnTo>
                        <a:pt x="2191" y="774"/>
                      </a:lnTo>
                      <a:lnTo>
                        <a:pt x="2228" y="834"/>
                      </a:lnTo>
                      <a:lnTo>
                        <a:pt x="2198" y="849"/>
                      </a:lnTo>
                      <a:lnTo>
                        <a:pt x="2231" y="844"/>
                      </a:lnTo>
                      <a:lnTo>
                        <a:pt x="2243" y="867"/>
                      </a:lnTo>
                      <a:lnTo>
                        <a:pt x="2221" y="877"/>
                      </a:lnTo>
                      <a:lnTo>
                        <a:pt x="2248" y="877"/>
                      </a:lnTo>
                      <a:lnTo>
                        <a:pt x="2231" y="902"/>
                      </a:lnTo>
                      <a:lnTo>
                        <a:pt x="2248" y="894"/>
                      </a:lnTo>
                      <a:lnTo>
                        <a:pt x="2263" y="922"/>
                      </a:lnTo>
                      <a:lnTo>
                        <a:pt x="2253" y="937"/>
                      </a:lnTo>
                      <a:lnTo>
                        <a:pt x="2280" y="964"/>
                      </a:lnTo>
                      <a:lnTo>
                        <a:pt x="2238" y="987"/>
                      </a:lnTo>
                      <a:lnTo>
                        <a:pt x="2270" y="987"/>
                      </a:lnTo>
                      <a:lnTo>
                        <a:pt x="2261" y="1004"/>
                      </a:lnTo>
                      <a:lnTo>
                        <a:pt x="2310" y="1026"/>
                      </a:lnTo>
                      <a:lnTo>
                        <a:pt x="2330" y="1079"/>
                      </a:lnTo>
                      <a:lnTo>
                        <a:pt x="2348" y="1064"/>
                      </a:lnTo>
                      <a:lnTo>
                        <a:pt x="2395" y="1096"/>
                      </a:lnTo>
                      <a:lnTo>
                        <a:pt x="2290" y="1146"/>
                      </a:lnTo>
                      <a:lnTo>
                        <a:pt x="2310" y="1171"/>
                      </a:lnTo>
                      <a:lnTo>
                        <a:pt x="2398" y="1119"/>
                      </a:lnTo>
                      <a:lnTo>
                        <a:pt x="2398" y="1159"/>
                      </a:lnTo>
                      <a:lnTo>
                        <a:pt x="2438" y="1154"/>
                      </a:lnTo>
                      <a:lnTo>
                        <a:pt x="2445" y="1174"/>
                      </a:lnTo>
                      <a:lnTo>
                        <a:pt x="2425" y="1174"/>
                      </a:lnTo>
                      <a:lnTo>
                        <a:pt x="2445" y="1226"/>
                      </a:lnTo>
                      <a:lnTo>
                        <a:pt x="2320" y="1331"/>
                      </a:lnTo>
                      <a:lnTo>
                        <a:pt x="2143" y="1331"/>
                      </a:lnTo>
                      <a:lnTo>
                        <a:pt x="2068" y="1401"/>
                      </a:lnTo>
                      <a:lnTo>
                        <a:pt x="2003" y="1501"/>
                      </a:lnTo>
                      <a:lnTo>
                        <a:pt x="2068" y="1429"/>
                      </a:lnTo>
                      <a:lnTo>
                        <a:pt x="2161" y="1381"/>
                      </a:lnTo>
                      <a:lnTo>
                        <a:pt x="2198" y="1414"/>
                      </a:lnTo>
                      <a:lnTo>
                        <a:pt x="2136" y="1443"/>
                      </a:lnTo>
                      <a:lnTo>
                        <a:pt x="2186" y="1453"/>
                      </a:lnTo>
                      <a:lnTo>
                        <a:pt x="2173" y="1488"/>
                      </a:lnTo>
                      <a:lnTo>
                        <a:pt x="2208" y="1543"/>
                      </a:lnTo>
                      <a:lnTo>
                        <a:pt x="2283" y="1568"/>
                      </a:lnTo>
                      <a:lnTo>
                        <a:pt x="2305" y="1493"/>
                      </a:lnTo>
                      <a:lnTo>
                        <a:pt x="2305" y="1541"/>
                      </a:lnTo>
                      <a:lnTo>
                        <a:pt x="2325" y="1536"/>
                      </a:lnTo>
                      <a:lnTo>
                        <a:pt x="2290" y="1581"/>
                      </a:lnTo>
                      <a:lnTo>
                        <a:pt x="2203" y="1613"/>
                      </a:lnTo>
                      <a:lnTo>
                        <a:pt x="2171" y="1666"/>
                      </a:lnTo>
                      <a:lnTo>
                        <a:pt x="2143" y="1623"/>
                      </a:lnTo>
                      <a:lnTo>
                        <a:pt x="2228" y="1573"/>
                      </a:lnTo>
                      <a:lnTo>
                        <a:pt x="2186" y="1581"/>
                      </a:lnTo>
                      <a:lnTo>
                        <a:pt x="2191" y="1543"/>
                      </a:lnTo>
                      <a:lnTo>
                        <a:pt x="2121" y="1583"/>
                      </a:lnTo>
                      <a:lnTo>
                        <a:pt x="2098" y="1561"/>
                      </a:lnTo>
                      <a:lnTo>
                        <a:pt x="2098" y="1493"/>
                      </a:lnTo>
                      <a:lnTo>
                        <a:pt x="2053" y="1476"/>
                      </a:lnTo>
                      <a:lnTo>
                        <a:pt x="2016" y="1581"/>
                      </a:lnTo>
                      <a:lnTo>
                        <a:pt x="1869" y="1623"/>
                      </a:lnTo>
                      <a:lnTo>
                        <a:pt x="1766" y="1658"/>
                      </a:lnTo>
                      <a:lnTo>
                        <a:pt x="1754" y="1676"/>
                      </a:lnTo>
                      <a:lnTo>
                        <a:pt x="1774" y="1681"/>
                      </a:lnTo>
                      <a:lnTo>
                        <a:pt x="1781" y="1698"/>
                      </a:lnTo>
                      <a:lnTo>
                        <a:pt x="1659" y="1741"/>
                      </a:lnTo>
                      <a:lnTo>
                        <a:pt x="1664" y="1721"/>
                      </a:lnTo>
                      <a:lnTo>
                        <a:pt x="1674" y="1706"/>
                      </a:lnTo>
                      <a:lnTo>
                        <a:pt x="1679" y="1688"/>
                      </a:lnTo>
                      <a:lnTo>
                        <a:pt x="1694" y="1673"/>
                      </a:lnTo>
                      <a:lnTo>
                        <a:pt x="1702" y="1581"/>
                      </a:lnTo>
                      <a:lnTo>
                        <a:pt x="1721" y="1613"/>
                      </a:lnTo>
                      <a:lnTo>
                        <a:pt x="1759" y="1598"/>
                      </a:lnTo>
                      <a:lnTo>
                        <a:pt x="1729" y="1543"/>
                      </a:lnTo>
                      <a:lnTo>
                        <a:pt x="1622" y="1516"/>
                      </a:lnTo>
                      <a:lnTo>
                        <a:pt x="1614" y="1516"/>
                      </a:lnTo>
                      <a:lnTo>
                        <a:pt x="1604" y="1448"/>
                      </a:lnTo>
                      <a:lnTo>
                        <a:pt x="1584" y="1451"/>
                      </a:lnTo>
                      <a:lnTo>
                        <a:pt x="1564" y="1409"/>
                      </a:lnTo>
                      <a:lnTo>
                        <a:pt x="1544" y="1404"/>
                      </a:lnTo>
                      <a:lnTo>
                        <a:pt x="1544" y="1429"/>
                      </a:lnTo>
                      <a:lnTo>
                        <a:pt x="1514" y="1394"/>
                      </a:lnTo>
                      <a:lnTo>
                        <a:pt x="1467" y="1448"/>
                      </a:lnTo>
                      <a:lnTo>
                        <a:pt x="1332" y="1409"/>
                      </a:lnTo>
                      <a:lnTo>
                        <a:pt x="1312" y="1371"/>
                      </a:lnTo>
                      <a:lnTo>
                        <a:pt x="1312" y="1394"/>
                      </a:lnTo>
                      <a:lnTo>
                        <a:pt x="524" y="1394"/>
                      </a:lnTo>
                      <a:lnTo>
                        <a:pt x="509" y="1354"/>
                      </a:lnTo>
                      <a:lnTo>
                        <a:pt x="471" y="1341"/>
                      </a:lnTo>
                      <a:lnTo>
                        <a:pt x="474" y="1314"/>
                      </a:lnTo>
                      <a:lnTo>
                        <a:pt x="386" y="1281"/>
                      </a:lnTo>
                      <a:lnTo>
                        <a:pt x="389" y="1264"/>
                      </a:lnTo>
                      <a:lnTo>
                        <a:pt x="376" y="1216"/>
                      </a:lnTo>
                      <a:lnTo>
                        <a:pt x="349" y="1206"/>
                      </a:lnTo>
                      <a:lnTo>
                        <a:pt x="302" y="1104"/>
                      </a:lnTo>
                      <a:lnTo>
                        <a:pt x="314" y="1074"/>
                      </a:lnTo>
                      <a:lnTo>
                        <a:pt x="314" y="1016"/>
                      </a:lnTo>
                      <a:lnTo>
                        <a:pt x="259" y="987"/>
                      </a:lnTo>
                      <a:lnTo>
                        <a:pt x="159" y="797"/>
                      </a:lnTo>
                      <a:lnTo>
                        <a:pt x="102" y="852"/>
                      </a:lnTo>
                      <a:lnTo>
                        <a:pt x="87" y="829"/>
                      </a:lnTo>
                      <a:lnTo>
                        <a:pt x="82" y="824"/>
                      </a:lnTo>
                      <a:lnTo>
                        <a:pt x="54" y="774"/>
                      </a:lnTo>
                      <a:lnTo>
                        <a:pt x="0" y="77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6" name="Freeform 64"/>
                <p:cNvSpPr>
                  <a:spLocks/>
                </p:cNvSpPr>
                <p:nvPr/>
              </p:nvSpPr>
              <p:spPr bwMode="auto">
                <a:xfrm>
                  <a:off x="5593" y="7782"/>
                  <a:ext cx="2445" cy="1741"/>
                </a:xfrm>
                <a:custGeom>
                  <a:avLst/>
                  <a:gdLst>
                    <a:gd name="T0" fmla="*/ 184 w 2445"/>
                    <a:gd name="T1" fmla="*/ 202 h 1741"/>
                    <a:gd name="T2" fmla="*/ 287 w 2445"/>
                    <a:gd name="T3" fmla="*/ 177 h 1741"/>
                    <a:gd name="T4" fmla="*/ 436 w 2445"/>
                    <a:gd name="T5" fmla="*/ 182 h 1741"/>
                    <a:gd name="T6" fmla="*/ 671 w 2445"/>
                    <a:gd name="T7" fmla="*/ 210 h 1741"/>
                    <a:gd name="T8" fmla="*/ 753 w 2445"/>
                    <a:gd name="T9" fmla="*/ 290 h 1741"/>
                    <a:gd name="T10" fmla="*/ 965 w 2445"/>
                    <a:gd name="T11" fmla="*/ 337 h 1741"/>
                    <a:gd name="T12" fmla="*/ 923 w 2445"/>
                    <a:gd name="T13" fmla="*/ 252 h 1741"/>
                    <a:gd name="T14" fmla="*/ 1110 w 2445"/>
                    <a:gd name="T15" fmla="*/ 295 h 1741"/>
                    <a:gd name="T16" fmla="*/ 1252 w 2445"/>
                    <a:gd name="T17" fmla="*/ 277 h 1741"/>
                    <a:gd name="T18" fmla="*/ 1270 w 2445"/>
                    <a:gd name="T19" fmla="*/ 272 h 1741"/>
                    <a:gd name="T20" fmla="*/ 1302 w 2445"/>
                    <a:gd name="T21" fmla="*/ 270 h 1741"/>
                    <a:gd name="T22" fmla="*/ 1357 w 2445"/>
                    <a:gd name="T23" fmla="*/ 175 h 1741"/>
                    <a:gd name="T24" fmla="*/ 1312 w 2445"/>
                    <a:gd name="T25" fmla="*/ 0 h 1741"/>
                    <a:gd name="T26" fmla="*/ 1392 w 2445"/>
                    <a:gd name="T27" fmla="*/ 123 h 1741"/>
                    <a:gd name="T28" fmla="*/ 1422 w 2445"/>
                    <a:gd name="T29" fmla="*/ 182 h 1741"/>
                    <a:gd name="T30" fmla="*/ 1524 w 2445"/>
                    <a:gd name="T31" fmla="*/ 262 h 1741"/>
                    <a:gd name="T32" fmla="*/ 1584 w 2445"/>
                    <a:gd name="T33" fmla="*/ 232 h 1741"/>
                    <a:gd name="T34" fmla="*/ 1707 w 2445"/>
                    <a:gd name="T35" fmla="*/ 197 h 1741"/>
                    <a:gd name="T36" fmla="*/ 1704 w 2445"/>
                    <a:gd name="T37" fmla="*/ 342 h 1741"/>
                    <a:gd name="T38" fmla="*/ 1562 w 2445"/>
                    <a:gd name="T39" fmla="*/ 377 h 1741"/>
                    <a:gd name="T40" fmla="*/ 1492 w 2445"/>
                    <a:gd name="T41" fmla="*/ 460 h 1741"/>
                    <a:gd name="T42" fmla="*/ 1444 w 2445"/>
                    <a:gd name="T43" fmla="*/ 579 h 1741"/>
                    <a:gd name="T44" fmla="*/ 1392 w 2445"/>
                    <a:gd name="T45" fmla="*/ 622 h 1741"/>
                    <a:gd name="T46" fmla="*/ 1330 w 2445"/>
                    <a:gd name="T47" fmla="*/ 704 h 1741"/>
                    <a:gd name="T48" fmla="*/ 1382 w 2445"/>
                    <a:gd name="T49" fmla="*/ 964 h 1741"/>
                    <a:gd name="T50" fmla="*/ 1584 w 2445"/>
                    <a:gd name="T51" fmla="*/ 1081 h 1741"/>
                    <a:gd name="T52" fmla="*/ 1702 w 2445"/>
                    <a:gd name="T53" fmla="*/ 1226 h 1741"/>
                    <a:gd name="T54" fmla="*/ 1754 w 2445"/>
                    <a:gd name="T55" fmla="*/ 1286 h 1741"/>
                    <a:gd name="T56" fmla="*/ 1856 w 2445"/>
                    <a:gd name="T57" fmla="*/ 1001 h 1741"/>
                    <a:gd name="T58" fmla="*/ 1834 w 2445"/>
                    <a:gd name="T59" fmla="*/ 809 h 1741"/>
                    <a:gd name="T60" fmla="*/ 1821 w 2445"/>
                    <a:gd name="T61" fmla="*/ 692 h 1741"/>
                    <a:gd name="T62" fmla="*/ 1921 w 2445"/>
                    <a:gd name="T63" fmla="*/ 639 h 1741"/>
                    <a:gd name="T64" fmla="*/ 2051 w 2445"/>
                    <a:gd name="T65" fmla="*/ 784 h 1741"/>
                    <a:gd name="T66" fmla="*/ 2011 w 2445"/>
                    <a:gd name="T67" fmla="*/ 877 h 1741"/>
                    <a:gd name="T68" fmla="*/ 2093 w 2445"/>
                    <a:gd name="T69" fmla="*/ 869 h 1741"/>
                    <a:gd name="T70" fmla="*/ 2173 w 2445"/>
                    <a:gd name="T71" fmla="*/ 822 h 1741"/>
                    <a:gd name="T72" fmla="*/ 2198 w 2445"/>
                    <a:gd name="T73" fmla="*/ 849 h 1741"/>
                    <a:gd name="T74" fmla="*/ 2248 w 2445"/>
                    <a:gd name="T75" fmla="*/ 877 h 1741"/>
                    <a:gd name="T76" fmla="*/ 2253 w 2445"/>
                    <a:gd name="T77" fmla="*/ 937 h 1741"/>
                    <a:gd name="T78" fmla="*/ 2261 w 2445"/>
                    <a:gd name="T79" fmla="*/ 1004 h 1741"/>
                    <a:gd name="T80" fmla="*/ 2395 w 2445"/>
                    <a:gd name="T81" fmla="*/ 1096 h 1741"/>
                    <a:gd name="T82" fmla="*/ 2398 w 2445"/>
                    <a:gd name="T83" fmla="*/ 1159 h 1741"/>
                    <a:gd name="T84" fmla="*/ 2445 w 2445"/>
                    <a:gd name="T85" fmla="*/ 1226 h 1741"/>
                    <a:gd name="T86" fmla="*/ 2003 w 2445"/>
                    <a:gd name="T87" fmla="*/ 1501 h 1741"/>
                    <a:gd name="T88" fmla="*/ 2136 w 2445"/>
                    <a:gd name="T89" fmla="*/ 1443 h 1741"/>
                    <a:gd name="T90" fmla="*/ 2283 w 2445"/>
                    <a:gd name="T91" fmla="*/ 1568 h 1741"/>
                    <a:gd name="T92" fmla="*/ 2290 w 2445"/>
                    <a:gd name="T93" fmla="*/ 1581 h 1741"/>
                    <a:gd name="T94" fmla="*/ 2228 w 2445"/>
                    <a:gd name="T95" fmla="*/ 1573 h 1741"/>
                    <a:gd name="T96" fmla="*/ 2098 w 2445"/>
                    <a:gd name="T97" fmla="*/ 1561 h 1741"/>
                    <a:gd name="T98" fmla="*/ 1869 w 2445"/>
                    <a:gd name="T99" fmla="*/ 1623 h 1741"/>
                    <a:gd name="T100" fmla="*/ 1781 w 2445"/>
                    <a:gd name="T101" fmla="*/ 1698 h 1741"/>
                    <a:gd name="T102" fmla="*/ 1679 w 2445"/>
                    <a:gd name="T103" fmla="*/ 1688 h 1741"/>
                    <a:gd name="T104" fmla="*/ 1759 w 2445"/>
                    <a:gd name="T105" fmla="*/ 1598 h 1741"/>
                    <a:gd name="T106" fmla="*/ 1604 w 2445"/>
                    <a:gd name="T107" fmla="*/ 1448 h 1741"/>
                    <a:gd name="T108" fmla="*/ 1544 w 2445"/>
                    <a:gd name="T109" fmla="*/ 1429 h 1741"/>
                    <a:gd name="T110" fmla="*/ 1312 w 2445"/>
                    <a:gd name="T111" fmla="*/ 1371 h 1741"/>
                    <a:gd name="T112" fmla="*/ 471 w 2445"/>
                    <a:gd name="T113" fmla="*/ 1341 h 1741"/>
                    <a:gd name="T114" fmla="*/ 376 w 2445"/>
                    <a:gd name="T115" fmla="*/ 1216 h 1741"/>
                    <a:gd name="T116" fmla="*/ 314 w 2445"/>
                    <a:gd name="T117" fmla="*/ 1016 h 1741"/>
                    <a:gd name="T118" fmla="*/ 87 w 2445"/>
                    <a:gd name="T119" fmla="*/ 829 h 1741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2445"/>
                    <a:gd name="T181" fmla="*/ 0 h 1741"/>
                    <a:gd name="T182" fmla="*/ 2445 w 2445"/>
                    <a:gd name="T183" fmla="*/ 1741 h 1741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2445" h="1741">
                      <a:moveTo>
                        <a:pt x="0" y="774"/>
                      </a:moveTo>
                      <a:lnTo>
                        <a:pt x="0" y="157"/>
                      </a:lnTo>
                      <a:lnTo>
                        <a:pt x="194" y="242"/>
                      </a:lnTo>
                      <a:lnTo>
                        <a:pt x="184" y="202"/>
                      </a:lnTo>
                      <a:lnTo>
                        <a:pt x="207" y="182"/>
                      </a:lnTo>
                      <a:lnTo>
                        <a:pt x="324" y="120"/>
                      </a:lnTo>
                      <a:lnTo>
                        <a:pt x="232" y="197"/>
                      </a:lnTo>
                      <a:lnTo>
                        <a:pt x="287" y="177"/>
                      </a:lnTo>
                      <a:lnTo>
                        <a:pt x="287" y="195"/>
                      </a:lnTo>
                      <a:lnTo>
                        <a:pt x="386" y="120"/>
                      </a:lnTo>
                      <a:lnTo>
                        <a:pt x="369" y="98"/>
                      </a:lnTo>
                      <a:lnTo>
                        <a:pt x="436" y="182"/>
                      </a:lnTo>
                      <a:lnTo>
                        <a:pt x="479" y="135"/>
                      </a:lnTo>
                      <a:lnTo>
                        <a:pt x="474" y="182"/>
                      </a:lnTo>
                      <a:lnTo>
                        <a:pt x="524" y="147"/>
                      </a:lnTo>
                      <a:lnTo>
                        <a:pt x="671" y="210"/>
                      </a:lnTo>
                      <a:lnTo>
                        <a:pt x="736" y="210"/>
                      </a:lnTo>
                      <a:lnTo>
                        <a:pt x="776" y="247"/>
                      </a:lnTo>
                      <a:lnTo>
                        <a:pt x="728" y="277"/>
                      </a:lnTo>
                      <a:lnTo>
                        <a:pt x="753" y="290"/>
                      </a:lnTo>
                      <a:lnTo>
                        <a:pt x="888" y="272"/>
                      </a:lnTo>
                      <a:lnTo>
                        <a:pt x="945" y="330"/>
                      </a:lnTo>
                      <a:lnTo>
                        <a:pt x="950" y="357"/>
                      </a:lnTo>
                      <a:lnTo>
                        <a:pt x="965" y="337"/>
                      </a:lnTo>
                      <a:lnTo>
                        <a:pt x="945" y="290"/>
                      </a:lnTo>
                      <a:lnTo>
                        <a:pt x="1005" y="232"/>
                      </a:lnTo>
                      <a:lnTo>
                        <a:pt x="948" y="270"/>
                      </a:lnTo>
                      <a:lnTo>
                        <a:pt x="923" y="252"/>
                      </a:lnTo>
                      <a:lnTo>
                        <a:pt x="998" y="210"/>
                      </a:lnTo>
                      <a:lnTo>
                        <a:pt x="1038" y="270"/>
                      </a:lnTo>
                      <a:lnTo>
                        <a:pt x="1080" y="270"/>
                      </a:lnTo>
                      <a:lnTo>
                        <a:pt x="1110" y="295"/>
                      </a:lnTo>
                      <a:lnTo>
                        <a:pt x="1222" y="290"/>
                      </a:lnTo>
                      <a:lnTo>
                        <a:pt x="1217" y="270"/>
                      </a:lnTo>
                      <a:lnTo>
                        <a:pt x="1247" y="305"/>
                      </a:lnTo>
                      <a:lnTo>
                        <a:pt x="1252" y="277"/>
                      </a:lnTo>
                      <a:lnTo>
                        <a:pt x="1230" y="290"/>
                      </a:lnTo>
                      <a:lnTo>
                        <a:pt x="1212" y="247"/>
                      </a:lnTo>
                      <a:lnTo>
                        <a:pt x="1252" y="247"/>
                      </a:lnTo>
                      <a:lnTo>
                        <a:pt x="1270" y="272"/>
                      </a:lnTo>
                      <a:lnTo>
                        <a:pt x="1287" y="262"/>
                      </a:lnTo>
                      <a:lnTo>
                        <a:pt x="1280" y="305"/>
                      </a:lnTo>
                      <a:lnTo>
                        <a:pt x="1312" y="330"/>
                      </a:lnTo>
                      <a:lnTo>
                        <a:pt x="1302" y="270"/>
                      </a:lnTo>
                      <a:lnTo>
                        <a:pt x="1360" y="232"/>
                      </a:lnTo>
                      <a:lnTo>
                        <a:pt x="1347" y="202"/>
                      </a:lnTo>
                      <a:lnTo>
                        <a:pt x="1327" y="230"/>
                      </a:lnTo>
                      <a:lnTo>
                        <a:pt x="1357" y="175"/>
                      </a:lnTo>
                      <a:lnTo>
                        <a:pt x="1272" y="137"/>
                      </a:lnTo>
                      <a:lnTo>
                        <a:pt x="1280" y="50"/>
                      </a:lnTo>
                      <a:lnTo>
                        <a:pt x="1302" y="50"/>
                      </a:lnTo>
                      <a:lnTo>
                        <a:pt x="1312" y="0"/>
                      </a:lnTo>
                      <a:lnTo>
                        <a:pt x="1375" y="50"/>
                      </a:lnTo>
                      <a:lnTo>
                        <a:pt x="1375" y="80"/>
                      </a:lnTo>
                      <a:lnTo>
                        <a:pt x="1420" y="125"/>
                      </a:lnTo>
                      <a:lnTo>
                        <a:pt x="1392" y="123"/>
                      </a:lnTo>
                      <a:lnTo>
                        <a:pt x="1407" y="140"/>
                      </a:lnTo>
                      <a:lnTo>
                        <a:pt x="1387" y="162"/>
                      </a:lnTo>
                      <a:lnTo>
                        <a:pt x="1437" y="175"/>
                      </a:lnTo>
                      <a:lnTo>
                        <a:pt x="1422" y="182"/>
                      </a:lnTo>
                      <a:lnTo>
                        <a:pt x="1452" y="257"/>
                      </a:lnTo>
                      <a:lnTo>
                        <a:pt x="1474" y="192"/>
                      </a:lnTo>
                      <a:lnTo>
                        <a:pt x="1512" y="222"/>
                      </a:lnTo>
                      <a:lnTo>
                        <a:pt x="1524" y="262"/>
                      </a:lnTo>
                      <a:lnTo>
                        <a:pt x="1507" y="277"/>
                      </a:lnTo>
                      <a:lnTo>
                        <a:pt x="1539" y="330"/>
                      </a:lnTo>
                      <a:lnTo>
                        <a:pt x="1559" y="317"/>
                      </a:lnTo>
                      <a:lnTo>
                        <a:pt x="1584" y="232"/>
                      </a:lnTo>
                      <a:lnTo>
                        <a:pt x="1612" y="222"/>
                      </a:lnTo>
                      <a:lnTo>
                        <a:pt x="1592" y="155"/>
                      </a:lnTo>
                      <a:lnTo>
                        <a:pt x="1672" y="162"/>
                      </a:lnTo>
                      <a:lnTo>
                        <a:pt x="1707" y="197"/>
                      </a:lnTo>
                      <a:lnTo>
                        <a:pt x="1692" y="222"/>
                      </a:lnTo>
                      <a:lnTo>
                        <a:pt x="1709" y="232"/>
                      </a:lnTo>
                      <a:lnTo>
                        <a:pt x="1674" y="247"/>
                      </a:lnTo>
                      <a:lnTo>
                        <a:pt x="1704" y="342"/>
                      </a:lnTo>
                      <a:lnTo>
                        <a:pt x="1654" y="392"/>
                      </a:lnTo>
                      <a:lnTo>
                        <a:pt x="1634" y="367"/>
                      </a:lnTo>
                      <a:lnTo>
                        <a:pt x="1642" y="400"/>
                      </a:lnTo>
                      <a:lnTo>
                        <a:pt x="1562" y="377"/>
                      </a:lnTo>
                      <a:lnTo>
                        <a:pt x="1574" y="407"/>
                      </a:lnTo>
                      <a:lnTo>
                        <a:pt x="1544" y="452"/>
                      </a:lnTo>
                      <a:lnTo>
                        <a:pt x="1459" y="415"/>
                      </a:lnTo>
                      <a:lnTo>
                        <a:pt x="1492" y="460"/>
                      </a:lnTo>
                      <a:lnTo>
                        <a:pt x="1554" y="462"/>
                      </a:lnTo>
                      <a:lnTo>
                        <a:pt x="1509" y="537"/>
                      </a:lnTo>
                      <a:lnTo>
                        <a:pt x="1464" y="532"/>
                      </a:lnTo>
                      <a:lnTo>
                        <a:pt x="1444" y="579"/>
                      </a:lnTo>
                      <a:lnTo>
                        <a:pt x="1365" y="540"/>
                      </a:lnTo>
                      <a:lnTo>
                        <a:pt x="1437" y="579"/>
                      </a:lnTo>
                      <a:lnTo>
                        <a:pt x="1447" y="604"/>
                      </a:lnTo>
                      <a:lnTo>
                        <a:pt x="1392" y="622"/>
                      </a:lnTo>
                      <a:lnTo>
                        <a:pt x="1407" y="629"/>
                      </a:lnTo>
                      <a:lnTo>
                        <a:pt x="1387" y="629"/>
                      </a:lnTo>
                      <a:lnTo>
                        <a:pt x="1387" y="667"/>
                      </a:lnTo>
                      <a:lnTo>
                        <a:pt x="1330" y="704"/>
                      </a:lnTo>
                      <a:lnTo>
                        <a:pt x="1317" y="844"/>
                      </a:lnTo>
                      <a:lnTo>
                        <a:pt x="1340" y="877"/>
                      </a:lnTo>
                      <a:lnTo>
                        <a:pt x="1370" y="857"/>
                      </a:lnTo>
                      <a:lnTo>
                        <a:pt x="1382" y="964"/>
                      </a:lnTo>
                      <a:lnTo>
                        <a:pt x="1432" y="942"/>
                      </a:lnTo>
                      <a:lnTo>
                        <a:pt x="1479" y="977"/>
                      </a:lnTo>
                      <a:lnTo>
                        <a:pt x="1592" y="1051"/>
                      </a:lnTo>
                      <a:lnTo>
                        <a:pt x="1584" y="1081"/>
                      </a:lnTo>
                      <a:lnTo>
                        <a:pt x="1594" y="1059"/>
                      </a:lnTo>
                      <a:lnTo>
                        <a:pt x="1679" y="1064"/>
                      </a:lnTo>
                      <a:lnTo>
                        <a:pt x="1679" y="1184"/>
                      </a:lnTo>
                      <a:lnTo>
                        <a:pt x="1702" y="1226"/>
                      </a:lnTo>
                      <a:lnTo>
                        <a:pt x="1687" y="1234"/>
                      </a:lnTo>
                      <a:lnTo>
                        <a:pt x="1729" y="1254"/>
                      </a:lnTo>
                      <a:lnTo>
                        <a:pt x="1716" y="1286"/>
                      </a:lnTo>
                      <a:lnTo>
                        <a:pt x="1754" y="1286"/>
                      </a:lnTo>
                      <a:lnTo>
                        <a:pt x="1809" y="1226"/>
                      </a:lnTo>
                      <a:lnTo>
                        <a:pt x="1786" y="1206"/>
                      </a:lnTo>
                      <a:lnTo>
                        <a:pt x="1754" y="1096"/>
                      </a:lnTo>
                      <a:lnTo>
                        <a:pt x="1856" y="1001"/>
                      </a:lnTo>
                      <a:lnTo>
                        <a:pt x="1839" y="1001"/>
                      </a:lnTo>
                      <a:lnTo>
                        <a:pt x="1819" y="887"/>
                      </a:lnTo>
                      <a:lnTo>
                        <a:pt x="1781" y="857"/>
                      </a:lnTo>
                      <a:lnTo>
                        <a:pt x="1834" y="809"/>
                      </a:lnTo>
                      <a:lnTo>
                        <a:pt x="1814" y="787"/>
                      </a:lnTo>
                      <a:lnTo>
                        <a:pt x="1821" y="742"/>
                      </a:lnTo>
                      <a:lnTo>
                        <a:pt x="1799" y="742"/>
                      </a:lnTo>
                      <a:lnTo>
                        <a:pt x="1821" y="692"/>
                      </a:lnTo>
                      <a:lnTo>
                        <a:pt x="1799" y="667"/>
                      </a:lnTo>
                      <a:lnTo>
                        <a:pt x="1811" y="629"/>
                      </a:lnTo>
                      <a:lnTo>
                        <a:pt x="1889" y="659"/>
                      </a:lnTo>
                      <a:lnTo>
                        <a:pt x="1921" y="639"/>
                      </a:lnTo>
                      <a:lnTo>
                        <a:pt x="1989" y="692"/>
                      </a:lnTo>
                      <a:lnTo>
                        <a:pt x="1989" y="719"/>
                      </a:lnTo>
                      <a:lnTo>
                        <a:pt x="2046" y="722"/>
                      </a:lnTo>
                      <a:lnTo>
                        <a:pt x="2051" y="784"/>
                      </a:lnTo>
                      <a:lnTo>
                        <a:pt x="1998" y="784"/>
                      </a:lnTo>
                      <a:lnTo>
                        <a:pt x="2043" y="794"/>
                      </a:lnTo>
                      <a:lnTo>
                        <a:pt x="2056" y="829"/>
                      </a:lnTo>
                      <a:lnTo>
                        <a:pt x="2011" y="877"/>
                      </a:lnTo>
                      <a:lnTo>
                        <a:pt x="2078" y="852"/>
                      </a:lnTo>
                      <a:lnTo>
                        <a:pt x="2081" y="894"/>
                      </a:lnTo>
                      <a:lnTo>
                        <a:pt x="2053" y="909"/>
                      </a:lnTo>
                      <a:lnTo>
                        <a:pt x="2093" y="869"/>
                      </a:lnTo>
                      <a:lnTo>
                        <a:pt x="2098" y="894"/>
                      </a:lnTo>
                      <a:lnTo>
                        <a:pt x="2138" y="857"/>
                      </a:lnTo>
                      <a:lnTo>
                        <a:pt x="2143" y="877"/>
                      </a:lnTo>
                      <a:lnTo>
                        <a:pt x="2173" y="822"/>
                      </a:lnTo>
                      <a:lnTo>
                        <a:pt x="2161" y="807"/>
                      </a:lnTo>
                      <a:lnTo>
                        <a:pt x="2191" y="774"/>
                      </a:lnTo>
                      <a:lnTo>
                        <a:pt x="2228" y="834"/>
                      </a:lnTo>
                      <a:lnTo>
                        <a:pt x="2198" y="849"/>
                      </a:lnTo>
                      <a:lnTo>
                        <a:pt x="2231" y="844"/>
                      </a:lnTo>
                      <a:lnTo>
                        <a:pt x="2243" y="867"/>
                      </a:lnTo>
                      <a:lnTo>
                        <a:pt x="2221" y="877"/>
                      </a:lnTo>
                      <a:lnTo>
                        <a:pt x="2248" y="877"/>
                      </a:lnTo>
                      <a:lnTo>
                        <a:pt x="2231" y="902"/>
                      </a:lnTo>
                      <a:lnTo>
                        <a:pt x="2248" y="894"/>
                      </a:lnTo>
                      <a:lnTo>
                        <a:pt x="2263" y="922"/>
                      </a:lnTo>
                      <a:lnTo>
                        <a:pt x="2253" y="937"/>
                      </a:lnTo>
                      <a:lnTo>
                        <a:pt x="2280" y="964"/>
                      </a:lnTo>
                      <a:lnTo>
                        <a:pt x="2238" y="987"/>
                      </a:lnTo>
                      <a:lnTo>
                        <a:pt x="2270" y="987"/>
                      </a:lnTo>
                      <a:lnTo>
                        <a:pt x="2261" y="1004"/>
                      </a:lnTo>
                      <a:lnTo>
                        <a:pt x="2310" y="1026"/>
                      </a:lnTo>
                      <a:lnTo>
                        <a:pt x="2330" y="1079"/>
                      </a:lnTo>
                      <a:lnTo>
                        <a:pt x="2348" y="1064"/>
                      </a:lnTo>
                      <a:lnTo>
                        <a:pt x="2395" y="1096"/>
                      </a:lnTo>
                      <a:lnTo>
                        <a:pt x="2290" y="1146"/>
                      </a:lnTo>
                      <a:lnTo>
                        <a:pt x="2310" y="1171"/>
                      </a:lnTo>
                      <a:lnTo>
                        <a:pt x="2398" y="1119"/>
                      </a:lnTo>
                      <a:lnTo>
                        <a:pt x="2398" y="1159"/>
                      </a:lnTo>
                      <a:lnTo>
                        <a:pt x="2438" y="1154"/>
                      </a:lnTo>
                      <a:lnTo>
                        <a:pt x="2445" y="1174"/>
                      </a:lnTo>
                      <a:lnTo>
                        <a:pt x="2425" y="1174"/>
                      </a:lnTo>
                      <a:lnTo>
                        <a:pt x="2445" y="1226"/>
                      </a:lnTo>
                      <a:lnTo>
                        <a:pt x="2320" y="1331"/>
                      </a:lnTo>
                      <a:lnTo>
                        <a:pt x="2143" y="1331"/>
                      </a:lnTo>
                      <a:lnTo>
                        <a:pt x="2068" y="1401"/>
                      </a:lnTo>
                      <a:lnTo>
                        <a:pt x="2003" y="1501"/>
                      </a:lnTo>
                      <a:lnTo>
                        <a:pt x="2068" y="1429"/>
                      </a:lnTo>
                      <a:lnTo>
                        <a:pt x="2161" y="1381"/>
                      </a:lnTo>
                      <a:lnTo>
                        <a:pt x="2198" y="1414"/>
                      </a:lnTo>
                      <a:lnTo>
                        <a:pt x="2136" y="1443"/>
                      </a:lnTo>
                      <a:lnTo>
                        <a:pt x="2186" y="1453"/>
                      </a:lnTo>
                      <a:lnTo>
                        <a:pt x="2173" y="1488"/>
                      </a:lnTo>
                      <a:lnTo>
                        <a:pt x="2208" y="1543"/>
                      </a:lnTo>
                      <a:lnTo>
                        <a:pt x="2283" y="1568"/>
                      </a:lnTo>
                      <a:lnTo>
                        <a:pt x="2305" y="1493"/>
                      </a:lnTo>
                      <a:lnTo>
                        <a:pt x="2305" y="1541"/>
                      </a:lnTo>
                      <a:lnTo>
                        <a:pt x="2325" y="1536"/>
                      </a:lnTo>
                      <a:lnTo>
                        <a:pt x="2290" y="1581"/>
                      </a:lnTo>
                      <a:lnTo>
                        <a:pt x="2203" y="1613"/>
                      </a:lnTo>
                      <a:lnTo>
                        <a:pt x="2171" y="1666"/>
                      </a:lnTo>
                      <a:lnTo>
                        <a:pt x="2143" y="1623"/>
                      </a:lnTo>
                      <a:lnTo>
                        <a:pt x="2228" y="1573"/>
                      </a:lnTo>
                      <a:lnTo>
                        <a:pt x="2186" y="1581"/>
                      </a:lnTo>
                      <a:lnTo>
                        <a:pt x="2191" y="1543"/>
                      </a:lnTo>
                      <a:lnTo>
                        <a:pt x="2121" y="1583"/>
                      </a:lnTo>
                      <a:lnTo>
                        <a:pt x="2098" y="1561"/>
                      </a:lnTo>
                      <a:lnTo>
                        <a:pt x="2098" y="1493"/>
                      </a:lnTo>
                      <a:lnTo>
                        <a:pt x="2053" y="1476"/>
                      </a:lnTo>
                      <a:lnTo>
                        <a:pt x="2016" y="1581"/>
                      </a:lnTo>
                      <a:lnTo>
                        <a:pt x="1869" y="1623"/>
                      </a:lnTo>
                      <a:lnTo>
                        <a:pt x="1766" y="1658"/>
                      </a:lnTo>
                      <a:lnTo>
                        <a:pt x="1754" y="1676"/>
                      </a:lnTo>
                      <a:lnTo>
                        <a:pt x="1774" y="1681"/>
                      </a:lnTo>
                      <a:lnTo>
                        <a:pt x="1781" y="1698"/>
                      </a:lnTo>
                      <a:lnTo>
                        <a:pt x="1659" y="1741"/>
                      </a:lnTo>
                      <a:lnTo>
                        <a:pt x="1664" y="1721"/>
                      </a:lnTo>
                      <a:lnTo>
                        <a:pt x="1674" y="1706"/>
                      </a:lnTo>
                      <a:lnTo>
                        <a:pt x="1679" y="1688"/>
                      </a:lnTo>
                      <a:lnTo>
                        <a:pt x="1694" y="1673"/>
                      </a:lnTo>
                      <a:lnTo>
                        <a:pt x="1702" y="1581"/>
                      </a:lnTo>
                      <a:lnTo>
                        <a:pt x="1721" y="1613"/>
                      </a:lnTo>
                      <a:lnTo>
                        <a:pt x="1759" y="1598"/>
                      </a:lnTo>
                      <a:lnTo>
                        <a:pt x="1729" y="1543"/>
                      </a:lnTo>
                      <a:lnTo>
                        <a:pt x="1622" y="1516"/>
                      </a:lnTo>
                      <a:lnTo>
                        <a:pt x="1614" y="1516"/>
                      </a:lnTo>
                      <a:lnTo>
                        <a:pt x="1604" y="1448"/>
                      </a:lnTo>
                      <a:lnTo>
                        <a:pt x="1584" y="1451"/>
                      </a:lnTo>
                      <a:lnTo>
                        <a:pt x="1564" y="1409"/>
                      </a:lnTo>
                      <a:lnTo>
                        <a:pt x="1544" y="1404"/>
                      </a:lnTo>
                      <a:lnTo>
                        <a:pt x="1544" y="1429"/>
                      </a:lnTo>
                      <a:lnTo>
                        <a:pt x="1514" y="1394"/>
                      </a:lnTo>
                      <a:lnTo>
                        <a:pt x="1467" y="1448"/>
                      </a:lnTo>
                      <a:lnTo>
                        <a:pt x="1332" y="1409"/>
                      </a:lnTo>
                      <a:lnTo>
                        <a:pt x="1312" y="1371"/>
                      </a:lnTo>
                      <a:lnTo>
                        <a:pt x="1312" y="1394"/>
                      </a:lnTo>
                      <a:lnTo>
                        <a:pt x="524" y="1394"/>
                      </a:lnTo>
                      <a:lnTo>
                        <a:pt x="509" y="1354"/>
                      </a:lnTo>
                      <a:lnTo>
                        <a:pt x="471" y="1341"/>
                      </a:lnTo>
                      <a:lnTo>
                        <a:pt x="474" y="1314"/>
                      </a:lnTo>
                      <a:lnTo>
                        <a:pt x="386" y="1281"/>
                      </a:lnTo>
                      <a:lnTo>
                        <a:pt x="389" y="1264"/>
                      </a:lnTo>
                      <a:lnTo>
                        <a:pt x="376" y="1216"/>
                      </a:lnTo>
                      <a:lnTo>
                        <a:pt x="349" y="1206"/>
                      </a:lnTo>
                      <a:lnTo>
                        <a:pt x="302" y="1104"/>
                      </a:lnTo>
                      <a:lnTo>
                        <a:pt x="314" y="1074"/>
                      </a:lnTo>
                      <a:lnTo>
                        <a:pt x="314" y="1016"/>
                      </a:lnTo>
                      <a:lnTo>
                        <a:pt x="259" y="987"/>
                      </a:lnTo>
                      <a:lnTo>
                        <a:pt x="159" y="797"/>
                      </a:lnTo>
                      <a:lnTo>
                        <a:pt x="102" y="852"/>
                      </a:lnTo>
                      <a:lnTo>
                        <a:pt x="87" y="829"/>
                      </a:lnTo>
                      <a:lnTo>
                        <a:pt x="82" y="824"/>
                      </a:lnTo>
                      <a:lnTo>
                        <a:pt x="54" y="774"/>
                      </a:lnTo>
                      <a:lnTo>
                        <a:pt x="0" y="77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" name="Group 65"/>
              <p:cNvGrpSpPr>
                <a:grpSpLocks/>
              </p:cNvGrpSpPr>
              <p:nvPr/>
            </p:nvGrpSpPr>
            <p:grpSpPr bwMode="auto">
              <a:xfrm>
                <a:off x="1463" y="2299"/>
                <a:ext cx="63" cy="45"/>
                <a:chOff x="5962" y="9083"/>
                <a:chExt cx="142" cy="118"/>
              </a:xfrm>
            </p:grpSpPr>
            <p:sp>
              <p:nvSpPr>
                <p:cNvPr id="723" name="Freeform 66"/>
                <p:cNvSpPr>
                  <a:spLocks/>
                </p:cNvSpPr>
                <p:nvPr/>
              </p:nvSpPr>
              <p:spPr bwMode="auto">
                <a:xfrm>
                  <a:off x="5962" y="9083"/>
                  <a:ext cx="142" cy="118"/>
                </a:xfrm>
                <a:custGeom>
                  <a:avLst/>
                  <a:gdLst>
                    <a:gd name="T0" fmla="*/ 0 w 142"/>
                    <a:gd name="T1" fmla="*/ 0 h 118"/>
                    <a:gd name="T2" fmla="*/ 75 w 142"/>
                    <a:gd name="T3" fmla="*/ 23 h 118"/>
                    <a:gd name="T4" fmla="*/ 142 w 142"/>
                    <a:gd name="T5" fmla="*/ 118 h 118"/>
                    <a:gd name="T6" fmla="*/ 102 w 142"/>
                    <a:gd name="T7" fmla="*/ 98 h 118"/>
                    <a:gd name="T8" fmla="*/ 0 w 142"/>
                    <a:gd name="T9" fmla="*/ 0 h 1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2"/>
                    <a:gd name="T16" fmla="*/ 0 h 118"/>
                    <a:gd name="T17" fmla="*/ 142 w 142"/>
                    <a:gd name="T18" fmla="*/ 118 h 1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2" h="118">
                      <a:moveTo>
                        <a:pt x="0" y="0"/>
                      </a:moveTo>
                      <a:lnTo>
                        <a:pt x="75" y="23"/>
                      </a:lnTo>
                      <a:lnTo>
                        <a:pt x="142" y="118"/>
                      </a:lnTo>
                      <a:lnTo>
                        <a:pt x="102" y="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4" name="Freeform 67"/>
                <p:cNvSpPr>
                  <a:spLocks/>
                </p:cNvSpPr>
                <p:nvPr/>
              </p:nvSpPr>
              <p:spPr bwMode="auto">
                <a:xfrm>
                  <a:off x="5962" y="9083"/>
                  <a:ext cx="142" cy="118"/>
                </a:xfrm>
                <a:custGeom>
                  <a:avLst/>
                  <a:gdLst>
                    <a:gd name="T0" fmla="*/ 0 w 142"/>
                    <a:gd name="T1" fmla="*/ 0 h 118"/>
                    <a:gd name="T2" fmla="*/ 75 w 142"/>
                    <a:gd name="T3" fmla="*/ 23 h 118"/>
                    <a:gd name="T4" fmla="*/ 142 w 142"/>
                    <a:gd name="T5" fmla="*/ 118 h 118"/>
                    <a:gd name="T6" fmla="*/ 102 w 142"/>
                    <a:gd name="T7" fmla="*/ 98 h 118"/>
                    <a:gd name="T8" fmla="*/ 0 w 142"/>
                    <a:gd name="T9" fmla="*/ 0 h 1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2"/>
                    <a:gd name="T16" fmla="*/ 0 h 118"/>
                    <a:gd name="T17" fmla="*/ 142 w 142"/>
                    <a:gd name="T18" fmla="*/ 118 h 1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2" h="118">
                      <a:moveTo>
                        <a:pt x="0" y="0"/>
                      </a:moveTo>
                      <a:lnTo>
                        <a:pt x="75" y="23"/>
                      </a:lnTo>
                      <a:lnTo>
                        <a:pt x="142" y="118"/>
                      </a:lnTo>
                      <a:lnTo>
                        <a:pt x="102" y="9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1" name="Group 68"/>
              <p:cNvGrpSpPr>
                <a:grpSpLocks/>
              </p:cNvGrpSpPr>
              <p:nvPr/>
            </p:nvGrpSpPr>
            <p:grpSpPr bwMode="auto">
              <a:xfrm>
                <a:off x="1492" y="1728"/>
                <a:ext cx="132" cy="99"/>
                <a:chOff x="6029" y="7580"/>
                <a:chExt cx="297" cy="260"/>
              </a:xfrm>
            </p:grpSpPr>
            <p:sp>
              <p:nvSpPr>
                <p:cNvPr id="721" name="Freeform 69"/>
                <p:cNvSpPr>
                  <a:spLocks/>
                </p:cNvSpPr>
                <p:nvPr/>
              </p:nvSpPr>
              <p:spPr bwMode="auto">
                <a:xfrm>
                  <a:off x="6029" y="7580"/>
                  <a:ext cx="297" cy="260"/>
                </a:xfrm>
                <a:custGeom>
                  <a:avLst/>
                  <a:gdLst>
                    <a:gd name="T0" fmla="*/ 0 w 297"/>
                    <a:gd name="T1" fmla="*/ 190 h 260"/>
                    <a:gd name="T2" fmla="*/ 15 w 297"/>
                    <a:gd name="T3" fmla="*/ 160 h 260"/>
                    <a:gd name="T4" fmla="*/ 55 w 297"/>
                    <a:gd name="T5" fmla="*/ 52 h 260"/>
                    <a:gd name="T6" fmla="*/ 35 w 297"/>
                    <a:gd name="T7" fmla="*/ 7 h 260"/>
                    <a:gd name="T8" fmla="*/ 128 w 297"/>
                    <a:gd name="T9" fmla="*/ 0 h 260"/>
                    <a:gd name="T10" fmla="*/ 190 w 297"/>
                    <a:gd name="T11" fmla="*/ 40 h 260"/>
                    <a:gd name="T12" fmla="*/ 232 w 297"/>
                    <a:gd name="T13" fmla="*/ 15 h 260"/>
                    <a:gd name="T14" fmla="*/ 297 w 297"/>
                    <a:gd name="T15" fmla="*/ 77 h 260"/>
                    <a:gd name="T16" fmla="*/ 163 w 297"/>
                    <a:gd name="T17" fmla="*/ 172 h 260"/>
                    <a:gd name="T18" fmla="*/ 150 w 297"/>
                    <a:gd name="T19" fmla="*/ 230 h 260"/>
                    <a:gd name="T20" fmla="*/ 85 w 297"/>
                    <a:gd name="T21" fmla="*/ 260 h 260"/>
                    <a:gd name="T22" fmla="*/ 50 w 297"/>
                    <a:gd name="T23" fmla="*/ 210 h 260"/>
                    <a:gd name="T24" fmla="*/ 0 w 297"/>
                    <a:gd name="T25" fmla="*/ 190 h 26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97"/>
                    <a:gd name="T40" fmla="*/ 0 h 260"/>
                    <a:gd name="T41" fmla="*/ 297 w 297"/>
                    <a:gd name="T42" fmla="*/ 260 h 26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97" h="260">
                      <a:moveTo>
                        <a:pt x="0" y="190"/>
                      </a:moveTo>
                      <a:lnTo>
                        <a:pt x="15" y="160"/>
                      </a:lnTo>
                      <a:lnTo>
                        <a:pt x="55" y="52"/>
                      </a:lnTo>
                      <a:lnTo>
                        <a:pt x="35" y="7"/>
                      </a:lnTo>
                      <a:lnTo>
                        <a:pt x="128" y="0"/>
                      </a:lnTo>
                      <a:lnTo>
                        <a:pt x="190" y="40"/>
                      </a:lnTo>
                      <a:lnTo>
                        <a:pt x="232" y="15"/>
                      </a:lnTo>
                      <a:lnTo>
                        <a:pt x="297" y="77"/>
                      </a:lnTo>
                      <a:lnTo>
                        <a:pt x="163" y="172"/>
                      </a:lnTo>
                      <a:lnTo>
                        <a:pt x="150" y="230"/>
                      </a:lnTo>
                      <a:lnTo>
                        <a:pt x="85" y="260"/>
                      </a:lnTo>
                      <a:lnTo>
                        <a:pt x="50" y="210"/>
                      </a:lnTo>
                      <a:lnTo>
                        <a:pt x="0" y="19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2" name="Freeform 70"/>
                <p:cNvSpPr>
                  <a:spLocks/>
                </p:cNvSpPr>
                <p:nvPr/>
              </p:nvSpPr>
              <p:spPr bwMode="auto">
                <a:xfrm>
                  <a:off x="6029" y="7580"/>
                  <a:ext cx="297" cy="260"/>
                </a:xfrm>
                <a:custGeom>
                  <a:avLst/>
                  <a:gdLst>
                    <a:gd name="T0" fmla="*/ 0 w 297"/>
                    <a:gd name="T1" fmla="*/ 190 h 260"/>
                    <a:gd name="T2" fmla="*/ 15 w 297"/>
                    <a:gd name="T3" fmla="*/ 160 h 260"/>
                    <a:gd name="T4" fmla="*/ 55 w 297"/>
                    <a:gd name="T5" fmla="*/ 52 h 260"/>
                    <a:gd name="T6" fmla="*/ 35 w 297"/>
                    <a:gd name="T7" fmla="*/ 7 h 260"/>
                    <a:gd name="T8" fmla="*/ 128 w 297"/>
                    <a:gd name="T9" fmla="*/ 0 h 260"/>
                    <a:gd name="T10" fmla="*/ 190 w 297"/>
                    <a:gd name="T11" fmla="*/ 40 h 260"/>
                    <a:gd name="T12" fmla="*/ 232 w 297"/>
                    <a:gd name="T13" fmla="*/ 15 h 260"/>
                    <a:gd name="T14" fmla="*/ 297 w 297"/>
                    <a:gd name="T15" fmla="*/ 77 h 260"/>
                    <a:gd name="T16" fmla="*/ 163 w 297"/>
                    <a:gd name="T17" fmla="*/ 172 h 260"/>
                    <a:gd name="T18" fmla="*/ 150 w 297"/>
                    <a:gd name="T19" fmla="*/ 230 h 260"/>
                    <a:gd name="T20" fmla="*/ 85 w 297"/>
                    <a:gd name="T21" fmla="*/ 260 h 260"/>
                    <a:gd name="T22" fmla="*/ 50 w 297"/>
                    <a:gd name="T23" fmla="*/ 210 h 260"/>
                    <a:gd name="T24" fmla="*/ 0 w 297"/>
                    <a:gd name="T25" fmla="*/ 190 h 26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97"/>
                    <a:gd name="T40" fmla="*/ 0 h 260"/>
                    <a:gd name="T41" fmla="*/ 297 w 297"/>
                    <a:gd name="T42" fmla="*/ 260 h 26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97" h="260">
                      <a:moveTo>
                        <a:pt x="0" y="190"/>
                      </a:moveTo>
                      <a:lnTo>
                        <a:pt x="15" y="160"/>
                      </a:lnTo>
                      <a:lnTo>
                        <a:pt x="55" y="52"/>
                      </a:lnTo>
                      <a:lnTo>
                        <a:pt x="35" y="7"/>
                      </a:lnTo>
                      <a:lnTo>
                        <a:pt x="128" y="0"/>
                      </a:lnTo>
                      <a:lnTo>
                        <a:pt x="190" y="40"/>
                      </a:lnTo>
                      <a:lnTo>
                        <a:pt x="232" y="15"/>
                      </a:lnTo>
                      <a:lnTo>
                        <a:pt x="297" y="77"/>
                      </a:lnTo>
                      <a:lnTo>
                        <a:pt x="163" y="172"/>
                      </a:lnTo>
                      <a:lnTo>
                        <a:pt x="150" y="230"/>
                      </a:lnTo>
                      <a:lnTo>
                        <a:pt x="85" y="260"/>
                      </a:lnTo>
                      <a:lnTo>
                        <a:pt x="50" y="210"/>
                      </a:lnTo>
                      <a:lnTo>
                        <a:pt x="0" y="19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2" name="Group 71"/>
              <p:cNvGrpSpPr>
                <a:grpSpLocks/>
              </p:cNvGrpSpPr>
              <p:nvPr/>
            </p:nvGrpSpPr>
            <p:grpSpPr bwMode="auto">
              <a:xfrm>
                <a:off x="1531" y="1635"/>
                <a:ext cx="92" cy="56"/>
                <a:chOff x="6117" y="7333"/>
                <a:chExt cx="207" cy="149"/>
              </a:xfrm>
            </p:grpSpPr>
            <p:sp>
              <p:nvSpPr>
                <p:cNvPr id="719" name="Freeform 72"/>
                <p:cNvSpPr>
                  <a:spLocks/>
                </p:cNvSpPr>
                <p:nvPr/>
              </p:nvSpPr>
              <p:spPr bwMode="auto">
                <a:xfrm>
                  <a:off x="6117" y="7333"/>
                  <a:ext cx="207" cy="149"/>
                </a:xfrm>
                <a:custGeom>
                  <a:avLst/>
                  <a:gdLst>
                    <a:gd name="T0" fmla="*/ 0 w 207"/>
                    <a:gd name="T1" fmla="*/ 112 h 149"/>
                    <a:gd name="T2" fmla="*/ 47 w 207"/>
                    <a:gd name="T3" fmla="*/ 137 h 149"/>
                    <a:gd name="T4" fmla="*/ 57 w 207"/>
                    <a:gd name="T5" fmla="*/ 110 h 149"/>
                    <a:gd name="T6" fmla="*/ 67 w 207"/>
                    <a:gd name="T7" fmla="*/ 149 h 149"/>
                    <a:gd name="T8" fmla="*/ 89 w 207"/>
                    <a:gd name="T9" fmla="*/ 132 h 149"/>
                    <a:gd name="T10" fmla="*/ 87 w 207"/>
                    <a:gd name="T11" fmla="*/ 95 h 149"/>
                    <a:gd name="T12" fmla="*/ 107 w 207"/>
                    <a:gd name="T13" fmla="*/ 120 h 149"/>
                    <a:gd name="T14" fmla="*/ 119 w 207"/>
                    <a:gd name="T15" fmla="*/ 65 h 149"/>
                    <a:gd name="T16" fmla="*/ 142 w 207"/>
                    <a:gd name="T17" fmla="*/ 60 h 149"/>
                    <a:gd name="T18" fmla="*/ 149 w 207"/>
                    <a:gd name="T19" fmla="*/ 110 h 149"/>
                    <a:gd name="T20" fmla="*/ 192 w 207"/>
                    <a:gd name="T21" fmla="*/ 75 h 149"/>
                    <a:gd name="T22" fmla="*/ 179 w 207"/>
                    <a:gd name="T23" fmla="*/ 30 h 149"/>
                    <a:gd name="T24" fmla="*/ 207 w 207"/>
                    <a:gd name="T25" fmla="*/ 22 h 149"/>
                    <a:gd name="T26" fmla="*/ 179 w 207"/>
                    <a:gd name="T27" fmla="*/ 0 h 149"/>
                    <a:gd name="T28" fmla="*/ 102 w 207"/>
                    <a:gd name="T29" fmla="*/ 22 h 149"/>
                    <a:gd name="T30" fmla="*/ 0 w 207"/>
                    <a:gd name="T31" fmla="*/ 112 h 149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207"/>
                    <a:gd name="T49" fmla="*/ 0 h 149"/>
                    <a:gd name="T50" fmla="*/ 207 w 207"/>
                    <a:gd name="T51" fmla="*/ 149 h 149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207" h="149">
                      <a:moveTo>
                        <a:pt x="0" y="112"/>
                      </a:moveTo>
                      <a:lnTo>
                        <a:pt x="47" y="137"/>
                      </a:lnTo>
                      <a:lnTo>
                        <a:pt x="57" y="110"/>
                      </a:lnTo>
                      <a:lnTo>
                        <a:pt x="67" y="149"/>
                      </a:lnTo>
                      <a:lnTo>
                        <a:pt x="89" y="132"/>
                      </a:lnTo>
                      <a:lnTo>
                        <a:pt x="87" y="95"/>
                      </a:lnTo>
                      <a:lnTo>
                        <a:pt x="107" y="120"/>
                      </a:lnTo>
                      <a:lnTo>
                        <a:pt x="119" y="65"/>
                      </a:lnTo>
                      <a:lnTo>
                        <a:pt x="142" y="60"/>
                      </a:lnTo>
                      <a:lnTo>
                        <a:pt x="149" y="110"/>
                      </a:lnTo>
                      <a:lnTo>
                        <a:pt x="192" y="75"/>
                      </a:lnTo>
                      <a:lnTo>
                        <a:pt x="179" y="30"/>
                      </a:lnTo>
                      <a:lnTo>
                        <a:pt x="207" y="22"/>
                      </a:lnTo>
                      <a:lnTo>
                        <a:pt x="179" y="0"/>
                      </a:lnTo>
                      <a:lnTo>
                        <a:pt x="102" y="22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0" name="Freeform 73"/>
                <p:cNvSpPr>
                  <a:spLocks/>
                </p:cNvSpPr>
                <p:nvPr/>
              </p:nvSpPr>
              <p:spPr bwMode="auto">
                <a:xfrm>
                  <a:off x="6117" y="7333"/>
                  <a:ext cx="207" cy="149"/>
                </a:xfrm>
                <a:custGeom>
                  <a:avLst/>
                  <a:gdLst>
                    <a:gd name="T0" fmla="*/ 0 w 207"/>
                    <a:gd name="T1" fmla="*/ 112 h 149"/>
                    <a:gd name="T2" fmla="*/ 47 w 207"/>
                    <a:gd name="T3" fmla="*/ 137 h 149"/>
                    <a:gd name="T4" fmla="*/ 57 w 207"/>
                    <a:gd name="T5" fmla="*/ 110 h 149"/>
                    <a:gd name="T6" fmla="*/ 67 w 207"/>
                    <a:gd name="T7" fmla="*/ 149 h 149"/>
                    <a:gd name="T8" fmla="*/ 89 w 207"/>
                    <a:gd name="T9" fmla="*/ 132 h 149"/>
                    <a:gd name="T10" fmla="*/ 87 w 207"/>
                    <a:gd name="T11" fmla="*/ 95 h 149"/>
                    <a:gd name="T12" fmla="*/ 107 w 207"/>
                    <a:gd name="T13" fmla="*/ 120 h 149"/>
                    <a:gd name="T14" fmla="*/ 119 w 207"/>
                    <a:gd name="T15" fmla="*/ 65 h 149"/>
                    <a:gd name="T16" fmla="*/ 142 w 207"/>
                    <a:gd name="T17" fmla="*/ 60 h 149"/>
                    <a:gd name="T18" fmla="*/ 149 w 207"/>
                    <a:gd name="T19" fmla="*/ 110 h 149"/>
                    <a:gd name="T20" fmla="*/ 192 w 207"/>
                    <a:gd name="T21" fmla="*/ 75 h 149"/>
                    <a:gd name="T22" fmla="*/ 179 w 207"/>
                    <a:gd name="T23" fmla="*/ 30 h 149"/>
                    <a:gd name="T24" fmla="*/ 207 w 207"/>
                    <a:gd name="T25" fmla="*/ 22 h 149"/>
                    <a:gd name="T26" fmla="*/ 179 w 207"/>
                    <a:gd name="T27" fmla="*/ 0 h 149"/>
                    <a:gd name="T28" fmla="*/ 102 w 207"/>
                    <a:gd name="T29" fmla="*/ 22 h 149"/>
                    <a:gd name="T30" fmla="*/ 0 w 207"/>
                    <a:gd name="T31" fmla="*/ 112 h 149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207"/>
                    <a:gd name="T49" fmla="*/ 0 h 149"/>
                    <a:gd name="T50" fmla="*/ 207 w 207"/>
                    <a:gd name="T51" fmla="*/ 149 h 149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207" h="149">
                      <a:moveTo>
                        <a:pt x="0" y="112"/>
                      </a:moveTo>
                      <a:lnTo>
                        <a:pt x="47" y="137"/>
                      </a:lnTo>
                      <a:lnTo>
                        <a:pt x="57" y="110"/>
                      </a:lnTo>
                      <a:lnTo>
                        <a:pt x="67" y="149"/>
                      </a:lnTo>
                      <a:lnTo>
                        <a:pt x="89" y="132"/>
                      </a:lnTo>
                      <a:lnTo>
                        <a:pt x="87" y="95"/>
                      </a:lnTo>
                      <a:lnTo>
                        <a:pt x="107" y="120"/>
                      </a:lnTo>
                      <a:lnTo>
                        <a:pt x="119" y="65"/>
                      </a:lnTo>
                      <a:lnTo>
                        <a:pt x="142" y="60"/>
                      </a:lnTo>
                      <a:lnTo>
                        <a:pt x="149" y="110"/>
                      </a:lnTo>
                      <a:lnTo>
                        <a:pt x="192" y="75"/>
                      </a:lnTo>
                      <a:lnTo>
                        <a:pt x="179" y="30"/>
                      </a:lnTo>
                      <a:lnTo>
                        <a:pt x="207" y="22"/>
                      </a:lnTo>
                      <a:lnTo>
                        <a:pt x="179" y="0"/>
                      </a:lnTo>
                      <a:lnTo>
                        <a:pt x="102" y="22"/>
                      </a:lnTo>
                      <a:lnTo>
                        <a:pt x="0" y="11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3" name="Group 74"/>
              <p:cNvGrpSpPr>
                <a:grpSpLocks/>
              </p:cNvGrpSpPr>
              <p:nvPr/>
            </p:nvGrpSpPr>
            <p:grpSpPr bwMode="auto">
              <a:xfrm>
                <a:off x="1580" y="1763"/>
                <a:ext cx="228" cy="134"/>
                <a:chOff x="6226" y="7672"/>
                <a:chExt cx="515" cy="352"/>
              </a:xfrm>
            </p:grpSpPr>
            <p:sp>
              <p:nvSpPr>
                <p:cNvPr id="717" name="Freeform 75"/>
                <p:cNvSpPr>
                  <a:spLocks/>
                </p:cNvSpPr>
                <p:nvPr/>
              </p:nvSpPr>
              <p:spPr bwMode="auto">
                <a:xfrm>
                  <a:off x="6226" y="7672"/>
                  <a:ext cx="515" cy="352"/>
                </a:xfrm>
                <a:custGeom>
                  <a:avLst/>
                  <a:gdLst>
                    <a:gd name="T0" fmla="*/ 0 w 515"/>
                    <a:gd name="T1" fmla="*/ 110 h 352"/>
                    <a:gd name="T2" fmla="*/ 25 w 515"/>
                    <a:gd name="T3" fmla="*/ 88 h 352"/>
                    <a:gd name="T4" fmla="*/ 8 w 515"/>
                    <a:gd name="T5" fmla="*/ 68 h 352"/>
                    <a:gd name="T6" fmla="*/ 73 w 515"/>
                    <a:gd name="T7" fmla="*/ 15 h 352"/>
                    <a:gd name="T8" fmla="*/ 125 w 515"/>
                    <a:gd name="T9" fmla="*/ 0 h 352"/>
                    <a:gd name="T10" fmla="*/ 140 w 515"/>
                    <a:gd name="T11" fmla="*/ 35 h 352"/>
                    <a:gd name="T12" fmla="*/ 120 w 515"/>
                    <a:gd name="T13" fmla="*/ 58 h 352"/>
                    <a:gd name="T14" fmla="*/ 170 w 515"/>
                    <a:gd name="T15" fmla="*/ 25 h 352"/>
                    <a:gd name="T16" fmla="*/ 215 w 515"/>
                    <a:gd name="T17" fmla="*/ 53 h 352"/>
                    <a:gd name="T18" fmla="*/ 198 w 515"/>
                    <a:gd name="T19" fmla="*/ 80 h 352"/>
                    <a:gd name="T20" fmla="*/ 257 w 515"/>
                    <a:gd name="T21" fmla="*/ 58 h 352"/>
                    <a:gd name="T22" fmla="*/ 243 w 515"/>
                    <a:gd name="T23" fmla="*/ 28 h 352"/>
                    <a:gd name="T24" fmla="*/ 265 w 515"/>
                    <a:gd name="T25" fmla="*/ 28 h 352"/>
                    <a:gd name="T26" fmla="*/ 315 w 515"/>
                    <a:gd name="T27" fmla="*/ 128 h 352"/>
                    <a:gd name="T28" fmla="*/ 330 w 515"/>
                    <a:gd name="T29" fmla="*/ 105 h 352"/>
                    <a:gd name="T30" fmla="*/ 310 w 515"/>
                    <a:gd name="T31" fmla="*/ 0 h 352"/>
                    <a:gd name="T32" fmla="*/ 345 w 515"/>
                    <a:gd name="T33" fmla="*/ 0 h 352"/>
                    <a:gd name="T34" fmla="*/ 390 w 515"/>
                    <a:gd name="T35" fmla="*/ 40 h 352"/>
                    <a:gd name="T36" fmla="*/ 415 w 515"/>
                    <a:gd name="T37" fmla="*/ 170 h 352"/>
                    <a:gd name="T38" fmla="*/ 515 w 515"/>
                    <a:gd name="T39" fmla="*/ 230 h 352"/>
                    <a:gd name="T40" fmla="*/ 515 w 515"/>
                    <a:gd name="T41" fmla="*/ 265 h 352"/>
                    <a:gd name="T42" fmla="*/ 485 w 515"/>
                    <a:gd name="T43" fmla="*/ 252 h 352"/>
                    <a:gd name="T44" fmla="*/ 452 w 515"/>
                    <a:gd name="T45" fmla="*/ 272 h 352"/>
                    <a:gd name="T46" fmla="*/ 497 w 515"/>
                    <a:gd name="T47" fmla="*/ 300 h 352"/>
                    <a:gd name="T48" fmla="*/ 455 w 515"/>
                    <a:gd name="T49" fmla="*/ 330 h 352"/>
                    <a:gd name="T50" fmla="*/ 390 w 515"/>
                    <a:gd name="T51" fmla="*/ 315 h 352"/>
                    <a:gd name="T52" fmla="*/ 355 w 515"/>
                    <a:gd name="T53" fmla="*/ 280 h 352"/>
                    <a:gd name="T54" fmla="*/ 267 w 515"/>
                    <a:gd name="T55" fmla="*/ 340 h 352"/>
                    <a:gd name="T56" fmla="*/ 165 w 515"/>
                    <a:gd name="T57" fmla="*/ 352 h 352"/>
                    <a:gd name="T58" fmla="*/ 143 w 515"/>
                    <a:gd name="T59" fmla="*/ 292 h 352"/>
                    <a:gd name="T60" fmla="*/ 80 w 515"/>
                    <a:gd name="T61" fmla="*/ 290 h 352"/>
                    <a:gd name="T62" fmla="*/ 45 w 515"/>
                    <a:gd name="T63" fmla="*/ 247 h 352"/>
                    <a:gd name="T64" fmla="*/ 198 w 515"/>
                    <a:gd name="T65" fmla="*/ 218 h 352"/>
                    <a:gd name="T66" fmla="*/ 38 w 515"/>
                    <a:gd name="T67" fmla="*/ 200 h 352"/>
                    <a:gd name="T68" fmla="*/ 20 w 515"/>
                    <a:gd name="T69" fmla="*/ 170 h 352"/>
                    <a:gd name="T70" fmla="*/ 95 w 515"/>
                    <a:gd name="T71" fmla="*/ 138 h 352"/>
                    <a:gd name="T72" fmla="*/ 25 w 515"/>
                    <a:gd name="T73" fmla="*/ 140 h 352"/>
                    <a:gd name="T74" fmla="*/ 33 w 515"/>
                    <a:gd name="T75" fmla="*/ 128 h 352"/>
                    <a:gd name="T76" fmla="*/ 0 w 515"/>
                    <a:gd name="T77" fmla="*/ 110 h 35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515"/>
                    <a:gd name="T118" fmla="*/ 0 h 352"/>
                    <a:gd name="T119" fmla="*/ 515 w 515"/>
                    <a:gd name="T120" fmla="*/ 352 h 352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515" h="352">
                      <a:moveTo>
                        <a:pt x="0" y="110"/>
                      </a:moveTo>
                      <a:lnTo>
                        <a:pt x="25" y="88"/>
                      </a:lnTo>
                      <a:lnTo>
                        <a:pt x="8" y="68"/>
                      </a:lnTo>
                      <a:lnTo>
                        <a:pt x="73" y="15"/>
                      </a:lnTo>
                      <a:lnTo>
                        <a:pt x="125" y="0"/>
                      </a:lnTo>
                      <a:lnTo>
                        <a:pt x="140" y="35"/>
                      </a:lnTo>
                      <a:lnTo>
                        <a:pt x="120" y="58"/>
                      </a:lnTo>
                      <a:lnTo>
                        <a:pt x="170" y="25"/>
                      </a:lnTo>
                      <a:lnTo>
                        <a:pt x="215" y="53"/>
                      </a:lnTo>
                      <a:lnTo>
                        <a:pt x="198" y="80"/>
                      </a:lnTo>
                      <a:lnTo>
                        <a:pt x="257" y="58"/>
                      </a:lnTo>
                      <a:lnTo>
                        <a:pt x="243" y="28"/>
                      </a:lnTo>
                      <a:lnTo>
                        <a:pt x="265" y="28"/>
                      </a:lnTo>
                      <a:lnTo>
                        <a:pt x="315" y="128"/>
                      </a:lnTo>
                      <a:lnTo>
                        <a:pt x="330" y="105"/>
                      </a:lnTo>
                      <a:lnTo>
                        <a:pt x="310" y="0"/>
                      </a:lnTo>
                      <a:lnTo>
                        <a:pt x="345" y="0"/>
                      </a:lnTo>
                      <a:lnTo>
                        <a:pt x="390" y="40"/>
                      </a:lnTo>
                      <a:lnTo>
                        <a:pt x="415" y="170"/>
                      </a:lnTo>
                      <a:lnTo>
                        <a:pt x="515" y="230"/>
                      </a:lnTo>
                      <a:lnTo>
                        <a:pt x="515" y="265"/>
                      </a:lnTo>
                      <a:lnTo>
                        <a:pt x="485" y="252"/>
                      </a:lnTo>
                      <a:lnTo>
                        <a:pt x="452" y="272"/>
                      </a:lnTo>
                      <a:lnTo>
                        <a:pt x="497" y="300"/>
                      </a:lnTo>
                      <a:lnTo>
                        <a:pt x="455" y="330"/>
                      </a:lnTo>
                      <a:lnTo>
                        <a:pt x="390" y="315"/>
                      </a:lnTo>
                      <a:lnTo>
                        <a:pt x="355" y="280"/>
                      </a:lnTo>
                      <a:lnTo>
                        <a:pt x="267" y="340"/>
                      </a:lnTo>
                      <a:lnTo>
                        <a:pt x="165" y="352"/>
                      </a:lnTo>
                      <a:lnTo>
                        <a:pt x="143" y="292"/>
                      </a:lnTo>
                      <a:lnTo>
                        <a:pt x="80" y="290"/>
                      </a:lnTo>
                      <a:lnTo>
                        <a:pt x="45" y="247"/>
                      </a:lnTo>
                      <a:lnTo>
                        <a:pt x="198" y="218"/>
                      </a:lnTo>
                      <a:lnTo>
                        <a:pt x="38" y="200"/>
                      </a:lnTo>
                      <a:lnTo>
                        <a:pt x="20" y="170"/>
                      </a:lnTo>
                      <a:lnTo>
                        <a:pt x="95" y="138"/>
                      </a:lnTo>
                      <a:lnTo>
                        <a:pt x="25" y="140"/>
                      </a:lnTo>
                      <a:lnTo>
                        <a:pt x="33" y="128"/>
                      </a:lnTo>
                      <a:lnTo>
                        <a:pt x="0" y="11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8" name="Freeform 76"/>
                <p:cNvSpPr>
                  <a:spLocks/>
                </p:cNvSpPr>
                <p:nvPr/>
              </p:nvSpPr>
              <p:spPr bwMode="auto">
                <a:xfrm>
                  <a:off x="6226" y="7672"/>
                  <a:ext cx="515" cy="352"/>
                </a:xfrm>
                <a:custGeom>
                  <a:avLst/>
                  <a:gdLst>
                    <a:gd name="T0" fmla="*/ 0 w 515"/>
                    <a:gd name="T1" fmla="*/ 110 h 352"/>
                    <a:gd name="T2" fmla="*/ 25 w 515"/>
                    <a:gd name="T3" fmla="*/ 88 h 352"/>
                    <a:gd name="T4" fmla="*/ 8 w 515"/>
                    <a:gd name="T5" fmla="*/ 68 h 352"/>
                    <a:gd name="T6" fmla="*/ 73 w 515"/>
                    <a:gd name="T7" fmla="*/ 15 h 352"/>
                    <a:gd name="T8" fmla="*/ 125 w 515"/>
                    <a:gd name="T9" fmla="*/ 0 h 352"/>
                    <a:gd name="T10" fmla="*/ 140 w 515"/>
                    <a:gd name="T11" fmla="*/ 35 h 352"/>
                    <a:gd name="T12" fmla="*/ 120 w 515"/>
                    <a:gd name="T13" fmla="*/ 58 h 352"/>
                    <a:gd name="T14" fmla="*/ 170 w 515"/>
                    <a:gd name="T15" fmla="*/ 25 h 352"/>
                    <a:gd name="T16" fmla="*/ 215 w 515"/>
                    <a:gd name="T17" fmla="*/ 53 h 352"/>
                    <a:gd name="T18" fmla="*/ 198 w 515"/>
                    <a:gd name="T19" fmla="*/ 80 h 352"/>
                    <a:gd name="T20" fmla="*/ 257 w 515"/>
                    <a:gd name="T21" fmla="*/ 58 h 352"/>
                    <a:gd name="T22" fmla="*/ 243 w 515"/>
                    <a:gd name="T23" fmla="*/ 28 h 352"/>
                    <a:gd name="T24" fmla="*/ 265 w 515"/>
                    <a:gd name="T25" fmla="*/ 28 h 352"/>
                    <a:gd name="T26" fmla="*/ 315 w 515"/>
                    <a:gd name="T27" fmla="*/ 128 h 352"/>
                    <a:gd name="T28" fmla="*/ 330 w 515"/>
                    <a:gd name="T29" fmla="*/ 105 h 352"/>
                    <a:gd name="T30" fmla="*/ 310 w 515"/>
                    <a:gd name="T31" fmla="*/ 0 h 352"/>
                    <a:gd name="T32" fmla="*/ 345 w 515"/>
                    <a:gd name="T33" fmla="*/ 0 h 352"/>
                    <a:gd name="T34" fmla="*/ 390 w 515"/>
                    <a:gd name="T35" fmla="*/ 40 h 352"/>
                    <a:gd name="T36" fmla="*/ 415 w 515"/>
                    <a:gd name="T37" fmla="*/ 170 h 352"/>
                    <a:gd name="T38" fmla="*/ 515 w 515"/>
                    <a:gd name="T39" fmla="*/ 230 h 352"/>
                    <a:gd name="T40" fmla="*/ 515 w 515"/>
                    <a:gd name="T41" fmla="*/ 265 h 352"/>
                    <a:gd name="T42" fmla="*/ 485 w 515"/>
                    <a:gd name="T43" fmla="*/ 252 h 352"/>
                    <a:gd name="T44" fmla="*/ 452 w 515"/>
                    <a:gd name="T45" fmla="*/ 272 h 352"/>
                    <a:gd name="T46" fmla="*/ 497 w 515"/>
                    <a:gd name="T47" fmla="*/ 300 h 352"/>
                    <a:gd name="T48" fmla="*/ 455 w 515"/>
                    <a:gd name="T49" fmla="*/ 330 h 352"/>
                    <a:gd name="T50" fmla="*/ 390 w 515"/>
                    <a:gd name="T51" fmla="*/ 315 h 352"/>
                    <a:gd name="T52" fmla="*/ 355 w 515"/>
                    <a:gd name="T53" fmla="*/ 280 h 352"/>
                    <a:gd name="T54" fmla="*/ 267 w 515"/>
                    <a:gd name="T55" fmla="*/ 340 h 352"/>
                    <a:gd name="T56" fmla="*/ 165 w 515"/>
                    <a:gd name="T57" fmla="*/ 352 h 352"/>
                    <a:gd name="T58" fmla="*/ 143 w 515"/>
                    <a:gd name="T59" fmla="*/ 292 h 352"/>
                    <a:gd name="T60" fmla="*/ 80 w 515"/>
                    <a:gd name="T61" fmla="*/ 290 h 352"/>
                    <a:gd name="T62" fmla="*/ 45 w 515"/>
                    <a:gd name="T63" fmla="*/ 247 h 352"/>
                    <a:gd name="T64" fmla="*/ 198 w 515"/>
                    <a:gd name="T65" fmla="*/ 218 h 352"/>
                    <a:gd name="T66" fmla="*/ 38 w 515"/>
                    <a:gd name="T67" fmla="*/ 200 h 352"/>
                    <a:gd name="T68" fmla="*/ 20 w 515"/>
                    <a:gd name="T69" fmla="*/ 170 h 352"/>
                    <a:gd name="T70" fmla="*/ 95 w 515"/>
                    <a:gd name="T71" fmla="*/ 138 h 352"/>
                    <a:gd name="T72" fmla="*/ 25 w 515"/>
                    <a:gd name="T73" fmla="*/ 140 h 352"/>
                    <a:gd name="T74" fmla="*/ 33 w 515"/>
                    <a:gd name="T75" fmla="*/ 128 h 352"/>
                    <a:gd name="T76" fmla="*/ 0 w 515"/>
                    <a:gd name="T77" fmla="*/ 110 h 35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515"/>
                    <a:gd name="T118" fmla="*/ 0 h 352"/>
                    <a:gd name="T119" fmla="*/ 515 w 515"/>
                    <a:gd name="T120" fmla="*/ 352 h 352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515" h="352">
                      <a:moveTo>
                        <a:pt x="0" y="110"/>
                      </a:moveTo>
                      <a:lnTo>
                        <a:pt x="25" y="88"/>
                      </a:lnTo>
                      <a:lnTo>
                        <a:pt x="8" y="68"/>
                      </a:lnTo>
                      <a:lnTo>
                        <a:pt x="73" y="15"/>
                      </a:lnTo>
                      <a:lnTo>
                        <a:pt x="125" y="0"/>
                      </a:lnTo>
                      <a:lnTo>
                        <a:pt x="140" y="35"/>
                      </a:lnTo>
                      <a:lnTo>
                        <a:pt x="120" y="58"/>
                      </a:lnTo>
                      <a:lnTo>
                        <a:pt x="170" y="25"/>
                      </a:lnTo>
                      <a:lnTo>
                        <a:pt x="215" y="53"/>
                      </a:lnTo>
                      <a:lnTo>
                        <a:pt x="198" y="80"/>
                      </a:lnTo>
                      <a:lnTo>
                        <a:pt x="257" y="58"/>
                      </a:lnTo>
                      <a:lnTo>
                        <a:pt x="243" y="28"/>
                      </a:lnTo>
                      <a:lnTo>
                        <a:pt x="265" y="28"/>
                      </a:lnTo>
                      <a:lnTo>
                        <a:pt x="315" y="128"/>
                      </a:lnTo>
                      <a:lnTo>
                        <a:pt x="330" y="105"/>
                      </a:lnTo>
                      <a:lnTo>
                        <a:pt x="310" y="0"/>
                      </a:lnTo>
                      <a:lnTo>
                        <a:pt x="345" y="0"/>
                      </a:lnTo>
                      <a:lnTo>
                        <a:pt x="390" y="40"/>
                      </a:lnTo>
                      <a:lnTo>
                        <a:pt x="415" y="170"/>
                      </a:lnTo>
                      <a:lnTo>
                        <a:pt x="515" y="230"/>
                      </a:lnTo>
                      <a:lnTo>
                        <a:pt x="515" y="265"/>
                      </a:lnTo>
                      <a:lnTo>
                        <a:pt x="485" y="252"/>
                      </a:lnTo>
                      <a:lnTo>
                        <a:pt x="452" y="272"/>
                      </a:lnTo>
                      <a:lnTo>
                        <a:pt x="497" y="300"/>
                      </a:lnTo>
                      <a:lnTo>
                        <a:pt x="455" y="330"/>
                      </a:lnTo>
                      <a:lnTo>
                        <a:pt x="390" y="315"/>
                      </a:lnTo>
                      <a:lnTo>
                        <a:pt x="355" y="280"/>
                      </a:lnTo>
                      <a:lnTo>
                        <a:pt x="267" y="340"/>
                      </a:lnTo>
                      <a:lnTo>
                        <a:pt x="165" y="352"/>
                      </a:lnTo>
                      <a:lnTo>
                        <a:pt x="143" y="292"/>
                      </a:lnTo>
                      <a:lnTo>
                        <a:pt x="80" y="290"/>
                      </a:lnTo>
                      <a:lnTo>
                        <a:pt x="45" y="247"/>
                      </a:lnTo>
                      <a:lnTo>
                        <a:pt x="198" y="218"/>
                      </a:lnTo>
                      <a:lnTo>
                        <a:pt x="38" y="200"/>
                      </a:lnTo>
                      <a:lnTo>
                        <a:pt x="20" y="170"/>
                      </a:lnTo>
                      <a:lnTo>
                        <a:pt x="95" y="138"/>
                      </a:lnTo>
                      <a:lnTo>
                        <a:pt x="25" y="140"/>
                      </a:lnTo>
                      <a:lnTo>
                        <a:pt x="33" y="128"/>
                      </a:lnTo>
                      <a:lnTo>
                        <a:pt x="0" y="11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4" name="Group 77"/>
              <p:cNvGrpSpPr>
                <a:grpSpLocks/>
              </p:cNvGrpSpPr>
              <p:nvPr/>
            </p:nvGrpSpPr>
            <p:grpSpPr bwMode="auto">
              <a:xfrm>
                <a:off x="1596" y="1656"/>
                <a:ext cx="156" cy="75"/>
                <a:chOff x="6264" y="7390"/>
                <a:chExt cx="352" cy="197"/>
              </a:xfrm>
            </p:grpSpPr>
            <p:sp>
              <p:nvSpPr>
                <p:cNvPr id="715" name="Freeform 78"/>
                <p:cNvSpPr>
                  <a:spLocks/>
                </p:cNvSpPr>
                <p:nvPr/>
              </p:nvSpPr>
              <p:spPr bwMode="auto">
                <a:xfrm>
                  <a:off x="6264" y="7390"/>
                  <a:ext cx="352" cy="197"/>
                </a:xfrm>
                <a:custGeom>
                  <a:avLst/>
                  <a:gdLst>
                    <a:gd name="T0" fmla="*/ 0 w 352"/>
                    <a:gd name="T1" fmla="*/ 125 h 197"/>
                    <a:gd name="T2" fmla="*/ 12 w 352"/>
                    <a:gd name="T3" fmla="*/ 112 h 197"/>
                    <a:gd name="T4" fmla="*/ 75 w 352"/>
                    <a:gd name="T5" fmla="*/ 100 h 197"/>
                    <a:gd name="T6" fmla="*/ 12 w 352"/>
                    <a:gd name="T7" fmla="*/ 100 h 197"/>
                    <a:gd name="T8" fmla="*/ 80 w 352"/>
                    <a:gd name="T9" fmla="*/ 83 h 197"/>
                    <a:gd name="T10" fmla="*/ 25 w 352"/>
                    <a:gd name="T11" fmla="*/ 83 h 197"/>
                    <a:gd name="T12" fmla="*/ 32 w 352"/>
                    <a:gd name="T13" fmla="*/ 58 h 197"/>
                    <a:gd name="T14" fmla="*/ 85 w 352"/>
                    <a:gd name="T15" fmla="*/ 55 h 197"/>
                    <a:gd name="T16" fmla="*/ 47 w 352"/>
                    <a:gd name="T17" fmla="*/ 53 h 197"/>
                    <a:gd name="T18" fmla="*/ 77 w 352"/>
                    <a:gd name="T19" fmla="*/ 33 h 197"/>
                    <a:gd name="T20" fmla="*/ 147 w 352"/>
                    <a:gd name="T21" fmla="*/ 55 h 197"/>
                    <a:gd name="T22" fmla="*/ 182 w 352"/>
                    <a:gd name="T23" fmla="*/ 105 h 197"/>
                    <a:gd name="T24" fmla="*/ 249 w 352"/>
                    <a:gd name="T25" fmla="*/ 107 h 197"/>
                    <a:gd name="T26" fmla="*/ 227 w 352"/>
                    <a:gd name="T27" fmla="*/ 83 h 197"/>
                    <a:gd name="T28" fmla="*/ 237 w 352"/>
                    <a:gd name="T29" fmla="*/ 58 h 197"/>
                    <a:gd name="T30" fmla="*/ 209 w 352"/>
                    <a:gd name="T31" fmla="*/ 35 h 197"/>
                    <a:gd name="T32" fmla="*/ 257 w 352"/>
                    <a:gd name="T33" fmla="*/ 0 h 197"/>
                    <a:gd name="T34" fmla="*/ 277 w 352"/>
                    <a:gd name="T35" fmla="*/ 45 h 197"/>
                    <a:gd name="T36" fmla="*/ 259 w 352"/>
                    <a:gd name="T37" fmla="*/ 65 h 197"/>
                    <a:gd name="T38" fmla="*/ 287 w 352"/>
                    <a:gd name="T39" fmla="*/ 73 h 197"/>
                    <a:gd name="T40" fmla="*/ 279 w 352"/>
                    <a:gd name="T41" fmla="*/ 95 h 197"/>
                    <a:gd name="T42" fmla="*/ 309 w 352"/>
                    <a:gd name="T43" fmla="*/ 100 h 197"/>
                    <a:gd name="T44" fmla="*/ 329 w 352"/>
                    <a:gd name="T45" fmla="*/ 73 h 197"/>
                    <a:gd name="T46" fmla="*/ 352 w 352"/>
                    <a:gd name="T47" fmla="*/ 100 h 197"/>
                    <a:gd name="T48" fmla="*/ 332 w 352"/>
                    <a:gd name="T49" fmla="*/ 145 h 197"/>
                    <a:gd name="T50" fmla="*/ 257 w 352"/>
                    <a:gd name="T51" fmla="*/ 142 h 197"/>
                    <a:gd name="T52" fmla="*/ 140 w 352"/>
                    <a:gd name="T53" fmla="*/ 197 h 197"/>
                    <a:gd name="T54" fmla="*/ 97 w 352"/>
                    <a:gd name="T55" fmla="*/ 170 h 197"/>
                    <a:gd name="T56" fmla="*/ 197 w 352"/>
                    <a:gd name="T57" fmla="*/ 125 h 197"/>
                    <a:gd name="T58" fmla="*/ 110 w 352"/>
                    <a:gd name="T59" fmla="*/ 152 h 197"/>
                    <a:gd name="T60" fmla="*/ 125 w 352"/>
                    <a:gd name="T61" fmla="*/ 115 h 197"/>
                    <a:gd name="T62" fmla="*/ 80 w 352"/>
                    <a:gd name="T63" fmla="*/ 152 h 197"/>
                    <a:gd name="T64" fmla="*/ 32 w 352"/>
                    <a:gd name="T65" fmla="*/ 142 h 197"/>
                    <a:gd name="T66" fmla="*/ 0 w 352"/>
                    <a:gd name="T67" fmla="*/ 125 h 197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352"/>
                    <a:gd name="T103" fmla="*/ 0 h 197"/>
                    <a:gd name="T104" fmla="*/ 352 w 352"/>
                    <a:gd name="T105" fmla="*/ 197 h 197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352" h="197">
                      <a:moveTo>
                        <a:pt x="0" y="125"/>
                      </a:moveTo>
                      <a:lnTo>
                        <a:pt x="12" y="112"/>
                      </a:lnTo>
                      <a:lnTo>
                        <a:pt x="75" y="100"/>
                      </a:lnTo>
                      <a:lnTo>
                        <a:pt x="12" y="100"/>
                      </a:lnTo>
                      <a:lnTo>
                        <a:pt x="80" y="83"/>
                      </a:lnTo>
                      <a:lnTo>
                        <a:pt x="25" y="83"/>
                      </a:lnTo>
                      <a:lnTo>
                        <a:pt x="32" y="58"/>
                      </a:lnTo>
                      <a:lnTo>
                        <a:pt x="85" y="55"/>
                      </a:lnTo>
                      <a:lnTo>
                        <a:pt x="47" y="53"/>
                      </a:lnTo>
                      <a:lnTo>
                        <a:pt x="77" y="33"/>
                      </a:lnTo>
                      <a:lnTo>
                        <a:pt x="147" y="55"/>
                      </a:lnTo>
                      <a:lnTo>
                        <a:pt x="182" y="105"/>
                      </a:lnTo>
                      <a:lnTo>
                        <a:pt x="249" y="107"/>
                      </a:lnTo>
                      <a:lnTo>
                        <a:pt x="227" y="83"/>
                      </a:lnTo>
                      <a:lnTo>
                        <a:pt x="237" y="58"/>
                      </a:lnTo>
                      <a:lnTo>
                        <a:pt x="209" y="35"/>
                      </a:lnTo>
                      <a:lnTo>
                        <a:pt x="257" y="0"/>
                      </a:lnTo>
                      <a:lnTo>
                        <a:pt x="277" y="45"/>
                      </a:lnTo>
                      <a:lnTo>
                        <a:pt x="259" y="65"/>
                      </a:lnTo>
                      <a:lnTo>
                        <a:pt x="287" y="73"/>
                      </a:lnTo>
                      <a:lnTo>
                        <a:pt x="279" y="95"/>
                      </a:lnTo>
                      <a:lnTo>
                        <a:pt x="309" y="100"/>
                      </a:lnTo>
                      <a:lnTo>
                        <a:pt x="329" y="73"/>
                      </a:lnTo>
                      <a:lnTo>
                        <a:pt x="352" y="100"/>
                      </a:lnTo>
                      <a:lnTo>
                        <a:pt x="332" y="145"/>
                      </a:lnTo>
                      <a:lnTo>
                        <a:pt x="257" y="142"/>
                      </a:lnTo>
                      <a:lnTo>
                        <a:pt x="140" y="197"/>
                      </a:lnTo>
                      <a:lnTo>
                        <a:pt x="97" y="170"/>
                      </a:lnTo>
                      <a:lnTo>
                        <a:pt x="197" y="125"/>
                      </a:lnTo>
                      <a:lnTo>
                        <a:pt x="110" y="152"/>
                      </a:lnTo>
                      <a:lnTo>
                        <a:pt x="125" y="115"/>
                      </a:lnTo>
                      <a:lnTo>
                        <a:pt x="80" y="152"/>
                      </a:lnTo>
                      <a:lnTo>
                        <a:pt x="32" y="142"/>
                      </a:lnTo>
                      <a:lnTo>
                        <a:pt x="0" y="12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6" name="Freeform 79"/>
                <p:cNvSpPr>
                  <a:spLocks/>
                </p:cNvSpPr>
                <p:nvPr/>
              </p:nvSpPr>
              <p:spPr bwMode="auto">
                <a:xfrm>
                  <a:off x="6264" y="7390"/>
                  <a:ext cx="352" cy="197"/>
                </a:xfrm>
                <a:custGeom>
                  <a:avLst/>
                  <a:gdLst>
                    <a:gd name="T0" fmla="*/ 0 w 352"/>
                    <a:gd name="T1" fmla="*/ 125 h 197"/>
                    <a:gd name="T2" fmla="*/ 12 w 352"/>
                    <a:gd name="T3" fmla="*/ 112 h 197"/>
                    <a:gd name="T4" fmla="*/ 75 w 352"/>
                    <a:gd name="T5" fmla="*/ 100 h 197"/>
                    <a:gd name="T6" fmla="*/ 12 w 352"/>
                    <a:gd name="T7" fmla="*/ 100 h 197"/>
                    <a:gd name="T8" fmla="*/ 80 w 352"/>
                    <a:gd name="T9" fmla="*/ 83 h 197"/>
                    <a:gd name="T10" fmla="*/ 25 w 352"/>
                    <a:gd name="T11" fmla="*/ 83 h 197"/>
                    <a:gd name="T12" fmla="*/ 32 w 352"/>
                    <a:gd name="T13" fmla="*/ 58 h 197"/>
                    <a:gd name="T14" fmla="*/ 85 w 352"/>
                    <a:gd name="T15" fmla="*/ 55 h 197"/>
                    <a:gd name="T16" fmla="*/ 47 w 352"/>
                    <a:gd name="T17" fmla="*/ 53 h 197"/>
                    <a:gd name="T18" fmla="*/ 77 w 352"/>
                    <a:gd name="T19" fmla="*/ 33 h 197"/>
                    <a:gd name="T20" fmla="*/ 147 w 352"/>
                    <a:gd name="T21" fmla="*/ 55 h 197"/>
                    <a:gd name="T22" fmla="*/ 182 w 352"/>
                    <a:gd name="T23" fmla="*/ 105 h 197"/>
                    <a:gd name="T24" fmla="*/ 249 w 352"/>
                    <a:gd name="T25" fmla="*/ 107 h 197"/>
                    <a:gd name="T26" fmla="*/ 227 w 352"/>
                    <a:gd name="T27" fmla="*/ 83 h 197"/>
                    <a:gd name="T28" fmla="*/ 237 w 352"/>
                    <a:gd name="T29" fmla="*/ 58 h 197"/>
                    <a:gd name="T30" fmla="*/ 209 w 352"/>
                    <a:gd name="T31" fmla="*/ 35 h 197"/>
                    <a:gd name="T32" fmla="*/ 257 w 352"/>
                    <a:gd name="T33" fmla="*/ 0 h 197"/>
                    <a:gd name="T34" fmla="*/ 277 w 352"/>
                    <a:gd name="T35" fmla="*/ 45 h 197"/>
                    <a:gd name="T36" fmla="*/ 259 w 352"/>
                    <a:gd name="T37" fmla="*/ 65 h 197"/>
                    <a:gd name="T38" fmla="*/ 287 w 352"/>
                    <a:gd name="T39" fmla="*/ 73 h 197"/>
                    <a:gd name="T40" fmla="*/ 279 w 352"/>
                    <a:gd name="T41" fmla="*/ 95 h 197"/>
                    <a:gd name="T42" fmla="*/ 309 w 352"/>
                    <a:gd name="T43" fmla="*/ 100 h 197"/>
                    <a:gd name="T44" fmla="*/ 329 w 352"/>
                    <a:gd name="T45" fmla="*/ 73 h 197"/>
                    <a:gd name="T46" fmla="*/ 352 w 352"/>
                    <a:gd name="T47" fmla="*/ 100 h 197"/>
                    <a:gd name="T48" fmla="*/ 332 w 352"/>
                    <a:gd name="T49" fmla="*/ 145 h 197"/>
                    <a:gd name="T50" fmla="*/ 257 w 352"/>
                    <a:gd name="T51" fmla="*/ 142 h 197"/>
                    <a:gd name="T52" fmla="*/ 140 w 352"/>
                    <a:gd name="T53" fmla="*/ 197 h 197"/>
                    <a:gd name="T54" fmla="*/ 97 w 352"/>
                    <a:gd name="T55" fmla="*/ 170 h 197"/>
                    <a:gd name="T56" fmla="*/ 197 w 352"/>
                    <a:gd name="T57" fmla="*/ 125 h 197"/>
                    <a:gd name="T58" fmla="*/ 110 w 352"/>
                    <a:gd name="T59" fmla="*/ 152 h 197"/>
                    <a:gd name="T60" fmla="*/ 125 w 352"/>
                    <a:gd name="T61" fmla="*/ 115 h 197"/>
                    <a:gd name="T62" fmla="*/ 80 w 352"/>
                    <a:gd name="T63" fmla="*/ 152 h 197"/>
                    <a:gd name="T64" fmla="*/ 32 w 352"/>
                    <a:gd name="T65" fmla="*/ 142 h 197"/>
                    <a:gd name="T66" fmla="*/ 0 w 352"/>
                    <a:gd name="T67" fmla="*/ 125 h 197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352"/>
                    <a:gd name="T103" fmla="*/ 0 h 197"/>
                    <a:gd name="T104" fmla="*/ 352 w 352"/>
                    <a:gd name="T105" fmla="*/ 197 h 197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352" h="197">
                      <a:moveTo>
                        <a:pt x="0" y="125"/>
                      </a:moveTo>
                      <a:lnTo>
                        <a:pt x="12" y="112"/>
                      </a:lnTo>
                      <a:lnTo>
                        <a:pt x="75" y="100"/>
                      </a:lnTo>
                      <a:lnTo>
                        <a:pt x="12" y="100"/>
                      </a:lnTo>
                      <a:lnTo>
                        <a:pt x="80" y="83"/>
                      </a:lnTo>
                      <a:lnTo>
                        <a:pt x="25" y="83"/>
                      </a:lnTo>
                      <a:lnTo>
                        <a:pt x="32" y="58"/>
                      </a:lnTo>
                      <a:lnTo>
                        <a:pt x="85" y="55"/>
                      </a:lnTo>
                      <a:lnTo>
                        <a:pt x="47" y="53"/>
                      </a:lnTo>
                      <a:lnTo>
                        <a:pt x="77" y="33"/>
                      </a:lnTo>
                      <a:lnTo>
                        <a:pt x="147" y="55"/>
                      </a:lnTo>
                      <a:lnTo>
                        <a:pt x="182" y="105"/>
                      </a:lnTo>
                      <a:lnTo>
                        <a:pt x="249" y="107"/>
                      </a:lnTo>
                      <a:lnTo>
                        <a:pt x="227" y="83"/>
                      </a:lnTo>
                      <a:lnTo>
                        <a:pt x="237" y="58"/>
                      </a:lnTo>
                      <a:lnTo>
                        <a:pt x="209" y="35"/>
                      </a:lnTo>
                      <a:lnTo>
                        <a:pt x="257" y="0"/>
                      </a:lnTo>
                      <a:lnTo>
                        <a:pt x="277" y="45"/>
                      </a:lnTo>
                      <a:lnTo>
                        <a:pt x="259" y="65"/>
                      </a:lnTo>
                      <a:lnTo>
                        <a:pt x="287" y="73"/>
                      </a:lnTo>
                      <a:lnTo>
                        <a:pt x="279" y="95"/>
                      </a:lnTo>
                      <a:lnTo>
                        <a:pt x="309" y="100"/>
                      </a:lnTo>
                      <a:lnTo>
                        <a:pt x="329" y="73"/>
                      </a:lnTo>
                      <a:lnTo>
                        <a:pt x="352" y="100"/>
                      </a:lnTo>
                      <a:lnTo>
                        <a:pt x="332" y="145"/>
                      </a:lnTo>
                      <a:lnTo>
                        <a:pt x="257" y="142"/>
                      </a:lnTo>
                      <a:lnTo>
                        <a:pt x="140" y="197"/>
                      </a:lnTo>
                      <a:lnTo>
                        <a:pt x="97" y="170"/>
                      </a:lnTo>
                      <a:lnTo>
                        <a:pt x="197" y="125"/>
                      </a:lnTo>
                      <a:lnTo>
                        <a:pt x="110" y="152"/>
                      </a:lnTo>
                      <a:lnTo>
                        <a:pt x="125" y="115"/>
                      </a:lnTo>
                      <a:lnTo>
                        <a:pt x="80" y="152"/>
                      </a:lnTo>
                      <a:lnTo>
                        <a:pt x="32" y="142"/>
                      </a:lnTo>
                      <a:lnTo>
                        <a:pt x="0" y="12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5" name="Group 80"/>
              <p:cNvGrpSpPr>
                <a:grpSpLocks/>
              </p:cNvGrpSpPr>
              <p:nvPr/>
            </p:nvGrpSpPr>
            <p:grpSpPr bwMode="auto">
              <a:xfrm>
                <a:off x="1752" y="1580"/>
                <a:ext cx="79" cy="45"/>
                <a:chOff x="6616" y="7188"/>
                <a:chExt cx="179" cy="120"/>
              </a:xfrm>
            </p:grpSpPr>
            <p:sp>
              <p:nvSpPr>
                <p:cNvPr id="713" name="Freeform 81"/>
                <p:cNvSpPr>
                  <a:spLocks/>
                </p:cNvSpPr>
                <p:nvPr/>
              </p:nvSpPr>
              <p:spPr bwMode="auto">
                <a:xfrm>
                  <a:off x="6616" y="7188"/>
                  <a:ext cx="179" cy="120"/>
                </a:xfrm>
                <a:custGeom>
                  <a:avLst/>
                  <a:gdLst>
                    <a:gd name="T0" fmla="*/ 0 w 179"/>
                    <a:gd name="T1" fmla="*/ 0 h 120"/>
                    <a:gd name="T2" fmla="*/ 10 w 179"/>
                    <a:gd name="T3" fmla="*/ 40 h 120"/>
                    <a:gd name="T4" fmla="*/ 57 w 179"/>
                    <a:gd name="T5" fmla="*/ 40 h 120"/>
                    <a:gd name="T6" fmla="*/ 45 w 179"/>
                    <a:gd name="T7" fmla="*/ 50 h 120"/>
                    <a:gd name="T8" fmla="*/ 52 w 179"/>
                    <a:gd name="T9" fmla="*/ 62 h 120"/>
                    <a:gd name="T10" fmla="*/ 12 w 179"/>
                    <a:gd name="T11" fmla="*/ 70 h 120"/>
                    <a:gd name="T12" fmla="*/ 77 w 179"/>
                    <a:gd name="T13" fmla="*/ 87 h 120"/>
                    <a:gd name="T14" fmla="*/ 179 w 179"/>
                    <a:gd name="T15" fmla="*/ 120 h 120"/>
                    <a:gd name="T16" fmla="*/ 164 w 179"/>
                    <a:gd name="T17" fmla="*/ 50 h 120"/>
                    <a:gd name="T18" fmla="*/ 90 w 179"/>
                    <a:gd name="T19" fmla="*/ 5 h 120"/>
                    <a:gd name="T20" fmla="*/ 67 w 179"/>
                    <a:gd name="T21" fmla="*/ 22 h 120"/>
                    <a:gd name="T22" fmla="*/ 62 w 179"/>
                    <a:gd name="T23" fmla="*/ 0 h 120"/>
                    <a:gd name="T24" fmla="*/ 0 w 179"/>
                    <a:gd name="T25" fmla="*/ 0 h 12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79"/>
                    <a:gd name="T40" fmla="*/ 0 h 120"/>
                    <a:gd name="T41" fmla="*/ 179 w 179"/>
                    <a:gd name="T42" fmla="*/ 120 h 12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79" h="120">
                      <a:moveTo>
                        <a:pt x="0" y="0"/>
                      </a:moveTo>
                      <a:lnTo>
                        <a:pt x="10" y="40"/>
                      </a:lnTo>
                      <a:lnTo>
                        <a:pt x="57" y="40"/>
                      </a:lnTo>
                      <a:lnTo>
                        <a:pt x="45" y="50"/>
                      </a:lnTo>
                      <a:lnTo>
                        <a:pt x="52" y="62"/>
                      </a:lnTo>
                      <a:lnTo>
                        <a:pt x="12" y="70"/>
                      </a:lnTo>
                      <a:lnTo>
                        <a:pt x="77" y="87"/>
                      </a:lnTo>
                      <a:lnTo>
                        <a:pt x="179" y="120"/>
                      </a:lnTo>
                      <a:lnTo>
                        <a:pt x="164" y="50"/>
                      </a:lnTo>
                      <a:lnTo>
                        <a:pt x="90" y="5"/>
                      </a:lnTo>
                      <a:lnTo>
                        <a:pt x="67" y="22"/>
                      </a:lnTo>
                      <a:lnTo>
                        <a:pt x="6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4" name="Freeform 82"/>
                <p:cNvSpPr>
                  <a:spLocks/>
                </p:cNvSpPr>
                <p:nvPr/>
              </p:nvSpPr>
              <p:spPr bwMode="auto">
                <a:xfrm>
                  <a:off x="6616" y="7188"/>
                  <a:ext cx="179" cy="120"/>
                </a:xfrm>
                <a:custGeom>
                  <a:avLst/>
                  <a:gdLst>
                    <a:gd name="T0" fmla="*/ 0 w 179"/>
                    <a:gd name="T1" fmla="*/ 0 h 120"/>
                    <a:gd name="T2" fmla="*/ 10 w 179"/>
                    <a:gd name="T3" fmla="*/ 40 h 120"/>
                    <a:gd name="T4" fmla="*/ 57 w 179"/>
                    <a:gd name="T5" fmla="*/ 40 h 120"/>
                    <a:gd name="T6" fmla="*/ 45 w 179"/>
                    <a:gd name="T7" fmla="*/ 50 h 120"/>
                    <a:gd name="T8" fmla="*/ 52 w 179"/>
                    <a:gd name="T9" fmla="*/ 62 h 120"/>
                    <a:gd name="T10" fmla="*/ 12 w 179"/>
                    <a:gd name="T11" fmla="*/ 70 h 120"/>
                    <a:gd name="T12" fmla="*/ 77 w 179"/>
                    <a:gd name="T13" fmla="*/ 87 h 120"/>
                    <a:gd name="T14" fmla="*/ 179 w 179"/>
                    <a:gd name="T15" fmla="*/ 120 h 120"/>
                    <a:gd name="T16" fmla="*/ 164 w 179"/>
                    <a:gd name="T17" fmla="*/ 50 h 120"/>
                    <a:gd name="T18" fmla="*/ 90 w 179"/>
                    <a:gd name="T19" fmla="*/ 5 h 120"/>
                    <a:gd name="T20" fmla="*/ 67 w 179"/>
                    <a:gd name="T21" fmla="*/ 22 h 120"/>
                    <a:gd name="T22" fmla="*/ 62 w 179"/>
                    <a:gd name="T23" fmla="*/ 0 h 120"/>
                    <a:gd name="T24" fmla="*/ 0 w 179"/>
                    <a:gd name="T25" fmla="*/ 0 h 12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79"/>
                    <a:gd name="T40" fmla="*/ 0 h 120"/>
                    <a:gd name="T41" fmla="*/ 179 w 179"/>
                    <a:gd name="T42" fmla="*/ 120 h 12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79" h="120">
                      <a:moveTo>
                        <a:pt x="0" y="0"/>
                      </a:moveTo>
                      <a:lnTo>
                        <a:pt x="10" y="40"/>
                      </a:lnTo>
                      <a:lnTo>
                        <a:pt x="57" y="40"/>
                      </a:lnTo>
                      <a:lnTo>
                        <a:pt x="45" y="50"/>
                      </a:lnTo>
                      <a:lnTo>
                        <a:pt x="52" y="62"/>
                      </a:lnTo>
                      <a:lnTo>
                        <a:pt x="12" y="70"/>
                      </a:lnTo>
                      <a:lnTo>
                        <a:pt x="77" y="87"/>
                      </a:lnTo>
                      <a:lnTo>
                        <a:pt x="179" y="120"/>
                      </a:lnTo>
                      <a:lnTo>
                        <a:pt x="164" y="50"/>
                      </a:lnTo>
                      <a:lnTo>
                        <a:pt x="90" y="5"/>
                      </a:lnTo>
                      <a:lnTo>
                        <a:pt x="67" y="22"/>
                      </a:lnTo>
                      <a:lnTo>
                        <a:pt x="62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6" name="Group 83"/>
              <p:cNvGrpSpPr>
                <a:grpSpLocks/>
              </p:cNvGrpSpPr>
              <p:nvPr/>
            </p:nvGrpSpPr>
            <p:grpSpPr bwMode="auto">
              <a:xfrm>
                <a:off x="1788" y="1669"/>
                <a:ext cx="63" cy="46"/>
                <a:chOff x="6696" y="7423"/>
                <a:chExt cx="144" cy="122"/>
              </a:xfrm>
            </p:grpSpPr>
            <p:sp>
              <p:nvSpPr>
                <p:cNvPr id="711" name="Freeform 84"/>
                <p:cNvSpPr>
                  <a:spLocks/>
                </p:cNvSpPr>
                <p:nvPr/>
              </p:nvSpPr>
              <p:spPr bwMode="auto">
                <a:xfrm>
                  <a:off x="6696" y="7423"/>
                  <a:ext cx="144" cy="122"/>
                </a:xfrm>
                <a:custGeom>
                  <a:avLst/>
                  <a:gdLst>
                    <a:gd name="T0" fmla="*/ 0 w 144"/>
                    <a:gd name="T1" fmla="*/ 77 h 122"/>
                    <a:gd name="T2" fmla="*/ 15 w 144"/>
                    <a:gd name="T3" fmla="*/ 50 h 122"/>
                    <a:gd name="T4" fmla="*/ 45 w 144"/>
                    <a:gd name="T5" fmla="*/ 52 h 122"/>
                    <a:gd name="T6" fmla="*/ 7 w 144"/>
                    <a:gd name="T7" fmla="*/ 20 h 122"/>
                    <a:gd name="T8" fmla="*/ 15 w 144"/>
                    <a:gd name="T9" fmla="*/ 2 h 122"/>
                    <a:gd name="T10" fmla="*/ 72 w 144"/>
                    <a:gd name="T11" fmla="*/ 42 h 122"/>
                    <a:gd name="T12" fmla="*/ 45 w 144"/>
                    <a:gd name="T13" fmla="*/ 0 h 122"/>
                    <a:gd name="T14" fmla="*/ 129 w 144"/>
                    <a:gd name="T15" fmla="*/ 0 h 122"/>
                    <a:gd name="T16" fmla="*/ 144 w 144"/>
                    <a:gd name="T17" fmla="*/ 84 h 122"/>
                    <a:gd name="T18" fmla="*/ 127 w 144"/>
                    <a:gd name="T19" fmla="*/ 67 h 122"/>
                    <a:gd name="T20" fmla="*/ 124 w 144"/>
                    <a:gd name="T21" fmla="*/ 122 h 122"/>
                    <a:gd name="T22" fmla="*/ 55 w 144"/>
                    <a:gd name="T23" fmla="*/ 112 h 122"/>
                    <a:gd name="T24" fmla="*/ 69 w 144"/>
                    <a:gd name="T25" fmla="*/ 104 h 122"/>
                    <a:gd name="T26" fmla="*/ 50 w 144"/>
                    <a:gd name="T27" fmla="*/ 82 h 122"/>
                    <a:gd name="T28" fmla="*/ 97 w 144"/>
                    <a:gd name="T29" fmla="*/ 59 h 122"/>
                    <a:gd name="T30" fmla="*/ 0 w 144"/>
                    <a:gd name="T31" fmla="*/ 77 h 12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44"/>
                    <a:gd name="T49" fmla="*/ 0 h 122"/>
                    <a:gd name="T50" fmla="*/ 144 w 144"/>
                    <a:gd name="T51" fmla="*/ 122 h 12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44" h="122">
                      <a:moveTo>
                        <a:pt x="0" y="77"/>
                      </a:moveTo>
                      <a:lnTo>
                        <a:pt x="15" y="50"/>
                      </a:lnTo>
                      <a:lnTo>
                        <a:pt x="45" y="52"/>
                      </a:lnTo>
                      <a:lnTo>
                        <a:pt x="7" y="20"/>
                      </a:lnTo>
                      <a:lnTo>
                        <a:pt x="15" y="2"/>
                      </a:lnTo>
                      <a:lnTo>
                        <a:pt x="72" y="42"/>
                      </a:lnTo>
                      <a:lnTo>
                        <a:pt x="45" y="0"/>
                      </a:lnTo>
                      <a:lnTo>
                        <a:pt x="129" y="0"/>
                      </a:lnTo>
                      <a:lnTo>
                        <a:pt x="144" y="84"/>
                      </a:lnTo>
                      <a:lnTo>
                        <a:pt x="127" y="67"/>
                      </a:lnTo>
                      <a:lnTo>
                        <a:pt x="124" y="122"/>
                      </a:lnTo>
                      <a:lnTo>
                        <a:pt x="55" y="112"/>
                      </a:lnTo>
                      <a:lnTo>
                        <a:pt x="69" y="104"/>
                      </a:lnTo>
                      <a:lnTo>
                        <a:pt x="50" y="82"/>
                      </a:lnTo>
                      <a:lnTo>
                        <a:pt x="97" y="59"/>
                      </a:lnTo>
                      <a:lnTo>
                        <a:pt x="0" y="7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2" name="Freeform 85"/>
                <p:cNvSpPr>
                  <a:spLocks/>
                </p:cNvSpPr>
                <p:nvPr/>
              </p:nvSpPr>
              <p:spPr bwMode="auto">
                <a:xfrm>
                  <a:off x="6696" y="7423"/>
                  <a:ext cx="144" cy="122"/>
                </a:xfrm>
                <a:custGeom>
                  <a:avLst/>
                  <a:gdLst>
                    <a:gd name="T0" fmla="*/ 0 w 144"/>
                    <a:gd name="T1" fmla="*/ 77 h 122"/>
                    <a:gd name="T2" fmla="*/ 15 w 144"/>
                    <a:gd name="T3" fmla="*/ 50 h 122"/>
                    <a:gd name="T4" fmla="*/ 45 w 144"/>
                    <a:gd name="T5" fmla="*/ 52 h 122"/>
                    <a:gd name="T6" fmla="*/ 7 w 144"/>
                    <a:gd name="T7" fmla="*/ 20 h 122"/>
                    <a:gd name="T8" fmla="*/ 15 w 144"/>
                    <a:gd name="T9" fmla="*/ 2 h 122"/>
                    <a:gd name="T10" fmla="*/ 72 w 144"/>
                    <a:gd name="T11" fmla="*/ 42 h 122"/>
                    <a:gd name="T12" fmla="*/ 45 w 144"/>
                    <a:gd name="T13" fmla="*/ 0 h 122"/>
                    <a:gd name="T14" fmla="*/ 129 w 144"/>
                    <a:gd name="T15" fmla="*/ 0 h 122"/>
                    <a:gd name="T16" fmla="*/ 144 w 144"/>
                    <a:gd name="T17" fmla="*/ 84 h 122"/>
                    <a:gd name="T18" fmla="*/ 127 w 144"/>
                    <a:gd name="T19" fmla="*/ 67 h 122"/>
                    <a:gd name="T20" fmla="*/ 124 w 144"/>
                    <a:gd name="T21" fmla="*/ 122 h 122"/>
                    <a:gd name="T22" fmla="*/ 55 w 144"/>
                    <a:gd name="T23" fmla="*/ 112 h 122"/>
                    <a:gd name="T24" fmla="*/ 69 w 144"/>
                    <a:gd name="T25" fmla="*/ 104 h 122"/>
                    <a:gd name="T26" fmla="*/ 50 w 144"/>
                    <a:gd name="T27" fmla="*/ 82 h 122"/>
                    <a:gd name="T28" fmla="*/ 97 w 144"/>
                    <a:gd name="T29" fmla="*/ 59 h 122"/>
                    <a:gd name="T30" fmla="*/ 0 w 144"/>
                    <a:gd name="T31" fmla="*/ 77 h 12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44"/>
                    <a:gd name="T49" fmla="*/ 0 h 122"/>
                    <a:gd name="T50" fmla="*/ 144 w 144"/>
                    <a:gd name="T51" fmla="*/ 122 h 12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44" h="122">
                      <a:moveTo>
                        <a:pt x="0" y="77"/>
                      </a:moveTo>
                      <a:lnTo>
                        <a:pt x="15" y="50"/>
                      </a:lnTo>
                      <a:lnTo>
                        <a:pt x="45" y="52"/>
                      </a:lnTo>
                      <a:lnTo>
                        <a:pt x="7" y="20"/>
                      </a:lnTo>
                      <a:lnTo>
                        <a:pt x="15" y="2"/>
                      </a:lnTo>
                      <a:lnTo>
                        <a:pt x="72" y="42"/>
                      </a:lnTo>
                      <a:lnTo>
                        <a:pt x="45" y="0"/>
                      </a:lnTo>
                      <a:lnTo>
                        <a:pt x="129" y="0"/>
                      </a:lnTo>
                      <a:lnTo>
                        <a:pt x="144" y="84"/>
                      </a:lnTo>
                      <a:lnTo>
                        <a:pt x="127" y="67"/>
                      </a:lnTo>
                      <a:lnTo>
                        <a:pt x="124" y="122"/>
                      </a:lnTo>
                      <a:lnTo>
                        <a:pt x="55" y="112"/>
                      </a:lnTo>
                      <a:lnTo>
                        <a:pt x="69" y="104"/>
                      </a:lnTo>
                      <a:lnTo>
                        <a:pt x="50" y="82"/>
                      </a:lnTo>
                      <a:lnTo>
                        <a:pt x="97" y="59"/>
                      </a:lnTo>
                      <a:lnTo>
                        <a:pt x="0" y="7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7" name="Group 86"/>
              <p:cNvGrpSpPr>
                <a:grpSpLocks/>
              </p:cNvGrpSpPr>
              <p:nvPr/>
            </p:nvGrpSpPr>
            <p:grpSpPr bwMode="auto">
              <a:xfrm>
                <a:off x="1791" y="1748"/>
                <a:ext cx="74" cy="72"/>
                <a:chOff x="6703" y="7632"/>
                <a:chExt cx="167" cy="190"/>
              </a:xfrm>
            </p:grpSpPr>
            <p:sp>
              <p:nvSpPr>
                <p:cNvPr id="709" name="Freeform 87"/>
                <p:cNvSpPr>
                  <a:spLocks/>
                </p:cNvSpPr>
                <p:nvPr/>
              </p:nvSpPr>
              <p:spPr bwMode="auto">
                <a:xfrm>
                  <a:off x="6703" y="7632"/>
                  <a:ext cx="167" cy="190"/>
                </a:xfrm>
                <a:custGeom>
                  <a:avLst/>
                  <a:gdLst>
                    <a:gd name="T0" fmla="*/ 0 w 167"/>
                    <a:gd name="T1" fmla="*/ 95 h 190"/>
                    <a:gd name="T2" fmla="*/ 8 w 167"/>
                    <a:gd name="T3" fmla="*/ 70 h 190"/>
                    <a:gd name="T4" fmla="*/ 62 w 167"/>
                    <a:gd name="T5" fmla="*/ 88 h 190"/>
                    <a:gd name="T6" fmla="*/ 55 w 167"/>
                    <a:gd name="T7" fmla="*/ 55 h 190"/>
                    <a:gd name="T8" fmla="*/ 70 w 167"/>
                    <a:gd name="T9" fmla="*/ 55 h 190"/>
                    <a:gd name="T10" fmla="*/ 33 w 167"/>
                    <a:gd name="T11" fmla="*/ 40 h 190"/>
                    <a:gd name="T12" fmla="*/ 50 w 167"/>
                    <a:gd name="T13" fmla="*/ 28 h 190"/>
                    <a:gd name="T14" fmla="*/ 35 w 167"/>
                    <a:gd name="T15" fmla="*/ 13 h 190"/>
                    <a:gd name="T16" fmla="*/ 140 w 167"/>
                    <a:gd name="T17" fmla="*/ 0 h 190"/>
                    <a:gd name="T18" fmla="*/ 145 w 167"/>
                    <a:gd name="T19" fmla="*/ 40 h 190"/>
                    <a:gd name="T20" fmla="*/ 112 w 167"/>
                    <a:gd name="T21" fmla="*/ 80 h 190"/>
                    <a:gd name="T22" fmla="*/ 162 w 167"/>
                    <a:gd name="T23" fmla="*/ 88 h 190"/>
                    <a:gd name="T24" fmla="*/ 167 w 167"/>
                    <a:gd name="T25" fmla="*/ 153 h 190"/>
                    <a:gd name="T26" fmla="*/ 90 w 167"/>
                    <a:gd name="T27" fmla="*/ 190 h 190"/>
                    <a:gd name="T28" fmla="*/ 62 w 167"/>
                    <a:gd name="T29" fmla="*/ 138 h 190"/>
                    <a:gd name="T30" fmla="*/ 0 w 167"/>
                    <a:gd name="T31" fmla="*/ 95 h 19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67"/>
                    <a:gd name="T49" fmla="*/ 0 h 190"/>
                    <a:gd name="T50" fmla="*/ 167 w 167"/>
                    <a:gd name="T51" fmla="*/ 190 h 19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67" h="190">
                      <a:moveTo>
                        <a:pt x="0" y="95"/>
                      </a:moveTo>
                      <a:lnTo>
                        <a:pt x="8" y="70"/>
                      </a:lnTo>
                      <a:lnTo>
                        <a:pt x="62" y="88"/>
                      </a:lnTo>
                      <a:lnTo>
                        <a:pt x="55" y="55"/>
                      </a:lnTo>
                      <a:lnTo>
                        <a:pt x="70" y="55"/>
                      </a:lnTo>
                      <a:lnTo>
                        <a:pt x="33" y="40"/>
                      </a:lnTo>
                      <a:lnTo>
                        <a:pt x="50" y="28"/>
                      </a:lnTo>
                      <a:lnTo>
                        <a:pt x="35" y="13"/>
                      </a:lnTo>
                      <a:lnTo>
                        <a:pt x="140" y="0"/>
                      </a:lnTo>
                      <a:lnTo>
                        <a:pt x="145" y="40"/>
                      </a:lnTo>
                      <a:lnTo>
                        <a:pt x="112" y="80"/>
                      </a:lnTo>
                      <a:lnTo>
                        <a:pt x="162" y="88"/>
                      </a:lnTo>
                      <a:lnTo>
                        <a:pt x="167" y="153"/>
                      </a:lnTo>
                      <a:lnTo>
                        <a:pt x="90" y="190"/>
                      </a:lnTo>
                      <a:lnTo>
                        <a:pt x="62" y="138"/>
                      </a:lnTo>
                      <a:lnTo>
                        <a:pt x="0" y="9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0" name="Freeform 88"/>
                <p:cNvSpPr>
                  <a:spLocks/>
                </p:cNvSpPr>
                <p:nvPr/>
              </p:nvSpPr>
              <p:spPr bwMode="auto">
                <a:xfrm>
                  <a:off x="6703" y="7632"/>
                  <a:ext cx="167" cy="190"/>
                </a:xfrm>
                <a:custGeom>
                  <a:avLst/>
                  <a:gdLst>
                    <a:gd name="T0" fmla="*/ 0 w 167"/>
                    <a:gd name="T1" fmla="*/ 95 h 190"/>
                    <a:gd name="T2" fmla="*/ 8 w 167"/>
                    <a:gd name="T3" fmla="*/ 70 h 190"/>
                    <a:gd name="T4" fmla="*/ 62 w 167"/>
                    <a:gd name="T5" fmla="*/ 88 h 190"/>
                    <a:gd name="T6" fmla="*/ 55 w 167"/>
                    <a:gd name="T7" fmla="*/ 55 h 190"/>
                    <a:gd name="T8" fmla="*/ 70 w 167"/>
                    <a:gd name="T9" fmla="*/ 55 h 190"/>
                    <a:gd name="T10" fmla="*/ 33 w 167"/>
                    <a:gd name="T11" fmla="*/ 40 h 190"/>
                    <a:gd name="T12" fmla="*/ 50 w 167"/>
                    <a:gd name="T13" fmla="*/ 28 h 190"/>
                    <a:gd name="T14" fmla="*/ 35 w 167"/>
                    <a:gd name="T15" fmla="*/ 13 h 190"/>
                    <a:gd name="T16" fmla="*/ 140 w 167"/>
                    <a:gd name="T17" fmla="*/ 0 h 190"/>
                    <a:gd name="T18" fmla="*/ 145 w 167"/>
                    <a:gd name="T19" fmla="*/ 40 h 190"/>
                    <a:gd name="T20" fmla="*/ 112 w 167"/>
                    <a:gd name="T21" fmla="*/ 80 h 190"/>
                    <a:gd name="T22" fmla="*/ 162 w 167"/>
                    <a:gd name="T23" fmla="*/ 88 h 190"/>
                    <a:gd name="T24" fmla="*/ 167 w 167"/>
                    <a:gd name="T25" fmla="*/ 153 h 190"/>
                    <a:gd name="T26" fmla="*/ 90 w 167"/>
                    <a:gd name="T27" fmla="*/ 190 h 190"/>
                    <a:gd name="T28" fmla="*/ 62 w 167"/>
                    <a:gd name="T29" fmla="*/ 138 h 190"/>
                    <a:gd name="T30" fmla="*/ 0 w 167"/>
                    <a:gd name="T31" fmla="*/ 95 h 19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67"/>
                    <a:gd name="T49" fmla="*/ 0 h 190"/>
                    <a:gd name="T50" fmla="*/ 167 w 167"/>
                    <a:gd name="T51" fmla="*/ 190 h 19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67" h="190">
                      <a:moveTo>
                        <a:pt x="0" y="95"/>
                      </a:moveTo>
                      <a:lnTo>
                        <a:pt x="8" y="70"/>
                      </a:lnTo>
                      <a:lnTo>
                        <a:pt x="62" y="88"/>
                      </a:lnTo>
                      <a:lnTo>
                        <a:pt x="55" y="55"/>
                      </a:lnTo>
                      <a:lnTo>
                        <a:pt x="70" y="55"/>
                      </a:lnTo>
                      <a:lnTo>
                        <a:pt x="33" y="40"/>
                      </a:lnTo>
                      <a:lnTo>
                        <a:pt x="50" y="28"/>
                      </a:lnTo>
                      <a:lnTo>
                        <a:pt x="35" y="13"/>
                      </a:lnTo>
                      <a:lnTo>
                        <a:pt x="140" y="0"/>
                      </a:lnTo>
                      <a:lnTo>
                        <a:pt x="145" y="40"/>
                      </a:lnTo>
                      <a:lnTo>
                        <a:pt x="112" y="80"/>
                      </a:lnTo>
                      <a:lnTo>
                        <a:pt x="162" y="88"/>
                      </a:lnTo>
                      <a:lnTo>
                        <a:pt x="167" y="153"/>
                      </a:lnTo>
                      <a:lnTo>
                        <a:pt x="90" y="190"/>
                      </a:lnTo>
                      <a:lnTo>
                        <a:pt x="62" y="138"/>
                      </a:lnTo>
                      <a:lnTo>
                        <a:pt x="0" y="9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8" name="Group 89"/>
              <p:cNvGrpSpPr>
                <a:grpSpLocks/>
              </p:cNvGrpSpPr>
              <p:nvPr/>
            </p:nvGrpSpPr>
            <p:grpSpPr bwMode="auto">
              <a:xfrm>
                <a:off x="1842" y="1592"/>
                <a:ext cx="46" cy="37"/>
                <a:chOff x="6820" y="7220"/>
                <a:chExt cx="103" cy="98"/>
              </a:xfrm>
            </p:grpSpPr>
            <p:sp>
              <p:nvSpPr>
                <p:cNvPr id="707" name="Freeform 90"/>
                <p:cNvSpPr>
                  <a:spLocks/>
                </p:cNvSpPr>
                <p:nvPr/>
              </p:nvSpPr>
              <p:spPr bwMode="auto">
                <a:xfrm>
                  <a:off x="6820" y="7220"/>
                  <a:ext cx="103" cy="98"/>
                </a:xfrm>
                <a:custGeom>
                  <a:avLst/>
                  <a:gdLst>
                    <a:gd name="T0" fmla="*/ 0 w 103"/>
                    <a:gd name="T1" fmla="*/ 0 h 98"/>
                    <a:gd name="T2" fmla="*/ 13 w 103"/>
                    <a:gd name="T3" fmla="*/ 55 h 98"/>
                    <a:gd name="T4" fmla="*/ 45 w 103"/>
                    <a:gd name="T5" fmla="*/ 55 h 98"/>
                    <a:gd name="T6" fmla="*/ 15 w 103"/>
                    <a:gd name="T7" fmla="*/ 63 h 98"/>
                    <a:gd name="T8" fmla="*/ 28 w 103"/>
                    <a:gd name="T9" fmla="*/ 98 h 98"/>
                    <a:gd name="T10" fmla="*/ 93 w 103"/>
                    <a:gd name="T11" fmla="*/ 80 h 98"/>
                    <a:gd name="T12" fmla="*/ 103 w 103"/>
                    <a:gd name="T13" fmla="*/ 48 h 98"/>
                    <a:gd name="T14" fmla="*/ 0 w 103"/>
                    <a:gd name="T15" fmla="*/ 0 h 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03"/>
                    <a:gd name="T25" fmla="*/ 0 h 98"/>
                    <a:gd name="T26" fmla="*/ 103 w 103"/>
                    <a:gd name="T27" fmla="*/ 98 h 9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03" h="98">
                      <a:moveTo>
                        <a:pt x="0" y="0"/>
                      </a:moveTo>
                      <a:lnTo>
                        <a:pt x="13" y="55"/>
                      </a:lnTo>
                      <a:lnTo>
                        <a:pt x="45" y="55"/>
                      </a:lnTo>
                      <a:lnTo>
                        <a:pt x="15" y="63"/>
                      </a:lnTo>
                      <a:lnTo>
                        <a:pt x="28" y="98"/>
                      </a:lnTo>
                      <a:lnTo>
                        <a:pt x="93" y="80"/>
                      </a:lnTo>
                      <a:lnTo>
                        <a:pt x="103" y="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8" name="Freeform 91"/>
                <p:cNvSpPr>
                  <a:spLocks/>
                </p:cNvSpPr>
                <p:nvPr/>
              </p:nvSpPr>
              <p:spPr bwMode="auto">
                <a:xfrm>
                  <a:off x="6820" y="7220"/>
                  <a:ext cx="103" cy="98"/>
                </a:xfrm>
                <a:custGeom>
                  <a:avLst/>
                  <a:gdLst>
                    <a:gd name="T0" fmla="*/ 0 w 103"/>
                    <a:gd name="T1" fmla="*/ 0 h 98"/>
                    <a:gd name="T2" fmla="*/ 13 w 103"/>
                    <a:gd name="T3" fmla="*/ 55 h 98"/>
                    <a:gd name="T4" fmla="*/ 45 w 103"/>
                    <a:gd name="T5" fmla="*/ 55 h 98"/>
                    <a:gd name="T6" fmla="*/ 15 w 103"/>
                    <a:gd name="T7" fmla="*/ 63 h 98"/>
                    <a:gd name="T8" fmla="*/ 28 w 103"/>
                    <a:gd name="T9" fmla="*/ 98 h 98"/>
                    <a:gd name="T10" fmla="*/ 93 w 103"/>
                    <a:gd name="T11" fmla="*/ 80 h 98"/>
                    <a:gd name="T12" fmla="*/ 103 w 103"/>
                    <a:gd name="T13" fmla="*/ 48 h 98"/>
                    <a:gd name="T14" fmla="*/ 0 w 103"/>
                    <a:gd name="T15" fmla="*/ 0 h 9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03"/>
                    <a:gd name="T25" fmla="*/ 0 h 98"/>
                    <a:gd name="T26" fmla="*/ 103 w 103"/>
                    <a:gd name="T27" fmla="*/ 98 h 9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03" h="98">
                      <a:moveTo>
                        <a:pt x="0" y="0"/>
                      </a:moveTo>
                      <a:lnTo>
                        <a:pt x="13" y="55"/>
                      </a:lnTo>
                      <a:lnTo>
                        <a:pt x="45" y="55"/>
                      </a:lnTo>
                      <a:lnTo>
                        <a:pt x="15" y="63"/>
                      </a:lnTo>
                      <a:lnTo>
                        <a:pt x="28" y="98"/>
                      </a:lnTo>
                      <a:lnTo>
                        <a:pt x="93" y="80"/>
                      </a:lnTo>
                      <a:lnTo>
                        <a:pt x="103" y="4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9" name="Group 92"/>
              <p:cNvGrpSpPr>
                <a:grpSpLocks/>
              </p:cNvGrpSpPr>
              <p:nvPr/>
            </p:nvGrpSpPr>
            <p:grpSpPr bwMode="auto">
              <a:xfrm>
                <a:off x="1858" y="1647"/>
                <a:ext cx="218" cy="84"/>
                <a:chOff x="6855" y="7365"/>
                <a:chExt cx="492" cy="222"/>
              </a:xfrm>
            </p:grpSpPr>
            <p:sp>
              <p:nvSpPr>
                <p:cNvPr id="705" name="Freeform 93"/>
                <p:cNvSpPr>
                  <a:spLocks/>
                </p:cNvSpPr>
                <p:nvPr/>
              </p:nvSpPr>
              <p:spPr bwMode="auto">
                <a:xfrm>
                  <a:off x="6855" y="7365"/>
                  <a:ext cx="492" cy="222"/>
                </a:xfrm>
                <a:custGeom>
                  <a:avLst/>
                  <a:gdLst>
                    <a:gd name="T0" fmla="*/ 0 w 492"/>
                    <a:gd name="T1" fmla="*/ 40 h 222"/>
                    <a:gd name="T2" fmla="*/ 28 w 492"/>
                    <a:gd name="T3" fmla="*/ 0 h 222"/>
                    <a:gd name="T4" fmla="*/ 75 w 492"/>
                    <a:gd name="T5" fmla="*/ 25 h 222"/>
                    <a:gd name="T6" fmla="*/ 103 w 492"/>
                    <a:gd name="T7" fmla="*/ 40 h 222"/>
                    <a:gd name="T8" fmla="*/ 95 w 492"/>
                    <a:gd name="T9" fmla="*/ 68 h 222"/>
                    <a:gd name="T10" fmla="*/ 148 w 492"/>
                    <a:gd name="T11" fmla="*/ 43 h 222"/>
                    <a:gd name="T12" fmla="*/ 187 w 492"/>
                    <a:gd name="T13" fmla="*/ 68 h 222"/>
                    <a:gd name="T14" fmla="*/ 158 w 492"/>
                    <a:gd name="T15" fmla="*/ 68 h 222"/>
                    <a:gd name="T16" fmla="*/ 217 w 492"/>
                    <a:gd name="T17" fmla="*/ 80 h 222"/>
                    <a:gd name="T18" fmla="*/ 148 w 492"/>
                    <a:gd name="T19" fmla="*/ 90 h 222"/>
                    <a:gd name="T20" fmla="*/ 187 w 492"/>
                    <a:gd name="T21" fmla="*/ 103 h 222"/>
                    <a:gd name="T22" fmla="*/ 158 w 492"/>
                    <a:gd name="T23" fmla="*/ 117 h 222"/>
                    <a:gd name="T24" fmla="*/ 197 w 492"/>
                    <a:gd name="T25" fmla="*/ 108 h 222"/>
                    <a:gd name="T26" fmla="*/ 225 w 492"/>
                    <a:gd name="T27" fmla="*/ 147 h 222"/>
                    <a:gd name="T28" fmla="*/ 232 w 492"/>
                    <a:gd name="T29" fmla="*/ 127 h 222"/>
                    <a:gd name="T30" fmla="*/ 322 w 492"/>
                    <a:gd name="T31" fmla="*/ 147 h 222"/>
                    <a:gd name="T32" fmla="*/ 417 w 492"/>
                    <a:gd name="T33" fmla="*/ 108 h 222"/>
                    <a:gd name="T34" fmla="*/ 492 w 492"/>
                    <a:gd name="T35" fmla="*/ 150 h 222"/>
                    <a:gd name="T36" fmla="*/ 469 w 492"/>
                    <a:gd name="T37" fmla="*/ 177 h 222"/>
                    <a:gd name="T38" fmla="*/ 479 w 492"/>
                    <a:gd name="T39" fmla="*/ 217 h 222"/>
                    <a:gd name="T40" fmla="*/ 430 w 492"/>
                    <a:gd name="T41" fmla="*/ 222 h 222"/>
                    <a:gd name="T42" fmla="*/ 380 w 492"/>
                    <a:gd name="T43" fmla="*/ 187 h 222"/>
                    <a:gd name="T44" fmla="*/ 380 w 492"/>
                    <a:gd name="T45" fmla="*/ 217 h 222"/>
                    <a:gd name="T46" fmla="*/ 352 w 492"/>
                    <a:gd name="T47" fmla="*/ 222 h 222"/>
                    <a:gd name="T48" fmla="*/ 245 w 492"/>
                    <a:gd name="T49" fmla="*/ 222 h 222"/>
                    <a:gd name="T50" fmla="*/ 232 w 492"/>
                    <a:gd name="T51" fmla="*/ 195 h 222"/>
                    <a:gd name="T52" fmla="*/ 205 w 492"/>
                    <a:gd name="T53" fmla="*/ 222 h 222"/>
                    <a:gd name="T54" fmla="*/ 173 w 492"/>
                    <a:gd name="T55" fmla="*/ 195 h 222"/>
                    <a:gd name="T56" fmla="*/ 148 w 492"/>
                    <a:gd name="T57" fmla="*/ 212 h 222"/>
                    <a:gd name="T58" fmla="*/ 108 w 492"/>
                    <a:gd name="T59" fmla="*/ 75 h 222"/>
                    <a:gd name="T60" fmla="*/ 53 w 492"/>
                    <a:gd name="T61" fmla="*/ 83 h 222"/>
                    <a:gd name="T62" fmla="*/ 0 w 492"/>
                    <a:gd name="T63" fmla="*/ 40 h 22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492"/>
                    <a:gd name="T97" fmla="*/ 0 h 222"/>
                    <a:gd name="T98" fmla="*/ 492 w 492"/>
                    <a:gd name="T99" fmla="*/ 222 h 22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492" h="222">
                      <a:moveTo>
                        <a:pt x="0" y="40"/>
                      </a:moveTo>
                      <a:lnTo>
                        <a:pt x="28" y="0"/>
                      </a:lnTo>
                      <a:lnTo>
                        <a:pt x="75" y="25"/>
                      </a:lnTo>
                      <a:lnTo>
                        <a:pt x="103" y="40"/>
                      </a:lnTo>
                      <a:lnTo>
                        <a:pt x="95" y="68"/>
                      </a:lnTo>
                      <a:lnTo>
                        <a:pt x="148" y="43"/>
                      </a:lnTo>
                      <a:lnTo>
                        <a:pt x="187" y="68"/>
                      </a:lnTo>
                      <a:lnTo>
                        <a:pt x="158" y="68"/>
                      </a:lnTo>
                      <a:lnTo>
                        <a:pt x="217" y="80"/>
                      </a:lnTo>
                      <a:lnTo>
                        <a:pt x="148" y="90"/>
                      </a:lnTo>
                      <a:lnTo>
                        <a:pt x="187" y="103"/>
                      </a:lnTo>
                      <a:lnTo>
                        <a:pt x="158" y="117"/>
                      </a:lnTo>
                      <a:lnTo>
                        <a:pt x="197" y="108"/>
                      </a:lnTo>
                      <a:lnTo>
                        <a:pt x="225" y="147"/>
                      </a:lnTo>
                      <a:lnTo>
                        <a:pt x="232" y="127"/>
                      </a:lnTo>
                      <a:lnTo>
                        <a:pt x="322" y="147"/>
                      </a:lnTo>
                      <a:lnTo>
                        <a:pt x="417" y="108"/>
                      </a:lnTo>
                      <a:lnTo>
                        <a:pt x="492" y="150"/>
                      </a:lnTo>
                      <a:lnTo>
                        <a:pt x="469" y="177"/>
                      </a:lnTo>
                      <a:lnTo>
                        <a:pt x="479" y="217"/>
                      </a:lnTo>
                      <a:lnTo>
                        <a:pt x="430" y="222"/>
                      </a:lnTo>
                      <a:lnTo>
                        <a:pt x="380" y="187"/>
                      </a:lnTo>
                      <a:lnTo>
                        <a:pt x="380" y="217"/>
                      </a:lnTo>
                      <a:lnTo>
                        <a:pt x="352" y="222"/>
                      </a:lnTo>
                      <a:lnTo>
                        <a:pt x="245" y="222"/>
                      </a:lnTo>
                      <a:lnTo>
                        <a:pt x="232" y="195"/>
                      </a:lnTo>
                      <a:lnTo>
                        <a:pt x="205" y="222"/>
                      </a:lnTo>
                      <a:lnTo>
                        <a:pt x="173" y="195"/>
                      </a:lnTo>
                      <a:lnTo>
                        <a:pt x="148" y="212"/>
                      </a:lnTo>
                      <a:lnTo>
                        <a:pt x="108" y="75"/>
                      </a:lnTo>
                      <a:lnTo>
                        <a:pt x="53" y="83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6" name="Freeform 94"/>
                <p:cNvSpPr>
                  <a:spLocks/>
                </p:cNvSpPr>
                <p:nvPr/>
              </p:nvSpPr>
              <p:spPr bwMode="auto">
                <a:xfrm>
                  <a:off x="6855" y="7365"/>
                  <a:ext cx="492" cy="222"/>
                </a:xfrm>
                <a:custGeom>
                  <a:avLst/>
                  <a:gdLst>
                    <a:gd name="T0" fmla="*/ 0 w 492"/>
                    <a:gd name="T1" fmla="*/ 40 h 222"/>
                    <a:gd name="T2" fmla="*/ 28 w 492"/>
                    <a:gd name="T3" fmla="*/ 0 h 222"/>
                    <a:gd name="T4" fmla="*/ 75 w 492"/>
                    <a:gd name="T5" fmla="*/ 25 h 222"/>
                    <a:gd name="T6" fmla="*/ 103 w 492"/>
                    <a:gd name="T7" fmla="*/ 40 h 222"/>
                    <a:gd name="T8" fmla="*/ 95 w 492"/>
                    <a:gd name="T9" fmla="*/ 68 h 222"/>
                    <a:gd name="T10" fmla="*/ 148 w 492"/>
                    <a:gd name="T11" fmla="*/ 43 h 222"/>
                    <a:gd name="T12" fmla="*/ 187 w 492"/>
                    <a:gd name="T13" fmla="*/ 68 h 222"/>
                    <a:gd name="T14" fmla="*/ 158 w 492"/>
                    <a:gd name="T15" fmla="*/ 68 h 222"/>
                    <a:gd name="T16" fmla="*/ 217 w 492"/>
                    <a:gd name="T17" fmla="*/ 80 h 222"/>
                    <a:gd name="T18" fmla="*/ 148 w 492"/>
                    <a:gd name="T19" fmla="*/ 90 h 222"/>
                    <a:gd name="T20" fmla="*/ 187 w 492"/>
                    <a:gd name="T21" fmla="*/ 103 h 222"/>
                    <a:gd name="T22" fmla="*/ 158 w 492"/>
                    <a:gd name="T23" fmla="*/ 117 h 222"/>
                    <a:gd name="T24" fmla="*/ 197 w 492"/>
                    <a:gd name="T25" fmla="*/ 108 h 222"/>
                    <a:gd name="T26" fmla="*/ 225 w 492"/>
                    <a:gd name="T27" fmla="*/ 147 h 222"/>
                    <a:gd name="T28" fmla="*/ 232 w 492"/>
                    <a:gd name="T29" fmla="*/ 127 h 222"/>
                    <a:gd name="T30" fmla="*/ 322 w 492"/>
                    <a:gd name="T31" fmla="*/ 147 h 222"/>
                    <a:gd name="T32" fmla="*/ 417 w 492"/>
                    <a:gd name="T33" fmla="*/ 108 h 222"/>
                    <a:gd name="T34" fmla="*/ 492 w 492"/>
                    <a:gd name="T35" fmla="*/ 150 h 222"/>
                    <a:gd name="T36" fmla="*/ 469 w 492"/>
                    <a:gd name="T37" fmla="*/ 177 h 222"/>
                    <a:gd name="T38" fmla="*/ 479 w 492"/>
                    <a:gd name="T39" fmla="*/ 217 h 222"/>
                    <a:gd name="T40" fmla="*/ 430 w 492"/>
                    <a:gd name="T41" fmla="*/ 222 h 222"/>
                    <a:gd name="T42" fmla="*/ 380 w 492"/>
                    <a:gd name="T43" fmla="*/ 187 h 222"/>
                    <a:gd name="T44" fmla="*/ 380 w 492"/>
                    <a:gd name="T45" fmla="*/ 217 h 222"/>
                    <a:gd name="T46" fmla="*/ 352 w 492"/>
                    <a:gd name="T47" fmla="*/ 222 h 222"/>
                    <a:gd name="T48" fmla="*/ 245 w 492"/>
                    <a:gd name="T49" fmla="*/ 222 h 222"/>
                    <a:gd name="T50" fmla="*/ 232 w 492"/>
                    <a:gd name="T51" fmla="*/ 195 h 222"/>
                    <a:gd name="T52" fmla="*/ 205 w 492"/>
                    <a:gd name="T53" fmla="*/ 222 h 222"/>
                    <a:gd name="T54" fmla="*/ 173 w 492"/>
                    <a:gd name="T55" fmla="*/ 195 h 222"/>
                    <a:gd name="T56" fmla="*/ 148 w 492"/>
                    <a:gd name="T57" fmla="*/ 212 h 222"/>
                    <a:gd name="T58" fmla="*/ 108 w 492"/>
                    <a:gd name="T59" fmla="*/ 75 h 222"/>
                    <a:gd name="T60" fmla="*/ 53 w 492"/>
                    <a:gd name="T61" fmla="*/ 83 h 222"/>
                    <a:gd name="T62" fmla="*/ 0 w 492"/>
                    <a:gd name="T63" fmla="*/ 40 h 22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492"/>
                    <a:gd name="T97" fmla="*/ 0 h 222"/>
                    <a:gd name="T98" fmla="*/ 492 w 492"/>
                    <a:gd name="T99" fmla="*/ 222 h 22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492" h="222">
                      <a:moveTo>
                        <a:pt x="0" y="40"/>
                      </a:moveTo>
                      <a:lnTo>
                        <a:pt x="28" y="0"/>
                      </a:lnTo>
                      <a:lnTo>
                        <a:pt x="75" y="25"/>
                      </a:lnTo>
                      <a:lnTo>
                        <a:pt x="103" y="40"/>
                      </a:lnTo>
                      <a:lnTo>
                        <a:pt x="95" y="68"/>
                      </a:lnTo>
                      <a:lnTo>
                        <a:pt x="148" y="43"/>
                      </a:lnTo>
                      <a:lnTo>
                        <a:pt x="187" y="68"/>
                      </a:lnTo>
                      <a:lnTo>
                        <a:pt x="158" y="68"/>
                      </a:lnTo>
                      <a:lnTo>
                        <a:pt x="217" y="80"/>
                      </a:lnTo>
                      <a:lnTo>
                        <a:pt x="148" y="90"/>
                      </a:lnTo>
                      <a:lnTo>
                        <a:pt x="187" y="103"/>
                      </a:lnTo>
                      <a:lnTo>
                        <a:pt x="158" y="117"/>
                      </a:lnTo>
                      <a:lnTo>
                        <a:pt x="197" y="108"/>
                      </a:lnTo>
                      <a:lnTo>
                        <a:pt x="225" y="147"/>
                      </a:lnTo>
                      <a:lnTo>
                        <a:pt x="232" y="127"/>
                      </a:lnTo>
                      <a:lnTo>
                        <a:pt x="322" y="147"/>
                      </a:lnTo>
                      <a:lnTo>
                        <a:pt x="417" y="108"/>
                      </a:lnTo>
                      <a:lnTo>
                        <a:pt x="492" y="150"/>
                      </a:lnTo>
                      <a:lnTo>
                        <a:pt x="469" y="177"/>
                      </a:lnTo>
                      <a:lnTo>
                        <a:pt x="479" y="217"/>
                      </a:lnTo>
                      <a:lnTo>
                        <a:pt x="430" y="222"/>
                      </a:lnTo>
                      <a:lnTo>
                        <a:pt x="380" y="187"/>
                      </a:lnTo>
                      <a:lnTo>
                        <a:pt x="380" y="217"/>
                      </a:lnTo>
                      <a:lnTo>
                        <a:pt x="352" y="222"/>
                      </a:lnTo>
                      <a:lnTo>
                        <a:pt x="245" y="222"/>
                      </a:lnTo>
                      <a:lnTo>
                        <a:pt x="232" y="195"/>
                      </a:lnTo>
                      <a:lnTo>
                        <a:pt x="205" y="222"/>
                      </a:lnTo>
                      <a:lnTo>
                        <a:pt x="173" y="195"/>
                      </a:lnTo>
                      <a:lnTo>
                        <a:pt x="148" y="212"/>
                      </a:lnTo>
                      <a:lnTo>
                        <a:pt x="108" y="75"/>
                      </a:lnTo>
                      <a:lnTo>
                        <a:pt x="53" y="83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0" name="Group 95"/>
              <p:cNvGrpSpPr>
                <a:grpSpLocks/>
              </p:cNvGrpSpPr>
              <p:nvPr/>
            </p:nvGrpSpPr>
            <p:grpSpPr bwMode="auto">
              <a:xfrm>
                <a:off x="1868" y="1509"/>
                <a:ext cx="143" cy="107"/>
                <a:chOff x="6878" y="7001"/>
                <a:chExt cx="322" cy="284"/>
              </a:xfrm>
            </p:grpSpPr>
            <p:sp>
              <p:nvSpPr>
                <p:cNvPr id="703" name="Freeform 96"/>
                <p:cNvSpPr>
                  <a:spLocks/>
                </p:cNvSpPr>
                <p:nvPr/>
              </p:nvSpPr>
              <p:spPr bwMode="auto">
                <a:xfrm>
                  <a:off x="6878" y="7001"/>
                  <a:ext cx="322" cy="284"/>
                </a:xfrm>
                <a:custGeom>
                  <a:avLst/>
                  <a:gdLst>
                    <a:gd name="T0" fmla="*/ 0 w 322"/>
                    <a:gd name="T1" fmla="*/ 87 h 284"/>
                    <a:gd name="T2" fmla="*/ 77 w 322"/>
                    <a:gd name="T3" fmla="*/ 69 h 284"/>
                    <a:gd name="T4" fmla="*/ 35 w 322"/>
                    <a:gd name="T5" fmla="*/ 32 h 284"/>
                    <a:gd name="T6" fmla="*/ 105 w 322"/>
                    <a:gd name="T7" fmla="*/ 10 h 284"/>
                    <a:gd name="T8" fmla="*/ 52 w 322"/>
                    <a:gd name="T9" fmla="*/ 0 h 284"/>
                    <a:gd name="T10" fmla="*/ 135 w 322"/>
                    <a:gd name="T11" fmla="*/ 12 h 284"/>
                    <a:gd name="T12" fmla="*/ 159 w 322"/>
                    <a:gd name="T13" fmla="*/ 69 h 284"/>
                    <a:gd name="T14" fmla="*/ 204 w 322"/>
                    <a:gd name="T15" fmla="*/ 69 h 284"/>
                    <a:gd name="T16" fmla="*/ 219 w 322"/>
                    <a:gd name="T17" fmla="*/ 112 h 284"/>
                    <a:gd name="T18" fmla="*/ 224 w 322"/>
                    <a:gd name="T19" fmla="*/ 82 h 284"/>
                    <a:gd name="T20" fmla="*/ 247 w 322"/>
                    <a:gd name="T21" fmla="*/ 87 h 284"/>
                    <a:gd name="T22" fmla="*/ 237 w 322"/>
                    <a:gd name="T23" fmla="*/ 112 h 284"/>
                    <a:gd name="T24" fmla="*/ 262 w 322"/>
                    <a:gd name="T25" fmla="*/ 127 h 284"/>
                    <a:gd name="T26" fmla="*/ 247 w 322"/>
                    <a:gd name="T27" fmla="*/ 154 h 284"/>
                    <a:gd name="T28" fmla="*/ 297 w 322"/>
                    <a:gd name="T29" fmla="*/ 152 h 284"/>
                    <a:gd name="T30" fmla="*/ 322 w 322"/>
                    <a:gd name="T31" fmla="*/ 189 h 284"/>
                    <a:gd name="T32" fmla="*/ 259 w 322"/>
                    <a:gd name="T33" fmla="*/ 202 h 284"/>
                    <a:gd name="T34" fmla="*/ 242 w 322"/>
                    <a:gd name="T35" fmla="*/ 234 h 284"/>
                    <a:gd name="T36" fmla="*/ 227 w 322"/>
                    <a:gd name="T37" fmla="*/ 202 h 284"/>
                    <a:gd name="T38" fmla="*/ 212 w 322"/>
                    <a:gd name="T39" fmla="*/ 282 h 284"/>
                    <a:gd name="T40" fmla="*/ 174 w 322"/>
                    <a:gd name="T41" fmla="*/ 242 h 284"/>
                    <a:gd name="T42" fmla="*/ 197 w 322"/>
                    <a:gd name="T43" fmla="*/ 284 h 284"/>
                    <a:gd name="T44" fmla="*/ 122 w 322"/>
                    <a:gd name="T45" fmla="*/ 277 h 284"/>
                    <a:gd name="T46" fmla="*/ 97 w 322"/>
                    <a:gd name="T47" fmla="*/ 254 h 284"/>
                    <a:gd name="T48" fmla="*/ 132 w 322"/>
                    <a:gd name="T49" fmla="*/ 252 h 284"/>
                    <a:gd name="T50" fmla="*/ 95 w 322"/>
                    <a:gd name="T51" fmla="*/ 242 h 284"/>
                    <a:gd name="T52" fmla="*/ 85 w 322"/>
                    <a:gd name="T53" fmla="*/ 232 h 284"/>
                    <a:gd name="T54" fmla="*/ 105 w 322"/>
                    <a:gd name="T55" fmla="*/ 227 h 284"/>
                    <a:gd name="T56" fmla="*/ 75 w 322"/>
                    <a:gd name="T57" fmla="*/ 209 h 284"/>
                    <a:gd name="T58" fmla="*/ 174 w 322"/>
                    <a:gd name="T59" fmla="*/ 187 h 284"/>
                    <a:gd name="T60" fmla="*/ 52 w 322"/>
                    <a:gd name="T61" fmla="*/ 189 h 284"/>
                    <a:gd name="T62" fmla="*/ 27 w 322"/>
                    <a:gd name="T63" fmla="*/ 159 h 284"/>
                    <a:gd name="T64" fmla="*/ 75 w 322"/>
                    <a:gd name="T65" fmla="*/ 152 h 284"/>
                    <a:gd name="T66" fmla="*/ 5 w 322"/>
                    <a:gd name="T67" fmla="*/ 127 h 284"/>
                    <a:gd name="T68" fmla="*/ 17 w 322"/>
                    <a:gd name="T69" fmla="*/ 127 h 284"/>
                    <a:gd name="T70" fmla="*/ 2 w 322"/>
                    <a:gd name="T71" fmla="*/ 104 h 284"/>
                    <a:gd name="T72" fmla="*/ 77 w 322"/>
                    <a:gd name="T73" fmla="*/ 104 h 284"/>
                    <a:gd name="T74" fmla="*/ 0 w 322"/>
                    <a:gd name="T75" fmla="*/ 87 h 284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322"/>
                    <a:gd name="T115" fmla="*/ 0 h 284"/>
                    <a:gd name="T116" fmla="*/ 322 w 322"/>
                    <a:gd name="T117" fmla="*/ 284 h 284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322" h="284">
                      <a:moveTo>
                        <a:pt x="0" y="87"/>
                      </a:moveTo>
                      <a:lnTo>
                        <a:pt x="77" y="69"/>
                      </a:lnTo>
                      <a:lnTo>
                        <a:pt x="35" y="32"/>
                      </a:lnTo>
                      <a:lnTo>
                        <a:pt x="105" y="10"/>
                      </a:lnTo>
                      <a:lnTo>
                        <a:pt x="52" y="0"/>
                      </a:lnTo>
                      <a:lnTo>
                        <a:pt x="135" y="12"/>
                      </a:lnTo>
                      <a:lnTo>
                        <a:pt x="159" y="69"/>
                      </a:lnTo>
                      <a:lnTo>
                        <a:pt x="204" y="69"/>
                      </a:lnTo>
                      <a:lnTo>
                        <a:pt x="219" y="112"/>
                      </a:lnTo>
                      <a:lnTo>
                        <a:pt x="224" y="82"/>
                      </a:lnTo>
                      <a:lnTo>
                        <a:pt x="247" y="87"/>
                      </a:lnTo>
                      <a:lnTo>
                        <a:pt x="237" y="112"/>
                      </a:lnTo>
                      <a:lnTo>
                        <a:pt x="262" y="127"/>
                      </a:lnTo>
                      <a:lnTo>
                        <a:pt x="247" y="154"/>
                      </a:lnTo>
                      <a:lnTo>
                        <a:pt x="297" y="152"/>
                      </a:lnTo>
                      <a:lnTo>
                        <a:pt x="322" y="189"/>
                      </a:lnTo>
                      <a:lnTo>
                        <a:pt x="259" y="202"/>
                      </a:lnTo>
                      <a:lnTo>
                        <a:pt x="242" y="234"/>
                      </a:lnTo>
                      <a:lnTo>
                        <a:pt x="227" y="202"/>
                      </a:lnTo>
                      <a:lnTo>
                        <a:pt x="212" y="282"/>
                      </a:lnTo>
                      <a:lnTo>
                        <a:pt x="174" y="242"/>
                      </a:lnTo>
                      <a:lnTo>
                        <a:pt x="197" y="284"/>
                      </a:lnTo>
                      <a:lnTo>
                        <a:pt x="122" y="277"/>
                      </a:lnTo>
                      <a:lnTo>
                        <a:pt x="97" y="254"/>
                      </a:lnTo>
                      <a:lnTo>
                        <a:pt x="132" y="252"/>
                      </a:lnTo>
                      <a:lnTo>
                        <a:pt x="95" y="242"/>
                      </a:lnTo>
                      <a:lnTo>
                        <a:pt x="85" y="232"/>
                      </a:lnTo>
                      <a:lnTo>
                        <a:pt x="105" y="227"/>
                      </a:lnTo>
                      <a:lnTo>
                        <a:pt x="75" y="209"/>
                      </a:lnTo>
                      <a:lnTo>
                        <a:pt x="174" y="187"/>
                      </a:lnTo>
                      <a:lnTo>
                        <a:pt x="52" y="189"/>
                      </a:lnTo>
                      <a:lnTo>
                        <a:pt x="27" y="159"/>
                      </a:lnTo>
                      <a:lnTo>
                        <a:pt x="75" y="152"/>
                      </a:lnTo>
                      <a:lnTo>
                        <a:pt x="5" y="127"/>
                      </a:lnTo>
                      <a:lnTo>
                        <a:pt x="17" y="127"/>
                      </a:lnTo>
                      <a:lnTo>
                        <a:pt x="2" y="104"/>
                      </a:lnTo>
                      <a:lnTo>
                        <a:pt x="77" y="104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4" name="Freeform 97"/>
                <p:cNvSpPr>
                  <a:spLocks/>
                </p:cNvSpPr>
                <p:nvPr/>
              </p:nvSpPr>
              <p:spPr bwMode="auto">
                <a:xfrm>
                  <a:off x="6878" y="7001"/>
                  <a:ext cx="322" cy="284"/>
                </a:xfrm>
                <a:custGeom>
                  <a:avLst/>
                  <a:gdLst>
                    <a:gd name="T0" fmla="*/ 0 w 322"/>
                    <a:gd name="T1" fmla="*/ 87 h 284"/>
                    <a:gd name="T2" fmla="*/ 77 w 322"/>
                    <a:gd name="T3" fmla="*/ 69 h 284"/>
                    <a:gd name="T4" fmla="*/ 35 w 322"/>
                    <a:gd name="T5" fmla="*/ 32 h 284"/>
                    <a:gd name="T6" fmla="*/ 105 w 322"/>
                    <a:gd name="T7" fmla="*/ 10 h 284"/>
                    <a:gd name="T8" fmla="*/ 52 w 322"/>
                    <a:gd name="T9" fmla="*/ 0 h 284"/>
                    <a:gd name="T10" fmla="*/ 135 w 322"/>
                    <a:gd name="T11" fmla="*/ 12 h 284"/>
                    <a:gd name="T12" fmla="*/ 159 w 322"/>
                    <a:gd name="T13" fmla="*/ 69 h 284"/>
                    <a:gd name="T14" fmla="*/ 204 w 322"/>
                    <a:gd name="T15" fmla="*/ 69 h 284"/>
                    <a:gd name="T16" fmla="*/ 219 w 322"/>
                    <a:gd name="T17" fmla="*/ 112 h 284"/>
                    <a:gd name="T18" fmla="*/ 224 w 322"/>
                    <a:gd name="T19" fmla="*/ 82 h 284"/>
                    <a:gd name="T20" fmla="*/ 247 w 322"/>
                    <a:gd name="T21" fmla="*/ 87 h 284"/>
                    <a:gd name="T22" fmla="*/ 237 w 322"/>
                    <a:gd name="T23" fmla="*/ 112 h 284"/>
                    <a:gd name="T24" fmla="*/ 262 w 322"/>
                    <a:gd name="T25" fmla="*/ 127 h 284"/>
                    <a:gd name="T26" fmla="*/ 247 w 322"/>
                    <a:gd name="T27" fmla="*/ 154 h 284"/>
                    <a:gd name="T28" fmla="*/ 297 w 322"/>
                    <a:gd name="T29" fmla="*/ 152 h 284"/>
                    <a:gd name="T30" fmla="*/ 322 w 322"/>
                    <a:gd name="T31" fmla="*/ 189 h 284"/>
                    <a:gd name="T32" fmla="*/ 259 w 322"/>
                    <a:gd name="T33" fmla="*/ 202 h 284"/>
                    <a:gd name="T34" fmla="*/ 242 w 322"/>
                    <a:gd name="T35" fmla="*/ 234 h 284"/>
                    <a:gd name="T36" fmla="*/ 227 w 322"/>
                    <a:gd name="T37" fmla="*/ 202 h 284"/>
                    <a:gd name="T38" fmla="*/ 212 w 322"/>
                    <a:gd name="T39" fmla="*/ 282 h 284"/>
                    <a:gd name="T40" fmla="*/ 174 w 322"/>
                    <a:gd name="T41" fmla="*/ 242 h 284"/>
                    <a:gd name="T42" fmla="*/ 197 w 322"/>
                    <a:gd name="T43" fmla="*/ 284 h 284"/>
                    <a:gd name="T44" fmla="*/ 122 w 322"/>
                    <a:gd name="T45" fmla="*/ 277 h 284"/>
                    <a:gd name="T46" fmla="*/ 97 w 322"/>
                    <a:gd name="T47" fmla="*/ 254 h 284"/>
                    <a:gd name="T48" fmla="*/ 132 w 322"/>
                    <a:gd name="T49" fmla="*/ 252 h 284"/>
                    <a:gd name="T50" fmla="*/ 95 w 322"/>
                    <a:gd name="T51" fmla="*/ 242 h 284"/>
                    <a:gd name="T52" fmla="*/ 85 w 322"/>
                    <a:gd name="T53" fmla="*/ 232 h 284"/>
                    <a:gd name="T54" fmla="*/ 105 w 322"/>
                    <a:gd name="T55" fmla="*/ 227 h 284"/>
                    <a:gd name="T56" fmla="*/ 75 w 322"/>
                    <a:gd name="T57" fmla="*/ 209 h 284"/>
                    <a:gd name="T58" fmla="*/ 174 w 322"/>
                    <a:gd name="T59" fmla="*/ 187 h 284"/>
                    <a:gd name="T60" fmla="*/ 52 w 322"/>
                    <a:gd name="T61" fmla="*/ 189 h 284"/>
                    <a:gd name="T62" fmla="*/ 27 w 322"/>
                    <a:gd name="T63" fmla="*/ 159 h 284"/>
                    <a:gd name="T64" fmla="*/ 75 w 322"/>
                    <a:gd name="T65" fmla="*/ 152 h 284"/>
                    <a:gd name="T66" fmla="*/ 5 w 322"/>
                    <a:gd name="T67" fmla="*/ 127 h 284"/>
                    <a:gd name="T68" fmla="*/ 17 w 322"/>
                    <a:gd name="T69" fmla="*/ 127 h 284"/>
                    <a:gd name="T70" fmla="*/ 2 w 322"/>
                    <a:gd name="T71" fmla="*/ 104 h 284"/>
                    <a:gd name="T72" fmla="*/ 77 w 322"/>
                    <a:gd name="T73" fmla="*/ 104 h 284"/>
                    <a:gd name="T74" fmla="*/ 0 w 322"/>
                    <a:gd name="T75" fmla="*/ 87 h 284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322"/>
                    <a:gd name="T115" fmla="*/ 0 h 284"/>
                    <a:gd name="T116" fmla="*/ 322 w 322"/>
                    <a:gd name="T117" fmla="*/ 284 h 284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322" h="284">
                      <a:moveTo>
                        <a:pt x="0" y="87"/>
                      </a:moveTo>
                      <a:lnTo>
                        <a:pt x="77" y="69"/>
                      </a:lnTo>
                      <a:lnTo>
                        <a:pt x="35" y="32"/>
                      </a:lnTo>
                      <a:lnTo>
                        <a:pt x="105" y="10"/>
                      </a:lnTo>
                      <a:lnTo>
                        <a:pt x="52" y="0"/>
                      </a:lnTo>
                      <a:lnTo>
                        <a:pt x="135" y="12"/>
                      </a:lnTo>
                      <a:lnTo>
                        <a:pt x="159" y="69"/>
                      </a:lnTo>
                      <a:lnTo>
                        <a:pt x="204" y="69"/>
                      </a:lnTo>
                      <a:lnTo>
                        <a:pt x="219" y="112"/>
                      </a:lnTo>
                      <a:lnTo>
                        <a:pt x="224" y="82"/>
                      </a:lnTo>
                      <a:lnTo>
                        <a:pt x="247" y="87"/>
                      </a:lnTo>
                      <a:lnTo>
                        <a:pt x="237" y="112"/>
                      </a:lnTo>
                      <a:lnTo>
                        <a:pt x="262" y="127"/>
                      </a:lnTo>
                      <a:lnTo>
                        <a:pt x="247" y="154"/>
                      </a:lnTo>
                      <a:lnTo>
                        <a:pt x="297" y="152"/>
                      </a:lnTo>
                      <a:lnTo>
                        <a:pt x="322" y="189"/>
                      </a:lnTo>
                      <a:lnTo>
                        <a:pt x="259" y="202"/>
                      </a:lnTo>
                      <a:lnTo>
                        <a:pt x="242" y="234"/>
                      </a:lnTo>
                      <a:lnTo>
                        <a:pt x="227" y="202"/>
                      </a:lnTo>
                      <a:lnTo>
                        <a:pt x="212" y="282"/>
                      </a:lnTo>
                      <a:lnTo>
                        <a:pt x="174" y="242"/>
                      </a:lnTo>
                      <a:lnTo>
                        <a:pt x="197" y="284"/>
                      </a:lnTo>
                      <a:lnTo>
                        <a:pt x="122" y="277"/>
                      </a:lnTo>
                      <a:lnTo>
                        <a:pt x="97" y="254"/>
                      </a:lnTo>
                      <a:lnTo>
                        <a:pt x="132" y="252"/>
                      </a:lnTo>
                      <a:lnTo>
                        <a:pt x="95" y="242"/>
                      </a:lnTo>
                      <a:lnTo>
                        <a:pt x="85" y="232"/>
                      </a:lnTo>
                      <a:lnTo>
                        <a:pt x="105" y="227"/>
                      </a:lnTo>
                      <a:lnTo>
                        <a:pt x="75" y="209"/>
                      </a:lnTo>
                      <a:lnTo>
                        <a:pt x="174" y="187"/>
                      </a:lnTo>
                      <a:lnTo>
                        <a:pt x="52" y="189"/>
                      </a:lnTo>
                      <a:lnTo>
                        <a:pt x="27" y="159"/>
                      </a:lnTo>
                      <a:lnTo>
                        <a:pt x="75" y="152"/>
                      </a:lnTo>
                      <a:lnTo>
                        <a:pt x="5" y="127"/>
                      </a:lnTo>
                      <a:lnTo>
                        <a:pt x="17" y="127"/>
                      </a:lnTo>
                      <a:lnTo>
                        <a:pt x="2" y="104"/>
                      </a:lnTo>
                      <a:lnTo>
                        <a:pt x="77" y="104"/>
                      </a:lnTo>
                      <a:lnTo>
                        <a:pt x="0" y="8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1" name="Group 98"/>
              <p:cNvGrpSpPr>
                <a:grpSpLocks/>
              </p:cNvGrpSpPr>
              <p:nvPr/>
            </p:nvGrpSpPr>
            <p:grpSpPr bwMode="auto">
              <a:xfrm>
                <a:off x="1868" y="1697"/>
                <a:ext cx="33" cy="28"/>
                <a:chOff x="6878" y="7497"/>
                <a:chExt cx="75" cy="75"/>
              </a:xfrm>
            </p:grpSpPr>
            <p:sp>
              <p:nvSpPr>
                <p:cNvPr id="701" name="Freeform 99"/>
                <p:cNvSpPr>
                  <a:spLocks/>
                </p:cNvSpPr>
                <p:nvPr/>
              </p:nvSpPr>
              <p:spPr bwMode="auto">
                <a:xfrm>
                  <a:off x="6878" y="7497"/>
                  <a:ext cx="75" cy="75"/>
                </a:xfrm>
                <a:custGeom>
                  <a:avLst/>
                  <a:gdLst>
                    <a:gd name="T0" fmla="*/ 0 w 75"/>
                    <a:gd name="T1" fmla="*/ 50 h 75"/>
                    <a:gd name="T2" fmla="*/ 7 w 75"/>
                    <a:gd name="T3" fmla="*/ 0 h 75"/>
                    <a:gd name="T4" fmla="*/ 62 w 75"/>
                    <a:gd name="T5" fmla="*/ 15 h 75"/>
                    <a:gd name="T6" fmla="*/ 75 w 75"/>
                    <a:gd name="T7" fmla="*/ 75 h 75"/>
                    <a:gd name="T8" fmla="*/ 0 w 75"/>
                    <a:gd name="T9" fmla="*/ 50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"/>
                    <a:gd name="T16" fmla="*/ 0 h 75"/>
                    <a:gd name="T17" fmla="*/ 75 w 75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" h="75">
                      <a:moveTo>
                        <a:pt x="0" y="50"/>
                      </a:moveTo>
                      <a:lnTo>
                        <a:pt x="7" y="0"/>
                      </a:lnTo>
                      <a:lnTo>
                        <a:pt x="62" y="15"/>
                      </a:lnTo>
                      <a:lnTo>
                        <a:pt x="75" y="75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2" name="Freeform 100"/>
                <p:cNvSpPr>
                  <a:spLocks/>
                </p:cNvSpPr>
                <p:nvPr/>
              </p:nvSpPr>
              <p:spPr bwMode="auto">
                <a:xfrm>
                  <a:off x="6878" y="7497"/>
                  <a:ext cx="75" cy="75"/>
                </a:xfrm>
                <a:custGeom>
                  <a:avLst/>
                  <a:gdLst>
                    <a:gd name="T0" fmla="*/ 0 w 75"/>
                    <a:gd name="T1" fmla="*/ 50 h 75"/>
                    <a:gd name="T2" fmla="*/ 7 w 75"/>
                    <a:gd name="T3" fmla="*/ 0 h 75"/>
                    <a:gd name="T4" fmla="*/ 62 w 75"/>
                    <a:gd name="T5" fmla="*/ 15 h 75"/>
                    <a:gd name="T6" fmla="*/ 75 w 75"/>
                    <a:gd name="T7" fmla="*/ 75 h 75"/>
                    <a:gd name="T8" fmla="*/ 0 w 75"/>
                    <a:gd name="T9" fmla="*/ 50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"/>
                    <a:gd name="T16" fmla="*/ 0 h 75"/>
                    <a:gd name="T17" fmla="*/ 75 w 75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" h="75">
                      <a:moveTo>
                        <a:pt x="0" y="50"/>
                      </a:moveTo>
                      <a:lnTo>
                        <a:pt x="7" y="0"/>
                      </a:lnTo>
                      <a:lnTo>
                        <a:pt x="62" y="15"/>
                      </a:lnTo>
                      <a:lnTo>
                        <a:pt x="75" y="7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2" name="Group 101"/>
              <p:cNvGrpSpPr>
                <a:grpSpLocks/>
              </p:cNvGrpSpPr>
              <p:nvPr/>
            </p:nvGrpSpPr>
            <p:grpSpPr bwMode="auto">
              <a:xfrm>
                <a:off x="1869" y="1629"/>
                <a:ext cx="38" cy="15"/>
                <a:chOff x="6880" y="7318"/>
                <a:chExt cx="85" cy="40"/>
              </a:xfrm>
            </p:grpSpPr>
            <p:sp>
              <p:nvSpPr>
                <p:cNvPr id="699" name="Freeform 102"/>
                <p:cNvSpPr>
                  <a:spLocks/>
                </p:cNvSpPr>
                <p:nvPr/>
              </p:nvSpPr>
              <p:spPr bwMode="auto">
                <a:xfrm>
                  <a:off x="6880" y="7318"/>
                  <a:ext cx="85" cy="40"/>
                </a:xfrm>
                <a:custGeom>
                  <a:avLst/>
                  <a:gdLst>
                    <a:gd name="T0" fmla="*/ 0 w 85"/>
                    <a:gd name="T1" fmla="*/ 10 h 40"/>
                    <a:gd name="T2" fmla="*/ 20 w 85"/>
                    <a:gd name="T3" fmla="*/ 40 h 40"/>
                    <a:gd name="T4" fmla="*/ 85 w 85"/>
                    <a:gd name="T5" fmla="*/ 10 h 40"/>
                    <a:gd name="T6" fmla="*/ 20 w 85"/>
                    <a:gd name="T7" fmla="*/ 0 h 40"/>
                    <a:gd name="T8" fmla="*/ 0 w 85"/>
                    <a:gd name="T9" fmla="*/ 1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"/>
                    <a:gd name="T16" fmla="*/ 0 h 40"/>
                    <a:gd name="T17" fmla="*/ 85 w 85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" h="40">
                      <a:moveTo>
                        <a:pt x="0" y="10"/>
                      </a:moveTo>
                      <a:lnTo>
                        <a:pt x="20" y="40"/>
                      </a:lnTo>
                      <a:lnTo>
                        <a:pt x="85" y="10"/>
                      </a:lnTo>
                      <a:lnTo>
                        <a:pt x="20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0" name="Freeform 103"/>
                <p:cNvSpPr>
                  <a:spLocks/>
                </p:cNvSpPr>
                <p:nvPr/>
              </p:nvSpPr>
              <p:spPr bwMode="auto">
                <a:xfrm>
                  <a:off x="6880" y="7318"/>
                  <a:ext cx="85" cy="40"/>
                </a:xfrm>
                <a:custGeom>
                  <a:avLst/>
                  <a:gdLst>
                    <a:gd name="T0" fmla="*/ 0 w 85"/>
                    <a:gd name="T1" fmla="*/ 10 h 40"/>
                    <a:gd name="T2" fmla="*/ 20 w 85"/>
                    <a:gd name="T3" fmla="*/ 40 h 40"/>
                    <a:gd name="T4" fmla="*/ 85 w 85"/>
                    <a:gd name="T5" fmla="*/ 10 h 40"/>
                    <a:gd name="T6" fmla="*/ 20 w 85"/>
                    <a:gd name="T7" fmla="*/ 0 h 40"/>
                    <a:gd name="T8" fmla="*/ 0 w 85"/>
                    <a:gd name="T9" fmla="*/ 1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"/>
                    <a:gd name="T16" fmla="*/ 0 h 40"/>
                    <a:gd name="T17" fmla="*/ 85 w 85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" h="40">
                      <a:moveTo>
                        <a:pt x="0" y="10"/>
                      </a:moveTo>
                      <a:lnTo>
                        <a:pt x="20" y="40"/>
                      </a:lnTo>
                      <a:lnTo>
                        <a:pt x="85" y="10"/>
                      </a:lnTo>
                      <a:lnTo>
                        <a:pt x="20" y="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3" name="Group 104"/>
              <p:cNvGrpSpPr>
                <a:grpSpLocks/>
              </p:cNvGrpSpPr>
              <p:nvPr/>
            </p:nvGrpSpPr>
            <p:grpSpPr bwMode="auto">
              <a:xfrm>
                <a:off x="1875" y="1744"/>
                <a:ext cx="68" cy="59"/>
                <a:chOff x="6893" y="7622"/>
                <a:chExt cx="154" cy="153"/>
              </a:xfrm>
            </p:grpSpPr>
            <p:sp>
              <p:nvSpPr>
                <p:cNvPr id="697" name="Freeform 105"/>
                <p:cNvSpPr>
                  <a:spLocks/>
                </p:cNvSpPr>
                <p:nvPr/>
              </p:nvSpPr>
              <p:spPr bwMode="auto">
                <a:xfrm>
                  <a:off x="6893" y="7622"/>
                  <a:ext cx="154" cy="153"/>
                </a:xfrm>
                <a:custGeom>
                  <a:avLst/>
                  <a:gdLst>
                    <a:gd name="T0" fmla="*/ 0 w 154"/>
                    <a:gd name="T1" fmla="*/ 25 h 153"/>
                    <a:gd name="T2" fmla="*/ 2 w 154"/>
                    <a:gd name="T3" fmla="*/ 98 h 153"/>
                    <a:gd name="T4" fmla="*/ 20 w 154"/>
                    <a:gd name="T5" fmla="*/ 108 h 153"/>
                    <a:gd name="T6" fmla="*/ 12 w 154"/>
                    <a:gd name="T7" fmla="*/ 153 h 153"/>
                    <a:gd name="T8" fmla="*/ 37 w 154"/>
                    <a:gd name="T9" fmla="*/ 153 h 153"/>
                    <a:gd name="T10" fmla="*/ 60 w 154"/>
                    <a:gd name="T11" fmla="*/ 118 h 153"/>
                    <a:gd name="T12" fmla="*/ 37 w 154"/>
                    <a:gd name="T13" fmla="*/ 98 h 153"/>
                    <a:gd name="T14" fmla="*/ 100 w 154"/>
                    <a:gd name="T15" fmla="*/ 98 h 153"/>
                    <a:gd name="T16" fmla="*/ 154 w 154"/>
                    <a:gd name="T17" fmla="*/ 13 h 153"/>
                    <a:gd name="T18" fmla="*/ 12 w 154"/>
                    <a:gd name="T19" fmla="*/ 0 h 153"/>
                    <a:gd name="T20" fmla="*/ 30 w 154"/>
                    <a:gd name="T21" fmla="*/ 25 h 153"/>
                    <a:gd name="T22" fmla="*/ 0 w 154"/>
                    <a:gd name="T23" fmla="*/ 25 h 15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54"/>
                    <a:gd name="T37" fmla="*/ 0 h 153"/>
                    <a:gd name="T38" fmla="*/ 154 w 154"/>
                    <a:gd name="T39" fmla="*/ 153 h 15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54" h="153">
                      <a:moveTo>
                        <a:pt x="0" y="25"/>
                      </a:moveTo>
                      <a:lnTo>
                        <a:pt x="2" y="98"/>
                      </a:lnTo>
                      <a:lnTo>
                        <a:pt x="20" y="108"/>
                      </a:lnTo>
                      <a:lnTo>
                        <a:pt x="12" y="153"/>
                      </a:lnTo>
                      <a:lnTo>
                        <a:pt x="37" y="153"/>
                      </a:lnTo>
                      <a:lnTo>
                        <a:pt x="60" y="118"/>
                      </a:lnTo>
                      <a:lnTo>
                        <a:pt x="37" y="98"/>
                      </a:lnTo>
                      <a:lnTo>
                        <a:pt x="100" y="98"/>
                      </a:lnTo>
                      <a:lnTo>
                        <a:pt x="154" y="13"/>
                      </a:lnTo>
                      <a:lnTo>
                        <a:pt x="12" y="0"/>
                      </a:lnTo>
                      <a:lnTo>
                        <a:pt x="30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8" name="Freeform 106"/>
                <p:cNvSpPr>
                  <a:spLocks/>
                </p:cNvSpPr>
                <p:nvPr/>
              </p:nvSpPr>
              <p:spPr bwMode="auto">
                <a:xfrm>
                  <a:off x="6893" y="7622"/>
                  <a:ext cx="154" cy="153"/>
                </a:xfrm>
                <a:custGeom>
                  <a:avLst/>
                  <a:gdLst>
                    <a:gd name="T0" fmla="*/ 0 w 154"/>
                    <a:gd name="T1" fmla="*/ 25 h 153"/>
                    <a:gd name="T2" fmla="*/ 2 w 154"/>
                    <a:gd name="T3" fmla="*/ 98 h 153"/>
                    <a:gd name="T4" fmla="*/ 20 w 154"/>
                    <a:gd name="T5" fmla="*/ 108 h 153"/>
                    <a:gd name="T6" fmla="*/ 12 w 154"/>
                    <a:gd name="T7" fmla="*/ 153 h 153"/>
                    <a:gd name="T8" fmla="*/ 37 w 154"/>
                    <a:gd name="T9" fmla="*/ 153 h 153"/>
                    <a:gd name="T10" fmla="*/ 60 w 154"/>
                    <a:gd name="T11" fmla="*/ 118 h 153"/>
                    <a:gd name="T12" fmla="*/ 37 w 154"/>
                    <a:gd name="T13" fmla="*/ 98 h 153"/>
                    <a:gd name="T14" fmla="*/ 100 w 154"/>
                    <a:gd name="T15" fmla="*/ 98 h 153"/>
                    <a:gd name="T16" fmla="*/ 154 w 154"/>
                    <a:gd name="T17" fmla="*/ 13 h 153"/>
                    <a:gd name="T18" fmla="*/ 12 w 154"/>
                    <a:gd name="T19" fmla="*/ 0 h 153"/>
                    <a:gd name="T20" fmla="*/ 30 w 154"/>
                    <a:gd name="T21" fmla="*/ 25 h 153"/>
                    <a:gd name="T22" fmla="*/ 0 w 154"/>
                    <a:gd name="T23" fmla="*/ 25 h 15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54"/>
                    <a:gd name="T37" fmla="*/ 0 h 153"/>
                    <a:gd name="T38" fmla="*/ 154 w 154"/>
                    <a:gd name="T39" fmla="*/ 153 h 15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54" h="153">
                      <a:moveTo>
                        <a:pt x="0" y="25"/>
                      </a:moveTo>
                      <a:lnTo>
                        <a:pt x="2" y="98"/>
                      </a:lnTo>
                      <a:lnTo>
                        <a:pt x="20" y="108"/>
                      </a:lnTo>
                      <a:lnTo>
                        <a:pt x="12" y="153"/>
                      </a:lnTo>
                      <a:lnTo>
                        <a:pt x="37" y="153"/>
                      </a:lnTo>
                      <a:lnTo>
                        <a:pt x="60" y="118"/>
                      </a:lnTo>
                      <a:lnTo>
                        <a:pt x="37" y="98"/>
                      </a:lnTo>
                      <a:lnTo>
                        <a:pt x="100" y="98"/>
                      </a:lnTo>
                      <a:lnTo>
                        <a:pt x="154" y="13"/>
                      </a:lnTo>
                      <a:lnTo>
                        <a:pt x="12" y="0"/>
                      </a:lnTo>
                      <a:lnTo>
                        <a:pt x="30" y="25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4" name="Group 107"/>
              <p:cNvGrpSpPr>
                <a:grpSpLocks/>
              </p:cNvGrpSpPr>
              <p:nvPr/>
            </p:nvGrpSpPr>
            <p:grpSpPr bwMode="auto">
              <a:xfrm>
                <a:off x="1923" y="1442"/>
                <a:ext cx="386" cy="239"/>
                <a:chOff x="7003" y="6826"/>
                <a:chExt cx="870" cy="629"/>
              </a:xfrm>
            </p:grpSpPr>
            <p:sp>
              <p:nvSpPr>
                <p:cNvPr id="695" name="Freeform 108"/>
                <p:cNvSpPr>
                  <a:spLocks/>
                </p:cNvSpPr>
                <p:nvPr/>
              </p:nvSpPr>
              <p:spPr bwMode="auto">
                <a:xfrm>
                  <a:off x="7003" y="6826"/>
                  <a:ext cx="870" cy="629"/>
                </a:xfrm>
                <a:custGeom>
                  <a:avLst/>
                  <a:gdLst>
                    <a:gd name="T0" fmla="*/ 44 w 870"/>
                    <a:gd name="T1" fmla="*/ 175 h 629"/>
                    <a:gd name="T2" fmla="*/ 84 w 870"/>
                    <a:gd name="T3" fmla="*/ 180 h 629"/>
                    <a:gd name="T4" fmla="*/ 207 w 870"/>
                    <a:gd name="T5" fmla="*/ 175 h 629"/>
                    <a:gd name="T6" fmla="*/ 182 w 870"/>
                    <a:gd name="T7" fmla="*/ 197 h 629"/>
                    <a:gd name="T8" fmla="*/ 157 w 870"/>
                    <a:gd name="T9" fmla="*/ 242 h 629"/>
                    <a:gd name="T10" fmla="*/ 234 w 870"/>
                    <a:gd name="T11" fmla="*/ 244 h 629"/>
                    <a:gd name="T12" fmla="*/ 331 w 870"/>
                    <a:gd name="T13" fmla="*/ 185 h 629"/>
                    <a:gd name="T14" fmla="*/ 464 w 870"/>
                    <a:gd name="T15" fmla="*/ 207 h 629"/>
                    <a:gd name="T16" fmla="*/ 336 w 870"/>
                    <a:gd name="T17" fmla="*/ 329 h 629"/>
                    <a:gd name="T18" fmla="*/ 152 w 870"/>
                    <a:gd name="T19" fmla="*/ 262 h 629"/>
                    <a:gd name="T20" fmla="*/ 152 w 870"/>
                    <a:gd name="T21" fmla="*/ 307 h 629"/>
                    <a:gd name="T22" fmla="*/ 294 w 870"/>
                    <a:gd name="T23" fmla="*/ 384 h 629"/>
                    <a:gd name="T24" fmla="*/ 189 w 870"/>
                    <a:gd name="T25" fmla="*/ 392 h 629"/>
                    <a:gd name="T26" fmla="*/ 167 w 870"/>
                    <a:gd name="T27" fmla="*/ 444 h 629"/>
                    <a:gd name="T28" fmla="*/ 204 w 870"/>
                    <a:gd name="T29" fmla="*/ 417 h 629"/>
                    <a:gd name="T30" fmla="*/ 172 w 870"/>
                    <a:gd name="T31" fmla="*/ 477 h 629"/>
                    <a:gd name="T32" fmla="*/ 199 w 870"/>
                    <a:gd name="T33" fmla="*/ 512 h 629"/>
                    <a:gd name="T34" fmla="*/ 207 w 870"/>
                    <a:gd name="T35" fmla="*/ 532 h 629"/>
                    <a:gd name="T36" fmla="*/ 144 w 870"/>
                    <a:gd name="T37" fmla="*/ 539 h 629"/>
                    <a:gd name="T38" fmla="*/ 89 w 870"/>
                    <a:gd name="T39" fmla="*/ 569 h 629"/>
                    <a:gd name="T40" fmla="*/ 182 w 870"/>
                    <a:gd name="T41" fmla="*/ 622 h 629"/>
                    <a:gd name="T42" fmla="*/ 239 w 870"/>
                    <a:gd name="T43" fmla="*/ 604 h 629"/>
                    <a:gd name="T44" fmla="*/ 269 w 870"/>
                    <a:gd name="T45" fmla="*/ 602 h 629"/>
                    <a:gd name="T46" fmla="*/ 306 w 870"/>
                    <a:gd name="T47" fmla="*/ 629 h 629"/>
                    <a:gd name="T48" fmla="*/ 356 w 870"/>
                    <a:gd name="T49" fmla="*/ 569 h 629"/>
                    <a:gd name="T50" fmla="*/ 389 w 870"/>
                    <a:gd name="T51" fmla="*/ 532 h 629"/>
                    <a:gd name="T52" fmla="*/ 451 w 870"/>
                    <a:gd name="T53" fmla="*/ 477 h 629"/>
                    <a:gd name="T54" fmla="*/ 476 w 870"/>
                    <a:gd name="T55" fmla="*/ 449 h 629"/>
                    <a:gd name="T56" fmla="*/ 484 w 870"/>
                    <a:gd name="T57" fmla="*/ 399 h 629"/>
                    <a:gd name="T58" fmla="*/ 399 w 870"/>
                    <a:gd name="T59" fmla="*/ 374 h 629"/>
                    <a:gd name="T60" fmla="*/ 396 w 870"/>
                    <a:gd name="T61" fmla="*/ 359 h 629"/>
                    <a:gd name="T62" fmla="*/ 571 w 870"/>
                    <a:gd name="T63" fmla="*/ 329 h 629"/>
                    <a:gd name="T64" fmla="*/ 608 w 870"/>
                    <a:gd name="T65" fmla="*/ 279 h 629"/>
                    <a:gd name="T66" fmla="*/ 778 w 870"/>
                    <a:gd name="T67" fmla="*/ 160 h 629"/>
                    <a:gd name="T68" fmla="*/ 651 w 870"/>
                    <a:gd name="T69" fmla="*/ 155 h 629"/>
                    <a:gd name="T70" fmla="*/ 870 w 870"/>
                    <a:gd name="T71" fmla="*/ 90 h 629"/>
                    <a:gd name="T72" fmla="*/ 803 w 870"/>
                    <a:gd name="T73" fmla="*/ 25 h 629"/>
                    <a:gd name="T74" fmla="*/ 516 w 870"/>
                    <a:gd name="T75" fmla="*/ 0 h 629"/>
                    <a:gd name="T76" fmla="*/ 476 w 870"/>
                    <a:gd name="T77" fmla="*/ 10 h 629"/>
                    <a:gd name="T78" fmla="*/ 429 w 870"/>
                    <a:gd name="T79" fmla="*/ 67 h 629"/>
                    <a:gd name="T80" fmla="*/ 331 w 870"/>
                    <a:gd name="T81" fmla="*/ 37 h 629"/>
                    <a:gd name="T82" fmla="*/ 254 w 870"/>
                    <a:gd name="T83" fmla="*/ 45 h 629"/>
                    <a:gd name="T84" fmla="*/ 299 w 870"/>
                    <a:gd name="T85" fmla="*/ 107 h 629"/>
                    <a:gd name="T86" fmla="*/ 182 w 870"/>
                    <a:gd name="T87" fmla="*/ 110 h 62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870"/>
                    <a:gd name="T133" fmla="*/ 0 h 629"/>
                    <a:gd name="T134" fmla="*/ 870 w 870"/>
                    <a:gd name="T135" fmla="*/ 629 h 62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870" h="629">
                      <a:moveTo>
                        <a:pt x="0" y="145"/>
                      </a:moveTo>
                      <a:lnTo>
                        <a:pt x="74" y="145"/>
                      </a:lnTo>
                      <a:lnTo>
                        <a:pt x="44" y="175"/>
                      </a:lnTo>
                      <a:lnTo>
                        <a:pt x="152" y="155"/>
                      </a:lnTo>
                      <a:lnTo>
                        <a:pt x="62" y="175"/>
                      </a:lnTo>
                      <a:lnTo>
                        <a:pt x="84" y="180"/>
                      </a:lnTo>
                      <a:lnTo>
                        <a:pt x="57" y="180"/>
                      </a:lnTo>
                      <a:lnTo>
                        <a:pt x="67" y="200"/>
                      </a:lnTo>
                      <a:lnTo>
                        <a:pt x="207" y="175"/>
                      </a:lnTo>
                      <a:lnTo>
                        <a:pt x="74" y="210"/>
                      </a:lnTo>
                      <a:lnTo>
                        <a:pt x="132" y="242"/>
                      </a:lnTo>
                      <a:lnTo>
                        <a:pt x="182" y="197"/>
                      </a:lnTo>
                      <a:lnTo>
                        <a:pt x="277" y="187"/>
                      </a:lnTo>
                      <a:lnTo>
                        <a:pt x="182" y="207"/>
                      </a:lnTo>
                      <a:lnTo>
                        <a:pt x="157" y="242"/>
                      </a:lnTo>
                      <a:lnTo>
                        <a:pt x="217" y="244"/>
                      </a:lnTo>
                      <a:lnTo>
                        <a:pt x="277" y="210"/>
                      </a:lnTo>
                      <a:lnTo>
                        <a:pt x="234" y="244"/>
                      </a:lnTo>
                      <a:lnTo>
                        <a:pt x="277" y="244"/>
                      </a:lnTo>
                      <a:lnTo>
                        <a:pt x="341" y="222"/>
                      </a:lnTo>
                      <a:lnTo>
                        <a:pt x="331" y="185"/>
                      </a:lnTo>
                      <a:lnTo>
                        <a:pt x="406" y="155"/>
                      </a:lnTo>
                      <a:lnTo>
                        <a:pt x="351" y="220"/>
                      </a:lnTo>
                      <a:lnTo>
                        <a:pt x="464" y="207"/>
                      </a:lnTo>
                      <a:lnTo>
                        <a:pt x="239" y="262"/>
                      </a:lnTo>
                      <a:lnTo>
                        <a:pt x="292" y="329"/>
                      </a:lnTo>
                      <a:lnTo>
                        <a:pt x="336" y="329"/>
                      </a:lnTo>
                      <a:lnTo>
                        <a:pt x="311" y="337"/>
                      </a:lnTo>
                      <a:lnTo>
                        <a:pt x="224" y="267"/>
                      </a:lnTo>
                      <a:lnTo>
                        <a:pt x="152" y="262"/>
                      </a:lnTo>
                      <a:lnTo>
                        <a:pt x="152" y="287"/>
                      </a:lnTo>
                      <a:lnTo>
                        <a:pt x="182" y="302"/>
                      </a:lnTo>
                      <a:lnTo>
                        <a:pt x="152" y="307"/>
                      </a:lnTo>
                      <a:lnTo>
                        <a:pt x="239" y="382"/>
                      </a:lnTo>
                      <a:lnTo>
                        <a:pt x="202" y="384"/>
                      </a:lnTo>
                      <a:lnTo>
                        <a:pt x="294" y="384"/>
                      </a:lnTo>
                      <a:lnTo>
                        <a:pt x="244" y="402"/>
                      </a:lnTo>
                      <a:lnTo>
                        <a:pt x="269" y="427"/>
                      </a:lnTo>
                      <a:lnTo>
                        <a:pt x="189" y="392"/>
                      </a:lnTo>
                      <a:lnTo>
                        <a:pt x="144" y="402"/>
                      </a:lnTo>
                      <a:lnTo>
                        <a:pt x="122" y="457"/>
                      </a:lnTo>
                      <a:lnTo>
                        <a:pt x="167" y="444"/>
                      </a:lnTo>
                      <a:lnTo>
                        <a:pt x="162" y="457"/>
                      </a:lnTo>
                      <a:lnTo>
                        <a:pt x="179" y="457"/>
                      </a:lnTo>
                      <a:lnTo>
                        <a:pt x="204" y="417"/>
                      </a:lnTo>
                      <a:lnTo>
                        <a:pt x="197" y="449"/>
                      </a:lnTo>
                      <a:lnTo>
                        <a:pt x="222" y="457"/>
                      </a:lnTo>
                      <a:lnTo>
                        <a:pt x="172" y="477"/>
                      </a:lnTo>
                      <a:lnTo>
                        <a:pt x="202" y="477"/>
                      </a:lnTo>
                      <a:lnTo>
                        <a:pt x="179" y="489"/>
                      </a:lnTo>
                      <a:lnTo>
                        <a:pt x="199" y="512"/>
                      </a:lnTo>
                      <a:lnTo>
                        <a:pt x="234" y="512"/>
                      </a:lnTo>
                      <a:lnTo>
                        <a:pt x="269" y="472"/>
                      </a:lnTo>
                      <a:lnTo>
                        <a:pt x="207" y="532"/>
                      </a:lnTo>
                      <a:lnTo>
                        <a:pt x="152" y="482"/>
                      </a:lnTo>
                      <a:lnTo>
                        <a:pt x="99" y="499"/>
                      </a:lnTo>
                      <a:lnTo>
                        <a:pt x="144" y="539"/>
                      </a:lnTo>
                      <a:lnTo>
                        <a:pt x="67" y="564"/>
                      </a:lnTo>
                      <a:lnTo>
                        <a:pt x="77" y="604"/>
                      </a:lnTo>
                      <a:lnTo>
                        <a:pt x="89" y="569"/>
                      </a:lnTo>
                      <a:lnTo>
                        <a:pt x="92" y="604"/>
                      </a:lnTo>
                      <a:lnTo>
                        <a:pt x="144" y="592"/>
                      </a:lnTo>
                      <a:lnTo>
                        <a:pt x="182" y="622"/>
                      </a:lnTo>
                      <a:lnTo>
                        <a:pt x="207" y="619"/>
                      </a:lnTo>
                      <a:lnTo>
                        <a:pt x="184" y="597"/>
                      </a:lnTo>
                      <a:lnTo>
                        <a:pt x="239" y="604"/>
                      </a:lnTo>
                      <a:lnTo>
                        <a:pt x="234" y="577"/>
                      </a:lnTo>
                      <a:lnTo>
                        <a:pt x="259" y="604"/>
                      </a:lnTo>
                      <a:lnTo>
                        <a:pt x="269" y="602"/>
                      </a:lnTo>
                      <a:lnTo>
                        <a:pt x="264" y="579"/>
                      </a:lnTo>
                      <a:lnTo>
                        <a:pt x="304" y="602"/>
                      </a:lnTo>
                      <a:lnTo>
                        <a:pt x="306" y="629"/>
                      </a:lnTo>
                      <a:lnTo>
                        <a:pt x="381" y="602"/>
                      </a:lnTo>
                      <a:lnTo>
                        <a:pt x="394" y="564"/>
                      </a:lnTo>
                      <a:lnTo>
                        <a:pt x="356" y="569"/>
                      </a:lnTo>
                      <a:lnTo>
                        <a:pt x="356" y="539"/>
                      </a:lnTo>
                      <a:lnTo>
                        <a:pt x="277" y="539"/>
                      </a:lnTo>
                      <a:lnTo>
                        <a:pt x="389" y="532"/>
                      </a:lnTo>
                      <a:lnTo>
                        <a:pt x="404" y="507"/>
                      </a:lnTo>
                      <a:lnTo>
                        <a:pt x="389" y="474"/>
                      </a:lnTo>
                      <a:lnTo>
                        <a:pt x="451" y="477"/>
                      </a:lnTo>
                      <a:lnTo>
                        <a:pt x="464" y="457"/>
                      </a:lnTo>
                      <a:lnTo>
                        <a:pt x="424" y="449"/>
                      </a:lnTo>
                      <a:lnTo>
                        <a:pt x="476" y="449"/>
                      </a:lnTo>
                      <a:lnTo>
                        <a:pt x="441" y="429"/>
                      </a:lnTo>
                      <a:lnTo>
                        <a:pt x="486" y="417"/>
                      </a:lnTo>
                      <a:lnTo>
                        <a:pt x="484" y="399"/>
                      </a:lnTo>
                      <a:lnTo>
                        <a:pt x="399" y="392"/>
                      </a:lnTo>
                      <a:lnTo>
                        <a:pt x="444" y="377"/>
                      </a:lnTo>
                      <a:lnTo>
                        <a:pt x="399" y="374"/>
                      </a:lnTo>
                      <a:lnTo>
                        <a:pt x="486" y="384"/>
                      </a:lnTo>
                      <a:lnTo>
                        <a:pt x="489" y="367"/>
                      </a:lnTo>
                      <a:lnTo>
                        <a:pt x="396" y="359"/>
                      </a:lnTo>
                      <a:lnTo>
                        <a:pt x="519" y="337"/>
                      </a:lnTo>
                      <a:lnTo>
                        <a:pt x="484" y="314"/>
                      </a:lnTo>
                      <a:lnTo>
                        <a:pt x="571" y="329"/>
                      </a:lnTo>
                      <a:lnTo>
                        <a:pt x="601" y="287"/>
                      </a:lnTo>
                      <a:lnTo>
                        <a:pt x="554" y="287"/>
                      </a:lnTo>
                      <a:lnTo>
                        <a:pt x="608" y="279"/>
                      </a:lnTo>
                      <a:lnTo>
                        <a:pt x="603" y="257"/>
                      </a:lnTo>
                      <a:lnTo>
                        <a:pt x="631" y="262"/>
                      </a:lnTo>
                      <a:lnTo>
                        <a:pt x="778" y="160"/>
                      </a:lnTo>
                      <a:lnTo>
                        <a:pt x="616" y="192"/>
                      </a:lnTo>
                      <a:lnTo>
                        <a:pt x="703" y="155"/>
                      </a:lnTo>
                      <a:lnTo>
                        <a:pt x="651" y="155"/>
                      </a:lnTo>
                      <a:lnTo>
                        <a:pt x="638" y="137"/>
                      </a:lnTo>
                      <a:lnTo>
                        <a:pt x="738" y="145"/>
                      </a:lnTo>
                      <a:lnTo>
                        <a:pt x="870" y="90"/>
                      </a:lnTo>
                      <a:lnTo>
                        <a:pt x="868" y="67"/>
                      </a:lnTo>
                      <a:lnTo>
                        <a:pt x="813" y="67"/>
                      </a:lnTo>
                      <a:lnTo>
                        <a:pt x="803" y="25"/>
                      </a:lnTo>
                      <a:lnTo>
                        <a:pt x="651" y="45"/>
                      </a:lnTo>
                      <a:lnTo>
                        <a:pt x="716" y="12"/>
                      </a:lnTo>
                      <a:lnTo>
                        <a:pt x="516" y="0"/>
                      </a:lnTo>
                      <a:lnTo>
                        <a:pt x="501" y="17"/>
                      </a:lnTo>
                      <a:lnTo>
                        <a:pt x="516" y="30"/>
                      </a:lnTo>
                      <a:lnTo>
                        <a:pt x="476" y="10"/>
                      </a:lnTo>
                      <a:lnTo>
                        <a:pt x="389" y="10"/>
                      </a:lnTo>
                      <a:lnTo>
                        <a:pt x="451" y="55"/>
                      </a:lnTo>
                      <a:lnTo>
                        <a:pt x="429" y="67"/>
                      </a:lnTo>
                      <a:lnTo>
                        <a:pt x="399" y="22"/>
                      </a:lnTo>
                      <a:lnTo>
                        <a:pt x="316" y="17"/>
                      </a:lnTo>
                      <a:lnTo>
                        <a:pt x="331" y="37"/>
                      </a:lnTo>
                      <a:lnTo>
                        <a:pt x="269" y="30"/>
                      </a:lnTo>
                      <a:lnTo>
                        <a:pt x="299" y="60"/>
                      </a:lnTo>
                      <a:lnTo>
                        <a:pt x="254" y="45"/>
                      </a:lnTo>
                      <a:lnTo>
                        <a:pt x="267" y="60"/>
                      </a:lnTo>
                      <a:lnTo>
                        <a:pt x="239" y="67"/>
                      </a:lnTo>
                      <a:lnTo>
                        <a:pt x="299" y="107"/>
                      </a:lnTo>
                      <a:lnTo>
                        <a:pt x="167" y="62"/>
                      </a:lnTo>
                      <a:lnTo>
                        <a:pt x="129" y="95"/>
                      </a:lnTo>
                      <a:lnTo>
                        <a:pt x="182" y="110"/>
                      </a:lnTo>
                      <a:lnTo>
                        <a:pt x="92" y="97"/>
                      </a:lnTo>
                      <a:lnTo>
                        <a:pt x="0" y="14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6" name="Freeform 109"/>
                <p:cNvSpPr>
                  <a:spLocks/>
                </p:cNvSpPr>
                <p:nvPr/>
              </p:nvSpPr>
              <p:spPr bwMode="auto">
                <a:xfrm>
                  <a:off x="7003" y="6826"/>
                  <a:ext cx="870" cy="629"/>
                </a:xfrm>
                <a:custGeom>
                  <a:avLst/>
                  <a:gdLst>
                    <a:gd name="T0" fmla="*/ 44 w 870"/>
                    <a:gd name="T1" fmla="*/ 175 h 629"/>
                    <a:gd name="T2" fmla="*/ 84 w 870"/>
                    <a:gd name="T3" fmla="*/ 180 h 629"/>
                    <a:gd name="T4" fmla="*/ 207 w 870"/>
                    <a:gd name="T5" fmla="*/ 175 h 629"/>
                    <a:gd name="T6" fmla="*/ 182 w 870"/>
                    <a:gd name="T7" fmla="*/ 197 h 629"/>
                    <a:gd name="T8" fmla="*/ 157 w 870"/>
                    <a:gd name="T9" fmla="*/ 242 h 629"/>
                    <a:gd name="T10" fmla="*/ 234 w 870"/>
                    <a:gd name="T11" fmla="*/ 244 h 629"/>
                    <a:gd name="T12" fmla="*/ 331 w 870"/>
                    <a:gd name="T13" fmla="*/ 185 h 629"/>
                    <a:gd name="T14" fmla="*/ 464 w 870"/>
                    <a:gd name="T15" fmla="*/ 207 h 629"/>
                    <a:gd name="T16" fmla="*/ 336 w 870"/>
                    <a:gd name="T17" fmla="*/ 329 h 629"/>
                    <a:gd name="T18" fmla="*/ 152 w 870"/>
                    <a:gd name="T19" fmla="*/ 262 h 629"/>
                    <a:gd name="T20" fmla="*/ 152 w 870"/>
                    <a:gd name="T21" fmla="*/ 307 h 629"/>
                    <a:gd name="T22" fmla="*/ 294 w 870"/>
                    <a:gd name="T23" fmla="*/ 384 h 629"/>
                    <a:gd name="T24" fmla="*/ 189 w 870"/>
                    <a:gd name="T25" fmla="*/ 392 h 629"/>
                    <a:gd name="T26" fmla="*/ 167 w 870"/>
                    <a:gd name="T27" fmla="*/ 444 h 629"/>
                    <a:gd name="T28" fmla="*/ 204 w 870"/>
                    <a:gd name="T29" fmla="*/ 417 h 629"/>
                    <a:gd name="T30" fmla="*/ 172 w 870"/>
                    <a:gd name="T31" fmla="*/ 477 h 629"/>
                    <a:gd name="T32" fmla="*/ 199 w 870"/>
                    <a:gd name="T33" fmla="*/ 512 h 629"/>
                    <a:gd name="T34" fmla="*/ 207 w 870"/>
                    <a:gd name="T35" fmla="*/ 532 h 629"/>
                    <a:gd name="T36" fmla="*/ 144 w 870"/>
                    <a:gd name="T37" fmla="*/ 539 h 629"/>
                    <a:gd name="T38" fmla="*/ 89 w 870"/>
                    <a:gd name="T39" fmla="*/ 569 h 629"/>
                    <a:gd name="T40" fmla="*/ 182 w 870"/>
                    <a:gd name="T41" fmla="*/ 622 h 629"/>
                    <a:gd name="T42" fmla="*/ 239 w 870"/>
                    <a:gd name="T43" fmla="*/ 604 h 629"/>
                    <a:gd name="T44" fmla="*/ 269 w 870"/>
                    <a:gd name="T45" fmla="*/ 602 h 629"/>
                    <a:gd name="T46" fmla="*/ 306 w 870"/>
                    <a:gd name="T47" fmla="*/ 629 h 629"/>
                    <a:gd name="T48" fmla="*/ 356 w 870"/>
                    <a:gd name="T49" fmla="*/ 569 h 629"/>
                    <a:gd name="T50" fmla="*/ 389 w 870"/>
                    <a:gd name="T51" fmla="*/ 532 h 629"/>
                    <a:gd name="T52" fmla="*/ 451 w 870"/>
                    <a:gd name="T53" fmla="*/ 477 h 629"/>
                    <a:gd name="T54" fmla="*/ 476 w 870"/>
                    <a:gd name="T55" fmla="*/ 449 h 629"/>
                    <a:gd name="T56" fmla="*/ 484 w 870"/>
                    <a:gd name="T57" fmla="*/ 399 h 629"/>
                    <a:gd name="T58" fmla="*/ 399 w 870"/>
                    <a:gd name="T59" fmla="*/ 374 h 629"/>
                    <a:gd name="T60" fmla="*/ 396 w 870"/>
                    <a:gd name="T61" fmla="*/ 359 h 629"/>
                    <a:gd name="T62" fmla="*/ 571 w 870"/>
                    <a:gd name="T63" fmla="*/ 329 h 629"/>
                    <a:gd name="T64" fmla="*/ 608 w 870"/>
                    <a:gd name="T65" fmla="*/ 279 h 629"/>
                    <a:gd name="T66" fmla="*/ 778 w 870"/>
                    <a:gd name="T67" fmla="*/ 160 h 629"/>
                    <a:gd name="T68" fmla="*/ 651 w 870"/>
                    <a:gd name="T69" fmla="*/ 155 h 629"/>
                    <a:gd name="T70" fmla="*/ 870 w 870"/>
                    <a:gd name="T71" fmla="*/ 90 h 629"/>
                    <a:gd name="T72" fmla="*/ 803 w 870"/>
                    <a:gd name="T73" fmla="*/ 25 h 629"/>
                    <a:gd name="T74" fmla="*/ 516 w 870"/>
                    <a:gd name="T75" fmla="*/ 0 h 629"/>
                    <a:gd name="T76" fmla="*/ 476 w 870"/>
                    <a:gd name="T77" fmla="*/ 10 h 629"/>
                    <a:gd name="T78" fmla="*/ 429 w 870"/>
                    <a:gd name="T79" fmla="*/ 67 h 629"/>
                    <a:gd name="T80" fmla="*/ 331 w 870"/>
                    <a:gd name="T81" fmla="*/ 37 h 629"/>
                    <a:gd name="T82" fmla="*/ 254 w 870"/>
                    <a:gd name="T83" fmla="*/ 45 h 629"/>
                    <a:gd name="T84" fmla="*/ 299 w 870"/>
                    <a:gd name="T85" fmla="*/ 107 h 629"/>
                    <a:gd name="T86" fmla="*/ 182 w 870"/>
                    <a:gd name="T87" fmla="*/ 110 h 629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870"/>
                    <a:gd name="T133" fmla="*/ 0 h 629"/>
                    <a:gd name="T134" fmla="*/ 870 w 870"/>
                    <a:gd name="T135" fmla="*/ 629 h 629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870" h="629">
                      <a:moveTo>
                        <a:pt x="0" y="145"/>
                      </a:moveTo>
                      <a:lnTo>
                        <a:pt x="74" y="145"/>
                      </a:lnTo>
                      <a:lnTo>
                        <a:pt x="44" y="175"/>
                      </a:lnTo>
                      <a:lnTo>
                        <a:pt x="152" y="155"/>
                      </a:lnTo>
                      <a:lnTo>
                        <a:pt x="62" y="175"/>
                      </a:lnTo>
                      <a:lnTo>
                        <a:pt x="84" y="180"/>
                      </a:lnTo>
                      <a:lnTo>
                        <a:pt x="57" y="180"/>
                      </a:lnTo>
                      <a:lnTo>
                        <a:pt x="67" y="200"/>
                      </a:lnTo>
                      <a:lnTo>
                        <a:pt x="207" y="175"/>
                      </a:lnTo>
                      <a:lnTo>
                        <a:pt x="74" y="210"/>
                      </a:lnTo>
                      <a:lnTo>
                        <a:pt x="132" y="242"/>
                      </a:lnTo>
                      <a:lnTo>
                        <a:pt x="182" y="197"/>
                      </a:lnTo>
                      <a:lnTo>
                        <a:pt x="277" y="187"/>
                      </a:lnTo>
                      <a:lnTo>
                        <a:pt x="182" y="207"/>
                      </a:lnTo>
                      <a:lnTo>
                        <a:pt x="157" y="242"/>
                      </a:lnTo>
                      <a:lnTo>
                        <a:pt x="217" y="244"/>
                      </a:lnTo>
                      <a:lnTo>
                        <a:pt x="277" y="210"/>
                      </a:lnTo>
                      <a:lnTo>
                        <a:pt x="234" y="244"/>
                      </a:lnTo>
                      <a:lnTo>
                        <a:pt x="277" y="244"/>
                      </a:lnTo>
                      <a:lnTo>
                        <a:pt x="341" y="222"/>
                      </a:lnTo>
                      <a:lnTo>
                        <a:pt x="331" y="185"/>
                      </a:lnTo>
                      <a:lnTo>
                        <a:pt x="406" y="155"/>
                      </a:lnTo>
                      <a:lnTo>
                        <a:pt x="351" y="220"/>
                      </a:lnTo>
                      <a:lnTo>
                        <a:pt x="464" y="207"/>
                      </a:lnTo>
                      <a:lnTo>
                        <a:pt x="239" y="262"/>
                      </a:lnTo>
                      <a:lnTo>
                        <a:pt x="292" y="329"/>
                      </a:lnTo>
                      <a:lnTo>
                        <a:pt x="336" y="329"/>
                      </a:lnTo>
                      <a:lnTo>
                        <a:pt x="311" y="337"/>
                      </a:lnTo>
                      <a:lnTo>
                        <a:pt x="224" y="267"/>
                      </a:lnTo>
                      <a:lnTo>
                        <a:pt x="152" y="262"/>
                      </a:lnTo>
                      <a:lnTo>
                        <a:pt x="152" y="287"/>
                      </a:lnTo>
                      <a:lnTo>
                        <a:pt x="182" y="302"/>
                      </a:lnTo>
                      <a:lnTo>
                        <a:pt x="152" y="307"/>
                      </a:lnTo>
                      <a:lnTo>
                        <a:pt x="239" y="382"/>
                      </a:lnTo>
                      <a:lnTo>
                        <a:pt x="202" y="384"/>
                      </a:lnTo>
                      <a:lnTo>
                        <a:pt x="294" y="384"/>
                      </a:lnTo>
                      <a:lnTo>
                        <a:pt x="244" y="402"/>
                      </a:lnTo>
                      <a:lnTo>
                        <a:pt x="269" y="427"/>
                      </a:lnTo>
                      <a:lnTo>
                        <a:pt x="189" y="392"/>
                      </a:lnTo>
                      <a:lnTo>
                        <a:pt x="144" y="402"/>
                      </a:lnTo>
                      <a:lnTo>
                        <a:pt x="122" y="457"/>
                      </a:lnTo>
                      <a:lnTo>
                        <a:pt x="167" y="444"/>
                      </a:lnTo>
                      <a:lnTo>
                        <a:pt x="162" y="457"/>
                      </a:lnTo>
                      <a:lnTo>
                        <a:pt x="179" y="457"/>
                      </a:lnTo>
                      <a:lnTo>
                        <a:pt x="204" y="417"/>
                      </a:lnTo>
                      <a:lnTo>
                        <a:pt x="197" y="449"/>
                      </a:lnTo>
                      <a:lnTo>
                        <a:pt x="222" y="457"/>
                      </a:lnTo>
                      <a:lnTo>
                        <a:pt x="172" y="477"/>
                      </a:lnTo>
                      <a:lnTo>
                        <a:pt x="202" y="477"/>
                      </a:lnTo>
                      <a:lnTo>
                        <a:pt x="179" y="489"/>
                      </a:lnTo>
                      <a:lnTo>
                        <a:pt x="199" y="512"/>
                      </a:lnTo>
                      <a:lnTo>
                        <a:pt x="234" y="512"/>
                      </a:lnTo>
                      <a:lnTo>
                        <a:pt x="269" y="472"/>
                      </a:lnTo>
                      <a:lnTo>
                        <a:pt x="207" y="532"/>
                      </a:lnTo>
                      <a:lnTo>
                        <a:pt x="152" y="482"/>
                      </a:lnTo>
                      <a:lnTo>
                        <a:pt x="99" y="499"/>
                      </a:lnTo>
                      <a:lnTo>
                        <a:pt x="144" y="539"/>
                      </a:lnTo>
                      <a:lnTo>
                        <a:pt x="67" y="564"/>
                      </a:lnTo>
                      <a:lnTo>
                        <a:pt x="77" y="604"/>
                      </a:lnTo>
                      <a:lnTo>
                        <a:pt x="89" y="569"/>
                      </a:lnTo>
                      <a:lnTo>
                        <a:pt x="92" y="604"/>
                      </a:lnTo>
                      <a:lnTo>
                        <a:pt x="144" y="592"/>
                      </a:lnTo>
                      <a:lnTo>
                        <a:pt x="182" y="622"/>
                      </a:lnTo>
                      <a:lnTo>
                        <a:pt x="207" y="619"/>
                      </a:lnTo>
                      <a:lnTo>
                        <a:pt x="184" y="597"/>
                      </a:lnTo>
                      <a:lnTo>
                        <a:pt x="239" y="604"/>
                      </a:lnTo>
                      <a:lnTo>
                        <a:pt x="234" y="577"/>
                      </a:lnTo>
                      <a:lnTo>
                        <a:pt x="259" y="604"/>
                      </a:lnTo>
                      <a:lnTo>
                        <a:pt x="269" y="602"/>
                      </a:lnTo>
                      <a:lnTo>
                        <a:pt x="264" y="579"/>
                      </a:lnTo>
                      <a:lnTo>
                        <a:pt x="304" y="602"/>
                      </a:lnTo>
                      <a:lnTo>
                        <a:pt x="306" y="629"/>
                      </a:lnTo>
                      <a:lnTo>
                        <a:pt x="381" y="602"/>
                      </a:lnTo>
                      <a:lnTo>
                        <a:pt x="394" y="564"/>
                      </a:lnTo>
                      <a:lnTo>
                        <a:pt x="356" y="569"/>
                      </a:lnTo>
                      <a:lnTo>
                        <a:pt x="356" y="539"/>
                      </a:lnTo>
                      <a:lnTo>
                        <a:pt x="277" y="539"/>
                      </a:lnTo>
                      <a:lnTo>
                        <a:pt x="389" y="532"/>
                      </a:lnTo>
                      <a:lnTo>
                        <a:pt x="404" y="507"/>
                      </a:lnTo>
                      <a:lnTo>
                        <a:pt x="389" y="474"/>
                      </a:lnTo>
                      <a:lnTo>
                        <a:pt x="451" y="477"/>
                      </a:lnTo>
                      <a:lnTo>
                        <a:pt x="464" y="457"/>
                      </a:lnTo>
                      <a:lnTo>
                        <a:pt x="424" y="449"/>
                      </a:lnTo>
                      <a:lnTo>
                        <a:pt x="476" y="449"/>
                      </a:lnTo>
                      <a:lnTo>
                        <a:pt x="441" y="429"/>
                      </a:lnTo>
                      <a:lnTo>
                        <a:pt x="486" y="417"/>
                      </a:lnTo>
                      <a:lnTo>
                        <a:pt x="484" y="399"/>
                      </a:lnTo>
                      <a:lnTo>
                        <a:pt x="399" y="392"/>
                      </a:lnTo>
                      <a:lnTo>
                        <a:pt x="444" y="377"/>
                      </a:lnTo>
                      <a:lnTo>
                        <a:pt x="399" y="374"/>
                      </a:lnTo>
                      <a:lnTo>
                        <a:pt x="486" y="384"/>
                      </a:lnTo>
                      <a:lnTo>
                        <a:pt x="489" y="367"/>
                      </a:lnTo>
                      <a:lnTo>
                        <a:pt x="396" y="359"/>
                      </a:lnTo>
                      <a:lnTo>
                        <a:pt x="519" y="337"/>
                      </a:lnTo>
                      <a:lnTo>
                        <a:pt x="484" y="314"/>
                      </a:lnTo>
                      <a:lnTo>
                        <a:pt x="571" y="329"/>
                      </a:lnTo>
                      <a:lnTo>
                        <a:pt x="601" y="287"/>
                      </a:lnTo>
                      <a:lnTo>
                        <a:pt x="554" y="287"/>
                      </a:lnTo>
                      <a:lnTo>
                        <a:pt x="608" y="279"/>
                      </a:lnTo>
                      <a:lnTo>
                        <a:pt x="603" y="257"/>
                      </a:lnTo>
                      <a:lnTo>
                        <a:pt x="631" y="262"/>
                      </a:lnTo>
                      <a:lnTo>
                        <a:pt x="778" y="160"/>
                      </a:lnTo>
                      <a:lnTo>
                        <a:pt x="616" y="192"/>
                      </a:lnTo>
                      <a:lnTo>
                        <a:pt x="703" y="155"/>
                      </a:lnTo>
                      <a:lnTo>
                        <a:pt x="651" y="155"/>
                      </a:lnTo>
                      <a:lnTo>
                        <a:pt x="638" y="137"/>
                      </a:lnTo>
                      <a:lnTo>
                        <a:pt x="738" y="145"/>
                      </a:lnTo>
                      <a:lnTo>
                        <a:pt x="870" y="90"/>
                      </a:lnTo>
                      <a:lnTo>
                        <a:pt x="868" y="67"/>
                      </a:lnTo>
                      <a:lnTo>
                        <a:pt x="813" y="67"/>
                      </a:lnTo>
                      <a:lnTo>
                        <a:pt x="803" y="25"/>
                      </a:lnTo>
                      <a:lnTo>
                        <a:pt x="651" y="45"/>
                      </a:lnTo>
                      <a:lnTo>
                        <a:pt x="716" y="12"/>
                      </a:lnTo>
                      <a:lnTo>
                        <a:pt x="516" y="0"/>
                      </a:lnTo>
                      <a:lnTo>
                        <a:pt x="501" y="17"/>
                      </a:lnTo>
                      <a:lnTo>
                        <a:pt x="516" y="30"/>
                      </a:lnTo>
                      <a:lnTo>
                        <a:pt x="476" y="10"/>
                      </a:lnTo>
                      <a:lnTo>
                        <a:pt x="389" y="10"/>
                      </a:lnTo>
                      <a:lnTo>
                        <a:pt x="451" y="55"/>
                      </a:lnTo>
                      <a:lnTo>
                        <a:pt x="429" y="67"/>
                      </a:lnTo>
                      <a:lnTo>
                        <a:pt x="399" y="22"/>
                      </a:lnTo>
                      <a:lnTo>
                        <a:pt x="316" y="17"/>
                      </a:lnTo>
                      <a:lnTo>
                        <a:pt x="331" y="37"/>
                      </a:lnTo>
                      <a:lnTo>
                        <a:pt x="269" y="30"/>
                      </a:lnTo>
                      <a:lnTo>
                        <a:pt x="299" y="60"/>
                      </a:lnTo>
                      <a:lnTo>
                        <a:pt x="254" y="45"/>
                      </a:lnTo>
                      <a:lnTo>
                        <a:pt x="267" y="60"/>
                      </a:lnTo>
                      <a:lnTo>
                        <a:pt x="239" y="67"/>
                      </a:lnTo>
                      <a:lnTo>
                        <a:pt x="299" y="107"/>
                      </a:lnTo>
                      <a:lnTo>
                        <a:pt x="167" y="62"/>
                      </a:lnTo>
                      <a:lnTo>
                        <a:pt x="129" y="95"/>
                      </a:lnTo>
                      <a:lnTo>
                        <a:pt x="182" y="110"/>
                      </a:lnTo>
                      <a:lnTo>
                        <a:pt x="92" y="97"/>
                      </a:lnTo>
                      <a:lnTo>
                        <a:pt x="0" y="14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5" name="Group 110"/>
              <p:cNvGrpSpPr>
                <a:grpSpLocks/>
              </p:cNvGrpSpPr>
              <p:nvPr/>
            </p:nvGrpSpPr>
            <p:grpSpPr bwMode="auto">
              <a:xfrm>
                <a:off x="1945" y="1748"/>
                <a:ext cx="364" cy="311"/>
                <a:chOff x="7052" y="7632"/>
                <a:chExt cx="821" cy="817"/>
              </a:xfrm>
            </p:grpSpPr>
            <p:sp>
              <p:nvSpPr>
                <p:cNvPr id="693" name="Freeform 111"/>
                <p:cNvSpPr>
                  <a:spLocks/>
                </p:cNvSpPr>
                <p:nvPr/>
              </p:nvSpPr>
              <p:spPr bwMode="auto">
                <a:xfrm>
                  <a:off x="7052" y="7632"/>
                  <a:ext cx="821" cy="817"/>
                </a:xfrm>
                <a:custGeom>
                  <a:avLst/>
                  <a:gdLst>
                    <a:gd name="T0" fmla="*/ 5 w 821"/>
                    <a:gd name="T1" fmla="*/ 95 h 817"/>
                    <a:gd name="T2" fmla="*/ 98 w 821"/>
                    <a:gd name="T3" fmla="*/ 0 h 817"/>
                    <a:gd name="T4" fmla="*/ 93 w 821"/>
                    <a:gd name="T5" fmla="*/ 95 h 817"/>
                    <a:gd name="T6" fmla="*/ 145 w 821"/>
                    <a:gd name="T7" fmla="*/ 193 h 817"/>
                    <a:gd name="T8" fmla="*/ 145 w 821"/>
                    <a:gd name="T9" fmla="*/ 208 h 817"/>
                    <a:gd name="T10" fmla="*/ 115 w 821"/>
                    <a:gd name="T11" fmla="*/ 138 h 817"/>
                    <a:gd name="T12" fmla="*/ 123 w 821"/>
                    <a:gd name="T13" fmla="*/ 75 h 817"/>
                    <a:gd name="T14" fmla="*/ 128 w 821"/>
                    <a:gd name="T15" fmla="*/ 65 h 817"/>
                    <a:gd name="T16" fmla="*/ 143 w 821"/>
                    <a:gd name="T17" fmla="*/ 40 h 817"/>
                    <a:gd name="T18" fmla="*/ 208 w 821"/>
                    <a:gd name="T19" fmla="*/ 10 h 817"/>
                    <a:gd name="T20" fmla="*/ 245 w 821"/>
                    <a:gd name="T21" fmla="*/ 48 h 817"/>
                    <a:gd name="T22" fmla="*/ 260 w 821"/>
                    <a:gd name="T23" fmla="*/ 145 h 817"/>
                    <a:gd name="T24" fmla="*/ 307 w 821"/>
                    <a:gd name="T25" fmla="*/ 123 h 817"/>
                    <a:gd name="T26" fmla="*/ 425 w 821"/>
                    <a:gd name="T27" fmla="*/ 103 h 817"/>
                    <a:gd name="T28" fmla="*/ 432 w 821"/>
                    <a:gd name="T29" fmla="*/ 168 h 817"/>
                    <a:gd name="T30" fmla="*/ 455 w 821"/>
                    <a:gd name="T31" fmla="*/ 180 h 817"/>
                    <a:gd name="T32" fmla="*/ 502 w 821"/>
                    <a:gd name="T33" fmla="*/ 163 h 817"/>
                    <a:gd name="T34" fmla="*/ 544 w 821"/>
                    <a:gd name="T35" fmla="*/ 205 h 817"/>
                    <a:gd name="T36" fmla="*/ 554 w 821"/>
                    <a:gd name="T37" fmla="*/ 208 h 817"/>
                    <a:gd name="T38" fmla="*/ 577 w 821"/>
                    <a:gd name="T39" fmla="*/ 225 h 817"/>
                    <a:gd name="T40" fmla="*/ 617 w 821"/>
                    <a:gd name="T41" fmla="*/ 248 h 817"/>
                    <a:gd name="T42" fmla="*/ 617 w 821"/>
                    <a:gd name="T43" fmla="*/ 270 h 817"/>
                    <a:gd name="T44" fmla="*/ 629 w 821"/>
                    <a:gd name="T45" fmla="*/ 268 h 817"/>
                    <a:gd name="T46" fmla="*/ 609 w 821"/>
                    <a:gd name="T47" fmla="*/ 315 h 817"/>
                    <a:gd name="T48" fmla="*/ 617 w 821"/>
                    <a:gd name="T49" fmla="*/ 340 h 817"/>
                    <a:gd name="T50" fmla="*/ 622 w 821"/>
                    <a:gd name="T51" fmla="*/ 377 h 817"/>
                    <a:gd name="T52" fmla="*/ 724 w 821"/>
                    <a:gd name="T53" fmla="*/ 425 h 817"/>
                    <a:gd name="T54" fmla="*/ 772 w 821"/>
                    <a:gd name="T55" fmla="*/ 475 h 817"/>
                    <a:gd name="T56" fmla="*/ 821 w 821"/>
                    <a:gd name="T57" fmla="*/ 515 h 817"/>
                    <a:gd name="T58" fmla="*/ 792 w 821"/>
                    <a:gd name="T59" fmla="*/ 537 h 817"/>
                    <a:gd name="T60" fmla="*/ 784 w 821"/>
                    <a:gd name="T61" fmla="*/ 587 h 817"/>
                    <a:gd name="T62" fmla="*/ 757 w 821"/>
                    <a:gd name="T63" fmla="*/ 635 h 817"/>
                    <a:gd name="T64" fmla="*/ 629 w 821"/>
                    <a:gd name="T65" fmla="*/ 537 h 817"/>
                    <a:gd name="T66" fmla="*/ 634 w 821"/>
                    <a:gd name="T67" fmla="*/ 587 h 817"/>
                    <a:gd name="T68" fmla="*/ 672 w 821"/>
                    <a:gd name="T69" fmla="*/ 635 h 817"/>
                    <a:gd name="T70" fmla="*/ 714 w 821"/>
                    <a:gd name="T71" fmla="*/ 682 h 817"/>
                    <a:gd name="T72" fmla="*/ 724 w 821"/>
                    <a:gd name="T73" fmla="*/ 777 h 817"/>
                    <a:gd name="T74" fmla="*/ 684 w 821"/>
                    <a:gd name="T75" fmla="*/ 817 h 817"/>
                    <a:gd name="T76" fmla="*/ 517 w 821"/>
                    <a:gd name="T77" fmla="*/ 714 h 817"/>
                    <a:gd name="T78" fmla="*/ 490 w 821"/>
                    <a:gd name="T79" fmla="*/ 690 h 817"/>
                    <a:gd name="T80" fmla="*/ 440 w 821"/>
                    <a:gd name="T81" fmla="*/ 635 h 817"/>
                    <a:gd name="T82" fmla="*/ 415 w 821"/>
                    <a:gd name="T83" fmla="*/ 645 h 817"/>
                    <a:gd name="T84" fmla="*/ 340 w 821"/>
                    <a:gd name="T85" fmla="*/ 645 h 817"/>
                    <a:gd name="T86" fmla="*/ 472 w 821"/>
                    <a:gd name="T87" fmla="*/ 600 h 817"/>
                    <a:gd name="T88" fmla="*/ 507 w 821"/>
                    <a:gd name="T89" fmla="*/ 475 h 817"/>
                    <a:gd name="T90" fmla="*/ 435 w 821"/>
                    <a:gd name="T91" fmla="*/ 367 h 817"/>
                    <a:gd name="T92" fmla="*/ 382 w 821"/>
                    <a:gd name="T93" fmla="*/ 377 h 817"/>
                    <a:gd name="T94" fmla="*/ 407 w 821"/>
                    <a:gd name="T95" fmla="*/ 332 h 817"/>
                    <a:gd name="T96" fmla="*/ 357 w 821"/>
                    <a:gd name="T97" fmla="*/ 270 h 817"/>
                    <a:gd name="T98" fmla="*/ 322 w 821"/>
                    <a:gd name="T99" fmla="*/ 295 h 817"/>
                    <a:gd name="T100" fmla="*/ 262 w 821"/>
                    <a:gd name="T101" fmla="*/ 302 h 817"/>
                    <a:gd name="T102" fmla="*/ 15 w 821"/>
                    <a:gd name="T103" fmla="*/ 208 h 817"/>
                    <a:gd name="T104" fmla="*/ 0 w 821"/>
                    <a:gd name="T105" fmla="*/ 180 h 817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821"/>
                    <a:gd name="T160" fmla="*/ 0 h 817"/>
                    <a:gd name="T161" fmla="*/ 821 w 821"/>
                    <a:gd name="T162" fmla="*/ 817 h 817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821" h="817">
                      <a:moveTo>
                        <a:pt x="0" y="180"/>
                      </a:moveTo>
                      <a:lnTo>
                        <a:pt x="5" y="95"/>
                      </a:lnTo>
                      <a:lnTo>
                        <a:pt x="38" y="25"/>
                      </a:lnTo>
                      <a:lnTo>
                        <a:pt x="98" y="0"/>
                      </a:lnTo>
                      <a:lnTo>
                        <a:pt x="145" y="10"/>
                      </a:lnTo>
                      <a:lnTo>
                        <a:pt x="93" y="95"/>
                      </a:lnTo>
                      <a:lnTo>
                        <a:pt x="105" y="145"/>
                      </a:lnTo>
                      <a:lnTo>
                        <a:pt x="145" y="193"/>
                      </a:lnTo>
                      <a:lnTo>
                        <a:pt x="98" y="208"/>
                      </a:lnTo>
                      <a:lnTo>
                        <a:pt x="145" y="208"/>
                      </a:lnTo>
                      <a:lnTo>
                        <a:pt x="153" y="168"/>
                      </a:lnTo>
                      <a:lnTo>
                        <a:pt x="115" y="138"/>
                      </a:lnTo>
                      <a:lnTo>
                        <a:pt x="145" y="110"/>
                      </a:lnTo>
                      <a:lnTo>
                        <a:pt x="123" y="75"/>
                      </a:lnTo>
                      <a:lnTo>
                        <a:pt x="173" y="85"/>
                      </a:lnTo>
                      <a:lnTo>
                        <a:pt x="128" y="65"/>
                      </a:lnTo>
                      <a:lnTo>
                        <a:pt x="178" y="68"/>
                      </a:lnTo>
                      <a:lnTo>
                        <a:pt x="143" y="40"/>
                      </a:lnTo>
                      <a:lnTo>
                        <a:pt x="183" y="40"/>
                      </a:lnTo>
                      <a:lnTo>
                        <a:pt x="208" y="10"/>
                      </a:lnTo>
                      <a:lnTo>
                        <a:pt x="245" y="10"/>
                      </a:lnTo>
                      <a:lnTo>
                        <a:pt x="245" y="48"/>
                      </a:lnTo>
                      <a:lnTo>
                        <a:pt x="270" y="65"/>
                      </a:lnTo>
                      <a:lnTo>
                        <a:pt x="260" y="145"/>
                      </a:lnTo>
                      <a:lnTo>
                        <a:pt x="292" y="103"/>
                      </a:lnTo>
                      <a:lnTo>
                        <a:pt x="307" y="123"/>
                      </a:lnTo>
                      <a:lnTo>
                        <a:pt x="357" y="88"/>
                      </a:lnTo>
                      <a:lnTo>
                        <a:pt x="425" y="103"/>
                      </a:lnTo>
                      <a:lnTo>
                        <a:pt x="455" y="145"/>
                      </a:lnTo>
                      <a:lnTo>
                        <a:pt x="432" y="168"/>
                      </a:lnTo>
                      <a:lnTo>
                        <a:pt x="472" y="158"/>
                      </a:lnTo>
                      <a:lnTo>
                        <a:pt x="455" y="180"/>
                      </a:lnTo>
                      <a:lnTo>
                        <a:pt x="485" y="193"/>
                      </a:lnTo>
                      <a:lnTo>
                        <a:pt x="502" y="163"/>
                      </a:lnTo>
                      <a:lnTo>
                        <a:pt x="534" y="178"/>
                      </a:lnTo>
                      <a:lnTo>
                        <a:pt x="544" y="205"/>
                      </a:lnTo>
                      <a:lnTo>
                        <a:pt x="515" y="208"/>
                      </a:lnTo>
                      <a:lnTo>
                        <a:pt x="554" y="208"/>
                      </a:lnTo>
                      <a:lnTo>
                        <a:pt x="549" y="240"/>
                      </a:lnTo>
                      <a:lnTo>
                        <a:pt x="577" y="225"/>
                      </a:lnTo>
                      <a:lnTo>
                        <a:pt x="559" y="248"/>
                      </a:lnTo>
                      <a:lnTo>
                        <a:pt x="617" y="248"/>
                      </a:lnTo>
                      <a:lnTo>
                        <a:pt x="587" y="270"/>
                      </a:lnTo>
                      <a:lnTo>
                        <a:pt x="617" y="270"/>
                      </a:lnTo>
                      <a:lnTo>
                        <a:pt x="604" y="290"/>
                      </a:lnTo>
                      <a:lnTo>
                        <a:pt x="629" y="268"/>
                      </a:lnTo>
                      <a:lnTo>
                        <a:pt x="654" y="295"/>
                      </a:lnTo>
                      <a:lnTo>
                        <a:pt x="609" y="315"/>
                      </a:lnTo>
                      <a:lnTo>
                        <a:pt x="677" y="332"/>
                      </a:lnTo>
                      <a:lnTo>
                        <a:pt x="617" y="340"/>
                      </a:lnTo>
                      <a:lnTo>
                        <a:pt x="639" y="355"/>
                      </a:lnTo>
                      <a:lnTo>
                        <a:pt x="622" y="377"/>
                      </a:lnTo>
                      <a:lnTo>
                        <a:pt x="692" y="430"/>
                      </a:lnTo>
                      <a:lnTo>
                        <a:pt x="724" y="425"/>
                      </a:lnTo>
                      <a:lnTo>
                        <a:pt x="739" y="477"/>
                      </a:lnTo>
                      <a:lnTo>
                        <a:pt x="772" y="475"/>
                      </a:lnTo>
                      <a:lnTo>
                        <a:pt x="769" y="502"/>
                      </a:lnTo>
                      <a:lnTo>
                        <a:pt x="821" y="515"/>
                      </a:lnTo>
                      <a:lnTo>
                        <a:pt x="816" y="542"/>
                      </a:lnTo>
                      <a:lnTo>
                        <a:pt x="792" y="537"/>
                      </a:lnTo>
                      <a:lnTo>
                        <a:pt x="799" y="557"/>
                      </a:lnTo>
                      <a:lnTo>
                        <a:pt x="784" y="587"/>
                      </a:lnTo>
                      <a:lnTo>
                        <a:pt x="764" y="570"/>
                      </a:lnTo>
                      <a:lnTo>
                        <a:pt x="757" y="635"/>
                      </a:lnTo>
                      <a:lnTo>
                        <a:pt x="664" y="522"/>
                      </a:lnTo>
                      <a:lnTo>
                        <a:pt x="629" y="537"/>
                      </a:lnTo>
                      <a:lnTo>
                        <a:pt x="654" y="562"/>
                      </a:lnTo>
                      <a:lnTo>
                        <a:pt x="634" y="587"/>
                      </a:lnTo>
                      <a:lnTo>
                        <a:pt x="649" y="585"/>
                      </a:lnTo>
                      <a:lnTo>
                        <a:pt x="672" y="635"/>
                      </a:lnTo>
                      <a:lnTo>
                        <a:pt x="717" y="645"/>
                      </a:lnTo>
                      <a:lnTo>
                        <a:pt x="714" y="682"/>
                      </a:lnTo>
                      <a:lnTo>
                        <a:pt x="737" y="707"/>
                      </a:lnTo>
                      <a:lnTo>
                        <a:pt x="724" y="777"/>
                      </a:lnTo>
                      <a:lnTo>
                        <a:pt x="609" y="707"/>
                      </a:lnTo>
                      <a:lnTo>
                        <a:pt x="684" y="817"/>
                      </a:lnTo>
                      <a:lnTo>
                        <a:pt x="539" y="752"/>
                      </a:lnTo>
                      <a:lnTo>
                        <a:pt x="517" y="714"/>
                      </a:lnTo>
                      <a:lnTo>
                        <a:pt x="537" y="714"/>
                      </a:lnTo>
                      <a:lnTo>
                        <a:pt x="490" y="690"/>
                      </a:lnTo>
                      <a:lnTo>
                        <a:pt x="472" y="645"/>
                      </a:lnTo>
                      <a:lnTo>
                        <a:pt x="440" y="635"/>
                      </a:lnTo>
                      <a:lnTo>
                        <a:pt x="440" y="665"/>
                      </a:lnTo>
                      <a:lnTo>
                        <a:pt x="415" y="645"/>
                      </a:lnTo>
                      <a:lnTo>
                        <a:pt x="380" y="675"/>
                      </a:lnTo>
                      <a:lnTo>
                        <a:pt x="340" y="645"/>
                      </a:lnTo>
                      <a:lnTo>
                        <a:pt x="365" y="600"/>
                      </a:lnTo>
                      <a:lnTo>
                        <a:pt x="472" y="600"/>
                      </a:lnTo>
                      <a:lnTo>
                        <a:pt x="445" y="545"/>
                      </a:lnTo>
                      <a:lnTo>
                        <a:pt x="507" y="475"/>
                      </a:lnTo>
                      <a:lnTo>
                        <a:pt x="462" y="377"/>
                      </a:lnTo>
                      <a:lnTo>
                        <a:pt x="435" y="367"/>
                      </a:lnTo>
                      <a:lnTo>
                        <a:pt x="452" y="355"/>
                      </a:lnTo>
                      <a:lnTo>
                        <a:pt x="382" y="377"/>
                      </a:lnTo>
                      <a:lnTo>
                        <a:pt x="380" y="350"/>
                      </a:lnTo>
                      <a:lnTo>
                        <a:pt x="407" y="332"/>
                      </a:lnTo>
                      <a:lnTo>
                        <a:pt x="357" y="300"/>
                      </a:lnTo>
                      <a:lnTo>
                        <a:pt x="357" y="270"/>
                      </a:lnTo>
                      <a:lnTo>
                        <a:pt x="307" y="258"/>
                      </a:lnTo>
                      <a:lnTo>
                        <a:pt x="322" y="295"/>
                      </a:lnTo>
                      <a:lnTo>
                        <a:pt x="243" y="282"/>
                      </a:lnTo>
                      <a:lnTo>
                        <a:pt x="262" y="302"/>
                      </a:lnTo>
                      <a:lnTo>
                        <a:pt x="53" y="265"/>
                      </a:lnTo>
                      <a:lnTo>
                        <a:pt x="15" y="208"/>
                      </a:lnTo>
                      <a:lnTo>
                        <a:pt x="83" y="210"/>
                      </a:lnTo>
                      <a:lnTo>
                        <a:pt x="0" y="18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4" name="Freeform 112"/>
                <p:cNvSpPr>
                  <a:spLocks/>
                </p:cNvSpPr>
                <p:nvPr/>
              </p:nvSpPr>
              <p:spPr bwMode="auto">
                <a:xfrm>
                  <a:off x="7052" y="7632"/>
                  <a:ext cx="821" cy="817"/>
                </a:xfrm>
                <a:custGeom>
                  <a:avLst/>
                  <a:gdLst>
                    <a:gd name="T0" fmla="*/ 5 w 821"/>
                    <a:gd name="T1" fmla="*/ 95 h 817"/>
                    <a:gd name="T2" fmla="*/ 98 w 821"/>
                    <a:gd name="T3" fmla="*/ 0 h 817"/>
                    <a:gd name="T4" fmla="*/ 93 w 821"/>
                    <a:gd name="T5" fmla="*/ 95 h 817"/>
                    <a:gd name="T6" fmla="*/ 145 w 821"/>
                    <a:gd name="T7" fmla="*/ 193 h 817"/>
                    <a:gd name="T8" fmla="*/ 145 w 821"/>
                    <a:gd name="T9" fmla="*/ 208 h 817"/>
                    <a:gd name="T10" fmla="*/ 115 w 821"/>
                    <a:gd name="T11" fmla="*/ 138 h 817"/>
                    <a:gd name="T12" fmla="*/ 123 w 821"/>
                    <a:gd name="T13" fmla="*/ 75 h 817"/>
                    <a:gd name="T14" fmla="*/ 128 w 821"/>
                    <a:gd name="T15" fmla="*/ 65 h 817"/>
                    <a:gd name="T16" fmla="*/ 143 w 821"/>
                    <a:gd name="T17" fmla="*/ 40 h 817"/>
                    <a:gd name="T18" fmla="*/ 208 w 821"/>
                    <a:gd name="T19" fmla="*/ 10 h 817"/>
                    <a:gd name="T20" fmla="*/ 245 w 821"/>
                    <a:gd name="T21" fmla="*/ 48 h 817"/>
                    <a:gd name="T22" fmla="*/ 260 w 821"/>
                    <a:gd name="T23" fmla="*/ 145 h 817"/>
                    <a:gd name="T24" fmla="*/ 307 w 821"/>
                    <a:gd name="T25" fmla="*/ 123 h 817"/>
                    <a:gd name="T26" fmla="*/ 425 w 821"/>
                    <a:gd name="T27" fmla="*/ 103 h 817"/>
                    <a:gd name="T28" fmla="*/ 432 w 821"/>
                    <a:gd name="T29" fmla="*/ 168 h 817"/>
                    <a:gd name="T30" fmla="*/ 455 w 821"/>
                    <a:gd name="T31" fmla="*/ 180 h 817"/>
                    <a:gd name="T32" fmla="*/ 502 w 821"/>
                    <a:gd name="T33" fmla="*/ 163 h 817"/>
                    <a:gd name="T34" fmla="*/ 544 w 821"/>
                    <a:gd name="T35" fmla="*/ 205 h 817"/>
                    <a:gd name="T36" fmla="*/ 554 w 821"/>
                    <a:gd name="T37" fmla="*/ 208 h 817"/>
                    <a:gd name="T38" fmla="*/ 577 w 821"/>
                    <a:gd name="T39" fmla="*/ 225 h 817"/>
                    <a:gd name="T40" fmla="*/ 617 w 821"/>
                    <a:gd name="T41" fmla="*/ 248 h 817"/>
                    <a:gd name="T42" fmla="*/ 617 w 821"/>
                    <a:gd name="T43" fmla="*/ 270 h 817"/>
                    <a:gd name="T44" fmla="*/ 629 w 821"/>
                    <a:gd name="T45" fmla="*/ 268 h 817"/>
                    <a:gd name="T46" fmla="*/ 609 w 821"/>
                    <a:gd name="T47" fmla="*/ 315 h 817"/>
                    <a:gd name="T48" fmla="*/ 617 w 821"/>
                    <a:gd name="T49" fmla="*/ 340 h 817"/>
                    <a:gd name="T50" fmla="*/ 622 w 821"/>
                    <a:gd name="T51" fmla="*/ 377 h 817"/>
                    <a:gd name="T52" fmla="*/ 724 w 821"/>
                    <a:gd name="T53" fmla="*/ 425 h 817"/>
                    <a:gd name="T54" fmla="*/ 772 w 821"/>
                    <a:gd name="T55" fmla="*/ 475 h 817"/>
                    <a:gd name="T56" fmla="*/ 821 w 821"/>
                    <a:gd name="T57" fmla="*/ 515 h 817"/>
                    <a:gd name="T58" fmla="*/ 792 w 821"/>
                    <a:gd name="T59" fmla="*/ 537 h 817"/>
                    <a:gd name="T60" fmla="*/ 784 w 821"/>
                    <a:gd name="T61" fmla="*/ 587 h 817"/>
                    <a:gd name="T62" fmla="*/ 757 w 821"/>
                    <a:gd name="T63" fmla="*/ 635 h 817"/>
                    <a:gd name="T64" fmla="*/ 629 w 821"/>
                    <a:gd name="T65" fmla="*/ 537 h 817"/>
                    <a:gd name="T66" fmla="*/ 634 w 821"/>
                    <a:gd name="T67" fmla="*/ 587 h 817"/>
                    <a:gd name="T68" fmla="*/ 672 w 821"/>
                    <a:gd name="T69" fmla="*/ 635 h 817"/>
                    <a:gd name="T70" fmla="*/ 714 w 821"/>
                    <a:gd name="T71" fmla="*/ 682 h 817"/>
                    <a:gd name="T72" fmla="*/ 724 w 821"/>
                    <a:gd name="T73" fmla="*/ 777 h 817"/>
                    <a:gd name="T74" fmla="*/ 684 w 821"/>
                    <a:gd name="T75" fmla="*/ 817 h 817"/>
                    <a:gd name="T76" fmla="*/ 517 w 821"/>
                    <a:gd name="T77" fmla="*/ 714 h 817"/>
                    <a:gd name="T78" fmla="*/ 490 w 821"/>
                    <a:gd name="T79" fmla="*/ 690 h 817"/>
                    <a:gd name="T80" fmla="*/ 440 w 821"/>
                    <a:gd name="T81" fmla="*/ 635 h 817"/>
                    <a:gd name="T82" fmla="*/ 415 w 821"/>
                    <a:gd name="T83" fmla="*/ 645 h 817"/>
                    <a:gd name="T84" fmla="*/ 340 w 821"/>
                    <a:gd name="T85" fmla="*/ 645 h 817"/>
                    <a:gd name="T86" fmla="*/ 472 w 821"/>
                    <a:gd name="T87" fmla="*/ 600 h 817"/>
                    <a:gd name="T88" fmla="*/ 507 w 821"/>
                    <a:gd name="T89" fmla="*/ 475 h 817"/>
                    <a:gd name="T90" fmla="*/ 435 w 821"/>
                    <a:gd name="T91" fmla="*/ 367 h 817"/>
                    <a:gd name="T92" fmla="*/ 382 w 821"/>
                    <a:gd name="T93" fmla="*/ 377 h 817"/>
                    <a:gd name="T94" fmla="*/ 407 w 821"/>
                    <a:gd name="T95" fmla="*/ 332 h 817"/>
                    <a:gd name="T96" fmla="*/ 357 w 821"/>
                    <a:gd name="T97" fmla="*/ 270 h 817"/>
                    <a:gd name="T98" fmla="*/ 322 w 821"/>
                    <a:gd name="T99" fmla="*/ 295 h 817"/>
                    <a:gd name="T100" fmla="*/ 262 w 821"/>
                    <a:gd name="T101" fmla="*/ 302 h 817"/>
                    <a:gd name="T102" fmla="*/ 15 w 821"/>
                    <a:gd name="T103" fmla="*/ 208 h 817"/>
                    <a:gd name="T104" fmla="*/ 0 w 821"/>
                    <a:gd name="T105" fmla="*/ 180 h 817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821"/>
                    <a:gd name="T160" fmla="*/ 0 h 817"/>
                    <a:gd name="T161" fmla="*/ 821 w 821"/>
                    <a:gd name="T162" fmla="*/ 817 h 817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821" h="817">
                      <a:moveTo>
                        <a:pt x="0" y="180"/>
                      </a:moveTo>
                      <a:lnTo>
                        <a:pt x="5" y="95"/>
                      </a:lnTo>
                      <a:lnTo>
                        <a:pt x="38" y="25"/>
                      </a:lnTo>
                      <a:lnTo>
                        <a:pt x="98" y="0"/>
                      </a:lnTo>
                      <a:lnTo>
                        <a:pt x="145" y="10"/>
                      </a:lnTo>
                      <a:lnTo>
                        <a:pt x="93" y="95"/>
                      </a:lnTo>
                      <a:lnTo>
                        <a:pt x="105" y="145"/>
                      </a:lnTo>
                      <a:lnTo>
                        <a:pt x="145" y="193"/>
                      </a:lnTo>
                      <a:lnTo>
                        <a:pt x="98" y="208"/>
                      </a:lnTo>
                      <a:lnTo>
                        <a:pt x="145" y="208"/>
                      </a:lnTo>
                      <a:lnTo>
                        <a:pt x="153" y="168"/>
                      </a:lnTo>
                      <a:lnTo>
                        <a:pt x="115" y="138"/>
                      </a:lnTo>
                      <a:lnTo>
                        <a:pt x="145" y="110"/>
                      </a:lnTo>
                      <a:lnTo>
                        <a:pt x="123" y="75"/>
                      </a:lnTo>
                      <a:lnTo>
                        <a:pt x="173" y="85"/>
                      </a:lnTo>
                      <a:lnTo>
                        <a:pt x="128" y="65"/>
                      </a:lnTo>
                      <a:lnTo>
                        <a:pt x="178" y="68"/>
                      </a:lnTo>
                      <a:lnTo>
                        <a:pt x="143" y="40"/>
                      </a:lnTo>
                      <a:lnTo>
                        <a:pt x="183" y="40"/>
                      </a:lnTo>
                      <a:lnTo>
                        <a:pt x="208" y="10"/>
                      </a:lnTo>
                      <a:lnTo>
                        <a:pt x="245" y="10"/>
                      </a:lnTo>
                      <a:lnTo>
                        <a:pt x="245" y="48"/>
                      </a:lnTo>
                      <a:lnTo>
                        <a:pt x="270" y="65"/>
                      </a:lnTo>
                      <a:lnTo>
                        <a:pt x="260" y="145"/>
                      </a:lnTo>
                      <a:lnTo>
                        <a:pt x="292" y="103"/>
                      </a:lnTo>
                      <a:lnTo>
                        <a:pt x="307" y="123"/>
                      </a:lnTo>
                      <a:lnTo>
                        <a:pt x="357" y="88"/>
                      </a:lnTo>
                      <a:lnTo>
                        <a:pt x="425" y="103"/>
                      </a:lnTo>
                      <a:lnTo>
                        <a:pt x="455" y="145"/>
                      </a:lnTo>
                      <a:lnTo>
                        <a:pt x="432" y="168"/>
                      </a:lnTo>
                      <a:lnTo>
                        <a:pt x="472" y="158"/>
                      </a:lnTo>
                      <a:lnTo>
                        <a:pt x="455" y="180"/>
                      </a:lnTo>
                      <a:lnTo>
                        <a:pt x="485" y="193"/>
                      </a:lnTo>
                      <a:lnTo>
                        <a:pt x="502" y="163"/>
                      </a:lnTo>
                      <a:lnTo>
                        <a:pt x="534" y="178"/>
                      </a:lnTo>
                      <a:lnTo>
                        <a:pt x="544" y="205"/>
                      </a:lnTo>
                      <a:lnTo>
                        <a:pt x="515" y="208"/>
                      </a:lnTo>
                      <a:lnTo>
                        <a:pt x="554" y="208"/>
                      </a:lnTo>
                      <a:lnTo>
                        <a:pt x="549" y="240"/>
                      </a:lnTo>
                      <a:lnTo>
                        <a:pt x="577" y="225"/>
                      </a:lnTo>
                      <a:lnTo>
                        <a:pt x="559" y="248"/>
                      </a:lnTo>
                      <a:lnTo>
                        <a:pt x="617" y="248"/>
                      </a:lnTo>
                      <a:lnTo>
                        <a:pt x="587" y="270"/>
                      </a:lnTo>
                      <a:lnTo>
                        <a:pt x="617" y="270"/>
                      </a:lnTo>
                      <a:lnTo>
                        <a:pt x="604" y="290"/>
                      </a:lnTo>
                      <a:lnTo>
                        <a:pt x="629" y="268"/>
                      </a:lnTo>
                      <a:lnTo>
                        <a:pt x="654" y="295"/>
                      </a:lnTo>
                      <a:lnTo>
                        <a:pt x="609" y="315"/>
                      </a:lnTo>
                      <a:lnTo>
                        <a:pt x="677" y="332"/>
                      </a:lnTo>
                      <a:lnTo>
                        <a:pt x="617" y="340"/>
                      </a:lnTo>
                      <a:lnTo>
                        <a:pt x="639" y="355"/>
                      </a:lnTo>
                      <a:lnTo>
                        <a:pt x="622" y="377"/>
                      </a:lnTo>
                      <a:lnTo>
                        <a:pt x="692" y="430"/>
                      </a:lnTo>
                      <a:lnTo>
                        <a:pt x="724" y="425"/>
                      </a:lnTo>
                      <a:lnTo>
                        <a:pt x="739" y="477"/>
                      </a:lnTo>
                      <a:lnTo>
                        <a:pt x="772" y="475"/>
                      </a:lnTo>
                      <a:lnTo>
                        <a:pt x="769" y="502"/>
                      </a:lnTo>
                      <a:lnTo>
                        <a:pt x="821" y="515"/>
                      </a:lnTo>
                      <a:lnTo>
                        <a:pt x="816" y="542"/>
                      </a:lnTo>
                      <a:lnTo>
                        <a:pt x="792" y="537"/>
                      </a:lnTo>
                      <a:lnTo>
                        <a:pt x="799" y="557"/>
                      </a:lnTo>
                      <a:lnTo>
                        <a:pt x="784" y="587"/>
                      </a:lnTo>
                      <a:lnTo>
                        <a:pt x="764" y="570"/>
                      </a:lnTo>
                      <a:lnTo>
                        <a:pt x="757" y="635"/>
                      </a:lnTo>
                      <a:lnTo>
                        <a:pt x="664" y="522"/>
                      </a:lnTo>
                      <a:lnTo>
                        <a:pt x="629" y="537"/>
                      </a:lnTo>
                      <a:lnTo>
                        <a:pt x="654" y="562"/>
                      </a:lnTo>
                      <a:lnTo>
                        <a:pt x="634" y="587"/>
                      </a:lnTo>
                      <a:lnTo>
                        <a:pt x="649" y="585"/>
                      </a:lnTo>
                      <a:lnTo>
                        <a:pt x="672" y="635"/>
                      </a:lnTo>
                      <a:lnTo>
                        <a:pt x="717" y="645"/>
                      </a:lnTo>
                      <a:lnTo>
                        <a:pt x="714" y="682"/>
                      </a:lnTo>
                      <a:lnTo>
                        <a:pt x="737" y="707"/>
                      </a:lnTo>
                      <a:lnTo>
                        <a:pt x="724" y="777"/>
                      </a:lnTo>
                      <a:lnTo>
                        <a:pt x="609" y="707"/>
                      </a:lnTo>
                      <a:lnTo>
                        <a:pt x="684" y="817"/>
                      </a:lnTo>
                      <a:lnTo>
                        <a:pt x="539" y="752"/>
                      </a:lnTo>
                      <a:lnTo>
                        <a:pt x="517" y="714"/>
                      </a:lnTo>
                      <a:lnTo>
                        <a:pt x="537" y="714"/>
                      </a:lnTo>
                      <a:lnTo>
                        <a:pt x="490" y="690"/>
                      </a:lnTo>
                      <a:lnTo>
                        <a:pt x="472" y="645"/>
                      </a:lnTo>
                      <a:lnTo>
                        <a:pt x="440" y="635"/>
                      </a:lnTo>
                      <a:lnTo>
                        <a:pt x="440" y="665"/>
                      </a:lnTo>
                      <a:lnTo>
                        <a:pt x="415" y="645"/>
                      </a:lnTo>
                      <a:lnTo>
                        <a:pt x="380" y="675"/>
                      </a:lnTo>
                      <a:lnTo>
                        <a:pt x="340" y="645"/>
                      </a:lnTo>
                      <a:lnTo>
                        <a:pt x="365" y="600"/>
                      </a:lnTo>
                      <a:lnTo>
                        <a:pt x="472" y="600"/>
                      </a:lnTo>
                      <a:lnTo>
                        <a:pt x="445" y="545"/>
                      </a:lnTo>
                      <a:lnTo>
                        <a:pt x="507" y="475"/>
                      </a:lnTo>
                      <a:lnTo>
                        <a:pt x="462" y="377"/>
                      </a:lnTo>
                      <a:lnTo>
                        <a:pt x="435" y="367"/>
                      </a:lnTo>
                      <a:lnTo>
                        <a:pt x="452" y="355"/>
                      </a:lnTo>
                      <a:lnTo>
                        <a:pt x="382" y="377"/>
                      </a:lnTo>
                      <a:lnTo>
                        <a:pt x="380" y="350"/>
                      </a:lnTo>
                      <a:lnTo>
                        <a:pt x="407" y="332"/>
                      </a:lnTo>
                      <a:lnTo>
                        <a:pt x="357" y="300"/>
                      </a:lnTo>
                      <a:lnTo>
                        <a:pt x="357" y="270"/>
                      </a:lnTo>
                      <a:lnTo>
                        <a:pt x="307" y="258"/>
                      </a:lnTo>
                      <a:lnTo>
                        <a:pt x="322" y="295"/>
                      </a:lnTo>
                      <a:lnTo>
                        <a:pt x="243" y="282"/>
                      </a:lnTo>
                      <a:lnTo>
                        <a:pt x="262" y="302"/>
                      </a:lnTo>
                      <a:lnTo>
                        <a:pt x="53" y="265"/>
                      </a:lnTo>
                      <a:lnTo>
                        <a:pt x="15" y="208"/>
                      </a:lnTo>
                      <a:lnTo>
                        <a:pt x="83" y="210"/>
                      </a:lnTo>
                      <a:lnTo>
                        <a:pt x="0" y="18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6" name="Group 113"/>
              <p:cNvGrpSpPr>
                <a:grpSpLocks/>
              </p:cNvGrpSpPr>
              <p:nvPr/>
            </p:nvGrpSpPr>
            <p:grpSpPr bwMode="auto">
              <a:xfrm>
                <a:off x="1983" y="1964"/>
                <a:ext cx="84" cy="68"/>
                <a:chOff x="7137" y="8199"/>
                <a:chExt cx="190" cy="180"/>
              </a:xfrm>
            </p:grpSpPr>
            <p:sp>
              <p:nvSpPr>
                <p:cNvPr id="691" name="Freeform 114"/>
                <p:cNvSpPr>
                  <a:spLocks/>
                </p:cNvSpPr>
                <p:nvPr/>
              </p:nvSpPr>
              <p:spPr bwMode="auto">
                <a:xfrm>
                  <a:off x="7137" y="8199"/>
                  <a:ext cx="190" cy="180"/>
                </a:xfrm>
                <a:custGeom>
                  <a:avLst/>
                  <a:gdLst>
                    <a:gd name="T0" fmla="*/ 0 w 190"/>
                    <a:gd name="T1" fmla="*/ 140 h 180"/>
                    <a:gd name="T2" fmla="*/ 25 w 190"/>
                    <a:gd name="T3" fmla="*/ 108 h 180"/>
                    <a:gd name="T4" fmla="*/ 45 w 190"/>
                    <a:gd name="T5" fmla="*/ 0 h 180"/>
                    <a:gd name="T6" fmla="*/ 65 w 190"/>
                    <a:gd name="T7" fmla="*/ 40 h 180"/>
                    <a:gd name="T8" fmla="*/ 103 w 190"/>
                    <a:gd name="T9" fmla="*/ 50 h 180"/>
                    <a:gd name="T10" fmla="*/ 190 w 190"/>
                    <a:gd name="T11" fmla="*/ 125 h 180"/>
                    <a:gd name="T12" fmla="*/ 177 w 190"/>
                    <a:gd name="T13" fmla="*/ 160 h 180"/>
                    <a:gd name="T14" fmla="*/ 98 w 190"/>
                    <a:gd name="T15" fmla="*/ 118 h 180"/>
                    <a:gd name="T16" fmla="*/ 53 w 190"/>
                    <a:gd name="T17" fmla="*/ 180 h 180"/>
                    <a:gd name="T18" fmla="*/ 43 w 190"/>
                    <a:gd name="T19" fmla="*/ 125 h 180"/>
                    <a:gd name="T20" fmla="*/ 0 w 190"/>
                    <a:gd name="T21" fmla="*/ 140 h 18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90"/>
                    <a:gd name="T34" fmla="*/ 0 h 180"/>
                    <a:gd name="T35" fmla="*/ 190 w 190"/>
                    <a:gd name="T36" fmla="*/ 180 h 18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90" h="180">
                      <a:moveTo>
                        <a:pt x="0" y="140"/>
                      </a:moveTo>
                      <a:lnTo>
                        <a:pt x="25" y="108"/>
                      </a:lnTo>
                      <a:lnTo>
                        <a:pt x="45" y="0"/>
                      </a:lnTo>
                      <a:lnTo>
                        <a:pt x="65" y="40"/>
                      </a:lnTo>
                      <a:lnTo>
                        <a:pt x="103" y="50"/>
                      </a:lnTo>
                      <a:lnTo>
                        <a:pt x="190" y="125"/>
                      </a:lnTo>
                      <a:lnTo>
                        <a:pt x="177" y="160"/>
                      </a:lnTo>
                      <a:lnTo>
                        <a:pt x="98" y="118"/>
                      </a:lnTo>
                      <a:lnTo>
                        <a:pt x="53" y="180"/>
                      </a:lnTo>
                      <a:lnTo>
                        <a:pt x="43" y="125"/>
                      </a:lnTo>
                      <a:lnTo>
                        <a:pt x="0" y="1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2" name="Freeform 115"/>
                <p:cNvSpPr>
                  <a:spLocks/>
                </p:cNvSpPr>
                <p:nvPr/>
              </p:nvSpPr>
              <p:spPr bwMode="auto">
                <a:xfrm>
                  <a:off x="7137" y="8199"/>
                  <a:ext cx="190" cy="180"/>
                </a:xfrm>
                <a:custGeom>
                  <a:avLst/>
                  <a:gdLst>
                    <a:gd name="T0" fmla="*/ 0 w 190"/>
                    <a:gd name="T1" fmla="*/ 140 h 180"/>
                    <a:gd name="T2" fmla="*/ 25 w 190"/>
                    <a:gd name="T3" fmla="*/ 108 h 180"/>
                    <a:gd name="T4" fmla="*/ 45 w 190"/>
                    <a:gd name="T5" fmla="*/ 0 h 180"/>
                    <a:gd name="T6" fmla="*/ 65 w 190"/>
                    <a:gd name="T7" fmla="*/ 40 h 180"/>
                    <a:gd name="T8" fmla="*/ 103 w 190"/>
                    <a:gd name="T9" fmla="*/ 50 h 180"/>
                    <a:gd name="T10" fmla="*/ 190 w 190"/>
                    <a:gd name="T11" fmla="*/ 125 h 180"/>
                    <a:gd name="T12" fmla="*/ 177 w 190"/>
                    <a:gd name="T13" fmla="*/ 160 h 180"/>
                    <a:gd name="T14" fmla="*/ 98 w 190"/>
                    <a:gd name="T15" fmla="*/ 118 h 180"/>
                    <a:gd name="T16" fmla="*/ 53 w 190"/>
                    <a:gd name="T17" fmla="*/ 180 h 180"/>
                    <a:gd name="T18" fmla="*/ 43 w 190"/>
                    <a:gd name="T19" fmla="*/ 125 h 180"/>
                    <a:gd name="T20" fmla="*/ 0 w 190"/>
                    <a:gd name="T21" fmla="*/ 140 h 18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90"/>
                    <a:gd name="T34" fmla="*/ 0 h 180"/>
                    <a:gd name="T35" fmla="*/ 190 w 190"/>
                    <a:gd name="T36" fmla="*/ 180 h 18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90" h="180">
                      <a:moveTo>
                        <a:pt x="0" y="140"/>
                      </a:moveTo>
                      <a:lnTo>
                        <a:pt x="25" y="108"/>
                      </a:lnTo>
                      <a:lnTo>
                        <a:pt x="45" y="0"/>
                      </a:lnTo>
                      <a:lnTo>
                        <a:pt x="65" y="40"/>
                      </a:lnTo>
                      <a:lnTo>
                        <a:pt x="103" y="50"/>
                      </a:lnTo>
                      <a:lnTo>
                        <a:pt x="190" y="125"/>
                      </a:lnTo>
                      <a:lnTo>
                        <a:pt x="177" y="160"/>
                      </a:lnTo>
                      <a:lnTo>
                        <a:pt x="98" y="118"/>
                      </a:lnTo>
                      <a:lnTo>
                        <a:pt x="53" y="180"/>
                      </a:lnTo>
                      <a:lnTo>
                        <a:pt x="43" y="125"/>
                      </a:lnTo>
                      <a:lnTo>
                        <a:pt x="0" y="1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7" name="Group 116"/>
              <p:cNvGrpSpPr>
                <a:grpSpLocks/>
              </p:cNvGrpSpPr>
              <p:nvPr/>
            </p:nvGrpSpPr>
            <p:grpSpPr bwMode="auto">
              <a:xfrm>
                <a:off x="2335" y="2282"/>
                <a:ext cx="85" cy="97"/>
                <a:chOff x="7933" y="9038"/>
                <a:chExt cx="193" cy="255"/>
              </a:xfrm>
            </p:grpSpPr>
            <p:sp>
              <p:nvSpPr>
                <p:cNvPr id="689" name="Freeform 117"/>
                <p:cNvSpPr>
                  <a:spLocks/>
                </p:cNvSpPr>
                <p:nvPr/>
              </p:nvSpPr>
              <p:spPr bwMode="auto">
                <a:xfrm>
                  <a:off x="7933" y="9038"/>
                  <a:ext cx="193" cy="255"/>
                </a:xfrm>
                <a:custGeom>
                  <a:avLst/>
                  <a:gdLst>
                    <a:gd name="T0" fmla="*/ 0 w 193"/>
                    <a:gd name="T1" fmla="*/ 200 h 255"/>
                    <a:gd name="T2" fmla="*/ 78 w 193"/>
                    <a:gd name="T3" fmla="*/ 8 h 255"/>
                    <a:gd name="T4" fmla="*/ 108 w 193"/>
                    <a:gd name="T5" fmla="*/ 0 h 255"/>
                    <a:gd name="T6" fmla="*/ 70 w 193"/>
                    <a:gd name="T7" fmla="*/ 98 h 255"/>
                    <a:gd name="T8" fmla="*/ 95 w 193"/>
                    <a:gd name="T9" fmla="*/ 73 h 255"/>
                    <a:gd name="T10" fmla="*/ 113 w 193"/>
                    <a:gd name="T11" fmla="*/ 120 h 255"/>
                    <a:gd name="T12" fmla="*/ 163 w 193"/>
                    <a:gd name="T13" fmla="*/ 120 h 255"/>
                    <a:gd name="T14" fmla="*/ 155 w 193"/>
                    <a:gd name="T15" fmla="*/ 160 h 255"/>
                    <a:gd name="T16" fmla="*/ 180 w 193"/>
                    <a:gd name="T17" fmla="*/ 153 h 255"/>
                    <a:gd name="T18" fmla="*/ 163 w 193"/>
                    <a:gd name="T19" fmla="*/ 192 h 255"/>
                    <a:gd name="T20" fmla="*/ 185 w 193"/>
                    <a:gd name="T21" fmla="*/ 168 h 255"/>
                    <a:gd name="T22" fmla="*/ 193 w 193"/>
                    <a:gd name="T23" fmla="*/ 212 h 255"/>
                    <a:gd name="T24" fmla="*/ 165 w 193"/>
                    <a:gd name="T25" fmla="*/ 255 h 255"/>
                    <a:gd name="T26" fmla="*/ 163 w 193"/>
                    <a:gd name="T27" fmla="*/ 220 h 255"/>
                    <a:gd name="T28" fmla="*/ 153 w 193"/>
                    <a:gd name="T29" fmla="*/ 237 h 255"/>
                    <a:gd name="T30" fmla="*/ 153 w 193"/>
                    <a:gd name="T31" fmla="*/ 190 h 255"/>
                    <a:gd name="T32" fmla="*/ 103 w 193"/>
                    <a:gd name="T33" fmla="*/ 237 h 255"/>
                    <a:gd name="T34" fmla="*/ 133 w 193"/>
                    <a:gd name="T35" fmla="*/ 210 h 255"/>
                    <a:gd name="T36" fmla="*/ 95 w 193"/>
                    <a:gd name="T37" fmla="*/ 212 h 255"/>
                    <a:gd name="T38" fmla="*/ 103 w 193"/>
                    <a:gd name="T39" fmla="*/ 192 h 255"/>
                    <a:gd name="T40" fmla="*/ 0 w 193"/>
                    <a:gd name="T41" fmla="*/ 200 h 255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93"/>
                    <a:gd name="T64" fmla="*/ 0 h 255"/>
                    <a:gd name="T65" fmla="*/ 193 w 193"/>
                    <a:gd name="T66" fmla="*/ 255 h 255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93" h="255">
                      <a:moveTo>
                        <a:pt x="0" y="200"/>
                      </a:moveTo>
                      <a:lnTo>
                        <a:pt x="78" y="8"/>
                      </a:lnTo>
                      <a:lnTo>
                        <a:pt x="108" y="0"/>
                      </a:lnTo>
                      <a:lnTo>
                        <a:pt x="70" y="98"/>
                      </a:lnTo>
                      <a:lnTo>
                        <a:pt x="95" y="73"/>
                      </a:lnTo>
                      <a:lnTo>
                        <a:pt x="113" y="120"/>
                      </a:lnTo>
                      <a:lnTo>
                        <a:pt x="163" y="120"/>
                      </a:lnTo>
                      <a:lnTo>
                        <a:pt x="155" y="160"/>
                      </a:lnTo>
                      <a:lnTo>
                        <a:pt x="180" y="153"/>
                      </a:lnTo>
                      <a:lnTo>
                        <a:pt x="163" y="192"/>
                      </a:lnTo>
                      <a:lnTo>
                        <a:pt x="185" y="168"/>
                      </a:lnTo>
                      <a:lnTo>
                        <a:pt x="193" y="212"/>
                      </a:lnTo>
                      <a:lnTo>
                        <a:pt x="165" y="255"/>
                      </a:lnTo>
                      <a:lnTo>
                        <a:pt x="163" y="220"/>
                      </a:lnTo>
                      <a:lnTo>
                        <a:pt x="153" y="237"/>
                      </a:lnTo>
                      <a:lnTo>
                        <a:pt x="153" y="190"/>
                      </a:lnTo>
                      <a:lnTo>
                        <a:pt x="103" y="237"/>
                      </a:lnTo>
                      <a:lnTo>
                        <a:pt x="133" y="210"/>
                      </a:lnTo>
                      <a:lnTo>
                        <a:pt x="95" y="212"/>
                      </a:lnTo>
                      <a:lnTo>
                        <a:pt x="103" y="192"/>
                      </a:lnTo>
                      <a:lnTo>
                        <a:pt x="0" y="20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0" name="Freeform 118"/>
                <p:cNvSpPr>
                  <a:spLocks/>
                </p:cNvSpPr>
                <p:nvPr/>
              </p:nvSpPr>
              <p:spPr bwMode="auto">
                <a:xfrm>
                  <a:off x="7933" y="9038"/>
                  <a:ext cx="193" cy="255"/>
                </a:xfrm>
                <a:custGeom>
                  <a:avLst/>
                  <a:gdLst>
                    <a:gd name="T0" fmla="*/ 0 w 193"/>
                    <a:gd name="T1" fmla="*/ 200 h 255"/>
                    <a:gd name="T2" fmla="*/ 78 w 193"/>
                    <a:gd name="T3" fmla="*/ 8 h 255"/>
                    <a:gd name="T4" fmla="*/ 108 w 193"/>
                    <a:gd name="T5" fmla="*/ 0 h 255"/>
                    <a:gd name="T6" fmla="*/ 70 w 193"/>
                    <a:gd name="T7" fmla="*/ 98 h 255"/>
                    <a:gd name="T8" fmla="*/ 95 w 193"/>
                    <a:gd name="T9" fmla="*/ 73 h 255"/>
                    <a:gd name="T10" fmla="*/ 113 w 193"/>
                    <a:gd name="T11" fmla="*/ 120 h 255"/>
                    <a:gd name="T12" fmla="*/ 163 w 193"/>
                    <a:gd name="T13" fmla="*/ 120 h 255"/>
                    <a:gd name="T14" fmla="*/ 155 w 193"/>
                    <a:gd name="T15" fmla="*/ 160 h 255"/>
                    <a:gd name="T16" fmla="*/ 180 w 193"/>
                    <a:gd name="T17" fmla="*/ 153 h 255"/>
                    <a:gd name="T18" fmla="*/ 163 w 193"/>
                    <a:gd name="T19" fmla="*/ 192 h 255"/>
                    <a:gd name="T20" fmla="*/ 185 w 193"/>
                    <a:gd name="T21" fmla="*/ 168 h 255"/>
                    <a:gd name="T22" fmla="*/ 193 w 193"/>
                    <a:gd name="T23" fmla="*/ 212 h 255"/>
                    <a:gd name="T24" fmla="*/ 165 w 193"/>
                    <a:gd name="T25" fmla="*/ 255 h 255"/>
                    <a:gd name="T26" fmla="*/ 163 w 193"/>
                    <a:gd name="T27" fmla="*/ 220 h 255"/>
                    <a:gd name="T28" fmla="*/ 153 w 193"/>
                    <a:gd name="T29" fmla="*/ 237 h 255"/>
                    <a:gd name="T30" fmla="*/ 153 w 193"/>
                    <a:gd name="T31" fmla="*/ 190 h 255"/>
                    <a:gd name="T32" fmla="*/ 103 w 193"/>
                    <a:gd name="T33" fmla="*/ 237 h 255"/>
                    <a:gd name="T34" fmla="*/ 133 w 193"/>
                    <a:gd name="T35" fmla="*/ 210 h 255"/>
                    <a:gd name="T36" fmla="*/ 95 w 193"/>
                    <a:gd name="T37" fmla="*/ 212 h 255"/>
                    <a:gd name="T38" fmla="*/ 103 w 193"/>
                    <a:gd name="T39" fmla="*/ 192 h 255"/>
                    <a:gd name="T40" fmla="*/ 0 w 193"/>
                    <a:gd name="T41" fmla="*/ 200 h 255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93"/>
                    <a:gd name="T64" fmla="*/ 0 h 255"/>
                    <a:gd name="T65" fmla="*/ 193 w 193"/>
                    <a:gd name="T66" fmla="*/ 255 h 255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93" h="255">
                      <a:moveTo>
                        <a:pt x="0" y="200"/>
                      </a:moveTo>
                      <a:lnTo>
                        <a:pt x="78" y="8"/>
                      </a:lnTo>
                      <a:lnTo>
                        <a:pt x="108" y="0"/>
                      </a:lnTo>
                      <a:lnTo>
                        <a:pt x="70" y="98"/>
                      </a:lnTo>
                      <a:lnTo>
                        <a:pt x="95" y="73"/>
                      </a:lnTo>
                      <a:lnTo>
                        <a:pt x="113" y="120"/>
                      </a:lnTo>
                      <a:lnTo>
                        <a:pt x="163" y="120"/>
                      </a:lnTo>
                      <a:lnTo>
                        <a:pt x="155" y="160"/>
                      </a:lnTo>
                      <a:lnTo>
                        <a:pt x="180" y="153"/>
                      </a:lnTo>
                      <a:lnTo>
                        <a:pt x="163" y="192"/>
                      </a:lnTo>
                      <a:lnTo>
                        <a:pt x="185" y="168"/>
                      </a:lnTo>
                      <a:lnTo>
                        <a:pt x="193" y="212"/>
                      </a:lnTo>
                      <a:lnTo>
                        <a:pt x="165" y="255"/>
                      </a:lnTo>
                      <a:lnTo>
                        <a:pt x="163" y="220"/>
                      </a:lnTo>
                      <a:lnTo>
                        <a:pt x="153" y="237"/>
                      </a:lnTo>
                      <a:lnTo>
                        <a:pt x="153" y="190"/>
                      </a:lnTo>
                      <a:lnTo>
                        <a:pt x="103" y="237"/>
                      </a:lnTo>
                      <a:lnTo>
                        <a:pt x="133" y="210"/>
                      </a:lnTo>
                      <a:lnTo>
                        <a:pt x="95" y="212"/>
                      </a:lnTo>
                      <a:lnTo>
                        <a:pt x="103" y="192"/>
                      </a:lnTo>
                      <a:lnTo>
                        <a:pt x="0" y="20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8" name="Group 119"/>
              <p:cNvGrpSpPr>
                <a:grpSpLocks/>
              </p:cNvGrpSpPr>
              <p:nvPr/>
            </p:nvGrpSpPr>
            <p:grpSpPr bwMode="auto">
              <a:xfrm>
                <a:off x="4099" y="2991"/>
                <a:ext cx="23" cy="56"/>
                <a:chOff x="11919" y="10904"/>
                <a:chExt cx="52" cy="149"/>
              </a:xfrm>
            </p:grpSpPr>
            <p:sp>
              <p:nvSpPr>
                <p:cNvPr id="687" name="Freeform 120"/>
                <p:cNvSpPr>
                  <a:spLocks/>
                </p:cNvSpPr>
                <p:nvPr/>
              </p:nvSpPr>
              <p:spPr bwMode="auto">
                <a:xfrm>
                  <a:off x="11919" y="10904"/>
                  <a:ext cx="52" cy="149"/>
                </a:xfrm>
                <a:custGeom>
                  <a:avLst/>
                  <a:gdLst>
                    <a:gd name="T0" fmla="*/ 0 w 52"/>
                    <a:gd name="T1" fmla="*/ 0 h 149"/>
                    <a:gd name="T2" fmla="*/ 7 w 52"/>
                    <a:gd name="T3" fmla="*/ 149 h 149"/>
                    <a:gd name="T4" fmla="*/ 52 w 52"/>
                    <a:gd name="T5" fmla="*/ 122 h 149"/>
                    <a:gd name="T6" fmla="*/ 30 w 52"/>
                    <a:gd name="T7" fmla="*/ 35 h 149"/>
                    <a:gd name="T8" fmla="*/ 0 w 52"/>
                    <a:gd name="T9" fmla="*/ 0 h 1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"/>
                    <a:gd name="T16" fmla="*/ 0 h 149"/>
                    <a:gd name="T17" fmla="*/ 52 w 52"/>
                    <a:gd name="T18" fmla="*/ 149 h 1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" h="149">
                      <a:moveTo>
                        <a:pt x="0" y="0"/>
                      </a:moveTo>
                      <a:lnTo>
                        <a:pt x="7" y="149"/>
                      </a:lnTo>
                      <a:lnTo>
                        <a:pt x="52" y="122"/>
                      </a:lnTo>
                      <a:lnTo>
                        <a:pt x="30" y="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88" name="Freeform 121"/>
                <p:cNvSpPr>
                  <a:spLocks/>
                </p:cNvSpPr>
                <p:nvPr/>
              </p:nvSpPr>
              <p:spPr bwMode="auto">
                <a:xfrm>
                  <a:off x="11919" y="10904"/>
                  <a:ext cx="52" cy="149"/>
                </a:xfrm>
                <a:custGeom>
                  <a:avLst/>
                  <a:gdLst>
                    <a:gd name="T0" fmla="*/ 0 w 52"/>
                    <a:gd name="T1" fmla="*/ 0 h 149"/>
                    <a:gd name="T2" fmla="*/ 7 w 52"/>
                    <a:gd name="T3" fmla="*/ 149 h 149"/>
                    <a:gd name="T4" fmla="*/ 52 w 52"/>
                    <a:gd name="T5" fmla="*/ 122 h 149"/>
                    <a:gd name="T6" fmla="*/ 30 w 52"/>
                    <a:gd name="T7" fmla="*/ 35 h 149"/>
                    <a:gd name="T8" fmla="*/ 0 w 52"/>
                    <a:gd name="T9" fmla="*/ 0 h 1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"/>
                    <a:gd name="T16" fmla="*/ 0 h 149"/>
                    <a:gd name="T17" fmla="*/ 52 w 52"/>
                    <a:gd name="T18" fmla="*/ 149 h 1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" h="149">
                      <a:moveTo>
                        <a:pt x="0" y="0"/>
                      </a:moveTo>
                      <a:lnTo>
                        <a:pt x="7" y="149"/>
                      </a:lnTo>
                      <a:lnTo>
                        <a:pt x="52" y="122"/>
                      </a:lnTo>
                      <a:lnTo>
                        <a:pt x="30" y="3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9" name="Group 122"/>
              <p:cNvGrpSpPr>
                <a:grpSpLocks/>
              </p:cNvGrpSpPr>
              <p:nvPr/>
            </p:nvGrpSpPr>
            <p:grpSpPr bwMode="auto">
              <a:xfrm>
                <a:off x="2131" y="3405"/>
                <a:ext cx="105" cy="636"/>
                <a:chOff x="7472" y="11995"/>
                <a:chExt cx="237" cy="1675"/>
              </a:xfrm>
            </p:grpSpPr>
            <p:sp>
              <p:nvSpPr>
                <p:cNvPr id="685" name="Freeform 123"/>
                <p:cNvSpPr>
                  <a:spLocks/>
                </p:cNvSpPr>
                <p:nvPr/>
              </p:nvSpPr>
              <p:spPr bwMode="auto">
                <a:xfrm>
                  <a:off x="7472" y="11995"/>
                  <a:ext cx="237" cy="1675"/>
                </a:xfrm>
                <a:custGeom>
                  <a:avLst/>
                  <a:gdLst>
                    <a:gd name="T0" fmla="*/ 0 w 237"/>
                    <a:gd name="T1" fmla="*/ 1308 h 1675"/>
                    <a:gd name="T2" fmla="*/ 15 w 237"/>
                    <a:gd name="T3" fmla="*/ 1263 h 1675"/>
                    <a:gd name="T4" fmla="*/ 52 w 237"/>
                    <a:gd name="T5" fmla="*/ 1298 h 1675"/>
                    <a:gd name="T6" fmla="*/ 80 w 237"/>
                    <a:gd name="T7" fmla="*/ 1211 h 1675"/>
                    <a:gd name="T8" fmla="*/ 70 w 237"/>
                    <a:gd name="T9" fmla="*/ 1178 h 1675"/>
                    <a:gd name="T10" fmla="*/ 92 w 237"/>
                    <a:gd name="T11" fmla="*/ 1056 h 1675"/>
                    <a:gd name="T12" fmla="*/ 50 w 237"/>
                    <a:gd name="T13" fmla="*/ 1049 h 1675"/>
                    <a:gd name="T14" fmla="*/ 55 w 237"/>
                    <a:gd name="T15" fmla="*/ 854 h 1675"/>
                    <a:gd name="T16" fmla="*/ 112 w 237"/>
                    <a:gd name="T17" fmla="*/ 657 h 1675"/>
                    <a:gd name="T18" fmla="*/ 112 w 237"/>
                    <a:gd name="T19" fmla="*/ 484 h 1675"/>
                    <a:gd name="T20" fmla="*/ 154 w 237"/>
                    <a:gd name="T21" fmla="*/ 167 h 1675"/>
                    <a:gd name="T22" fmla="*/ 139 w 237"/>
                    <a:gd name="T23" fmla="*/ 27 h 1675"/>
                    <a:gd name="T24" fmla="*/ 169 w 237"/>
                    <a:gd name="T25" fmla="*/ 0 h 1675"/>
                    <a:gd name="T26" fmla="*/ 197 w 237"/>
                    <a:gd name="T27" fmla="*/ 70 h 1675"/>
                    <a:gd name="T28" fmla="*/ 214 w 237"/>
                    <a:gd name="T29" fmla="*/ 225 h 1675"/>
                    <a:gd name="T30" fmla="*/ 237 w 237"/>
                    <a:gd name="T31" fmla="*/ 225 h 1675"/>
                    <a:gd name="T32" fmla="*/ 232 w 237"/>
                    <a:gd name="T33" fmla="*/ 274 h 1675"/>
                    <a:gd name="T34" fmla="*/ 202 w 237"/>
                    <a:gd name="T35" fmla="*/ 294 h 1675"/>
                    <a:gd name="T36" fmla="*/ 202 w 237"/>
                    <a:gd name="T37" fmla="*/ 392 h 1675"/>
                    <a:gd name="T38" fmla="*/ 169 w 237"/>
                    <a:gd name="T39" fmla="*/ 447 h 1675"/>
                    <a:gd name="T40" fmla="*/ 139 w 237"/>
                    <a:gd name="T41" fmla="*/ 582 h 1675"/>
                    <a:gd name="T42" fmla="*/ 159 w 237"/>
                    <a:gd name="T43" fmla="*/ 716 h 1675"/>
                    <a:gd name="T44" fmla="*/ 124 w 237"/>
                    <a:gd name="T45" fmla="*/ 826 h 1675"/>
                    <a:gd name="T46" fmla="*/ 97 w 237"/>
                    <a:gd name="T47" fmla="*/ 1099 h 1675"/>
                    <a:gd name="T48" fmla="*/ 119 w 237"/>
                    <a:gd name="T49" fmla="*/ 1196 h 1675"/>
                    <a:gd name="T50" fmla="*/ 102 w 237"/>
                    <a:gd name="T51" fmla="*/ 1211 h 1675"/>
                    <a:gd name="T52" fmla="*/ 110 w 237"/>
                    <a:gd name="T53" fmla="*/ 1298 h 1675"/>
                    <a:gd name="T54" fmla="*/ 62 w 237"/>
                    <a:gd name="T55" fmla="*/ 1488 h 1675"/>
                    <a:gd name="T56" fmla="*/ 67 w 237"/>
                    <a:gd name="T57" fmla="*/ 1516 h 1675"/>
                    <a:gd name="T58" fmla="*/ 87 w 237"/>
                    <a:gd name="T59" fmla="*/ 1501 h 1675"/>
                    <a:gd name="T60" fmla="*/ 97 w 237"/>
                    <a:gd name="T61" fmla="*/ 1575 h 1675"/>
                    <a:gd name="T62" fmla="*/ 202 w 237"/>
                    <a:gd name="T63" fmla="*/ 1590 h 1675"/>
                    <a:gd name="T64" fmla="*/ 132 w 237"/>
                    <a:gd name="T65" fmla="*/ 1615 h 1675"/>
                    <a:gd name="T66" fmla="*/ 124 w 237"/>
                    <a:gd name="T67" fmla="*/ 1675 h 1675"/>
                    <a:gd name="T68" fmla="*/ 92 w 237"/>
                    <a:gd name="T69" fmla="*/ 1655 h 1675"/>
                    <a:gd name="T70" fmla="*/ 127 w 237"/>
                    <a:gd name="T71" fmla="*/ 1620 h 1675"/>
                    <a:gd name="T72" fmla="*/ 77 w 237"/>
                    <a:gd name="T73" fmla="*/ 1605 h 1675"/>
                    <a:gd name="T74" fmla="*/ 75 w 237"/>
                    <a:gd name="T75" fmla="*/ 1548 h 1675"/>
                    <a:gd name="T76" fmla="*/ 57 w 237"/>
                    <a:gd name="T77" fmla="*/ 1575 h 1675"/>
                    <a:gd name="T78" fmla="*/ 37 w 237"/>
                    <a:gd name="T79" fmla="*/ 1526 h 1675"/>
                    <a:gd name="T80" fmla="*/ 52 w 237"/>
                    <a:gd name="T81" fmla="*/ 1501 h 1675"/>
                    <a:gd name="T82" fmla="*/ 25 w 237"/>
                    <a:gd name="T83" fmla="*/ 1481 h 1675"/>
                    <a:gd name="T84" fmla="*/ 50 w 237"/>
                    <a:gd name="T85" fmla="*/ 1451 h 1675"/>
                    <a:gd name="T86" fmla="*/ 25 w 237"/>
                    <a:gd name="T87" fmla="*/ 1366 h 1675"/>
                    <a:gd name="T88" fmla="*/ 65 w 237"/>
                    <a:gd name="T89" fmla="*/ 1378 h 1675"/>
                    <a:gd name="T90" fmla="*/ 25 w 237"/>
                    <a:gd name="T91" fmla="*/ 1333 h 1675"/>
                    <a:gd name="T92" fmla="*/ 37 w 237"/>
                    <a:gd name="T93" fmla="*/ 1306 h 1675"/>
                    <a:gd name="T94" fmla="*/ 0 w 237"/>
                    <a:gd name="T95" fmla="*/ 1308 h 1675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237"/>
                    <a:gd name="T145" fmla="*/ 0 h 1675"/>
                    <a:gd name="T146" fmla="*/ 237 w 237"/>
                    <a:gd name="T147" fmla="*/ 1675 h 1675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237" h="1675">
                      <a:moveTo>
                        <a:pt x="0" y="1308"/>
                      </a:moveTo>
                      <a:lnTo>
                        <a:pt x="15" y="1263"/>
                      </a:lnTo>
                      <a:lnTo>
                        <a:pt x="52" y="1298"/>
                      </a:lnTo>
                      <a:lnTo>
                        <a:pt x="80" y="1211"/>
                      </a:lnTo>
                      <a:lnTo>
                        <a:pt x="70" y="1178"/>
                      </a:lnTo>
                      <a:lnTo>
                        <a:pt x="92" y="1056"/>
                      </a:lnTo>
                      <a:lnTo>
                        <a:pt x="50" y="1049"/>
                      </a:lnTo>
                      <a:lnTo>
                        <a:pt x="55" y="854"/>
                      </a:lnTo>
                      <a:lnTo>
                        <a:pt x="112" y="657"/>
                      </a:lnTo>
                      <a:lnTo>
                        <a:pt x="112" y="484"/>
                      </a:lnTo>
                      <a:lnTo>
                        <a:pt x="154" y="167"/>
                      </a:lnTo>
                      <a:lnTo>
                        <a:pt x="139" y="27"/>
                      </a:lnTo>
                      <a:lnTo>
                        <a:pt x="169" y="0"/>
                      </a:lnTo>
                      <a:lnTo>
                        <a:pt x="197" y="70"/>
                      </a:lnTo>
                      <a:lnTo>
                        <a:pt x="214" y="225"/>
                      </a:lnTo>
                      <a:lnTo>
                        <a:pt x="237" y="225"/>
                      </a:lnTo>
                      <a:lnTo>
                        <a:pt x="232" y="274"/>
                      </a:lnTo>
                      <a:lnTo>
                        <a:pt x="202" y="294"/>
                      </a:lnTo>
                      <a:lnTo>
                        <a:pt x="202" y="392"/>
                      </a:lnTo>
                      <a:lnTo>
                        <a:pt x="169" y="447"/>
                      </a:lnTo>
                      <a:lnTo>
                        <a:pt x="139" y="582"/>
                      </a:lnTo>
                      <a:lnTo>
                        <a:pt x="159" y="716"/>
                      </a:lnTo>
                      <a:lnTo>
                        <a:pt x="124" y="826"/>
                      </a:lnTo>
                      <a:lnTo>
                        <a:pt x="97" y="1099"/>
                      </a:lnTo>
                      <a:lnTo>
                        <a:pt x="119" y="1196"/>
                      </a:lnTo>
                      <a:lnTo>
                        <a:pt x="102" y="1211"/>
                      </a:lnTo>
                      <a:lnTo>
                        <a:pt x="110" y="1298"/>
                      </a:lnTo>
                      <a:lnTo>
                        <a:pt x="62" y="1488"/>
                      </a:lnTo>
                      <a:lnTo>
                        <a:pt x="67" y="1516"/>
                      </a:lnTo>
                      <a:lnTo>
                        <a:pt x="87" y="1501"/>
                      </a:lnTo>
                      <a:lnTo>
                        <a:pt x="97" y="1575"/>
                      </a:lnTo>
                      <a:lnTo>
                        <a:pt x="202" y="1590"/>
                      </a:lnTo>
                      <a:lnTo>
                        <a:pt x="132" y="1615"/>
                      </a:lnTo>
                      <a:lnTo>
                        <a:pt x="124" y="1675"/>
                      </a:lnTo>
                      <a:lnTo>
                        <a:pt x="92" y="1655"/>
                      </a:lnTo>
                      <a:lnTo>
                        <a:pt x="127" y="1620"/>
                      </a:lnTo>
                      <a:lnTo>
                        <a:pt x="77" y="1605"/>
                      </a:lnTo>
                      <a:lnTo>
                        <a:pt x="75" y="1548"/>
                      </a:lnTo>
                      <a:lnTo>
                        <a:pt x="57" y="1575"/>
                      </a:lnTo>
                      <a:lnTo>
                        <a:pt x="37" y="1526"/>
                      </a:lnTo>
                      <a:lnTo>
                        <a:pt x="52" y="1501"/>
                      </a:lnTo>
                      <a:lnTo>
                        <a:pt x="25" y="1481"/>
                      </a:lnTo>
                      <a:lnTo>
                        <a:pt x="50" y="1451"/>
                      </a:lnTo>
                      <a:lnTo>
                        <a:pt x="25" y="1366"/>
                      </a:lnTo>
                      <a:lnTo>
                        <a:pt x="65" y="1378"/>
                      </a:lnTo>
                      <a:lnTo>
                        <a:pt x="25" y="1333"/>
                      </a:lnTo>
                      <a:lnTo>
                        <a:pt x="37" y="1306"/>
                      </a:lnTo>
                      <a:lnTo>
                        <a:pt x="0" y="130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86" name="Freeform 124"/>
                <p:cNvSpPr>
                  <a:spLocks/>
                </p:cNvSpPr>
                <p:nvPr/>
              </p:nvSpPr>
              <p:spPr bwMode="auto">
                <a:xfrm>
                  <a:off x="7472" y="11995"/>
                  <a:ext cx="237" cy="1675"/>
                </a:xfrm>
                <a:custGeom>
                  <a:avLst/>
                  <a:gdLst>
                    <a:gd name="T0" fmla="*/ 0 w 237"/>
                    <a:gd name="T1" fmla="*/ 1308 h 1675"/>
                    <a:gd name="T2" fmla="*/ 15 w 237"/>
                    <a:gd name="T3" fmla="*/ 1263 h 1675"/>
                    <a:gd name="T4" fmla="*/ 52 w 237"/>
                    <a:gd name="T5" fmla="*/ 1298 h 1675"/>
                    <a:gd name="T6" fmla="*/ 80 w 237"/>
                    <a:gd name="T7" fmla="*/ 1211 h 1675"/>
                    <a:gd name="T8" fmla="*/ 70 w 237"/>
                    <a:gd name="T9" fmla="*/ 1178 h 1675"/>
                    <a:gd name="T10" fmla="*/ 92 w 237"/>
                    <a:gd name="T11" fmla="*/ 1056 h 1675"/>
                    <a:gd name="T12" fmla="*/ 50 w 237"/>
                    <a:gd name="T13" fmla="*/ 1049 h 1675"/>
                    <a:gd name="T14" fmla="*/ 55 w 237"/>
                    <a:gd name="T15" fmla="*/ 854 h 1675"/>
                    <a:gd name="T16" fmla="*/ 112 w 237"/>
                    <a:gd name="T17" fmla="*/ 657 h 1675"/>
                    <a:gd name="T18" fmla="*/ 112 w 237"/>
                    <a:gd name="T19" fmla="*/ 484 h 1675"/>
                    <a:gd name="T20" fmla="*/ 154 w 237"/>
                    <a:gd name="T21" fmla="*/ 167 h 1675"/>
                    <a:gd name="T22" fmla="*/ 139 w 237"/>
                    <a:gd name="T23" fmla="*/ 27 h 1675"/>
                    <a:gd name="T24" fmla="*/ 169 w 237"/>
                    <a:gd name="T25" fmla="*/ 0 h 1675"/>
                    <a:gd name="T26" fmla="*/ 197 w 237"/>
                    <a:gd name="T27" fmla="*/ 70 h 1675"/>
                    <a:gd name="T28" fmla="*/ 214 w 237"/>
                    <a:gd name="T29" fmla="*/ 225 h 1675"/>
                    <a:gd name="T30" fmla="*/ 237 w 237"/>
                    <a:gd name="T31" fmla="*/ 225 h 1675"/>
                    <a:gd name="T32" fmla="*/ 232 w 237"/>
                    <a:gd name="T33" fmla="*/ 274 h 1675"/>
                    <a:gd name="T34" fmla="*/ 202 w 237"/>
                    <a:gd name="T35" fmla="*/ 294 h 1675"/>
                    <a:gd name="T36" fmla="*/ 202 w 237"/>
                    <a:gd name="T37" fmla="*/ 392 h 1675"/>
                    <a:gd name="T38" fmla="*/ 169 w 237"/>
                    <a:gd name="T39" fmla="*/ 447 h 1675"/>
                    <a:gd name="T40" fmla="*/ 139 w 237"/>
                    <a:gd name="T41" fmla="*/ 582 h 1675"/>
                    <a:gd name="T42" fmla="*/ 159 w 237"/>
                    <a:gd name="T43" fmla="*/ 716 h 1675"/>
                    <a:gd name="T44" fmla="*/ 124 w 237"/>
                    <a:gd name="T45" fmla="*/ 826 h 1675"/>
                    <a:gd name="T46" fmla="*/ 97 w 237"/>
                    <a:gd name="T47" fmla="*/ 1099 h 1675"/>
                    <a:gd name="T48" fmla="*/ 119 w 237"/>
                    <a:gd name="T49" fmla="*/ 1196 h 1675"/>
                    <a:gd name="T50" fmla="*/ 102 w 237"/>
                    <a:gd name="T51" fmla="*/ 1211 h 1675"/>
                    <a:gd name="T52" fmla="*/ 110 w 237"/>
                    <a:gd name="T53" fmla="*/ 1298 h 1675"/>
                    <a:gd name="T54" fmla="*/ 62 w 237"/>
                    <a:gd name="T55" fmla="*/ 1488 h 1675"/>
                    <a:gd name="T56" fmla="*/ 67 w 237"/>
                    <a:gd name="T57" fmla="*/ 1516 h 1675"/>
                    <a:gd name="T58" fmla="*/ 87 w 237"/>
                    <a:gd name="T59" fmla="*/ 1501 h 1675"/>
                    <a:gd name="T60" fmla="*/ 97 w 237"/>
                    <a:gd name="T61" fmla="*/ 1575 h 1675"/>
                    <a:gd name="T62" fmla="*/ 202 w 237"/>
                    <a:gd name="T63" fmla="*/ 1590 h 1675"/>
                    <a:gd name="T64" fmla="*/ 132 w 237"/>
                    <a:gd name="T65" fmla="*/ 1615 h 1675"/>
                    <a:gd name="T66" fmla="*/ 124 w 237"/>
                    <a:gd name="T67" fmla="*/ 1675 h 1675"/>
                    <a:gd name="T68" fmla="*/ 92 w 237"/>
                    <a:gd name="T69" fmla="*/ 1655 h 1675"/>
                    <a:gd name="T70" fmla="*/ 127 w 237"/>
                    <a:gd name="T71" fmla="*/ 1620 h 1675"/>
                    <a:gd name="T72" fmla="*/ 77 w 237"/>
                    <a:gd name="T73" fmla="*/ 1605 h 1675"/>
                    <a:gd name="T74" fmla="*/ 75 w 237"/>
                    <a:gd name="T75" fmla="*/ 1548 h 1675"/>
                    <a:gd name="T76" fmla="*/ 57 w 237"/>
                    <a:gd name="T77" fmla="*/ 1575 h 1675"/>
                    <a:gd name="T78" fmla="*/ 37 w 237"/>
                    <a:gd name="T79" fmla="*/ 1526 h 1675"/>
                    <a:gd name="T80" fmla="*/ 52 w 237"/>
                    <a:gd name="T81" fmla="*/ 1501 h 1675"/>
                    <a:gd name="T82" fmla="*/ 25 w 237"/>
                    <a:gd name="T83" fmla="*/ 1481 h 1675"/>
                    <a:gd name="T84" fmla="*/ 50 w 237"/>
                    <a:gd name="T85" fmla="*/ 1451 h 1675"/>
                    <a:gd name="T86" fmla="*/ 25 w 237"/>
                    <a:gd name="T87" fmla="*/ 1366 h 1675"/>
                    <a:gd name="T88" fmla="*/ 65 w 237"/>
                    <a:gd name="T89" fmla="*/ 1378 h 1675"/>
                    <a:gd name="T90" fmla="*/ 25 w 237"/>
                    <a:gd name="T91" fmla="*/ 1333 h 1675"/>
                    <a:gd name="T92" fmla="*/ 37 w 237"/>
                    <a:gd name="T93" fmla="*/ 1306 h 1675"/>
                    <a:gd name="T94" fmla="*/ 0 w 237"/>
                    <a:gd name="T95" fmla="*/ 1308 h 1675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237"/>
                    <a:gd name="T145" fmla="*/ 0 h 1675"/>
                    <a:gd name="T146" fmla="*/ 237 w 237"/>
                    <a:gd name="T147" fmla="*/ 1675 h 1675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237" h="1675">
                      <a:moveTo>
                        <a:pt x="0" y="1308"/>
                      </a:moveTo>
                      <a:lnTo>
                        <a:pt x="15" y="1263"/>
                      </a:lnTo>
                      <a:lnTo>
                        <a:pt x="52" y="1298"/>
                      </a:lnTo>
                      <a:lnTo>
                        <a:pt x="80" y="1211"/>
                      </a:lnTo>
                      <a:lnTo>
                        <a:pt x="70" y="1178"/>
                      </a:lnTo>
                      <a:lnTo>
                        <a:pt x="92" y="1056"/>
                      </a:lnTo>
                      <a:lnTo>
                        <a:pt x="50" y="1049"/>
                      </a:lnTo>
                      <a:lnTo>
                        <a:pt x="55" y="854"/>
                      </a:lnTo>
                      <a:lnTo>
                        <a:pt x="112" y="657"/>
                      </a:lnTo>
                      <a:lnTo>
                        <a:pt x="112" y="484"/>
                      </a:lnTo>
                      <a:lnTo>
                        <a:pt x="154" y="167"/>
                      </a:lnTo>
                      <a:lnTo>
                        <a:pt x="139" y="27"/>
                      </a:lnTo>
                      <a:lnTo>
                        <a:pt x="169" y="0"/>
                      </a:lnTo>
                      <a:lnTo>
                        <a:pt x="197" y="70"/>
                      </a:lnTo>
                      <a:lnTo>
                        <a:pt x="214" y="225"/>
                      </a:lnTo>
                      <a:lnTo>
                        <a:pt x="237" y="225"/>
                      </a:lnTo>
                      <a:lnTo>
                        <a:pt x="232" y="274"/>
                      </a:lnTo>
                      <a:lnTo>
                        <a:pt x="202" y="294"/>
                      </a:lnTo>
                      <a:lnTo>
                        <a:pt x="202" y="392"/>
                      </a:lnTo>
                      <a:lnTo>
                        <a:pt x="169" y="447"/>
                      </a:lnTo>
                      <a:lnTo>
                        <a:pt x="139" y="582"/>
                      </a:lnTo>
                      <a:lnTo>
                        <a:pt x="159" y="716"/>
                      </a:lnTo>
                      <a:lnTo>
                        <a:pt x="124" y="826"/>
                      </a:lnTo>
                      <a:lnTo>
                        <a:pt x="97" y="1099"/>
                      </a:lnTo>
                      <a:lnTo>
                        <a:pt x="119" y="1196"/>
                      </a:lnTo>
                      <a:lnTo>
                        <a:pt x="102" y="1211"/>
                      </a:lnTo>
                      <a:lnTo>
                        <a:pt x="110" y="1298"/>
                      </a:lnTo>
                      <a:lnTo>
                        <a:pt x="62" y="1488"/>
                      </a:lnTo>
                      <a:lnTo>
                        <a:pt x="67" y="1516"/>
                      </a:lnTo>
                      <a:lnTo>
                        <a:pt x="87" y="1501"/>
                      </a:lnTo>
                      <a:lnTo>
                        <a:pt x="97" y="1575"/>
                      </a:lnTo>
                      <a:lnTo>
                        <a:pt x="202" y="1590"/>
                      </a:lnTo>
                      <a:lnTo>
                        <a:pt x="132" y="1615"/>
                      </a:lnTo>
                      <a:lnTo>
                        <a:pt x="124" y="1675"/>
                      </a:lnTo>
                      <a:lnTo>
                        <a:pt x="92" y="1655"/>
                      </a:lnTo>
                      <a:lnTo>
                        <a:pt x="127" y="1620"/>
                      </a:lnTo>
                      <a:lnTo>
                        <a:pt x="77" y="1605"/>
                      </a:lnTo>
                      <a:lnTo>
                        <a:pt x="75" y="1548"/>
                      </a:lnTo>
                      <a:lnTo>
                        <a:pt x="57" y="1575"/>
                      </a:lnTo>
                      <a:lnTo>
                        <a:pt x="37" y="1526"/>
                      </a:lnTo>
                      <a:lnTo>
                        <a:pt x="52" y="1501"/>
                      </a:lnTo>
                      <a:lnTo>
                        <a:pt x="25" y="1481"/>
                      </a:lnTo>
                      <a:lnTo>
                        <a:pt x="50" y="1451"/>
                      </a:lnTo>
                      <a:lnTo>
                        <a:pt x="25" y="1366"/>
                      </a:lnTo>
                      <a:lnTo>
                        <a:pt x="65" y="1378"/>
                      </a:lnTo>
                      <a:lnTo>
                        <a:pt x="25" y="1333"/>
                      </a:lnTo>
                      <a:lnTo>
                        <a:pt x="37" y="1306"/>
                      </a:lnTo>
                      <a:lnTo>
                        <a:pt x="0" y="130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0" name="Group 125"/>
              <p:cNvGrpSpPr>
                <a:grpSpLocks/>
              </p:cNvGrpSpPr>
              <p:nvPr/>
            </p:nvGrpSpPr>
            <p:grpSpPr bwMode="auto">
              <a:xfrm>
                <a:off x="2135" y="3940"/>
                <a:ext cx="16" cy="23"/>
                <a:chOff x="7482" y="13403"/>
                <a:chExt cx="35" cy="60"/>
              </a:xfrm>
            </p:grpSpPr>
            <p:sp>
              <p:nvSpPr>
                <p:cNvPr id="683" name="Freeform 126"/>
                <p:cNvSpPr>
                  <a:spLocks/>
                </p:cNvSpPr>
                <p:nvPr/>
              </p:nvSpPr>
              <p:spPr bwMode="auto">
                <a:xfrm>
                  <a:off x="7482" y="13403"/>
                  <a:ext cx="35" cy="60"/>
                </a:xfrm>
                <a:custGeom>
                  <a:avLst/>
                  <a:gdLst>
                    <a:gd name="T0" fmla="*/ 0 w 35"/>
                    <a:gd name="T1" fmla="*/ 25 h 60"/>
                    <a:gd name="T2" fmla="*/ 10 w 35"/>
                    <a:gd name="T3" fmla="*/ 0 h 60"/>
                    <a:gd name="T4" fmla="*/ 35 w 35"/>
                    <a:gd name="T5" fmla="*/ 60 h 60"/>
                    <a:gd name="T6" fmla="*/ 0 w 35"/>
                    <a:gd name="T7" fmla="*/ 25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60"/>
                    <a:gd name="T14" fmla="*/ 35 w 35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60">
                      <a:moveTo>
                        <a:pt x="0" y="25"/>
                      </a:moveTo>
                      <a:lnTo>
                        <a:pt x="10" y="0"/>
                      </a:lnTo>
                      <a:lnTo>
                        <a:pt x="35" y="60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84" name="Freeform 127"/>
                <p:cNvSpPr>
                  <a:spLocks/>
                </p:cNvSpPr>
                <p:nvPr/>
              </p:nvSpPr>
              <p:spPr bwMode="auto">
                <a:xfrm>
                  <a:off x="7482" y="13403"/>
                  <a:ext cx="35" cy="60"/>
                </a:xfrm>
                <a:custGeom>
                  <a:avLst/>
                  <a:gdLst>
                    <a:gd name="T0" fmla="*/ 0 w 35"/>
                    <a:gd name="T1" fmla="*/ 25 h 60"/>
                    <a:gd name="T2" fmla="*/ 10 w 35"/>
                    <a:gd name="T3" fmla="*/ 0 h 60"/>
                    <a:gd name="T4" fmla="*/ 35 w 35"/>
                    <a:gd name="T5" fmla="*/ 60 h 60"/>
                    <a:gd name="T6" fmla="*/ 0 w 35"/>
                    <a:gd name="T7" fmla="*/ 25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60"/>
                    <a:gd name="T14" fmla="*/ 35 w 35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60">
                      <a:moveTo>
                        <a:pt x="0" y="25"/>
                      </a:moveTo>
                      <a:lnTo>
                        <a:pt x="10" y="0"/>
                      </a:lnTo>
                      <a:lnTo>
                        <a:pt x="35" y="60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1" name="Group 128"/>
              <p:cNvGrpSpPr>
                <a:grpSpLocks/>
              </p:cNvGrpSpPr>
              <p:nvPr/>
            </p:nvGrpSpPr>
            <p:grpSpPr bwMode="auto">
              <a:xfrm>
                <a:off x="2143" y="3812"/>
                <a:ext cx="15" cy="27"/>
                <a:chOff x="7499" y="13066"/>
                <a:chExt cx="35" cy="70"/>
              </a:xfrm>
            </p:grpSpPr>
            <p:sp>
              <p:nvSpPr>
                <p:cNvPr id="681" name="Freeform 129"/>
                <p:cNvSpPr>
                  <a:spLocks/>
                </p:cNvSpPr>
                <p:nvPr/>
              </p:nvSpPr>
              <p:spPr bwMode="auto">
                <a:xfrm>
                  <a:off x="7499" y="13066"/>
                  <a:ext cx="35" cy="70"/>
                </a:xfrm>
                <a:custGeom>
                  <a:avLst/>
                  <a:gdLst>
                    <a:gd name="T0" fmla="*/ 0 w 35"/>
                    <a:gd name="T1" fmla="*/ 62 h 70"/>
                    <a:gd name="T2" fmla="*/ 35 w 35"/>
                    <a:gd name="T3" fmla="*/ 0 h 70"/>
                    <a:gd name="T4" fmla="*/ 35 w 35"/>
                    <a:gd name="T5" fmla="*/ 70 h 70"/>
                    <a:gd name="T6" fmla="*/ 0 w 35"/>
                    <a:gd name="T7" fmla="*/ 62 h 7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70"/>
                    <a:gd name="T14" fmla="*/ 35 w 35"/>
                    <a:gd name="T15" fmla="*/ 70 h 7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70">
                      <a:moveTo>
                        <a:pt x="0" y="62"/>
                      </a:moveTo>
                      <a:lnTo>
                        <a:pt x="35" y="0"/>
                      </a:lnTo>
                      <a:lnTo>
                        <a:pt x="35" y="70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82" name="Freeform 130"/>
                <p:cNvSpPr>
                  <a:spLocks/>
                </p:cNvSpPr>
                <p:nvPr/>
              </p:nvSpPr>
              <p:spPr bwMode="auto">
                <a:xfrm>
                  <a:off x="7499" y="13066"/>
                  <a:ext cx="35" cy="70"/>
                </a:xfrm>
                <a:custGeom>
                  <a:avLst/>
                  <a:gdLst>
                    <a:gd name="T0" fmla="*/ 0 w 35"/>
                    <a:gd name="T1" fmla="*/ 62 h 70"/>
                    <a:gd name="T2" fmla="*/ 35 w 35"/>
                    <a:gd name="T3" fmla="*/ 0 h 70"/>
                    <a:gd name="T4" fmla="*/ 35 w 35"/>
                    <a:gd name="T5" fmla="*/ 70 h 70"/>
                    <a:gd name="T6" fmla="*/ 0 w 35"/>
                    <a:gd name="T7" fmla="*/ 62 h 7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70"/>
                    <a:gd name="T14" fmla="*/ 35 w 35"/>
                    <a:gd name="T15" fmla="*/ 70 h 7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70">
                      <a:moveTo>
                        <a:pt x="0" y="62"/>
                      </a:moveTo>
                      <a:lnTo>
                        <a:pt x="35" y="0"/>
                      </a:lnTo>
                      <a:lnTo>
                        <a:pt x="35" y="70"/>
                      </a:lnTo>
                      <a:lnTo>
                        <a:pt x="0" y="6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2" name="Group 131"/>
              <p:cNvGrpSpPr>
                <a:grpSpLocks/>
              </p:cNvGrpSpPr>
              <p:nvPr/>
            </p:nvGrpSpPr>
            <p:grpSpPr bwMode="auto">
              <a:xfrm>
                <a:off x="2153" y="4034"/>
                <a:ext cx="17" cy="15"/>
                <a:chOff x="7522" y="13650"/>
                <a:chExt cx="37" cy="40"/>
              </a:xfrm>
            </p:grpSpPr>
            <p:sp>
              <p:nvSpPr>
                <p:cNvPr id="679" name="Freeform 132"/>
                <p:cNvSpPr>
                  <a:spLocks/>
                </p:cNvSpPr>
                <p:nvPr/>
              </p:nvSpPr>
              <p:spPr bwMode="auto">
                <a:xfrm>
                  <a:off x="7522" y="13650"/>
                  <a:ext cx="37" cy="40"/>
                </a:xfrm>
                <a:custGeom>
                  <a:avLst/>
                  <a:gdLst>
                    <a:gd name="T0" fmla="*/ 0 w 37"/>
                    <a:gd name="T1" fmla="*/ 0 h 40"/>
                    <a:gd name="T2" fmla="*/ 37 w 37"/>
                    <a:gd name="T3" fmla="*/ 10 h 40"/>
                    <a:gd name="T4" fmla="*/ 37 w 37"/>
                    <a:gd name="T5" fmla="*/ 40 h 40"/>
                    <a:gd name="T6" fmla="*/ 0 w 37"/>
                    <a:gd name="T7" fmla="*/ 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7"/>
                    <a:gd name="T13" fmla="*/ 0 h 40"/>
                    <a:gd name="T14" fmla="*/ 37 w 37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7" h="40">
                      <a:moveTo>
                        <a:pt x="0" y="0"/>
                      </a:moveTo>
                      <a:lnTo>
                        <a:pt x="37" y="10"/>
                      </a:lnTo>
                      <a:lnTo>
                        <a:pt x="37" y="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80" name="Freeform 133"/>
                <p:cNvSpPr>
                  <a:spLocks/>
                </p:cNvSpPr>
                <p:nvPr/>
              </p:nvSpPr>
              <p:spPr bwMode="auto">
                <a:xfrm>
                  <a:off x="7522" y="13650"/>
                  <a:ext cx="37" cy="40"/>
                </a:xfrm>
                <a:custGeom>
                  <a:avLst/>
                  <a:gdLst>
                    <a:gd name="T0" fmla="*/ 0 w 37"/>
                    <a:gd name="T1" fmla="*/ 0 h 40"/>
                    <a:gd name="T2" fmla="*/ 37 w 37"/>
                    <a:gd name="T3" fmla="*/ 10 h 40"/>
                    <a:gd name="T4" fmla="*/ 37 w 37"/>
                    <a:gd name="T5" fmla="*/ 40 h 40"/>
                    <a:gd name="T6" fmla="*/ 0 w 37"/>
                    <a:gd name="T7" fmla="*/ 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7"/>
                    <a:gd name="T13" fmla="*/ 0 h 40"/>
                    <a:gd name="T14" fmla="*/ 37 w 37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7" h="40">
                      <a:moveTo>
                        <a:pt x="0" y="0"/>
                      </a:moveTo>
                      <a:lnTo>
                        <a:pt x="37" y="10"/>
                      </a:lnTo>
                      <a:lnTo>
                        <a:pt x="37" y="4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3" name="Group 134"/>
              <p:cNvGrpSpPr>
                <a:grpSpLocks/>
              </p:cNvGrpSpPr>
              <p:nvPr/>
            </p:nvGrpSpPr>
            <p:grpSpPr bwMode="auto">
              <a:xfrm>
                <a:off x="2155" y="4005"/>
                <a:ext cx="26" cy="31"/>
                <a:chOff x="7527" y="13573"/>
                <a:chExt cx="57" cy="82"/>
              </a:xfrm>
            </p:grpSpPr>
            <p:sp>
              <p:nvSpPr>
                <p:cNvPr id="677" name="Freeform 135"/>
                <p:cNvSpPr>
                  <a:spLocks/>
                </p:cNvSpPr>
                <p:nvPr/>
              </p:nvSpPr>
              <p:spPr bwMode="auto">
                <a:xfrm>
                  <a:off x="7527" y="13573"/>
                  <a:ext cx="57" cy="82"/>
                </a:xfrm>
                <a:custGeom>
                  <a:avLst/>
                  <a:gdLst>
                    <a:gd name="T0" fmla="*/ 0 w 57"/>
                    <a:gd name="T1" fmla="*/ 10 h 82"/>
                    <a:gd name="T2" fmla="*/ 17 w 57"/>
                    <a:gd name="T3" fmla="*/ 0 h 82"/>
                    <a:gd name="T4" fmla="*/ 15 w 57"/>
                    <a:gd name="T5" fmla="*/ 35 h 82"/>
                    <a:gd name="T6" fmla="*/ 57 w 57"/>
                    <a:gd name="T7" fmla="*/ 52 h 82"/>
                    <a:gd name="T8" fmla="*/ 30 w 57"/>
                    <a:gd name="T9" fmla="*/ 82 h 82"/>
                    <a:gd name="T10" fmla="*/ 0 w 57"/>
                    <a:gd name="T11" fmla="*/ 10 h 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7"/>
                    <a:gd name="T19" fmla="*/ 0 h 82"/>
                    <a:gd name="T20" fmla="*/ 57 w 57"/>
                    <a:gd name="T21" fmla="*/ 82 h 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7" h="82">
                      <a:moveTo>
                        <a:pt x="0" y="10"/>
                      </a:moveTo>
                      <a:lnTo>
                        <a:pt x="17" y="0"/>
                      </a:lnTo>
                      <a:lnTo>
                        <a:pt x="15" y="35"/>
                      </a:lnTo>
                      <a:lnTo>
                        <a:pt x="57" y="52"/>
                      </a:lnTo>
                      <a:lnTo>
                        <a:pt x="30" y="8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8" name="Freeform 136"/>
                <p:cNvSpPr>
                  <a:spLocks/>
                </p:cNvSpPr>
                <p:nvPr/>
              </p:nvSpPr>
              <p:spPr bwMode="auto">
                <a:xfrm>
                  <a:off x="7527" y="13573"/>
                  <a:ext cx="57" cy="82"/>
                </a:xfrm>
                <a:custGeom>
                  <a:avLst/>
                  <a:gdLst>
                    <a:gd name="T0" fmla="*/ 0 w 57"/>
                    <a:gd name="T1" fmla="*/ 10 h 82"/>
                    <a:gd name="T2" fmla="*/ 17 w 57"/>
                    <a:gd name="T3" fmla="*/ 0 h 82"/>
                    <a:gd name="T4" fmla="*/ 15 w 57"/>
                    <a:gd name="T5" fmla="*/ 35 h 82"/>
                    <a:gd name="T6" fmla="*/ 57 w 57"/>
                    <a:gd name="T7" fmla="*/ 52 h 82"/>
                    <a:gd name="T8" fmla="*/ 30 w 57"/>
                    <a:gd name="T9" fmla="*/ 82 h 82"/>
                    <a:gd name="T10" fmla="*/ 0 w 57"/>
                    <a:gd name="T11" fmla="*/ 10 h 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7"/>
                    <a:gd name="T19" fmla="*/ 0 h 82"/>
                    <a:gd name="T20" fmla="*/ 57 w 57"/>
                    <a:gd name="T21" fmla="*/ 82 h 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7" h="82">
                      <a:moveTo>
                        <a:pt x="0" y="10"/>
                      </a:moveTo>
                      <a:lnTo>
                        <a:pt x="17" y="0"/>
                      </a:lnTo>
                      <a:lnTo>
                        <a:pt x="15" y="35"/>
                      </a:lnTo>
                      <a:lnTo>
                        <a:pt x="57" y="52"/>
                      </a:lnTo>
                      <a:lnTo>
                        <a:pt x="30" y="82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4" name="Group 137"/>
              <p:cNvGrpSpPr>
                <a:grpSpLocks/>
              </p:cNvGrpSpPr>
              <p:nvPr/>
            </p:nvGrpSpPr>
            <p:grpSpPr bwMode="auto">
              <a:xfrm>
                <a:off x="2175" y="4043"/>
                <a:ext cx="15" cy="15"/>
                <a:chOff x="7572" y="13675"/>
                <a:chExt cx="34" cy="38"/>
              </a:xfrm>
            </p:grpSpPr>
            <p:sp>
              <p:nvSpPr>
                <p:cNvPr id="675" name="Freeform 138"/>
                <p:cNvSpPr>
                  <a:spLocks/>
                </p:cNvSpPr>
                <p:nvPr/>
              </p:nvSpPr>
              <p:spPr bwMode="auto">
                <a:xfrm>
                  <a:off x="7572" y="13675"/>
                  <a:ext cx="34" cy="38"/>
                </a:xfrm>
                <a:custGeom>
                  <a:avLst/>
                  <a:gdLst>
                    <a:gd name="T0" fmla="*/ 0 w 34"/>
                    <a:gd name="T1" fmla="*/ 33 h 38"/>
                    <a:gd name="T2" fmla="*/ 7 w 34"/>
                    <a:gd name="T3" fmla="*/ 0 h 38"/>
                    <a:gd name="T4" fmla="*/ 34 w 34"/>
                    <a:gd name="T5" fmla="*/ 38 h 38"/>
                    <a:gd name="T6" fmla="*/ 0 w 34"/>
                    <a:gd name="T7" fmla="*/ 33 h 3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4"/>
                    <a:gd name="T13" fmla="*/ 0 h 38"/>
                    <a:gd name="T14" fmla="*/ 34 w 34"/>
                    <a:gd name="T15" fmla="*/ 38 h 3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4" h="38">
                      <a:moveTo>
                        <a:pt x="0" y="33"/>
                      </a:moveTo>
                      <a:lnTo>
                        <a:pt x="7" y="0"/>
                      </a:lnTo>
                      <a:lnTo>
                        <a:pt x="34" y="38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6" name="Freeform 139"/>
                <p:cNvSpPr>
                  <a:spLocks/>
                </p:cNvSpPr>
                <p:nvPr/>
              </p:nvSpPr>
              <p:spPr bwMode="auto">
                <a:xfrm>
                  <a:off x="7572" y="13675"/>
                  <a:ext cx="34" cy="38"/>
                </a:xfrm>
                <a:custGeom>
                  <a:avLst/>
                  <a:gdLst>
                    <a:gd name="T0" fmla="*/ 0 w 34"/>
                    <a:gd name="T1" fmla="*/ 33 h 38"/>
                    <a:gd name="T2" fmla="*/ 7 w 34"/>
                    <a:gd name="T3" fmla="*/ 0 h 38"/>
                    <a:gd name="T4" fmla="*/ 34 w 34"/>
                    <a:gd name="T5" fmla="*/ 38 h 38"/>
                    <a:gd name="T6" fmla="*/ 0 w 34"/>
                    <a:gd name="T7" fmla="*/ 33 h 3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4"/>
                    <a:gd name="T13" fmla="*/ 0 h 38"/>
                    <a:gd name="T14" fmla="*/ 34 w 34"/>
                    <a:gd name="T15" fmla="*/ 38 h 3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4" h="38">
                      <a:moveTo>
                        <a:pt x="0" y="33"/>
                      </a:moveTo>
                      <a:lnTo>
                        <a:pt x="7" y="0"/>
                      </a:lnTo>
                      <a:lnTo>
                        <a:pt x="34" y="38"/>
                      </a:lnTo>
                      <a:lnTo>
                        <a:pt x="0" y="3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5" name="Group 140"/>
              <p:cNvGrpSpPr>
                <a:grpSpLocks/>
              </p:cNvGrpSpPr>
              <p:nvPr/>
            </p:nvGrpSpPr>
            <p:grpSpPr bwMode="auto">
              <a:xfrm>
                <a:off x="2184" y="4018"/>
                <a:ext cx="34" cy="45"/>
                <a:chOff x="7591" y="13608"/>
                <a:chExt cx="78" cy="120"/>
              </a:xfrm>
            </p:grpSpPr>
            <p:sp>
              <p:nvSpPr>
                <p:cNvPr id="673" name="Freeform 141"/>
                <p:cNvSpPr>
                  <a:spLocks/>
                </p:cNvSpPr>
                <p:nvPr/>
              </p:nvSpPr>
              <p:spPr bwMode="auto">
                <a:xfrm>
                  <a:off x="7591" y="13608"/>
                  <a:ext cx="78" cy="120"/>
                </a:xfrm>
                <a:custGeom>
                  <a:avLst/>
                  <a:gdLst>
                    <a:gd name="T0" fmla="*/ 0 w 78"/>
                    <a:gd name="T1" fmla="*/ 100 h 120"/>
                    <a:gd name="T2" fmla="*/ 13 w 78"/>
                    <a:gd name="T3" fmla="*/ 82 h 120"/>
                    <a:gd name="T4" fmla="*/ 58 w 78"/>
                    <a:gd name="T5" fmla="*/ 92 h 120"/>
                    <a:gd name="T6" fmla="*/ 38 w 78"/>
                    <a:gd name="T7" fmla="*/ 62 h 120"/>
                    <a:gd name="T8" fmla="*/ 58 w 78"/>
                    <a:gd name="T9" fmla="*/ 42 h 120"/>
                    <a:gd name="T10" fmla="*/ 25 w 78"/>
                    <a:gd name="T11" fmla="*/ 37 h 120"/>
                    <a:gd name="T12" fmla="*/ 25 w 78"/>
                    <a:gd name="T13" fmla="*/ 5 h 120"/>
                    <a:gd name="T14" fmla="*/ 78 w 78"/>
                    <a:gd name="T15" fmla="*/ 0 h 120"/>
                    <a:gd name="T16" fmla="*/ 78 w 78"/>
                    <a:gd name="T17" fmla="*/ 120 h 120"/>
                    <a:gd name="T18" fmla="*/ 0 w 78"/>
                    <a:gd name="T19" fmla="*/ 100 h 12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8"/>
                    <a:gd name="T31" fmla="*/ 0 h 120"/>
                    <a:gd name="T32" fmla="*/ 78 w 78"/>
                    <a:gd name="T33" fmla="*/ 120 h 12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8" h="120">
                      <a:moveTo>
                        <a:pt x="0" y="100"/>
                      </a:moveTo>
                      <a:lnTo>
                        <a:pt x="13" y="82"/>
                      </a:lnTo>
                      <a:lnTo>
                        <a:pt x="58" y="92"/>
                      </a:lnTo>
                      <a:lnTo>
                        <a:pt x="38" y="62"/>
                      </a:lnTo>
                      <a:lnTo>
                        <a:pt x="58" y="42"/>
                      </a:lnTo>
                      <a:lnTo>
                        <a:pt x="25" y="37"/>
                      </a:lnTo>
                      <a:lnTo>
                        <a:pt x="25" y="5"/>
                      </a:lnTo>
                      <a:lnTo>
                        <a:pt x="78" y="0"/>
                      </a:lnTo>
                      <a:lnTo>
                        <a:pt x="78" y="120"/>
                      </a:lnTo>
                      <a:lnTo>
                        <a:pt x="0" y="10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4" name="Freeform 142"/>
                <p:cNvSpPr>
                  <a:spLocks/>
                </p:cNvSpPr>
                <p:nvPr/>
              </p:nvSpPr>
              <p:spPr bwMode="auto">
                <a:xfrm>
                  <a:off x="7591" y="13608"/>
                  <a:ext cx="78" cy="120"/>
                </a:xfrm>
                <a:custGeom>
                  <a:avLst/>
                  <a:gdLst>
                    <a:gd name="T0" fmla="*/ 0 w 78"/>
                    <a:gd name="T1" fmla="*/ 100 h 120"/>
                    <a:gd name="T2" fmla="*/ 13 w 78"/>
                    <a:gd name="T3" fmla="*/ 82 h 120"/>
                    <a:gd name="T4" fmla="*/ 58 w 78"/>
                    <a:gd name="T5" fmla="*/ 92 h 120"/>
                    <a:gd name="T6" fmla="*/ 38 w 78"/>
                    <a:gd name="T7" fmla="*/ 62 h 120"/>
                    <a:gd name="T8" fmla="*/ 58 w 78"/>
                    <a:gd name="T9" fmla="*/ 42 h 120"/>
                    <a:gd name="T10" fmla="*/ 25 w 78"/>
                    <a:gd name="T11" fmla="*/ 37 h 120"/>
                    <a:gd name="T12" fmla="*/ 25 w 78"/>
                    <a:gd name="T13" fmla="*/ 5 h 120"/>
                    <a:gd name="T14" fmla="*/ 78 w 78"/>
                    <a:gd name="T15" fmla="*/ 0 h 120"/>
                    <a:gd name="T16" fmla="*/ 78 w 78"/>
                    <a:gd name="T17" fmla="*/ 120 h 120"/>
                    <a:gd name="T18" fmla="*/ 0 w 78"/>
                    <a:gd name="T19" fmla="*/ 100 h 12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8"/>
                    <a:gd name="T31" fmla="*/ 0 h 120"/>
                    <a:gd name="T32" fmla="*/ 78 w 78"/>
                    <a:gd name="T33" fmla="*/ 120 h 12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8" h="120">
                      <a:moveTo>
                        <a:pt x="0" y="100"/>
                      </a:moveTo>
                      <a:lnTo>
                        <a:pt x="13" y="82"/>
                      </a:lnTo>
                      <a:lnTo>
                        <a:pt x="58" y="92"/>
                      </a:lnTo>
                      <a:lnTo>
                        <a:pt x="38" y="62"/>
                      </a:lnTo>
                      <a:lnTo>
                        <a:pt x="58" y="42"/>
                      </a:lnTo>
                      <a:lnTo>
                        <a:pt x="25" y="37"/>
                      </a:lnTo>
                      <a:lnTo>
                        <a:pt x="25" y="5"/>
                      </a:lnTo>
                      <a:lnTo>
                        <a:pt x="78" y="0"/>
                      </a:lnTo>
                      <a:lnTo>
                        <a:pt x="78" y="120"/>
                      </a:lnTo>
                      <a:lnTo>
                        <a:pt x="0" y="10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6" name="Group 143"/>
              <p:cNvGrpSpPr>
                <a:grpSpLocks/>
              </p:cNvGrpSpPr>
              <p:nvPr/>
            </p:nvGrpSpPr>
            <p:grpSpPr bwMode="auto">
              <a:xfrm>
                <a:off x="2201" y="4072"/>
                <a:ext cx="25" cy="15"/>
                <a:chOff x="7631" y="13750"/>
                <a:chExt cx="55" cy="40"/>
              </a:xfrm>
            </p:grpSpPr>
            <p:sp>
              <p:nvSpPr>
                <p:cNvPr id="671" name="Freeform 144"/>
                <p:cNvSpPr>
                  <a:spLocks/>
                </p:cNvSpPr>
                <p:nvPr/>
              </p:nvSpPr>
              <p:spPr bwMode="auto">
                <a:xfrm>
                  <a:off x="7631" y="13750"/>
                  <a:ext cx="55" cy="40"/>
                </a:xfrm>
                <a:custGeom>
                  <a:avLst/>
                  <a:gdLst>
                    <a:gd name="T0" fmla="*/ 0 w 55"/>
                    <a:gd name="T1" fmla="*/ 0 h 40"/>
                    <a:gd name="T2" fmla="*/ 48 w 55"/>
                    <a:gd name="T3" fmla="*/ 5 h 40"/>
                    <a:gd name="T4" fmla="*/ 55 w 55"/>
                    <a:gd name="T5" fmla="*/ 40 h 40"/>
                    <a:gd name="T6" fmla="*/ 0 w 55"/>
                    <a:gd name="T7" fmla="*/ 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5"/>
                    <a:gd name="T13" fmla="*/ 0 h 40"/>
                    <a:gd name="T14" fmla="*/ 55 w 5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5" h="40">
                      <a:moveTo>
                        <a:pt x="0" y="0"/>
                      </a:moveTo>
                      <a:lnTo>
                        <a:pt x="48" y="5"/>
                      </a:lnTo>
                      <a:lnTo>
                        <a:pt x="55" y="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2" name="Freeform 145"/>
                <p:cNvSpPr>
                  <a:spLocks/>
                </p:cNvSpPr>
                <p:nvPr/>
              </p:nvSpPr>
              <p:spPr bwMode="auto">
                <a:xfrm>
                  <a:off x="7631" y="13750"/>
                  <a:ext cx="55" cy="40"/>
                </a:xfrm>
                <a:custGeom>
                  <a:avLst/>
                  <a:gdLst>
                    <a:gd name="T0" fmla="*/ 0 w 55"/>
                    <a:gd name="T1" fmla="*/ 0 h 40"/>
                    <a:gd name="T2" fmla="*/ 48 w 55"/>
                    <a:gd name="T3" fmla="*/ 5 h 40"/>
                    <a:gd name="T4" fmla="*/ 55 w 55"/>
                    <a:gd name="T5" fmla="*/ 40 h 40"/>
                    <a:gd name="T6" fmla="*/ 0 w 55"/>
                    <a:gd name="T7" fmla="*/ 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5"/>
                    <a:gd name="T13" fmla="*/ 0 h 40"/>
                    <a:gd name="T14" fmla="*/ 55 w 5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5" h="40">
                      <a:moveTo>
                        <a:pt x="0" y="0"/>
                      </a:moveTo>
                      <a:lnTo>
                        <a:pt x="48" y="5"/>
                      </a:lnTo>
                      <a:lnTo>
                        <a:pt x="55" y="4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7" name="Group 146"/>
              <p:cNvGrpSpPr>
                <a:grpSpLocks/>
              </p:cNvGrpSpPr>
              <p:nvPr/>
            </p:nvGrpSpPr>
            <p:grpSpPr bwMode="auto">
              <a:xfrm>
                <a:off x="2226" y="4065"/>
                <a:ext cx="15" cy="16"/>
                <a:chOff x="7686" y="13733"/>
                <a:chExt cx="35" cy="40"/>
              </a:xfrm>
            </p:grpSpPr>
            <p:sp>
              <p:nvSpPr>
                <p:cNvPr id="669" name="Freeform 147"/>
                <p:cNvSpPr>
                  <a:spLocks/>
                </p:cNvSpPr>
                <p:nvPr/>
              </p:nvSpPr>
              <p:spPr bwMode="auto">
                <a:xfrm>
                  <a:off x="7686" y="13733"/>
                  <a:ext cx="35" cy="40"/>
                </a:xfrm>
                <a:custGeom>
                  <a:avLst/>
                  <a:gdLst>
                    <a:gd name="T0" fmla="*/ 0 w 35"/>
                    <a:gd name="T1" fmla="*/ 40 h 40"/>
                    <a:gd name="T2" fmla="*/ 8 w 35"/>
                    <a:gd name="T3" fmla="*/ 0 h 40"/>
                    <a:gd name="T4" fmla="*/ 35 w 35"/>
                    <a:gd name="T5" fmla="*/ 40 h 40"/>
                    <a:gd name="T6" fmla="*/ 0 w 35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40"/>
                      </a:moveTo>
                      <a:lnTo>
                        <a:pt x="8" y="0"/>
                      </a:lnTo>
                      <a:lnTo>
                        <a:pt x="35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0" name="Freeform 148"/>
                <p:cNvSpPr>
                  <a:spLocks/>
                </p:cNvSpPr>
                <p:nvPr/>
              </p:nvSpPr>
              <p:spPr bwMode="auto">
                <a:xfrm>
                  <a:off x="7686" y="13733"/>
                  <a:ext cx="35" cy="40"/>
                </a:xfrm>
                <a:custGeom>
                  <a:avLst/>
                  <a:gdLst>
                    <a:gd name="T0" fmla="*/ 0 w 35"/>
                    <a:gd name="T1" fmla="*/ 40 h 40"/>
                    <a:gd name="T2" fmla="*/ 8 w 35"/>
                    <a:gd name="T3" fmla="*/ 0 h 40"/>
                    <a:gd name="T4" fmla="*/ 35 w 35"/>
                    <a:gd name="T5" fmla="*/ 40 h 40"/>
                    <a:gd name="T6" fmla="*/ 0 w 35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40"/>
                      </a:moveTo>
                      <a:lnTo>
                        <a:pt x="8" y="0"/>
                      </a:lnTo>
                      <a:lnTo>
                        <a:pt x="35" y="4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8" name="Group 149"/>
              <p:cNvGrpSpPr>
                <a:grpSpLocks/>
              </p:cNvGrpSpPr>
              <p:nvPr/>
            </p:nvGrpSpPr>
            <p:grpSpPr bwMode="auto">
              <a:xfrm>
                <a:off x="4021" y="2245"/>
                <a:ext cx="774" cy="584"/>
                <a:chOff x="11742" y="8941"/>
                <a:chExt cx="1749" cy="1536"/>
              </a:xfrm>
            </p:grpSpPr>
            <p:sp>
              <p:nvSpPr>
                <p:cNvPr id="667" name="Freeform 150"/>
                <p:cNvSpPr>
                  <a:spLocks/>
                </p:cNvSpPr>
                <p:nvPr/>
              </p:nvSpPr>
              <p:spPr bwMode="auto">
                <a:xfrm>
                  <a:off x="11742" y="8941"/>
                  <a:ext cx="1749" cy="1536"/>
                </a:xfrm>
                <a:custGeom>
                  <a:avLst/>
                  <a:gdLst>
                    <a:gd name="T0" fmla="*/ 4 w 1749"/>
                    <a:gd name="T1" fmla="*/ 669 h 1536"/>
                    <a:gd name="T2" fmla="*/ 182 w 1749"/>
                    <a:gd name="T3" fmla="*/ 577 h 1536"/>
                    <a:gd name="T4" fmla="*/ 174 w 1749"/>
                    <a:gd name="T5" fmla="*/ 437 h 1536"/>
                    <a:gd name="T6" fmla="*/ 262 w 1749"/>
                    <a:gd name="T7" fmla="*/ 322 h 1536"/>
                    <a:gd name="T8" fmla="*/ 346 w 1749"/>
                    <a:gd name="T9" fmla="*/ 267 h 1536"/>
                    <a:gd name="T10" fmla="*/ 429 w 1749"/>
                    <a:gd name="T11" fmla="*/ 287 h 1536"/>
                    <a:gd name="T12" fmla="*/ 484 w 1749"/>
                    <a:gd name="T13" fmla="*/ 422 h 1536"/>
                    <a:gd name="T14" fmla="*/ 668 w 1749"/>
                    <a:gd name="T15" fmla="*/ 544 h 1536"/>
                    <a:gd name="T16" fmla="*/ 885 w 1749"/>
                    <a:gd name="T17" fmla="*/ 599 h 1536"/>
                    <a:gd name="T18" fmla="*/ 1093 w 1749"/>
                    <a:gd name="T19" fmla="*/ 499 h 1536"/>
                    <a:gd name="T20" fmla="*/ 1135 w 1749"/>
                    <a:gd name="T21" fmla="*/ 447 h 1536"/>
                    <a:gd name="T22" fmla="*/ 1307 w 1749"/>
                    <a:gd name="T23" fmla="*/ 347 h 1536"/>
                    <a:gd name="T24" fmla="*/ 1200 w 1749"/>
                    <a:gd name="T25" fmla="*/ 302 h 1536"/>
                    <a:gd name="T26" fmla="*/ 1215 w 1749"/>
                    <a:gd name="T27" fmla="*/ 182 h 1536"/>
                    <a:gd name="T28" fmla="*/ 1300 w 1749"/>
                    <a:gd name="T29" fmla="*/ 177 h 1536"/>
                    <a:gd name="T30" fmla="*/ 1325 w 1749"/>
                    <a:gd name="T31" fmla="*/ 42 h 1536"/>
                    <a:gd name="T32" fmla="*/ 1482 w 1749"/>
                    <a:gd name="T33" fmla="*/ 27 h 1536"/>
                    <a:gd name="T34" fmla="*/ 1624 w 1749"/>
                    <a:gd name="T35" fmla="*/ 237 h 1536"/>
                    <a:gd name="T36" fmla="*/ 1749 w 1749"/>
                    <a:gd name="T37" fmla="*/ 260 h 1536"/>
                    <a:gd name="T38" fmla="*/ 1639 w 1749"/>
                    <a:gd name="T39" fmla="*/ 452 h 1536"/>
                    <a:gd name="T40" fmla="*/ 1624 w 1749"/>
                    <a:gd name="T41" fmla="*/ 549 h 1536"/>
                    <a:gd name="T42" fmla="*/ 1559 w 1749"/>
                    <a:gd name="T43" fmla="*/ 584 h 1536"/>
                    <a:gd name="T44" fmla="*/ 1522 w 1749"/>
                    <a:gd name="T45" fmla="*/ 602 h 1536"/>
                    <a:gd name="T46" fmla="*/ 1362 w 1749"/>
                    <a:gd name="T47" fmla="*/ 734 h 1536"/>
                    <a:gd name="T48" fmla="*/ 1375 w 1749"/>
                    <a:gd name="T49" fmla="*/ 629 h 1536"/>
                    <a:gd name="T50" fmla="*/ 1255 w 1749"/>
                    <a:gd name="T51" fmla="*/ 746 h 1536"/>
                    <a:gd name="T52" fmla="*/ 1347 w 1749"/>
                    <a:gd name="T53" fmla="*/ 774 h 1536"/>
                    <a:gd name="T54" fmla="*/ 1327 w 1749"/>
                    <a:gd name="T55" fmla="*/ 844 h 1536"/>
                    <a:gd name="T56" fmla="*/ 1377 w 1749"/>
                    <a:gd name="T57" fmla="*/ 1049 h 1536"/>
                    <a:gd name="T58" fmla="*/ 1377 w 1749"/>
                    <a:gd name="T59" fmla="*/ 1086 h 1536"/>
                    <a:gd name="T60" fmla="*/ 1382 w 1749"/>
                    <a:gd name="T61" fmla="*/ 1126 h 1536"/>
                    <a:gd name="T62" fmla="*/ 1220 w 1749"/>
                    <a:gd name="T63" fmla="*/ 1421 h 1536"/>
                    <a:gd name="T64" fmla="*/ 1152 w 1749"/>
                    <a:gd name="T65" fmla="*/ 1443 h 1536"/>
                    <a:gd name="T66" fmla="*/ 1120 w 1749"/>
                    <a:gd name="T67" fmla="*/ 1461 h 1536"/>
                    <a:gd name="T68" fmla="*/ 1043 w 1749"/>
                    <a:gd name="T69" fmla="*/ 1536 h 1536"/>
                    <a:gd name="T70" fmla="*/ 975 w 1749"/>
                    <a:gd name="T71" fmla="*/ 1481 h 1536"/>
                    <a:gd name="T72" fmla="*/ 813 w 1749"/>
                    <a:gd name="T73" fmla="*/ 1443 h 1536"/>
                    <a:gd name="T74" fmla="*/ 796 w 1749"/>
                    <a:gd name="T75" fmla="*/ 1488 h 1536"/>
                    <a:gd name="T76" fmla="*/ 733 w 1749"/>
                    <a:gd name="T77" fmla="*/ 1453 h 1536"/>
                    <a:gd name="T78" fmla="*/ 678 w 1749"/>
                    <a:gd name="T79" fmla="*/ 1383 h 1536"/>
                    <a:gd name="T80" fmla="*/ 708 w 1749"/>
                    <a:gd name="T81" fmla="*/ 1228 h 1536"/>
                    <a:gd name="T82" fmla="*/ 646 w 1749"/>
                    <a:gd name="T83" fmla="*/ 1186 h 1536"/>
                    <a:gd name="T84" fmla="*/ 514 w 1749"/>
                    <a:gd name="T85" fmla="*/ 1213 h 1536"/>
                    <a:gd name="T86" fmla="*/ 431 w 1749"/>
                    <a:gd name="T87" fmla="*/ 1238 h 1536"/>
                    <a:gd name="T88" fmla="*/ 406 w 1749"/>
                    <a:gd name="T89" fmla="*/ 1213 h 1536"/>
                    <a:gd name="T90" fmla="*/ 296 w 1749"/>
                    <a:gd name="T91" fmla="*/ 1153 h 1536"/>
                    <a:gd name="T92" fmla="*/ 147 w 1749"/>
                    <a:gd name="T93" fmla="*/ 1081 h 1536"/>
                    <a:gd name="T94" fmla="*/ 164 w 1749"/>
                    <a:gd name="T95" fmla="*/ 1001 h 1536"/>
                    <a:gd name="T96" fmla="*/ 184 w 1749"/>
                    <a:gd name="T97" fmla="*/ 881 h 1536"/>
                    <a:gd name="T98" fmla="*/ 109 w 1749"/>
                    <a:gd name="T99" fmla="*/ 886 h 1536"/>
                    <a:gd name="T100" fmla="*/ 24 w 1749"/>
                    <a:gd name="T101" fmla="*/ 799 h 1536"/>
                    <a:gd name="T102" fmla="*/ 0 w 1749"/>
                    <a:gd name="T103" fmla="*/ 729 h 1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49"/>
                    <a:gd name="T157" fmla="*/ 0 h 1536"/>
                    <a:gd name="T158" fmla="*/ 1749 w 1749"/>
                    <a:gd name="T159" fmla="*/ 1536 h 1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49" h="1536">
                      <a:moveTo>
                        <a:pt x="0" y="729"/>
                      </a:moveTo>
                      <a:lnTo>
                        <a:pt x="4" y="669"/>
                      </a:lnTo>
                      <a:lnTo>
                        <a:pt x="72" y="657"/>
                      </a:lnTo>
                      <a:lnTo>
                        <a:pt x="182" y="577"/>
                      </a:lnTo>
                      <a:lnTo>
                        <a:pt x="197" y="514"/>
                      </a:lnTo>
                      <a:lnTo>
                        <a:pt x="174" y="437"/>
                      </a:lnTo>
                      <a:lnTo>
                        <a:pt x="244" y="422"/>
                      </a:lnTo>
                      <a:lnTo>
                        <a:pt x="262" y="322"/>
                      </a:lnTo>
                      <a:lnTo>
                        <a:pt x="336" y="327"/>
                      </a:lnTo>
                      <a:lnTo>
                        <a:pt x="346" y="267"/>
                      </a:lnTo>
                      <a:lnTo>
                        <a:pt x="399" y="235"/>
                      </a:lnTo>
                      <a:lnTo>
                        <a:pt x="429" y="287"/>
                      </a:lnTo>
                      <a:lnTo>
                        <a:pt x="471" y="312"/>
                      </a:lnTo>
                      <a:lnTo>
                        <a:pt x="484" y="422"/>
                      </a:lnTo>
                      <a:lnTo>
                        <a:pt x="613" y="464"/>
                      </a:lnTo>
                      <a:lnTo>
                        <a:pt x="668" y="544"/>
                      </a:lnTo>
                      <a:lnTo>
                        <a:pt x="771" y="539"/>
                      </a:lnTo>
                      <a:lnTo>
                        <a:pt x="885" y="599"/>
                      </a:lnTo>
                      <a:lnTo>
                        <a:pt x="1043" y="544"/>
                      </a:lnTo>
                      <a:lnTo>
                        <a:pt x="1093" y="499"/>
                      </a:lnTo>
                      <a:lnTo>
                        <a:pt x="1093" y="434"/>
                      </a:lnTo>
                      <a:lnTo>
                        <a:pt x="1135" y="447"/>
                      </a:lnTo>
                      <a:lnTo>
                        <a:pt x="1230" y="354"/>
                      </a:lnTo>
                      <a:lnTo>
                        <a:pt x="1307" y="347"/>
                      </a:lnTo>
                      <a:lnTo>
                        <a:pt x="1270" y="282"/>
                      </a:lnTo>
                      <a:lnTo>
                        <a:pt x="1200" y="302"/>
                      </a:lnTo>
                      <a:lnTo>
                        <a:pt x="1197" y="227"/>
                      </a:lnTo>
                      <a:lnTo>
                        <a:pt x="1215" y="182"/>
                      </a:lnTo>
                      <a:lnTo>
                        <a:pt x="1262" y="210"/>
                      </a:lnTo>
                      <a:lnTo>
                        <a:pt x="1300" y="177"/>
                      </a:lnTo>
                      <a:lnTo>
                        <a:pt x="1342" y="82"/>
                      </a:lnTo>
                      <a:lnTo>
                        <a:pt x="1325" y="42"/>
                      </a:lnTo>
                      <a:lnTo>
                        <a:pt x="1429" y="0"/>
                      </a:lnTo>
                      <a:lnTo>
                        <a:pt x="1482" y="27"/>
                      </a:lnTo>
                      <a:lnTo>
                        <a:pt x="1537" y="200"/>
                      </a:lnTo>
                      <a:lnTo>
                        <a:pt x="1624" y="237"/>
                      </a:lnTo>
                      <a:lnTo>
                        <a:pt x="1642" y="302"/>
                      </a:lnTo>
                      <a:lnTo>
                        <a:pt x="1749" y="260"/>
                      </a:lnTo>
                      <a:lnTo>
                        <a:pt x="1699" y="424"/>
                      </a:lnTo>
                      <a:lnTo>
                        <a:pt x="1639" y="452"/>
                      </a:lnTo>
                      <a:lnTo>
                        <a:pt x="1647" y="514"/>
                      </a:lnTo>
                      <a:lnTo>
                        <a:pt x="1624" y="549"/>
                      </a:lnTo>
                      <a:lnTo>
                        <a:pt x="1612" y="539"/>
                      </a:lnTo>
                      <a:lnTo>
                        <a:pt x="1559" y="584"/>
                      </a:lnTo>
                      <a:lnTo>
                        <a:pt x="1559" y="609"/>
                      </a:lnTo>
                      <a:lnTo>
                        <a:pt x="1522" y="602"/>
                      </a:lnTo>
                      <a:lnTo>
                        <a:pt x="1449" y="677"/>
                      </a:lnTo>
                      <a:lnTo>
                        <a:pt x="1362" y="734"/>
                      </a:lnTo>
                      <a:lnTo>
                        <a:pt x="1385" y="657"/>
                      </a:lnTo>
                      <a:lnTo>
                        <a:pt x="1375" y="629"/>
                      </a:lnTo>
                      <a:lnTo>
                        <a:pt x="1262" y="721"/>
                      </a:lnTo>
                      <a:lnTo>
                        <a:pt x="1255" y="746"/>
                      </a:lnTo>
                      <a:lnTo>
                        <a:pt x="1297" y="799"/>
                      </a:lnTo>
                      <a:lnTo>
                        <a:pt x="1347" y="774"/>
                      </a:lnTo>
                      <a:lnTo>
                        <a:pt x="1399" y="799"/>
                      </a:lnTo>
                      <a:lnTo>
                        <a:pt x="1327" y="844"/>
                      </a:lnTo>
                      <a:lnTo>
                        <a:pt x="1300" y="911"/>
                      </a:lnTo>
                      <a:lnTo>
                        <a:pt x="1377" y="1049"/>
                      </a:lnTo>
                      <a:lnTo>
                        <a:pt x="1325" y="1036"/>
                      </a:lnTo>
                      <a:lnTo>
                        <a:pt x="1377" y="1086"/>
                      </a:lnTo>
                      <a:lnTo>
                        <a:pt x="1327" y="1114"/>
                      </a:lnTo>
                      <a:lnTo>
                        <a:pt x="1382" y="1126"/>
                      </a:lnTo>
                      <a:lnTo>
                        <a:pt x="1282" y="1351"/>
                      </a:lnTo>
                      <a:lnTo>
                        <a:pt x="1220" y="1421"/>
                      </a:lnTo>
                      <a:lnTo>
                        <a:pt x="1157" y="1443"/>
                      </a:lnTo>
                      <a:lnTo>
                        <a:pt x="1152" y="1443"/>
                      </a:lnTo>
                      <a:lnTo>
                        <a:pt x="1135" y="1431"/>
                      </a:lnTo>
                      <a:lnTo>
                        <a:pt x="1120" y="1461"/>
                      </a:lnTo>
                      <a:lnTo>
                        <a:pt x="1045" y="1488"/>
                      </a:lnTo>
                      <a:lnTo>
                        <a:pt x="1043" y="1536"/>
                      </a:lnTo>
                      <a:lnTo>
                        <a:pt x="1028" y="1476"/>
                      </a:lnTo>
                      <a:lnTo>
                        <a:pt x="975" y="1481"/>
                      </a:lnTo>
                      <a:lnTo>
                        <a:pt x="898" y="1416"/>
                      </a:lnTo>
                      <a:lnTo>
                        <a:pt x="813" y="1443"/>
                      </a:lnTo>
                      <a:lnTo>
                        <a:pt x="793" y="1446"/>
                      </a:lnTo>
                      <a:lnTo>
                        <a:pt x="796" y="1488"/>
                      </a:lnTo>
                      <a:lnTo>
                        <a:pt x="783" y="1476"/>
                      </a:lnTo>
                      <a:lnTo>
                        <a:pt x="733" y="1453"/>
                      </a:lnTo>
                      <a:lnTo>
                        <a:pt x="713" y="1373"/>
                      </a:lnTo>
                      <a:lnTo>
                        <a:pt x="678" y="1383"/>
                      </a:lnTo>
                      <a:lnTo>
                        <a:pt x="713" y="1266"/>
                      </a:lnTo>
                      <a:lnTo>
                        <a:pt x="708" y="1228"/>
                      </a:lnTo>
                      <a:lnTo>
                        <a:pt x="676" y="1203"/>
                      </a:lnTo>
                      <a:lnTo>
                        <a:pt x="646" y="1186"/>
                      </a:lnTo>
                      <a:lnTo>
                        <a:pt x="638" y="1141"/>
                      </a:lnTo>
                      <a:lnTo>
                        <a:pt x="514" y="1213"/>
                      </a:lnTo>
                      <a:lnTo>
                        <a:pt x="461" y="1196"/>
                      </a:lnTo>
                      <a:lnTo>
                        <a:pt x="431" y="1238"/>
                      </a:lnTo>
                      <a:lnTo>
                        <a:pt x="426" y="1208"/>
                      </a:lnTo>
                      <a:lnTo>
                        <a:pt x="406" y="1213"/>
                      </a:lnTo>
                      <a:lnTo>
                        <a:pt x="349" y="1213"/>
                      </a:lnTo>
                      <a:lnTo>
                        <a:pt x="296" y="1153"/>
                      </a:lnTo>
                      <a:lnTo>
                        <a:pt x="207" y="1111"/>
                      </a:lnTo>
                      <a:lnTo>
                        <a:pt x="147" y="1081"/>
                      </a:lnTo>
                      <a:lnTo>
                        <a:pt x="132" y="1011"/>
                      </a:lnTo>
                      <a:lnTo>
                        <a:pt x="164" y="1001"/>
                      </a:lnTo>
                      <a:lnTo>
                        <a:pt x="147" y="951"/>
                      </a:lnTo>
                      <a:lnTo>
                        <a:pt x="184" y="881"/>
                      </a:lnTo>
                      <a:lnTo>
                        <a:pt x="157" y="856"/>
                      </a:lnTo>
                      <a:lnTo>
                        <a:pt x="109" y="886"/>
                      </a:lnTo>
                      <a:lnTo>
                        <a:pt x="22" y="809"/>
                      </a:lnTo>
                      <a:lnTo>
                        <a:pt x="24" y="799"/>
                      </a:lnTo>
                      <a:lnTo>
                        <a:pt x="24" y="746"/>
                      </a:lnTo>
                      <a:lnTo>
                        <a:pt x="0" y="72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8" name="Freeform 151"/>
                <p:cNvSpPr>
                  <a:spLocks/>
                </p:cNvSpPr>
                <p:nvPr/>
              </p:nvSpPr>
              <p:spPr bwMode="auto">
                <a:xfrm>
                  <a:off x="11742" y="8941"/>
                  <a:ext cx="1749" cy="1536"/>
                </a:xfrm>
                <a:custGeom>
                  <a:avLst/>
                  <a:gdLst>
                    <a:gd name="T0" fmla="*/ 4 w 1749"/>
                    <a:gd name="T1" fmla="*/ 669 h 1536"/>
                    <a:gd name="T2" fmla="*/ 182 w 1749"/>
                    <a:gd name="T3" fmla="*/ 577 h 1536"/>
                    <a:gd name="T4" fmla="*/ 174 w 1749"/>
                    <a:gd name="T5" fmla="*/ 437 h 1536"/>
                    <a:gd name="T6" fmla="*/ 262 w 1749"/>
                    <a:gd name="T7" fmla="*/ 322 h 1536"/>
                    <a:gd name="T8" fmla="*/ 346 w 1749"/>
                    <a:gd name="T9" fmla="*/ 267 h 1536"/>
                    <a:gd name="T10" fmla="*/ 429 w 1749"/>
                    <a:gd name="T11" fmla="*/ 287 h 1536"/>
                    <a:gd name="T12" fmla="*/ 484 w 1749"/>
                    <a:gd name="T13" fmla="*/ 422 h 1536"/>
                    <a:gd name="T14" fmla="*/ 668 w 1749"/>
                    <a:gd name="T15" fmla="*/ 544 h 1536"/>
                    <a:gd name="T16" fmla="*/ 885 w 1749"/>
                    <a:gd name="T17" fmla="*/ 599 h 1536"/>
                    <a:gd name="T18" fmla="*/ 1093 w 1749"/>
                    <a:gd name="T19" fmla="*/ 499 h 1536"/>
                    <a:gd name="T20" fmla="*/ 1135 w 1749"/>
                    <a:gd name="T21" fmla="*/ 447 h 1536"/>
                    <a:gd name="T22" fmla="*/ 1307 w 1749"/>
                    <a:gd name="T23" fmla="*/ 347 h 1536"/>
                    <a:gd name="T24" fmla="*/ 1200 w 1749"/>
                    <a:gd name="T25" fmla="*/ 302 h 1536"/>
                    <a:gd name="T26" fmla="*/ 1215 w 1749"/>
                    <a:gd name="T27" fmla="*/ 182 h 1536"/>
                    <a:gd name="T28" fmla="*/ 1300 w 1749"/>
                    <a:gd name="T29" fmla="*/ 177 h 1536"/>
                    <a:gd name="T30" fmla="*/ 1325 w 1749"/>
                    <a:gd name="T31" fmla="*/ 42 h 1536"/>
                    <a:gd name="T32" fmla="*/ 1482 w 1749"/>
                    <a:gd name="T33" fmla="*/ 27 h 1536"/>
                    <a:gd name="T34" fmla="*/ 1624 w 1749"/>
                    <a:gd name="T35" fmla="*/ 237 h 1536"/>
                    <a:gd name="T36" fmla="*/ 1749 w 1749"/>
                    <a:gd name="T37" fmla="*/ 260 h 1536"/>
                    <a:gd name="T38" fmla="*/ 1639 w 1749"/>
                    <a:gd name="T39" fmla="*/ 452 h 1536"/>
                    <a:gd name="T40" fmla="*/ 1624 w 1749"/>
                    <a:gd name="T41" fmla="*/ 549 h 1536"/>
                    <a:gd name="T42" fmla="*/ 1559 w 1749"/>
                    <a:gd name="T43" fmla="*/ 584 h 1536"/>
                    <a:gd name="T44" fmla="*/ 1522 w 1749"/>
                    <a:gd name="T45" fmla="*/ 602 h 1536"/>
                    <a:gd name="T46" fmla="*/ 1362 w 1749"/>
                    <a:gd name="T47" fmla="*/ 734 h 1536"/>
                    <a:gd name="T48" fmla="*/ 1375 w 1749"/>
                    <a:gd name="T49" fmla="*/ 629 h 1536"/>
                    <a:gd name="T50" fmla="*/ 1255 w 1749"/>
                    <a:gd name="T51" fmla="*/ 746 h 1536"/>
                    <a:gd name="T52" fmla="*/ 1347 w 1749"/>
                    <a:gd name="T53" fmla="*/ 774 h 1536"/>
                    <a:gd name="T54" fmla="*/ 1327 w 1749"/>
                    <a:gd name="T55" fmla="*/ 844 h 1536"/>
                    <a:gd name="T56" fmla="*/ 1377 w 1749"/>
                    <a:gd name="T57" fmla="*/ 1049 h 1536"/>
                    <a:gd name="T58" fmla="*/ 1377 w 1749"/>
                    <a:gd name="T59" fmla="*/ 1086 h 1536"/>
                    <a:gd name="T60" fmla="*/ 1382 w 1749"/>
                    <a:gd name="T61" fmla="*/ 1126 h 1536"/>
                    <a:gd name="T62" fmla="*/ 1220 w 1749"/>
                    <a:gd name="T63" fmla="*/ 1421 h 1536"/>
                    <a:gd name="T64" fmla="*/ 1152 w 1749"/>
                    <a:gd name="T65" fmla="*/ 1443 h 1536"/>
                    <a:gd name="T66" fmla="*/ 1120 w 1749"/>
                    <a:gd name="T67" fmla="*/ 1461 h 1536"/>
                    <a:gd name="T68" fmla="*/ 1043 w 1749"/>
                    <a:gd name="T69" fmla="*/ 1536 h 1536"/>
                    <a:gd name="T70" fmla="*/ 975 w 1749"/>
                    <a:gd name="T71" fmla="*/ 1481 h 1536"/>
                    <a:gd name="T72" fmla="*/ 813 w 1749"/>
                    <a:gd name="T73" fmla="*/ 1443 h 1536"/>
                    <a:gd name="T74" fmla="*/ 796 w 1749"/>
                    <a:gd name="T75" fmla="*/ 1488 h 1536"/>
                    <a:gd name="T76" fmla="*/ 733 w 1749"/>
                    <a:gd name="T77" fmla="*/ 1453 h 1536"/>
                    <a:gd name="T78" fmla="*/ 678 w 1749"/>
                    <a:gd name="T79" fmla="*/ 1383 h 1536"/>
                    <a:gd name="T80" fmla="*/ 708 w 1749"/>
                    <a:gd name="T81" fmla="*/ 1228 h 1536"/>
                    <a:gd name="T82" fmla="*/ 646 w 1749"/>
                    <a:gd name="T83" fmla="*/ 1186 h 1536"/>
                    <a:gd name="T84" fmla="*/ 514 w 1749"/>
                    <a:gd name="T85" fmla="*/ 1213 h 1536"/>
                    <a:gd name="T86" fmla="*/ 431 w 1749"/>
                    <a:gd name="T87" fmla="*/ 1238 h 1536"/>
                    <a:gd name="T88" fmla="*/ 406 w 1749"/>
                    <a:gd name="T89" fmla="*/ 1213 h 1536"/>
                    <a:gd name="T90" fmla="*/ 296 w 1749"/>
                    <a:gd name="T91" fmla="*/ 1153 h 1536"/>
                    <a:gd name="T92" fmla="*/ 147 w 1749"/>
                    <a:gd name="T93" fmla="*/ 1081 h 1536"/>
                    <a:gd name="T94" fmla="*/ 164 w 1749"/>
                    <a:gd name="T95" fmla="*/ 1001 h 1536"/>
                    <a:gd name="T96" fmla="*/ 184 w 1749"/>
                    <a:gd name="T97" fmla="*/ 881 h 1536"/>
                    <a:gd name="T98" fmla="*/ 109 w 1749"/>
                    <a:gd name="T99" fmla="*/ 886 h 1536"/>
                    <a:gd name="T100" fmla="*/ 24 w 1749"/>
                    <a:gd name="T101" fmla="*/ 799 h 1536"/>
                    <a:gd name="T102" fmla="*/ 0 w 1749"/>
                    <a:gd name="T103" fmla="*/ 729 h 1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49"/>
                    <a:gd name="T157" fmla="*/ 0 h 1536"/>
                    <a:gd name="T158" fmla="*/ 1749 w 1749"/>
                    <a:gd name="T159" fmla="*/ 1536 h 1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49" h="1536">
                      <a:moveTo>
                        <a:pt x="0" y="729"/>
                      </a:moveTo>
                      <a:lnTo>
                        <a:pt x="4" y="669"/>
                      </a:lnTo>
                      <a:lnTo>
                        <a:pt x="72" y="657"/>
                      </a:lnTo>
                      <a:lnTo>
                        <a:pt x="182" y="577"/>
                      </a:lnTo>
                      <a:lnTo>
                        <a:pt x="197" y="514"/>
                      </a:lnTo>
                      <a:lnTo>
                        <a:pt x="174" y="437"/>
                      </a:lnTo>
                      <a:lnTo>
                        <a:pt x="244" y="422"/>
                      </a:lnTo>
                      <a:lnTo>
                        <a:pt x="262" y="322"/>
                      </a:lnTo>
                      <a:lnTo>
                        <a:pt x="336" y="327"/>
                      </a:lnTo>
                      <a:lnTo>
                        <a:pt x="346" y="267"/>
                      </a:lnTo>
                      <a:lnTo>
                        <a:pt x="399" y="235"/>
                      </a:lnTo>
                      <a:lnTo>
                        <a:pt x="429" y="287"/>
                      </a:lnTo>
                      <a:lnTo>
                        <a:pt x="471" y="312"/>
                      </a:lnTo>
                      <a:lnTo>
                        <a:pt x="484" y="422"/>
                      </a:lnTo>
                      <a:lnTo>
                        <a:pt x="613" y="464"/>
                      </a:lnTo>
                      <a:lnTo>
                        <a:pt x="668" y="544"/>
                      </a:lnTo>
                      <a:lnTo>
                        <a:pt x="771" y="539"/>
                      </a:lnTo>
                      <a:lnTo>
                        <a:pt x="885" y="599"/>
                      </a:lnTo>
                      <a:lnTo>
                        <a:pt x="1043" y="544"/>
                      </a:lnTo>
                      <a:lnTo>
                        <a:pt x="1093" y="499"/>
                      </a:lnTo>
                      <a:lnTo>
                        <a:pt x="1093" y="434"/>
                      </a:lnTo>
                      <a:lnTo>
                        <a:pt x="1135" y="447"/>
                      </a:lnTo>
                      <a:lnTo>
                        <a:pt x="1230" y="354"/>
                      </a:lnTo>
                      <a:lnTo>
                        <a:pt x="1307" y="347"/>
                      </a:lnTo>
                      <a:lnTo>
                        <a:pt x="1270" y="282"/>
                      </a:lnTo>
                      <a:lnTo>
                        <a:pt x="1200" y="302"/>
                      </a:lnTo>
                      <a:lnTo>
                        <a:pt x="1197" y="227"/>
                      </a:lnTo>
                      <a:lnTo>
                        <a:pt x="1215" y="182"/>
                      </a:lnTo>
                      <a:lnTo>
                        <a:pt x="1262" y="210"/>
                      </a:lnTo>
                      <a:lnTo>
                        <a:pt x="1300" y="177"/>
                      </a:lnTo>
                      <a:lnTo>
                        <a:pt x="1342" y="82"/>
                      </a:lnTo>
                      <a:lnTo>
                        <a:pt x="1325" y="42"/>
                      </a:lnTo>
                      <a:lnTo>
                        <a:pt x="1429" y="0"/>
                      </a:lnTo>
                      <a:lnTo>
                        <a:pt x="1482" y="27"/>
                      </a:lnTo>
                      <a:lnTo>
                        <a:pt x="1537" y="200"/>
                      </a:lnTo>
                      <a:lnTo>
                        <a:pt x="1624" y="237"/>
                      </a:lnTo>
                      <a:lnTo>
                        <a:pt x="1642" y="302"/>
                      </a:lnTo>
                      <a:lnTo>
                        <a:pt x="1749" y="260"/>
                      </a:lnTo>
                      <a:lnTo>
                        <a:pt x="1699" y="424"/>
                      </a:lnTo>
                      <a:lnTo>
                        <a:pt x="1639" y="452"/>
                      </a:lnTo>
                      <a:lnTo>
                        <a:pt x="1647" y="514"/>
                      </a:lnTo>
                      <a:lnTo>
                        <a:pt x="1624" y="549"/>
                      </a:lnTo>
                      <a:lnTo>
                        <a:pt x="1612" y="539"/>
                      </a:lnTo>
                      <a:lnTo>
                        <a:pt x="1559" y="584"/>
                      </a:lnTo>
                      <a:lnTo>
                        <a:pt x="1559" y="609"/>
                      </a:lnTo>
                      <a:lnTo>
                        <a:pt x="1522" y="602"/>
                      </a:lnTo>
                      <a:lnTo>
                        <a:pt x="1449" y="677"/>
                      </a:lnTo>
                      <a:lnTo>
                        <a:pt x="1362" y="734"/>
                      </a:lnTo>
                      <a:lnTo>
                        <a:pt x="1385" y="657"/>
                      </a:lnTo>
                      <a:lnTo>
                        <a:pt x="1375" y="629"/>
                      </a:lnTo>
                      <a:lnTo>
                        <a:pt x="1262" y="721"/>
                      </a:lnTo>
                      <a:lnTo>
                        <a:pt x="1255" y="746"/>
                      </a:lnTo>
                      <a:lnTo>
                        <a:pt x="1297" y="799"/>
                      </a:lnTo>
                      <a:lnTo>
                        <a:pt x="1347" y="774"/>
                      </a:lnTo>
                      <a:lnTo>
                        <a:pt x="1399" y="799"/>
                      </a:lnTo>
                      <a:lnTo>
                        <a:pt x="1327" y="844"/>
                      </a:lnTo>
                      <a:lnTo>
                        <a:pt x="1300" y="911"/>
                      </a:lnTo>
                      <a:lnTo>
                        <a:pt x="1377" y="1049"/>
                      </a:lnTo>
                      <a:lnTo>
                        <a:pt x="1325" y="1036"/>
                      </a:lnTo>
                      <a:lnTo>
                        <a:pt x="1377" y="1086"/>
                      </a:lnTo>
                      <a:lnTo>
                        <a:pt x="1327" y="1114"/>
                      </a:lnTo>
                      <a:lnTo>
                        <a:pt x="1382" y="1126"/>
                      </a:lnTo>
                      <a:lnTo>
                        <a:pt x="1282" y="1351"/>
                      </a:lnTo>
                      <a:lnTo>
                        <a:pt x="1220" y="1421"/>
                      </a:lnTo>
                      <a:lnTo>
                        <a:pt x="1157" y="1443"/>
                      </a:lnTo>
                      <a:lnTo>
                        <a:pt x="1152" y="1443"/>
                      </a:lnTo>
                      <a:lnTo>
                        <a:pt x="1135" y="1431"/>
                      </a:lnTo>
                      <a:lnTo>
                        <a:pt x="1120" y="1461"/>
                      </a:lnTo>
                      <a:lnTo>
                        <a:pt x="1045" y="1488"/>
                      </a:lnTo>
                      <a:lnTo>
                        <a:pt x="1043" y="1536"/>
                      </a:lnTo>
                      <a:lnTo>
                        <a:pt x="1028" y="1476"/>
                      </a:lnTo>
                      <a:lnTo>
                        <a:pt x="975" y="1481"/>
                      </a:lnTo>
                      <a:lnTo>
                        <a:pt x="898" y="1416"/>
                      </a:lnTo>
                      <a:lnTo>
                        <a:pt x="813" y="1443"/>
                      </a:lnTo>
                      <a:lnTo>
                        <a:pt x="793" y="1446"/>
                      </a:lnTo>
                      <a:lnTo>
                        <a:pt x="796" y="1488"/>
                      </a:lnTo>
                      <a:lnTo>
                        <a:pt x="783" y="1476"/>
                      </a:lnTo>
                      <a:lnTo>
                        <a:pt x="733" y="1453"/>
                      </a:lnTo>
                      <a:lnTo>
                        <a:pt x="713" y="1373"/>
                      </a:lnTo>
                      <a:lnTo>
                        <a:pt x="678" y="1383"/>
                      </a:lnTo>
                      <a:lnTo>
                        <a:pt x="713" y="1266"/>
                      </a:lnTo>
                      <a:lnTo>
                        <a:pt x="708" y="1228"/>
                      </a:lnTo>
                      <a:lnTo>
                        <a:pt x="676" y="1203"/>
                      </a:lnTo>
                      <a:lnTo>
                        <a:pt x="646" y="1186"/>
                      </a:lnTo>
                      <a:lnTo>
                        <a:pt x="638" y="1141"/>
                      </a:lnTo>
                      <a:lnTo>
                        <a:pt x="514" y="1213"/>
                      </a:lnTo>
                      <a:lnTo>
                        <a:pt x="461" y="1196"/>
                      </a:lnTo>
                      <a:lnTo>
                        <a:pt x="431" y="1238"/>
                      </a:lnTo>
                      <a:lnTo>
                        <a:pt x="426" y="1208"/>
                      </a:lnTo>
                      <a:lnTo>
                        <a:pt x="406" y="1213"/>
                      </a:lnTo>
                      <a:lnTo>
                        <a:pt x="349" y="1213"/>
                      </a:lnTo>
                      <a:lnTo>
                        <a:pt x="296" y="1153"/>
                      </a:lnTo>
                      <a:lnTo>
                        <a:pt x="207" y="1111"/>
                      </a:lnTo>
                      <a:lnTo>
                        <a:pt x="147" y="1081"/>
                      </a:lnTo>
                      <a:lnTo>
                        <a:pt x="132" y="1011"/>
                      </a:lnTo>
                      <a:lnTo>
                        <a:pt x="164" y="1001"/>
                      </a:lnTo>
                      <a:lnTo>
                        <a:pt x="147" y="951"/>
                      </a:lnTo>
                      <a:lnTo>
                        <a:pt x="184" y="881"/>
                      </a:lnTo>
                      <a:lnTo>
                        <a:pt x="157" y="856"/>
                      </a:lnTo>
                      <a:lnTo>
                        <a:pt x="109" y="886"/>
                      </a:lnTo>
                      <a:lnTo>
                        <a:pt x="22" y="809"/>
                      </a:lnTo>
                      <a:lnTo>
                        <a:pt x="24" y="799"/>
                      </a:lnTo>
                      <a:lnTo>
                        <a:pt x="24" y="746"/>
                      </a:lnTo>
                      <a:lnTo>
                        <a:pt x="0" y="72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9" name="Group 152"/>
              <p:cNvGrpSpPr>
                <a:grpSpLocks/>
              </p:cNvGrpSpPr>
              <p:nvPr/>
            </p:nvGrpSpPr>
            <p:grpSpPr bwMode="auto">
              <a:xfrm>
                <a:off x="4466" y="2833"/>
                <a:ext cx="26" cy="29"/>
                <a:chOff x="12747" y="10489"/>
                <a:chExt cx="60" cy="75"/>
              </a:xfrm>
            </p:grpSpPr>
            <p:sp>
              <p:nvSpPr>
                <p:cNvPr id="665" name="Freeform 153"/>
                <p:cNvSpPr>
                  <a:spLocks/>
                </p:cNvSpPr>
                <p:nvPr/>
              </p:nvSpPr>
              <p:spPr bwMode="auto">
                <a:xfrm>
                  <a:off x="12747" y="10489"/>
                  <a:ext cx="60" cy="75"/>
                </a:xfrm>
                <a:custGeom>
                  <a:avLst/>
                  <a:gdLst>
                    <a:gd name="T0" fmla="*/ 0 w 60"/>
                    <a:gd name="T1" fmla="*/ 55 h 75"/>
                    <a:gd name="T2" fmla="*/ 15 w 60"/>
                    <a:gd name="T3" fmla="*/ 0 h 75"/>
                    <a:gd name="T4" fmla="*/ 60 w 60"/>
                    <a:gd name="T5" fmla="*/ 10 h 75"/>
                    <a:gd name="T6" fmla="*/ 23 w 60"/>
                    <a:gd name="T7" fmla="*/ 75 h 75"/>
                    <a:gd name="T8" fmla="*/ 0 w 60"/>
                    <a:gd name="T9" fmla="*/ 55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75"/>
                    <a:gd name="T17" fmla="*/ 60 w 60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75">
                      <a:moveTo>
                        <a:pt x="0" y="55"/>
                      </a:moveTo>
                      <a:lnTo>
                        <a:pt x="15" y="0"/>
                      </a:lnTo>
                      <a:lnTo>
                        <a:pt x="60" y="10"/>
                      </a:lnTo>
                      <a:lnTo>
                        <a:pt x="23" y="75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6" name="Freeform 154"/>
                <p:cNvSpPr>
                  <a:spLocks/>
                </p:cNvSpPr>
                <p:nvPr/>
              </p:nvSpPr>
              <p:spPr bwMode="auto">
                <a:xfrm>
                  <a:off x="12747" y="10489"/>
                  <a:ext cx="60" cy="75"/>
                </a:xfrm>
                <a:custGeom>
                  <a:avLst/>
                  <a:gdLst>
                    <a:gd name="T0" fmla="*/ 0 w 60"/>
                    <a:gd name="T1" fmla="*/ 55 h 75"/>
                    <a:gd name="T2" fmla="*/ 15 w 60"/>
                    <a:gd name="T3" fmla="*/ 0 h 75"/>
                    <a:gd name="T4" fmla="*/ 60 w 60"/>
                    <a:gd name="T5" fmla="*/ 10 h 75"/>
                    <a:gd name="T6" fmla="*/ 23 w 60"/>
                    <a:gd name="T7" fmla="*/ 75 h 75"/>
                    <a:gd name="T8" fmla="*/ 0 w 60"/>
                    <a:gd name="T9" fmla="*/ 55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75"/>
                    <a:gd name="T17" fmla="*/ 60 w 60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75">
                      <a:moveTo>
                        <a:pt x="0" y="55"/>
                      </a:moveTo>
                      <a:lnTo>
                        <a:pt x="15" y="0"/>
                      </a:lnTo>
                      <a:lnTo>
                        <a:pt x="60" y="10"/>
                      </a:lnTo>
                      <a:lnTo>
                        <a:pt x="23" y="75"/>
                      </a:lnTo>
                      <a:lnTo>
                        <a:pt x="0" y="5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0" name="Group 155"/>
              <p:cNvGrpSpPr>
                <a:grpSpLocks/>
              </p:cNvGrpSpPr>
              <p:nvPr/>
            </p:nvGrpSpPr>
            <p:grpSpPr bwMode="auto">
              <a:xfrm>
                <a:off x="4608" y="2754"/>
                <a:ext cx="22" cy="48"/>
                <a:chOff x="13069" y="10279"/>
                <a:chExt cx="50" cy="128"/>
              </a:xfrm>
            </p:grpSpPr>
            <p:sp>
              <p:nvSpPr>
                <p:cNvPr id="663" name="Freeform 156"/>
                <p:cNvSpPr>
                  <a:spLocks/>
                </p:cNvSpPr>
                <p:nvPr/>
              </p:nvSpPr>
              <p:spPr bwMode="auto">
                <a:xfrm>
                  <a:off x="13069" y="10279"/>
                  <a:ext cx="50" cy="128"/>
                </a:xfrm>
                <a:custGeom>
                  <a:avLst/>
                  <a:gdLst>
                    <a:gd name="T0" fmla="*/ 0 w 50"/>
                    <a:gd name="T1" fmla="*/ 55 h 128"/>
                    <a:gd name="T2" fmla="*/ 20 w 50"/>
                    <a:gd name="T3" fmla="*/ 128 h 128"/>
                    <a:gd name="T4" fmla="*/ 50 w 50"/>
                    <a:gd name="T5" fmla="*/ 0 h 128"/>
                    <a:gd name="T6" fmla="*/ 23 w 50"/>
                    <a:gd name="T7" fmla="*/ 0 h 128"/>
                    <a:gd name="T8" fmla="*/ 0 w 50"/>
                    <a:gd name="T9" fmla="*/ 55 h 1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"/>
                    <a:gd name="T16" fmla="*/ 0 h 128"/>
                    <a:gd name="T17" fmla="*/ 50 w 50"/>
                    <a:gd name="T18" fmla="*/ 128 h 1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" h="128">
                      <a:moveTo>
                        <a:pt x="0" y="55"/>
                      </a:moveTo>
                      <a:lnTo>
                        <a:pt x="20" y="128"/>
                      </a:lnTo>
                      <a:lnTo>
                        <a:pt x="50" y="0"/>
                      </a:lnTo>
                      <a:lnTo>
                        <a:pt x="23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4" name="Freeform 157"/>
                <p:cNvSpPr>
                  <a:spLocks/>
                </p:cNvSpPr>
                <p:nvPr/>
              </p:nvSpPr>
              <p:spPr bwMode="auto">
                <a:xfrm>
                  <a:off x="13069" y="10279"/>
                  <a:ext cx="50" cy="128"/>
                </a:xfrm>
                <a:custGeom>
                  <a:avLst/>
                  <a:gdLst>
                    <a:gd name="T0" fmla="*/ 0 w 50"/>
                    <a:gd name="T1" fmla="*/ 55 h 128"/>
                    <a:gd name="T2" fmla="*/ 20 w 50"/>
                    <a:gd name="T3" fmla="*/ 128 h 128"/>
                    <a:gd name="T4" fmla="*/ 50 w 50"/>
                    <a:gd name="T5" fmla="*/ 0 h 128"/>
                    <a:gd name="T6" fmla="*/ 23 w 50"/>
                    <a:gd name="T7" fmla="*/ 0 h 128"/>
                    <a:gd name="T8" fmla="*/ 0 w 50"/>
                    <a:gd name="T9" fmla="*/ 55 h 1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"/>
                    <a:gd name="T16" fmla="*/ 0 h 128"/>
                    <a:gd name="T17" fmla="*/ 50 w 50"/>
                    <a:gd name="T18" fmla="*/ 128 h 1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" h="128">
                      <a:moveTo>
                        <a:pt x="0" y="55"/>
                      </a:moveTo>
                      <a:lnTo>
                        <a:pt x="20" y="128"/>
                      </a:lnTo>
                      <a:lnTo>
                        <a:pt x="50" y="0"/>
                      </a:lnTo>
                      <a:lnTo>
                        <a:pt x="23" y="0"/>
                      </a:lnTo>
                      <a:lnTo>
                        <a:pt x="0" y="5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1" name="Group 158"/>
              <p:cNvGrpSpPr>
                <a:grpSpLocks/>
              </p:cNvGrpSpPr>
              <p:nvPr/>
            </p:nvGrpSpPr>
            <p:grpSpPr bwMode="auto">
              <a:xfrm>
                <a:off x="2089" y="2951"/>
                <a:ext cx="151" cy="251"/>
                <a:chOff x="7377" y="10799"/>
                <a:chExt cx="342" cy="661"/>
              </a:xfrm>
            </p:grpSpPr>
            <p:sp>
              <p:nvSpPr>
                <p:cNvPr id="661" name="Freeform 159"/>
                <p:cNvSpPr>
                  <a:spLocks/>
                </p:cNvSpPr>
                <p:nvPr/>
              </p:nvSpPr>
              <p:spPr bwMode="auto">
                <a:xfrm>
                  <a:off x="7377" y="10799"/>
                  <a:ext cx="342" cy="661"/>
                </a:xfrm>
                <a:custGeom>
                  <a:avLst/>
                  <a:gdLst>
                    <a:gd name="T0" fmla="*/ 0 w 342"/>
                    <a:gd name="T1" fmla="*/ 439 h 661"/>
                    <a:gd name="T2" fmla="*/ 40 w 342"/>
                    <a:gd name="T3" fmla="*/ 487 h 661"/>
                    <a:gd name="T4" fmla="*/ 102 w 342"/>
                    <a:gd name="T5" fmla="*/ 499 h 661"/>
                    <a:gd name="T6" fmla="*/ 165 w 342"/>
                    <a:gd name="T7" fmla="*/ 584 h 661"/>
                    <a:gd name="T8" fmla="*/ 244 w 342"/>
                    <a:gd name="T9" fmla="*/ 586 h 661"/>
                    <a:gd name="T10" fmla="*/ 232 w 342"/>
                    <a:gd name="T11" fmla="*/ 644 h 661"/>
                    <a:gd name="T12" fmla="*/ 254 w 342"/>
                    <a:gd name="T13" fmla="*/ 661 h 661"/>
                    <a:gd name="T14" fmla="*/ 267 w 342"/>
                    <a:gd name="T15" fmla="*/ 542 h 661"/>
                    <a:gd name="T16" fmla="*/ 252 w 342"/>
                    <a:gd name="T17" fmla="*/ 474 h 661"/>
                    <a:gd name="T18" fmla="*/ 277 w 342"/>
                    <a:gd name="T19" fmla="*/ 469 h 661"/>
                    <a:gd name="T20" fmla="*/ 257 w 342"/>
                    <a:gd name="T21" fmla="*/ 424 h 661"/>
                    <a:gd name="T22" fmla="*/ 327 w 342"/>
                    <a:gd name="T23" fmla="*/ 414 h 661"/>
                    <a:gd name="T24" fmla="*/ 342 w 342"/>
                    <a:gd name="T25" fmla="*/ 442 h 661"/>
                    <a:gd name="T26" fmla="*/ 317 w 342"/>
                    <a:gd name="T27" fmla="*/ 387 h 661"/>
                    <a:gd name="T28" fmla="*/ 324 w 342"/>
                    <a:gd name="T29" fmla="*/ 247 h 661"/>
                    <a:gd name="T30" fmla="*/ 269 w 342"/>
                    <a:gd name="T31" fmla="*/ 249 h 661"/>
                    <a:gd name="T32" fmla="*/ 252 w 342"/>
                    <a:gd name="T33" fmla="*/ 219 h 661"/>
                    <a:gd name="T34" fmla="*/ 197 w 342"/>
                    <a:gd name="T35" fmla="*/ 209 h 661"/>
                    <a:gd name="T36" fmla="*/ 157 w 342"/>
                    <a:gd name="T37" fmla="*/ 127 h 661"/>
                    <a:gd name="T38" fmla="*/ 214 w 342"/>
                    <a:gd name="T39" fmla="*/ 22 h 661"/>
                    <a:gd name="T40" fmla="*/ 205 w 342"/>
                    <a:gd name="T41" fmla="*/ 0 h 661"/>
                    <a:gd name="T42" fmla="*/ 110 w 342"/>
                    <a:gd name="T43" fmla="*/ 60 h 661"/>
                    <a:gd name="T44" fmla="*/ 57 w 342"/>
                    <a:gd name="T45" fmla="*/ 174 h 661"/>
                    <a:gd name="T46" fmla="*/ 40 w 342"/>
                    <a:gd name="T47" fmla="*/ 149 h 661"/>
                    <a:gd name="T48" fmla="*/ 25 w 342"/>
                    <a:gd name="T49" fmla="*/ 204 h 661"/>
                    <a:gd name="T50" fmla="*/ 40 w 342"/>
                    <a:gd name="T51" fmla="*/ 337 h 661"/>
                    <a:gd name="T52" fmla="*/ 52 w 342"/>
                    <a:gd name="T53" fmla="*/ 337 h 661"/>
                    <a:gd name="T54" fmla="*/ 0 w 342"/>
                    <a:gd name="T55" fmla="*/ 439 h 661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342"/>
                    <a:gd name="T85" fmla="*/ 0 h 661"/>
                    <a:gd name="T86" fmla="*/ 342 w 342"/>
                    <a:gd name="T87" fmla="*/ 661 h 661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342" h="661">
                      <a:moveTo>
                        <a:pt x="0" y="439"/>
                      </a:moveTo>
                      <a:lnTo>
                        <a:pt x="40" y="487"/>
                      </a:lnTo>
                      <a:lnTo>
                        <a:pt x="102" y="499"/>
                      </a:lnTo>
                      <a:lnTo>
                        <a:pt x="165" y="584"/>
                      </a:lnTo>
                      <a:lnTo>
                        <a:pt x="244" y="586"/>
                      </a:lnTo>
                      <a:lnTo>
                        <a:pt x="232" y="644"/>
                      </a:lnTo>
                      <a:lnTo>
                        <a:pt x="254" y="661"/>
                      </a:lnTo>
                      <a:lnTo>
                        <a:pt x="267" y="542"/>
                      </a:lnTo>
                      <a:lnTo>
                        <a:pt x="252" y="474"/>
                      </a:lnTo>
                      <a:lnTo>
                        <a:pt x="277" y="469"/>
                      </a:lnTo>
                      <a:lnTo>
                        <a:pt x="257" y="424"/>
                      </a:lnTo>
                      <a:lnTo>
                        <a:pt x="327" y="414"/>
                      </a:lnTo>
                      <a:lnTo>
                        <a:pt x="342" y="442"/>
                      </a:lnTo>
                      <a:lnTo>
                        <a:pt x="317" y="387"/>
                      </a:lnTo>
                      <a:lnTo>
                        <a:pt x="324" y="247"/>
                      </a:lnTo>
                      <a:lnTo>
                        <a:pt x="269" y="249"/>
                      </a:lnTo>
                      <a:lnTo>
                        <a:pt x="252" y="219"/>
                      </a:lnTo>
                      <a:lnTo>
                        <a:pt x="197" y="209"/>
                      </a:lnTo>
                      <a:lnTo>
                        <a:pt x="157" y="127"/>
                      </a:lnTo>
                      <a:lnTo>
                        <a:pt x="214" y="22"/>
                      </a:lnTo>
                      <a:lnTo>
                        <a:pt x="205" y="0"/>
                      </a:lnTo>
                      <a:lnTo>
                        <a:pt x="110" y="60"/>
                      </a:lnTo>
                      <a:lnTo>
                        <a:pt x="57" y="174"/>
                      </a:lnTo>
                      <a:lnTo>
                        <a:pt x="40" y="149"/>
                      </a:lnTo>
                      <a:lnTo>
                        <a:pt x="25" y="204"/>
                      </a:lnTo>
                      <a:lnTo>
                        <a:pt x="40" y="337"/>
                      </a:lnTo>
                      <a:lnTo>
                        <a:pt x="52" y="337"/>
                      </a:lnTo>
                      <a:lnTo>
                        <a:pt x="0" y="43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2" name="Freeform 160"/>
                <p:cNvSpPr>
                  <a:spLocks/>
                </p:cNvSpPr>
                <p:nvPr/>
              </p:nvSpPr>
              <p:spPr bwMode="auto">
                <a:xfrm>
                  <a:off x="7377" y="10799"/>
                  <a:ext cx="342" cy="661"/>
                </a:xfrm>
                <a:custGeom>
                  <a:avLst/>
                  <a:gdLst>
                    <a:gd name="T0" fmla="*/ 0 w 342"/>
                    <a:gd name="T1" fmla="*/ 439 h 661"/>
                    <a:gd name="T2" fmla="*/ 40 w 342"/>
                    <a:gd name="T3" fmla="*/ 487 h 661"/>
                    <a:gd name="T4" fmla="*/ 102 w 342"/>
                    <a:gd name="T5" fmla="*/ 499 h 661"/>
                    <a:gd name="T6" fmla="*/ 165 w 342"/>
                    <a:gd name="T7" fmla="*/ 584 h 661"/>
                    <a:gd name="T8" fmla="*/ 244 w 342"/>
                    <a:gd name="T9" fmla="*/ 586 h 661"/>
                    <a:gd name="T10" fmla="*/ 232 w 342"/>
                    <a:gd name="T11" fmla="*/ 644 h 661"/>
                    <a:gd name="T12" fmla="*/ 254 w 342"/>
                    <a:gd name="T13" fmla="*/ 661 h 661"/>
                    <a:gd name="T14" fmla="*/ 267 w 342"/>
                    <a:gd name="T15" fmla="*/ 542 h 661"/>
                    <a:gd name="T16" fmla="*/ 252 w 342"/>
                    <a:gd name="T17" fmla="*/ 474 h 661"/>
                    <a:gd name="T18" fmla="*/ 277 w 342"/>
                    <a:gd name="T19" fmla="*/ 469 h 661"/>
                    <a:gd name="T20" fmla="*/ 257 w 342"/>
                    <a:gd name="T21" fmla="*/ 424 h 661"/>
                    <a:gd name="T22" fmla="*/ 327 w 342"/>
                    <a:gd name="T23" fmla="*/ 414 h 661"/>
                    <a:gd name="T24" fmla="*/ 342 w 342"/>
                    <a:gd name="T25" fmla="*/ 442 h 661"/>
                    <a:gd name="T26" fmla="*/ 317 w 342"/>
                    <a:gd name="T27" fmla="*/ 387 h 661"/>
                    <a:gd name="T28" fmla="*/ 324 w 342"/>
                    <a:gd name="T29" fmla="*/ 247 h 661"/>
                    <a:gd name="T30" fmla="*/ 269 w 342"/>
                    <a:gd name="T31" fmla="*/ 249 h 661"/>
                    <a:gd name="T32" fmla="*/ 252 w 342"/>
                    <a:gd name="T33" fmla="*/ 219 h 661"/>
                    <a:gd name="T34" fmla="*/ 197 w 342"/>
                    <a:gd name="T35" fmla="*/ 209 h 661"/>
                    <a:gd name="T36" fmla="*/ 157 w 342"/>
                    <a:gd name="T37" fmla="*/ 127 h 661"/>
                    <a:gd name="T38" fmla="*/ 214 w 342"/>
                    <a:gd name="T39" fmla="*/ 22 h 661"/>
                    <a:gd name="T40" fmla="*/ 205 w 342"/>
                    <a:gd name="T41" fmla="*/ 0 h 661"/>
                    <a:gd name="T42" fmla="*/ 110 w 342"/>
                    <a:gd name="T43" fmla="*/ 60 h 661"/>
                    <a:gd name="T44" fmla="*/ 57 w 342"/>
                    <a:gd name="T45" fmla="*/ 174 h 661"/>
                    <a:gd name="T46" fmla="*/ 40 w 342"/>
                    <a:gd name="T47" fmla="*/ 149 h 661"/>
                    <a:gd name="T48" fmla="*/ 25 w 342"/>
                    <a:gd name="T49" fmla="*/ 204 h 661"/>
                    <a:gd name="T50" fmla="*/ 40 w 342"/>
                    <a:gd name="T51" fmla="*/ 337 h 661"/>
                    <a:gd name="T52" fmla="*/ 52 w 342"/>
                    <a:gd name="T53" fmla="*/ 337 h 661"/>
                    <a:gd name="T54" fmla="*/ 0 w 342"/>
                    <a:gd name="T55" fmla="*/ 439 h 661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342"/>
                    <a:gd name="T85" fmla="*/ 0 h 661"/>
                    <a:gd name="T86" fmla="*/ 342 w 342"/>
                    <a:gd name="T87" fmla="*/ 661 h 661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342" h="661">
                      <a:moveTo>
                        <a:pt x="0" y="439"/>
                      </a:moveTo>
                      <a:lnTo>
                        <a:pt x="40" y="487"/>
                      </a:lnTo>
                      <a:lnTo>
                        <a:pt x="102" y="499"/>
                      </a:lnTo>
                      <a:lnTo>
                        <a:pt x="165" y="584"/>
                      </a:lnTo>
                      <a:lnTo>
                        <a:pt x="244" y="586"/>
                      </a:lnTo>
                      <a:lnTo>
                        <a:pt x="232" y="644"/>
                      </a:lnTo>
                      <a:lnTo>
                        <a:pt x="254" y="661"/>
                      </a:lnTo>
                      <a:lnTo>
                        <a:pt x="267" y="542"/>
                      </a:lnTo>
                      <a:lnTo>
                        <a:pt x="252" y="474"/>
                      </a:lnTo>
                      <a:lnTo>
                        <a:pt x="277" y="469"/>
                      </a:lnTo>
                      <a:lnTo>
                        <a:pt x="257" y="424"/>
                      </a:lnTo>
                      <a:lnTo>
                        <a:pt x="327" y="414"/>
                      </a:lnTo>
                      <a:lnTo>
                        <a:pt x="342" y="442"/>
                      </a:lnTo>
                      <a:lnTo>
                        <a:pt x="317" y="387"/>
                      </a:lnTo>
                      <a:lnTo>
                        <a:pt x="324" y="247"/>
                      </a:lnTo>
                      <a:lnTo>
                        <a:pt x="269" y="249"/>
                      </a:lnTo>
                      <a:lnTo>
                        <a:pt x="252" y="219"/>
                      </a:lnTo>
                      <a:lnTo>
                        <a:pt x="197" y="209"/>
                      </a:lnTo>
                      <a:lnTo>
                        <a:pt x="157" y="127"/>
                      </a:lnTo>
                      <a:lnTo>
                        <a:pt x="214" y="22"/>
                      </a:lnTo>
                      <a:lnTo>
                        <a:pt x="205" y="0"/>
                      </a:lnTo>
                      <a:lnTo>
                        <a:pt x="110" y="60"/>
                      </a:lnTo>
                      <a:lnTo>
                        <a:pt x="57" y="174"/>
                      </a:lnTo>
                      <a:lnTo>
                        <a:pt x="40" y="149"/>
                      </a:lnTo>
                      <a:lnTo>
                        <a:pt x="25" y="204"/>
                      </a:lnTo>
                      <a:lnTo>
                        <a:pt x="40" y="337"/>
                      </a:lnTo>
                      <a:lnTo>
                        <a:pt x="52" y="337"/>
                      </a:lnTo>
                      <a:lnTo>
                        <a:pt x="0" y="43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2" name="Group 161"/>
              <p:cNvGrpSpPr>
                <a:grpSpLocks/>
              </p:cNvGrpSpPr>
              <p:nvPr/>
            </p:nvGrpSpPr>
            <p:grpSpPr bwMode="auto">
              <a:xfrm>
                <a:off x="2002" y="2972"/>
                <a:ext cx="40" cy="41"/>
                <a:chOff x="7180" y="10854"/>
                <a:chExt cx="90" cy="107"/>
              </a:xfrm>
            </p:grpSpPr>
            <p:sp>
              <p:nvSpPr>
                <p:cNvPr id="659" name="Freeform 162"/>
                <p:cNvSpPr>
                  <a:spLocks/>
                </p:cNvSpPr>
                <p:nvPr/>
              </p:nvSpPr>
              <p:spPr bwMode="auto">
                <a:xfrm>
                  <a:off x="7180" y="10854"/>
                  <a:ext cx="90" cy="107"/>
                </a:xfrm>
                <a:custGeom>
                  <a:avLst/>
                  <a:gdLst>
                    <a:gd name="T0" fmla="*/ 0 w 90"/>
                    <a:gd name="T1" fmla="*/ 0 h 107"/>
                    <a:gd name="T2" fmla="*/ 0 w 90"/>
                    <a:gd name="T3" fmla="*/ 37 h 107"/>
                    <a:gd name="T4" fmla="*/ 17 w 90"/>
                    <a:gd name="T5" fmla="*/ 35 h 107"/>
                    <a:gd name="T6" fmla="*/ 77 w 90"/>
                    <a:gd name="T7" fmla="*/ 107 h 107"/>
                    <a:gd name="T8" fmla="*/ 90 w 90"/>
                    <a:gd name="T9" fmla="*/ 55 h 107"/>
                    <a:gd name="T10" fmla="*/ 55 w 90"/>
                    <a:gd name="T11" fmla="*/ 2 h 107"/>
                    <a:gd name="T12" fmla="*/ 0 w 90"/>
                    <a:gd name="T13" fmla="*/ 0 h 10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0"/>
                    <a:gd name="T22" fmla="*/ 0 h 107"/>
                    <a:gd name="T23" fmla="*/ 90 w 90"/>
                    <a:gd name="T24" fmla="*/ 107 h 10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0" h="10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17" y="35"/>
                      </a:lnTo>
                      <a:lnTo>
                        <a:pt x="77" y="107"/>
                      </a:lnTo>
                      <a:lnTo>
                        <a:pt x="90" y="55"/>
                      </a:lnTo>
                      <a:lnTo>
                        <a:pt x="55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0" name="Freeform 163"/>
                <p:cNvSpPr>
                  <a:spLocks/>
                </p:cNvSpPr>
                <p:nvPr/>
              </p:nvSpPr>
              <p:spPr bwMode="auto">
                <a:xfrm>
                  <a:off x="7180" y="10854"/>
                  <a:ext cx="90" cy="107"/>
                </a:xfrm>
                <a:custGeom>
                  <a:avLst/>
                  <a:gdLst>
                    <a:gd name="T0" fmla="*/ 0 w 90"/>
                    <a:gd name="T1" fmla="*/ 0 h 107"/>
                    <a:gd name="T2" fmla="*/ 0 w 90"/>
                    <a:gd name="T3" fmla="*/ 37 h 107"/>
                    <a:gd name="T4" fmla="*/ 17 w 90"/>
                    <a:gd name="T5" fmla="*/ 35 h 107"/>
                    <a:gd name="T6" fmla="*/ 77 w 90"/>
                    <a:gd name="T7" fmla="*/ 107 h 107"/>
                    <a:gd name="T8" fmla="*/ 90 w 90"/>
                    <a:gd name="T9" fmla="*/ 55 h 107"/>
                    <a:gd name="T10" fmla="*/ 55 w 90"/>
                    <a:gd name="T11" fmla="*/ 2 h 107"/>
                    <a:gd name="T12" fmla="*/ 0 w 90"/>
                    <a:gd name="T13" fmla="*/ 0 h 10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0"/>
                    <a:gd name="T22" fmla="*/ 0 h 107"/>
                    <a:gd name="T23" fmla="*/ 90 w 90"/>
                    <a:gd name="T24" fmla="*/ 107 h 10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0" h="10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17" y="35"/>
                      </a:lnTo>
                      <a:lnTo>
                        <a:pt x="77" y="107"/>
                      </a:lnTo>
                      <a:lnTo>
                        <a:pt x="90" y="55"/>
                      </a:lnTo>
                      <a:lnTo>
                        <a:pt x="55" y="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3" name="Group 164"/>
              <p:cNvGrpSpPr>
                <a:grpSpLocks/>
              </p:cNvGrpSpPr>
              <p:nvPr/>
            </p:nvGrpSpPr>
            <p:grpSpPr bwMode="auto">
              <a:xfrm>
                <a:off x="2011" y="2784"/>
                <a:ext cx="136" cy="51"/>
                <a:chOff x="7200" y="10359"/>
                <a:chExt cx="307" cy="135"/>
              </a:xfrm>
            </p:grpSpPr>
            <p:sp>
              <p:nvSpPr>
                <p:cNvPr id="657" name="Freeform 165"/>
                <p:cNvSpPr>
                  <a:spLocks/>
                </p:cNvSpPr>
                <p:nvPr/>
              </p:nvSpPr>
              <p:spPr bwMode="auto">
                <a:xfrm>
                  <a:off x="7200" y="10359"/>
                  <a:ext cx="307" cy="135"/>
                </a:xfrm>
                <a:custGeom>
                  <a:avLst/>
                  <a:gdLst>
                    <a:gd name="T0" fmla="*/ 0 w 307"/>
                    <a:gd name="T1" fmla="*/ 48 h 135"/>
                    <a:gd name="T2" fmla="*/ 37 w 307"/>
                    <a:gd name="T3" fmla="*/ 0 h 135"/>
                    <a:gd name="T4" fmla="*/ 119 w 307"/>
                    <a:gd name="T5" fmla="*/ 0 h 135"/>
                    <a:gd name="T6" fmla="*/ 307 w 307"/>
                    <a:gd name="T7" fmla="*/ 113 h 135"/>
                    <a:gd name="T8" fmla="*/ 207 w 307"/>
                    <a:gd name="T9" fmla="*/ 135 h 135"/>
                    <a:gd name="T10" fmla="*/ 227 w 307"/>
                    <a:gd name="T11" fmla="*/ 108 h 135"/>
                    <a:gd name="T12" fmla="*/ 172 w 307"/>
                    <a:gd name="T13" fmla="*/ 65 h 135"/>
                    <a:gd name="T14" fmla="*/ 82 w 307"/>
                    <a:gd name="T15" fmla="*/ 40 h 135"/>
                    <a:gd name="T16" fmla="*/ 85 w 307"/>
                    <a:gd name="T17" fmla="*/ 20 h 135"/>
                    <a:gd name="T18" fmla="*/ 0 w 307"/>
                    <a:gd name="T19" fmla="*/ 48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07"/>
                    <a:gd name="T31" fmla="*/ 0 h 135"/>
                    <a:gd name="T32" fmla="*/ 307 w 307"/>
                    <a:gd name="T33" fmla="*/ 135 h 13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07" h="135">
                      <a:moveTo>
                        <a:pt x="0" y="48"/>
                      </a:moveTo>
                      <a:lnTo>
                        <a:pt x="37" y="0"/>
                      </a:lnTo>
                      <a:lnTo>
                        <a:pt x="119" y="0"/>
                      </a:lnTo>
                      <a:lnTo>
                        <a:pt x="307" y="113"/>
                      </a:lnTo>
                      <a:lnTo>
                        <a:pt x="207" y="135"/>
                      </a:lnTo>
                      <a:lnTo>
                        <a:pt x="227" y="108"/>
                      </a:lnTo>
                      <a:lnTo>
                        <a:pt x="172" y="65"/>
                      </a:lnTo>
                      <a:lnTo>
                        <a:pt x="82" y="40"/>
                      </a:lnTo>
                      <a:lnTo>
                        <a:pt x="85" y="20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58" name="Freeform 166"/>
                <p:cNvSpPr>
                  <a:spLocks/>
                </p:cNvSpPr>
                <p:nvPr/>
              </p:nvSpPr>
              <p:spPr bwMode="auto">
                <a:xfrm>
                  <a:off x="7200" y="10359"/>
                  <a:ext cx="307" cy="135"/>
                </a:xfrm>
                <a:custGeom>
                  <a:avLst/>
                  <a:gdLst>
                    <a:gd name="T0" fmla="*/ 0 w 307"/>
                    <a:gd name="T1" fmla="*/ 48 h 135"/>
                    <a:gd name="T2" fmla="*/ 37 w 307"/>
                    <a:gd name="T3" fmla="*/ 0 h 135"/>
                    <a:gd name="T4" fmla="*/ 119 w 307"/>
                    <a:gd name="T5" fmla="*/ 0 h 135"/>
                    <a:gd name="T6" fmla="*/ 307 w 307"/>
                    <a:gd name="T7" fmla="*/ 113 h 135"/>
                    <a:gd name="T8" fmla="*/ 207 w 307"/>
                    <a:gd name="T9" fmla="*/ 135 h 135"/>
                    <a:gd name="T10" fmla="*/ 227 w 307"/>
                    <a:gd name="T11" fmla="*/ 108 h 135"/>
                    <a:gd name="T12" fmla="*/ 172 w 307"/>
                    <a:gd name="T13" fmla="*/ 65 h 135"/>
                    <a:gd name="T14" fmla="*/ 82 w 307"/>
                    <a:gd name="T15" fmla="*/ 40 h 135"/>
                    <a:gd name="T16" fmla="*/ 85 w 307"/>
                    <a:gd name="T17" fmla="*/ 20 h 135"/>
                    <a:gd name="T18" fmla="*/ 0 w 307"/>
                    <a:gd name="T19" fmla="*/ 48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07"/>
                    <a:gd name="T31" fmla="*/ 0 h 135"/>
                    <a:gd name="T32" fmla="*/ 307 w 307"/>
                    <a:gd name="T33" fmla="*/ 135 h 13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07" h="135">
                      <a:moveTo>
                        <a:pt x="0" y="48"/>
                      </a:moveTo>
                      <a:lnTo>
                        <a:pt x="37" y="0"/>
                      </a:lnTo>
                      <a:lnTo>
                        <a:pt x="119" y="0"/>
                      </a:lnTo>
                      <a:lnTo>
                        <a:pt x="307" y="113"/>
                      </a:lnTo>
                      <a:lnTo>
                        <a:pt x="207" y="135"/>
                      </a:lnTo>
                      <a:lnTo>
                        <a:pt x="227" y="108"/>
                      </a:lnTo>
                      <a:lnTo>
                        <a:pt x="172" y="65"/>
                      </a:lnTo>
                      <a:lnTo>
                        <a:pt x="82" y="40"/>
                      </a:lnTo>
                      <a:lnTo>
                        <a:pt x="85" y="20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4" name="Group 167"/>
              <p:cNvGrpSpPr>
                <a:grpSpLocks/>
              </p:cNvGrpSpPr>
              <p:nvPr/>
            </p:nvGrpSpPr>
            <p:grpSpPr bwMode="auto">
              <a:xfrm>
                <a:off x="3239" y="2292"/>
                <a:ext cx="132" cy="65"/>
                <a:chOff x="9975" y="9063"/>
                <a:chExt cx="299" cy="172"/>
              </a:xfrm>
            </p:grpSpPr>
            <p:sp>
              <p:nvSpPr>
                <p:cNvPr id="655" name="Freeform 168"/>
                <p:cNvSpPr>
                  <a:spLocks/>
                </p:cNvSpPr>
                <p:nvPr/>
              </p:nvSpPr>
              <p:spPr bwMode="auto">
                <a:xfrm>
                  <a:off x="9975" y="9063"/>
                  <a:ext cx="299" cy="172"/>
                </a:xfrm>
                <a:custGeom>
                  <a:avLst/>
                  <a:gdLst>
                    <a:gd name="T0" fmla="*/ 0 w 299"/>
                    <a:gd name="T1" fmla="*/ 43 h 172"/>
                    <a:gd name="T2" fmla="*/ 50 w 299"/>
                    <a:gd name="T3" fmla="*/ 118 h 172"/>
                    <a:gd name="T4" fmla="*/ 137 w 299"/>
                    <a:gd name="T5" fmla="*/ 118 h 172"/>
                    <a:gd name="T6" fmla="*/ 144 w 299"/>
                    <a:gd name="T7" fmla="*/ 157 h 172"/>
                    <a:gd name="T8" fmla="*/ 184 w 299"/>
                    <a:gd name="T9" fmla="*/ 172 h 172"/>
                    <a:gd name="T10" fmla="*/ 252 w 299"/>
                    <a:gd name="T11" fmla="*/ 130 h 172"/>
                    <a:gd name="T12" fmla="*/ 292 w 299"/>
                    <a:gd name="T13" fmla="*/ 145 h 172"/>
                    <a:gd name="T14" fmla="*/ 299 w 299"/>
                    <a:gd name="T15" fmla="*/ 100 h 172"/>
                    <a:gd name="T16" fmla="*/ 224 w 299"/>
                    <a:gd name="T17" fmla="*/ 95 h 172"/>
                    <a:gd name="T18" fmla="*/ 77 w 299"/>
                    <a:gd name="T19" fmla="*/ 15 h 172"/>
                    <a:gd name="T20" fmla="*/ 62 w 299"/>
                    <a:gd name="T21" fmla="*/ 0 h 172"/>
                    <a:gd name="T22" fmla="*/ 0 w 299"/>
                    <a:gd name="T23" fmla="*/ 43 h 17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99"/>
                    <a:gd name="T37" fmla="*/ 0 h 172"/>
                    <a:gd name="T38" fmla="*/ 299 w 299"/>
                    <a:gd name="T39" fmla="*/ 172 h 17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99" h="172">
                      <a:moveTo>
                        <a:pt x="0" y="43"/>
                      </a:moveTo>
                      <a:lnTo>
                        <a:pt x="50" y="118"/>
                      </a:lnTo>
                      <a:lnTo>
                        <a:pt x="137" y="118"/>
                      </a:lnTo>
                      <a:lnTo>
                        <a:pt x="144" y="157"/>
                      </a:lnTo>
                      <a:lnTo>
                        <a:pt x="184" y="172"/>
                      </a:lnTo>
                      <a:lnTo>
                        <a:pt x="252" y="130"/>
                      </a:lnTo>
                      <a:lnTo>
                        <a:pt x="292" y="145"/>
                      </a:lnTo>
                      <a:lnTo>
                        <a:pt x="299" y="100"/>
                      </a:lnTo>
                      <a:lnTo>
                        <a:pt x="224" y="95"/>
                      </a:lnTo>
                      <a:lnTo>
                        <a:pt x="77" y="15"/>
                      </a:lnTo>
                      <a:lnTo>
                        <a:pt x="62" y="0"/>
                      </a:lnTo>
                      <a:lnTo>
                        <a:pt x="0" y="4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56" name="Freeform 169"/>
                <p:cNvSpPr>
                  <a:spLocks/>
                </p:cNvSpPr>
                <p:nvPr/>
              </p:nvSpPr>
              <p:spPr bwMode="auto">
                <a:xfrm>
                  <a:off x="9975" y="9063"/>
                  <a:ext cx="299" cy="172"/>
                </a:xfrm>
                <a:custGeom>
                  <a:avLst/>
                  <a:gdLst>
                    <a:gd name="T0" fmla="*/ 0 w 299"/>
                    <a:gd name="T1" fmla="*/ 43 h 172"/>
                    <a:gd name="T2" fmla="*/ 50 w 299"/>
                    <a:gd name="T3" fmla="*/ 118 h 172"/>
                    <a:gd name="T4" fmla="*/ 137 w 299"/>
                    <a:gd name="T5" fmla="*/ 118 h 172"/>
                    <a:gd name="T6" fmla="*/ 144 w 299"/>
                    <a:gd name="T7" fmla="*/ 157 h 172"/>
                    <a:gd name="T8" fmla="*/ 184 w 299"/>
                    <a:gd name="T9" fmla="*/ 172 h 172"/>
                    <a:gd name="T10" fmla="*/ 252 w 299"/>
                    <a:gd name="T11" fmla="*/ 130 h 172"/>
                    <a:gd name="T12" fmla="*/ 292 w 299"/>
                    <a:gd name="T13" fmla="*/ 145 h 172"/>
                    <a:gd name="T14" fmla="*/ 299 w 299"/>
                    <a:gd name="T15" fmla="*/ 100 h 172"/>
                    <a:gd name="T16" fmla="*/ 224 w 299"/>
                    <a:gd name="T17" fmla="*/ 95 h 172"/>
                    <a:gd name="T18" fmla="*/ 77 w 299"/>
                    <a:gd name="T19" fmla="*/ 15 h 172"/>
                    <a:gd name="T20" fmla="*/ 62 w 299"/>
                    <a:gd name="T21" fmla="*/ 0 h 172"/>
                    <a:gd name="T22" fmla="*/ 0 w 299"/>
                    <a:gd name="T23" fmla="*/ 43 h 17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99"/>
                    <a:gd name="T37" fmla="*/ 0 h 172"/>
                    <a:gd name="T38" fmla="*/ 299 w 299"/>
                    <a:gd name="T39" fmla="*/ 172 h 17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99" h="172">
                      <a:moveTo>
                        <a:pt x="0" y="43"/>
                      </a:moveTo>
                      <a:lnTo>
                        <a:pt x="50" y="118"/>
                      </a:lnTo>
                      <a:lnTo>
                        <a:pt x="137" y="118"/>
                      </a:lnTo>
                      <a:lnTo>
                        <a:pt x="144" y="157"/>
                      </a:lnTo>
                      <a:lnTo>
                        <a:pt x="184" y="172"/>
                      </a:lnTo>
                      <a:lnTo>
                        <a:pt x="252" y="130"/>
                      </a:lnTo>
                      <a:lnTo>
                        <a:pt x="292" y="145"/>
                      </a:lnTo>
                      <a:lnTo>
                        <a:pt x="299" y="100"/>
                      </a:lnTo>
                      <a:lnTo>
                        <a:pt x="224" y="95"/>
                      </a:lnTo>
                      <a:lnTo>
                        <a:pt x="77" y="15"/>
                      </a:lnTo>
                      <a:lnTo>
                        <a:pt x="62" y="0"/>
                      </a:lnTo>
                      <a:lnTo>
                        <a:pt x="0" y="4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5" name="Group 170"/>
              <p:cNvGrpSpPr>
                <a:grpSpLocks/>
              </p:cNvGrpSpPr>
              <p:nvPr/>
            </p:nvGrpSpPr>
            <p:grpSpPr bwMode="auto">
              <a:xfrm>
                <a:off x="3189" y="2156"/>
                <a:ext cx="35" cy="60"/>
                <a:chOff x="9862" y="8706"/>
                <a:chExt cx="80" cy="157"/>
              </a:xfrm>
            </p:grpSpPr>
            <p:sp>
              <p:nvSpPr>
                <p:cNvPr id="653" name="Freeform 171"/>
                <p:cNvSpPr>
                  <a:spLocks/>
                </p:cNvSpPr>
                <p:nvPr/>
              </p:nvSpPr>
              <p:spPr bwMode="auto">
                <a:xfrm>
                  <a:off x="9862" y="8706"/>
                  <a:ext cx="80" cy="157"/>
                </a:xfrm>
                <a:custGeom>
                  <a:avLst/>
                  <a:gdLst>
                    <a:gd name="T0" fmla="*/ 0 w 80"/>
                    <a:gd name="T1" fmla="*/ 117 h 157"/>
                    <a:gd name="T2" fmla="*/ 8 w 80"/>
                    <a:gd name="T3" fmla="*/ 40 h 157"/>
                    <a:gd name="T4" fmla="*/ 70 w 80"/>
                    <a:gd name="T5" fmla="*/ 0 h 157"/>
                    <a:gd name="T6" fmla="*/ 60 w 80"/>
                    <a:gd name="T7" fmla="*/ 60 h 157"/>
                    <a:gd name="T8" fmla="*/ 80 w 80"/>
                    <a:gd name="T9" fmla="*/ 77 h 157"/>
                    <a:gd name="T10" fmla="*/ 43 w 80"/>
                    <a:gd name="T11" fmla="*/ 110 h 157"/>
                    <a:gd name="T12" fmla="*/ 43 w 80"/>
                    <a:gd name="T13" fmla="*/ 157 h 157"/>
                    <a:gd name="T14" fmla="*/ 18 w 80"/>
                    <a:gd name="T15" fmla="*/ 157 h 157"/>
                    <a:gd name="T16" fmla="*/ 0 w 80"/>
                    <a:gd name="T17" fmla="*/ 117 h 15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0"/>
                    <a:gd name="T28" fmla="*/ 0 h 157"/>
                    <a:gd name="T29" fmla="*/ 80 w 80"/>
                    <a:gd name="T30" fmla="*/ 157 h 15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0" h="157">
                      <a:moveTo>
                        <a:pt x="0" y="117"/>
                      </a:moveTo>
                      <a:lnTo>
                        <a:pt x="8" y="40"/>
                      </a:lnTo>
                      <a:lnTo>
                        <a:pt x="70" y="0"/>
                      </a:lnTo>
                      <a:lnTo>
                        <a:pt x="60" y="60"/>
                      </a:lnTo>
                      <a:lnTo>
                        <a:pt x="80" y="77"/>
                      </a:lnTo>
                      <a:lnTo>
                        <a:pt x="43" y="110"/>
                      </a:lnTo>
                      <a:lnTo>
                        <a:pt x="43" y="157"/>
                      </a:lnTo>
                      <a:lnTo>
                        <a:pt x="18" y="157"/>
                      </a:lnTo>
                      <a:lnTo>
                        <a:pt x="0" y="11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54" name="Freeform 172"/>
                <p:cNvSpPr>
                  <a:spLocks/>
                </p:cNvSpPr>
                <p:nvPr/>
              </p:nvSpPr>
              <p:spPr bwMode="auto">
                <a:xfrm>
                  <a:off x="9862" y="8706"/>
                  <a:ext cx="80" cy="157"/>
                </a:xfrm>
                <a:custGeom>
                  <a:avLst/>
                  <a:gdLst>
                    <a:gd name="T0" fmla="*/ 0 w 80"/>
                    <a:gd name="T1" fmla="*/ 117 h 157"/>
                    <a:gd name="T2" fmla="*/ 8 w 80"/>
                    <a:gd name="T3" fmla="*/ 40 h 157"/>
                    <a:gd name="T4" fmla="*/ 70 w 80"/>
                    <a:gd name="T5" fmla="*/ 0 h 157"/>
                    <a:gd name="T6" fmla="*/ 60 w 80"/>
                    <a:gd name="T7" fmla="*/ 60 h 157"/>
                    <a:gd name="T8" fmla="*/ 80 w 80"/>
                    <a:gd name="T9" fmla="*/ 77 h 157"/>
                    <a:gd name="T10" fmla="*/ 43 w 80"/>
                    <a:gd name="T11" fmla="*/ 110 h 157"/>
                    <a:gd name="T12" fmla="*/ 43 w 80"/>
                    <a:gd name="T13" fmla="*/ 157 h 157"/>
                    <a:gd name="T14" fmla="*/ 18 w 80"/>
                    <a:gd name="T15" fmla="*/ 157 h 157"/>
                    <a:gd name="T16" fmla="*/ 0 w 80"/>
                    <a:gd name="T17" fmla="*/ 117 h 15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0"/>
                    <a:gd name="T28" fmla="*/ 0 h 157"/>
                    <a:gd name="T29" fmla="*/ 80 w 80"/>
                    <a:gd name="T30" fmla="*/ 157 h 15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0" h="157">
                      <a:moveTo>
                        <a:pt x="0" y="117"/>
                      </a:moveTo>
                      <a:lnTo>
                        <a:pt x="8" y="40"/>
                      </a:lnTo>
                      <a:lnTo>
                        <a:pt x="70" y="0"/>
                      </a:lnTo>
                      <a:lnTo>
                        <a:pt x="60" y="60"/>
                      </a:lnTo>
                      <a:lnTo>
                        <a:pt x="80" y="77"/>
                      </a:lnTo>
                      <a:lnTo>
                        <a:pt x="43" y="110"/>
                      </a:lnTo>
                      <a:lnTo>
                        <a:pt x="43" y="157"/>
                      </a:lnTo>
                      <a:lnTo>
                        <a:pt x="18" y="157"/>
                      </a:lnTo>
                      <a:lnTo>
                        <a:pt x="0" y="11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6" name="Group 173"/>
              <p:cNvGrpSpPr>
                <a:grpSpLocks/>
              </p:cNvGrpSpPr>
              <p:nvPr/>
            </p:nvGrpSpPr>
            <p:grpSpPr bwMode="auto">
              <a:xfrm>
                <a:off x="3213" y="2199"/>
                <a:ext cx="16" cy="15"/>
                <a:chOff x="9917" y="8818"/>
                <a:chExt cx="35" cy="40"/>
              </a:xfrm>
            </p:grpSpPr>
            <p:sp>
              <p:nvSpPr>
                <p:cNvPr id="651" name="Freeform 174"/>
                <p:cNvSpPr>
                  <a:spLocks/>
                </p:cNvSpPr>
                <p:nvPr/>
              </p:nvSpPr>
              <p:spPr bwMode="auto">
                <a:xfrm>
                  <a:off x="9917" y="8818"/>
                  <a:ext cx="35" cy="40"/>
                </a:xfrm>
                <a:custGeom>
                  <a:avLst/>
                  <a:gdLst>
                    <a:gd name="T0" fmla="*/ 0 w 35"/>
                    <a:gd name="T1" fmla="*/ 40 h 40"/>
                    <a:gd name="T2" fmla="*/ 25 w 35"/>
                    <a:gd name="T3" fmla="*/ 0 h 40"/>
                    <a:gd name="T4" fmla="*/ 35 w 35"/>
                    <a:gd name="T5" fmla="*/ 23 h 40"/>
                    <a:gd name="T6" fmla="*/ 0 w 35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40"/>
                      </a:moveTo>
                      <a:lnTo>
                        <a:pt x="25" y="0"/>
                      </a:lnTo>
                      <a:lnTo>
                        <a:pt x="35" y="23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52" name="Freeform 175"/>
                <p:cNvSpPr>
                  <a:spLocks/>
                </p:cNvSpPr>
                <p:nvPr/>
              </p:nvSpPr>
              <p:spPr bwMode="auto">
                <a:xfrm>
                  <a:off x="9917" y="8818"/>
                  <a:ext cx="35" cy="40"/>
                </a:xfrm>
                <a:custGeom>
                  <a:avLst/>
                  <a:gdLst>
                    <a:gd name="T0" fmla="*/ 0 w 35"/>
                    <a:gd name="T1" fmla="*/ 40 h 40"/>
                    <a:gd name="T2" fmla="*/ 25 w 35"/>
                    <a:gd name="T3" fmla="*/ 0 h 40"/>
                    <a:gd name="T4" fmla="*/ 35 w 35"/>
                    <a:gd name="T5" fmla="*/ 23 h 40"/>
                    <a:gd name="T6" fmla="*/ 0 w 35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40"/>
                      </a:moveTo>
                      <a:lnTo>
                        <a:pt x="25" y="0"/>
                      </a:lnTo>
                      <a:lnTo>
                        <a:pt x="35" y="23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7" name="Group 176"/>
              <p:cNvGrpSpPr>
                <a:grpSpLocks/>
              </p:cNvGrpSpPr>
              <p:nvPr/>
            </p:nvGrpSpPr>
            <p:grpSpPr bwMode="auto">
              <a:xfrm>
                <a:off x="3228" y="2186"/>
                <a:ext cx="22" cy="27"/>
                <a:chOff x="9950" y="8786"/>
                <a:chExt cx="50" cy="70"/>
              </a:xfrm>
            </p:grpSpPr>
            <p:sp>
              <p:nvSpPr>
                <p:cNvPr id="649" name="Freeform 177"/>
                <p:cNvSpPr>
                  <a:spLocks/>
                </p:cNvSpPr>
                <p:nvPr/>
              </p:nvSpPr>
              <p:spPr bwMode="auto">
                <a:xfrm>
                  <a:off x="9950" y="8786"/>
                  <a:ext cx="50" cy="70"/>
                </a:xfrm>
                <a:custGeom>
                  <a:avLst/>
                  <a:gdLst>
                    <a:gd name="T0" fmla="*/ 0 w 50"/>
                    <a:gd name="T1" fmla="*/ 35 h 70"/>
                    <a:gd name="T2" fmla="*/ 37 w 50"/>
                    <a:gd name="T3" fmla="*/ 70 h 70"/>
                    <a:gd name="T4" fmla="*/ 50 w 50"/>
                    <a:gd name="T5" fmla="*/ 30 h 70"/>
                    <a:gd name="T6" fmla="*/ 37 w 50"/>
                    <a:gd name="T7" fmla="*/ 0 h 70"/>
                    <a:gd name="T8" fmla="*/ 0 w 50"/>
                    <a:gd name="T9" fmla="*/ 35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"/>
                    <a:gd name="T16" fmla="*/ 0 h 70"/>
                    <a:gd name="T17" fmla="*/ 50 w 50"/>
                    <a:gd name="T18" fmla="*/ 70 h 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" h="70">
                      <a:moveTo>
                        <a:pt x="0" y="35"/>
                      </a:moveTo>
                      <a:lnTo>
                        <a:pt x="37" y="70"/>
                      </a:lnTo>
                      <a:lnTo>
                        <a:pt x="50" y="30"/>
                      </a:lnTo>
                      <a:lnTo>
                        <a:pt x="37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50" name="Freeform 178"/>
                <p:cNvSpPr>
                  <a:spLocks/>
                </p:cNvSpPr>
                <p:nvPr/>
              </p:nvSpPr>
              <p:spPr bwMode="auto">
                <a:xfrm>
                  <a:off x="9950" y="8786"/>
                  <a:ext cx="50" cy="70"/>
                </a:xfrm>
                <a:custGeom>
                  <a:avLst/>
                  <a:gdLst>
                    <a:gd name="T0" fmla="*/ 0 w 50"/>
                    <a:gd name="T1" fmla="*/ 35 h 70"/>
                    <a:gd name="T2" fmla="*/ 37 w 50"/>
                    <a:gd name="T3" fmla="*/ 70 h 70"/>
                    <a:gd name="T4" fmla="*/ 50 w 50"/>
                    <a:gd name="T5" fmla="*/ 30 h 70"/>
                    <a:gd name="T6" fmla="*/ 37 w 50"/>
                    <a:gd name="T7" fmla="*/ 0 h 70"/>
                    <a:gd name="T8" fmla="*/ 0 w 50"/>
                    <a:gd name="T9" fmla="*/ 35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"/>
                    <a:gd name="T16" fmla="*/ 0 h 70"/>
                    <a:gd name="T17" fmla="*/ 50 w 50"/>
                    <a:gd name="T18" fmla="*/ 70 h 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" h="70">
                      <a:moveTo>
                        <a:pt x="0" y="35"/>
                      </a:moveTo>
                      <a:lnTo>
                        <a:pt x="37" y="70"/>
                      </a:lnTo>
                      <a:lnTo>
                        <a:pt x="50" y="30"/>
                      </a:lnTo>
                      <a:lnTo>
                        <a:pt x="37" y="0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8" name="Group 179"/>
              <p:cNvGrpSpPr>
                <a:grpSpLocks/>
              </p:cNvGrpSpPr>
              <p:nvPr/>
            </p:nvGrpSpPr>
            <p:grpSpPr bwMode="auto">
              <a:xfrm>
                <a:off x="2178" y="2835"/>
                <a:ext cx="42" cy="29"/>
                <a:chOff x="7577" y="10494"/>
                <a:chExt cx="97" cy="77"/>
              </a:xfrm>
            </p:grpSpPr>
            <p:sp>
              <p:nvSpPr>
                <p:cNvPr id="647" name="Freeform 180"/>
                <p:cNvSpPr>
                  <a:spLocks/>
                </p:cNvSpPr>
                <p:nvPr/>
              </p:nvSpPr>
              <p:spPr bwMode="auto">
                <a:xfrm>
                  <a:off x="7577" y="10494"/>
                  <a:ext cx="97" cy="77"/>
                </a:xfrm>
                <a:custGeom>
                  <a:avLst/>
                  <a:gdLst>
                    <a:gd name="T0" fmla="*/ 0 w 97"/>
                    <a:gd name="T1" fmla="*/ 0 h 77"/>
                    <a:gd name="T2" fmla="*/ 0 w 97"/>
                    <a:gd name="T3" fmla="*/ 77 h 77"/>
                    <a:gd name="T4" fmla="*/ 97 w 97"/>
                    <a:gd name="T5" fmla="*/ 47 h 77"/>
                    <a:gd name="T6" fmla="*/ 52 w 97"/>
                    <a:gd name="T7" fmla="*/ 8 h 77"/>
                    <a:gd name="T8" fmla="*/ 0 w 97"/>
                    <a:gd name="T9" fmla="*/ 0 h 7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77"/>
                    <a:gd name="T17" fmla="*/ 97 w 97"/>
                    <a:gd name="T18" fmla="*/ 77 h 7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77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97" y="47"/>
                      </a:lnTo>
                      <a:lnTo>
                        <a:pt x="52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8" name="Freeform 181"/>
                <p:cNvSpPr>
                  <a:spLocks/>
                </p:cNvSpPr>
                <p:nvPr/>
              </p:nvSpPr>
              <p:spPr bwMode="auto">
                <a:xfrm>
                  <a:off x="7577" y="10494"/>
                  <a:ext cx="97" cy="77"/>
                </a:xfrm>
                <a:custGeom>
                  <a:avLst/>
                  <a:gdLst>
                    <a:gd name="T0" fmla="*/ 0 w 97"/>
                    <a:gd name="T1" fmla="*/ 0 h 77"/>
                    <a:gd name="T2" fmla="*/ 0 w 97"/>
                    <a:gd name="T3" fmla="*/ 77 h 77"/>
                    <a:gd name="T4" fmla="*/ 97 w 97"/>
                    <a:gd name="T5" fmla="*/ 47 h 77"/>
                    <a:gd name="T6" fmla="*/ 52 w 97"/>
                    <a:gd name="T7" fmla="*/ 8 h 77"/>
                    <a:gd name="T8" fmla="*/ 0 w 97"/>
                    <a:gd name="T9" fmla="*/ 0 h 7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77"/>
                    <a:gd name="T17" fmla="*/ 97 w 97"/>
                    <a:gd name="T18" fmla="*/ 77 h 7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77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97" y="47"/>
                      </a:lnTo>
                      <a:lnTo>
                        <a:pt x="52" y="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9" name="Group 182"/>
              <p:cNvGrpSpPr>
                <a:grpSpLocks/>
              </p:cNvGrpSpPr>
              <p:nvPr/>
            </p:nvGrpSpPr>
            <p:grpSpPr bwMode="auto">
              <a:xfrm>
                <a:off x="2063" y="3119"/>
                <a:ext cx="71" cy="94"/>
                <a:chOff x="7319" y="11241"/>
                <a:chExt cx="160" cy="249"/>
              </a:xfrm>
            </p:grpSpPr>
            <p:sp>
              <p:nvSpPr>
                <p:cNvPr id="645" name="Freeform 183"/>
                <p:cNvSpPr>
                  <a:spLocks/>
                </p:cNvSpPr>
                <p:nvPr/>
              </p:nvSpPr>
              <p:spPr bwMode="auto">
                <a:xfrm>
                  <a:off x="7319" y="11241"/>
                  <a:ext cx="160" cy="249"/>
                </a:xfrm>
                <a:custGeom>
                  <a:avLst/>
                  <a:gdLst>
                    <a:gd name="T0" fmla="*/ 0 w 160"/>
                    <a:gd name="T1" fmla="*/ 95 h 249"/>
                    <a:gd name="T2" fmla="*/ 0 w 160"/>
                    <a:gd name="T3" fmla="*/ 147 h 249"/>
                    <a:gd name="T4" fmla="*/ 25 w 160"/>
                    <a:gd name="T5" fmla="*/ 149 h 249"/>
                    <a:gd name="T6" fmla="*/ 10 w 160"/>
                    <a:gd name="T7" fmla="*/ 194 h 249"/>
                    <a:gd name="T8" fmla="*/ 5 w 160"/>
                    <a:gd name="T9" fmla="*/ 237 h 249"/>
                    <a:gd name="T10" fmla="*/ 45 w 160"/>
                    <a:gd name="T11" fmla="*/ 249 h 249"/>
                    <a:gd name="T12" fmla="*/ 78 w 160"/>
                    <a:gd name="T13" fmla="*/ 177 h 249"/>
                    <a:gd name="T14" fmla="*/ 143 w 160"/>
                    <a:gd name="T15" fmla="*/ 125 h 249"/>
                    <a:gd name="T16" fmla="*/ 160 w 160"/>
                    <a:gd name="T17" fmla="*/ 60 h 249"/>
                    <a:gd name="T18" fmla="*/ 95 w 160"/>
                    <a:gd name="T19" fmla="*/ 47 h 249"/>
                    <a:gd name="T20" fmla="*/ 53 w 160"/>
                    <a:gd name="T21" fmla="*/ 0 h 249"/>
                    <a:gd name="T22" fmla="*/ 18 w 160"/>
                    <a:gd name="T23" fmla="*/ 22 h 249"/>
                    <a:gd name="T24" fmla="*/ 0 w 160"/>
                    <a:gd name="T25" fmla="*/ 95 h 24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60"/>
                    <a:gd name="T40" fmla="*/ 0 h 249"/>
                    <a:gd name="T41" fmla="*/ 160 w 160"/>
                    <a:gd name="T42" fmla="*/ 249 h 24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60" h="249">
                      <a:moveTo>
                        <a:pt x="0" y="95"/>
                      </a:moveTo>
                      <a:lnTo>
                        <a:pt x="0" y="147"/>
                      </a:lnTo>
                      <a:lnTo>
                        <a:pt x="25" y="149"/>
                      </a:lnTo>
                      <a:lnTo>
                        <a:pt x="10" y="194"/>
                      </a:lnTo>
                      <a:lnTo>
                        <a:pt x="5" y="237"/>
                      </a:lnTo>
                      <a:lnTo>
                        <a:pt x="45" y="249"/>
                      </a:lnTo>
                      <a:lnTo>
                        <a:pt x="78" y="177"/>
                      </a:lnTo>
                      <a:lnTo>
                        <a:pt x="143" y="125"/>
                      </a:lnTo>
                      <a:lnTo>
                        <a:pt x="160" y="60"/>
                      </a:lnTo>
                      <a:lnTo>
                        <a:pt x="95" y="47"/>
                      </a:lnTo>
                      <a:lnTo>
                        <a:pt x="53" y="0"/>
                      </a:lnTo>
                      <a:lnTo>
                        <a:pt x="18" y="22"/>
                      </a:lnTo>
                      <a:lnTo>
                        <a:pt x="0" y="9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" name="Freeform 184"/>
                <p:cNvSpPr>
                  <a:spLocks/>
                </p:cNvSpPr>
                <p:nvPr/>
              </p:nvSpPr>
              <p:spPr bwMode="auto">
                <a:xfrm>
                  <a:off x="7319" y="11241"/>
                  <a:ext cx="160" cy="249"/>
                </a:xfrm>
                <a:custGeom>
                  <a:avLst/>
                  <a:gdLst>
                    <a:gd name="T0" fmla="*/ 0 w 160"/>
                    <a:gd name="T1" fmla="*/ 95 h 249"/>
                    <a:gd name="T2" fmla="*/ 0 w 160"/>
                    <a:gd name="T3" fmla="*/ 147 h 249"/>
                    <a:gd name="T4" fmla="*/ 25 w 160"/>
                    <a:gd name="T5" fmla="*/ 149 h 249"/>
                    <a:gd name="T6" fmla="*/ 10 w 160"/>
                    <a:gd name="T7" fmla="*/ 194 h 249"/>
                    <a:gd name="T8" fmla="*/ 5 w 160"/>
                    <a:gd name="T9" fmla="*/ 237 h 249"/>
                    <a:gd name="T10" fmla="*/ 45 w 160"/>
                    <a:gd name="T11" fmla="*/ 249 h 249"/>
                    <a:gd name="T12" fmla="*/ 78 w 160"/>
                    <a:gd name="T13" fmla="*/ 177 h 249"/>
                    <a:gd name="T14" fmla="*/ 143 w 160"/>
                    <a:gd name="T15" fmla="*/ 125 h 249"/>
                    <a:gd name="T16" fmla="*/ 160 w 160"/>
                    <a:gd name="T17" fmla="*/ 60 h 249"/>
                    <a:gd name="T18" fmla="*/ 95 w 160"/>
                    <a:gd name="T19" fmla="*/ 47 h 249"/>
                    <a:gd name="T20" fmla="*/ 53 w 160"/>
                    <a:gd name="T21" fmla="*/ 0 h 249"/>
                    <a:gd name="T22" fmla="*/ 18 w 160"/>
                    <a:gd name="T23" fmla="*/ 22 h 249"/>
                    <a:gd name="T24" fmla="*/ 0 w 160"/>
                    <a:gd name="T25" fmla="*/ 95 h 24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60"/>
                    <a:gd name="T40" fmla="*/ 0 h 249"/>
                    <a:gd name="T41" fmla="*/ 160 w 160"/>
                    <a:gd name="T42" fmla="*/ 249 h 24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60" h="249">
                      <a:moveTo>
                        <a:pt x="0" y="95"/>
                      </a:moveTo>
                      <a:lnTo>
                        <a:pt x="0" y="147"/>
                      </a:lnTo>
                      <a:lnTo>
                        <a:pt x="25" y="149"/>
                      </a:lnTo>
                      <a:lnTo>
                        <a:pt x="10" y="194"/>
                      </a:lnTo>
                      <a:lnTo>
                        <a:pt x="5" y="237"/>
                      </a:lnTo>
                      <a:lnTo>
                        <a:pt x="45" y="249"/>
                      </a:lnTo>
                      <a:lnTo>
                        <a:pt x="78" y="177"/>
                      </a:lnTo>
                      <a:lnTo>
                        <a:pt x="143" y="125"/>
                      </a:lnTo>
                      <a:lnTo>
                        <a:pt x="160" y="60"/>
                      </a:lnTo>
                      <a:lnTo>
                        <a:pt x="95" y="47"/>
                      </a:lnTo>
                      <a:lnTo>
                        <a:pt x="53" y="0"/>
                      </a:lnTo>
                      <a:lnTo>
                        <a:pt x="18" y="22"/>
                      </a:lnTo>
                      <a:lnTo>
                        <a:pt x="0" y="9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0" name="Group 185"/>
              <p:cNvGrpSpPr>
                <a:grpSpLocks/>
              </p:cNvGrpSpPr>
              <p:nvPr/>
            </p:nvGrpSpPr>
            <p:grpSpPr bwMode="auto">
              <a:xfrm>
                <a:off x="1945" y="2919"/>
                <a:ext cx="31" cy="15"/>
                <a:chOff x="7052" y="10714"/>
                <a:chExt cx="70" cy="40"/>
              </a:xfrm>
            </p:grpSpPr>
            <p:sp>
              <p:nvSpPr>
                <p:cNvPr id="643" name="Freeform 186"/>
                <p:cNvSpPr>
                  <a:spLocks/>
                </p:cNvSpPr>
                <p:nvPr/>
              </p:nvSpPr>
              <p:spPr bwMode="auto">
                <a:xfrm>
                  <a:off x="7052" y="10714"/>
                  <a:ext cx="70" cy="40"/>
                </a:xfrm>
                <a:custGeom>
                  <a:avLst/>
                  <a:gdLst>
                    <a:gd name="T0" fmla="*/ 0 w 70"/>
                    <a:gd name="T1" fmla="*/ 35 h 40"/>
                    <a:gd name="T2" fmla="*/ 20 w 70"/>
                    <a:gd name="T3" fmla="*/ 0 h 40"/>
                    <a:gd name="T4" fmla="*/ 70 w 70"/>
                    <a:gd name="T5" fmla="*/ 40 h 40"/>
                    <a:gd name="T6" fmla="*/ 0 w 70"/>
                    <a:gd name="T7" fmla="*/ 35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0"/>
                    <a:gd name="T13" fmla="*/ 0 h 40"/>
                    <a:gd name="T14" fmla="*/ 70 w 70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0" h="40">
                      <a:moveTo>
                        <a:pt x="0" y="35"/>
                      </a:moveTo>
                      <a:lnTo>
                        <a:pt x="20" y="0"/>
                      </a:lnTo>
                      <a:lnTo>
                        <a:pt x="70" y="4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4" name="Freeform 187"/>
                <p:cNvSpPr>
                  <a:spLocks/>
                </p:cNvSpPr>
                <p:nvPr/>
              </p:nvSpPr>
              <p:spPr bwMode="auto">
                <a:xfrm>
                  <a:off x="7052" y="10714"/>
                  <a:ext cx="70" cy="40"/>
                </a:xfrm>
                <a:custGeom>
                  <a:avLst/>
                  <a:gdLst>
                    <a:gd name="T0" fmla="*/ 0 w 70"/>
                    <a:gd name="T1" fmla="*/ 35 h 40"/>
                    <a:gd name="T2" fmla="*/ 20 w 70"/>
                    <a:gd name="T3" fmla="*/ 0 h 40"/>
                    <a:gd name="T4" fmla="*/ 70 w 70"/>
                    <a:gd name="T5" fmla="*/ 40 h 40"/>
                    <a:gd name="T6" fmla="*/ 0 w 70"/>
                    <a:gd name="T7" fmla="*/ 35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0"/>
                    <a:gd name="T13" fmla="*/ 0 h 40"/>
                    <a:gd name="T14" fmla="*/ 70 w 70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0" h="40">
                      <a:moveTo>
                        <a:pt x="0" y="35"/>
                      </a:moveTo>
                      <a:lnTo>
                        <a:pt x="20" y="0"/>
                      </a:lnTo>
                      <a:lnTo>
                        <a:pt x="70" y="40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1" name="Group 188"/>
              <p:cNvGrpSpPr>
                <a:grpSpLocks/>
              </p:cNvGrpSpPr>
              <p:nvPr/>
            </p:nvGrpSpPr>
            <p:grpSpPr bwMode="auto">
              <a:xfrm>
                <a:off x="2315" y="3992"/>
                <a:ext cx="20" cy="15"/>
                <a:chOff x="7888" y="13541"/>
                <a:chExt cx="45" cy="39"/>
              </a:xfrm>
            </p:grpSpPr>
            <p:sp>
              <p:nvSpPr>
                <p:cNvPr id="641" name="Freeform 189"/>
                <p:cNvSpPr>
                  <a:spLocks/>
                </p:cNvSpPr>
                <p:nvPr/>
              </p:nvSpPr>
              <p:spPr bwMode="auto">
                <a:xfrm>
                  <a:off x="7888" y="13541"/>
                  <a:ext cx="45" cy="39"/>
                </a:xfrm>
                <a:custGeom>
                  <a:avLst/>
                  <a:gdLst>
                    <a:gd name="T0" fmla="*/ 0 w 45"/>
                    <a:gd name="T1" fmla="*/ 39 h 39"/>
                    <a:gd name="T2" fmla="*/ 25 w 45"/>
                    <a:gd name="T3" fmla="*/ 17 h 39"/>
                    <a:gd name="T4" fmla="*/ 13 w 45"/>
                    <a:gd name="T5" fmla="*/ 0 h 39"/>
                    <a:gd name="T6" fmla="*/ 45 w 45"/>
                    <a:gd name="T7" fmla="*/ 2 h 39"/>
                    <a:gd name="T8" fmla="*/ 0 w 45"/>
                    <a:gd name="T9" fmla="*/ 39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9"/>
                    <a:gd name="T17" fmla="*/ 45 w 45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9">
                      <a:moveTo>
                        <a:pt x="0" y="39"/>
                      </a:moveTo>
                      <a:lnTo>
                        <a:pt x="25" y="17"/>
                      </a:lnTo>
                      <a:lnTo>
                        <a:pt x="13" y="0"/>
                      </a:lnTo>
                      <a:lnTo>
                        <a:pt x="45" y="2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2" name="Freeform 190"/>
                <p:cNvSpPr>
                  <a:spLocks/>
                </p:cNvSpPr>
                <p:nvPr/>
              </p:nvSpPr>
              <p:spPr bwMode="auto">
                <a:xfrm>
                  <a:off x="7888" y="13541"/>
                  <a:ext cx="45" cy="39"/>
                </a:xfrm>
                <a:custGeom>
                  <a:avLst/>
                  <a:gdLst>
                    <a:gd name="T0" fmla="*/ 0 w 45"/>
                    <a:gd name="T1" fmla="*/ 39 h 39"/>
                    <a:gd name="T2" fmla="*/ 25 w 45"/>
                    <a:gd name="T3" fmla="*/ 17 h 39"/>
                    <a:gd name="T4" fmla="*/ 13 w 45"/>
                    <a:gd name="T5" fmla="*/ 0 h 39"/>
                    <a:gd name="T6" fmla="*/ 45 w 45"/>
                    <a:gd name="T7" fmla="*/ 2 h 39"/>
                    <a:gd name="T8" fmla="*/ 0 w 45"/>
                    <a:gd name="T9" fmla="*/ 39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9"/>
                    <a:gd name="T17" fmla="*/ 45 w 45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9">
                      <a:moveTo>
                        <a:pt x="0" y="39"/>
                      </a:moveTo>
                      <a:lnTo>
                        <a:pt x="25" y="17"/>
                      </a:lnTo>
                      <a:lnTo>
                        <a:pt x="13" y="0"/>
                      </a:lnTo>
                      <a:lnTo>
                        <a:pt x="45" y="2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2" name="Group 191"/>
              <p:cNvGrpSpPr>
                <a:grpSpLocks/>
              </p:cNvGrpSpPr>
              <p:nvPr/>
            </p:nvGrpSpPr>
            <p:grpSpPr bwMode="auto">
              <a:xfrm>
                <a:off x="2332" y="3989"/>
                <a:ext cx="22" cy="17"/>
                <a:chOff x="7926" y="13533"/>
                <a:chExt cx="50" cy="45"/>
              </a:xfrm>
            </p:grpSpPr>
            <p:sp>
              <p:nvSpPr>
                <p:cNvPr id="639" name="Freeform 192"/>
                <p:cNvSpPr>
                  <a:spLocks/>
                </p:cNvSpPr>
                <p:nvPr/>
              </p:nvSpPr>
              <p:spPr bwMode="auto">
                <a:xfrm>
                  <a:off x="7926" y="13533"/>
                  <a:ext cx="50" cy="45"/>
                </a:xfrm>
                <a:custGeom>
                  <a:avLst/>
                  <a:gdLst>
                    <a:gd name="T0" fmla="*/ 0 w 50"/>
                    <a:gd name="T1" fmla="*/ 45 h 45"/>
                    <a:gd name="T2" fmla="*/ 22 w 50"/>
                    <a:gd name="T3" fmla="*/ 0 h 45"/>
                    <a:gd name="T4" fmla="*/ 50 w 50"/>
                    <a:gd name="T5" fmla="*/ 17 h 45"/>
                    <a:gd name="T6" fmla="*/ 0 w 50"/>
                    <a:gd name="T7" fmla="*/ 45 h 4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0"/>
                    <a:gd name="T13" fmla="*/ 0 h 45"/>
                    <a:gd name="T14" fmla="*/ 50 w 50"/>
                    <a:gd name="T15" fmla="*/ 45 h 4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0" h="45">
                      <a:moveTo>
                        <a:pt x="0" y="45"/>
                      </a:moveTo>
                      <a:lnTo>
                        <a:pt x="22" y="0"/>
                      </a:lnTo>
                      <a:lnTo>
                        <a:pt x="50" y="17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0" name="Freeform 193"/>
                <p:cNvSpPr>
                  <a:spLocks/>
                </p:cNvSpPr>
                <p:nvPr/>
              </p:nvSpPr>
              <p:spPr bwMode="auto">
                <a:xfrm>
                  <a:off x="7926" y="13533"/>
                  <a:ext cx="50" cy="45"/>
                </a:xfrm>
                <a:custGeom>
                  <a:avLst/>
                  <a:gdLst>
                    <a:gd name="T0" fmla="*/ 0 w 50"/>
                    <a:gd name="T1" fmla="*/ 45 h 45"/>
                    <a:gd name="T2" fmla="*/ 22 w 50"/>
                    <a:gd name="T3" fmla="*/ 0 h 45"/>
                    <a:gd name="T4" fmla="*/ 50 w 50"/>
                    <a:gd name="T5" fmla="*/ 17 h 45"/>
                    <a:gd name="T6" fmla="*/ 0 w 50"/>
                    <a:gd name="T7" fmla="*/ 45 h 4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0"/>
                    <a:gd name="T13" fmla="*/ 0 h 45"/>
                    <a:gd name="T14" fmla="*/ 50 w 50"/>
                    <a:gd name="T15" fmla="*/ 45 h 4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0" h="45">
                      <a:moveTo>
                        <a:pt x="0" y="45"/>
                      </a:moveTo>
                      <a:lnTo>
                        <a:pt x="22" y="0"/>
                      </a:lnTo>
                      <a:lnTo>
                        <a:pt x="50" y="17"/>
                      </a:lnTo>
                      <a:lnTo>
                        <a:pt x="0" y="4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3" name="Group 194"/>
              <p:cNvGrpSpPr>
                <a:grpSpLocks/>
              </p:cNvGrpSpPr>
              <p:nvPr/>
            </p:nvGrpSpPr>
            <p:grpSpPr bwMode="auto">
              <a:xfrm>
                <a:off x="3348" y="1858"/>
                <a:ext cx="137" cy="249"/>
                <a:chOff x="10222" y="7922"/>
                <a:chExt cx="309" cy="654"/>
              </a:xfrm>
            </p:grpSpPr>
            <p:sp>
              <p:nvSpPr>
                <p:cNvPr id="637" name="Freeform 195"/>
                <p:cNvSpPr>
                  <a:spLocks/>
                </p:cNvSpPr>
                <p:nvPr/>
              </p:nvSpPr>
              <p:spPr bwMode="auto">
                <a:xfrm>
                  <a:off x="10222" y="7922"/>
                  <a:ext cx="309" cy="654"/>
                </a:xfrm>
                <a:custGeom>
                  <a:avLst/>
                  <a:gdLst>
                    <a:gd name="T0" fmla="*/ 0 w 309"/>
                    <a:gd name="T1" fmla="*/ 62 h 654"/>
                    <a:gd name="T2" fmla="*/ 17 w 309"/>
                    <a:gd name="T3" fmla="*/ 42 h 654"/>
                    <a:gd name="T4" fmla="*/ 52 w 309"/>
                    <a:gd name="T5" fmla="*/ 82 h 654"/>
                    <a:gd name="T6" fmla="*/ 112 w 309"/>
                    <a:gd name="T7" fmla="*/ 90 h 654"/>
                    <a:gd name="T8" fmla="*/ 149 w 309"/>
                    <a:gd name="T9" fmla="*/ 70 h 654"/>
                    <a:gd name="T10" fmla="*/ 154 w 309"/>
                    <a:gd name="T11" fmla="*/ 12 h 654"/>
                    <a:gd name="T12" fmla="*/ 214 w 309"/>
                    <a:gd name="T13" fmla="*/ 0 h 654"/>
                    <a:gd name="T14" fmla="*/ 242 w 309"/>
                    <a:gd name="T15" fmla="*/ 20 h 654"/>
                    <a:gd name="T16" fmla="*/ 239 w 309"/>
                    <a:gd name="T17" fmla="*/ 62 h 654"/>
                    <a:gd name="T18" fmla="*/ 229 w 309"/>
                    <a:gd name="T19" fmla="*/ 110 h 654"/>
                    <a:gd name="T20" fmla="*/ 267 w 309"/>
                    <a:gd name="T21" fmla="*/ 162 h 654"/>
                    <a:gd name="T22" fmla="*/ 242 w 309"/>
                    <a:gd name="T23" fmla="*/ 210 h 654"/>
                    <a:gd name="T24" fmla="*/ 272 w 309"/>
                    <a:gd name="T25" fmla="*/ 282 h 654"/>
                    <a:gd name="T26" fmla="*/ 259 w 309"/>
                    <a:gd name="T27" fmla="*/ 342 h 654"/>
                    <a:gd name="T28" fmla="*/ 309 w 309"/>
                    <a:gd name="T29" fmla="*/ 487 h 654"/>
                    <a:gd name="T30" fmla="*/ 199 w 309"/>
                    <a:gd name="T31" fmla="*/ 607 h 654"/>
                    <a:gd name="T32" fmla="*/ 67 w 309"/>
                    <a:gd name="T33" fmla="*/ 654 h 654"/>
                    <a:gd name="T34" fmla="*/ 62 w 309"/>
                    <a:gd name="T35" fmla="*/ 627 h 654"/>
                    <a:gd name="T36" fmla="*/ 17 w 309"/>
                    <a:gd name="T37" fmla="*/ 607 h 654"/>
                    <a:gd name="T38" fmla="*/ 10 w 309"/>
                    <a:gd name="T39" fmla="*/ 482 h 654"/>
                    <a:gd name="T40" fmla="*/ 139 w 309"/>
                    <a:gd name="T41" fmla="*/ 337 h 654"/>
                    <a:gd name="T42" fmla="*/ 95 w 309"/>
                    <a:gd name="T43" fmla="*/ 275 h 654"/>
                    <a:gd name="T44" fmla="*/ 80 w 309"/>
                    <a:gd name="T45" fmla="*/ 135 h 654"/>
                    <a:gd name="T46" fmla="*/ 0 w 309"/>
                    <a:gd name="T47" fmla="*/ 62 h 654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309"/>
                    <a:gd name="T73" fmla="*/ 0 h 654"/>
                    <a:gd name="T74" fmla="*/ 309 w 309"/>
                    <a:gd name="T75" fmla="*/ 654 h 654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309" h="654">
                      <a:moveTo>
                        <a:pt x="0" y="62"/>
                      </a:moveTo>
                      <a:lnTo>
                        <a:pt x="17" y="42"/>
                      </a:lnTo>
                      <a:lnTo>
                        <a:pt x="52" y="82"/>
                      </a:lnTo>
                      <a:lnTo>
                        <a:pt x="112" y="90"/>
                      </a:lnTo>
                      <a:lnTo>
                        <a:pt x="149" y="70"/>
                      </a:lnTo>
                      <a:lnTo>
                        <a:pt x="154" y="12"/>
                      </a:lnTo>
                      <a:lnTo>
                        <a:pt x="214" y="0"/>
                      </a:lnTo>
                      <a:lnTo>
                        <a:pt x="242" y="20"/>
                      </a:lnTo>
                      <a:lnTo>
                        <a:pt x="239" y="62"/>
                      </a:lnTo>
                      <a:lnTo>
                        <a:pt x="229" y="110"/>
                      </a:lnTo>
                      <a:lnTo>
                        <a:pt x="267" y="162"/>
                      </a:lnTo>
                      <a:lnTo>
                        <a:pt x="242" y="210"/>
                      </a:lnTo>
                      <a:lnTo>
                        <a:pt x="272" y="282"/>
                      </a:lnTo>
                      <a:lnTo>
                        <a:pt x="259" y="342"/>
                      </a:lnTo>
                      <a:lnTo>
                        <a:pt x="309" y="487"/>
                      </a:lnTo>
                      <a:lnTo>
                        <a:pt x="199" y="607"/>
                      </a:lnTo>
                      <a:lnTo>
                        <a:pt x="67" y="654"/>
                      </a:lnTo>
                      <a:lnTo>
                        <a:pt x="62" y="627"/>
                      </a:lnTo>
                      <a:lnTo>
                        <a:pt x="17" y="607"/>
                      </a:lnTo>
                      <a:lnTo>
                        <a:pt x="10" y="482"/>
                      </a:lnTo>
                      <a:lnTo>
                        <a:pt x="139" y="337"/>
                      </a:lnTo>
                      <a:lnTo>
                        <a:pt x="95" y="275"/>
                      </a:lnTo>
                      <a:lnTo>
                        <a:pt x="80" y="135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8" name="Freeform 196"/>
                <p:cNvSpPr>
                  <a:spLocks/>
                </p:cNvSpPr>
                <p:nvPr/>
              </p:nvSpPr>
              <p:spPr bwMode="auto">
                <a:xfrm>
                  <a:off x="10222" y="7922"/>
                  <a:ext cx="309" cy="654"/>
                </a:xfrm>
                <a:custGeom>
                  <a:avLst/>
                  <a:gdLst>
                    <a:gd name="T0" fmla="*/ 0 w 309"/>
                    <a:gd name="T1" fmla="*/ 62 h 654"/>
                    <a:gd name="T2" fmla="*/ 17 w 309"/>
                    <a:gd name="T3" fmla="*/ 42 h 654"/>
                    <a:gd name="T4" fmla="*/ 52 w 309"/>
                    <a:gd name="T5" fmla="*/ 82 h 654"/>
                    <a:gd name="T6" fmla="*/ 112 w 309"/>
                    <a:gd name="T7" fmla="*/ 90 h 654"/>
                    <a:gd name="T8" fmla="*/ 149 w 309"/>
                    <a:gd name="T9" fmla="*/ 70 h 654"/>
                    <a:gd name="T10" fmla="*/ 154 w 309"/>
                    <a:gd name="T11" fmla="*/ 12 h 654"/>
                    <a:gd name="T12" fmla="*/ 214 w 309"/>
                    <a:gd name="T13" fmla="*/ 0 h 654"/>
                    <a:gd name="T14" fmla="*/ 242 w 309"/>
                    <a:gd name="T15" fmla="*/ 20 h 654"/>
                    <a:gd name="T16" fmla="*/ 239 w 309"/>
                    <a:gd name="T17" fmla="*/ 62 h 654"/>
                    <a:gd name="T18" fmla="*/ 229 w 309"/>
                    <a:gd name="T19" fmla="*/ 110 h 654"/>
                    <a:gd name="T20" fmla="*/ 267 w 309"/>
                    <a:gd name="T21" fmla="*/ 162 h 654"/>
                    <a:gd name="T22" fmla="*/ 242 w 309"/>
                    <a:gd name="T23" fmla="*/ 210 h 654"/>
                    <a:gd name="T24" fmla="*/ 272 w 309"/>
                    <a:gd name="T25" fmla="*/ 282 h 654"/>
                    <a:gd name="T26" fmla="*/ 259 w 309"/>
                    <a:gd name="T27" fmla="*/ 342 h 654"/>
                    <a:gd name="T28" fmla="*/ 309 w 309"/>
                    <a:gd name="T29" fmla="*/ 487 h 654"/>
                    <a:gd name="T30" fmla="*/ 199 w 309"/>
                    <a:gd name="T31" fmla="*/ 607 h 654"/>
                    <a:gd name="T32" fmla="*/ 67 w 309"/>
                    <a:gd name="T33" fmla="*/ 654 h 654"/>
                    <a:gd name="T34" fmla="*/ 62 w 309"/>
                    <a:gd name="T35" fmla="*/ 627 h 654"/>
                    <a:gd name="T36" fmla="*/ 17 w 309"/>
                    <a:gd name="T37" fmla="*/ 607 h 654"/>
                    <a:gd name="T38" fmla="*/ 10 w 309"/>
                    <a:gd name="T39" fmla="*/ 482 h 654"/>
                    <a:gd name="T40" fmla="*/ 139 w 309"/>
                    <a:gd name="T41" fmla="*/ 337 h 654"/>
                    <a:gd name="T42" fmla="*/ 95 w 309"/>
                    <a:gd name="T43" fmla="*/ 275 h 654"/>
                    <a:gd name="T44" fmla="*/ 80 w 309"/>
                    <a:gd name="T45" fmla="*/ 135 h 654"/>
                    <a:gd name="T46" fmla="*/ 0 w 309"/>
                    <a:gd name="T47" fmla="*/ 62 h 654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309"/>
                    <a:gd name="T73" fmla="*/ 0 h 654"/>
                    <a:gd name="T74" fmla="*/ 309 w 309"/>
                    <a:gd name="T75" fmla="*/ 654 h 654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309" h="654">
                      <a:moveTo>
                        <a:pt x="0" y="62"/>
                      </a:moveTo>
                      <a:lnTo>
                        <a:pt x="17" y="42"/>
                      </a:lnTo>
                      <a:lnTo>
                        <a:pt x="52" y="82"/>
                      </a:lnTo>
                      <a:lnTo>
                        <a:pt x="112" y="90"/>
                      </a:lnTo>
                      <a:lnTo>
                        <a:pt x="149" y="70"/>
                      </a:lnTo>
                      <a:lnTo>
                        <a:pt x="154" y="12"/>
                      </a:lnTo>
                      <a:lnTo>
                        <a:pt x="214" y="0"/>
                      </a:lnTo>
                      <a:lnTo>
                        <a:pt x="242" y="20"/>
                      </a:lnTo>
                      <a:lnTo>
                        <a:pt x="239" y="62"/>
                      </a:lnTo>
                      <a:lnTo>
                        <a:pt x="229" y="110"/>
                      </a:lnTo>
                      <a:lnTo>
                        <a:pt x="267" y="162"/>
                      </a:lnTo>
                      <a:lnTo>
                        <a:pt x="242" y="210"/>
                      </a:lnTo>
                      <a:lnTo>
                        <a:pt x="272" y="282"/>
                      </a:lnTo>
                      <a:lnTo>
                        <a:pt x="259" y="342"/>
                      </a:lnTo>
                      <a:lnTo>
                        <a:pt x="309" y="487"/>
                      </a:lnTo>
                      <a:lnTo>
                        <a:pt x="199" y="607"/>
                      </a:lnTo>
                      <a:lnTo>
                        <a:pt x="67" y="654"/>
                      </a:lnTo>
                      <a:lnTo>
                        <a:pt x="62" y="627"/>
                      </a:lnTo>
                      <a:lnTo>
                        <a:pt x="17" y="607"/>
                      </a:lnTo>
                      <a:lnTo>
                        <a:pt x="10" y="482"/>
                      </a:lnTo>
                      <a:lnTo>
                        <a:pt x="139" y="337"/>
                      </a:lnTo>
                      <a:lnTo>
                        <a:pt x="95" y="275"/>
                      </a:lnTo>
                      <a:lnTo>
                        <a:pt x="80" y="135"/>
                      </a:lnTo>
                      <a:lnTo>
                        <a:pt x="0" y="6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4" name="Group 197"/>
              <p:cNvGrpSpPr>
                <a:grpSpLocks/>
              </p:cNvGrpSpPr>
              <p:nvPr/>
            </p:nvGrpSpPr>
            <p:grpSpPr bwMode="auto">
              <a:xfrm>
                <a:off x="3030" y="2292"/>
                <a:ext cx="158" cy="166"/>
                <a:chOff x="9503" y="9063"/>
                <a:chExt cx="357" cy="437"/>
              </a:xfrm>
            </p:grpSpPr>
            <p:sp>
              <p:nvSpPr>
                <p:cNvPr id="635" name="Freeform 198"/>
                <p:cNvSpPr>
                  <a:spLocks/>
                </p:cNvSpPr>
                <p:nvPr/>
              </p:nvSpPr>
              <p:spPr bwMode="auto">
                <a:xfrm>
                  <a:off x="9503" y="9063"/>
                  <a:ext cx="357" cy="437"/>
                </a:xfrm>
                <a:custGeom>
                  <a:avLst/>
                  <a:gdLst>
                    <a:gd name="T0" fmla="*/ 0 w 357"/>
                    <a:gd name="T1" fmla="*/ 135 h 437"/>
                    <a:gd name="T2" fmla="*/ 10 w 357"/>
                    <a:gd name="T3" fmla="*/ 170 h 437"/>
                    <a:gd name="T4" fmla="*/ 85 w 357"/>
                    <a:gd name="T5" fmla="*/ 197 h 437"/>
                    <a:gd name="T6" fmla="*/ 72 w 357"/>
                    <a:gd name="T7" fmla="*/ 217 h 437"/>
                    <a:gd name="T8" fmla="*/ 97 w 357"/>
                    <a:gd name="T9" fmla="*/ 247 h 437"/>
                    <a:gd name="T10" fmla="*/ 112 w 357"/>
                    <a:gd name="T11" fmla="*/ 300 h 437"/>
                    <a:gd name="T12" fmla="*/ 80 w 357"/>
                    <a:gd name="T13" fmla="*/ 392 h 437"/>
                    <a:gd name="T14" fmla="*/ 172 w 357"/>
                    <a:gd name="T15" fmla="*/ 427 h 437"/>
                    <a:gd name="T16" fmla="*/ 177 w 357"/>
                    <a:gd name="T17" fmla="*/ 435 h 437"/>
                    <a:gd name="T18" fmla="*/ 222 w 357"/>
                    <a:gd name="T19" fmla="*/ 437 h 437"/>
                    <a:gd name="T20" fmla="*/ 222 w 357"/>
                    <a:gd name="T21" fmla="*/ 400 h 437"/>
                    <a:gd name="T22" fmla="*/ 245 w 357"/>
                    <a:gd name="T23" fmla="*/ 382 h 437"/>
                    <a:gd name="T24" fmla="*/ 304 w 357"/>
                    <a:gd name="T25" fmla="*/ 407 h 437"/>
                    <a:gd name="T26" fmla="*/ 339 w 357"/>
                    <a:gd name="T27" fmla="*/ 367 h 437"/>
                    <a:gd name="T28" fmla="*/ 319 w 357"/>
                    <a:gd name="T29" fmla="*/ 315 h 437"/>
                    <a:gd name="T30" fmla="*/ 327 w 357"/>
                    <a:gd name="T31" fmla="*/ 265 h 437"/>
                    <a:gd name="T32" fmla="*/ 297 w 357"/>
                    <a:gd name="T33" fmla="*/ 235 h 437"/>
                    <a:gd name="T34" fmla="*/ 339 w 357"/>
                    <a:gd name="T35" fmla="*/ 175 h 437"/>
                    <a:gd name="T36" fmla="*/ 357 w 357"/>
                    <a:gd name="T37" fmla="*/ 110 h 437"/>
                    <a:gd name="T38" fmla="*/ 304 w 357"/>
                    <a:gd name="T39" fmla="*/ 88 h 437"/>
                    <a:gd name="T40" fmla="*/ 290 w 357"/>
                    <a:gd name="T41" fmla="*/ 78 h 437"/>
                    <a:gd name="T42" fmla="*/ 210 w 357"/>
                    <a:gd name="T43" fmla="*/ 0 h 437"/>
                    <a:gd name="T44" fmla="*/ 177 w 357"/>
                    <a:gd name="T45" fmla="*/ 15 h 437"/>
                    <a:gd name="T46" fmla="*/ 147 w 357"/>
                    <a:gd name="T47" fmla="*/ 88 h 437"/>
                    <a:gd name="T48" fmla="*/ 80 w 357"/>
                    <a:gd name="T49" fmla="*/ 73 h 437"/>
                    <a:gd name="T50" fmla="*/ 87 w 357"/>
                    <a:gd name="T51" fmla="*/ 128 h 437"/>
                    <a:gd name="T52" fmla="*/ 0 w 357"/>
                    <a:gd name="T53" fmla="*/ 135 h 43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357"/>
                    <a:gd name="T82" fmla="*/ 0 h 437"/>
                    <a:gd name="T83" fmla="*/ 357 w 357"/>
                    <a:gd name="T84" fmla="*/ 437 h 43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357" h="437">
                      <a:moveTo>
                        <a:pt x="0" y="135"/>
                      </a:moveTo>
                      <a:lnTo>
                        <a:pt x="10" y="170"/>
                      </a:lnTo>
                      <a:lnTo>
                        <a:pt x="85" y="197"/>
                      </a:lnTo>
                      <a:lnTo>
                        <a:pt x="72" y="217"/>
                      </a:lnTo>
                      <a:lnTo>
                        <a:pt x="97" y="247"/>
                      </a:lnTo>
                      <a:lnTo>
                        <a:pt x="112" y="300"/>
                      </a:lnTo>
                      <a:lnTo>
                        <a:pt x="80" y="392"/>
                      </a:lnTo>
                      <a:lnTo>
                        <a:pt x="172" y="427"/>
                      </a:lnTo>
                      <a:lnTo>
                        <a:pt x="177" y="435"/>
                      </a:lnTo>
                      <a:lnTo>
                        <a:pt x="222" y="437"/>
                      </a:lnTo>
                      <a:lnTo>
                        <a:pt x="222" y="400"/>
                      </a:lnTo>
                      <a:lnTo>
                        <a:pt x="245" y="382"/>
                      </a:lnTo>
                      <a:lnTo>
                        <a:pt x="304" y="407"/>
                      </a:lnTo>
                      <a:lnTo>
                        <a:pt x="339" y="367"/>
                      </a:lnTo>
                      <a:lnTo>
                        <a:pt x="319" y="315"/>
                      </a:lnTo>
                      <a:lnTo>
                        <a:pt x="327" y="265"/>
                      </a:lnTo>
                      <a:lnTo>
                        <a:pt x="297" y="235"/>
                      </a:lnTo>
                      <a:lnTo>
                        <a:pt x="339" y="175"/>
                      </a:lnTo>
                      <a:lnTo>
                        <a:pt x="357" y="110"/>
                      </a:lnTo>
                      <a:lnTo>
                        <a:pt x="304" y="88"/>
                      </a:lnTo>
                      <a:lnTo>
                        <a:pt x="290" y="78"/>
                      </a:lnTo>
                      <a:lnTo>
                        <a:pt x="210" y="0"/>
                      </a:lnTo>
                      <a:lnTo>
                        <a:pt x="177" y="15"/>
                      </a:lnTo>
                      <a:lnTo>
                        <a:pt x="147" y="88"/>
                      </a:lnTo>
                      <a:lnTo>
                        <a:pt x="80" y="73"/>
                      </a:lnTo>
                      <a:lnTo>
                        <a:pt x="87" y="128"/>
                      </a:lnTo>
                      <a:lnTo>
                        <a:pt x="0" y="13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" name="Freeform 199"/>
                <p:cNvSpPr>
                  <a:spLocks/>
                </p:cNvSpPr>
                <p:nvPr/>
              </p:nvSpPr>
              <p:spPr bwMode="auto">
                <a:xfrm>
                  <a:off x="9503" y="9063"/>
                  <a:ext cx="357" cy="437"/>
                </a:xfrm>
                <a:custGeom>
                  <a:avLst/>
                  <a:gdLst>
                    <a:gd name="T0" fmla="*/ 0 w 357"/>
                    <a:gd name="T1" fmla="*/ 135 h 437"/>
                    <a:gd name="T2" fmla="*/ 10 w 357"/>
                    <a:gd name="T3" fmla="*/ 170 h 437"/>
                    <a:gd name="T4" fmla="*/ 85 w 357"/>
                    <a:gd name="T5" fmla="*/ 197 h 437"/>
                    <a:gd name="T6" fmla="*/ 72 w 357"/>
                    <a:gd name="T7" fmla="*/ 217 h 437"/>
                    <a:gd name="T8" fmla="*/ 97 w 357"/>
                    <a:gd name="T9" fmla="*/ 247 h 437"/>
                    <a:gd name="T10" fmla="*/ 112 w 357"/>
                    <a:gd name="T11" fmla="*/ 300 h 437"/>
                    <a:gd name="T12" fmla="*/ 80 w 357"/>
                    <a:gd name="T13" fmla="*/ 392 h 437"/>
                    <a:gd name="T14" fmla="*/ 172 w 357"/>
                    <a:gd name="T15" fmla="*/ 427 h 437"/>
                    <a:gd name="T16" fmla="*/ 177 w 357"/>
                    <a:gd name="T17" fmla="*/ 435 h 437"/>
                    <a:gd name="T18" fmla="*/ 222 w 357"/>
                    <a:gd name="T19" fmla="*/ 437 h 437"/>
                    <a:gd name="T20" fmla="*/ 222 w 357"/>
                    <a:gd name="T21" fmla="*/ 400 h 437"/>
                    <a:gd name="T22" fmla="*/ 245 w 357"/>
                    <a:gd name="T23" fmla="*/ 382 h 437"/>
                    <a:gd name="T24" fmla="*/ 304 w 357"/>
                    <a:gd name="T25" fmla="*/ 407 h 437"/>
                    <a:gd name="T26" fmla="*/ 339 w 357"/>
                    <a:gd name="T27" fmla="*/ 367 h 437"/>
                    <a:gd name="T28" fmla="*/ 319 w 357"/>
                    <a:gd name="T29" fmla="*/ 315 h 437"/>
                    <a:gd name="T30" fmla="*/ 327 w 357"/>
                    <a:gd name="T31" fmla="*/ 265 h 437"/>
                    <a:gd name="T32" fmla="*/ 297 w 357"/>
                    <a:gd name="T33" fmla="*/ 235 h 437"/>
                    <a:gd name="T34" fmla="*/ 339 w 357"/>
                    <a:gd name="T35" fmla="*/ 175 h 437"/>
                    <a:gd name="T36" fmla="*/ 357 w 357"/>
                    <a:gd name="T37" fmla="*/ 110 h 437"/>
                    <a:gd name="T38" fmla="*/ 304 w 357"/>
                    <a:gd name="T39" fmla="*/ 88 h 437"/>
                    <a:gd name="T40" fmla="*/ 290 w 357"/>
                    <a:gd name="T41" fmla="*/ 78 h 437"/>
                    <a:gd name="T42" fmla="*/ 210 w 357"/>
                    <a:gd name="T43" fmla="*/ 0 h 437"/>
                    <a:gd name="T44" fmla="*/ 177 w 357"/>
                    <a:gd name="T45" fmla="*/ 15 h 437"/>
                    <a:gd name="T46" fmla="*/ 147 w 357"/>
                    <a:gd name="T47" fmla="*/ 88 h 437"/>
                    <a:gd name="T48" fmla="*/ 80 w 357"/>
                    <a:gd name="T49" fmla="*/ 73 h 437"/>
                    <a:gd name="T50" fmla="*/ 87 w 357"/>
                    <a:gd name="T51" fmla="*/ 128 h 437"/>
                    <a:gd name="T52" fmla="*/ 0 w 357"/>
                    <a:gd name="T53" fmla="*/ 135 h 43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357"/>
                    <a:gd name="T82" fmla="*/ 0 h 437"/>
                    <a:gd name="T83" fmla="*/ 357 w 357"/>
                    <a:gd name="T84" fmla="*/ 437 h 43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357" h="437">
                      <a:moveTo>
                        <a:pt x="0" y="135"/>
                      </a:moveTo>
                      <a:lnTo>
                        <a:pt x="10" y="170"/>
                      </a:lnTo>
                      <a:lnTo>
                        <a:pt x="85" y="197"/>
                      </a:lnTo>
                      <a:lnTo>
                        <a:pt x="72" y="217"/>
                      </a:lnTo>
                      <a:lnTo>
                        <a:pt x="97" y="247"/>
                      </a:lnTo>
                      <a:lnTo>
                        <a:pt x="112" y="300"/>
                      </a:lnTo>
                      <a:lnTo>
                        <a:pt x="80" y="392"/>
                      </a:lnTo>
                      <a:lnTo>
                        <a:pt x="172" y="427"/>
                      </a:lnTo>
                      <a:lnTo>
                        <a:pt x="177" y="435"/>
                      </a:lnTo>
                      <a:lnTo>
                        <a:pt x="222" y="437"/>
                      </a:lnTo>
                      <a:lnTo>
                        <a:pt x="222" y="400"/>
                      </a:lnTo>
                      <a:lnTo>
                        <a:pt x="245" y="382"/>
                      </a:lnTo>
                      <a:lnTo>
                        <a:pt x="304" y="407"/>
                      </a:lnTo>
                      <a:lnTo>
                        <a:pt x="339" y="367"/>
                      </a:lnTo>
                      <a:lnTo>
                        <a:pt x="319" y="315"/>
                      </a:lnTo>
                      <a:lnTo>
                        <a:pt x="327" y="265"/>
                      </a:lnTo>
                      <a:lnTo>
                        <a:pt x="297" y="235"/>
                      </a:lnTo>
                      <a:lnTo>
                        <a:pt x="339" y="175"/>
                      </a:lnTo>
                      <a:lnTo>
                        <a:pt x="357" y="110"/>
                      </a:lnTo>
                      <a:lnTo>
                        <a:pt x="304" y="88"/>
                      </a:lnTo>
                      <a:lnTo>
                        <a:pt x="290" y="78"/>
                      </a:lnTo>
                      <a:lnTo>
                        <a:pt x="210" y="0"/>
                      </a:lnTo>
                      <a:lnTo>
                        <a:pt x="177" y="15"/>
                      </a:lnTo>
                      <a:lnTo>
                        <a:pt x="147" y="88"/>
                      </a:lnTo>
                      <a:lnTo>
                        <a:pt x="80" y="73"/>
                      </a:lnTo>
                      <a:lnTo>
                        <a:pt x="87" y="128"/>
                      </a:lnTo>
                      <a:lnTo>
                        <a:pt x="0" y="13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5" name="Group 200"/>
              <p:cNvGrpSpPr>
                <a:grpSpLocks/>
              </p:cNvGrpSpPr>
              <p:nvPr/>
            </p:nvGrpSpPr>
            <p:grpSpPr bwMode="auto">
              <a:xfrm>
                <a:off x="3195" y="2446"/>
                <a:ext cx="16" cy="31"/>
                <a:chOff x="9877" y="9470"/>
                <a:chExt cx="35" cy="80"/>
              </a:xfrm>
            </p:grpSpPr>
            <p:sp>
              <p:nvSpPr>
                <p:cNvPr id="633" name="Freeform 201"/>
                <p:cNvSpPr>
                  <a:spLocks/>
                </p:cNvSpPr>
                <p:nvPr/>
              </p:nvSpPr>
              <p:spPr bwMode="auto">
                <a:xfrm>
                  <a:off x="9877" y="9470"/>
                  <a:ext cx="35" cy="80"/>
                </a:xfrm>
                <a:custGeom>
                  <a:avLst/>
                  <a:gdLst>
                    <a:gd name="T0" fmla="*/ 0 w 35"/>
                    <a:gd name="T1" fmla="*/ 40 h 80"/>
                    <a:gd name="T2" fmla="*/ 30 w 35"/>
                    <a:gd name="T3" fmla="*/ 80 h 80"/>
                    <a:gd name="T4" fmla="*/ 35 w 35"/>
                    <a:gd name="T5" fmla="*/ 0 h 80"/>
                    <a:gd name="T6" fmla="*/ 0 w 35"/>
                    <a:gd name="T7" fmla="*/ 40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80"/>
                    <a:gd name="T14" fmla="*/ 35 w 35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80">
                      <a:moveTo>
                        <a:pt x="0" y="40"/>
                      </a:moveTo>
                      <a:lnTo>
                        <a:pt x="30" y="80"/>
                      </a:lnTo>
                      <a:lnTo>
                        <a:pt x="35" y="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" name="Freeform 202"/>
                <p:cNvSpPr>
                  <a:spLocks/>
                </p:cNvSpPr>
                <p:nvPr/>
              </p:nvSpPr>
              <p:spPr bwMode="auto">
                <a:xfrm>
                  <a:off x="9877" y="9470"/>
                  <a:ext cx="35" cy="80"/>
                </a:xfrm>
                <a:custGeom>
                  <a:avLst/>
                  <a:gdLst>
                    <a:gd name="T0" fmla="*/ 0 w 35"/>
                    <a:gd name="T1" fmla="*/ 40 h 80"/>
                    <a:gd name="T2" fmla="*/ 30 w 35"/>
                    <a:gd name="T3" fmla="*/ 80 h 80"/>
                    <a:gd name="T4" fmla="*/ 35 w 35"/>
                    <a:gd name="T5" fmla="*/ 0 h 80"/>
                    <a:gd name="T6" fmla="*/ 0 w 35"/>
                    <a:gd name="T7" fmla="*/ 40 h 8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80"/>
                    <a:gd name="T14" fmla="*/ 35 w 35"/>
                    <a:gd name="T15" fmla="*/ 80 h 8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80">
                      <a:moveTo>
                        <a:pt x="0" y="40"/>
                      </a:moveTo>
                      <a:lnTo>
                        <a:pt x="30" y="80"/>
                      </a:lnTo>
                      <a:lnTo>
                        <a:pt x="35" y="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6" name="Group 203"/>
              <p:cNvGrpSpPr>
                <a:grpSpLocks/>
              </p:cNvGrpSpPr>
              <p:nvPr/>
            </p:nvGrpSpPr>
            <p:grpSpPr bwMode="auto">
              <a:xfrm>
                <a:off x="2397" y="3055"/>
                <a:ext cx="38" cy="53"/>
                <a:chOff x="8073" y="11073"/>
                <a:chExt cx="85" cy="138"/>
              </a:xfrm>
            </p:grpSpPr>
            <p:sp>
              <p:nvSpPr>
                <p:cNvPr id="631" name="Freeform 204"/>
                <p:cNvSpPr>
                  <a:spLocks/>
                </p:cNvSpPr>
                <p:nvPr/>
              </p:nvSpPr>
              <p:spPr bwMode="auto">
                <a:xfrm>
                  <a:off x="8073" y="11073"/>
                  <a:ext cx="85" cy="138"/>
                </a:xfrm>
                <a:custGeom>
                  <a:avLst/>
                  <a:gdLst>
                    <a:gd name="T0" fmla="*/ 0 w 85"/>
                    <a:gd name="T1" fmla="*/ 135 h 138"/>
                    <a:gd name="T2" fmla="*/ 15 w 85"/>
                    <a:gd name="T3" fmla="*/ 0 h 138"/>
                    <a:gd name="T4" fmla="*/ 85 w 85"/>
                    <a:gd name="T5" fmla="*/ 63 h 138"/>
                    <a:gd name="T6" fmla="*/ 43 w 85"/>
                    <a:gd name="T7" fmla="*/ 138 h 138"/>
                    <a:gd name="T8" fmla="*/ 0 w 85"/>
                    <a:gd name="T9" fmla="*/ 135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"/>
                    <a:gd name="T16" fmla="*/ 0 h 138"/>
                    <a:gd name="T17" fmla="*/ 85 w 85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" h="138">
                      <a:moveTo>
                        <a:pt x="0" y="135"/>
                      </a:moveTo>
                      <a:lnTo>
                        <a:pt x="15" y="0"/>
                      </a:lnTo>
                      <a:lnTo>
                        <a:pt x="85" y="63"/>
                      </a:lnTo>
                      <a:lnTo>
                        <a:pt x="43" y="138"/>
                      </a:lnTo>
                      <a:lnTo>
                        <a:pt x="0" y="13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2" name="Freeform 205"/>
                <p:cNvSpPr>
                  <a:spLocks/>
                </p:cNvSpPr>
                <p:nvPr/>
              </p:nvSpPr>
              <p:spPr bwMode="auto">
                <a:xfrm>
                  <a:off x="8073" y="11073"/>
                  <a:ext cx="85" cy="138"/>
                </a:xfrm>
                <a:custGeom>
                  <a:avLst/>
                  <a:gdLst>
                    <a:gd name="T0" fmla="*/ 0 w 85"/>
                    <a:gd name="T1" fmla="*/ 135 h 138"/>
                    <a:gd name="T2" fmla="*/ 15 w 85"/>
                    <a:gd name="T3" fmla="*/ 0 h 138"/>
                    <a:gd name="T4" fmla="*/ 85 w 85"/>
                    <a:gd name="T5" fmla="*/ 63 h 138"/>
                    <a:gd name="T6" fmla="*/ 43 w 85"/>
                    <a:gd name="T7" fmla="*/ 138 h 138"/>
                    <a:gd name="T8" fmla="*/ 0 w 85"/>
                    <a:gd name="T9" fmla="*/ 135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"/>
                    <a:gd name="T16" fmla="*/ 0 h 138"/>
                    <a:gd name="T17" fmla="*/ 85 w 85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" h="138">
                      <a:moveTo>
                        <a:pt x="0" y="135"/>
                      </a:moveTo>
                      <a:lnTo>
                        <a:pt x="15" y="0"/>
                      </a:lnTo>
                      <a:lnTo>
                        <a:pt x="85" y="63"/>
                      </a:lnTo>
                      <a:lnTo>
                        <a:pt x="43" y="138"/>
                      </a:lnTo>
                      <a:lnTo>
                        <a:pt x="0" y="13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7" name="Group 206"/>
              <p:cNvGrpSpPr>
                <a:grpSpLocks/>
              </p:cNvGrpSpPr>
              <p:nvPr/>
            </p:nvGrpSpPr>
            <p:grpSpPr bwMode="auto">
              <a:xfrm>
                <a:off x="3162" y="2216"/>
                <a:ext cx="110" cy="148"/>
                <a:chOff x="9802" y="8863"/>
                <a:chExt cx="248" cy="390"/>
              </a:xfrm>
            </p:grpSpPr>
            <p:sp>
              <p:nvSpPr>
                <p:cNvPr id="629" name="Freeform 207"/>
                <p:cNvSpPr>
                  <a:spLocks/>
                </p:cNvSpPr>
                <p:nvPr/>
              </p:nvSpPr>
              <p:spPr bwMode="auto">
                <a:xfrm>
                  <a:off x="9802" y="8863"/>
                  <a:ext cx="248" cy="390"/>
                </a:xfrm>
                <a:custGeom>
                  <a:avLst/>
                  <a:gdLst>
                    <a:gd name="T0" fmla="*/ 0 w 248"/>
                    <a:gd name="T1" fmla="*/ 158 h 390"/>
                    <a:gd name="T2" fmla="*/ 0 w 248"/>
                    <a:gd name="T3" fmla="*/ 225 h 390"/>
                    <a:gd name="T4" fmla="*/ 3 w 248"/>
                    <a:gd name="T5" fmla="*/ 250 h 390"/>
                    <a:gd name="T6" fmla="*/ 5 w 248"/>
                    <a:gd name="T7" fmla="*/ 288 h 390"/>
                    <a:gd name="T8" fmla="*/ 58 w 248"/>
                    <a:gd name="T9" fmla="*/ 310 h 390"/>
                    <a:gd name="T10" fmla="*/ 40 w 248"/>
                    <a:gd name="T11" fmla="*/ 380 h 390"/>
                    <a:gd name="T12" fmla="*/ 98 w 248"/>
                    <a:gd name="T13" fmla="*/ 390 h 390"/>
                    <a:gd name="T14" fmla="*/ 195 w 248"/>
                    <a:gd name="T15" fmla="*/ 390 h 390"/>
                    <a:gd name="T16" fmla="*/ 220 w 248"/>
                    <a:gd name="T17" fmla="*/ 318 h 390"/>
                    <a:gd name="T18" fmla="*/ 168 w 248"/>
                    <a:gd name="T19" fmla="*/ 243 h 390"/>
                    <a:gd name="T20" fmla="*/ 233 w 248"/>
                    <a:gd name="T21" fmla="*/ 200 h 390"/>
                    <a:gd name="T22" fmla="*/ 248 w 248"/>
                    <a:gd name="T23" fmla="*/ 213 h 390"/>
                    <a:gd name="T24" fmla="*/ 233 w 248"/>
                    <a:gd name="T25" fmla="*/ 60 h 390"/>
                    <a:gd name="T26" fmla="*/ 183 w 248"/>
                    <a:gd name="T27" fmla="*/ 23 h 390"/>
                    <a:gd name="T28" fmla="*/ 135 w 248"/>
                    <a:gd name="T29" fmla="*/ 50 h 390"/>
                    <a:gd name="T30" fmla="*/ 143 w 248"/>
                    <a:gd name="T31" fmla="*/ 28 h 390"/>
                    <a:gd name="T32" fmla="*/ 98 w 248"/>
                    <a:gd name="T33" fmla="*/ 0 h 390"/>
                    <a:gd name="T34" fmla="*/ 75 w 248"/>
                    <a:gd name="T35" fmla="*/ 0 h 390"/>
                    <a:gd name="T36" fmla="*/ 73 w 248"/>
                    <a:gd name="T37" fmla="*/ 83 h 390"/>
                    <a:gd name="T38" fmla="*/ 50 w 248"/>
                    <a:gd name="T39" fmla="*/ 65 h 390"/>
                    <a:gd name="T40" fmla="*/ 35 w 248"/>
                    <a:gd name="T41" fmla="*/ 90 h 390"/>
                    <a:gd name="T42" fmla="*/ 28 w 248"/>
                    <a:gd name="T43" fmla="*/ 143 h 390"/>
                    <a:gd name="T44" fmla="*/ 0 w 248"/>
                    <a:gd name="T45" fmla="*/ 158 h 39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248"/>
                    <a:gd name="T70" fmla="*/ 0 h 390"/>
                    <a:gd name="T71" fmla="*/ 248 w 248"/>
                    <a:gd name="T72" fmla="*/ 390 h 390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248" h="390">
                      <a:moveTo>
                        <a:pt x="0" y="158"/>
                      </a:moveTo>
                      <a:lnTo>
                        <a:pt x="0" y="225"/>
                      </a:lnTo>
                      <a:lnTo>
                        <a:pt x="3" y="250"/>
                      </a:lnTo>
                      <a:lnTo>
                        <a:pt x="5" y="288"/>
                      </a:lnTo>
                      <a:lnTo>
                        <a:pt x="58" y="310"/>
                      </a:lnTo>
                      <a:lnTo>
                        <a:pt x="40" y="380"/>
                      </a:lnTo>
                      <a:lnTo>
                        <a:pt x="98" y="390"/>
                      </a:lnTo>
                      <a:lnTo>
                        <a:pt x="195" y="390"/>
                      </a:lnTo>
                      <a:lnTo>
                        <a:pt x="220" y="318"/>
                      </a:lnTo>
                      <a:lnTo>
                        <a:pt x="168" y="243"/>
                      </a:lnTo>
                      <a:lnTo>
                        <a:pt x="233" y="200"/>
                      </a:lnTo>
                      <a:lnTo>
                        <a:pt x="248" y="213"/>
                      </a:lnTo>
                      <a:lnTo>
                        <a:pt x="233" y="60"/>
                      </a:lnTo>
                      <a:lnTo>
                        <a:pt x="183" y="23"/>
                      </a:lnTo>
                      <a:lnTo>
                        <a:pt x="135" y="50"/>
                      </a:lnTo>
                      <a:lnTo>
                        <a:pt x="143" y="28"/>
                      </a:lnTo>
                      <a:lnTo>
                        <a:pt x="98" y="0"/>
                      </a:lnTo>
                      <a:lnTo>
                        <a:pt x="75" y="0"/>
                      </a:lnTo>
                      <a:lnTo>
                        <a:pt x="73" y="83"/>
                      </a:lnTo>
                      <a:lnTo>
                        <a:pt x="50" y="65"/>
                      </a:lnTo>
                      <a:lnTo>
                        <a:pt x="35" y="90"/>
                      </a:lnTo>
                      <a:lnTo>
                        <a:pt x="28" y="143"/>
                      </a:lnTo>
                      <a:lnTo>
                        <a:pt x="0" y="15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0" name="Freeform 208"/>
                <p:cNvSpPr>
                  <a:spLocks/>
                </p:cNvSpPr>
                <p:nvPr/>
              </p:nvSpPr>
              <p:spPr bwMode="auto">
                <a:xfrm>
                  <a:off x="9802" y="8863"/>
                  <a:ext cx="248" cy="390"/>
                </a:xfrm>
                <a:custGeom>
                  <a:avLst/>
                  <a:gdLst>
                    <a:gd name="T0" fmla="*/ 0 w 248"/>
                    <a:gd name="T1" fmla="*/ 158 h 390"/>
                    <a:gd name="T2" fmla="*/ 0 w 248"/>
                    <a:gd name="T3" fmla="*/ 225 h 390"/>
                    <a:gd name="T4" fmla="*/ 3 w 248"/>
                    <a:gd name="T5" fmla="*/ 250 h 390"/>
                    <a:gd name="T6" fmla="*/ 5 w 248"/>
                    <a:gd name="T7" fmla="*/ 288 h 390"/>
                    <a:gd name="T8" fmla="*/ 58 w 248"/>
                    <a:gd name="T9" fmla="*/ 310 h 390"/>
                    <a:gd name="T10" fmla="*/ 40 w 248"/>
                    <a:gd name="T11" fmla="*/ 380 h 390"/>
                    <a:gd name="T12" fmla="*/ 98 w 248"/>
                    <a:gd name="T13" fmla="*/ 390 h 390"/>
                    <a:gd name="T14" fmla="*/ 195 w 248"/>
                    <a:gd name="T15" fmla="*/ 390 h 390"/>
                    <a:gd name="T16" fmla="*/ 220 w 248"/>
                    <a:gd name="T17" fmla="*/ 318 h 390"/>
                    <a:gd name="T18" fmla="*/ 168 w 248"/>
                    <a:gd name="T19" fmla="*/ 243 h 390"/>
                    <a:gd name="T20" fmla="*/ 233 w 248"/>
                    <a:gd name="T21" fmla="*/ 200 h 390"/>
                    <a:gd name="T22" fmla="*/ 248 w 248"/>
                    <a:gd name="T23" fmla="*/ 213 h 390"/>
                    <a:gd name="T24" fmla="*/ 233 w 248"/>
                    <a:gd name="T25" fmla="*/ 60 h 390"/>
                    <a:gd name="T26" fmla="*/ 183 w 248"/>
                    <a:gd name="T27" fmla="*/ 23 h 390"/>
                    <a:gd name="T28" fmla="*/ 135 w 248"/>
                    <a:gd name="T29" fmla="*/ 50 h 390"/>
                    <a:gd name="T30" fmla="*/ 143 w 248"/>
                    <a:gd name="T31" fmla="*/ 28 h 390"/>
                    <a:gd name="T32" fmla="*/ 98 w 248"/>
                    <a:gd name="T33" fmla="*/ 0 h 390"/>
                    <a:gd name="T34" fmla="*/ 75 w 248"/>
                    <a:gd name="T35" fmla="*/ 0 h 390"/>
                    <a:gd name="T36" fmla="*/ 73 w 248"/>
                    <a:gd name="T37" fmla="*/ 83 h 390"/>
                    <a:gd name="T38" fmla="*/ 50 w 248"/>
                    <a:gd name="T39" fmla="*/ 65 h 390"/>
                    <a:gd name="T40" fmla="*/ 35 w 248"/>
                    <a:gd name="T41" fmla="*/ 90 h 390"/>
                    <a:gd name="T42" fmla="*/ 28 w 248"/>
                    <a:gd name="T43" fmla="*/ 143 h 390"/>
                    <a:gd name="T44" fmla="*/ 0 w 248"/>
                    <a:gd name="T45" fmla="*/ 158 h 39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248"/>
                    <a:gd name="T70" fmla="*/ 0 h 390"/>
                    <a:gd name="T71" fmla="*/ 248 w 248"/>
                    <a:gd name="T72" fmla="*/ 390 h 390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248" h="390">
                      <a:moveTo>
                        <a:pt x="0" y="158"/>
                      </a:moveTo>
                      <a:lnTo>
                        <a:pt x="0" y="225"/>
                      </a:lnTo>
                      <a:lnTo>
                        <a:pt x="3" y="250"/>
                      </a:lnTo>
                      <a:lnTo>
                        <a:pt x="5" y="288"/>
                      </a:lnTo>
                      <a:lnTo>
                        <a:pt x="58" y="310"/>
                      </a:lnTo>
                      <a:lnTo>
                        <a:pt x="40" y="380"/>
                      </a:lnTo>
                      <a:lnTo>
                        <a:pt x="98" y="390"/>
                      </a:lnTo>
                      <a:lnTo>
                        <a:pt x="195" y="390"/>
                      </a:lnTo>
                      <a:lnTo>
                        <a:pt x="220" y="318"/>
                      </a:lnTo>
                      <a:lnTo>
                        <a:pt x="168" y="243"/>
                      </a:lnTo>
                      <a:lnTo>
                        <a:pt x="233" y="200"/>
                      </a:lnTo>
                      <a:lnTo>
                        <a:pt x="248" y="213"/>
                      </a:lnTo>
                      <a:lnTo>
                        <a:pt x="233" y="60"/>
                      </a:lnTo>
                      <a:lnTo>
                        <a:pt x="183" y="23"/>
                      </a:lnTo>
                      <a:lnTo>
                        <a:pt x="135" y="50"/>
                      </a:lnTo>
                      <a:lnTo>
                        <a:pt x="143" y="28"/>
                      </a:lnTo>
                      <a:lnTo>
                        <a:pt x="98" y="0"/>
                      </a:lnTo>
                      <a:lnTo>
                        <a:pt x="75" y="0"/>
                      </a:lnTo>
                      <a:lnTo>
                        <a:pt x="73" y="83"/>
                      </a:lnTo>
                      <a:lnTo>
                        <a:pt x="50" y="65"/>
                      </a:lnTo>
                      <a:lnTo>
                        <a:pt x="35" y="90"/>
                      </a:lnTo>
                      <a:lnTo>
                        <a:pt x="28" y="143"/>
                      </a:lnTo>
                      <a:lnTo>
                        <a:pt x="0" y="15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8" name="Group 209"/>
              <p:cNvGrpSpPr>
                <a:grpSpLocks/>
              </p:cNvGrpSpPr>
              <p:nvPr/>
            </p:nvGrpSpPr>
            <p:grpSpPr bwMode="auto">
              <a:xfrm>
                <a:off x="3342" y="2469"/>
                <a:ext cx="81" cy="94"/>
                <a:chOff x="10209" y="9530"/>
                <a:chExt cx="182" cy="247"/>
              </a:xfrm>
            </p:grpSpPr>
            <p:sp>
              <p:nvSpPr>
                <p:cNvPr id="627" name="Freeform 210"/>
                <p:cNvSpPr>
                  <a:spLocks/>
                </p:cNvSpPr>
                <p:nvPr/>
              </p:nvSpPr>
              <p:spPr bwMode="auto">
                <a:xfrm>
                  <a:off x="10209" y="9530"/>
                  <a:ext cx="182" cy="247"/>
                </a:xfrm>
                <a:custGeom>
                  <a:avLst/>
                  <a:gdLst>
                    <a:gd name="T0" fmla="*/ 0 w 182"/>
                    <a:gd name="T1" fmla="*/ 100 h 247"/>
                    <a:gd name="T2" fmla="*/ 23 w 182"/>
                    <a:gd name="T3" fmla="*/ 40 h 247"/>
                    <a:gd name="T4" fmla="*/ 83 w 182"/>
                    <a:gd name="T5" fmla="*/ 18 h 247"/>
                    <a:gd name="T6" fmla="*/ 152 w 182"/>
                    <a:gd name="T7" fmla="*/ 20 h 247"/>
                    <a:gd name="T8" fmla="*/ 182 w 182"/>
                    <a:gd name="T9" fmla="*/ 0 h 247"/>
                    <a:gd name="T10" fmla="*/ 170 w 182"/>
                    <a:gd name="T11" fmla="*/ 53 h 247"/>
                    <a:gd name="T12" fmla="*/ 123 w 182"/>
                    <a:gd name="T13" fmla="*/ 40 h 247"/>
                    <a:gd name="T14" fmla="*/ 98 w 182"/>
                    <a:gd name="T15" fmla="*/ 83 h 247"/>
                    <a:gd name="T16" fmla="*/ 70 w 182"/>
                    <a:gd name="T17" fmla="*/ 60 h 247"/>
                    <a:gd name="T18" fmla="*/ 90 w 182"/>
                    <a:gd name="T19" fmla="*/ 122 h 247"/>
                    <a:gd name="T20" fmla="*/ 65 w 182"/>
                    <a:gd name="T21" fmla="*/ 135 h 247"/>
                    <a:gd name="T22" fmla="*/ 110 w 182"/>
                    <a:gd name="T23" fmla="*/ 165 h 247"/>
                    <a:gd name="T24" fmla="*/ 110 w 182"/>
                    <a:gd name="T25" fmla="*/ 190 h 247"/>
                    <a:gd name="T26" fmla="*/ 75 w 182"/>
                    <a:gd name="T27" fmla="*/ 202 h 247"/>
                    <a:gd name="T28" fmla="*/ 88 w 182"/>
                    <a:gd name="T29" fmla="*/ 247 h 247"/>
                    <a:gd name="T30" fmla="*/ 40 w 182"/>
                    <a:gd name="T31" fmla="*/ 230 h 247"/>
                    <a:gd name="T32" fmla="*/ 28 w 182"/>
                    <a:gd name="T33" fmla="*/ 182 h 247"/>
                    <a:gd name="T34" fmla="*/ 88 w 182"/>
                    <a:gd name="T35" fmla="*/ 167 h 247"/>
                    <a:gd name="T36" fmla="*/ 28 w 182"/>
                    <a:gd name="T37" fmla="*/ 160 h 247"/>
                    <a:gd name="T38" fmla="*/ 0 w 182"/>
                    <a:gd name="T39" fmla="*/ 100 h 24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82"/>
                    <a:gd name="T61" fmla="*/ 0 h 247"/>
                    <a:gd name="T62" fmla="*/ 182 w 182"/>
                    <a:gd name="T63" fmla="*/ 247 h 247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82" h="247">
                      <a:moveTo>
                        <a:pt x="0" y="100"/>
                      </a:moveTo>
                      <a:lnTo>
                        <a:pt x="23" y="40"/>
                      </a:lnTo>
                      <a:lnTo>
                        <a:pt x="83" y="18"/>
                      </a:lnTo>
                      <a:lnTo>
                        <a:pt x="152" y="20"/>
                      </a:lnTo>
                      <a:lnTo>
                        <a:pt x="182" y="0"/>
                      </a:lnTo>
                      <a:lnTo>
                        <a:pt x="170" y="53"/>
                      </a:lnTo>
                      <a:lnTo>
                        <a:pt x="123" y="40"/>
                      </a:lnTo>
                      <a:lnTo>
                        <a:pt x="98" y="83"/>
                      </a:lnTo>
                      <a:lnTo>
                        <a:pt x="70" y="60"/>
                      </a:lnTo>
                      <a:lnTo>
                        <a:pt x="90" y="122"/>
                      </a:lnTo>
                      <a:lnTo>
                        <a:pt x="65" y="135"/>
                      </a:lnTo>
                      <a:lnTo>
                        <a:pt x="110" y="165"/>
                      </a:lnTo>
                      <a:lnTo>
                        <a:pt x="110" y="190"/>
                      </a:lnTo>
                      <a:lnTo>
                        <a:pt x="75" y="202"/>
                      </a:lnTo>
                      <a:lnTo>
                        <a:pt x="88" y="247"/>
                      </a:lnTo>
                      <a:lnTo>
                        <a:pt x="40" y="230"/>
                      </a:lnTo>
                      <a:lnTo>
                        <a:pt x="28" y="182"/>
                      </a:lnTo>
                      <a:lnTo>
                        <a:pt x="88" y="167"/>
                      </a:lnTo>
                      <a:lnTo>
                        <a:pt x="28" y="160"/>
                      </a:lnTo>
                      <a:lnTo>
                        <a:pt x="0" y="10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8" name="Freeform 211"/>
                <p:cNvSpPr>
                  <a:spLocks/>
                </p:cNvSpPr>
                <p:nvPr/>
              </p:nvSpPr>
              <p:spPr bwMode="auto">
                <a:xfrm>
                  <a:off x="10209" y="9530"/>
                  <a:ext cx="182" cy="247"/>
                </a:xfrm>
                <a:custGeom>
                  <a:avLst/>
                  <a:gdLst>
                    <a:gd name="T0" fmla="*/ 0 w 182"/>
                    <a:gd name="T1" fmla="*/ 100 h 247"/>
                    <a:gd name="T2" fmla="*/ 23 w 182"/>
                    <a:gd name="T3" fmla="*/ 40 h 247"/>
                    <a:gd name="T4" fmla="*/ 83 w 182"/>
                    <a:gd name="T5" fmla="*/ 18 h 247"/>
                    <a:gd name="T6" fmla="*/ 152 w 182"/>
                    <a:gd name="T7" fmla="*/ 20 h 247"/>
                    <a:gd name="T8" fmla="*/ 182 w 182"/>
                    <a:gd name="T9" fmla="*/ 0 h 247"/>
                    <a:gd name="T10" fmla="*/ 170 w 182"/>
                    <a:gd name="T11" fmla="*/ 53 h 247"/>
                    <a:gd name="T12" fmla="*/ 123 w 182"/>
                    <a:gd name="T13" fmla="*/ 40 h 247"/>
                    <a:gd name="T14" fmla="*/ 98 w 182"/>
                    <a:gd name="T15" fmla="*/ 83 h 247"/>
                    <a:gd name="T16" fmla="*/ 70 w 182"/>
                    <a:gd name="T17" fmla="*/ 60 h 247"/>
                    <a:gd name="T18" fmla="*/ 90 w 182"/>
                    <a:gd name="T19" fmla="*/ 122 h 247"/>
                    <a:gd name="T20" fmla="*/ 65 w 182"/>
                    <a:gd name="T21" fmla="*/ 135 h 247"/>
                    <a:gd name="T22" fmla="*/ 110 w 182"/>
                    <a:gd name="T23" fmla="*/ 165 h 247"/>
                    <a:gd name="T24" fmla="*/ 110 w 182"/>
                    <a:gd name="T25" fmla="*/ 190 h 247"/>
                    <a:gd name="T26" fmla="*/ 75 w 182"/>
                    <a:gd name="T27" fmla="*/ 202 h 247"/>
                    <a:gd name="T28" fmla="*/ 88 w 182"/>
                    <a:gd name="T29" fmla="*/ 247 h 247"/>
                    <a:gd name="T30" fmla="*/ 40 w 182"/>
                    <a:gd name="T31" fmla="*/ 230 h 247"/>
                    <a:gd name="T32" fmla="*/ 28 w 182"/>
                    <a:gd name="T33" fmla="*/ 182 h 247"/>
                    <a:gd name="T34" fmla="*/ 88 w 182"/>
                    <a:gd name="T35" fmla="*/ 167 h 247"/>
                    <a:gd name="T36" fmla="*/ 28 w 182"/>
                    <a:gd name="T37" fmla="*/ 160 h 247"/>
                    <a:gd name="T38" fmla="*/ 0 w 182"/>
                    <a:gd name="T39" fmla="*/ 100 h 24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82"/>
                    <a:gd name="T61" fmla="*/ 0 h 247"/>
                    <a:gd name="T62" fmla="*/ 182 w 182"/>
                    <a:gd name="T63" fmla="*/ 247 h 247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82" h="247">
                      <a:moveTo>
                        <a:pt x="0" y="100"/>
                      </a:moveTo>
                      <a:lnTo>
                        <a:pt x="23" y="40"/>
                      </a:lnTo>
                      <a:lnTo>
                        <a:pt x="83" y="18"/>
                      </a:lnTo>
                      <a:lnTo>
                        <a:pt x="152" y="20"/>
                      </a:lnTo>
                      <a:lnTo>
                        <a:pt x="182" y="0"/>
                      </a:lnTo>
                      <a:lnTo>
                        <a:pt x="170" y="53"/>
                      </a:lnTo>
                      <a:lnTo>
                        <a:pt x="123" y="40"/>
                      </a:lnTo>
                      <a:lnTo>
                        <a:pt x="98" y="83"/>
                      </a:lnTo>
                      <a:lnTo>
                        <a:pt x="70" y="60"/>
                      </a:lnTo>
                      <a:lnTo>
                        <a:pt x="90" y="122"/>
                      </a:lnTo>
                      <a:lnTo>
                        <a:pt x="65" y="135"/>
                      </a:lnTo>
                      <a:lnTo>
                        <a:pt x="110" y="165"/>
                      </a:lnTo>
                      <a:lnTo>
                        <a:pt x="110" y="190"/>
                      </a:lnTo>
                      <a:lnTo>
                        <a:pt x="75" y="202"/>
                      </a:lnTo>
                      <a:lnTo>
                        <a:pt x="88" y="247"/>
                      </a:lnTo>
                      <a:lnTo>
                        <a:pt x="40" y="230"/>
                      </a:lnTo>
                      <a:lnTo>
                        <a:pt x="28" y="182"/>
                      </a:lnTo>
                      <a:lnTo>
                        <a:pt x="88" y="167"/>
                      </a:lnTo>
                      <a:lnTo>
                        <a:pt x="28" y="160"/>
                      </a:lnTo>
                      <a:lnTo>
                        <a:pt x="0" y="10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99" name="Group 212"/>
              <p:cNvGrpSpPr>
                <a:grpSpLocks/>
              </p:cNvGrpSpPr>
              <p:nvPr/>
            </p:nvGrpSpPr>
            <p:grpSpPr bwMode="auto">
              <a:xfrm>
                <a:off x="3387" y="2579"/>
                <a:ext cx="36" cy="15"/>
                <a:chOff x="10309" y="9820"/>
                <a:chExt cx="82" cy="40"/>
              </a:xfrm>
            </p:grpSpPr>
            <p:sp>
              <p:nvSpPr>
                <p:cNvPr id="625" name="Freeform 213"/>
                <p:cNvSpPr>
                  <a:spLocks/>
                </p:cNvSpPr>
                <p:nvPr/>
              </p:nvSpPr>
              <p:spPr bwMode="auto">
                <a:xfrm>
                  <a:off x="10309" y="9820"/>
                  <a:ext cx="82" cy="40"/>
                </a:xfrm>
                <a:custGeom>
                  <a:avLst/>
                  <a:gdLst>
                    <a:gd name="T0" fmla="*/ 0 w 82"/>
                    <a:gd name="T1" fmla="*/ 40 h 40"/>
                    <a:gd name="T2" fmla="*/ 5 w 82"/>
                    <a:gd name="T3" fmla="*/ 0 h 40"/>
                    <a:gd name="T4" fmla="*/ 82 w 82"/>
                    <a:gd name="T5" fmla="*/ 40 h 40"/>
                    <a:gd name="T6" fmla="*/ 25 w 82"/>
                    <a:gd name="T7" fmla="*/ 40 h 40"/>
                    <a:gd name="T8" fmla="*/ 0 w 82"/>
                    <a:gd name="T9" fmla="*/ 4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"/>
                    <a:gd name="T16" fmla="*/ 0 h 40"/>
                    <a:gd name="T17" fmla="*/ 82 w 82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" h="40">
                      <a:moveTo>
                        <a:pt x="0" y="40"/>
                      </a:moveTo>
                      <a:lnTo>
                        <a:pt x="5" y="0"/>
                      </a:lnTo>
                      <a:lnTo>
                        <a:pt x="82" y="40"/>
                      </a:lnTo>
                      <a:lnTo>
                        <a:pt x="25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6" name="Freeform 214"/>
                <p:cNvSpPr>
                  <a:spLocks/>
                </p:cNvSpPr>
                <p:nvPr/>
              </p:nvSpPr>
              <p:spPr bwMode="auto">
                <a:xfrm>
                  <a:off x="10309" y="9820"/>
                  <a:ext cx="82" cy="40"/>
                </a:xfrm>
                <a:custGeom>
                  <a:avLst/>
                  <a:gdLst>
                    <a:gd name="T0" fmla="*/ 0 w 82"/>
                    <a:gd name="T1" fmla="*/ 40 h 40"/>
                    <a:gd name="T2" fmla="*/ 5 w 82"/>
                    <a:gd name="T3" fmla="*/ 0 h 40"/>
                    <a:gd name="T4" fmla="*/ 82 w 82"/>
                    <a:gd name="T5" fmla="*/ 40 h 40"/>
                    <a:gd name="T6" fmla="*/ 25 w 82"/>
                    <a:gd name="T7" fmla="*/ 40 h 40"/>
                    <a:gd name="T8" fmla="*/ 0 w 82"/>
                    <a:gd name="T9" fmla="*/ 4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"/>
                    <a:gd name="T16" fmla="*/ 0 h 40"/>
                    <a:gd name="T17" fmla="*/ 82 w 82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" h="40">
                      <a:moveTo>
                        <a:pt x="0" y="40"/>
                      </a:moveTo>
                      <a:lnTo>
                        <a:pt x="5" y="0"/>
                      </a:lnTo>
                      <a:lnTo>
                        <a:pt x="82" y="40"/>
                      </a:lnTo>
                      <a:lnTo>
                        <a:pt x="25" y="4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0" name="Group 215"/>
              <p:cNvGrpSpPr>
                <a:grpSpLocks/>
              </p:cNvGrpSpPr>
              <p:nvPr/>
            </p:nvGrpSpPr>
            <p:grpSpPr bwMode="auto">
              <a:xfrm>
                <a:off x="2164" y="1425"/>
                <a:ext cx="768" cy="676"/>
                <a:chOff x="7547" y="6781"/>
                <a:chExt cx="1734" cy="1780"/>
              </a:xfrm>
            </p:grpSpPr>
            <p:sp>
              <p:nvSpPr>
                <p:cNvPr id="623" name="Freeform 216"/>
                <p:cNvSpPr>
                  <a:spLocks/>
                </p:cNvSpPr>
                <p:nvPr/>
              </p:nvSpPr>
              <p:spPr bwMode="auto">
                <a:xfrm>
                  <a:off x="7547" y="6781"/>
                  <a:ext cx="1734" cy="1780"/>
                </a:xfrm>
                <a:custGeom>
                  <a:avLst/>
                  <a:gdLst>
                    <a:gd name="T0" fmla="*/ 192 w 1734"/>
                    <a:gd name="T1" fmla="*/ 422 h 1780"/>
                    <a:gd name="T2" fmla="*/ 222 w 1734"/>
                    <a:gd name="T3" fmla="*/ 347 h 1780"/>
                    <a:gd name="T4" fmla="*/ 149 w 1734"/>
                    <a:gd name="T5" fmla="*/ 307 h 1780"/>
                    <a:gd name="T6" fmla="*/ 321 w 1734"/>
                    <a:gd name="T7" fmla="*/ 165 h 1780"/>
                    <a:gd name="T8" fmla="*/ 496 w 1734"/>
                    <a:gd name="T9" fmla="*/ 115 h 1780"/>
                    <a:gd name="T10" fmla="*/ 638 w 1734"/>
                    <a:gd name="T11" fmla="*/ 182 h 1780"/>
                    <a:gd name="T12" fmla="*/ 603 w 1734"/>
                    <a:gd name="T13" fmla="*/ 102 h 1780"/>
                    <a:gd name="T14" fmla="*/ 813 w 1734"/>
                    <a:gd name="T15" fmla="*/ 147 h 1780"/>
                    <a:gd name="T16" fmla="*/ 918 w 1734"/>
                    <a:gd name="T17" fmla="*/ 102 h 1780"/>
                    <a:gd name="T18" fmla="*/ 761 w 1734"/>
                    <a:gd name="T19" fmla="*/ 45 h 1780"/>
                    <a:gd name="T20" fmla="*/ 950 w 1734"/>
                    <a:gd name="T21" fmla="*/ 77 h 1780"/>
                    <a:gd name="T22" fmla="*/ 943 w 1734"/>
                    <a:gd name="T23" fmla="*/ 15 h 1780"/>
                    <a:gd name="T24" fmla="*/ 1307 w 1734"/>
                    <a:gd name="T25" fmla="*/ 37 h 1780"/>
                    <a:gd name="T26" fmla="*/ 1340 w 1734"/>
                    <a:gd name="T27" fmla="*/ 45 h 1780"/>
                    <a:gd name="T28" fmla="*/ 1459 w 1734"/>
                    <a:gd name="T29" fmla="*/ 97 h 1780"/>
                    <a:gd name="T30" fmla="*/ 1108 w 1734"/>
                    <a:gd name="T31" fmla="*/ 165 h 1780"/>
                    <a:gd name="T32" fmla="*/ 1292 w 1734"/>
                    <a:gd name="T33" fmla="*/ 205 h 1780"/>
                    <a:gd name="T34" fmla="*/ 1502 w 1734"/>
                    <a:gd name="T35" fmla="*/ 190 h 1780"/>
                    <a:gd name="T36" fmla="*/ 1649 w 1734"/>
                    <a:gd name="T37" fmla="*/ 160 h 1780"/>
                    <a:gd name="T38" fmla="*/ 1469 w 1734"/>
                    <a:gd name="T39" fmla="*/ 289 h 1780"/>
                    <a:gd name="T40" fmla="*/ 1587 w 1734"/>
                    <a:gd name="T41" fmla="*/ 332 h 1780"/>
                    <a:gd name="T42" fmla="*/ 1479 w 1734"/>
                    <a:gd name="T43" fmla="*/ 447 h 1780"/>
                    <a:gd name="T44" fmla="*/ 1494 w 1734"/>
                    <a:gd name="T45" fmla="*/ 542 h 1780"/>
                    <a:gd name="T46" fmla="*/ 1462 w 1734"/>
                    <a:gd name="T47" fmla="*/ 602 h 1780"/>
                    <a:gd name="T48" fmla="*/ 1514 w 1734"/>
                    <a:gd name="T49" fmla="*/ 664 h 1780"/>
                    <a:gd name="T50" fmla="*/ 1447 w 1734"/>
                    <a:gd name="T51" fmla="*/ 724 h 1780"/>
                    <a:gd name="T52" fmla="*/ 1484 w 1734"/>
                    <a:gd name="T53" fmla="*/ 796 h 1780"/>
                    <a:gd name="T54" fmla="*/ 1502 w 1734"/>
                    <a:gd name="T55" fmla="*/ 854 h 1780"/>
                    <a:gd name="T56" fmla="*/ 1315 w 1734"/>
                    <a:gd name="T57" fmla="*/ 891 h 1780"/>
                    <a:gd name="T58" fmla="*/ 1352 w 1734"/>
                    <a:gd name="T59" fmla="*/ 986 h 1780"/>
                    <a:gd name="T60" fmla="*/ 1452 w 1734"/>
                    <a:gd name="T61" fmla="*/ 1016 h 1780"/>
                    <a:gd name="T62" fmla="*/ 1437 w 1734"/>
                    <a:gd name="T63" fmla="*/ 1079 h 1780"/>
                    <a:gd name="T64" fmla="*/ 1295 w 1734"/>
                    <a:gd name="T65" fmla="*/ 1006 h 1780"/>
                    <a:gd name="T66" fmla="*/ 1327 w 1734"/>
                    <a:gd name="T67" fmla="*/ 1116 h 1780"/>
                    <a:gd name="T68" fmla="*/ 1330 w 1734"/>
                    <a:gd name="T69" fmla="*/ 1231 h 1780"/>
                    <a:gd name="T70" fmla="*/ 1165 w 1734"/>
                    <a:gd name="T71" fmla="*/ 1271 h 1780"/>
                    <a:gd name="T72" fmla="*/ 1053 w 1734"/>
                    <a:gd name="T73" fmla="*/ 1416 h 1780"/>
                    <a:gd name="T74" fmla="*/ 1000 w 1734"/>
                    <a:gd name="T75" fmla="*/ 1388 h 1780"/>
                    <a:gd name="T76" fmla="*/ 903 w 1734"/>
                    <a:gd name="T77" fmla="*/ 1483 h 1780"/>
                    <a:gd name="T78" fmla="*/ 900 w 1734"/>
                    <a:gd name="T79" fmla="*/ 1556 h 1780"/>
                    <a:gd name="T80" fmla="*/ 895 w 1734"/>
                    <a:gd name="T81" fmla="*/ 1610 h 1780"/>
                    <a:gd name="T82" fmla="*/ 833 w 1734"/>
                    <a:gd name="T83" fmla="*/ 1750 h 1780"/>
                    <a:gd name="T84" fmla="*/ 708 w 1734"/>
                    <a:gd name="T85" fmla="*/ 1738 h 1780"/>
                    <a:gd name="T86" fmla="*/ 673 w 1734"/>
                    <a:gd name="T87" fmla="*/ 1693 h 1780"/>
                    <a:gd name="T88" fmla="*/ 611 w 1734"/>
                    <a:gd name="T89" fmla="*/ 1533 h 1780"/>
                    <a:gd name="T90" fmla="*/ 596 w 1734"/>
                    <a:gd name="T91" fmla="*/ 1453 h 1780"/>
                    <a:gd name="T92" fmla="*/ 579 w 1734"/>
                    <a:gd name="T93" fmla="*/ 1278 h 1780"/>
                    <a:gd name="T94" fmla="*/ 574 w 1734"/>
                    <a:gd name="T95" fmla="*/ 1251 h 1780"/>
                    <a:gd name="T96" fmla="*/ 584 w 1734"/>
                    <a:gd name="T97" fmla="*/ 1133 h 1780"/>
                    <a:gd name="T98" fmla="*/ 638 w 1734"/>
                    <a:gd name="T99" fmla="*/ 1089 h 1780"/>
                    <a:gd name="T100" fmla="*/ 596 w 1734"/>
                    <a:gd name="T101" fmla="*/ 1034 h 1780"/>
                    <a:gd name="T102" fmla="*/ 544 w 1734"/>
                    <a:gd name="T103" fmla="*/ 1034 h 1780"/>
                    <a:gd name="T104" fmla="*/ 494 w 1734"/>
                    <a:gd name="T105" fmla="*/ 991 h 1780"/>
                    <a:gd name="T106" fmla="*/ 459 w 1734"/>
                    <a:gd name="T107" fmla="*/ 804 h 1780"/>
                    <a:gd name="T108" fmla="*/ 344 w 1734"/>
                    <a:gd name="T109" fmla="*/ 674 h 1780"/>
                    <a:gd name="T110" fmla="*/ 187 w 1734"/>
                    <a:gd name="T111" fmla="*/ 692 h 1780"/>
                    <a:gd name="T112" fmla="*/ 39 w 1734"/>
                    <a:gd name="T113" fmla="*/ 602 h 1780"/>
                    <a:gd name="T114" fmla="*/ 187 w 1734"/>
                    <a:gd name="T115" fmla="*/ 564 h 178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1734"/>
                    <a:gd name="T175" fmla="*/ 0 h 1780"/>
                    <a:gd name="T176" fmla="*/ 1734 w 1734"/>
                    <a:gd name="T177" fmla="*/ 1780 h 178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1734" h="1780">
                      <a:moveTo>
                        <a:pt x="0" y="494"/>
                      </a:moveTo>
                      <a:lnTo>
                        <a:pt x="5" y="474"/>
                      </a:lnTo>
                      <a:lnTo>
                        <a:pt x="122" y="422"/>
                      </a:lnTo>
                      <a:lnTo>
                        <a:pt x="192" y="422"/>
                      </a:lnTo>
                      <a:lnTo>
                        <a:pt x="232" y="379"/>
                      </a:lnTo>
                      <a:lnTo>
                        <a:pt x="222" y="372"/>
                      </a:lnTo>
                      <a:lnTo>
                        <a:pt x="244" y="352"/>
                      </a:lnTo>
                      <a:lnTo>
                        <a:pt x="222" y="347"/>
                      </a:lnTo>
                      <a:lnTo>
                        <a:pt x="264" y="324"/>
                      </a:lnTo>
                      <a:lnTo>
                        <a:pt x="249" y="314"/>
                      </a:lnTo>
                      <a:lnTo>
                        <a:pt x="197" y="342"/>
                      </a:lnTo>
                      <a:lnTo>
                        <a:pt x="149" y="307"/>
                      </a:lnTo>
                      <a:lnTo>
                        <a:pt x="209" y="289"/>
                      </a:lnTo>
                      <a:lnTo>
                        <a:pt x="247" y="232"/>
                      </a:lnTo>
                      <a:lnTo>
                        <a:pt x="321" y="232"/>
                      </a:lnTo>
                      <a:lnTo>
                        <a:pt x="321" y="165"/>
                      </a:lnTo>
                      <a:lnTo>
                        <a:pt x="379" y="165"/>
                      </a:lnTo>
                      <a:lnTo>
                        <a:pt x="439" y="210"/>
                      </a:lnTo>
                      <a:lnTo>
                        <a:pt x="369" y="155"/>
                      </a:lnTo>
                      <a:lnTo>
                        <a:pt x="496" y="115"/>
                      </a:lnTo>
                      <a:lnTo>
                        <a:pt x="534" y="142"/>
                      </a:lnTo>
                      <a:lnTo>
                        <a:pt x="536" y="197"/>
                      </a:lnTo>
                      <a:lnTo>
                        <a:pt x="551" y="152"/>
                      </a:lnTo>
                      <a:lnTo>
                        <a:pt x="638" y="182"/>
                      </a:lnTo>
                      <a:lnTo>
                        <a:pt x="608" y="157"/>
                      </a:lnTo>
                      <a:lnTo>
                        <a:pt x="646" y="160"/>
                      </a:lnTo>
                      <a:lnTo>
                        <a:pt x="611" y="130"/>
                      </a:lnTo>
                      <a:lnTo>
                        <a:pt x="603" y="102"/>
                      </a:lnTo>
                      <a:lnTo>
                        <a:pt x="621" y="100"/>
                      </a:lnTo>
                      <a:lnTo>
                        <a:pt x="786" y="175"/>
                      </a:lnTo>
                      <a:lnTo>
                        <a:pt x="773" y="152"/>
                      </a:lnTo>
                      <a:lnTo>
                        <a:pt x="813" y="147"/>
                      </a:lnTo>
                      <a:lnTo>
                        <a:pt x="786" y="125"/>
                      </a:lnTo>
                      <a:lnTo>
                        <a:pt x="846" y="130"/>
                      </a:lnTo>
                      <a:lnTo>
                        <a:pt x="756" y="77"/>
                      </a:lnTo>
                      <a:lnTo>
                        <a:pt x="918" y="102"/>
                      </a:lnTo>
                      <a:lnTo>
                        <a:pt x="883" y="77"/>
                      </a:lnTo>
                      <a:lnTo>
                        <a:pt x="783" y="72"/>
                      </a:lnTo>
                      <a:lnTo>
                        <a:pt x="816" y="65"/>
                      </a:lnTo>
                      <a:lnTo>
                        <a:pt x="761" y="45"/>
                      </a:lnTo>
                      <a:lnTo>
                        <a:pt x="831" y="47"/>
                      </a:lnTo>
                      <a:lnTo>
                        <a:pt x="798" y="37"/>
                      </a:lnTo>
                      <a:lnTo>
                        <a:pt x="831" y="25"/>
                      </a:lnTo>
                      <a:lnTo>
                        <a:pt x="950" y="77"/>
                      </a:lnTo>
                      <a:lnTo>
                        <a:pt x="938" y="60"/>
                      </a:lnTo>
                      <a:lnTo>
                        <a:pt x="990" y="45"/>
                      </a:lnTo>
                      <a:lnTo>
                        <a:pt x="945" y="37"/>
                      </a:lnTo>
                      <a:lnTo>
                        <a:pt x="943" y="15"/>
                      </a:lnTo>
                      <a:lnTo>
                        <a:pt x="973" y="0"/>
                      </a:lnTo>
                      <a:lnTo>
                        <a:pt x="1292" y="15"/>
                      </a:lnTo>
                      <a:lnTo>
                        <a:pt x="1317" y="25"/>
                      </a:lnTo>
                      <a:lnTo>
                        <a:pt x="1307" y="37"/>
                      </a:lnTo>
                      <a:lnTo>
                        <a:pt x="1093" y="37"/>
                      </a:lnTo>
                      <a:lnTo>
                        <a:pt x="1118" y="50"/>
                      </a:lnTo>
                      <a:lnTo>
                        <a:pt x="1033" y="65"/>
                      </a:lnTo>
                      <a:lnTo>
                        <a:pt x="1340" y="45"/>
                      </a:lnTo>
                      <a:lnTo>
                        <a:pt x="1347" y="65"/>
                      </a:lnTo>
                      <a:lnTo>
                        <a:pt x="1307" y="80"/>
                      </a:lnTo>
                      <a:lnTo>
                        <a:pt x="1377" y="70"/>
                      </a:lnTo>
                      <a:lnTo>
                        <a:pt x="1459" y="97"/>
                      </a:lnTo>
                      <a:lnTo>
                        <a:pt x="1340" y="142"/>
                      </a:lnTo>
                      <a:lnTo>
                        <a:pt x="1145" y="137"/>
                      </a:lnTo>
                      <a:lnTo>
                        <a:pt x="1187" y="147"/>
                      </a:lnTo>
                      <a:lnTo>
                        <a:pt x="1108" y="165"/>
                      </a:lnTo>
                      <a:lnTo>
                        <a:pt x="1108" y="190"/>
                      </a:lnTo>
                      <a:lnTo>
                        <a:pt x="1320" y="155"/>
                      </a:lnTo>
                      <a:lnTo>
                        <a:pt x="1340" y="165"/>
                      </a:lnTo>
                      <a:lnTo>
                        <a:pt x="1292" y="205"/>
                      </a:lnTo>
                      <a:lnTo>
                        <a:pt x="1432" y="147"/>
                      </a:lnTo>
                      <a:lnTo>
                        <a:pt x="1437" y="200"/>
                      </a:lnTo>
                      <a:lnTo>
                        <a:pt x="1372" y="297"/>
                      </a:lnTo>
                      <a:lnTo>
                        <a:pt x="1502" y="190"/>
                      </a:lnTo>
                      <a:lnTo>
                        <a:pt x="1499" y="205"/>
                      </a:lnTo>
                      <a:lnTo>
                        <a:pt x="1564" y="205"/>
                      </a:lnTo>
                      <a:lnTo>
                        <a:pt x="1579" y="165"/>
                      </a:lnTo>
                      <a:lnTo>
                        <a:pt x="1649" y="160"/>
                      </a:lnTo>
                      <a:lnTo>
                        <a:pt x="1734" y="192"/>
                      </a:lnTo>
                      <a:lnTo>
                        <a:pt x="1652" y="240"/>
                      </a:lnTo>
                      <a:lnTo>
                        <a:pt x="1657" y="265"/>
                      </a:lnTo>
                      <a:lnTo>
                        <a:pt x="1469" y="289"/>
                      </a:lnTo>
                      <a:lnTo>
                        <a:pt x="1622" y="292"/>
                      </a:lnTo>
                      <a:lnTo>
                        <a:pt x="1494" y="332"/>
                      </a:lnTo>
                      <a:lnTo>
                        <a:pt x="1507" y="359"/>
                      </a:lnTo>
                      <a:lnTo>
                        <a:pt x="1587" y="332"/>
                      </a:lnTo>
                      <a:lnTo>
                        <a:pt x="1527" y="372"/>
                      </a:lnTo>
                      <a:lnTo>
                        <a:pt x="1519" y="419"/>
                      </a:lnTo>
                      <a:lnTo>
                        <a:pt x="1539" y="404"/>
                      </a:lnTo>
                      <a:lnTo>
                        <a:pt x="1479" y="447"/>
                      </a:lnTo>
                      <a:lnTo>
                        <a:pt x="1459" y="542"/>
                      </a:lnTo>
                      <a:lnTo>
                        <a:pt x="1492" y="519"/>
                      </a:lnTo>
                      <a:lnTo>
                        <a:pt x="1534" y="542"/>
                      </a:lnTo>
                      <a:lnTo>
                        <a:pt x="1494" y="542"/>
                      </a:lnTo>
                      <a:lnTo>
                        <a:pt x="1494" y="564"/>
                      </a:lnTo>
                      <a:lnTo>
                        <a:pt x="1562" y="574"/>
                      </a:lnTo>
                      <a:lnTo>
                        <a:pt x="1564" y="609"/>
                      </a:lnTo>
                      <a:lnTo>
                        <a:pt x="1462" y="602"/>
                      </a:lnTo>
                      <a:lnTo>
                        <a:pt x="1492" y="617"/>
                      </a:lnTo>
                      <a:lnTo>
                        <a:pt x="1434" y="627"/>
                      </a:lnTo>
                      <a:lnTo>
                        <a:pt x="1462" y="662"/>
                      </a:lnTo>
                      <a:lnTo>
                        <a:pt x="1514" y="664"/>
                      </a:lnTo>
                      <a:lnTo>
                        <a:pt x="1484" y="692"/>
                      </a:lnTo>
                      <a:lnTo>
                        <a:pt x="1524" y="709"/>
                      </a:lnTo>
                      <a:lnTo>
                        <a:pt x="1522" y="749"/>
                      </a:lnTo>
                      <a:lnTo>
                        <a:pt x="1447" y="724"/>
                      </a:lnTo>
                      <a:lnTo>
                        <a:pt x="1494" y="749"/>
                      </a:lnTo>
                      <a:lnTo>
                        <a:pt x="1464" y="764"/>
                      </a:lnTo>
                      <a:lnTo>
                        <a:pt x="1492" y="761"/>
                      </a:lnTo>
                      <a:lnTo>
                        <a:pt x="1484" y="796"/>
                      </a:lnTo>
                      <a:lnTo>
                        <a:pt x="1539" y="809"/>
                      </a:lnTo>
                      <a:lnTo>
                        <a:pt x="1452" y="799"/>
                      </a:lnTo>
                      <a:lnTo>
                        <a:pt x="1437" y="814"/>
                      </a:lnTo>
                      <a:lnTo>
                        <a:pt x="1502" y="854"/>
                      </a:lnTo>
                      <a:lnTo>
                        <a:pt x="1494" y="881"/>
                      </a:lnTo>
                      <a:lnTo>
                        <a:pt x="1444" y="899"/>
                      </a:lnTo>
                      <a:lnTo>
                        <a:pt x="1390" y="859"/>
                      </a:lnTo>
                      <a:lnTo>
                        <a:pt x="1315" y="891"/>
                      </a:lnTo>
                      <a:lnTo>
                        <a:pt x="1370" y="916"/>
                      </a:lnTo>
                      <a:lnTo>
                        <a:pt x="1317" y="939"/>
                      </a:lnTo>
                      <a:lnTo>
                        <a:pt x="1375" y="944"/>
                      </a:lnTo>
                      <a:lnTo>
                        <a:pt x="1352" y="986"/>
                      </a:lnTo>
                      <a:lnTo>
                        <a:pt x="1377" y="959"/>
                      </a:lnTo>
                      <a:lnTo>
                        <a:pt x="1437" y="999"/>
                      </a:lnTo>
                      <a:lnTo>
                        <a:pt x="1420" y="1026"/>
                      </a:lnTo>
                      <a:lnTo>
                        <a:pt x="1452" y="1016"/>
                      </a:lnTo>
                      <a:lnTo>
                        <a:pt x="1437" y="1049"/>
                      </a:lnTo>
                      <a:lnTo>
                        <a:pt x="1462" y="1031"/>
                      </a:lnTo>
                      <a:lnTo>
                        <a:pt x="1464" y="1109"/>
                      </a:lnTo>
                      <a:lnTo>
                        <a:pt x="1437" y="1079"/>
                      </a:lnTo>
                      <a:lnTo>
                        <a:pt x="1437" y="1109"/>
                      </a:lnTo>
                      <a:lnTo>
                        <a:pt x="1412" y="1101"/>
                      </a:lnTo>
                      <a:lnTo>
                        <a:pt x="1377" y="1041"/>
                      </a:lnTo>
                      <a:lnTo>
                        <a:pt x="1295" y="1006"/>
                      </a:lnTo>
                      <a:lnTo>
                        <a:pt x="1352" y="1049"/>
                      </a:lnTo>
                      <a:lnTo>
                        <a:pt x="1275" y="1071"/>
                      </a:lnTo>
                      <a:lnTo>
                        <a:pt x="1252" y="1109"/>
                      </a:lnTo>
                      <a:lnTo>
                        <a:pt x="1327" y="1116"/>
                      </a:lnTo>
                      <a:lnTo>
                        <a:pt x="1265" y="1136"/>
                      </a:lnTo>
                      <a:lnTo>
                        <a:pt x="1355" y="1111"/>
                      </a:lnTo>
                      <a:lnTo>
                        <a:pt x="1447" y="1141"/>
                      </a:lnTo>
                      <a:lnTo>
                        <a:pt x="1330" y="1231"/>
                      </a:lnTo>
                      <a:lnTo>
                        <a:pt x="1220" y="1271"/>
                      </a:lnTo>
                      <a:lnTo>
                        <a:pt x="1177" y="1271"/>
                      </a:lnTo>
                      <a:lnTo>
                        <a:pt x="1152" y="1231"/>
                      </a:lnTo>
                      <a:lnTo>
                        <a:pt x="1165" y="1271"/>
                      </a:lnTo>
                      <a:lnTo>
                        <a:pt x="1133" y="1293"/>
                      </a:lnTo>
                      <a:lnTo>
                        <a:pt x="1093" y="1388"/>
                      </a:lnTo>
                      <a:lnTo>
                        <a:pt x="1058" y="1388"/>
                      </a:lnTo>
                      <a:lnTo>
                        <a:pt x="1053" y="1416"/>
                      </a:lnTo>
                      <a:lnTo>
                        <a:pt x="1020" y="1421"/>
                      </a:lnTo>
                      <a:lnTo>
                        <a:pt x="1003" y="1411"/>
                      </a:lnTo>
                      <a:lnTo>
                        <a:pt x="1025" y="1388"/>
                      </a:lnTo>
                      <a:lnTo>
                        <a:pt x="1000" y="1388"/>
                      </a:lnTo>
                      <a:lnTo>
                        <a:pt x="990" y="1438"/>
                      </a:lnTo>
                      <a:lnTo>
                        <a:pt x="935" y="1441"/>
                      </a:lnTo>
                      <a:lnTo>
                        <a:pt x="938" y="1481"/>
                      </a:lnTo>
                      <a:lnTo>
                        <a:pt x="903" y="1483"/>
                      </a:lnTo>
                      <a:lnTo>
                        <a:pt x="933" y="1516"/>
                      </a:lnTo>
                      <a:lnTo>
                        <a:pt x="895" y="1518"/>
                      </a:lnTo>
                      <a:lnTo>
                        <a:pt x="925" y="1556"/>
                      </a:lnTo>
                      <a:lnTo>
                        <a:pt x="900" y="1556"/>
                      </a:lnTo>
                      <a:lnTo>
                        <a:pt x="918" y="1563"/>
                      </a:lnTo>
                      <a:lnTo>
                        <a:pt x="900" y="1600"/>
                      </a:lnTo>
                      <a:lnTo>
                        <a:pt x="883" y="1598"/>
                      </a:lnTo>
                      <a:lnTo>
                        <a:pt x="895" y="1610"/>
                      </a:lnTo>
                      <a:lnTo>
                        <a:pt x="861" y="1625"/>
                      </a:lnTo>
                      <a:lnTo>
                        <a:pt x="883" y="1680"/>
                      </a:lnTo>
                      <a:lnTo>
                        <a:pt x="861" y="1748"/>
                      </a:lnTo>
                      <a:lnTo>
                        <a:pt x="833" y="1750"/>
                      </a:lnTo>
                      <a:lnTo>
                        <a:pt x="856" y="1780"/>
                      </a:lnTo>
                      <a:lnTo>
                        <a:pt x="796" y="1780"/>
                      </a:lnTo>
                      <a:lnTo>
                        <a:pt x="786" y="1728"/>
                      </a:lnTo>
                      <a:lnTo>
                        <a:pt x="708" y="1738"/>
                      </a:lnTo>
                      <a:lnTo>
                        <a:pt x="728" y="1720"/>
                      </a:lnTo>
                      <a:lnTo>
                        <a:pt x="683" y="1703"/>
                      </a:lnTo>
                      <a:lnTo>
                        <a:pt x="703" y="1693"/>
                      </a:lnTo>
                      <a:lnTo>
                        <a:pt x="673" y="1693"/>
                      </a:lnTo>
                      <a:lnTo>
                        <a:pt x="683" y="1655"/>
                      </a:lnTo>
                      <a:lnTo>
                        <a:pt x="668" y="1668"/>
                      </a:lnTo>
                      <a:lnTo>
                        <a:pt x="611" y="1563"/>
                      </a:lnTo>
                      <a:lnTo>
                        <a:pt x="611" y="1533"/>
                      </a:lnTo>
                      <a:lnTo>
                        <a:pt x="653" y="1496"/>
                      </a:lnTo>
                      <a:lnTo>
                        <a:pt x="638" y="1486"/>
                      </a:lnTo>
                      <a:lnTo>
                        <a:pt x="596" y="1526"/>
                      </a:lnTo>
                      <a:lnTo>
                        <a:pt x="596" y="1453"/>
                      </a:lnTo>
                      <a:lnTo>
                        <a:pt x="559" y="1411"/>
                      </a:lnTo>
                      <a:lnTo>
                        <a:pt x="569" y="1348"/>
                      </a:lnTo>
                      <a:lnTo>
                        <a:pt x="544" y="1326"/>
                      </a:lnTo>
                      <a:lnTo>
                        <a:pt x="579" y="1278"/>
                      </a:lnTo>
                      <a:lnTo>
                        <a:pt x="559" y="1271"/>
                      </a:lnTo>
                      <a:lnTo>
                        <a:pt x="626" y="1271"/>
                      </a:lnTo>
                      <a:lnTo>
                        <a:pt x="618" y="1248"/>
                      </a:lnTo>
                      <a:lnTo>
                        <a:pt x="574" y="1251"/>
                      </a:lnTo>
                      <a:lnTo>
                        <a:pt x="643" y="1203"/>
                      </a:lnTo>
                      <a:lnTo>
                        <a:pt x="626" y="1186"/>
                      </a:lnTo>
                      <a:lnTo>
                        <a:pt x="643" y="1136"/>
                      </a:lnTo>
                      <a:lnTo>
                        <a:pt x="584" y="1133"/>
                      </a:lnTo>
                      <a:lnTo>
                        <a:pt x="521" y="1091"/>
                      </a:lnTo>
                      <a:lnTo>
                        <a:pt x="638" y="1116"/>
                      </a:lnTo>
                      <a:lnTo>
                        <a:pt x="616" y="1099"/>
                      </a:lnTo>
                      <a:lnTo>
                        <a:pt x="638" y="1089"/>
                      </a:lnTo>
                      <a:lnTo>
                        <a:pt x="591" y="1059"/>
                      </a:lnTo>
                      <a:lnTo>
                        <a:pt x="608" y="1041"/>
                      </a:lnTo>
                      <a:lnTo>
                        <a:pt x="581" y="1051"/>
                      </a:lnTo>
                      <a:lnTo>
                        <a:pt x="596" y="1034"/>
                      </a:lnTo>
                      <a:lnTo>
                        <a:pt x="571" y="1034"/>
                      </a:lnTo>
                      <a:lnTo>
                        <a:pt x="603" y="1021"/>
                      </a:lnTo>
                      <a:lnTo>
                        <a:pt x="551" y="991"/>
                      </a:lnTo>
                      <a:lnTo>
                        <a:pt x="544" y="1034"/>
                      </a:lnTo>
                      <a:lnTo>
                        <a:pt x="496" y="1034"/>
                      </a:lnTo>
                      <a:lnTo>
                        <a:pt x="491" y="1021"/>
                      </a:lnTo>
                      <a:lnTo>
                        <a:pt x="521" y="991"/>
                      </a:lnTo>
                      <a:lnTo>
                        <a:pt x="494" y="991"/>
                      </a:lnTo>
                      <a:lnTo>
                        <a:pt x="521" y="929"/>
                      </a:lnTo>
                      <a:lnTo>
                        <a:pt x="491" y="916"/>
                      </a:lnTo>
                      <a:lnTo>
                        <a:pt x="509" y="886"/>
                      </a:lnTo>
                      <a:lnTo>
                        <a:pt x="459" y="804"/>
                      </a:lnTo>
                      <a:lnTo>
                        <a:pt x="476" y="804"/>
                      </a:lnTo>
                      <a:lnTo>
                        <a:pt x="409" y="729"/>
                      </a:lnTo>
                      <a:lnTo>
                        <a:pt x="409" y="709"/>
                      </a:lnTo>
                      <a:lnTo>
                        <a:pt x="344" y="674"/>
                      </a:lnTo>
                      <a:lnTo>
                        <a:pt x="277" y="654"/>
                      </a:lnTo>
                      <a:lnTo>
                        <a:pt x="222" y="684"/>
                      </a:lnTo>
                      <a:lnTo>
                        <a:pt x="169" y="662"/>
                      </a:lnTo>
                      <a:lnTo>
                        <a:pt x="187" y="692"/>
                      </a:lnTo>
                      <a:lnTo>
                        <a:pt x="134" y="682"/>
                      </a:lnTo>
                      <a:lnTo>
                        <a:pt x="94" y="649"/>
                      </a:lnTo>
                      <a:lnTo>
                        <a:pt x="134" y="627"/>
                      </a:lnTo>
                      <a:lnTo>
                        <a:pt x="39" y="602"/>
                      </a:lnTo>
                      <a:lnTo>
                        <a:pt x="77" y="579"/>
                      </a:lnTo>
                      <a:lnTo>
                        <a:pt x="192" y="582"/>
                      </a:lnTo>
                      <a:lnTo>
                        <a:pt x="202" y="574"/>
                      </a:lnTo>
                      <a:lnTo>
                        <a:pt x="187" y="564"/>
                      </a:lnTo>
                      <a:lnTo>
                        <a:pt x="202" y="549"/>
                      </a:lnTo>
                      <a:lnTo>
                        <a:pt x="99" y="564"/>
                      </a:lnTo>
                      <a:lnTo>
                        <a:pt x="0" y="49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4" name="Freeform 217"/>
                <p:cNvSpPr>
                  <a:spLocks/>
                </p:cNvSpPr>
                <p:nvPr/>
              </p:nvSpPr>
              <p:spPr bwMode="auto">
                <a:xfrm>
                  <a:off x="7547" y="6781"/>
                  <a:ext cx="1734" cy="1780"/>
                </a:xfrm>
                <a:custGeom>
                  <a:avLst/>
                  <a:gdLst>
                    <a:gd name="T0" fmla="*/ 192 w 1734"/>
                    <a:gd name="T1" fmla="*/ 422 h 1780"/>
                    <a:gd name="T2" fmla="*/ 222 w 1734"/>
                    <a:gd name="T3" fmla="*/ 347 h 1780"/>
                    <a:gd name="T4" fmla="*/ 149 w 1734"/>
                    <a:gd name="T5" fmla="*/ 307 h 1780"/>
                    <a:gd name="T6" fmla="*/ 321 w 1734"/>
                    <a:gd name="T7" fmla="*/ 165 h 1780"/>
                    <a:gd name="T8" fmla="*/ 496 w 1734"/>
                    <a:gd name="T9" fmla="*/ 115 h 1780"/>
                    <a:gd name="T10" fmla="*/ 638 w 1734"/>
                    <a:gd name="T11" fmla="*/ 182 h 1780"/>
                    <a:gd name="T12" fmla="*/ 603 w 1734"/>
                    <a:gd name="T13" fmla="*/ 102 h 1780"/>
                    <a:gd name="T14" fmla="*/ 813 w 1734"/>
                    <a:gd name="T15" fmla="*/ 147 h 1780"/>
                    <a:gd name="T16" fmla="*/ 918 w 1734"/>
                    <a:gd name="T17" fmla="*/ 102 h 1780"/>
                    <a:gd name="T18" fmla="*/ 761 w 1734"/>
                    <a:gd name="T19" fmla="*/ 45 h 1780"/>
                    <a:gd name="T20" fmla="*/ 950 w 1734"/>
                    <a:gd name="T21" fmla="*/ 77 h 1780"/>
                    <a:gd name="T22" fmla="*/ 943 w 1734"/>
                    <a:gd name="T23" fmla="*/ 15 h 1780"/>
                    <a:gd name="T24" fmla="*/ 1307 w 1734"/>
                    <a:gd name="T25" fmla="*/ 37 h 1780"/>
                    <a:gd name="T26" fmla="*/ 1340 w 1734"/>
                    <a:gd name="T27" fmla="*/ 45 h 1780"/>
                    <a:gd name="T28" fmla="*/ 1459 w 1734"/>
                    <a:gd name="T29" fmla="*/ 97 h 1780"/>
                    <a:gd name="T30" fmla="*/ 1108 w 1734"/>
                    <a:gd name="T31" fmla="*/ 165 h 1780"/>
                    <a:gd name="T32" fmla="*/ 1292 w 1734"/>
                    <a:gd name="T33" fmla="*/ 205 h 1780"/>
                    <a:gd name="T34" fmla="*/ 1502 w 1734"/>
                    <a:gd name="T35" fmla="*/ 190 h 1780"/>
                    <a:gd name="T36" fmla="*/ 1649 w 1734"/>
                    <a:gd name="T37" fmla="*/ 160 h 1780"/>
                    <a:gd name="T38" fmla="*/ 1469 w 1734"/>
                    <a:gd name="T39" fmla="*/ 289 h 1780"/>
                    <a:gd name="T40" fmla="*/ 1587 w 1734"/>
                    <a:gd name="T41" fmla="*/ 332 h 1780"/>
                    <a:gd name="T42" fmla="*/ 1479 w 1734"/>
                    <a:gd name="T43" fmla="*/ 447 h 1780"/>
                    <a:gd name="T44" fmla="*/ 1494 w 1734"/>
                    <a:gd name="T45" fmla="*/ 542 h 1780"/>
                    <a:gd name="T46" fmla="*/ 1462 w 1734"/>
                    <a:gd name="T47" fmla="*/ 602 h 1780"/>
                    <a:gd name="T48" fmla="*/ 1514 w 1734"/>
                    <a:gd name="T49" fmla="*/ 664 h 1780"/>
                    <a:gd name="T50" fmla="*/ 1447 w 1734"/>
                    <a:gd name="T51" fmla="*/ 724 h 1780"/>
                    <a:gd name="T52" fmla="*/ 1484 w 1734"/>
                    <a:gd name="T53" fmla="*/ 796 h 1780"/>
                    <a:gd name="T54" fmla="*/ 1502 w 1734"/>
                    <a:gd name="T55" fmla="*/ 854 h 1780"/>
                    <a:gd name="T56" fmla="*/ 1315 w 1734"/>
                    <a:gd name="T57" fmla="*/ 891 h 1780"/>
                    <a:gd name="T58" fmla="*/ 1352 w 1734"/>
                    <a:gd name="T59" fmla="*/ 986 h 1780"/>
                    <a:gd name="T60" fmla="*/ 1452 w 1734"/>
                    <a:gd name="T61" fmla="*/ 1016 h 1780"/>
                    <a:gd name="T62" fmla="*/ 1437 w 1734"/>
                    <a:gd name="T63" fmla="*/ 1079 h 1780"/>
                    <a:gd name="T64" fmla="*/ 1295 w 1734"/>
                    <a:gd name="T65" fmla="*/ 1006 h 1780"/>
                    <a:gd name="T66" fmla="*/ 1327 w 1734"/>
                    <a:gd name="T67" fmla="*/ 1116 h 1780"/>
                    <a:gd name="T68" fmla="*/ 1330 w 1734"/>
                    <a:gd name="T69" fmla="*/ 1231 h 1780"/>
                    <a:gd name="T70" fmla="*/ 1165 w 1734"/>
                    <a:gd name="T71" fmla="*/ 1271 h 1780"/>
                    <a:gd name="T72" fmla="*/ 1053 w 1734"/>
                    <a:gd name="T73" fmla="*/ 1416 h 1780"/>
                    <a:gd name="T74" fmla="*/ 1000 w 1734"/>
                    <a:gd name="T75" fmla="*/ 1388 h 1780"/>
                    <a:gd name="T76" fmla="*/ 903 w 1734"/>
                    <a:gd name="T77" fmla="*/ 1483 h 1780"/>
                    <a:gd name="T78" fmla="*/ 900 w 1734"/>
                    <a:gd name="T79" fmla="*/ 1556 h 1780"/>
                    <a:gd name="T80" fmla="*/ 895 w 1734"/>
                    <a:gd name="T81" fmla="*/ 1610 h 1780"/>
                    <a:gd name="T82" fmla="*/ 833 w 1734"/>
                    <a:gd name="T83" fmla="*/ 1750 h 1780"/>
                    <a:gd name="T84" fmla="*/ 708 w 1734"/>
                    <a:gd name="T85" fmla="*/ 1738 h 1780"/>
                    <a:gd name="T86" fmla="*/ 673 w 1734"/>
                    <a:gd name="T87" fmla="*/ 1693 h 1780"/>
                    <a:gd name="T88" fmla="*/ 611 w 1734"/>
                    <a:gd name="T89" fmla="*/ 1533 h 1780"/>
                    <a:gd name="T90" fmla="*/ 596 w 1734"/>
                    <a:gd name="T91" fmla="*/ 1453 h 1780"/>
                    <a:gd name="T92" fmla="*/ 579 w 1734"/>
                    <a:gd name="T93" fmla="*/ 1278 h 1780"/>
                    <a:gd name="T94" fmla="*/ 574 w 1734"/>
                    <a:gd name="T95" fmla="*/ 1251 h 1780"/>
                    <a:gd name="T96" fmla="*/ 584 w 1734"/>
                    <a:gd name="T97" fmla="*/ 1133 h 1780"/>
                    <a:gd name="T98" fmla="*/ 638 w 1734"/>
                    <a:gd name="T99" fmla="*/ 1089 h 1780"/>
                    <a:gd name="T100" fmla="*/ 596 w 1734"/>
                    <a:gd name="T101" fmla="*/ 1034 h 1780"/>
                    <a:gd name="T102" fmla="*/ 544 w 1734"/>
                    <a:gd name="T103" fmla="*/ 1034 h 1780"/>
                    <a:gd name="T104" fmla="*/ 494 w 1734"/>
                    <a:gd name="T105" fmla="*/ 991 h 1780"/>
                    <a:gd name="T106" fmla="*/ 459 w 1734"/>
                    <a:gd name="T107" fmla="*/ 804 h 1780"/>
                    <a:gd name="T108" fmla="*/ 344 w 1734"/>
                    <a:gd name="T109" fmla="*/ 674 h 1780"/>
                    <a:gd name="T110" fmla="*/ 187 w 1734"/>
                    <a:gd name="T111" fmla="*/ 692 h 1780"/>
                    <a:gd name="T112" fmla="*/ 39 w 1734"/>
                    <a:gd name="T113" fmla="*/ 602 h 1780"/>
                    <a:gd name="T114" fmla="*/ 187 w 1734"/>
                    <a:gd name="T115" fmla="*/ 564 h 178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1734"/>
                    <a:gd name="T175" fmla="*/ 0 h 1780"/>
                    <a:gd name="T176" fmla="*/ 1734 w 1734"/>
                    <a:gd name="T177" fmla="*/ 1780 h 178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1734" h="1780">
                      <a:moveTo>
                        <a:pt x="0" y="494"/>
                      </a:moveTo>
                      <a:lnTo>
                        <a:pt x="5" y="474"/>
                      </a:lnTo>
                      <a:lnTo>
                        <a:pt x="122" y="422"/>
                      </a:lnTo>
                      <a:lnTo>
                        <a:pt x="192" y="422"/>
                      </a:lnTo>
                      <a:lnTo>
                        <a:pt x="232" y="379"/>
                      </a:lnTo>
                      <a:lnTo>
                        <a:pt x="222" y="372"/>
                      </a:lnTo>
                      <a:lnTo>
                        <a:pt x="244" y="352"/>
                      </a:lnTo>
                      <a:lnTo>
                        <a:pt x="222" y="347"/>
                      </a:lnTo>
                      <a:lnTo>
                        <a:pt x="264" y="324"/>
                      </a:lnTo>
                      <a:lnTo>
                        <a:pt x="249" y="314"/>
                      </a:lnTo>
                      <a:lnTo>
                        <a:pt x="197" y="342"/>
                      </a:lnTo>
                      <a:lnTo>
                        <a:pt x="149" y="307"/>
                      </a:lnTo>
                      <a:lnTo>
                        <a:pt x="209" y="289"/>
                      </a:lnTo>
                      <a:lnTo>
                        <a:pt x="247" y="232"/>
                      </a:lnTo>
                      <a:lnTo>
                        <a:pt x="321" y="232"/>
                      </a:lnTo>
                      <a:lnTo>
                        <a:pt x="321" y="165"/>
                      </a:lnTo>
                      <a:lnTo>
                        <a:pt x="379" y="165"/>
                      </a:lnTo>
                      <a:lnTo>
                        <a:pt x="439" y="210"/>
                      </a:lnTo>
                      <a:lnTo>
                        <a:pt x="369" y="155"/>
                      </a:lnTo>
                      <a:lnTo>
                        <a:pt x="496" y="115"/>
                      </a:lnTo>
                      <a:lnTo>
                        <a:pt x="534" y="142"/>
                      </a:lnTo>
                      <a:lnTo>
                        <a:pt x="536" y="197"/>
                      </a:lnTo>
                      <a:lnTo>
                        <a:pt x="551" y="152"/>
                      </a:lnTo>
                      <a:lnTo>
                        <a:pt x="638" y="182"/>
                      </a:lnTo>
                      <a:lnTo>
                        <a:pt x="608" y="157"/>
                      </a:lnTo>
                      <a:lnTo>
                        <a:pt x="646" y="160"/>
                      </a:lnTo>
                      <a:lnTo>
                        <a:pt x="611" y="130"/>
                      </a:lnTo>
                      <a:lnTo>
                        <a:pt x="603" y="102"/>
                      </a:lnTo>
                      <a:lnTo>
                        <a:pt x="621" y="100"/>
                      </a:lnTo>
                      <a:lnTo>
                        <a:pt x="786" y="175"/>
                      </a:lnTo>
                      <a:lnTo>
                        <a:pt x="773" y="152"/>
                      </a:lnTo>
                      <a:lnTo>
                        <a:pt x="813" y="147"/>
                      </a:lnTo>
                      <a:lnTo>
                        <a:pt x="786" y="125"/>
                      </a:lnTo>
                      <a:lnTo>
                        <a:pt x="846" y="130"/>
                      </a:lnTo>
                      <a:lnTo>
                        <a:pt x="756" y="77"/>
                      </a:lnTo>
                      <a:lnTo>
                        <a:pt x="918" y="102"/>
                      </a:lnTo>
                      <a:lnTo>
                        <a:pt x="883" y="77"/>
                      </a:lnTo>
                      <a:lnTo>
                        <a:pt x="783" y="72"/>
                      </a:lnTo>
                      <a:lnTo>
                        <a:pt x="816" y="65"/>
                      </a:lnTo>
                      <a:lnTo>
                        <a:pt x="761" y="45"/>
                      </a:lnTo>
                      <a:lnTo>
                        <a:pt x="831" y="47"/>
                      </a:lnTo>
                      <a:lnTo>
                        <a:pt x="798" y="37"/>
                      </a:lnTo>
                      <a:lnTo>
                        <a:pt x="831" y="25"/>
                      </a:lnTo>
                      <a:lnTo>
                        <a:pt x="950" y="77"/>
                      </a:lnTo>
                      <a:lnTo>
                        <a:pt x="938" y="60"/>
                      </a:lnTo>
                      <a:lnTo>
                        <a:pt x="990" y="45"/>
                      </a:lnTo>
                      <a:lnTo>
                        <a:pt x="945" y="37"/>
                      </a:lnTo>
                      <a:lnTo>
                        <a:pt x="943" y="15"/>
                      </a:lnTo>
                      <a:lnTo>
                        <a:pt x="973" y="0"/>
                      </a:lnTo>
                      <a:lnTo>
                        <a:pt x="1292" y="15"/>
                      </a:lnTo>
                      <a:lnTo>
                        <a:pt x="1317" y="25"/>
                      </a:lnTo>
                      <a:lnTo>
                        <a:pt x="1307" y="37"/>
                      </a:lnTo>
                      <a:lnTo>
                        <a:pt x="1093" y="37"/>
                      </a:lnTo>
                      <a:lnTo>
                        <a:pt x="1118" y="50"/>
                      </a:lnTo>
                      <a:lnTo>
                        <a:pt x="1033" y="65"/>
                      </a:lnTo>
                      <a:lnTo>
                        <a:pt x="1340" y="45"/>
                      </a:lnTo>
                      <a:lnTo>
                        <a:pt x="1347" y="65"/>
                      </a:lnTo>
                      <a:lnTo>
                        <a:pt x="1307" y="80"/>
                      </a:lnTo>
                      <a:lnTo>
                        <a:pt x="1377" y="70"/>
                      </a:lnTo>
                      <a:lnTo>
                        <a:pt x="1459" y="97"/>
                      </a:lnTo>
                      <a:lnTo>
                        <a:pt x="1340" y="142"/>
                      </a:lnTo>
                      <a:lnTo>
                        <a:pt x="1145" y="137"/>
                      </a:lnTo>
                      <a:lnTo>
                        <a:pt x="1187" y="147"/>
                      </a:lnTo>
                      <a:lnTo>
                        <a:pt x="1108" y="165"/>
                      </a:lnTo>
                      <a:lnTo>
                        <a:pt x="1108" y="190"/>
                      </a:lnTo>
                      <a:lnTo>
                        <a:pt x="1320" y="155"/>
                      </a:lnTo>
                      <a:lnTo>
                        <a:pt x="1340" y="165"/>
                      </a:lnTo>
                      <a:lnTo>
                        <a:pt x="1292" y="205"/>
                      </a:lnTo>
                      <a:lnTo>
                        <a:pt x="1432" y="147"/>
                      </a:lnTo>
                      <a:lnTo>
                        <a:pt x="1437" y="200"/>
                      </a:lnTo>
                      <a:lnTo>
                        <a:pt x="1372" y="297"/>
                      </a:lnTo>
                      <a:lnTo>
                        <a:pt x="1502" y="190"/>
                      </a:lnTo>
                      <a:lnTo>
                        <a:pt x="1499" y="205"/>
                      </a:lnTo>
                      <a:lnTo>
                        <a:pt x="1564" y="205"/>
                      </a:lnTo>
                      <a:lnTo>
                        <a:pt x="1579" y="165"/>
                      </a:lnTo>
                      <a:lnTo>
                        <a:pt x="1649" y="160"/>
                      </a:lnTo>
                      <a:lnTo>
                        <a:pt x="1734" y="192"/>
                      </a:lnTo>
                      <a:lnTo>
                        <a:pt x="1652" y="240"/>
                      </a:lnTo>
                      <a:lnTo>
                        <a:pt x="1657" y="265"/>
                      </a:lnTo>
                      <a:lnTo>
                        <a:pt x="1469" y="289"/>
                      </a:lnTo>
                      <a:lnTo>
                        <a:pt x="1622" y="292"/>
                      </a:lnTo>
                      <a:lnTo>
                        <a:pt x="1494" y="332"/>
                      </a:lnTo>
                      <a:lnTo>
                        <a:pt x="1507" y="359"/>
                      </a:lnTo>
                      <a:lnTo>
                        <a:pt x="1587" y="332"/>
                      </a:lnTo>
                      <a:lnTo>
                        <a:pt x="1527" y="372"/>
                      </a:lnTo>
                      <a:lnTo>
                        <a:pt x="1519" y="419"/>
                      </a:lnTo>
                      <a:lnTo>
                        <a:pt x="1539" y="404"/>
                      </a:lnTo>
                      <a:lnTo>
                        <a:pt x="1479" y="447"/>
                      </a:lnTo>
                      <a:lnTo>
                        <a:pt x="1459" y="542"/>
                      </a:lnTo>
                      <a:lnTo>
                        <a:pt x="1492" y="519"/>
                      </a:lnTo>
                      <a:lnTo>
                        <a:pt x="1534" y="542"/>
                      </a:lnTo>
                      <a:lnTo>
                        <a:pt x="1494" y="542"/>
                      </a:lnTo>
                      <a:lnTo>
                        <a:pt x="1494" y="564"/>
                      </a:lnTo>
                      <a:lnTo>
                        <a:pt x="1562" y="574"/>
                      </a:lnTo>
                      <a:lnTo>
                        <a:pt x="1564" y="609"/>
                      </a:lnTo>
                      <a:lnTo>
                        <a:pt x="1462" y="602"/>
                      </a:lnTo>
                      <a:lnTo>
                        <a:pt x="1492" y="617"/>
                      </a:lnTo>
                      <a:lnTo>
                        <a:pt x="1434" y="627"/>
                      </a:lnTo>
                      <a:lnTo>
                        <a:pt x="1462" y="662"/>
                      </a:lnTo>
                      <a:lnTo>
                        <a:pt x="1514" y="664"/>
                      </a:lnTo>
                      <a:lnTo>
                        <a:pt x="1484" y="692"/>
                      </a:lnTo>
                      <a:lnTo>
                        <a:pt x="1524" y="709"/>
                      </a:lnTo>
                      <a:lnTo>
                        <a:pt x="1522" y="749"/>
                      </a:lnTo>
                      <a:lnTo>
                        <a:pt x="1447" y="724"/>
                      </a:lnTo>
                      <a:lnTo>
                        <a:pt x="1494" y="749"/>
                      </a:lnTo>
                      <a:lnTo>
                        <a:pt x="1464" y="764"/>
                      </a:lnTo>
                      <a:lnTo>
                        <a:pt x="1492" y="761"/>
                      </a:lnTo>
                      <a:lnTo>
                        <a:pt x="1484" y="796"/>
                      </a:lnTo>
                      <a:lnTo>
                        <a:pt x="1539" y="809"/>
                      </a:lnTo>
                      <a:lnTo>
                        <a:pt x="1452" y="799"/>
                      </a:lnTo>
                      <a:lnTo>
                        <a:pt x="1437" y="814"/>
                      </a:lnTo>
                      <a:lnTo>
                        <a:pt x="1502" y="854"/>
                      </a:lnTo>
                      <a:lnTo>
                        <a:pt x="1494" y="881"/>
                      </a:lnTo>
                      <a:lnTo>
                        <a:pt x="1444" y="899"/>
                      </a:lnTo>
                      <a:lnTo>
                        <a:pt x="1390" y="859"/>
                      </a:lnTo>
                      <a:lnTo>
                        <a:pt x="1315" y="891"/>
                      </a:lnTo>
                      <a:lnTo>
                        <a:pt x="1370" y="916"/>
                      </a:lnTo>
                      <a:lnTo>
                        <a:pt x="1317" y="939"/>
                      </a:lnTo>
                      <a:lnTo>
                        <a:pt x="1375" y="944"/>
                      </a:lnTo>
                      <a:lnTo>
                        <a:pt x="1352" y="986"/>
                      </a:lnTo>
                      <a:lnTo>
                        <a:pt x="1377" y="959"/>
                      </a:lnTo>
                      <a:lnTo>
                        <a:pt x="1437" y="999"/>
                      </a:lnTo>
                      <a:lnTo>
                        <a:pt x="1420" y="1026"/>
                      </a:lnTo>
                      <a:lnTo>
                        <a:pt x="1452" y="1016"/>
                      </a:lnTo>
                      <a:lnTo>
                        <a:pt x="1437" y="1049"/>
                      </a:lnTo>
                      <a:lnTo>
                        <a:pt x="1462" y="1031"/>
                      </a:lnTo>
                      <a:lnTo>
                        <a:pt x="1464" y="1109"/>
                      </a:lnTo>
                      <a:lnTo>
                        <a:pt x="1437" y="1079"/>
                      </a:lnTo>
                      <a:lnTo>
                        <a:pt x="1437" y="1109"/>
                      </a:lnTo>
                      <a:lnTo>
                        <a:pt x="1412" y="1101"/>
                      </a:lnTo>
                      <a:lnTo>
                        <a:pt x="1377" y="1041"/>
                      </a:lnTo>
                      <a:lnTo>
                        <a:pt x="1295" y="1006"/>
                      </a:lnTo>
                      <a:lnTo>
                        <a:pt x="1352" y="1049"/>
                      </a:lnTo>
                      <a:lnTo>
                        <a:pt x="1275" y="1071"/>
                      </a:lnTo>
                      <a:lnTo>
                        <a:pt x="1252" y="1109"/>
                      </a:lnTo>
                      <a:lnTo>
                        <a:pt x="1327" y="1116"/>
                      </a:lnTo>
                      <a:lnTo>
                        <a:pt x="1265" y="1136"/>
                      </a:lnTo>
                      <a:lnTo>
                        <a:pt x="1355" y="1111"/>
                      </a:lnTo>
                      <a:lnTo>
                        <a:pt x="1447" y="1141"/>
                      </a:lnTo>
                      <a:lnTo>
                        <a:pt x="1330" y="1231"/>
                      </a:lnTo>
                      <a:lnTo>
                        <a:pt x="1220" y="1271"/>
                      </a:lnTo>
                      <a:lnTo>
                        <a:pt x="1177" y="1271"/>
                      </a:lnTo>
                      <a:lnTo>
                        <a:pt x="1152" y="1231"/>
                      </a:lnTo>
                      <a:lnTo>
                        <a:pt x="1165" y="1271"/>
                      </a:lnTo>
                      <a:lnTo>
                        <a:pt x="1133" y="1293"/>
                      </a:lnTo>
                      <a:lnTo>
                        <a:pt x="1093" y="1388"/>
                      </a:lnTo>
                      <a:lnTo>
                        <a:pt x="1058" y="1388"/>
                      </a:lnTo>
                      <a:lnTo>
                        <a:pt x="1053" y="1416"/>
                      </a:lnTo>
                      <a:lnTo>
                        <a:pt x="1020" y="1421"/>
                      </a:lnTo>
                      <a:lnTo>
                        <a:pt x="1003" y="1411"/>
                      </a:lnTo>
                      <a:lnTo>
                        <a:pt x="1025" y="1388"/>
                      </a:lnTo>
                      <a:lnTo>
                        <a:pt x="1000" y="1388"/>
                      </a:lnTo>
                      <a:lnTo>
                        <a:pt x="990" y="1438"/>
                      </a:lnTo>
                      <a:lnTo>
                        <a:pt x="935" y="1441"/>
                      </a:lnTo>
                      <a:lnTo>
                        <a:pt x="938" y="1481"/>
                      </a:lnTo>
                      <a:lnTo>
                        <a:pt x="903" y="1483"/>
                      </a:lnTo>
                      <a:lnTo>
                        <a:pt x="933" y="1516"/>
                      </a:lnTo>
                      <a:lnTo>
                        <a:pt x="895" y="1518"/>
                      </a:lnTo>
                      <a:lnTo>
                        <a:pt x="925" y="1556"/>
                      </a:lnTo>
                      <a:lnTo>
                        <a:pt x="900" y="1556"/>
                      </a:lnTo>
                      <a:lnTo>
                        <a:pt x="918" y="1563"/>
                      </a:lnTo>
                      <a:lnTo>
                        <a:pt x="900" y="1600"/>
                      </a:lnTo>
                      <a:lnTo>
                        <a:pt x="883" y="1598"/>
                      </a:lnTo>
                      <a:lnTo>
                        <a:pt x="895" y="1610"/>
                      </a:lnTo>
                      <a:lnTo>
                        <a:pt x="861" y="1625"/>
                      </a:lnTo>
                      <a:lnTo>
                        <a:pt x="883" y="1680"/>
                      </a:lnTo>
                      <a:lnTo>
                        <a:pt x="861" y="1748"/>
                      </a:lnTo>
                      <a:lnTo>
                        <a:pt x="833" y="1750"/>
                      </a:lnTo>
                      <a:lnTo>
                        <a:pt x="856" y="1780"/>
                      </a:lnTo>
                      <a:lnTo>
                        <a:pt x="796" y="1780"/>
                      </a:lnTo>
                      <a:lnTo>
                        <a:pt x="786" y="1728"/>
                      </a:lnTo>
                      <a:lnTo>
                        <a:pt x="708" y="1738"/>
                      </a:lnTo>
                      <a:lnTo>
                        <a:pt x="728" y="1720"/>
                      </a:lnTo>
                      <a:lnTo>
                        <a:pt x="683" y="1703"/>
                      </a:lnTo>
                      <a:lnTo>
                        <a:pt x="703" y="1693"/>
                      </a:lnTo>
                      <a:lnTo>
                        <a:pt x="673" y="1693"/>
                      </a:lnTo>
                      <a:lnTo>
                        <a:pt x="683" y="1655"/>
                      </a:lnTo>
                      <a:lnTo>
                        <a:pt x="668" y="1668"/>
                      </a:lnTo>
                      <a:lnTo>
                        <a:pt x="611" y="1563"/>
                      </a:lnTo>
                      <a:lnTo>
                        <a:pt x="611" y="1533"/>
                      </a:lnTo>
                      <a:lnTo>
                        <a:pt x="653" y="1496"/>
                      </a:lnTo>
                      <a:lnTo>
                        <a:pt x="638" y="1486"/>
                      </a:lnTo>
                      <a:lnTo>
                        <a:pt x="596" y="1526"/>
                      </a:lnTo>
                      <a:lnTo>
                        <a:pt x="596" y="1453"/>
                      </a:lnTo>
                      <a:lnTo>
                        <a:pt x="559" y="1411"/>
                      </a:lnTo>
                      <a:lnTo>
                        <a:pt x="569" y="1348"/>
                      </a:lnTo>
                      <a:lnTo>
                        <a:pt x="544" y="1326"/>
                      </a:lnTo>
                      <a:lnTo>
                        <a:pt x="579" y="1278"/>
                      </a:lnTo>
                      <a:lnTo>
                        <a:pt x="559" y="1271"/>
                      </a:lnTo>
                      <a:lnTo>
                        <a:pt x="626" y="1271"/>
                      </a:lnTo>
                      <a:lnTo>
                        <a:pt x="618" y="1248"/>
                      </a:lnTo>
                      <a:lnTo>
                        <a:pt x="574" y="1251"/>
                      </a:lnTo>
                      <a:lnTo>
                        <a:pt x="643" y="1203"/>
                      </a:lnTo>
                      <a:lnTo>
                        <a:pt x="626" y="1186"/>
                      </a:lnTo>
                      <a:lnTo>
                        <a:pt x="643" y="1136"/>
                      </a:lnTo>
                      <a:lnTo>
                        <a:pt x="584" y="1133"/>
                      </a:lnTo>
                      <a:lnTo>
                        <a:pt x="521" y="1091"/>
                      </a:lnTo>
                      <a:lnTo>
                        <a:pt x="638" y="1116"/>
                      </a:lnTo>
                      <a:lnTo>
                        <a:pt x="616" y="1099"/>
                      </a:lnTo>
                      <a:lnTo>
                        <a:pt x="638" y="1089"/>
                      </a:lnTo>
                      <a:lnTo>
                        <a:pt x="591" y="1059"/>
                      </a:lnTo>
                      <a:lnTo>
                        <a:pt x="608" y="1041"/>
                      </a:lnTo>
                      <a:lnTo>
                        <a:pt x="581" y="1051"/>
                      </a:lnTo>
                      <a:lnTo>
                        <a:pt x="596" y="1034"/>
                      </a:lnTo>
                      <a:lnTo>
                        <a:pt x="571" y="1034"/>
                      </a:lnTo>
                      <a:lnTo>
                        <a:pt x="603" y="1021"/>
                      </a:lnTo>
                      <a:lnTo>
                        <a:pt x="551" y="991"/>
                      </a:lnTo>
                      <a:lnTo>
                        <a:pt x="544" y="1034"/>
                      </a:lnTo>
                      <a:lnTo>
                        <a:pt x="496" y="1034"/>
                      </a:lnTo>
                      <a:lnTo>
                        <a:pt x="491" y="1021"/>
                      </a:lnTo>
                      <a:lnTo>
                        <a:pt x="521" y="991"/>
                      </a:lnTo>
                      <a:lnTo>
                        <a:pt x="494" y="991"/>
                      </a:lnTo>
                      <a:lnTo>
                        <a:pt x="521" y="929"/>
                      </a:lnTo>
                      <a:lnTo>
                        <a:pt x="491" y="916"/>
                      </a:lnTo>
                      <a:lnTo>
                        <a:pt x="509" y="886"/>
                      </a:lnTo>
                      <a:lnTo>
                        <a:pt x="459" y="804"/>
                      </a:lnTo>
                      <a:lnTo>
                        <a:pt x="476" y="804"/>
                      </a:lnTo>
                      <a:lnTo>
                        <a:pt x="409" y="729"/>
                      </a:lnTo>
                      <a:lnTo>
                        <a:pt x="409" y="709"/>
                      </a:lnTo>
                      <a:lnTo>
                        <a:pt x="344" y="674"/>
                      </a:lnTo>
                      <a:lnTo>
                        <a:pt x="277" y="654"/>
                      </a:lnTo>
                      <a:lnTo>
                        <a:pt x="222" y="684"/>
                      </a:lnTo>
                      <a:lnTo>
                        <a:pt x="169" y="662"/>
                      </a:lnTo>
                      <a:lnTo>
                        <a:pt x="187" y="692"/>
                      </a:lnTo>
                      <a:lnTo>
                        <a:pt x="134" y="682"/>
                      </a:lnTo>
                      <a:lnTo>
                        <a:pt x="94" y="649"/>
                      </a:lnTo>
                      <a:lnTo>
                        <a:pt x="134" y="627"/>
                      </a:lnTo>
                      <a:lnTo>
                        <a:pt x="39" y="602"/>
                      </a:lnTo>
                      <a:lnTo>
                        <a:pt x="77" y="579"/>
                      </a:lnTo>
                      <a:lnTo>
                        <a:pt x="192" y="582"/>
                      </a:lnTo>
                      <a:lnTo>
                        <a:pt x="202" y="574"/>
                      </a:lnTo>
                      <a:lnTo>
                        <a:pt x="187" y="564"/>
                      </a:lnTo>
                      <a:lnTo>
                        <a:pt x="202" y="549"/>
                      </a:lnTo>
                      <a:lnTo>
                        <a:pt x="99" y="564"/>
                      </a:lnTo>
                      <a:lnTo>
                        <a:pt x="0" y="49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1" name="Group 218"/>
              <p:cNvGrpSpPr>
                <a:grpSpLocks/>
              </p:cNvGrpSpPr>
              <p:nvPr/>
            </p:nvGrpSpPr>
            <p:grpSpPr bwMode="auto">
              <a:xfrm>
                <a:off x="1918" y="2864"/>
                <a:ext cx="52" cy="69"/>
                <a:chOff x="6990" y="10571"/>
                <a:chExt cx="117" cy="180"/>
              </a:xfrm>
            </p:grpSpPr>
            <p:sp>
              <p:nvSpPr>
                <p:cNvPr id="621" name="Freeform 219"/>
                <p:cNvSpPr>
                  <a:spLocks/>
                </p:cNvSpPr>
                <p:nvPr/>
              </p:nvSpPr>
              <p:spPr bwMode="auto">
                <a:xfrm>
                  <a:off x="6990" y="10571"/>
                  <a:ext cx="117" cy="180"/>
                </a:xfrm>
                <a:custGeom>
                  <a:avLst/>
                  <a:gdLst>
                    <a:gd name="T0" fmla="*/ 0 w 117"/>
                    <a:gd name="T1" fmla="*/ 143 h 180"/>
                    <a:gd name="T2" fmla="*/ 23 w 117"/>
                    <a:gd name="T3" fmla="*/ 80 h 180"/>
                    <a:gd name="T4" fmla="*/ 52 w 117"/>
                    <a:gd name="T5" fmla="*/ 80 h 180"/>
                    <a:gd name="T6" fmla="*/ 23 w 117"/>
                    <a:gd name="T7" fmla="*/ 23 h 180"/>
                    <a:gd name="T8" fmla="*/ 90 w 117"/>
                    <a:gd name="T9" fmla="*/ 0 h 180"/>
                    <a:gd name="T10" fmla="*/ 100 w 117"/>
                    <a:gd name="T11" fmla="*/ 88 h 180"/>
                    <a:gd name="T12" fmla="*/ 117 w 117"/>
                    <a:gd name="T13" fmla="*/ 90 h 180"/>
                    <a:gd name="T14" fmla="*/ 85 w 117"/>
                    <a:gd name="T15" fmla="*/ 145 h 180"/>
                    <a:gd name="T16" fmla="*/ 65 w 117"/>
                    <a:gd name="T17" fmla="*/ 180 h 180"/>
                    <a:gd name="T18" fmla="*/ 0 w 117"/>
                    <a:gd name="T19" fmla="*/ 143 h 18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7"/>
                    <a:gd name="T31" fmla="*/ 0 h 180"/>
                    <a:gd name="T32" fmla="*/ 117 w 117"/>
                    <a:gd name="T33" fmla="*/ 180 h 18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7" h="180">
                      <a:moveTo>
                        <a:pt x="0" y="143"/>
                      </a:moveTo>
                      <a:lnTo>
                        <a:pt x="23" y="80"/>
                      </a:lnTo>
                      <a:lnTo>
                        <a:pt x="52" y="80"/>
                      </a:lnTo>
                      <a:lnTo>
                        <a:pt x="23" y="23"/>
                      </a:lnTo>
                      <a:lnTo>
                        <a:pt x="90" y="0"/>
                      </a:lnTo>
                      <a:lnTo>
                        <a:pt x="100" y="88"/>
                      </a:lnTo>
                      <a:lnTo>
                        <a:pt x="117" y="90"/>
                      </a:lnTo>
                      <a:lnTo>
                        <a:pt x="85" y="145"/>
                      </a:lnTo>
                      <a:lnTo>
                        <a:pt x="65" y="180"/>
                      </a:lnTo>
                      <a:lnTo>
                        <a:pt x="0" y="14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2" name="Freeform 220"/>
                <p:cNvSpPr>
                  <a:spLocks/>
                </p:cNvSpPr>
                <p:nvPr/>
              </p:nvSpPr>
              <p:spPr bwMode="auto">
                <a:xfrm>
                  <a:off x="6990" y="10571"/>
                  <a:ext cx="117" cy="180"/>
                </a:xfrm>
                <a:custGeom>
                  <a:avLst/>
                  <a:gdLst>
                    <a:gd name="T0" fmla="*/ 0 w 117"/>
                    <a:gd name="T1" fmla="*/ 143 h 180"/>
                    <a:gd name="T2" fmla="*/ 23 w 117"/>
                    <a:gd name="T3" fmla="*/ 80 h 180"/>
                    <a:gd name="T4" fmla="*/ 52 w 117"/>
                    <a:gd name="T5" fmla="*/ 80 h 180"/>
                    <a:gd name="T6" fmla="*/ 23 w 117"/>
                    <a:gd name="T7" fmla="*/ 23 h 180"/>
                    <a:gd name="T8" fmla="*/ 90 w 117"/>
                    <a:gd name="T9" fmla="*/ 0 h 180"/>
                    <a:gd name="T10" fmla="*/ 100 w 117"/>
                    <a:gd name="T11" fmla="*/ 88 h 180"/>
                    <a:gd name="T12" fmla="*/ 117 w 117"/>
                    <a:gd name="T13" fmla="*/ 90 h 180"/>
                    <a:gd name="T14" fmla="*/ 85 w 117"/>
                    <a:gd name="T15" fmla="*/ 145 h 180"/>
                    <a:gd name="T16" fmla="*/ 65 w 117"/>
                    <a:gd name="T17" fmla="*/ 180 h 180"/>
                    <a:gd name="T18" fmla="*/ 0 w 117"/>
                    <a:gd name="T19" fmla="*/ 143 h 18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7"/>
                    <a:gd name="T31" fmla="*/ 0 h 180"/>
                    <a:gd name="T32" fmla="*/ 117 w 117"/>
                    <a:gd name="T33" fmla="*/ 180 h 18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7" h="180">
                      <a:moveTo>
                        <a:pt x="0" y="143"/>
                      </a:moveTo>
                      <a:lnTo>
                        <a:pt x="23" y="80"/>
                      </a:lnTo>
                      <a:lnTo>
                        <a:pt x="52" y="80"/>
                      </a:lnTo>
                      <a:lnTo>
                        <a:pt x="23" y="23"/>
                      </a:lnTo>
                      <a:lnTo>
                        <a:pt x="90" y="0"/>
                      </a:lnTo>
                      <a:lnTo>
                        <a:pt x="100" y="88"/>
                      </a:lnTo>
                      <a:lnTo>
                        <a:pt x="117" y="90"/>
                      </a:lnTo>
                      <a:lnTo>
                        <a:pt x="85" y="145"/>
                      </a:lnTo>
                      <a:lnTo>
                        <a:pt x="65" y="180"/>
                      </a:lnTo>
                      <a:lnTo>
                        <a:pt x="0" y="14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2" name="Group 221"/>
              <p:cNvGrpSpPr>
                <a:grpSpLocks/>
              </p:cNvGrpSpPr>
              <p:nvPr/>
            </p:nvGrpSpPr>
            <p:grpSpPr bwMode="auto">
              <a:xfrm>
                <a:off x="2311" y="3013"/>
                <a:ext cx="61" cy="103"/>
                <a:chOff x="7878" y="10961"/>
                <a:chExt cx="138" cy="272"/>
              </a:xfrm>
            </p:grpSpPr>
            <p:sp>
              <p:nvSpPr>
                <p:cNvPr id="619" name="Freeform 222"/>
                <p:cNvSpPr>
                  <a:spLocks/>
                </p:cNvSpPr>
                <p:nvPr/>
              </p:nvSpPr>
              <p:spPr bwMode="auto">
                <a:xfrm>
                  <a:off x="7878" y="10961"/>
                  <a:ext cx="138" cy="272"/>
                </a:xfrm>
                <a:custGeom>
                  <a:avLst/>
                  <a:gdLst>
                    <a:gd name="T0" fmla="*/ 0 w 138"/>
                    <a:gd name="T1" fmla="*/ 90 h 272"/>
                    <a:gd name="T2" fmla="*/ 18 w 138"/>
                    <a:gd name="T3" fmla="*/ 125 h 272"/>
                    <a:gd name="T4" fmla="*/ 45 w 138"/>
                    <a:gd name="T5" fmla="*/ 157 h 272"/>
                    <a:gd name="T6" fmla="*/ 38 w 138"/>
                    <a:gd name="T7" fmla="*/ 227 h 272"/>
                    <a:gd name="T8" fmla="*/ 55 w 138"/>
                    <a:gd name="T9" fmla="*/ 272 h 272"/>
                    <a:gd name="T10" fmla="*/ 138 w 138"/>
                    <a:gd name="T11" fmla="*/ 252 h 272"/>
                    <a:gd name="T12" fmla="*/ 90 w 138"/>
                    <a:gd name="T13" fmla="*/ 175 h 272"/>
                    <a:gd name="T14" fmla="*/ 125 w 138"/>
                    <a:gd name="T15" fmla="*/ 97 h 272"/>
                    <a:gd name="T16" fmla="*/ 40 w 138"/>
                    <a:gd name="T17" fmla="*/ 0 h 272"/>
                    <a:gd name="T18" fmla="*/ 13 w 138"/>
                    <a:gd name="T19" fmla="*/ 25 h 272"/>
                    <a:gd name="T20" fmla="*/ 23 w 138"/>
                    <a:gd name="T21" fmla="*/ 57 h 272"/>
                    <a:gd name="T22" fmla="*/ 0 w 138"/>
                    <a:gd name="T23" fmla="*/ 90 h 27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38"/>
                    <a:gd name="T37" fmla="*/ 0 h 272"/>
                    <a:gd name="T38" fmla="*/ 138 w 138"/>
                    <a:gd name="T39" fmla="*/ 272 h 27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38" h="272">
                      <a:moveTo>
                        <a:pt x="0" y="90"/>
                      </a:moveTo>
                      <a:lnTo>
                        <a:pt x="18" y="125"/>
                      </a:lnTo>
                      <a:lnTo>
                        <a:pt x="45" y="157"/>
                      </a:lnTo>
                      <a:lnTo>
                        <a:pt x="38" y="227"/>
                      </a:lnTo>
                      <a:lnTo>
                        <a:pt x="55" y="272"/>
                      </a:lnTo>
                      <a:lnTo>
                        <a:pt x="138" y="252"/>
                      </a:lnTo>
                      <a:lnTo>
                        <a:pt x="90" y="175"/>
                      </a:lnTo>
                      <a:lnTo>
                        <a:pt x="125" y="97"/>
                      </a:lnTo>
                      <a:lnTo>
                        <a:pt x="40" y="0"/>
                      </a:lnTo>
                      <a:lnTo>
                        <a:pt x="13" y="25"/>
                      </a:lnTo>
                      <a:lnTo>
                        <a:pt x="23" y="57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0" name="Freeform 223"/>
                <p:cNvSpPr>
                  <a:spLocks/>
                </p:cNvSpPr>
                <p:nvPr/>
              </p:nvSpPr>
              <p:spPr bwMode="auto">
                <a:xfrm>
                  <a:off x="7878" y="10961"/>
                  <a:ext cx="138" cy="272"/>
                </a:xfrm>
                <a:custGeom>
                  <a:avLst/>
                  <a:gdLst>
                    <a:gd name="T0" fmla="*/ 0 w 138"/>
                    <a:gd name="T1" fmla="*/ 90 h 272"/>
                    <a:gd name="T2" fmla="*/ 18 w 138"/>
                    <a:gd name="T3" fmla="*/ 125 h 272"/>
                    <a:gd name="T4" fmla="*/ 45 w 138"/>
                    <a:gd name="T5" fmla="*/ 157 h 272"/>
                    <a:gd name="T6" fmla="*/ 38 w 138"/>
                    <a:gd name="T7" fmla="*/ 227 h 272"/>
                    <a:gd name="T8" fmla="*/ 55 w 138"/>
                    <a:gd name="T9" fmla="*/ 272 h 272"/>
                    <a:gd name="T10" fmla="*/ 138 w 138"/>
                    <a:gd name="T11" fmla="*/ 252 h 272"/>
                    <a:gd name="T12" fmla="*/ 90 w 138"/>
                    <a:gd name="T13" fmla="*/ 175 h 272"/>
                    <a:gd name="T14" fmla="*/ 125 w 138"/>
                    <a:gd name="T15" fmla="*/ 97 h 272"/>
                    <a:gd name="T16" fmla="*/ 40 w 138"/>
                    <a:gd name="T17" fmla="*/ 0 h 272"/>
                    <a:gd name="T18" fmla="*/ 13 w 138"/>
                    <a:gd name="T19" fmla="*/ 25 h 272"/>
                    <a:gd name="T20" fmla="*/ 23 w 138"/>
                    <a:gd name="T21" fmla="*/ 57 h 272"/>
                    <a:gd name="T22" fmla="*/ 0 w 138"/>
                    <a:gd name="T23" fmla="*/ 90 h 27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38"/>
                    <a:gd name="T37" fmla="*/ 0 h 272"/>
                    <a:gd name="T38" fmla="*/ 138 w 138"/>
                    <a:gd name="T39" fmla="*/ 272 h 27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38" h="272">
                      <a:moveTo>
                        <a:pt x="0" y="90"/>
                      </a:moveTo>
                      <a:lnTo>
                        <a:pt x="18" y="125"/>
                      </a:lnTo>
                      <a:lnTo>
                        <a:pt x="45" y="157"/>
                      </a:lnTo>
                      <a:lnTo>
                        <a:pt x="38" y="227"/>
                      </a:lnTo>
                      <a:lnTo>
                        <a:pt x="55" y="272"/>
                      </a:lnTo>
                      <a:lnTo>
                        <a:pt x="138" y="252"/>
                      </a:lnTo>
                      <a:lnTo>
                        <a:pt x="90" y="175"/>
                      </a:lnTo>
                      <a:lnTo>
                        <a:pt x="125" y="97"/>
                      </a:lnTo>
                      <a:lnTo>
                        <a:pt x="40" y="0"/>
                      </a:lnTo>
                      <a:lnTo>
                        <a:pt x="13" y="25"/>
                      </a:lnTo>
                      <a:lnTo>
                        <a:pt x="23" y="57"/>
                      </a:lnTo>
                      <a:lnTo>
                        <a:pt x="0" y="9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3" name="Group 224"/>
              <p:cNvGrpSpPr>
                <a:grpSpLocks/>
              </p:cNvGrpSpPr>
              <p:nvPr/>
            </p:nvGrpSpPr>
            <p:grpSpPr bwMode="auto">
              <a:xfrm>
                <a:off x="2143" y="2835"/>
                <a:ext cx="35" cy="29"/>
                <a:chOff x="7499" y="10494"/>
                <a:chExt cx="78" cy="77"/>
              </a:xfrm>
            </p:grpSpPr>
            <p:sp>
              <p:nvSpPr>
                <p:cNvPr id="617" name="Freeform 225"/>
                <p:cNvSpPr>
                  <a:spLocks/>
                </p:cNvSpPr>
                <p:nvPr/>
              </p:nvSpPr>
              <p:spPr bwMode="auto">
                <a:xfrm>
                  <a:off x="7499" y="10494"/>
                  <a:ext cx="78" cy="77"/>
                </a:xfrm>
                <a:custGeom>
                  <a:avLst/>
                  <a:gdLst>
                    <a:gd name="T0" fmla="*/ 0 w 78"/>
                    <a:gd name="T1" fmla="*/ 55 h 77"/>
                    <a:gd name="T2" fmla="*/ 58 w 78"/>
                    <a:gd name="T3" fmla="*/ 55 h 77"/>
                    <a:gd name="T4" fmla="*/ 30 w 78"/>
                    <a:gd name="T5" fmla="*/ 3 h 77"/>
                    <a:gd name="T6" fmla="*/ 78 w 78"/>
                    <a:gd name="T7" fmla="*/ 0 h 77"/>
                    <a:gd name="T8" fmla="*/ 78 w 78"/>
                    <a:gd name="T9" fmla="*/ 77 h 77"/>
                    <a:gd name="T10" fmla="*/ 0 w 78"/>
                    <a:gd name="T11" fmla="*/ 55 h 7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8"/>
                    <a:gd name="T19" fmla="*/ 0 h 77"/>
                    <a:gd name="T20" fmla="*/ 78 w 78"/>
                    <a:gd name="T21" fmla="*/ 77 h 7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8" h="77">
                      <a:moveTo>
                        <a:pt x="0" y="55"/>
                      </a:moveTo>
                      <a:lnTo>
                        <a:pt x="58" y="55"/>
                      </a:lnTo>
                      <a:lnTo>
                        <a:pt x="30" y="3"/>
                      </a:lnTo>
                      <a:lnTo>
                        <a:pt x="78" y="0"/>
                      </a:lnTo>
                      <a:lnTo>
                        <a:pt x="78" y="77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8" name="Freeform 226"/>
                <p:cNvSpPr>
                  <a:spLocks/>
                </p:cNvSpPr>
                <p:nvPr/>
              </p:nvSpPr>
              <p:spPr bwMode="auto">
                <a:xfrm>
                  <a:off x="7499" y="10494"/>
                  <a:ext cx="78" cy="77"/>
                </a:xfrm>
                <a:custGeom>
                  <a:avLst/>
                  <a:gdLst>
                    <a:gd name="T0" fmla="*/ 0 w 78"/>
                    <a:gd name="T1" fmla="*/ 55 h 77"/>
                    <a:gd name="T2" fmla="*/ 58 w 78"/>
                    <a:gd name="T3" fmla="*/ 55 h 77"/>
                    <a:gd name="T4" fmla="*/ 30 w 78"/>
                    <a:gd name="T5" fmla="*/ 3 h 77"/>
                    <a:gd name="T6" fmla="*/ 78 w 78"/>
                    <a:gd name="T7" fmla="*/ 0 h 77"/>
                    <a:gd name="T8" fmla="*/ 78 w 78"/>
                    <a:gd name="T9" fmla="*/ 77 h 77"/>
                    <a:gd name="T10" fmla="*/ 0 w 78"/>
                    <a:gd name="T11" fmla="*/ 55 h 7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8"/>
                    <a:gd name="T19" fmla="*/ 0 h 77"/>
                    <a:gd name="T20" fmla="*/ 78 w 78"/>
                    <a:gd name="T21" fmla="*/ 77 h 7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8" h="77">
                      <a:moveTo>
                        <a:pt x="0" y="55"/>
                      </a:moveTo>
                      <a:lnTo>
                        <a:pt x="58" y="55"/>
                      </a:lnTo>
                      <a:lnTo>
                        <a:pt x="30" y="3"/>
                      </a:lnTo>
                      <a:lnTo>
                        <a:pt x="78" y="0"/>
                      </a:lnTo>
                      <a:lnTo>
                        <a:pt x="78" y="77"/>
                      </a:lnTo>
                      <a:lnTo>
                        <a:pt x="0" y="5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4" name="Group 227"/>
              <p:cNvGrpSpPr>
                <a:grpSpLocks/>
              </p:cNvGrpSpPr>
              <p:nvPr/>
            </p:nvGrpSpPr>
            <p:grpSpPr bwMode="auto">
              <a:xfrm>
                <a:off x="1956" y="2898"/>
                <a:ext cx="75" cy="44"/>
                <a:chOff x="7077" y="10659"/>
                <a:chExt cx="170" cy="115"/>
              </a:xfrm>
            </p:grpSpPr>
            <p:sp>
              <p:nvSpPr>
                <p:cNvPr id="615" name="Freeform 228"/>
                <p:cNvSpPr>
                  <a:spLocks/>
                </p:cNvSpPr>
                <p:nvPr/>
              </p:nvSpPr>
              <p:spPr bwMode="auto">
                <a:xfrm>
                  <a:off x="7077" y="10659"/>
                  <a:ext cx="170" cy="115"/>
                </a:xfrm>
                <a:custGeom>
                  <a:avLst/>
                  <a:gdLst>
                    <a:gd name="T0" fmla="*/ 0 w 170"/>
                    <a:gd name="T1" fmla="*/ 57 h 115"/>
                    <a:gd name="T2" fmla="*/ 30 w 170"/>
                    <a:gd name="T3" fmla="*/ 2 h 115"/>
                    <a:gd name="T4" fmla="*/ 120 w 170"/>
                    <a:gd name="T5" fmla="*/ 0 h 115"/>
                    <a:gd name="T6" fmla="*/ 170 w 170"/>
                    <a:gd name="T7" fmla="*/ 37 h 115"/>
                    <a:gd name="T8" fmla="*/ 128 w 170"/>
                    <a:gd name="T9" fmla="*/ 40 h 115"/>
                    <a:gd name="T10" fmla="*/ 58 w 170"/>
                    <a:gd name="T11" fmla="*/ 115 h 115"/>
                    <a:gd name="T12" fmla="*/ 48 w 170"/>
                    <a:gd name="T13" fmla="*/ 92 h 115"/>
                    <a:gd name="T14" fmla="*/ 0 w 170"/>
                    <a:gd name="T15" fmla="*/ 57 h 11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0"/>
                    <a:gd name="T25" fmla="*/ 0 h 115"/>
                    <a:gd name="T26" fmla="*/ 170 w 170"/>
                    <a:gd name="T27" fmla="*/ 115 h 11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0" h="115">
                      <a:moveTo>
                        <a:pt x="0" y="57"/>
                      </a:moveTo>
                      <a:lnTo>
                        <a:pt x="30" y="2"/>
                      </a:lnTo>
                      <a:lnTo>
                        <a:pt x="120" y="0"/>
                      </a:lnTo>
                      <a:lnTo>
                        <a:pt x="170" y="37"/>
                      </a:lnTo>
                      <a:lnTo>
                        <a:pt x="128" y="40"/>
                      </a:lnTo>
                      <a:lnTo>
                        <a:pt x="58" y="115"/>
                      </a:lnTo>
                      <a:lnTo>
                        <a:pt x="48" y="92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6" name="Freeform 229"/>
                <p:cNvSpPr>
                  <a:spLocks/>
                </p:cNvSpPr>
                <p:nvPr/>
              </p:nvSpPr>
              <p:spPr bwMode="auto">
                <a:xfrm>
                  <a:off x="7077" y="10659"/>
                  <a:ext cx="170" cy="115"/>
                </a:xfrm>
                <a:custGeom>
                  <a:avLst/>
                  <a:gdLst>
                    <a:gd name="T0" fmla="*/ 0 w 170"/>
                    <a:gd name="T1" fmla="*/ 57 h 115"/>
                    <a:gd name="T2" fmla="*/ 30 w 170"/>
                    <a:gd name="T3" fmla="*/ 2 h 115"/>
                    <a:gd name="T4" fmla="*/ 120 w 170"/>
                    <a:gd name="T5" fmla="*/ 0 h 115"/>
                    <a:gd name="T6" fmla="*/ 170 w 170"/>
                    <a:gd name="T7" fmla="*/ 37 h 115"/>
                    <a:gd name="T8" fmla="*/ 128 w 170"/>
                    <a:gd name="T9" fmla="*/ 40 h 115"/>
                    <a:gd name="T10" fmla="*/ 58 w 170"/>
                    <a:gd name="T11" fmla="*/ 115 h 115"/>
                    <a:gd name="T12" fmla="*/ 48 w 170"/>
                    <a:gd name="T13" fmla="*/ 92 h 115"/>
                    <a:gd name="T14" fmla="*/ 0 w 170"/>
                    <a:gd name="T15" fmla="*/ 57 h 11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0"/>
                    <a:gd name="T25" fmla="*/ 0 h 115"/>
                    <a:gd name="T26" fmla="*/ 170 w 170"/>
                    <a:gd name="T27" fmla="*/ 115 h 11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0" h="115">
                      <a:moveTo>
                        <a:pt x="0" y="57"/>
                      </a:moveTo>
                      <a:lnTo>
                        <a:pt x="30" y="2"/>
                      </a:lnTo>
                      <a:lnTo>
                        <a:pt x="120" y="0"/>
                      </a:lnTo>
                      <a:lnTo>
                        <a:pt x="170" y="37"/>
                      </a:lnTo>
                      <a:lnTo>
                        <a:pt x="128" y="40"/>
                      </a:lnTo>
                      <a:lnTo>
                        <a:pt x="58" y="115"/>
                      </a:lnTo>
                      <a:lnTo>
                        <a:pt x="48" y="92"/>
                      </a:lnTo>
                      <a:lnTo>
                        <a:pt x="0" y="5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5" name="Group 230"/>
              <p:cNvGrpSpPr>
                <a:grpSpLocks/>
              </p:cNvGrpSpPr>
              <p:nvPr/>
            </p:nvGrpSpPr>
            <p:grpSpPr bwMode="auto">
              <a:xfrm>
                <a:off x="3291" y="2341"/>
                <a:ext cx="85" cy="55"/>
                <a:chOff x="10094" y="9193"/>
                <a:chExt cx="190" cy="145"/>
              </a:xfrm>
            </p:grpSpPr>
            <p:sp>
              <p:nvSpPr>
                <p:cNvPr id="613" name="Freeform 231"/>
                <p:cNvSpPr>
                  <a:spLocks/>
                </p:cNvSpPr>
                <p:nvPr/>
              </p:nvSpPr>
              <p:spPr bwMode="auto">
                <a:xfrm>
                  <a:off x="10094" y="9193"/>
                  <a:ext cx="190" cy="145"/>
                </a:xfrm>
                <a:custGeom>
                  <a:avLst/>
                  <a:gdLst>
                    <a:gd name="T0" fmla="*/ 0 w 190"/>
                    <a:gd name="T1" fmla="*/ 85 h 145"/>
                    <a:gd name="T2" fmla="*/ 25 w 190"/>
                    <a:gd name="T3" fmla="*/ 27 h 145"/>
                    <a:gd name="T4" fmla="*/ 65 w 190"/>
                    <a:gd name="T5" fmla="*/ 40 h 145"/>
                    <a:gd name="T6" fmla="*/ 130 w 190"/>
                    <a:gd name="T7" fmla="*/ 0 h 145"/>
                    <a:gd name="T8" fmla="*/ 173 w 190"/>
                    <a:gd name="T9" fmla="*/ 13 h 145"/>
                    <a:gd name="T10" fmla="*/ 190 w 190"/>
                    <a:gd name="T11" fmla="*/ 32 h 145"/>
                    <a:gd name="T12" fmla="*/ 113 w 190"/>
                    <a:gd name="T13" fmla="*/ 130 h 145"/>
                    <a:gd name="T14" fmla="*/ 55 w 190"/>
                    <a:gd name="T15" fmla="*/ 145 h 145"/>
                    <a:gd name="T16" fmla="*/ 0 w 190"/>
                    <a:gd name="T17" fmla="*/ 85 h 14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0"/>
                    <a:gd name="T28" fmla="*/ 0 h 145"/>
                    <a:gd name="T29" fmla="*/ 190 w 190"/>
                    <a:gd name="T30" fmla="*/ 145 h 14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0" h="145">
                      <a:moveTo>
                        <a:pt x="0" y="85"/>
                      </a:moveTo>
                      <a:lnTo>
                        <a:pt x="25" y="27"/>
                      </a:lnTo>
                      <a:lnTo>
                        <a:pt x="65" y="40"/>
                      </a:lnTo>
                      <a:lnTo>
                        <a:pt x="130" y="0"/>
                      </a:lnTo>
                      <a:lnTo>
                        <a:pt x="173" y="13"/>
                      </a:lnTo>
                      <a:lnTo>
                        <a:pt x="190" y="32"/>
                      </a:lnTo>
                      <a:lnTo>
                        <a:pt x="113" y="130"/>
                      </a:lnTo>
                      <a:lnTo>
                        <a:pt x="55" y="145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4" name="Freeform 232"/>
                <p:cNvSpPr>
                  <a:spLocks/>
                </p:cNvSpPr>
                <p:nvPr/>
              </p:nvSpPr>
              <p:spPr bwMode="auto">
                <a:xfrm>
                  <a:off x="10094" y="9193"/>
                  <a:ext cx="190" cy="145"/>
                </a:xfrm>
                <a:custGeom>
                  <a:avLst/>
                  <a:gdLst>
                    <a:gd name="T0" fmla="*/ 0 w 190"/>
                    <a:gd name="T1" fmla="*/ 85 h 145"/>
                    <a:gd name="T2" fmla="*/ 25 w 190"/>
                    <a:gd name="T3" fmla="*/ 27 h 145"/>
                    <a:gd name="T4" fmla="*/ 65 w 190"/>
                    <a:gd name="T5" fmla="*/ 40 h 145"/>
                    <a:gd name="T6" fmla="*/ 130 w 190"/>
                    <a:gd name="T7" fmla="*/ 0 h 145"/>
                    <a:gd name="T8" fmla="*/ 173 w 190"/>
                    <a:gd name="T9" fmla="*/ 13 h 145"/>
                    <a:gd name="T10" fmla="*/ 190 w 190"/>
                    <a:gd name="T11" fmla="*/ 32 h 145"/>
                    <a:gd name="T12" fmla="*/ 113 w 190"/>
                    <a:gd name="T13" fmla="*/ 130 h 145"/>
                    <a:gd name="T14" fmla="*/ 55 w 190"/>
                    <a:gd name="T15" fmla="*/ 145 h 145"/>
                    <a:gd name="T16" fmla="*/ 0 w 190"/>
                    <a:gd name="T17" fmla="*/ 85 h 14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0"/>
                    <a:gd name="T28" fmla="*/ 0 h 145"/>
                    <a:gd name="T29" fmla="*/ 190 w 190"/>
                    <a:gd name="T30" fmla="*/ 145 h 14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0" h="145">
                      <a:moveTo>
                        <a:pt x="0" y="85"/>
                      </a:moveTo>
                      <a:lnTo>
                        <a:pt x="25" y="27"/>
                      </a:lnTo>
                      <a:lnTo>
                        <a:pt x="65" y="40"/>
                      </a:lnTo>
                      <a:lnTo>
                        <a:pt x="130" y="0"/>
                      </a:lnTo>
                      <a:lnTo>
                        <a:pt x="173" y="13"/>
                      </a:lnTo>
                      <a:lnTo>
                        <a:pt x="190" y="32"/>
                      </a:lnTo>
                      <a:lnTo>
                        <a:pt x="113" y="130"/>
                      </a:lnTo>
                      <a:lnTo>
                        <a:pt x="55" y="145"/>
                      </a:lnTo>
                      <a:lnTo>
                        <a:pt x="0" y="8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6" name="Group 233"/>
              <p:cNvGrpSpPr>
                <a:grpSpLocks/>
              </p:cNvGrpSpPr>
              <p:nvPr/>
            </p:nvGrpSpPr>
            <p:grpSpPr bwMode="auto">
              <a:xfrm>
                <a:off x="2776" y="1948"/>
                <a:ext cx="140" cy="77"/>
                <a:chOff x="8929" y="8159"/>
                <a:chExt cx="317" cy="202"/>
              </a:xfrm>
            </p:grpSpPr>
            <p:sp>
              <p:nvSpPr>
                <p:cNvPr id="611" name="Freeform 234"/>
                <p:cNvSpPr>
                  <a:spLocks/>
                </p:cNvSpPr>
                <p:nvPr/>
              </p:nvSpPr>
              <p:spPr bwMode="auto">
                <a:xfrm>
                  <a:off x="8929" y="8159"/>
                  <a:ext cx="317" cy="202"/>
                </a:xfrm>
                <a:custGeom>
                  <a:avLst/>
                  <a:gdLst>
                    <a:gd name="T0" fmla="*/ 0 w 317"/>
                    <a:gd name="T1" fmla="*/ 75 h 202"/>
                    <a:gd name="T2" fmla="*/ 20 w 317"/>
                    <a:gd name="T3" fmla="*/ 65 h 202"/>
                    <a:gd name="T4" fmla="*/ 8 w 317"/>
                    <a:gd name="T5" fmla="*/ 45 h 202"/>
                    <a:gd name="T6" fmla="*/ 35 w 317"/>
                    <a:gd name="T7" fmla="*/ 60 h 202"/>
                    <a:gd name="T8" fmla="*/ 23 w 317"/>
                    <a:gd name="T9" fmla="*/ 20 h 202"/>
                    <a:gd name="T10" fmla="*/ 52 w 317"/>
                    <a:gd name="T11" fmla="*/ 45 h 202"/>
                    <a:gd name="T12" fmla="*/ 38 w 317"/>
                    <a:gd name="T13" fmla="*/ 0 h 202"/>
                    <a:gd name="T14" fmla="*/ 90 w 317"/>
                    <a:gd name="T15" fmla="*/ 33 h 202"/>
                    <a:gd name="T16" fmla="*/ 92 w 317"/>
                    <a:gd name="T17" fmla="*/ 85 h 202"/>
                    <a:gd name="T18" fmla="*/ 115 w 317"/>
                    <a:gd name="T19" fmla="*/ 28 h 202"/>
                    <a:gd name="T20" fmla="*/ 142 w 317"/>
                    <a:gd name="T21" fmla="*/ 48 h 202"/>
                    <a:gd name="T22" fmla="*/ 162 w 317"/>
                    <a:gd name="T23" fmla="*/ 20 h 202"/>
                    <a:gd name="T24" fmla="*/ 182 w 317"/>
                    <a:gd name="T25" fmla="*/ 60 h 202"/>
                    <a:gd name="T26" fmla="*/ 177 w 317"/>
                    <a:gd name="T27" fmla="*/ 20 h 202"/>
                    <a:gd name="T28" fmla="*/ 227 w 317"/>
                    <a:gd name="T29" fmla="*/ 20 h 202"/>
                    <a:gd name="T30" fmla="*/ 235 w 317"/>
                    <a:gd name="T31" fmla="*/ 0 h 202"/>
                    <a:gd name="T32" fmla="*/ 257 w 317"/>
                    <a:gd name="T33" fmla="*/ 20 h 202"/>
                    <a:gd name="T34" fmla="*/ 285 w 317"/>
                    <a:gd name="T35" fmla="*/ 13 h 202"/>
                    <a:gd name="T36" fmla="*/ 265 w 317"/>
                    <a:gd name="T37" fmla="*/ 28 h 202"/>
                    <a:gd name="T38" fmla="*/ 317 w 317"/>
                    <a:gd name="T39" fmla="*/ 98 h 202"/>
                    <a:gd name="T40" fmla="*/ 275 w 317"/>
                    <a:gd name="T41" fmla="*/ 148 h 202"/>
                    <a:gd name="T42" fmla="*/ 157 w 317"/>
                    <a:gd name="T43" fmla="*/ 202 h 202"/>
                    <a:gd name="T44" fmla="*/ 50 w 317"/>
                    <a:gd name="T45" fmla="*/ 180 h 202"/>
                    <a:gd name="T46" fmla="*/ 77 w 317"/>
                    <a:gd name="T47" fmla="*/ 118 h 202"/>
                    <a:gd name="T48" fmla="*/ 13 w 317"/>
                    <a:gd name="T49" fmla="*/ 105 h 202"/>
                    <a:gd name="T50" fmla="*/ 75 w 317"/>
                    <a:gd name="T51" fmla="*/ 100 h 202"/>
                    <a:gd name="T52" fmla="*/ 52 w 317"/>
                    <a:gd name="T53" fmla="*/ 90 h 202"/>
                    <a:gd name="T54" fmla="*/ 77 w 317"/>
                    <a:gd name="T55" fmla="*/ 75 h 202"/>
                    <a:gd name="T56" fmla="*/ 0 w 317"/>
                    <a:gd name="T57" fmla="*/ 75 h 20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317"/>
                    <a:gd name="T88" fmla="*/ 0 h 202"/>
                    <a:gd name="T89" fmla="*/ 317 w 317"/>
                    <a:gd name="T90" fmla="*/ 202 h 202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317" h="202">
                      <a:moveTo>
                        <a:pt x="0" y="75"/>
                      </a:moveTo>
                      <a:lnTo>
                        <a:pt x="20" y="65"/>
                      </a:lnTo>
                      <a:lnTo>
                        <a:pt x="8" y="45"/>
                      </a:lnTo>
                      <a:lnTo>
                        <a:pt x="35" y="60"/>
                      </a:lnTo>
                      <a:lnTo>
                        <a:pt x="23" y="20"/>
                      </a:lnTo>
                      <a:lnTo>
                        <a:pt x="52" y="45"/>
                      </a:lnTo>
                      <a:lnTo>
                        <a:pt x="38" y="0"/>
                      </a:lnTo>
                      <a:lnTo>
                        <a:pt x="90" y="33"/>
                      </a:lnTo>
                      <a:lnTo>
                        <a:pt x="92" y="85"/>
                      </a:lnTo>
                      <a:lnTo>
                        <a:pt x="115" y="28"/>
                      </a:lnTo>
                      <a:lnTo>
                        <a:pt x="142" y="48"/>
                      </a:lnTo>
                      <a:lnTo>
                        <a:pt x="162" y="20"/>
                      </a:lnTo>
                      <a:lnTo>
                        <a:pt x="182" y="60"/>
                      </a:lnTo>
                      <a:lnTo>
                        <a:pt x="177" y="20"/>
                      </a:lnTo>
                      <a:lnTo>
                        <a:pt x="227" y="20"/>
                      </a:lnTo>
                      <a:lnTo>
                        <a:pt x="235" y="0"/>
                      </a:lnTo>
                      <a:lnTo>
                        <a:pt x="257" y="20"/>
                      </a:lnTo>
                      <a:lnTo>
                        <a:pt x="285" y="13"/>
                      </a:lnTo>
                      <a:lnTo>
                        <a:pt x="265" y="28"/>
                      </a:lnTo>
                      <a:lnTo>
                        <a:pt x="317" y="98"/>
                      </a:lnTo>
                      <a:lnTo>
                        <a:pt x="275" y="148"/>
                      </a:lnTo>
                      <a:lnTo>
                        <a:pt x="157" y="202"/>
                      </a:lnTo>
                      <a:lnTo>
                        <a:pt x="50" y="180"/>
                      </a:lnTo>
                      <a:lnTo>
                        <a:pt x="77" y="118"/>
                      </a:lnTo>
                      <a:lnTo>
                        <a:pt x="13" y="105"/>
                      </a:lnTo>
                      <a:lnTo>
                        <a:pt x="75" y="100"/>
                      </a:lnTo>
                      <a:lnTo>
                        <a:pt x="52" y="90"/>
                      </a:lnTo>
                      <a:lnTo>
                        <a:pt x="77" y="75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2" name="Freeform 235"/>
                <p:cNvSpPr>
                  <a:spLocks/>
                </p:cNvSpPr>
                <p:nvPr/>
              </p:nvSpPr>
              <p:spPr bwMode="auto">
                <a:xfrm>
                  <a:off x="8929" y="8159"/>
                  <a:ext cx="317" cy="202"/>
                </a:xfrm>
                <a:custGeom>
                  <a:avLst/>
                  <a:gdLst>
                    <a:gd name="T0" fmla="*/ 0 w 317"/>
                    <a:gd name="T1" fmla="*/ 75 h 202"/>
                    <a:gd name="T2" fmla="*/ 20 w 317"/>
                    <a:gd name="T3" fmla="*/ 65 h 202"/>
                    <a:gd name="T4" fmla="*/ 8 w 317"/>
                    <a:gd name="T5" fmla="*/ 45 h 202"/>
                    <a:gd name="T6" fmla="*/ 35 w 317"/>
                    <a:gd name="T7" fmla="*/ 60 h 202"/>
                    <a:gd name="T8" fmla="*/ 23 w 317"/>
                    <a:gd name="T9" fmla="*/ 20 h 202"/>
                    <a:gd name="T10" fmla="*/ 52 w 317"/>
                    <a:gd name="T11" fmla="*/ 45 h 202"/>
                    <a:gd name="T12" fmla="*/ 38 w 317"/>
                    <a:gd name="T13" fmla="*/ 0 h 202"/>
                    <a:gd name="T14" fmla="*/ 90 w 317"/>
                    <a:gd name="T15" fmla="*/ 33 h 202"/>
                    <a:gd name="T16" fmla="*/ 92 w 317"/>
                    <a:gd name="T17" fmla="*/ 85 h 202"/>
                    <a:gd name="T18" fmla="*/ 115 w 317"/>
                    <a:gd name="T19" fmla="*/ 28 h 202"/>
                    <a:gd name="T20" fmla="*/ 142 w 317"/>
                    <a:gd name="T21" fmla="*/ 48 h 202"/>
                    <a:gd name="T22" fmla="*/ 162 w 317"/>
                    <a:gd name="T23" fmla="*/ 20 h 202"/>
                    <a:gd name="T24" fmla="*/ 182 w 317"/>
                    <a:gd name="T25" fmla="*/ 60 h 202"/>
                    <a:gd name="T26" fmla="*/ 177 w 317"/>
                    <a:gd name="T27" fmla="*/ 20 h 202"/>
                    <a:gd name="T28" fmla="*/ 227 w 317"/>
                    <a:gd name="T29" fmla="*/ 20 h 202"/>
                    <a:gd name="T30" fmla="*/ 235 w 317"/>
                    <a:gd name="T31" fmla="*/ 0 h 202"/>
                    <a:gd name="T32" fmla="*/ 257 w 317"/>
                    <a:gd name="T33" fmla="*/ 20 h 202"/>
                    <a:gd name="T34" fmla="*/ 285 w 317"/>
                    <a:gd name="T35" fmla="*/ 13 h 202"/>
                    <a:gd name="T36" fmla="*/ 265 w 317"/>
                    <a:gd name="T37" fmla="*/ 28 h 202"/>
                    <a:gd name="T38" fmla="*/ 317 w 317"/>
                    <a:gd name="T39" fmla="*/ 98 h 202"/>
                    <a:gd name="T40" fmla="*/ 275 w 317"/>
                    <a:gd name="T41" fmla="*/ 148 h 202"/>
                    <a:gd name="T42" fmla="*/ 157 w 317"/>
                    <a:gd name="T43" fmla="*/ 202 h 202"/>
                    <a:gd name="T44" fmla="*/ 50 w 317"/>
                    <a:gd name="T45" fmla="*/ 180 h 202"/>
                    <a:gd name="T46" fmla="*/ 77 w 317"/>
                    <a:gd name="T47" fmla="*/ 118 h 202"/>
                    <a:gd name="T48" fmla="*/ 13 w 317"/>
                    <a:gd name="T49" fmla="*/ 105 h 202"/>
                    <a:gd name="T50" fmla="*/ 75 w 317"/>
                    <a:gd name="T51" fmla="*/ 100 h 202"/>
                    <a:gd name="T52" fmla="*/ 52 w 317"/>
                    <a:gd name="T53" fmla="*/ 90 h 202"/>
                    <a:gd name="T54" fmla="*/ 77 w 317"/>
                    <a:gd name="T55" fmla="*/ 75 h 202"/>
                    <a:gd name="T56" fmla="*/ 0 w 317"/>
                    <a:gd name="T57" fmla="*/ 75 h 20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317"/>
                    <a:gd name="T88" fmla="*/ 0 h 202"/>
                    <a:gd name="T89" fmla="*/ 317 w 317"/>
                    <a:gd name="T90" fmla="*/ 202 h 202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317" h="202">
                      <a:moveTo>
                        <a:pt x="0" y="75"/>
                      </a:moveTo>
                      <a:lnTo>
                        <a:pt x="20" y="65"/>
                      </a:lnTo>
                      <a:lnTo>
                        <a:pt x="8" y="45"/>
                      </a:lnTo>
                      <a:lnTo>
                        <a:pt x="35" y="60"/>
                      </a:lnTo>
                      <a:lnTo>
                        <a:pt x="23" y="20"/>
                      </a:lnTo>
                      <a:lnTo>
                        <a:pt x="52" y="45"/>
                      </a:lnTo>
                      <a:lnTo>
                        <a:pt x="38" y="0"/>
                      </a:lnTo>
                      <a:lnTo>
                        <a:pt x="90" y="33"/>
                      </a:lnTo>
                      <a:lnTo>
                        <a:pt x="92" y="85"/>
                      </a:lnTo>
                      <a:lnTo>
                        <a:pt x="115" y="28"/>
                      </a:lnTo>
                      <a:lnTo>
                        <a:pt x="142" y="48"/>
                      </a:lnTo>
                      <a:lnTo>
                        <a:pt x="162" y="20"/>
                      </a:lnTo>
                      <a:lnTo>
                        <a:pt x="182" y="60"/>
                      </a:lnTo>
                      <a:lnTo>
                        <a:pt x="177" y="20"/>
                      </a:lnTo>
                      <a:lnTo>
                        <a:pt x="227" y="20"/>
                      </a:lnTo>
                      <a:lnTo>
                        <a:pt x="235" y="0"/>
                      </a:lnTo>
                      <a:lnTo>
                        <a:pt x="257" y="20"/>
                      </a:lnTo>
                      <a:lnTo>
                        <a:pt x="285" y="13"/>
                      </a:lnTo>
                      <a:lnTo>
                        <a:pt x="265" y="28"/>
                      </a:lnTo>
                      <a:lnTo>
                        <a:pt x="317" y="98"/>
                      </a:lnTo>
                      <a:lnTo>
                        <a:pt x="275" y="148"/>
                      </a:lnTo>
                      <a:lnTo>
                        <a:pt x="157" y="202"/>
                      </a:lnTo>
                      <a:lnTo>
                        <a:pt x="50" y="180"/>
                      </a:lnTo>
                      <a:lnTo>
                        <a:pt x="77" y="118"/>
                      </a:lnTo>
                      <a:lnTo>
                        <a:pt x="13" y="105"/>
                      </a:lnTo>
                      <a:lnTo>
                        <a:pt x="75" y="100"/>
                      </a:lnTo>
                      <a:lnTo>
                        <a:pt x="52" y="90"/>
                      </a:lnTo>
                      <a:lnTo>
                        <a:pt x="77" y="75"/>
                      </a:lnTo>
                      <a:lnTo>
                        <a:pt x="0" y="7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7" name="Group 236"/>
              <p:cNvGrpSpPr>
                <a:grpSpLocks/>
              </p:cNvGrpSpPr>
              <p:nvPr/>
            </p:nvGrpSpPr>
            <p:grpSpPr bwMode="auto">
              <a:xfrm>
                <a:off x="3949" y="2570"/>
                <a:ext cx="372" cy="446"/>
                <a:chOff x="11579" y="9797"/>
                <a:chExt cx="841" cy="1174"/>
              </a:xfrm>
            </p:grpSpPr>
            <p:sp>
              <p:nvSpPr>
                <p:cNvPr id="609" name="Freeform 237"/>
                <p:cNvSpPr>
                  <a:spLocks/>
                </p:cNvSpPr>
                <p:nvPr/>
              </p:nvSpPr>
              <p:spPr bwMode="auto">
                <a:xfrm>
                  <a:off x="11579" y="9797"/>
                  <a:ext cx="841" cy="1174"/>
                </a:xfrm>
                <a:custGeom>
                  <a:avLst/>
                  <a:gdLst>
                    <a:gd name="T0" fmla="*/ 0 w 841"/>
                    <a:gd name="T1" fmla="*/ 532 h 1174"/>
                    <a:gd name="T2" fmla="*/ 23 w 841"/>
                    <a:gd name="T3" fmla="*/ 505 h 1174"/>
                    <a:gd name="T4" fmla="*/ 90 w 841"/>
                    <a:gd name="T5" fmla="*/ 505 h 1174"/>
                    <a:gd name="T6" fmla="*/ 43 w 841"/>
                    <a:gd name="T7" fmla="*/ 385 h 1174"/>
                    <a:gd name="T8" fmla="*/ 70 w 841"/>
                    <a:gd name="T9" fmla="*/ 350 h 1174"/>
                    <a:gd name="T10" fmla="*/ 108 w 841"/>
                    <a:gd name="T11" fmla="*/ 352 h 1174"/>
                    <a:gd name="T12" fmla="*/ 190 w 841"/>
                    <a:gd name="T13" fmla="*/ 225 h 1174"/>
                    <a:gd name="T14" fmla="*/ 185 w 841"/>
                    <a:gd name="T15" fmla="*/ 188 h 1174"/>
                    <a:gd name="T16" fmla="*/ 207 w 841"/>
                    <a:gd name="T17" fmla="*/ 165 h 1174"/>
                    <a:gd name="T18" fmla="*/ 170 w 841"/>
                    <a:gd name="T19" fmla="*/ 123 h 1174"/>
                    <a:gd name="T20" fmla="*/ 170 w 841"/>
                    <a:gd name="T21" fmla="*/ 58 h 1174"/>
                    <a:gd name="T22" fmla="*/ 252 w 841"/>
                    <a:gd name="T23" fmla="*/ 58 h 1174"/>
                    <a:gd name="T24" fmla="*/ 275 w 841"/>
                    <a:gd name="T25" fmla="*/ 28 h 1174"/>
                    <a:gd name="T26" fmla="*/ 322 w 841"/>
                    <a:gd name="T27" fmla="*/ 0 h 1174"/>
                    <a:gd name="T28" fmla="*/ 350 w 841"/>
                    <a:gd name="T29" fmla="*/ 23 h 1174"/>
                    <a:gd name="T30" fmla="*/ 312 w 841"/>
                    <a:gd name="T31" fmla="*/ 95 h 1174"/>
                    <a:gd name="T32" fmla="*/ 330 w 841"/>
                    <a:gd name="T33" fmla="*/ 145 h 1174"/>
                    <a:gd name="T34" fmla="*/ 297 w 841"/>
                    <a:gd name="T35" fmla="*/ 155 h 1174"/>
                    <a:gd name="T36" fmla="*/ 312 w 841"/>
                    <a:gd name="T37" fmla="*/ 225 h 1174"/>
                    <a:gd name="T38" fmla="*/ 375 w 841"/>
                    <a:gd name="T39" fmla="*/ 255 h 1174"/>
                    <a:gd name="T40" fmla="*/ 345 w 841"/>
                    <a:gd name="T41" fmla="*/ 320 h 1174"/>
                    <a:gd name="T42" fmla="*/ 422 w 841"/>
                    <a:gd name="T43" fmla="*/ 380 h 1174"/>
                    <a:gd name="T44" fmla="*/ 569 w 841"/>
                    <a:gd name="T45" fmla="*/ 420 h 1174"/>
                    <a:gd name="T46" fmla="*/ 572 w 841"/>
                    <a:gd name="T47" fmla="*/ 357 h 1174"/>
                    <a:gd name="T48" fmla="*/ 592 w 841"/>
                    <a:gd name="T49" fmla="*/ 350 h 1174"/>
                    <a:gd name="T50" fmla="*/ 597 w 841"/>
                    <a:gd name="T51" fmla="*/ 382 h 1174"/>
                    <a:gd name="T52" fmla="*/ 609 w 841"/>
                    <a:gd name="T53" fmla="*/ 407 h 1174"/>
                    <a:gd name="T54" fmla="*/ 684 w 841"/>
                    <a:gd name="T55" fmla="*/ 397 h 1174"/>
                    <a:gd name="T56" fmla="*/ 679 w 841"/>
                    <a:gd name="T57" fmla="*/ 357 h 1174"/>
                    <a:gd name="T58" fmla="*/ 804 w 841"/>
                    <a:gd name="T59" fmla="*/ 287 h 1174"/>
                    <a:gd name="T60" fmla="*/ 811 w 841"/>
                    <a:gd name="T61" fmla="*/ 330 h 1174"/>
                    <a:gd name="T62" fmla="*/ 841 w 841"/>
                    <a:gd name="T63" fmla="*/ 345 h 1174"/>
                    <a:gd name="T64" fmla="*/ 826 w 841"/>
                    <a:gd name="T65" fmla="*/ 390 h 1174"/>
                    <a:gd name="T66" fmla="*/ 776 w 841"/>
                    <a:gd name="T67" fmla="*/ 420 h 1174"/>
                    <a:gd name="T68" fmla="*/ 702 w 841"/>
                    <a:gd name="T69" fmla="*/ 607 h 1174"/>
                    <a:gd name="T70" fmla="*/ 687 w 841"/>
                    <a:gd name="T71" fmla="*/ 532 h 1174"/>
                    <a:gd name="T72" fmla="*/ 674 w 841"/>
                    <a:gd name="T73" fmla="*/ 565 h 1174"/>
                    <a:gd name="T74" fmla="*/ 657 w 841"/>
                    <a:gd name="T75" fmla="*/ 525 h 1174"/>
                    <a:gd name="T76" fmla="*/ 689 w 841"/>
                    <a:gd name="T77" fmla="*/ 480 h 1174"/>
                    <a:gd name="T78" fmla="*/ 627 w 841"/>
                    <a:gd name="T79" fmla="*/ 470 h 1174"/>
                    <a:gd name="T80" fmla="*/ 584 w 841"/>
                    <a:gd name="T81" fmla="*/ 420 h 1174"/>
                    <a:gd name="T82" fmla="*/ 569 w 841"/>
                    <a:gd name="T83" fmla="*/ 445 h 1174"/>
                    <a:gd name="T84" fmla="*/ 584 w 841"/>
                    <a:gd name="T85" fmla="*/ 470 h 1174"/>
                    <a:gd name="T86" fmla="*/ 564 w 841"/>
                    <a:gd name="T87" fmla="*/ 490 h 1174"/>
                    <a:gd name="T88" fmla="*/ 584 w 841"/>
                    <a:gd name="T89" fmla="*/ 505 h 1174"/>
                    <a:gd name="T90" fmla="*/ 597 w 841"/>
                    <a:gd name="T91" fmla="*/ 622 h 1174"/>
                    <a:gd name="T92" fmla="*/ 569 w 841"/>
                    <a:gd name="T93" fmla="*/ 605 h 1174"/>
                    <a:gd name="T94" fmla="*/ 524 w 841"/>
                    <a:gd name="T95" fmla="*/ 687 h 1174"/>
                    <a:gd name="T96" fmla="*/ 350 w 841"/>
                    <a:gd name="T97" fmla="*/ 867 h 1174"/>
                    <a:gd name="T98" fmla="*/ 337 w 841"/>
                    <a:gd name="T99" fmla="*/ 1087 h 1174"/>
                    <a:gd name="T100" fmla="*/ 265 w 841"/>
                    <a:gd name="T101" fmla="*/ 1174 h 1174"/>
                    <a:gd name="T102" fmla="*/ 200 w 841"/>
                    <a:gd name="T103" fmla="*/ 1004 h 1174"/>
                    <a:gd name="T104" fmla="*/ 175 w 841"/>
                    <a:gd name="T105" fmla="*/ 872 h 1174"/>
                    <a:gd name="T106" fmla="*/ 153 w 841"/>
                    <a:gd name="T107" fmla="*/ 842 h 1174"/>
                    <a:gd name="T108" fmla="*/ 135 w 841"/>
                    <a:gd name="T109" fmla="*/ 597 h 1174"/>
                    <a:gd name="T110" fmla="*/ 115 w 841"/>
                    <a:gd name="T111" fmla="*/ 587 h 1174"/>
                    <a:gd name="T112" fmla="*/ 108 w 841"/>
                    <a:gd name="T113" fmla="*/ 645 h 1174"/>
                    <a:gd name="T114" fmla="*/ 68 w 841"/>
                    <a:gd name="T115" fmla="*/ 655 h 1174"/>
                    <a:gd name="T116" fmla="*/ 23 w 841"/>
                    <a:gd name="T117" fmla="*/ 587 h 1174"/>
                    <a:gd name="T118" fmla="*/ 68 w 841"/>
                    <a:gd name="T119" fmla="*/ 562 h 1174"/>
                    <a:gd name="T120" fmla="*/ 23 w 841"/>
                    <a:gd name="T121" fmla="*/ 567 h 1174"/>
                    <a:gd name="T122" fmla="*/ 0 w 841"/>
                    <a:gd name="T123" fmla="*/ 532 h 1174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841"/>
                    <a:gd name="T187" fmla="*/ 0 h 1174"/>
                    <a:gd name="T188" fmla="*/ 841 w 841"/>
                    <a:gd name="T189" fmla="*/ 1174 h 1174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841" h="1174">
                      <a:moveTo>
                        <a:pt x="0" y="532"/>
                      </a:moveTo>
                      <a:lnTo>
                        <a:pt x="23" y="505"/>
                      </a:lnTo>
                      <a:lnTo>
                        <a:pt x="90" y="505"/>
                      </a:lnTo>
                      <a:lnTo>
                        <a:pt x="43" y="385"/>
                      </a:lnTo>
                      <a:lnTo>
                        <a:pt x="70" y="350"/>
                      </a:lnTo>
                      <a:lnTo>
                        <a:pt x="108" y="352"/>
                      </a:lnTo>
                      <a:lnTo>
                        <a:pt x="190" y="225"/>
                      </a:lnTo>
                      <a:lnTo>
                        <a:pt x="185" y="188"/>
                      </a:lnTo>
                      <a:lnTo>
                        <a:pt x="207" y="165"/>
                      </a:lnTo>
                      <a:lnTo>
                        <a:pt x="170" y="123"/>
                      </a:lnTo>
                      <a:lnTo>
                        <a:pt x="170" y="58"/>
                      </a:lnTo>
                      <a:lnTo>
                        <a:pt x="252" y="58"/>
                      </a:lnTo>
                      <a:lnTo>
                        <a:pt x="275" y="28"/>
                      </a:lnTo>
                      <a:lnTo>
                        <a:pt x="322" y="0"/>
                      </a:lnTo>
                      <a:lnTo>
                        <a:pt x="350" y="23"/>
                      </a:lnTo>
                      <a:lnTo>
                        <a:pt x="312" y="95"/>
                      </a:lnTo>
                      <a:lnTo>
                        <a:pt x="330" y="145"/>
                      </a:lnTo>
                      <a:lnTo>
                        <a:pt x="297" y="155"/>
                      </a:lnTo>
                      <a:lnTo>
                        <a:pt x="312" y="225"/>
                      </a:lnTo>
                      <a:lnTo>
                        <a:pt x="375" y="255"/>
                      </a:lnTo>
                      <a:lnTo>
                        <a:pt x="345" y="320"/>
                      </a:lnTo>
                      <a:lnTo>
                        <a:pt x="422" y="380"/>
                      </a:lnTo>
                      <a:lnTo>
                        <a:pt x="569" y="420"/>
                      </a:lnTo>
                      <a:lnTo>
                        <a:pt x="572" y="357"/>
                      </a:lnTo>
                      <a:lnTo>
                        <a:pt x="592" y="350"/>
                      </a:lnTo>
                      <a:lnTo>
                        <a:pt x="597" y="382"/>
                      </a:lnTo>
                      <a:lnTo>
                        <a:pt x="609" y="407"/>
                      </a:lnTo>
                      <a:lnTo>
                        <a:pt x="684" y="397"/>
                      </a:lnTo>
                      <a:lnTo>
                        <a:pt x="679" y="357"/>
                      </a:lnTo>
                      <a:lnTo>
                        <a:pt x="804" y="287"/>
                      </a:lnTo>
                      <a:lnTo>
                        <a:pt x="811" y="330"/>
                      </a:lnTo>
                      <a:lnTo>
                        <a:pt x="841" y="345"/>
                      </a:lnTo>
                      <a:lnTo>
                        <a:pt x="826" y="390"/>
                      </a:lnTo>
                      <a:lnTo>
                        <a:pt x="776" y="420"/>
                      </a:lnTo>
                      <a:lnTo>
                        <a:pt x="702" y="607"/>
                      </a:lnTo>
                      <a:lnTo>
                        <a:pt x="687" y="532"/>
                      </a:lnTo>
                      <a:lnTo>
                        <a:pt x="674" y="565"/>
                      </a:lnTo>
                      <a:lnTo>
                        <a:pt x="657" y="525"/>
                      </a:lnTo>
                      <a:lnTo>
                        <a:pt x="689" y="480"/>
                      </a:lnTo>
                      <a:lnTo>
                        <a:pt x="627" y="470"/>
                      </a:lnTo>
                      <a:lnTo>
                        <a:pt x="584" y="420"/>
                      </a:lnTo>
                      <a:lnTo>
                        <a:pt x="569" y="445"/>
                      </a:lnTo>
                      <a:lnTo>
                        <a:pt x="584" y="470"/>
                      </a:lnTo>
                      <a:lnTo>
                        <a:pt x="564" y="490"/>
                      </a:lnTo>
                      <a:lnTo>
                        <a:pt x="584" y="505"/>
                      </a:lnTo>
                      <a:lnTo>
                        <a:pt x="597" y="622"/>
                      </a:lnTo>
                      <a:lnTo>
                        <a:pt x="569" y="605"/>
                      </a:lnTo>
                      <a:lnTo>
                        <a:pt x="524" y="687"/>
                      </a:lnTo>
                      <a:lnTo>
                        <a:pt x="350" y="867"/>
                      </a:lnTo>
                      <a:lnTo>
                        <a:pt x="337" y="1087"/>
                      </a:lnTo>
                      <a:lnTo>
                        <a:pt x="265" y="1174"/>
                      </a:lnTo>
                      <a:lnTo>
                        <a:pt x="200" y="1004"/>
                      </a:lnTo>
                      <a:lnTo>
                        <a:pt x="175" y="872"/>
                      </a:lnTo>
                      <a:lnTo>
                        <a:pt x="153" y="842"/>
                      </a:lnTo>
                      <a:lnTo>
                        <a:pt x="135" y="597"/>
                      </a:lnTo>
                      <a:lnTo>
                        <a:pt x="115" y="587"/>
                      </a:lnTo>
                      <a:lnTo>
                        <a:pt x="108" y="645"/>
                      </a:lnTo>
                      <a:lnTo>
                        <a:pt x="68" y="655"/>
                      </a:lnTo>
                      <a:lnTo>
                        <a:pt x="23" y="587"/>
                      </a:lnTo>
                      <a:lnTo>
                        <a:pt x="68" y="562"/>
                      </a:lnTo>
                      <a:lnTo>
                        <a:pt x="23" y="567"/>
                      </a:lnTo>
                      <a:lnTo>
                        <a:pt x="0" y="53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0" name="Freeform 238"/>
                <p:cNvSpPr>
                  <a:spLocks/>
                </p:cNvSpPr>
                <p:nvPr/>
              </p:nvSpPr>
              <p:spPr bwMode="auto">
                <a:xfrm>
                  <a:off x="11579" y="9797"/>
                  <a:ext cx="841" cy="1174"/>
                </a:xfrm>
                <a:custGeom>
                  <a:avLst/>
                  <a:gdLst>
                    <a:gd name="T0" fmla="*/ 0 w 841"/>
                    <a:gd name="T1" fmla="*/ 532 h 1174"/>
                    <a:gd name="T2" fmla="*/ 23 w 841"/>
                    <a:gd name="T3" fmla="*/ 505 h 1174"/>
                    <a:gd name="T4" fmla="*/ 90 w 841"/>
                    <a:gd name="T5" fmla="*/ 505 h 1174"/>
                    <a:gd name="T6" fmla="*/ 43 w 841"/>
                    <a:gd name="T7" fmla="*/ 385 h 1174"/>
                    <a:gd name="T8" fmla="*/ 70 w 841"/>
                    <a:gd name="T9" fmla="*/ 350 h 1174"/>
                    <a:gd name="T10" fmla="*/ 108 w 841"/>
                    <a:gd name="T11" fmla="*/ 352 h 1174"/>
                    <a:gd name="T12" fmla="*/ 190 w 841"/>
                    <a:gd name="T13" fmla="*/ 225 h 1174"/>
                    <a:gd name="T14" fmla="*/ 185 w 841"/>
                    <a:gd name="T15" fmla="*/ 188 h 1174"/>
                    <a:gd name="T16" fmla="*/ 207 w 841"/>
                    <a:gd name="T17" fmla="*/ 165 h 1174"/>
                    <a:gd name="T18" fmla="*/ 170 w 841"/>
                    <a:gd name="T19" fmla="*/ 123 h 1174"/>
                    <a:gd name="T20" fmla="*/ 170 w 841"/>
                    <a:gd name="T21" fmla="*/ 58 h 1174"/>
                    <a:gd name="T22" fmla="*/ 252 w 841"/>
                    <a:gd name="T23" fmla="*/ 58 h 1174"/>
                    <a:gd name="T24" fmla="*/ 275 w 841"/>
                    <a:gd name="T25" fmla="*/ 28 h 1174"/>
                    <a:gd name="T26" fmla="*/ 322 w 841"/>
                    <a:gd name="T27" fmla="*/ 0 h 1174"/>
                    <a:gd name="T28" fmla="*/ 350 w 841"/>
                    <a:gd name="T29" fmla="*/ 23 h 1174"/>
                    <a:gd name="T30" fmla="*/ 312 w 841"/>
                    <a:gd name="T31" fmla="*/ 95 h 1174"/>
                    <a:gd name="T32" fmla="*/ 330 w 841"/>
                    <a:gd name="T33" fmla="*/ 145 h 1174"/>
                    <a:gd name="T34" fmla="*/ 297 w 841"/>
                    <a:gd name="T35" fmla="*/ 155 h 1174"/>
                    <a:gd name="T36" fmla="*/ 312 w 841"/>
                    <a:gd name="T37" fmla="*/ 225 h 1174"/>
                    <a:gd name="T38" fmla="*/ 375 w 841"/>
                    <a:gd name="T39" fmla="*/ 255 h 1174"/>
                    <a:gd name="T40" fmla="*/ 345 w 841"/>
                    <a:gd name="T41" fmla="*/ 320 h 1174"/>
                    <a:gd name="T42" fmla="*/ 422 w 841"/>
                    <a:gd name="T43" fmla="*/ 380 h 1174"/>
                    <a:gd name="T44" fmla="*/ 569 w 841"/>
                    <a:gd name="T45" fmla="*/ 420 h 1174"/>
                    <a:gd name="T46" fmla="*/ 572 w 841"/>
                    <a:gd name="T47" fmla="*/ 357 h 1174"/>
                    <a:gd name="T48" fmla="*/ 592 w 841"/>
                    <a:gd name="T49" fmla="*/ 350 h 1174"/>
                    <a:gd name="T50" fmla="*/ 597 w 841"/>
                    <a:gd name="T51" fmla="*/ 382 h 1174"/>
                    <a:gd name="T52" fmla="*/ 609 w 841"/>
                    <a:gd name="T53" fmla="*/ 407 h 1174"/>
                    <a:gd name="T54" fmla="*/ 684 w 841"/>
                    <a:gd name="T55" fmla="*/ 397 h 1174"/>
                    <a:gd name="T56" fmla="*/ 679 w 841"/>
                    <a:gd name="T57" fmla="*/ 357 h 1174"/>
                    <a:gd name="T58" fmla="*/ 804 w 841"/>
                    <a:gd name="T59" fmla="*/ 287 h 1174"/>
                    <a:gd name="T60" fmla="*/ 811 w 841"/>
                    <a:gd name="T61" fmla="*/ 330 h 1174"/>
                    <a:gd name="T62" fmla="*/ 841 w 841"/>
                    <a:gd name="T63" fmla="*/ 345 h 1174"/>
                    <a:gd name="T64" fmla="*/ 826 w 841"/>
                    <a:gd name="T65" fmla="*/ 390 h 1174"/>
                    <a:gd name="T66" fmla="*/ 776 w 841"/>
                    <a:gd name="T67" fmla="*/ 420 h 1174"/>
                    <a:gd name="T68" fmla="*/ 702 w 841"/>
                    <a:gd name="T69" fmla="*/ 607 h 1174"/>
                    <a:gd name="T70" fmla="*/ 687 w 841"/>
                    <a:gd name="T71" fmla="*/ 532 h 1174"/>
                    <a:gd name="T72" fmla="*/ 674 w 841"/>
                    <a:gd name="T73" fmla="*/ 565 h 1174"/>
                    <a:gd name="T74" fmla="*/ 657 w 841"/>
                    <a:gd name="T75" fmla="*/ 525 h 1174"/>
                    <a:gd name="T76" fmla="*/ 689 w 841"/>
                    <a:gd name="T77" fmla="*/ 480 h 1174"/>
                    <a:gd name="T78" fmla="*/ 627 w 841"/>
                    <a:gd name="T79" fmla="*/ 470 h 1174"/>
                    <a:gd name="T80" fmla="*/ 584 w 841"/>
                    <a:gd name="T81" fmla="*/ 420 h 1174"/>
                    <a:gd name="T82" fmla="*/ 569 w 841"/>
                    <a:gd name="T83" fmla="*/ 445 h 1174"/>
                    <a:gd name="T84" fmla="*/ 584 w 841"/>
                    <a:gd name="T85" fmla="*/ 470 h 1174"/>
                    <a:gd name="T86" fmla="*/ 564 w 841"/>
                    <a:gd name="T87" fmla="*/ 490 h 1174"/>
                    <a:gd name="T88" fmla="*/ 584 w 841"/>
                    <a:gd name="T89" fmla="*/ 505 h 1174"/>
                    <a:gd name="T90" fmla="*/ 597 w 841"/>
                    <a:gd name="T91" fmla="*/ 622 h 1174"/>
                    <a:gd name="T92" fmla="*/ 569 w 841"/>
                    <a:gd name="T93" fmla="*/ 605 h 1174"/>
                    <a:gd name="T94" fmla="*/ 524 w 841"/>
                    <a:gd name="T95" fmla="*/ 687 h 1174"/>
                    <a:gd name="T96" fmla="*/ 350 w 841"/>
                    <a:gd name="T97" fmla="*/ 867 h 1174"/>
                    <a:gd name="T98" fmla="*/ 337 w 841"/>
                    <a:gd name="T99" fmla="*/ 1087 h 1174"/>
                    <a:gd name="T100" fmla="*/ 265 w 841"/>
                    <a:gd name="T101" fmla="*/ 1174 h 1174"/>
                    <a:gd name="T102" fmla="*/ 200 w 841"/>
                    <a:gd name="T103" fmla="*/ 1004 h 1174"/>
                    <a:gd name="T104" fmla="*/ 175 w 841"/>
                    <a:gd name="T105" fmla="*/ 872 h 1174"/>
                    <a:gd name="T106" fmla="*/ 153 w 841"/>
                    <a:gd name="T107" fmla="*/ 842 h 1174"/>
                    <a:gd name="T108" fmla="*/ 135 w 841"/>
                    <a:gd name="T109" fmla="*/ 597 h 1174"/>
                    <a:gd name="T110" fmla="*/ 115 w 841"/>
                    <a:gd name="T111" fmla="*/ 587 h 1174"/>
                    <a:gd name="T112" fmla="*/ 108 w 841"/>
                    <a:gd name="T113" fmla="*/ 645 h 1174"/>
                    <a:gd name="T114" fmla="*/ 68 w 841"/>
                    <a:gd name="T115" fmla="*/ 655 h 1174"/>
                    <a:gd name="T116" fmla="*/ 23 w 841"/>
                    <a:gd name="T117" fmla="*/ 587 h 1174"/>
                    <a:gd name="T118" fmla="*/ 68 w 841"/>
                    <a:gd name="T119" fmla="*/ 562 h 1174"/>
                    <a:gd name="T120" fmla="*/ 23 w 841"/>
                    <a:gd name="T121" fmla="*/ 567 h 1174"/>
                    <a:gd name="T122" fmla="*/ 0 w 841"/>
                    <a:gd name="T123" fmla="*/ 532 h 1174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841"/>
                    <a:gd name="T187" fmla="*/ 0 h 1174"/>
                    <a:gd name="T188" fmla="*/ 841 w 841"/>
                    <a:gd name="T189" fmla="*/ 1174 h 1174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841" h="1174">
                      <a:moveTo>
                        <a:pt x="0" y="532"/>
                      </a:moveTo>
                      <a:lnTo>
                        <a:pt x="23" y="505"/>
                      </a:lnTo>
                      <a:lnTo>
                        <a:pt x="90" y="505"/>
                      </a:lnTo>
                      <a:lnTo>
                        <a:pt x="43" y="385"/>
                      </a:lnTo>
                      <a:lnTo>
                        <a:pt x="70" y="350"/>
                      </a:lnTo>
                      <a:lnTo>
                        <a:pt x="108" y="352"/>
                      </a:lnTo>
                      <a:lnTo>
                        <a:pt x="190" y="225"/>
                      </a:lnTo>
                      <a:lnTo>
                        <a:pt x="185" y="188"/>
                      </a:lnTo>
                      <a:lnTo>
                        <a:pt x="207" y="165"/>
                      </a:lnTo>
                      <a:lnTo>
                        <a:pt x="170" y="123"/>
                      </a:lnTo>
                      <a:lnTo>
                        <a:pt x="170" y="58"/>
                      </a:lnTo>
                      <a:lnTo>
                        <a:pt x="252" y="58"/>
                      </a:lnTo>
                      <a:lnTo>
                        <a:pt x="275" y="28"/>
                      </a:lnTo>
                      <a:lnTo>
                        <a:pt x="322" y="0"/>
                      </a:lnTo>
                      <a:lnTo>
                        <a:pt x="350" y="23"/>
                      </a:lnTo>
                      <a:lnTo>
                        <a:pt x="312" y="95"/>
                      </a:lnTo>
                      <a:lnTo>
                        <a:pt x="330" y="145"/>
                      </a:lnTo>
                      <a:lnTo>
                        <a:pt x="297" y="155"/>
                      </a:lnTo>
                      <a:lnTo>
                        <a:pt x="312" y="225"/>
                      </a:lnTo>
                      <a:lnTo>
                        <a:pt x="375" y="255"/>
                      </a:lnTo>
                      <a:lnTo>
                        <a:pt x="345" y="320"/>
                      </a:lnTo>
                      <a:lnTo>
                        <a:pt x="422" y="380"/>
                      </a:lnTo>
                      <a:lnTo>
                        <a:pt x="569" y="420"/>
                      </a:lnTo>
                      <a:lnTo>
                        <a:pt x="572" y="357"/>
                      </a:lnTo>
                      <a:lnTo>
                        <a:pt x="592" y="350"/>
                      </a:lnTo>
                      <a:lnTo>
                        <a:pt x="597" y="382"/>
                      </a:lnTo>
                      <a:lnTo>
                        <a:pt x="609" y="407"/>
                      </a:lnTo>
                      <a:lnTo>
                        <a:pt x="684" y="397"/>
                      </a:lnTo>
                      <a:lnTo>
                        <a:pt x="679" y="357"/>
                      </a:lnTo>
                      <a:lnTo>
                        <a:pt x="804" y="287"/>
                      </a:lnTo>
                      <a:lnTo>
                        <a:pt x="811" y="330"/>
                      </a:lnTo>
                      <a:lnTo>
                        <a:pt x="841" y="345"/>
                      </a:lnTo>
                      <a:lnTo>
                        <a:pt x="826" y="390"/>
                      </a:lnTo>
                      <a:lnTo>
                        <a:pt x="776" y="420"/>
                      </a:lnTo>
                      <a:lnTo>
                        <a:pt x="702" y="607"/>
                      </a:lnTo>
                      <a:lnTo>
                        <a:pt x="687" y="532"/>
                      </a:lnTo>
                      <a:lnTo>
                        <a:pt x="674" y="565"/>
                      </a:lnTo>
                      <a:lnTo>
                        <a:pt x="657" y="525"/>
                      </a:lnTo>
                      <a:lnTo>
                        <a:pt x="689" y="480"/>
                      </a:lnTo>
                      <a:lnTo>
                        <a:pt x="627" y="470"/>
                      </a:lnTo>
                      <a:lnTo>
                        <a:pt x="584" y="420"/>
                      </a:lnTo>
                      <a:lnTo>
                        <a:pt x="569" y="445"/>
                      </a:lnTo>
                      <a:lnTo>
                        <a:pt x="584" y="470"/>
                      </a:lnTo>
                      <a:lnTo>
                        <a:pt x="564" y="490"/>
                      </a:lnTo>
                      <a:lnTo>
                        <a:pt x="584" y="505"/>
                      </a:lnTo>
                      <a:lnTo>
                        <a:pt x="597" y="622"/>
                      </a:lnTo>
                      <a:lnTo>
                        <a:pt x="569" y="605"/>
                      </a:lnTo>
                      <a:lnTo>
                        <a:pt x="524" y="687"/>
                      </a:lnTo>
                      <a:lnTo>
                        <a:pt x="350" y="867"/>
                      </a:lnTo>
                      <a:lnTo>
                        <a:pt x="337" y="1087"/>
                      </a:lnTo>
                      <a:lnTo>
                        <a:pt x="265" y="1174"/>
                      </a:lnTo>
                      <a:lnTo>
                        <a:pt x="200" y="1004"/>
                      </a:lnTo>
                      <a:lnTo>
                        <a:pt x="175" y="872"/>
                      </a:lnTo>
                      <a:lnTo>
                        <a:pt x="153" y="842"/>
                      </a:lnTo>
                      <a:lnTo>
                        <a:pt x="135" y="597"/>
                      </a:lnTo>
                      <a:lnTo>
                        <a:pt x="115" y="587"/>
                      </a:lnTo>
                      <a:lnTo>
                        <a:pt x="108" y="645"/>
                      </a:lnTo>
                      <a:lnTo>
                        <a:pt x="68" y="655"/>
                      </a:lnTo>
                      <a:lnTo>
                        <a:pt x="23" y="587"/>
                      </a:lnTo>
                      <a:lnTo>
                        <a:pt x="68" y="562"/>
                      </a:lnTo>
                      <a:lnTo>
                        <a:pt x="23" y="567"/>
                      </a:lnTo>
                      <a:lnTo>
                        <a:pt x="0" y="53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8" name="Group 239"/>
              <p:cNvGrpSpPr>
                <a:grpSpLocks/>
              </p:cNvGrpSpPr>
              <p:nvPr/>
            </p:nvGrpSpPr>
            <p:grpSpPr bwMode="auto">
              <a:xfrm>
                <a:off x="4293" y="3054"/>
                <a:ext cx="139" cy="174"/>
                <a:chOff x="12358" y="11071"/>
                <a:chExt cx="314" cy="457"/>
              </a:xfrm>
            </p:grpSpPr>
            <p:sp>
              <p:nvSpPr>
                <p:cNvPr id="607" name="Freeform 240"/>
                <p:cNvSpPr>
                  <a:spLocks/>
                </p:cNvSpPr>
                <p:nvPr/>
              </p:nvSpPr>
              <p:spPr bwMode="auto">
                <a:xfrm>
                  <a:off x="12358" y="11071"/>
                  <a:ext cx="314" cy="457"/>
                </a:xfrm>
                <a:custGeom>
                  <a:avLst/>
                  <a:gdLst>
                    <a:gd name="T0" fmla="*/ 0 w 314"/>
                    <a:gd name="T1" fmla="*/ 0 h 457"/>
                    <a:gd name="T2" fmla="*/ 67 w 314"/>
                    <a:gd name="T3" fmla="*/ 15 h 457"/>
                    <a:gd name="T4" fmla="*/ 157 w 314"/>
                    <a:gd name="T5" fmla="*/ 137 h 457"/>
                    <a:gd name="T6" fmla="*/ 227 w 314"/>
                    <a:gd name="T7" fmla="*/ 175 h 457"/>
                    <a:gd name="T8" fmla="*/ 217 w 314"/>
                    <a:gd name="T9" fmla="*/ 212 h 457"/>
                    <a:gd name="T10" fmla="*/ 244 w 314"/>
                    <a:gd name="T11" fmla="*/ 210 h 457"/>
                    <a:gd name="T12" fmla="*/ 242 w 314"/>
                    <a:gd name="T13" fmla="*/ 252 h 457"/>
                    <a:gd name="T14" fmla="*/ 314 w 314"/>
                    <a:gd name="T15" fmla="*/ 342 h 457"/>
                    <a:gd name="T16" fmla="*/ 302 w 314"/>
                    <a:gd name="T17" fmla="*/ 454 h 457"/>
                    <a:gd name="T18" fmla="*/ 272 w 314"/>
                    <a:gd name="T19" fmla="*/ 457 h 457"/>
                    <a:gd name="T20" fmla="*/ 207 w 314"/>
                    <a:gd name="T21" fmla="*/ 389 h 457"/>
                    <a:gd name="T22" fmla="*/ 105 w 314"/>
                    <a:gd name="T23" fmla="*/ 155 h 457"/>
                    <a:gd name="T24" fmla="*/ 0 w 314"/>
                    <a:gd name="T25" fmla="*/ 0 h 45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14"/>
                    <a:gd name="T40" fmla="*/ 0 h 457"/>
                    <a:gd name="T41" fmla="*/ 314 w 314"/>
                    <a:gd name="T42" fmla="*/ 457 h 45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14" h="457">
                      <a:moveTo>
                        <a:pt x="0" y="0"/>
                      </a:moveTo>
                      <a:lnTo>
                        <a:pt x="67" y="15"/>
                      </a:lnTo>
                      <a:lnTo>
                        <a:pt x="157" y="137"/>
                      </a:lnTo>
                      <a:lnTo>
                        <a:pt x="227" y="175"/>
                      </a:lnTo>
                      <a:lnTo>
                        <a:pt x="217" y="212"/>
                      </a:lnTo>
                      <a:lnTo>
                        <a:pt x="244" y="210"/>
                      </a:lnTo>
                      <a:lnTo>
                        <a:pt x="242" y="252"/>
                      </a:lnTo>
                      <a:lnTo>
                        <a:pt x="314" y="342"/>
                      </a:lnTo>
                      <a:lnTo>
                        <a:pt x="302" y="454"/>
                      </a:lnTo>
                      <a:lnTo>
                        <a:pt x="272" y="457"/>
                      </a:lnTo>
                      <a:lnTo>
                        <a:pt x="207" y="389"/>
                      </a:lnTo>
                      <a:lnTo>
                        <a:pt x="105" y="1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8" name="Freeform 241"/>
                <p:cNvSpPr>
                  <a:spLocks/>
                </p:cNvSpPr>
                <p:nvPr/>
              </p:nvSpPr>
              <p:spPr bwMode="auto">
                <a:xfrm>
                  <a:off x="12358" y="11071"/>
                  <a:ext cx="314" cy="457"/>
                </a:xfrm>
                <a:custGeom>
                  <a:avLst/>
                  <a:gdLst>
                    <a:gd name="T0" fmla="*/ 0 w 314"/>
                    <a:gd name="T1" fmla="*/ 0 h 457"/>
                    <a:gd name="T2" fmla="*/ 67 w 314"/>
                    <a:gd name="T3" fmla="*/ 15 h 457"/>
                    <a:gd name="T4" fmla="*/ 157 w 314"/>
                    <a:gd name="T5" fmla="*/ 137 h 457"/>
                    <a:gd name="T6" fmla="*/ 227 w 314"/>
                    <a:gd name="T7" fmla="*/ 175 h 457"/>
                    <a:gd name="T8" fmla="*/ 217 w 314"/>
                    <a:gd name="T9" fmla="*/ 212 h 457"/>
                    <a:gd name="T10" fmla="*/ 244 w 314"/>
                    <a:gd name="T11" fmla="*/ 210 h 457"/>
                    <a:gd name="T12" fmla="*/ 242 w 314"/>
                    <a:gd name="T13" fmla="*/ 252 h 457"/>
                    <a:gd name="T14" fmla="*/ 314 w 314"/>
                    <a:gd name="T15" fmla="*/ 342 h 457"/>
                    <a:gd name="T16" fmla="*/ 302 w 314"/>
                    <a:gd name="T17" fmla="*/ 454 h 457"/>
                    <a:gd name="T18" fmla="*/ 272 w 314"/>
                    <a:gd name="T19" fmla="*/ 457 h 457"/>
                    <a:gd name="T20" fmla="*/ 207 w 314"/>
                    <a:gd name="T21" fmla="*/ 389 h 457"/>
                    <a:gd name="T22" fmla="*/ 105 w 314"/>
                    <a:gd name="T23" fmla="*/ 155 h 457"/>
                    <a:gd name="T24" fmla="*/ 0 w 314"/>
                    <a:gd name="T25" fmla="*/ 0 h 45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14"/>
                    <a:gd name="T40" fmla="*/ 0 h 457"/>
                    <a:gd name="T41" fmla="*/ 314 w 314"/>
                    <a:gd name="T42" fmla="*/ 457 h 45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14" h="457">
                      <a:moveTo>
                        <a:pt x="0" y="0"/>
                      </a:moveTo>
                      <a:lnTo>
                        <a:pt x="67" y="15"/>
                      </a:lnTo>
                      <a:lnTo>
                        <a:pt x="157" y="137"/>
                      </a:lnTo>
                      <a:lnTo>
                        <a:pt x="227" y="175"/>
                      </a:lnTo>
                      <a:lnTo>
                        <a:pt x="217" y="212"/>
                      </a:lnTo>
                      <a:lnTo>
                        <a:pt x="244" y="210"/>
                      </a:lnTo>
                      <a:lnTo>
                        <a:pt x="242" y="252"/>
                      </a:lnTo>
                      <a:lnTo>
                        <a:pt x="314" y="342"/>
                      </a:lnTo>
                      <a:lnTo>
                        <a:pt x="302" y="454"/>
                      </a:lnTo>
                      <a:lnTo>
                        <a:pt x="272" y="457"/>
                      </a:lnTo>
                      <a:lnTo>
                        <a:pt x="207" y="389"/>
                      </a:lnTo>
                      <a:lnTo>
                        <a:pt x="105" y="15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09" name="Group 242"/>
              <p:cNvGrpSpPr>
                <a:grpSpLocks/>
              </p:cNvGrpSpPr>
              <p:nvPr/>
            </p:nvGrpSpPr>
            <p:grpSpPr bwMode="auto">
              <a:xfrm>
                <a:off x="4424" y="3230"/>
                <a:ext cx="113" cy="43"/>
                <a:chOff x="12652" y="11533"/>
                <a:chExt cx="257" cy="115"/>
              </a:xfrm>
            </p:grpSpPr>
            <p:sp>
              <p:nvSpPr>
                <p:cNvPr id="605" name="Freeform 243"/>
                <p:cNvSpPr>
                  <a:spLocks/>
                </p:cNvSpPr>
                <p:nvPr/>
              </p:nvSpPr>
              <p:spPr bwMode="auto">
                <a:xfrm>
                  <a:off x="12652" y="11533"/>
                  <a:ext cx="257" cy="115"/>
                </a:xfrm>
                <a:custGeom>
                  <a:avLst/>
                  <a:gdLst>
                    <a:gd name="T0" fmla="*/ 0 w 257"/>
                    <a:gd name="T1" fmla="*/ 32 h 115"/>
                    <a:gd name="T2" fmla="*/ 15 w 257"/>
                    <a:gd name="T3" fmla="*/ 0 h 115"/>
                    <a:gd name="T4" fmla="*/ 195 w 257"/>
                    <a:gd name="T5" fmla="*/ 32 h 115"/>
                    <a:gd name="T6" fmla="*/ 215 w 257"/>
                    <a:gd name="T7" fmla="*/ 57 h 115"/>
                    <a:gd name="T8" fmla="*/ 250 w 257"/>
                    <a:gd name="T9" fmla="*/ 72 h 115"/>
                    <a:gd name="T10" fmla="*/ 257 w 257"/>
                    <a:gd name="T11" fmla="*/ 115 h 115"/>
                    <a:gd name="T12" fmla="*/ 45 w 257"/>
                    <a:gd name="T13" fmla="*/ 57 h 115"/>
                    <a:gd name="T14" fmla="*/ 0 w 257"/>
                    <a:gd name="T15" fmla="*/ 32 h 11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7"/>
                    <a:gd name="T25" fmla="*/ 0 h 115"/>
                    <a:gd name="T26" fmla="*/ 257 w 257"/>
                    <a:gd name="T27" fmla="*/ 115 h 11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7" h="115">
                      <a:moveTo>
                        <a:pt x="0" y="32"/>
                      </a:moveTo>
                      <a:lnTo>
                        <a:pt x="15" y="0"/>
                      </a:lnTo>
                      <a:lnTo>
                        <a:pt x="195" y="32"/>
                      </a:lnTo>
                      <a:lnTo>
                        <a:pt x="215" y="57"/>
                      </a:lnTo>
                      <a:lnTo>
                        <a:pt x="250" y="72"/>
                      </a:lnTo>
                      <a:lnTo>
                        <a:pt x="257" y="115"/>
                      </a:lnTo>
                      <a:lnTo>
                        <a:pt x="45" y="57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6" name="Freeform 244"/>
                <p:cNvSpPr>
                  <a:spLocks/>
                </p:cNvSpPr>
                <p:nvPr/>
              </p:nvSpPr>
              <p:spPr bwMode="auto">
                <a:xfrm>
                  <a:off x="12652" y="11533"/>
                  <a:ext cx="257" cy="115"/>
                </a:xfrm>
                <a:custGeom>
                  <a:avLst/>
                  <a:gdLst>
                    <a:gd name="T0" fmla="*/ 0 w 257"/>
                    <a:gd name="T1" fmla="*/ 32 h 115"/>
                    <a:gd name="T2" fmla="*/ 15 w 257"/>
                    <a:gd name="T3" fmla="*/ 0 h 115"/>
                    <a:gd name="T4" fmla="*/ 195 w 257"/>
                    <a:gd name="T5" fmla="*/ 32 h 115"/>
                    <a:gd name="T6" fmla="*/ 215 w 257"/>
                    <a:gd name="T7" fmla="*/ 57 h 115"/>
                    <a:gd name="T8" fmla="*/ 250 w 257"/>
                    <a:gd name="T9" fmla="*/ 72 h 115"/>
                    <a:gd name="T10" fmla="*/ 257 w 257"/>
                    <a:gd name="T11" fmla="*/ 115 h 115"/>
                    <a:gd name="T12" fmla="*/ 45 w 257"/>
                    <a:gd name="T13" fmla="*/ 57 h 115"/>
                    <a:gd name="T14" fmla="*/ 0 w 257"/>
                    <a:gd name="T15" fmla="*/ 32 h 11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7"/>
                    <a:gd name="T25" fmla="*/ 0 h 115"/>
                    <a:gd name="T26" fmla="*/ 257 w 257"/>
                    <a:gd name="T27" fmla="*/ 115 h 11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7" h="115">
                      <a:moveTo>
                        <a:pt x="0" y="32"/>
                      </a:moveTo>
                      <a:lnTo>
                        <a:pt x="15" y="0"/>
                      </a:lnTo>
                      <a:lnTo>
                        <a:pt x="195" y="32"/>
                      </a:lnTo>
                      <a:lnTo>
                        <a:pt x="215" y="57"/>
                      </a:lnTo>
                      <a:lnTo>
                        <a:pt x="250" y="72"/>
                      </a:lnTo>
                      <a:lnTo>
                        <a:pt x="257" y="115"/>
                      </a:lnTo>
                      <a:lnTo>
                        <a:pt x="45" y="57"/>
                      </a:lnTo>
                      <a:lnTo>
                        <a:pt x="0" y="3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0" name="Group 245"/>
              <p:cNvGrpSpPr>
                <a:grpSpLocks/>
              </p:cNvGrpSpPr>
              <p:nvPr/>
            </p:nvGrpSpPr>
            <p:grpSpPr bwMode="auto">
              <a:xfrm>
                <a:off x="4469" y="3074"/>
                <a:ext cx="125" cy="128"/>
                <a:chOff x="12755" y="11123"/>
                <a:chExt cx="282" cy="337"/>
              </a:xfrm>
            </p:grpSpPr>
            <p:sp>
              <p:nvSpPr>
                <p:cNvPr id="603" name="Freeform 246"/>
                <p:cNvSpPr>
                  <a:spLocks/>
                </p:cNvSpPr>
                <p:nvPr/>
              </p:nvSpPr>
              <p:spPr bwMode="auto">
                <a:xfrm>
                  <a:off x="12755" y="11123"/>
                  <a:ext cx="282" cy="337"/>
                </a:xfrm>
                <a:custGeom>
                  <a:avLst/>
                  <a:gdLst>
                    <a:gd name="T0" fmla="*/ 0 w 282"/>
                    <a:gd name="T1" fmla="*/ 153 h 337"/>
                    <a:gd name="T2" fmla="*/ 17 w 282"/>
                    <a:gd name="T3" fmla="*/ 103 h 337"/>
                    <a:gd name="T4" fmla="*/ 42 w 282"/>
                    <a:gd name="T5" fmla="*/ 133 h 337"/>
                    <a:gd name="T6" fmla="*/ 127 w 282"/>
                    <a:gd name="T7" fmla="*/ 125 h 337"/>
                    <a:gd name="T8" fmla="*/ 154 w 282"/>
                    <a:gd name="T9" fmla="*/ 108 h 337"/>
                    <a:gd name="T10" fmla="*/ 189 w 282"/>
                    <a:gd name="T11" fmla="*/ 0 h 337"/>
                    <a:gd name="T12" fmla="*/ 244 w 282"/>
                    <a:gd name="T13" fmla="*/ 3 h 337"/>
                    <a:gd name="T14" fmla="*/ 229 w 282"/>
                    <a:gd name="T15" fmla="*/ 33 h 337"/>
                    <a:gd name="T16" fmla="*/ 282 w 282"/>
                    <a:gd name="T17" fmla="*/ 133 h 337"/>
                    <a:gd name="T18" fmla="*/ 252 w 282"/>
                    <a:gd name="T19" fmla="*/ 125 h 337"/>
                    <a:gd name="T20" fmla="*/ 202 w 282"/>
                    <a:gd name="T21" fmla="*/ 245 h 337"/>
                    <a:gd name="T22" fmla="*/ 199 w 282"/>
                    <a:gd name="T23" fmla="*/ 312 h 337"/>
                    <a:gd name="T24" fmla="*/ 167 w 282"/>
                    <a:gd name="T25" fmla="*/ 337 h 337"/>
                    <a:gd name="T26" fmla="*/ 112 w 282"/>
                    <a:gd name="T27" fmla="*/ 290 h 337"/>
                    <a:gd name="T28" fmla="*/ 82 w 282"/>
                    <a:gd name="T29" fmla="*/ 310 h 337"/>
                    <a:gd name="T30" fmla="*/ 80 w 282"/>
                    <a:gd name="T31" fmla="*/ 275 h 337"/>
                    <a:gd name="T32" fmla="*/ 30 w 282"/>
                    <a:gd name="T33" fmla="*/ 282 h 337"/>
                    <a:gd name="T34" fmla="*/ 0 w 282"/>
                    <a:gd name="T35" fmla="*/ 153 h 33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82"/>
                    <a:gd name="T55" fmla="*/ 0 h 337"/>
                    <a:gd name="T56" fmla="*/ 282 w 282"/>
                    <a:gd name="T57" fmla="*/ 337 h 33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82" h="337">
                      <a:moveTo>
                        <a:pt x="0" y="153"/>
                      </a:moveTo>
                      <a:lnTo>
                        <a:pt x="17" y="103"/>
                      </a:lnTo>
                      <a:lnTo>
                        <a:pt x="42" y="133"/>
                      </a:lnTo>
                      <a:lnTo>
                        <a:pt x="127" y="125"/>
                      </a:lnTo>
                      <a:lnTo>
                        <a:pt x="154" y="108"/>
                      </a:lnTo>
                      <a:lnTo>
                        <a:pt x="189" y="0"/>
                      </a:lnTo>
                      <a:lnTo>
                        <a:pt x="244" y="3"/>
                      </a:lnTo>
                      <a:lnTo>
                        <a:pt x="229" y="33"/>
                      </a:lnTo>
                      <a:lnTo>
                        <a:pt x="282" y="133"/>
                      </a:lnTo>
                      <a:lnTo>
                        <a:pt x="252" y="125"/>
                      </a:lnTo>
                      <a:lnTo>
                        <a:pt x="202" y="245"/>
                      </a:lnTo>
                      <a:lnTo>
                        <a:pt x="199" y="312"/>
                      </a:lnTo>
                      <a:lnTo>
                        <a:pt x="167" y="337"/>
                      </a:lnTo>
                      <a:lnTo>
                        <a:pt x="112" y="290"/>
                      </a:lnTo>
                      <a:lnTo>
                        <a:pt x="82" y="310"/>
                      </a:lnTo>
                      <a:lnTo>
                        <a:pt x="80" y="275"/>
                      </a:lnTo>
                      <a:lnTo>
                        <a:pt x="30" y="282"/>
                      </a:lnTo>
                      <a:lnTo>
                        <a:pt x="0" y="15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" name="Freeform 247"/>
                <p:cNvSpPr>
                  <a:spLocks/>
                </p:cNvSpPr>
                <p:nvPr/>
              </p:nvSpPr>
              <p:spPr bwMode="auto">
                <a:xfrm>
                  <a:off x="12755" y="11123"/>
                  <a:ext cx="282" cy="337"/>
                </a:xfrm>
                <a:custGeom>
                  <a:avLst/>
                  <a:gdLst>
                    <a:gd name="T0" fmla="*/ 0 w 282"/>
                    <a:gd name="T1" fmla="*/ 153 h 337"/>
                    <a:gd name="T2" fmla="*/ 17 w 282"/>
                    <a:gd name="T3" fmla="*/ 103 h 337"/>
                    <a:gd name="T4" fmla="*/ 42 w 282"/>
                    <a:gd name="T5" fmla="*/ 133 h 337"/>
                    <a:gd name="T6" fmla="*/ 127 w 282"/>
                    <a:gd name="T7" fmla="*/ 125 h 337"/>
                    <a:gd name="T8" fmla="*/ 154 w 282"/>
                    <a:gd name="T9" fmla="*/ 108 h 337"/>
                    <a:gd name="T10" fmla="*/ 189 w 282"/>
                    <a:gd name="T11" fmla="*/ 0 h 337"/>
                    <a:gd name="T12" fmla="*/ 244 w 282"/>
                    <a:gd name="T13" fmla="*/ 3 h 337"/>
                    <a:gd name="T14" fmla="*/ 229 w 282"/>
                    <a:gd name="T15" fmla="*/ 33 h 337"/>
                    <a:gd name="T16" fmla="*/ 282 w 282"/>
                    <a:gd name="T17" fmla="*/ 133 h 337"/>
                    <a:gd name="T18" fmla="*/ 252 w 282"/>
                    <a:gd name="T19" fmla="*/ 125 h 337"/>
                    <a:gd name="T20" fmla="*/ 202 w 282"/>
                    <a:gd name="T21" fmla="*/ 245 h 337"/>
                    <a:gd name="T22" fmla="*/ 199 w 282"/>
                    <a:gd name="T23" fmla="*/ 312 h 337"/>
                    <a:gd name="T24" fmla="*/ 167 w 282"/>
                    <a:gd name="T25" fmla="*/ 337 h 337"/>
                    <a:gd name="T26" fmla="*/ 112 w 282"/>
                    <a:gd name="T27" fmla="*/ 290 h 337"/>
                    <a:gd name="T28" fmla="*/ 82 w 282"/>
                    <a:gd name="T29" fmla="*/ 310 h 337"/>
                    <a:gd name="T30" fmla="*/ 80 w 282"/>
                    <a:gd name="T31" fmla="*/ 275 h 337"/>
                    <a:gd name="T32" fmla="*/ 30 w 282"/>
                    <a:gd name="T33" fmla="*/ 282 h 337"/>
                    <a:gd name="T34" fmla="*/ 0 w 282"/>
                    <a:gd name="T35" fmla="*/ 153 h 33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82"/>
                    <a:gd name="T55" fmla="*/ 0 h 337"/>
                    <a:gd name="T56" fmla="*/ 282 w 282"/>
                    <a:gd name="T57" fmla="*/ 337 h 33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82" h="337">
                      <a:moveTo>
                        <a:pt x="0" y="153"/>
                      </a:moveTo>
                      <a:lnTo>
                        <a:pt x="17" y="103"/>
                      </a:lnTo>
                      <a:lnTo>
                        <a:pt x="42" y="133"/>
                      </a:lnTo>
                      <a:lnTo>
                        <a:pt x="127" y="125"/>
                      </a:lnTo>
                      <a:lnTo>
                        <a:pt x="154" y="108"/>
                      </a:lnTo>
                      <a:lnTo>
                        <a:pt x="189" y="0"/>
                      </a:lnTo>
                      <a:lnTo>
                        <a:pt x="244" y="3"/>
                      </a:lnTo>
                      <a:lnTo>
                        <a:pt x="229" y="33"/>
                      </a:lnTo>
                      <a:lnTo>
                        <a:pt x="282" y="133"/>
                      </a:lnTo>
                      <a:lnTo>
                        <a:pt x="252" y="125"/>
                      </a:lnTo>
                      <a:lnTo>
                        <a:pt x="202" y="245"/>
                      </a:lnTo>
                      <a:lnTo>
                        <a:pt x="199" y="312"/>
                      </a:lnTo>
                      <a:lnTo>
                        <a:pt x="167" y="337"/>
                      </a:lnTo>
                      <a:lnTo>
                        <a:pt x="112" y="290"/>
                      </a:lnTo>
                      <a:lnTo>
                        <a:pt x="82" y="310"/>
                      </a:lnTo>
                      <a:lnTo>
                        <a:pt x="80" y="275"/>
                      </a:lnTo>
                      <a:lnTo>
                        <a:pt x="30" y="282"/>
                      </a:lnTo>
                      <a:lnTo>
                        <a:pt x="0" y="15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1" name="Group 248"/>
              <p:cNvGrpSpPr>
                <a:grpSpLocks/>
              </p:cNvGrpSpPr>
              <p:nvPr/>
            </p:nvGrpSpPr>
            <p:grpSpPr bwMode="auto">
              <a:xfrm>
                <a:off x="4566" y="3267"/>
                <a:ext cx="31" cy="15"/>
                <a:chOff x="12974" y="11630"/>
                <a:chExt cx="70" cy="40"/>
              </a:xfrm>
            </p:grpSpPr>
            <p:sp>
              <p:nvSpPr>
                <p:cNvPr id="601" name="Freeform 249"/>
                <p:cNvSpPr>
                  <a:spLocks/>
                </p:cNvSpPr>
                <p:nvPr/>
              </p:nvSpPr>
              <p:spPr bwMode="auto">
                <a:xfrm>
                  <a:off x="12974" y="11630"/>
                  <a:ext cx="70" cy="40"/>
                </a:xfrm>
                <a:custGeom>
                  <a:avLst/>
                  <a:gdLst>
                    <a:gd name="T0" fmla="*/ 0 w 70"/>
                    <a:gd name="T1" fmla="*/ 10 h 40"/>
                    <a:gd name="T2" fmla="*/ 8 w 70"/>
                    <a:gd name="T3" fmla="*/ 40 h 40"/>
                    <a:gd name="T4" fmla="*/ 70 w 70"/>
                    <a:gd name="T5" fmla="*/ 15 h 40"/>
                    <a:gd name="T6" fmla="*/ 23 w 70"/>
                    <a:gd name="T7" fmla="*/ 0 h 40"/>
                    <a:gd name="T8" fmla="*/ 0 w 70"/>
                    <a:gd name="T9" fmla="*/ 1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"/>
                    <a:gd name="T16" fmla="*/ 0 h 40"/>
                    <a:gd name="T17" fmla="*/ 70 w 70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" h="40">
                      <a:moveTo>
                        <a:pt x="0" y="10"/>
                      </a:moveTo>
                      <a:lnTo>
                        <a:pt x="8" y="40"/>
                      </a:lnTo>
                      <a:lnTo>
                        <a:pt x="70" y="15"/>
                      </a:lnTo>
                      <a:lnTo>
                        <a:pt x="23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2" name="Freeform 250"/>
                <p:cNvSpPr>
                  <a:spLocks/>
                </p:cNvSpPr>
                <p:nvPr/>
              </p:nvSpPr>
              <p:spPr bwMode="auto">
                <a:xfrm>
                  <a:off x="12974" y="11630"/>
                  <a:ext cx="70" cy="40"/>
                </a:xfrm>
                <a:custGeom>
                  <a:avLst/>
                  <a:gdLst>
                    <a:gd name="T0" fmla="*/ 0 w 70"/>
                    <a:gd name="T1" fmla="*/ 10 h 40"/>
                    <a:gd name="T2" fmla="*/ 8 w 70"/>
                    <a:gd name="T3" fmla="*/ 40 h 40"/>
                    <a:gd name="T4" fmla="*/ 70 w 70"/>
                    <a:gd name="T5" fmla="*/ 15 h 40"/>
                    <a:gd name="T6" fmla="*/ 23 w 70"/>
                    <a:gd name="T7" fmla="*/ 0 h 40"/>
                    <a:gd name="T8" fmla="*/ 0 w 70"/>
                    <a:gd name="T9" fmla="*/ 1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"/>
                    <a:gd name="T16" fmla="*/ 0 h 40"/>
                    <a:gd name="T17" fmla="*/ 70 w 70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" h="40">
                      <a:moveTo>
                        <a:pt x="0" y="10"/>
                      </a:moveTo>
                      <a:lnTo>
                        <a:pt x="8" y="40"/>
                      </a:lnTo>
                      <a:lnTo>
                        <a:pt x="70" y="15"/>
                      </a:lnTo>
                      <a:lnTo>
                        <a:pt x="23" y="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2" name="Group 251"/>
              <p:cNvGrpSpPr>
                <a:grpSpLocks/>
              </p:cNvGrpSpPr>
              <p:nvPr/>
            </p:nvGrpSpPr>
            <p:grpSpPr bwMode="auto">
              <a:xfrm>
                <a:off x="4594" y="3113"/>
                <a:ext cx="78" cy="110"/>
                <a:chOff x="13037" y="11226"/>
                <a:chExt cx="177" cy="289"/>
              </a:xfrm>
            </p:grpSpPr>
            <p:sp>
              <p:nvSpPr>
                <p:cNvPr id="599" name="Freeform 252"/>
                <p:cNvSpPr>
                  <a:spLocks/>
                </p:cNvSpPr>
                <p:nvPr/>
              </p:nvSpPr>
              <p:spPr bwMode="auto">
                <a:xfrm>
                  <a:off x="13037" y="11226"/>
                  <a:ext cx="177" cy="289"/>
                </a:xfrm>
                <a:custGeom>
                  <a:avLst/>
                  <a:gdLst>
                    <a:gd name="T0" fmla="*/ 0 w 177"/>
                    <a:gd name="T1" fmla="*/ 174 h 289"/>
                    <a:gd name="T2" fmla="*/ 20 w 177"/>
                    <a:gd name="T3" fmla="*/ 224 h 289"/>
                    <a:gd name="T4" fmla="*/ 12 w 177"/>
                    <a:gd name="T5" fmla="*/ 284 h 289"/>
                    <a:gd name="T6" fmla="*/ 40 w 177"/>
                    <a:gd name="T7" fmla="*/ 289 h 289"/>
                    <a:gd name="T8" fmla="*/ 37 w 177"/>
                    <a:gd name="T9" fmla="*/ 187 h 289"/>
                    <a:gd name="T10" fmla="*/ 57 w 177"/>
                    <a:gd name="T11" fmla="*/ 174 h 289"/>
                    <a:gd name="T12" fmla="*/ 62 w 177"/>
                    <a:gd name="T13" fmla="*/ 214 h 289"/>
                    <a:gd name="T14" fmla="*/ 80 w 177"/>
                    <a:gd name="T15" fmla="*/ 262 h 289"/>
                    <a:gd name="T16" fmla="*/ 109 w 177"/>
                    <a:gd name="T17" fmla="*/ 239 h 289"/>
                    <a:gd name="T18" fmla="*/ 70 w 177"/>
                    <a:gd name="T19" fmla="*/ 142 h 289"/>
                    <a:gd name="T20" fmla="*/ 129 w 177"/>
                    <a:gd name="T21" fmla="*/ 95 h 289"/>
                    <a:gd name="T22" fmla="*/ 50 w 177"/>
                    <a:gd name="T23" fmla="*/ 125 h 289"/>
                    <a:gd name="T24" fmla="*/ 37 w 177"/>
                    <a:gd name="T25" fmla="*/ 60 h 289"/>
                    <a:gd name="T26" fmla="*/ 154 w 177"/>
                    <a:gd name="T27" fmla="*/ 52 h 289"/>
                    <a:gd name="T28" fmla="*/ 177 w 177"/>
                    <a:gd name="T29" fmla="*/ 0 h 289"/>
                    <a:gd name="T30" fmla="*/ 139 w 177"/>
                    <a:gd name="T31" fmla="*/ 32 h 289"/>
                    <a:gd name="T32" fmla="*/ 57 w 177"/>
                    <a:gd name="T33" fmla="*/ 17 h 289"/>
                    <a:gd name="T34" fmla="*/ 30 w 177"/>
                    <a:gd name="T35" fmla="*/ 40 h 289"/>
                    <a:gd name="T36" fmla="*/ 0 w 177"/>
                    <a:gd name="T37" fmla="*/ 174 h 28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77"/>
                    <a:gd name="T58" fmla="*/ 0 h 289"/>
                    <a:gd name="T59" fmla="*/ 177 w 177"/>
                    <a:gd name="T60" fmla="*/ 289 h 289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77" h="289">
                      <a:moveTo>
                        <a:pt x="0" y="174"/>
                      </a:moveTo>
                      <a:lnTo>
                        <a:pt x="20" y="224"/>
                      </a:lnTo>
                      <a:lnTo>
                        <a:pt x="12" y="284"/>
                      </a:lnTo>
                      <a:lnTo>
                        <a:pt x="40" y="289"/>
                      </a:lnTo>
                      <a:lnTo>
                        <a:pt x="37" y="187"/>
                      </a:lnTo>
                      <a:lnTo>
                        <a:pt x="57" y="174"/>
                      </a:lnTo>
                      <a:lnTo>
                        <a:pt x="62" y="214"/>
                      </a:lnTo>
                      <a:lnTo>
                        <a:pt x="80" y="262"/>
                      </a:lnTo>
                      <a:lnTo>
                        <a:pt x="109" y="239"/>
                      </a:lnTo>
                      <a:lnTo>
                        <a:pt x="70" y="142"/>
                      </a:lnTo>
                      <a:lnTo>
                        <a:pt x="129" y="95"/>
                      </a:lnTo>
                      <a:lnTo>
                        <a:pt x="50" y="125"/>
                      </a:lnTo>
                      <a:lnTo>
                        <a:pt x="37" y="60"/>
                      </a:lnTo>
                      <a:lnTo>
                        <a:pt x="154" y="52"/>
                      </a:lnTo>
                      <a:lnTo>
                        <a:pt x="177" y="0"/>
                      </a:lnTo>
                      <a:lnTo>
                        <a:pt x="139" y="32"/>
                      </a:lnTo>
                      <a:lnTo>
                        <a:pt x="57" y="17"/>
                      </a:lnTo>
                      <a:lnTo>
                        <a:pt x="30" y="40"/>
                      </a:lnTo>
                      <a:lnTo>
                        <a:pt x="0" y="17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0" name="Freeform 253"/>
                <p:cNvSpPr>
                  <a:spLocks/>
                </p:cNvSpPr>
                <p:nvPr/>
              </p:nvSpPr>
              <p:spPr bwMode="auto">
                <a:xfrm>
                  <a:off x="13037" y="11226"/>
                  <a:ext cx="177" cy="289"/>
                </a:xfrm>
                <a:custGeom>
                  <a:avLst/>
                  <a:gdLst>
                    <a:gd name="T0" fmla="*/ 0 w 177"/>
                    <a:gd name="T1" fmla="*/ 174 h 289"/>
                    <a:gd name="T2" fmla="*/ 20 w 177"/>
                    <a:gd name="T3" fmla="*/ 224 h 289"/>
                    <a:gd name="T4" fmla="*/ 12 w 177"/>
                    <a:gd name="T5" fmla="*/ 284 h 289"/>
                    <a:gd name="T6" fmla="*/ 40 w 177"/>
                    <a:gd name="T7" fmla="*/ 289 h 289"/>
                    <a:gd name="T8" fmla="*/ 37 w 177"/>
                    <a:gd name="T9" fmla="*/ 187 h 289"/>
                    <a:gd name="T10" fmla="*/ 57 w 177"/>
                    <a:gd name="T11" fmla="*/ 174 h 289"/>
                    <a:gd name="T12" fmla="*/ 62 w 177"/>
                    <a:gd name="T13" fmla="*/ 214 h 289"/>
                    <a:gd name="T14" fmla="*/ 80 w 177"/>
                    <a:gd name="T15" fmla="*/ 262 h 289"/>
                    <a:gd name="T16" fmla="*/ 109 w 177"/>
                    <a:gd name="T17" fmla="*/ 239 h 289"/>
                    <a:gd name="T18" fmla="*/ 70 w 177"/>
                    <a:gd name="T19" fmla="*/ 142 h 289"/>
                    <a:gd name="T20" fmla="*/ 129 w 177"/>
                    <a:gd name="T21" fmla="*/ 95 h 289"/>
                    <a:gd name="T22" fmla="*/ 50 w 177"/>
                    <a:gd name="T23" fmla="*/ 125 h 289"/>
                    <a:gd name="T24" fmla="*/ 37 w 177"/>
                    <a:gd name="T25" fmla="*/ 60 h 289"/>
                    <a:gd name="T26" fmla="*/ 154 w 177"/>
                    <a:gd name="T27" fmla="*/ 52 h 289"/>
                    <a:gd name="T28" fmla="*/ 177 w 177"/>
                    <a:gd name="T29" fmla="*/ 0 h 289"/>
                    <a:gd name="T30" fmla="*/ 139 w 177"/>
                    <a:gd name="T31" fmla="*/ 32 h 289"/>
                    <a:gd name="T32" fmla="*/ 57 w 177"/>
                    <a:gd name="T33" fmla="*/ 17 h 289"/>
                    <a:gd name="T34" fmla="*/ 30 w 177"/>
                    <a:gd name="T35" fmla="*/ 40 h 289"/>
                    <a:gd name="T36" fmla="*/ 0 w 177"/>
                    <a:gd name="T37" fmla="*/ 174 h 28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77"/>
                    <a:gd name="T58" fmla="*/ 0 h 289"/>
                    <a:gd name="T59" fmla="*/ 177 w 177"/>
                    <a:gd name="T60" fmla="*/ 289 h 289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77" h="289">
                      <a:moveTo>
                        <a:pt x="0" y="174"/>
                      </a:moveTo>
                      <a:lnTo>
                        <a:pt x="20" y="224"/>
                      </a:lnTo>
                      <a:lnTo>
                        <a:pt x="12" y="284"/>
                      </a:lnTo>
                      <a:lnTo>
                        <a:pt x="40" y="289"/>
                      </a:lnTo>
                      <a:lnTo>
                        <a:pt x="37" y="187"/>
                      </a:lnTo>
                      <a:lnTo>
                        <a:pt x="57" y="174"/>
                      </a:lnTo>
                      <a:lnTo>
                        <a:pt x="62" y="214"/>
                      </a:lnTo>
                      <a:lnTo>
                        <a:pt x="80" y="262"/>
                      </a:lnTo>
                      <a:lnTo>
                        <a:pt x="109" y="239"/>
                      </a:lnTo>
                      <a:lnTo>
                        <a:pt x="70" y="142"/>
                      </a:lnTo>
                      <a:lnTo>
                        <a:pt x="129" y="95"/>
                      </a:lnTo>
                      <a:lnTo>
                        <a:pt x="50" y="125"/>
                      </a:lnTo>
                      <a:lnTo>
                        <a:pt x="37" y="60"/>
                      </a:lnTo>
                      <a:lnTo>
                        <a:pt x="154" y="52"/>
                      </a:lnTo>
                      <a:lnTo>
                        <a:pt x="177" y="0"/>
                      </a:lnTo>
                      <a:lnTo>
                        <a:pt x="139" y="32"/>
                      </a:lnTo>
                      <a:lnTo>
                        <a:pt x="57" y="17"/>
                      </a:lnTo>
                      <a:lnTo>
                        <a:pt x="30" y="40"/>
                      </a:lnTo>
                      <a:lnTo>
                        <a:pt x="0" y="17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3" name="Group 254"/>
              <p:cNvGrpSpPr>
                <a:grpSpLocks/>
              </p:cNvGrpSpPr>
              <p:nvPr/>
            </p:nvGrpSpPr>
            <p:grpSpPr bwMode="auto">
              <a:xfrm>
                <a:off x="4655" y="3267"/>
                <a:ext cx="44" cy="29"/>
                <a:chOff x="13174" y="11630"/>
                <a:chExt cx="100" cy="78"/>
              </a:xfrm>
            </p:grpSpPr>
            <p:sp>
              <p:nvSpPr>
                <p:cNvPr id="597" name="Freeform 255"/>
                <p:cNvSpPr>
                  <a:spLocks/>
                </p:cNvSpPr>
                <p:nvPr/>
              </p:nvSpPr>
              <p:spPr bwMode="auto">
                <a:xfrm>
                  <a:off x="13174" y="11630"/>
                  <a:ext cx="100" cy="78"/>
                </a:xfrm>
                <a:custGeom>
                  <a:avLst/>
                  <a:gdLst>
                    <a:gd name="T0" fmla="*/ 0 w 100"/>
                    <a:gd name="T1" fmla="*/ 48 h 78"/>
                    <a:gd name="T2" fmla="*/ 2 w 100"/>
                    <a:gd name="T3" fmla="*/ 78 h 78"/>
                    <a:gd name="T4" fmla="*/ 100 w 100"/>
                    <a:gd name="T5" fmla="*/ 0 h 78"/>
                    <a:gd name="T6" fmla="*/ 25 w 100"/>
                    <a:gd name="T7" fmla="*/ 23 h 78"/>
                    <a:gd name="T8" fmla="*/ 0 w 10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0"/>
                    <a:gd name="T16" fmla="*/ 0 h 78"/>
                    <a:gd name="T17" fmla="*/ 100 w 10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0" h="78">
                      <a:moveTo>
                        <a:pt x="0" y="48"/>
                      </a:moveTo>
                      <a:lnTo>
                        <a:pt x="2" y="78"/>
                      </a:lnTo>
                      <a:lnTo>
                        <a:pt x="100" y="0"/>
                      </a:lnTo>
                      <a:lnTo>
                        <a:pt x="25" y="23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98" name="Freeform 256"/>
                <p:cNvSpPr>
                  <a:spLocks/>
                </p:cNvSpPr>
                <p:nvPr/>
              </p:nvSpPr>
              <p:spPr bwMode="auto">
                <a:xfrm>
                  <a:off x="13174" y="11630"/>
                  <a:ext cx="100" cy="78"/>
                </a:xfrm>
                <a:custGeom>
                  <a:avLst/>
                  <a:gdLst>
                    <a:gd name="T0" fmla="*/ 0 w 100"/>
                    <a:gd name="T1" fmla="*/ 48 h 78"/>
                    <a:gd name="T2" fmla="*/ 2 w 100"/>
                    <a:gd name="T3" fmla="*/ 78 h 78"/>
                    <a:gd name="T4" fmla="*/ 100 w 100"/>
                    <a:gd name="T5" fmla="*/ 0 h 78"/>
                    <a:gd name="T6" fmla="*/ 25 w 100"/>
                    <a:gd name="T7" fmla="*/ 23 h 78"/>
                    <a:gd name="T8" fmla="*/ 0 w 10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0"/>
                    <a:gd name="T16" fmla="*/ 0 h 78"/>
                    <a:gd name="T17" fmla="*/ 100 w 10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0" h="78">
                      <a:moveTo>
                        <a:pt x="0" y="48"/>
                      </a:moveTo>
                      <a:lnTo>
                        <a:pt x="2" y="78"/>
                      </a:lnTo>
                      <a:lnTo>
                        <a:pt x="100" y="0"/>
                      </a:lnTo>
                      <a:lnTo>
                        <a:pt x="25" y="23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4" name="Group 257"/>
              <p:cNvGrpSpPr>
                <a:grpSpLocks/>
              </p:cNvGrpSpPr>
              <p:nvPr/>
            </p:nvGrpSpPr>
            <p:grpSpPr bwMode="auto">
              <a:xfrm>
                <a:off x="4701" y="3108"/>
                <a:ext cx="16" cy="44"/>
                <a:chOff x="13279" y="11211"/>
                <a:chExt cx="35" cy="117"/>
              </a:xfrm>
            </p:grpSpPr>
            <p:sp>
              <p:nvSpPr>
                <p:cNvPr id="595" name="Freeform 258"/>
                <p:cNvSpPr>
                  <a:spLocks/>
                </p:cNvSpPr>
                <p:nvPr/>
              </p:nvSpPr>
              <p:spPr bwMode="auto">
                <a:xfrm>
                  <a:off x="13279" y="11211"/>
                  <a:ext cx="35" cy="117"/>
                </a:xfrm>
                <a:custGeom>
                  <a:avLst/>
                  <a:gdLst>
                    <a:gd name="T0" fmla="*/ 0 w 35"/>
                    <a:gd name="T1" fmla="*/ 37 h 117"/>
                    <a:gd name="T2" fmla="*/ 7 w 35"/>
                    <a:gd name="T3" fmla="*/ 95 h 117"/>
                    <a:gd name="T4" fmla="*/ 27 w 35"/>
                    <a:gd name="T5" fmla="*/ 117 h 117"/>
                    <a:gd name="T6" fmla="*/ 12 w 35"/>
                    <a:gd name="T7" fmla="*/ 65 h 117"/>
                    <a:gd name="T8" fmla="*/ 35 w 35"/>
                    <a:gd name="T9" fmla="*/ 57 h 117"/>
                    <a:gd name="T10" fmla="*/ 32 w 35"/>
                    <a:gd name="T11" fmla="*/ 22 h 117"/>
                    <a:gd name="T12" fmla="*/ 7 w 35"/>
                    <a:gd name="T13" fmla="*/ 47 h 117"/>
                    <a:gd name="T14" fmla="*/ 15 w 35"/>
                    <a:gd name="T15" fmla="*/ 0 h 117"/>
                    <a:gd name="T16" fmla="*/ 0 w 35"/>
                    <a:gd name="T17" fmla="*/ 37 h 11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5"/>
                    <a:gd name="T28" fmla="*/ 0 h 117"/>
                    <a:gd name="T29" fmla="*/ 35 w 35"/>
                    <a:gd name="T30" fmla="*/ 117 h 11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5" h="117">
                      <a:moveTo>
                        <a:pt x="0" y="37"/>
                      </a:moveTo>
                      <a:lnTo>
                        <a:pt x="7" y="95"/>
                      </a:lnTo>
                      <a:lnTo>
                        <a:pt x="27" y="117"/>
                      </a:lnTo>
                      <a:lnTo>
                        <a:pt x="12" y="65"/>
                      </a:lnTo>
                      <a:lnTo>
                        <a:pt x="35" y="57"/>
                      </a:lnTo>
                      <a:lnTo>
                        <a:pt x="32" y="22"/>
                      </a:lnTo>
                      <a:lnTo>
                        <a:pt x="7" y="47"/>
                      </a:lnTo>
                      <a:lnTo>
                        <a:pt x="15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96" name="Freeform 259"/>
                <p:cNvSpPr>
                  <a:spLocks/>
                </p:cNvSpPr>
                <p:nvPr/>
              </p:nvSpPr>
              <p:spPr bwMode="auto">
                <a:xfrm>
                  <a:off x="13279" y="11211"/>
                  <a:ext cx="35" cy="117"/>
                </a:xfrm>
                <a:custGeom>
                  <a:avLst/>
                  <a:gdLst>
                    <a:gd name="T0" fmla="*/ 0 w 35"/>
                    <a:gd name="T1" fmla="*/ 37 h 117"/>
                    <a:gd name="T2" fmla="*/ 7 w 35"/>
                    <a:gd name="T3" fmla="*/ 95 h 117"/>
                    <a:gd name="T4" fmla="*/ 27 w 35"/>
                    <a:gd name="T5" fmla="*/ 117 h 117"/>
                    <a:gd name="T6" fmla="*/ 12 w 35"/>
                    <a:gd name="T7" fmla="*/ 65 h 117"/>
                    <a:gd name="T8" fmla="*/ 35 w 35"/>
                    <a:gd name="T9" fmla="*/ 57 h 117"/>
                    <a:gd name="T10" fmla="*/ 32 w 35"/>
                    <a:gd name="T11" fmla="*/ 22 h 117"/>
                    <a:gd name="T12" fmla="*/ 7 w 35"/>
                    <a:gd name="T13" fmla="*/ 47 h 117"/>
                    <a:gd name="T14" fmla="*/ 15 w 35"/>
                    <a:gd name="T15" fmla="*/ 0 h 117"/>
                    <a:gd name="T16" fmla="*/ 0 w 35"/>
                    <a:gd name="T17" fmla="*/ 37 h 11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5"/>
                    <a:gd name="T28" fmla="*/ 0 h 117"/>
                    <a:gd name="T29" fmla="*/ 35 w 35"/>
                    <a:gd name="T30" fmla="*/ 117 h 11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5" h="117">
                      <a:moveTo>
                        <a:pt x="0" y="37"/>
                      </a:moveTo>
                      <a:lnTo>
                        <a:pt x="7" y="95"/>
                      </a:lnTo>
                      <a:lnTo>
                        <a:pt x="27" y="117"/>
                      </a:lnTo>
                      <a:lnTo>
                        <a:pt x="12" y="65"/>
                      </a:lnTo>
                      <a:lnTo>
                        <a:pt x="35" y="57"/>
                      </a:lnTo>
                      <a:lnTo>
                        <a:pt x="32" y="22"/>
                      </a:lnTo>
                      <a:lnTo>
                        <a:pt x="7" y="47"/>
                      </a:lnTo>
                      <a:lnTo>
                        <a:pt x="15" y="0"/>
                      </a:lnTo>
                      <a:lnTo>
                        <a:pt x="0" y="3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5" name="Group 260"/>
              <p:cNvGrpSpPr>
                <a:grpSpLocks/>
              </p:cNvGrpSpPr>
              <p:nvPr/>
            </p:nvGrpSpPr>
            <p:grpSpPr bwMode="auto">
              <a:xfrm>
                <a:off x="4706" y="3180"/>
                <a:ext cx="38" cy="14"/>
                <a:chOff x="13291" y="11403"/>
                <a:chExt cx="85" cy="37"/>
              </a:xfrm>
            </p:grpSpPr>
            <p:sp>
              <p:nvSpPr>
                <p:cNvPr id="593" name="Freeform 261"/>
                <p:cNvSpPr>
                  <a:spLocks/>
                </p:cNvSpPr>
                <p:nvPr/>
              </p:nvSpPr>
              <p:spPr bwMode="auto">
                <a:xfrm>
                  <a:off x="13291" y="11403"/>
                  <a:ext cx="85" cy="37"/>
                </a:xfrm>
                <a:custGeom>
                  <a:avLst/>
                  <a:gdLst>
                    <a:gd name="T0" fmla="*/ 0 w 85"/>
                    <a:gd name="T1" fmla="*/ 17 h 37"/>
                    <a:gd name="T2" fmla="*/ 48 w 85"/>
                    <a:gd name="T3" fmla="*/ 0 h 37"/>
                    <a:gd name="T4" fmla="*/ 85 w 85"/>
                    <a:gd name="T5" fmla="*/ 37 h 37"/>
                    <a:gd name="T6" fmla="*/ 0 w 85"/>
                    <a:gd name="T7" fmla="*/ 17 h 3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5"/>
                    <a:gd name="T13" fmla="*/ 0 h 37"/>
                    <a:gd name="T14" fmla="*/ 85 w 85"/>
                    <a:gd name="T15" fmla="*/ 37 h 3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5" h="37">
                      <a:moveTo>
                        <a:pt x="0" y="17"/>
                      </a:moveTo>
                      <a:lnTo>
                        <a:pt x="48" y="0"/>
                      </a:lnTo>
                      <a:lnTo>
                        <a:pt x="85" y="3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94" name="Freeform 262"/>
                <p:cNvSpPr>
                  <a:spLocks/>
                </p:cNvSpPr>
                <p:nvPr/>
              </p:nvSpPr>
              <p:spPr bwMode="auto">
                <a:xfrm>
                  <a:off x="13291" y="11403"/>
                  <a:ext cx="85" cy="37"/>
                </a:xfrm>
                <a:custGeom>
                  <a:avLst/>
                  <a:gdLst>
                    <a:gd name="T0" fmla="*/ 0 w 85"/>
                    <a:gd name="T1" fmla="*/ 17 h 37"/>
                    <a:gd name="T2" fmla="*/ 48 w 85"/>
                    <a:gd name="T3" fmla="*/ 0 h 37"/>
                    <a:gd name="T4" fmla="*/ 85 w 85"/>
                    <a:gd name="T5" fmla="*/ 37 h 37"/>
                    <a:gd name="T6" fmla="*/ 0 w 85"/>
                    <a:gd name="T7" fmla="*/ 17 h 3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5"/>
                    <a:gd name="T13" fmla="*/ 0 h 37"/>
                    <a:gd name="T14" fmla="*/ 85 w 85"/>
                    <a:gd name="T15" fmla="*/ 37 h 3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5" h="37">
                      <a:moveTo>
                        <a:pt x="0" y="17"/>
                      </a:moveTo>
                      <a:lnTo>
                        <a:pt x="48" y="0"/>
                      </a:lnTo>
                      <a:lnTo>
                        <a:pt x="85" y="37"/>
                      </a:lnTo>
                      <a:lnTo>
                        <a:pt x="0" y="1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6" name="Group 263"/>
              <p:cNvGrpSpPr>
                <a:grpSpLocks/>
              </p:cNvGrpSpPr>
              <p:nvPr/>
            </p:nvGrpSpPr>
            <p:grpSpPr bwMode="auto">
              <a:xfrm>
                <a:off x="4745" y="3145"/>
                <a:ext cx="132" cy="131"/>
                <a:chOff x="13379" y="11311"/>
                <a:chExt cx="297" cy="344"/>
              </a:xfrm>
            </p:grpSpPr>
            <p:sp>
              <p:nvSpPr>
                <p:cNvPr id="591" name="Freeform 264"/>
                <p:cNvSpPr>
                  <a:spLocks/>
                </p:cNvSpPr>
                <p:nvPr/>
              </p:nvSpPr>
              <p:spPr bwMode="auto">
                <a:xfrm>
                  <a:off x="13379" y="11311"/>
                  <a:ext cx="297" cy="344"/>
                </a:xfrm>
                <a:custGeom>
                  <a:avLst/>
                  <a:gdLst>
                    <a:gd name="T0" fmla="*/ 0 w 297"/>
                    <a:gd name="T1" fmla="*/ 42 h 344"/>
                    <a:gd name="T2" fmla="*/ 42 w 297"/>
                    <a:gd name="T3" fmla="*/ 77 h 344"/>
                    <a:gd name="T4" fmla="*/ 89 w 297"/>
                    <a:gd name="T5" fmla="*/ 65 h 344"/>
                    <a:gd name="T6" fmla="*/ 29 w 297"/>
                    <a:gd name="T7" fmla="*/ 87 h 344"/>
                    <a:gd name="T8" fmla="*/ 57 w 297"/>
                    <a:gd name="T9" fmla="*/ 147 h 344"/>
                    <a:gd name="T10" fmla="*/ 82 w 297"/>
                    <a:gd name="T11" fmla="*/ 97 h 344"/>
                    <a:gd name="T12" fmla="*/ 99 w 297"/>
                    <a:gd name="T13" fmla="*/ 147 h 344"/>
                    <a:gd name="T14" fmla="*/ 204 w 297"/>
                    <a:gd name="T15" fmla="*/ 199 h 344"/>
                    <a:gd name="T16" fmla="*/ 232 w 297"/>
                    <a:gd name="T17" fmla="*/ 279 h 344"/>
                    <a:gd name="T18" fmla="*/ 209 w 297"/>
                    <a:gd name="T19" fmla="*/ 277 h 344"/>
                    <a:gd name="T20" fmla="*/ 197 w 297"/>
                    <a:gd name="T21" fmla="*/ 319 h 344"/>
                    <a:gd name="T22" fmla="*/ 262 w 297"/>
                    <a:gd name="T23" fmla="*/ 299 h 344"/>
                    <a:gd name="T24" fmla="*/ 297 w 297"/>
                    <a:gd name="T25" fmla="*/ 344 h 344"/>
                    <a:gd name="T26" fmla="*/ 292 w 297"/>
                    <a:gd name="T27" fmla="*/ 82 h 344"/>
                    <a:gd name="T28" fmla="*/ 199 w 297"/>
                    <a:gd name="T29" fmla="*/ 42 h 344"/>
                    <a:gd name="T30" fmla="*/ 124 w 297"/>
                    <a:gd name="T31" fmla="*/ 117 h 344"/>
                    <a:gd name="T32" fmla="*/ 94 w 297"/>
                    <a:gd name="T33" fmla="*/ 77 h 344"/>
                    <a:gd name="T34" fmla="*/ 89 w 297"/>
                    <a:gd name="T35" fmla="*/ 12 h 344"/>
                    <a:gd name="T36" fmla="*/ 42 w 297"/>
                    <a:gd name="T37" fmla="*/ 0 h 344"/>
                    <a:gd name="T38" fmla="*/ 0 w 297"/>
                    <a:gd name="T39" fmla="*/ 42 h 34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297"/>
                    <a:gd name="T61" fmla="*/ 0 h 344"/>
                    <a:gd name="T62" fmla="*/ 297 w 297"/>
                    <a:gd name="T63" fmla="*/ 344 h 344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297" h="344">
                      <a:moveTo>
                        <a:pt x="0" y="42"/>
                      </a:moveTo>
                      <a:lnTo>
                        <a:pt x="42" y="77"/>
                      </a:lnTo>
                      <a:lnTo>
                        <a:pt x="89" y="65"/>
                      </a:lnTo>
                      <a:lnTo>
                        <a:pt x="29" y="87"/>
                      </a:lnTo>
                      <a:lnTo>
                        <a:pt x="57" y="147"/>
                      </a:lnTo>
                      <a:lnTo>
                        <a:pt x="82" y="97"/>
                      </a:lnTo>
                      <a:lnTo>
                        <a:pt x="99" y="147"/>
                      </a:lnTo>
                      <a:lnTo>
                        <a:pt x="204" y="199"/>
                      </a:lnTo>
                      <a:lnTo>
                        <a:pt x="232" y="279"/>
                      </a:lnTo>
                      <a:lnTo>
                        <a:pt x="209" y="277"/>
                      </a:lnTo>
                      <a:lnTo>
                        <a:pt x="197" y="319"/>
                      </a:lnTo>
                      <a:lnTo>
                        <a:pt x="262" y="299"/>
                      </a:lnTo>
                      <a:lnTo>
                        <a:pt x="297" y="344"/>
                      </a:lnTo>
                      <a:lnTo>
                        <a:pt x="292" y="82"/>
                      </a:lnTo>
                      <a:lnTo>
                        <a:pt x="199" y="42"/>
                      </a:lnTo>
                      <a:lnTo>
                        <a:pt x="124" y="117"/>
                      </a:lnTo>
                      <a:lnTo>
                        <a:pt x="94" y="77"/>
                      </a:lnTo>
                      <a:lnTo>
                        <a:pt x="89" y="12"/>
                      </a:lnTo>
                      <a:lnTo>
                        <a:pt x="42" y="0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92" name="Freeform 265"/>
                <p:cNvSpPr>
                  <a:spLocks/>
                </p:cNvSpPr>
                <p:nvPr/>
              </p:nvSpPr>
              <p:spPr bwMode="auto">
                <a:xfrm>
                  <a:off x="13379" y="11311"/>
                  <a:ext cx="297" cy="344"/>
                </a:xfrm>
                <a:custGeom>
                  <a:avLst/>
                  <a:gdLst>
                    <a:gd name="T0" fmla="*/ 0 w 297"/>
                    <a:gd name="T1" fmla="*/ 42 h 344"/>
                    <a:gd name="T2" fmla="*/ 42 w 297"/>
                    <a:gd name="T3" fmla="*/ 77 h 344"/>
                    <a:gd name="T4" fmla="*/ 89 w 297"/>
                    <a:gd name="T5" fmla="*/ 65 h 344"/>
                    <a:gd name="T6" fmla="*/ 29 w 297"/>
                    <a:gd name="T7" fmla="*/ 87 h 344"/>
                    <a:gd name="T8" fmla="*/ 57 w 297"/>
                    <a:gd name="T9" fmla="*/ 147 h 344"/>
                    <a:gd name="T10" fmla="*/ 82 w 297"/>
                    <a:gd name="T11" fmla="*/ 97 h 344"/>
                    <a:gd name="T12" fmla="*/ 99 w 297"/>
                    <a:gd name="T13" fmla="*/ 147 h 344"/>
                    <a:gd name="T14" fmla="*/ 204 w 297"/>
                    <a:gd name="T15" fmla="*/ 199 h 344"/>
                    <a:gd name="T16" fmla="*/ 232 w 297"/>
                    <a:gd name="T17" fmla="*/ 279 h 344"/>
                    <a:gd name="T18" fmla="*/ 209 w 297"/>
                    <a:gd name="T19" fmla="*/ 277 h 344"/>
                    <a:gd name="T20" fmla="*/ 197 w 297"/>
                    <a:gd name="T21" fmla="*/ 319 h 344"/>
                    <a:gd name="T22" fmla="*/ 262 w 297"/>
                    <a:gd name="T23" fmla="*/ 299 h 344"/>
                    <a:gd name="T24" fmla="*/ 297 w 297"/>
                    <a:gd name="T25" fmla="*/ 344 h 344"/>
                    <a:gd name="T26" fmla="*/ 292 w 297"/>
                    <a:gd name="T27" fmla="*/ 82 h 344"/>
                    <a:gd name="T28" fmla="*/ 199 w 297"/>
                    <a:gd name="T29" fmla="*/ 42 h 344"/>
                    <a:gd name="T30" fmla="*/ 124 w 297"/>
                    <a:gd name="T31" fmla="*/ 117 h 344"/>
                    <a:gd name="T32" fmla="*/ 94 w 297"/>
                    <a:gd name="T33" fmla="*/ 77 h 344"/>
                    <a:gd name="T34" fmla="*/ 89 w 297"/>
                    <a:gd name="T35" fmla="*/ 12 h 344"/>
                    <a:gd name="T36" fmla="*/ 42 w 297"/>
                    <a:gd name="T37" fmla="*/ 0 h 344"/>
                    <a:gd name="T38" fmla="*/ 0 w 297"/>
                    <a:gd name="T39" fmla="*/ 42 h 34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297"/>
                    <a:gd name="T61" fmla="*/ 0 h 344"/>
                    <a:gd name="T62" fmla="*/ 297 w 297"/>
                    <a:gd name="T63" fmla="*/ 344 h 344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297" h="344">
                      <a:moveTo>
                        <a:pt x="0" y="42"/>
                      </a:moveTo>
                      <a:lnTo>
                        <a:pt x="42" y="77"/>
                      </a:lnTo>
                      <a:lnTo>
                        <a:pt x="89" y="65"/>
                      </a:lnTo>
                      <a:lnTo>
                        <a:pt x="29" y="87"/>
                      </a:lnTo>
                      <a:lnTo>
                        <a:pt x="57" y="147"/>
                      </a:lnTo>
                      <a:lnTo>
                        <a:pt x="82" y="97"/>
                      </a:lnTo>
                      <a:lnTo>
                        <a:pt x="99" y="147"/>
                      </a:lnTo>
                      <a:lnTo>
                        <a:pt x="204" y="199"/>
                      </a:lnTo>
                      <a:lnTo>
                        <a:pt x="232" y="279"/>
                      </a:lnTo>
                      <a:lnTo>
                        <a:pt x="209" y="277"/>
                      </a:lnTo>
                      <a:lnTo>
                        <a:pt x="197" y="319"/>
                      </a:lnTo>
                      <a:lnTo>
                        <a:pt x="262" y="299"/>
                      </a:lnTo>
                      <a:lnTo>
                        <a:pt x="297" y="344"/>
                      </a:lnTo>
                      <a:lnTo>
                        <a:pt x="292" y="82"/>
                      </a:lnTo>
                      <a:lnTo>
                        <a:pt x="199" y="42"/>
                      </a:lnTo>
                      <a:lnTo>
                        <a:pt x="124" y="117"/>
                      </a:lnTo>
                      <a:lnTo>
                        <a:pt x="94" y="77"/>
                      </a:lnTo>
                      <a:lnTo>
                        <a:pt x="89" y="12"/>
                      </a:lnTo>
                      <a:lnTo>
                        <a:pt x="42" y="0"/>
                      </a:lnTo>
                      <a:lnTo>
                        <a:pt x="0" y="4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7" name="Group 266"/>
              <p:cNvGrpSpPr>
                <a:grpSpLocks/>
              </p:cNvGrpSpPr>
              <p:nvPr/>
            </p:nvGrpSpPr>
            <p:grpSpPr bwMode="auto">
              <a:xfrm>
                <a:off x="4750" y="3248"/>
                <a:ext cx="15" cy="14"/>
                <a:chOff x="13389" y="11580"/>
                <a:chExt cx="34" cy="38"/>
              </a:xfrm>
            </p:grpSpPr>
            <p:sp>
              <p:nvSpPr>
                <p:cNvPr id="589" name="Freeform 267"/>
                <p:cNvSpPr>
                  <a:spLocks/>
                </p:cNvSpPr>
                <p:nvPr/>
              </p:nvSpPr>
              <p:spPr bwMode="auto">
                <a:xfrm>
                  <a:off x="13389" y="11580"/>
                  <a:ext cx="34" cy="38"/>
                </a:xfrm>
                <a:custGeom>
                  <a:avLst/>
                  <a:gdLst>
                    <a:gd name="T0" fmla="*/ 0 w 34"/>
                    <a:gd name="T1" fmla="*/ 38 h 38"/>
                    <a:gd name="T2" fmla="*/ 17 w 34"/>
                    <a:gd name="T3" fmla="*/ 0 h 38"/>
                    <a:gd name="T4" fmla="*/ 34 w 34"/>
                    <a:gd name="T5" fmla="*/ 18 h 38"/>
                    <a:gd name="T6" fmla="*/ 0 w 34"/>
                    <a:gd name="T7" fmla="*/ 38 h 3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4"/>
                    <a:gd name="T13" fmla="*/ 0 h 38"/>
                    <a:gd name="T14" fmla="*/ 34 w 34"/>
                    <a:gd name="T15" fmla="*/ 38 h 3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4" h="38">
                      <a:moveTo>
                        <a:pt x="0" y="38"/>
                      </a:moveTo>
                      <a:lnTo>
                        <a:pt x="17" y="0"/>
                      </a:lnTo>
                      <a:lnTo>
                        <a:pt x="34" y="1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90" name="Freeform 268"/>
                <p:cNvSpPr>
                  <a:spLocks/>
                </p:cNvSpPr>
                <p:nvPr/>
              </p:nvSpPr>
              <p:spPr bwMode="auto">
                <a:xfrm>
                  <a:off x="13389" y="11580"/>
                  <a:ext cx="34" cy="38"/>
                </a:xfrm>
                <a:custGeom>
                  <a:avLst/>
                  <a:gdLst>
                    <a:gd name="T0" fmla="*/ 0 w 34"/>
                    <a:gd name="T1" fmla="*/ 38 h 38"/>
                    <a:gd name="T2" fmla="*/ 17 w 34"/>
                    <a:gd name="T3" fmla="*/ 0 h 38"/>
                    <a:gd name="T4" fmla="*/ 34 w 34"/>
                    <a:gd name="T5" fmla="*/ 18 h 38"/>
                    <a:gd name="T6" fmla="*/ 0 w 34"/>
                    <a:gd name="T7" fmla="*/ 38 h 3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4"/>
                    <a:gd name="T13" fmla="*/ 0 h 38"/>
                    <a:gd name="T14" fmla="*/ 34 w 34"/>
                    <a:gd name="T15" fmla="*/ 38 h 3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4" h="38">
                      <a:moveTo>
                        <a:pt x="0" y="38"/>
                      </a:moveTo>
                      <a:lnTo>
                        <a:pt x="17" y="0"/>
                      </a:lnTo>
                      <a:lnTo>
                        <a:pt x="34" y="18"/>
                      </a:lnTo>
                      <a:lnTo>
                        <a:pt x="0" y="3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8" name="Group 269"/>
              <p:cNvGrpSpPr>
                <a:grpSpLocks/>
              </p:cNvGrpSpPr>
              <p:nvPr/>
            </p:nvGrpSpPr>
            <p:grpSpPr bwMode="auto">
              <a:xfrm>
                <a:off x="3646" y="2503"/>
                <a:ext cx="243" cy="249"/>
                <a:chOff x="10896" y="9620"/>
                <a:chExt cx="549" cy="654"/>
              </a:xfrm>
            </p:grpSpPr>
            <p:sp>
              <p:nvSpPr>
                <p:cNvPr id="587" name="Freeform 270"/>
                <p:cNvSpPr>
                  <a:spLocks/>
                </p:cNvSpPr>
                <p:nvPr/>
              </p:nvSpPr>
              <p:spPr bwMode="auto">
                <a:xfrm>
                  <a:off x="10896" y="9620"/>
                  <a:ext cx="549" cy="654"/>
                </a:xfrm>
                <a:custGeom>
                  <a:avLst/>
                  <a:gdLst>
                    <a:gd name="T0" fmla="*/ 0 w 549"/>
                    <a:gd name="T1" fmla="*/ 23 h 654"/>
                    <a:gd name="T2" fmla="*/ 15 w 549"/>
                    <a:gd name="T3" fmla="*/ 0 h 654"/>
                    <a:gd name="T4" fmla="*/ 54 w 549"/>
                    <a:gd name="T5" fmla="*/ 45 h 654"/>
                    <a:gd name="T6" fmla="*/ 107 w 549"/>
                    <a:gd name="T7" fmla="*/ 8 h 654"/>
                    <a:gd name="T8" fmla="*/ 112 w 549"/>
                    <a:gd name="T9" fmla="*/ 45 h 654"/>
                    <a:gd name="T10" fmla="*/ 134 w 549"/>
                    <a:gd name="T11" fmla="*/ 57 h 654"/>
                    <a:gd name="T12" fmla="*/ 142 w 549"/>
                    <a:gd name="T13" fmla="*/ 100 h 654"/>
                    <a:gd name="T14" fmla="*/ 217 w 549"/>
                    <a:gd name="T15" fmla="*/ 147 h 654"/>
                    <a:gd name="T16" fmla="*/ 287 w 549"/>
                    <a:gd name="T17" fmla="*/ 137 h 654"/>
                    <a:gd name="T18" fmla="*/ 277 w 549"/>
                    <a:gd name="T19" fmla="*/ 110 h 654"/>
                    <a:gd name="T20" fmla="*/ 369 w 549"/>
                    <a:gd name="T21" fmla="*/ 65 h 654"/>
                    <a:gd name="T22" fmla="*/ 486 w 549"/>
                    <a:gd name="T23" fmla="*/ 137 h 654"/>
                    <a:gd name="T24" fmla="*/ 491 w 549"/>
                    <a:gd name="T25" fmla="*/ 185 h 654"/>
                    <a:gd name="T26" fmla="*/ 466 w 549"/>
                    <a:gd name="T27" fmla="*/ 260 h 654"/>
                    <a:gd name="T28" fmla="*/ 474 w 549"/>
                    <a:gd name="T29" fmla="*/ 367 h 654"/>
                    <a:gd name="T30" fmla="*/ 504 w 549"/>
                    <a:gd name="T31" fmla="*/ 395 h 654"/>
                    <a:gd name="T32" fmla="*/ 481 w 549"/>
                    <a:gd name="T33" fmla="*/ 450 h 654"/>
                    <a:gd name="T34" fmla="*/ 549 w 549"/>
                    <a:gd name="T35" fmla="*/ 567 h 654"/>
                    <a:gd name="T36" fmla="*/ 501 w 549"/>
                    <a:gd name="T37" fmla="*/ 654 h 654"/>
                    <a:gd name="T38" fmla="*/ 379 w 549"/>
                    <a:gd name="T39" fmla="*/ 624 h 654"/>
                    <a:gd name="T40" fmla="*/ 351 w 549"/>
                    <a:gd name="T41" fmla="*/ 572 h 654"/>
                    <a:gd name="T42" fmla="*/ 269 w 549"/>
                    <a:gd name="T43" fmla="*/ 587 h 654"/>
                    <a:gd name="T44" fmla="*/ 207 w 549"/>
                    <a:gd name="T45" fmla="*/ 539 h 654"/>
                    <a:gd name="T46" fmla="*/ 167 w 549"/>
                    <a:gd name="T47" fmla="*/ 437 h 654"/>
                    <a:gd name="T48" fmla="*/ 132 w 549"/>
                    <a:gd name="T49" fmla="*/ 422 h 654"/>
                    <a:gd name="T50" fmla="*/ 127 w 549"/>
                    <a:gd name="T51" fmla="*/ 445 h 654"/>
                    <a:gd name="T52" fmla="*/ 87 w 549"/>
                    <a:gd name="T53" fmla="*/ 340 h 654"/>
                    <a:gd name="T54" fmla="*/ 37 w 549"/>
                    <a:gd name="T55" fmla="*/ 280 h 654"/>
                    <a:gd name="T56" fmla="*/ 62 w 549"/>
                    <a:gd name="T57" fmla="*/ 185 h 654"/>
                    <a:gd name="T58" fmla="*/ 37 w 549"/>
                    <a:gd name="T59" fmla="*/ 167 h 654"/>
                    <a:gd name="T60" fmla="*/ 17 w 549"/>
                    <a:gd name="T61" fmla="*/ 117 h 654"/>
                    <a:gd name="T62" fmla="*/ 0 w 549"/>
                    <a:gd name="T63" fmla="*/ 23 h 654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549"/>
                    <a:gd name="T97" fmla="*/ 0 h 654"/>
                    <a:gd name="T98" fmla="*/ 549 w 549"/>
                    <a:gd name="T99" fmla="*/ 654 h 654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549" h="654">
                      <a:moveTo>
                        <a:pt x="0" y="23"/>
                      </a:moveTo>
                      <a:lnTo>
                        <a:pt x="15" y="0"/>
                      </a:lnTo>
                      <a:lnTo>
                        <a:pt x="54" y="45"/>
                      </a:lnTo>
                      <a:lnTo>
                        <a:pt x="107" y="8"/>
                      </a:lnTo>
                      <a:lnTo>
                        <a:pt x="112" y="45"/>
                      </a:lnTo>
                      <a:lnTo>
                        <a:pt x="134" y="57"/>
                      </a:lnTo>
                      <a:lnTo>
                        <a:pt x="142" y="100"/>
                      </a:lnTo>
                      <a:lnTo>
                        <a:pt x="217" y="147"/>
                      </a:lnTo>
                      <a:lnTo>
                        <a:pt x="287" y="137"/>
                      </a:lnTo>
                      <a:lnTo>
                        <a:pt x="277" y="110"/>
                      </a:lnTo>
                      <a:lnTo>
                        <a:pt x="369" y="65"/>
                      </a:lnTo>
                      <a:lnTo>
                        <a:pt x="486" y="137"/>
                      </a:lnTo>
                      <a:lnTo>
                        <a:pt x="491" y="185"/>
                      </a:lnTo>
                      <a:lnTo>
                        <a:pt x="466" y="260"/>
                      </a:lnTo>
                      <a:lnTo>
                        <a:pt x="474" y="367"/>
                      </a:lnTo>
                      <a:lnTo>
                        <a:pt x="504" y="395"/>
                      </a:lnTo>
                      <a:lnTo>
                        <a:pt x="481" y="450"/>
                      </a:lnTo>
                      <a:lnTo>
                        <a:pt x="549" y="567"/>
                      </a:lnTo>
                      <a:lnTo>
                        <a:pt x="501" y="654"/>
                      </a:lnTo>
                      <a:lnTo>
                        <a:pt x="379" y="624"/>
                      </a:lnTo>
                      <a:lnTo>
                        <a:pt x="351" y="572"/>
                      </a:lnTo>
                      <a:lnTo>
                        <a:pt x="269" y="587"/>
                      </a:lnTo>
                      <a:lnTo>
                        <a:pt x="207" y="539"/>
                      </a:lnTo>
                      <a:lnTo>
                        <a:pt x="167" y="437"/>
                      </a:lnTo>
                      <a:lnTo>
                        <a:pt x="132" y="422"/>
                      </a:lnTo>
                      <a:lnTo>
                        <a:pt x="127" y="445"/>
                      </a:lnTo>
                      <a:lnTo>
                        <a:pt x="87" y="340"/>
                      </a:lnTo>
                      <a:lnTo>
                        <a:pt x="37" y="280"/>
                      </a:lnTo>
                      <a:lnTo>
                        <a:pt x="62" y="185"/>
                      </a:lnTo>
                      <a:lnTo>
                        <a:pt x="37" y="167"/>
                      </a:lnTo>
                      <a:lnTo>
                        <a:pt x="17" y="117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8" name="Freeform 271"/>
                <p:cNvSpPr>
                  <a:spLocks/>
                </p:cNvSpPr>
                <p:nvPr/>
              </p:nvSpPr>
              <p:spPr bwMode="auto">
                <a:xfrm>
                  <a:off x="10896" y="9620"/>
                  <a:ext cx="549" cy="654"/>
                </a:xfrm>
                <a:custGeom>
                  <a:avLst/>
                  <a:gdLst>
                    <a:gd name="T0" fmla="*/ 0 w 549"/>
                    <a:gd name="T1" fmla="*/ 23 h 654"/>
                    <a:gd name="T2" fmla="*/ 15 w 549"/>
                    <a:gd name="T3" fmla="*/ 0 h 654"/>
                    <a:gd name="T4" fmla="*/ 54 w 549"/>
                    <a:gd name="T5" fmla="*/ 45 h 654"/>
                    <a:gd name="T6" fmla="*/ 107 w 549"/>
                    <a:gd name="T7" fmla="*/ 8 h 654"/>
                    <a:gd name="T8" fmla="*/ 112 w 549"/>
                    <a:gd name="T9" fmla="*/ 45 h 654"/>
                    <a:gd name="T10" fmla="*/ 134 w 549"/>
                    <a:gd name="T11" fmla="*/ 57 h 654"/>
                    <a:gd name="T12" fmla="*/ 142 w 549"/>
                    <a:gd name="T13" fmla="*/ 100 h 654"/>
                    <a:gd name="T14" fmla="*/ 217 w 549"/>
                    <a:gd name="T15" fmla="*/ 147 h 654"/>
                    <a:gd name="T16" fmla="*/ 287 w 549"/>
                    <a:gd name="T17" fmla="*/ 137 h 654"/>
                    <a:gd name="T18" fmla="*/ 277 w 549"/>
                    <a:gd name="T19" fmla="*/ 110 h 654"/>
                    <a:gd name="T20" fmla="*/ 369 w 549"/>
                    <a:gd name="T21" fmla="*/ 65 h 654"/>
                    <a:gd name="T22" fmla="*/ 486 w 549"/>
                    <a:gd name="T23" fmla="*/ 137 h 654"/>
                    <a:gd name="T24" fmla="*/ 491 w 549"/>
                    <a:gd name="T25" fmla="*/ 185 h 654"/>
                    <a:gd name="T26" fmla="*/ 466 w 549"/>
                    <a:gd name="T27" fmla="*/ 260 h 654"/>
                    <a:gd name="T28" fmla="*/ 474 w 549"/>
                    <a:gd name="T29" fmla="*/ 367 h 654"/>
                    <a:gd name="T30" fmla="*/ 504 w 549"/>
                    <a:gd name="T31" fmla="*/ 395 h 654"/>
                    <a:gd name="T32" fmla="*/ 481 w 549"/>
                    <a:gd name="T33" fmla="*/ 450 h 654"/>
                    <a:gd name="T34" fmla="*/ 549 w 549"/>
                    <a:gd name="T35" fmla="*/ 567 h 654"/>
                    <a:gd name="T36" fmla="*/ 501 w 549"/>
                    <a:gd name="T37" fmla="*/ 654 h 654"/>
                    <a:gd name="T38" fmla="*/ 379 w 549"/>
                    <a:gd name="T39" fmla="*/ 624 h 654"/>
                    <a:gd name="T40" fmla="*/ 351 w 549"/>
                    <a:gd name="T41" fmla="*/ 572 h 654"/>
                    <a:gd name="T42" fmla="*/ 269 w 549"/>
                    <a:gd name="T43" fmla="*/ 587 h 654"/>
                    <a:gd name="T44" fmla="*/ 207 w 549"/>
                    <a:gd name="T45" fmla="*/ 539 h 654"/>
                    <a:gd name="T46" fmla="*/ 167 w 549"/>
                    <a:gd name="T47" fmla="*/ 437 h 654"/>
                    <a:gd name="T48" fmla="*/ 132 w 549"/>
                    <a:gd name="T49" fmla="*/ 422 h 654"/>
                    <a:gd name="T50" fmla="*/ 127 w 549"/>
                    <a:gd name="T51" fmla="*/ 445 h 654"/>
                    <a:gd name="T52" fmla="*/ 87 w 549"/>
                    <a:gd name="T53" fmla="*/ 340 h 654"/>
                    <a:gd name="T54" fmla="*/ 37 w 549"/>
                    <a:gd name="T55" fmla="*/ 280 h 654"/>
                    <a:gd name="T56" fmla="*/ 62 w 549"/>
                    <a:gd name="T57" fmla="*/ 185 h 654"/>
                    <a:gd name="T58" fmla="*/ 37 w 549"/>
                    <a:gd name="T59" fmla="*/ 167 h 654"/>
                    <a:gd name="T60" fmla="*/ 17 w 549"/>
                    <a:gd name="T61" fmla="*/ 117 h 654"/>
                    <a:gd name="T62" fmla="*/ 0 w 549"/>
                    <a:gd name="T63" fmla="*/ 23 h 654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549"/>
                    <a:gd name="T97" fmla="*/ 0 h 654"/>
                    <a:gd name="T98" fmla="*/ 549 w 549"/>
                    <a:gd name="T99" fmla="*/ 654 h 654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549" h="654">
                      <a:moveTo>
                        <a:pt x="0" y="23"/>
                      </a:moveTo>
                      <a:lnTo>
                        <a:pt x="15" y="0"/>
                      </a:lnTo>
                      <a:lnTo>
                        <a:pt x="54" y="45"/>
                      </a:lnTo>
                      <a:lnTo>
                        <a:pt x="107" y="8"/>
                      </a:lnTo>
                      <a:lnTo>
                        <a:pt x="112" y="45"/>
                      </a:lnTo>
                      <a:lnTo>
                        <a:pt x="134" y="57"/>
                      </a:lnTo>
                      <a:lnTo>
                        <a:pt x="142" y="100"/>
                      </a:lnTo>
                      <a:lnTo>
                        <a:pt x="217" y="147"/>
                      </a:lnTo>
                      <a:lnTo>
                        <a:pt x="287" y="137"/>
                      </a:lnTo>
                      <a:lnTo>
                        <a:pt x="277" y="110"/>
                      </a:lnTo>
                      <a:lnTo>
                        <a:pt x="369" y="65"/>
                      </a:lnTo>
                      <a:lnTo>
                        <a:pt x="486" y="137"/>
                      </a:lnTo>
                      <a:lnTo>
                        <a:pt x="491" y="185"/>
                      </a:lnTo>
                      <a:lnTo>
                        <a:pt x="466" y="260"/>
                      </a:lnTo>
                      <a:lnTo>
                        <a:pt x="474" y="367"/>
                      </a:lnTo>
                      <a:lnTo>
                        <a:pt x="504" y="395"/>
                      </a:lnTo>
                      <a:lnTo>
                        <a:pt x="481" y="450"/>
                      </a:lnTo>
                      <a:lnTo>
                        <a:pt x="549" y="567"/>
                      </a:lnTo>
                      <a:lnTo>
                        <a:pt x="501" y="654"/>
                      </a:lnTo>
                      <a:lnTo>
                        <a:pt x="379" y="624"/>
                      </a:lnTo>
                      <a:lnTo>
                        <a:pt x="351" y="572"/>
                      </a:lnTo>
                      <a:lnTo>
                        <a:pt x="269" y="587"/>
                      </a:lnTo>
                      <a:lnTo>
                        <a:pt x="207" y="539"/>
                      </a:lnTo>
                      <a:lnTo>
                        <a:pt x="167" y="437"/>
                      </a:lnTo>
                      <a:lnTo>
                        <a:pt x="132" y="422"/>
                      </a:lnTo>
                      <a:lnTo>
                        <a:pt x="127" y="445"/>
                      </a:lnTo>
                      <a:lnTo>
                        <a:pt x="87" y="340"/>
                      </a:lnTo>
                      <a:lnTo>
                        <a:pt x="37" y="280"/>
                      </a:lnTo>
                      <a:lnTo>
                        <a:pt x="62" y="185"/>
                      </a:lnTo>
                      <a:lnTo>
                        <a:pt x="37" y="167"/>
                      </a:lnTo>
                      <a:lnTo>
                        <a:pt x="17" y="117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19" name="Group 272"/>
              <p:cNvGrpSpPr>
                <a:grpSpLocks/>
              </p:cNvGrpSpPr>
              <p:nvPr/>
            </p:nvGrpSpPr>
            <p:grpSpPr bwMode="auto">
              <a:xfrm>
                <a:off x="3578" y="2549"/>
                <a:ext cx="125" cy="136"/>
                <a:chOff x="10741" y="9740"/>
                <a:chExt cx="282" cy="359"/>
              </a:xfrm>
            </p:grpSpPr>
            <p:sp>
              <p:nvSpPr>
                <p:cNvPr id="585" name="Freeform 273"/>
                <p:cNvSpPr>
                  <a:spLocks/>
                </p:cNvSpPr>
                <p:nvPr/>
              </p:nvSpPr>
              <p:spPr bwMode="auto">
                <a:xfrm>
                  <a:off x="10741" y="9740"/>
                  <a:ext cx="282" cy="359"/>
                </a:xfrm>
                <a:custGeom>
                  <a:avLst/>
                  <a:gdLst>
                    <a:gd name="T0" fmla="*/ 0 w 282"/>
                    <a:gd name="T1" fmla="*/ 175 h 359"/>
                    <a:gd name="T2" fmla="*/ 12 w 282"/>
                    <a:gd name="T3" fmla="*/ 227 h 359"/>
                    <a:gd name="T4" fmla="*/ 140 w 282"/>
                    <a:gd name="T5" fmla="*/ 307 h 359"/>
                    <a:gd name="T6" fmla="*/ 140 w 282"/>
                    <a:gd name="T7" fmla="*/ 337 h 359"/>
                    <a:gd name="T8" fmla="*/ 172 w 282"/>
                    <a:gd name="T9" fmla="*/ 357 h 359"/>
                    <a:gd name="T10" fmla="*/ 224 w 282"/>
                    <a:gd name="T11" fmla="*/ 359 h 359"/>
                    <a:gd name="T12" fmla="*/ 267 w 282"/>
                    <a:gd name="T13" fmla="*/ 327 h 359"/>
                    <a:gd name="T14" fmla="*/ 282 w 282"/>
                    <a:gd name="T15" fmla="*/ 322 h 359"/>
                    <a:gd name="T16" fmla="*/ 242 w 282"/>
                    <a:gd name="T17" fmla="*/ 220 h 359"/>
                    <a:gd name="T18" fmla="*/ 189 w 282"/>
                    <a:gd name="T19" fmla="*/ 157 h 359"/>
                    <a:gd name="T20" fmla="*/ 217 w 282"/>
                    <a:gd name="T21" fmla="*/ 65 h 359"/>
                    <a:gd name="T22" fmla="*/ 192 w 282"/>
                    <a:gd name="T23" fmla="*/ 47 h 359"/>
                    <a:gd name="T24" fmla="*/ 174 w 282"/>
                    <a:gd name="T25" fmla="*/ 0 h 359"/>
                    <a:gd name="T26" fmla="*/ 107 w 282"/>
                    <a:gd name="T27" fmla="*/ 0 h 359"/>
                    <a:gd name="T28" fmla="*/ 80 w 282"/>
                    <a:gd name="T29" fmla="*/ 30 h 359"/>
                    <a:gd name="T30" fmla="*/ 67 w 282"/>
                    <a:gd name="T31" fmla="*/ 122 h 359"/>
                    <a:gd name="T32" fmla="*/ 0 w 282"/>
                    <a:gd name="T33" fmla="*/ 175 h 3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82"/>
                    <a:gd name="T52" fmla="*/ 0 h 359"/>
                    <a:gd name="T53" fmla="*/ 282 w 282"/>
                    <a:gd name="T54" fmla="*/ 359 h 35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82" h="359">
                      <a:moveTo>
                        <a:pt x="0" y="175"/>
                      </a:moveTo>
                      <a:lnTo>
                        <a:pt x="12" y="227"/>
                      </a:lnTo>
                      <a:lnTo>
                        <a:pt x="140" y="307"/>
                      </a:lnTo>
                      <a:lnTo>
                        <a:pt x="140" y="337"/>
                      </a:lnTo>
                      <a:lnTo>
                        <a:pt x="172" y="357"/>
                      </a:lnTo>
                      <a:lnTo>
                        <a:pt x="224" y="359"/>
                      </a:lnTo>
                      <a:lnTo>
                        <a:pt x="267" y="327"/>
                      </a:lnTo>
                      <a:lnTo>
                        <a:pt x="282" y="322"/>
                      </a:lnTo>
                      <a:lnTo>
                        <a:pt x="242" y="220"/>
                      </a:lnTo>
                      <a:lnTo>
                        <a:pt x="189" y="157"/>
                      </a:lnTo>
                      <a:lnTo>
                        <a:pt x="217" y="65"/>
                      </a:lnTo>
                      <a:lnTo>
                        <a:pt x="192" y="47"/>
                      </a:lnTo>
                      <a:lnTo>
                        <a:pt x="174" y="0"/>
                      </a:lnTo>
                      <a:lnTo>
                        <a:pt x="107" y="0"/>
                      </a:lnTo>
                      <a:lnTo>
                        <a:pt x="80" y="30"/>
                      </a:lnTo>
                      <a:lnTo>
                        <a:pt x="67" y="122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6" name="Freeform 274"/>
                <p:cNvSpPr>
                  <a:spLocks/>
                </p:cNvSpPr>
                <p:nvPr/>
              </p:nvSpPr>
              <p:spPr bwMode="auto">
                <a:xfrm>
                  <a:off x="10741" y="9740"/>
                  <a:ext cx="282" cy="359"/>
                </a:xfrm>
                <a:custGeom>
                  <a:avLst/>
                  <a:gdLst>
                    <a:gd name="T0" fmla="*/ 0 w 282"/>
                    <a:gd name="T1" fmla="*/ 175 h 359"/>
                    <a:gd name="T2" fmla="*/ 12 w 282"/>
                    <a:gd name="T3" fmla="*/ 227 h 359"/>
                    <a:gd name="T4" fmla="*/ 140 w 282"/>
                    <a:gd name="T5" fmla="*/ 307 h 359"/>
                    <a:gd name="T6" fmla="*/ 140 w 282"/>
                    <a:gd name="T7" fmla="*/ 337 h 359"/>
                    <a:gd name="T8" fmla="*/ 172 w 282"/>
                    <a:gd name="T9" fmla="*/ 357 h 359"/>
                    <a:gd name="T10" fmla="*/ 224 w 282"/>
                    <a:gd name="T11" fmla="*/ 359 h 359"/>
                    <a:gd name="T12" fmla="*/ 267 w 282"/>
                    <a:gd name="T13" fmla="*/ 327 h 359"/>
                    <a:gd name="T14" fmla="*/ 282 w 282"/>
                    <a:gd name="T15" fmla="*/ 322 h 359"/>
                    <a:gd name="T16" fmla="*/ 242 w 282"/>
                    <a:gd name="T17" fmla="*/ 220 h 359"/>
                    <a:gd name="T18" fmla="*/ 189 w 282"/>
                    <a:gd name="T19" fmla="*/ 157 h 359"/>
                    <a:gd name="T20" fmla="*/ 217 w 282"/>
                    <a:gd name="T21" fmla="*/ 65 h 359"/>
                    <a:gd name="T22" fmla="*/ 192 w 282"/>
                    <a:gd name="T23" fmla="*/ 47 h 359"/>
                    <a:gd name="T24" fmla="*/ 174 w 282"/>
                    <a:gd name="T25" fmla="*/ 0 h 359"/>
                    <a:gd name="T26" fmla="*/ 107 w 282"/>
                    <a:gd name="T27" fmla="*/ 0 h 359"/>
                    <a:gd name="T28" fmla="*/ 80 w 282"/>
                    <a:gd name="T29" fmla="*/ 30 h 359"/>
                    <a:gd name="T30" fmla="*/ 67 w 282"/>
                    <a:gd name="T31" fmla="*/ 122 h 359"/>
                    <a:gd name="T32" fmla="*/ 0 w 282"/>
                    <a:gd name="T33" fmla="*/ 175 h 3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82"/>
                    <a:gd name="T52" fmla="*/ 0 h 359"/>
                    <a:gd name="T53" fmla="*/ 282 w 282"/>
                    <a:gd name="T54" fmla="*/ 359 h 35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82" h="359">
                      <a:moveTo>
                        <a:pt x="0" y="175"/>
                      </a:moveTo>
                      <a:lnTo>
                        <a:pt x="12" y="227"/>
                      </a:lnTo>
                      <a:lnTo>
                        <a:pt x="140" y="307"/>
                      </a:lnTo>
                      <a:lnTo>
                        <a:pt x="140" y="337"/>
                      </a:lnTo>
                      <a:lnTo>
                        <a:pt x="172" y="357"/>
                      </a:lnTo>
                      <a:lnTo>
                        <a:pt x="224" y="359"/>
                      </a:lnTo>
                      <a:lnTo>
                        <a:pt x="267" y="327"/>
                      </a:lnTo>
                      <a:lnTo>
                        <a:pt x="282" y="322"/>
                      </a:lnTo>
                      <a:lnTo>
                        <a:pt x="242" y="220"/>
                      </a:lnTo>
                      <a:lnTo>
                        <a:pt x="189" y="157"/>
                      </a:lnTo>
                      <a:lnTo>
                        <a:pt x="217" y="65"/>
                      </a:lnTo>
                      <a:lnTo>
                        <a:pt x="192" y="47"/>
                      </a:lnTo>
                      <a:lnTo>
                        <a:pt x="174" y="0"/>
                      </a:lnTo>
                      <a:lnTo>
                        <a:pt x="107" y="0"/>
                      </a:lnTo>
                      <a:lnTo>
                        <a:pt x="80" y="30"/>
                      </a:lnTo>
                      <a:lnTo>
                        <a:pt x="67" y="122"/>
                      </a:lnTo>
                      <a:lnTo>
                        <a:pt x="0" y="17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0" name="Group 275"/>
              <p:cNvGrpSpPr>
                <a:grpSpLocks/>
              </p:cNvGrpSpPr>
              <p:nvPr/>
            </p:nvGrpSpPr>
            <p:grpSpPr bwMode="auto">
              <a:xfrm>
                <a:off x="3172" y="2370"/>
                <a:ext cx="148" cy="168"/>
                <a:chOff x="9825" y="9270"/>
                <a:chExt cx="334" cy="442"/>
              </a:xfrm>
            </p:grpSpPr>
            <p:sp>
              <p:nvSpPr>
                <p:cNvPr id="583" name="Freeform 276"/>
                <p:cNvSpPr>
                  <a:spLocks/>
                </p:cNvSpPr>
                <p:nvPr/>
              </p:nvSpPr>
              <p:spPr bwMode="auto">
                <a:xfrm>
                  <a:off x="9825" y="9270"/>
                  <a:ext cx="334" cy="442"/>
                </a:xfrm>
                <a:custGeom>
                  <a:avLst/>
                  <a:gdLst>
                    <a:gd name="T0" fmla="*/ 0 w 334"/>
                    <a:gd name="T1" fmla="*/ 110 h 442"/>
                    <a:gd name="T2" fmla="*/ 5 w 334"/>
                    <a:gd name="T3" fmla="*/ 63 h 442"/>
                    <a:gd name="T4" fmla="*/ 45 w 334"/>
                    <a:gd name="T5" fmla="*/ 33 h 442"/>
                    <a:gd name="T6" fmla="*/ 65 w 334"/>
                    <a:gd name="T7" fmla="*/ 55 h 442"/>
                    <a:gd name="T8" fmla="*/ 102 w 334"/>
                    <a:gd name="T9" fmla="*/ 8 h 442"/>
                    <a:gd name="T10" fmla="*/ 150 w 334"/>
                    <a:gd name="T11" fmla="*/ 0 h 442"/>
                    <a:gd name="T12" fmla="*/ 197 w 334"/>
                    <a:gd name="T13" fmla="*/ 28 h 442"/>
                    <a:gd name="T14" fmla="*/ 197 w 334"/>
                    <a:gd name="T15" fmla="*/ 78 h 442"/>
                    <a:gd name="T16" fmla="*/ 160 w 334"/>
                    <a:gd name="T17" fmla="*/ 85 h 442"/>
                    <a:gd name="T18" fmla="*/ 160 w 334"/>
                    <a:gd name="T19" fmla="*/ 145 h 442"/>
                    <a:gd name="T20" fmla="*/ 225 w 334"/>
                    <a:gd name="T21" fmla="*/ 248 h 442"/>
                    <a:gd name="T22" fmla="*/ 267 w 334"/>
                    <a:gd name="T23" fmla="*/ 250 h 442"/>
                    <a:gd name="T24" fmla="*/ 259 w 334"/>
                    <a:gd name="T25" fmla="*/ 275 h 442"/>
                    <a:gd name="T26" fmla="*/ 334 w 334"/>
                    <a:gd name="T27" fmla="*/ 335 h 442"/>
                    <a:gd name="T28" fmla="*/ 284 w 334"/>
                    <a:gd name="T29" fmla="*/ 330 h 442"/>
                    <a:gd name="T30" fmla="*/ 294 w 334"/>
                    <a:gd name="T31" fmla="*/ 390 h 442"/>
                    <a:gd name="T32" fmla="*/ 267 w 334"/>
                    <a:gd name="T33" fmla="*/ 442 h 442"/>
                    <a:gd name="T34" fmla="*/ 252 w 334"/>
                    <a:gd name="T35" fmla="*/ 335 h 442"/>
                    <a:gd name="T36" fmla="*/ 127 w 334"/>
                    <a:gd name="T37" fmla="*/ 230 h 442"/>
                    <a:gd name="T38" fmla="*/ 97 w 334"/>
                    <a:gd name="T39" fmla="*/ 153 h 442"/>
                    <a:gd name="T40" fmla="*/ 55 w 334"/>
                    <a:gd name="T41" fmla="*/ 133 h 442"/>
                    <a:gd name="T42" fmla="*/ 17 w 334"/>
                    <a:gd name="T43" fmla="*/ 163 h 442"/>
                    <a:gd name="T44" fmla="*/ 0 w 334"/>
                    <a:gd name="T45" fmla="*/ 110 h 442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34"/>
                    <a:gd name="T70" fmla="*/ 0 h 442"/>
                    <a:gd name="T71" fmla="*/ 334 w 334"/>
                    <a:gd name="T72" fmla="*/ 442 h 442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34" h="442">
                      <a:moveTo>
                        <a:pt x="0" y="110"/>
                      </a:moveTo>
                      <a:lnTo>
                        <a:pt x="5" y="63"/>
                      </a:lnTo>
                      <a:lnTo>
                        <a:pt x="45" y="33"/>
                      </a:lnTo>
                      <a:lnTo>
                        <a:pt x="65" y="55"/>
                      </a:lnTo>
                      <a:lnTo>
                        <a:pt x="102" y="8"/>
                      </a:lnTo>
                      <a:lnTo>
                        <a:pt x="150" y="0"/>
                      </a:lnTo>
                      <a:lnTo>
                        <a:pt x="197" y="28"/>
                      </a:lnTo>
                      <a:lnTo>
                        <a:pt x="197" y="78"/>
                      </a:lnTo>
                      <a:lnTo>
                        <a:pt x="160" y="85"/>
                      </a:lnTo>
                      <a:lnTo>
                        <a:pt x="160" y="145"/>
                      </a:lnTo>
                      <a:lnTo>
                        <a:pt x="225" y="248"/>
                      </a:lnTo>
                      <a:lnTo>
                        <a:pt x="267" y="250"/>
                      </a:lnTo>
                      <a:lnTo>
                        <a:pt x="259" y="275"/>
                      </a:lnTo>
                      <a:lnTo>
                        <a:pt x="334" y="335"/>
                      </a:lnTo>
                      <a:lnTo>
                        <a:pt x="284" y="330"/>
                      </a:lnTo>
                      <a:lnTo>
                        <a:pt x="294" y="390"/>
                      </a:lnTo>
                      <a:lnTo>
                        <a:pt x="267" y="442"/>
                      </a:lnTo>
                      <a:lnTo>
                        <a:pt x="252" y="335"/>
                      </a:lnTo>
                      <a:lnTo>
                        <a:pt x="127" y="230"/>
                      </a:lnTo>
                      <a:lnTo>
                        <a:pt x="97" y="153"/>
                      </a:lnTo>
                      <a:lnTo>
                        <a:pt x="55" y="133"/>
                      </a:lnTo>
                      <a:lnTo>
                        <a:pt x="17" y="163"/>
                      </a:lnTo>
                      <a:lnTo>
                        <a:pt x="0" y="11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4" name="Freeform 277"/>
                <p:cNvSpPr>
                  <a:spLocks/>
                </p:cNvSpPr>
                <p:nvPr/>
              </p:nvSpPr>
              <p:spPr bwMode="auto">
                <a:xfrm>
                  <a:off x="9825" y="9270"/>
                  <a:ext cx="334" cy="442"/>
                </a:xfrm>
                <a:custGeom>
                  <a:avLst/>
                  <a:gdLst>
                    <a:gd name="T0" fmla="*/ 0 w 334"/>
                    <a:gd name="T1" fmla="*/ 110 h 442"/>
                    <a:gd name="T2" fmla="*/ 5 w 334"/>
                    <a:gd name="T3" fmla="*/ 63 h 442"/>
                    <a:gd name="T4" fmla="*/ 45 w 334"/>
                    <a:gd name="T5" fmla="*/ 33 h 442"/>
                    <a:gd name="T6" fmla="*/ 65 w 334"/>
                    <a:gd name="T7" fmla="*/ 55 h 442"/>
                    <a:gd name="T8" fmla="*/ 102 w 334"/>
                    <a:gd name="T9" fmla="*/ 8 h 442"/>
                    <a:gd name="T10" fmla="*/ 150 w 334"/>
                    <a:gd name="T11" fmla="*/ 0 h 442"/>
                    <a:gd name="T12" fmla="*/ 197 w 334"/>
                    <a:gd name="T13" fmla="*/ 28 h 442"/>
                    <a:gd name="T14" fmla="*/ 197 w 334"/>
                    <a:gd name="T15" fmla="*/ 78 h 442"/>
                    <a:gd name="T16" fmla="*/ 160 w 334"/>
                    <a:gd name="T17" fmla="*/ 85 h 442"/>
                    <a:gd name="T18" fmla="*/ 160 w 334"/>
                    <a:gd name="T19" fmla="*/ 145 h 442"/>
                    <a:gd name="T20" fmla="*/ 225 w 334"/>
                    <a:gd name="T21" fmla="*/ 248 h 442"/>
                    <a:gd name="T22" fmla="*/ 267 w 334"/>
                    <a:gd name="T23" fmla="*/ 250 h 442"/>
                    <a:gd name="T24" fmla="*/ 259 w 334"/>
                    <a:gd name="T25" fmla="*/ 275 h 442"/>
                    <a:gd name="T26" fmla="*/ 334 w 334"/>
                    <a:gd name="T27" fmla="*/ 335 h 442"/>
                    <a:gd name="T28" fmla="*/ 284 w 334"/>
                    <a:gd name="T29" fmla="*/ 330 h 442"/>
                    <a:gd name="T30" fmla="*/ 294 w 334"/>
                    <a:gd name="T31" fmla="*/ 390 h 442"/>
                    <a:gd name="T32" fmla="*/ 267 w 334"/>
                    <a:gd name="T33" fmla="*/ 442 h 442"/>
                    <a:gd name="T34" fmla="*/ 252 w 334"/>
                    <a:gd name="T35" fmla="*/ 335 h 442"/>
                    <a:gd name="T36" fmla="*/ 127 w 334"/>
                    <a:gd name="T37" fmla="*/ 230 h 442"/>
                    <a:gd name="T38" fmla="*/ 97 w 334"/>
                    <a:gd name="T39" fmla="*/ 153 h 442"/>
                    <a:gd name="T40" fmla="*/ 55 w 334"/>
                    <a:gd name="T41" fmla="*/ 133 h 442"/>
                    <a:gd name="T42" fmla="*/ 17 w 334"/>
                    <a:gd name="T43" fmla="*/ 163 h 442"/>
                    <a:gd name="T44" fmla="*/ 0 w 334"/>
                    <a:gd name="T45" fmla="*/ 110 h 442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34"/>
                    <a:gd name="T70" fmla="*/ 0 h 442"/>
                    <a:gd name="T71" fmla="*/ 334 w 334"/>
                    <a:gd name="T72" fmla="*/ 442 h 442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34" h="442">
                      <a:moveTo>
                        <a:pt x="0" y="110"/>
                      </a:moveTo>
                      <a:lnTo>
                        <a:pt x="5" y="63"/>
                      </a:lnTo>
                      <a:lnTo>
                        <a:pt x="45" y="33"/>
                      </a:lnTo>
                      <a:lnTo>
                        <a:pt x="65" y="55"/>
                      </a:lnTo>
                      <a:lnTo>
                        <a:pt x="102" y="8"/>
                      </a:lnTo>
                      <a:lnTo>
                        <a:pt x="150" y="0"/>
                      </a:lnTo>
                      <a:lnTo>
                        <a:pt x="197" y="28"/>
                      </a:lnTo>
                      <a:lnTo>
                        <a:pt x="197" y="78"/>
                      </a:lnTo>
                      <a:lnTo>
                        <a:pt x="160" y="85"/>
                      </a:lnTo>
                      <a:lnTo>
                        <a:pt x="160" y="145"/>
                      </a:lnTo>
                      <a:lnTo>
                        <a:pt x="225" y="248"/>
                      </a:lnTo>
                      <a:lnTo>
                        <a:pt x="267" y="250"/>
                      </a:lnTo>
                      <a:lnTo>
                        <a:pt x="259" y="275"/>
                      </a:lnTo>
                      <a:lnTo>
                        <a:pt x="334" y="335"/>
                      </a:lnTo>
                      <a:lnTo>
                        <a:pt x="284" y="330"/>
                      </a:lnTo>
                      <a:lnTo>
                        <a:pt x="294" y="390"/>
                      </a:lnTo>
                      <a:lnTo>
                        <a:pt x="267" y="442"/>
                      </a:lnTo>
                      <a:lnTo>
                        <a:pt x="252" y="335"/>
                      </a:lnTo>
                      <a:lnTo>
                        <a:pt x="127" y="230"/>
                      </a:lnTo>
                      <a:lnTo>
                        <a:pt x="97" y="153"/>
                      </a:lnTo>
                      <a:lnTo>
                        <a:pt x="55" y="133"/>
                      </a:lnTo>
                      <a:lnTo>
                        <a:pt x="17" y="163"/>
                      </a:lnTo>
                      <a:lnTo>
                        <a:pt x="0" y="11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1" name="Group 278"/>
              <p:cNvGrpSpPr>
                <a:grpSpLocks/>
              </p:cNvGrpSpPr>
              <p:nvPr/>
            </p:nvGrpSpPr>
            <p:grpSpPr bwMode="auto">
              <a:xfrm>
                <a:off x="3191" y="2477"/>
                <a:ext cx="20" cy="41"/>
                <a:chOff x="9867" y="9550"/>
                <a:chExt cx="45" cy="110"/>
              </a:xfrm>
            </p:grpSpPr>
            <p:sp>
              <p:nvSpPr>
                <p:cNvPr id="581" name="Freeform 279"/>
                <p:cNvSpPr>
                  <a:spLocks/>
                </p:cNvSpPr>
                <p:nvPr/>
              </p:nvSpPr>
              <p:spPr bwMode="auto">
                <a:xfrm>
                  <a:off x="9867" y="9550"/>
                  <a:ext cx="45" cy="110"/>
                </a:xfrm>
                <a:custGeom>
                  <a:avLst/>
                  <a:gdLst>
                    <a:gd name="T0" fmla="*/ 0 w 45"/>
                    <a:gd name="T1" fmla="*/ 15 h 110"/>
                    <a:gd name="T2" fmla="*/ 8 w 45"/>
                    <a:gd name="T3" fmla="*/ 100 h 110"/>
                    <a:gd name="T4" fmla="*/ 23 w 45"/>
                    <a:gd name="T5" fmla="*/ 110 h 110"/>
                    <a:gd name="T6" fmla="*/ 45 w 45"/>
                    <a:gd name="T7" fmla="*/ 45 h 110"/>
                    <a:gd name="T8" fmla="*/ 28 w 45"/>
                    <a:gd name="T9" fmla="*/ 0 h 110"/>
                    <a:gd name="T10" fmla="*/ 0 w 45"/>
                    <a:gd name="T11" fmla="*/ 15 h 11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"/>
                    <a:gd name="T19" fmla="*/ 0 h 110"/>
                    <a:gd name="T20" fmla="*/ 45 w 45"/>
                    <a:gd name="T21" fmla="*/ 110 h 11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" h="110">
                      <a:moveTo>
                        <a:pt x="0" y="15"/>
                      </a:moveTo>
                      <a:lnTo>
                        <a:pt x="8" y="100"/>
                      </a:lnTo>
                      <a:lnTo>
                        <a:pt x="23" y="110"/>
                      </a:lnTo>
                      <a:lnTo>
                        <a:pt x="45" y="45"/>
                      </a:lnTo>
                      <a:lnTo>
                        <a:pt x="28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2" name="Freeform 280"/>
                <p:cNvSpPr>
                  <a:spLocks/>
                </p:cNvSpPr>
                <p:nvPr/>
              </p:nvSpPr>
              <p:spPr bwMode="auto">
                <a:xfrm>
                  <a:off x="9867" y="9550"/>
                  <a:ext cx="45" cy="110"/>
                </a:xfrm>
                <a:custGeom>
                  <a:avLst/>
                  <a:gdLst>
                    <a:gd name="T0" fmla="*/ 0 w 45"/>
                    <a:gd name="T1" fmla="*/ 15 h 110"/>
                    <a:gd name="T2" fmla="*/ 8 w 45"/>
                    <a:gd name="T3" fmla="*/ 100 h 110"/>
                    <a:gd name="T4" fmla="*/ 23 w 45"/>
                    <a:gd name="T5" fmla="*/ 110 h 110"/>
                    <a:gd name="T6" fmla="*/ 45 w 45"/>
                    <a:gd name="T7" fmla="*/ 45 h 110"/>
                    <a:gd name="T8" fmla="*/ 28 w 45"/>
                    <a:gd name="T9" fmla="*/ 0 h 110"/>
                    <a:gd name="T10" fmla="*/ 0 w 45"/>
                    <a:gd name="T11" fmla="*/ 15 h 11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"/>
                    <a:gd name="T19" fmla="*/ 0 h 110"/>
                    <a:gd name="T20" fmla="*/ 45 w 45"/>
                    <a:gd name="T21" fmla="*/ 110 h 11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" h="110">
                      <a:moveTo>
                        <a:pt x="0" y="15"/>
                      </a:moveTo>
                      <a:lnTo>
                        <a:pt x="8" y="100"/>
                      </a:lnTo>
                      <a:lnTo>
                        <a:pt x="23" y="110"/>
                      </a:lnTo>
                      <a:lnTo>
                        <a:pt x="45" y="45"/>
                      </a:lnTo>
                      <a:lnTo>
                        <a:pt x="28" y="0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2" name="Group 281"/>
              <p:cNvGrpSpPr>
                <a:grpSpLocks/>
              </p:cNvGrpSpPr>
              <p:nvPr/>
            </p:nvGrpSpPr>
            <p:grpSpPr bwMode="auto">
              <a:xfrm>
                <a:off x="3245" y="2534"/>
                <a:ext cx="40" cy="23"/>
                <a:chOff x="9990" y="9700"/>
                <a:chExt cx="90" cy="62"/>
              </a:xfrm>
            </p:grpSpPr>
            <p:sp>
              <p:nvSpPr>
                <p:cNvPr id="579" name="Freeform 282"/>
                <p:cNvSpPr>
                  <a:spLocks/>
                </p:cNvSpPr>
                <p:nvPr/>
              </p:nvSpPr>
              <p:spPr bwMode="auto">
                <a:xfrm>
                  <a:off x="9990" y="9700"/>
                  <a:ext cx="90" cy="62"/>
                </a:xfrm>
                <a:custGeom>
                  <a:avLst/>
                  <a:gdLst>
                    <a:gd name="T0" fmla="*/ 0 w 90"/>
                    <a:gd name="T1" fmla="*/ 10 h 62"/>
                    <a:gd name="T2" fmla="*/ 72 w 90"/>
                    <a:gd name="T3" fmla="*/ 62 h 62"/>
                    <a:gd name="T4" fmla="*/ 90 w 90"/>
                    <a:gd name="T5" fmla="*/ 0 h 62"/>
                    <a:gd name="T6" fmla="*/ 0 w 90"/>
                    <a:gd name="T7" fmla="*/ 10 h 6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0"/>
                    <a:gd name="T13" fmla="*/ 0 h 62"/>
                    <a:gd name="T14" fmla="*/ 90 w 90"/>
                    <a:gd name="T15" fmla="*/ 62 h 6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0" h="62">
                      <a:moveTo>
                        <a:pt x="0" y="10"/>
                      </a:moveTo>
                      <a:lnTo>
                        <a:pt x="72" y="62"/>
                      </a:lnTo>
                      <a:lnTo>
                        <a:pt x="90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0" name="Freeform 283"/>
                <p:cNvSpPr>
                  <a:spLocks/>
                </p:cNvSpPr>
                <p:nvPr/>
              </p:nvSpPr>
              <p:spPr bwMode="auto">
                <a:xfrm>
                  <a:off x="9990" y="9700"/>
                  <a:ext cx="90" cy="62"/>
                </a:xfrm>
                <a:custGeom>
                  <a:avLst/>
                  <a:gdLst>
                    <a:gd name="T0" fmla="*/ 0 w 90"/>
                    <a:gd name="T1" fmla="*/ 10 h 62"/>
                    <a:gd name="T2" fmla="*/ 72 w 90"/>
                    <a:gd name="T3" fmla="*/ 62 h 62"/>
                    <a:gd name="T4" fmla="*/ 90 w 90"/>
                    <a:gd name="T5" fmla="*/ 0 h 62"/>
                    <a:gd name="T6" fmla="*/ 0 w 90"/>
                    <a:gd name="T7" fmla="*/ 10 h 6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0"/>
                    <a:gd name="T13" fmla="*/ 0 h 62"/>
                    <a:gd name="T14" fmla="*/ 90 w 90"/>
                    <a:gd name="T15" fmla="*/ 62 h 6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0" h="62">
                      <a:moveTo>
                        <a:pt x="0" y="10"/>
                      </a:moveTo>
                      <a:lnTo>
                        <a:pt x="72" y="62"/>
                      </a:lnTo>
                      <a:lnTo>
                        <a:pt x="90" y="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3" name="Group 284"/>
              <p:cNvGrpSpPr>
                <a:grpSpLocks/>
              </p:cNvGrpSpPr>
              <p:nvPr/>
            </p:nvGrpSpPr>
            <p:grpSpPr bwMode="auto">
              <a:xfrm>
                <a:off x="4731" y="2608"/>
                <a:ext cx="28" cy="43"/>
                <a:chOff x="13346" y="9897"/>
                <a:chExt cx="65" cy="113"/>
              </a:xfrm>
            </p:grpSpPr>
            <p:sp>
              <p:nvSpPr>
                <p:cNvPr id="577" name="Freeform 285"/>
                <p:cNvSpPr>
                  <a:spLocks/>
                </p:cNvSpPr>
                <p:nvPr/>
              </p:nvSpPr>
              <p:spPr bwMode="auto">
                <a:xfrm>
                  <a:off x="13346" y="9897"/>
                  <a:ext cx="65" cy="113"/>
                </a:xfrm>
                <a:custGeom>
                  <a:avLst/>
                  <a:gdLst>
                    <a:gd name="T0" fmla="*/ 0 w 65"/>
                    <a:gd name="T1" fmla="*/ 30 h 113"/>
                    <a:gd name="T2" fmla="*/ 3 w 65"/>
                    <a:gd name="T3" fmla="*/ 58 h 113"/>
                    <a:gd name="T4" fmla="*/ 15 w 65"/>
                    <a:gd name="T5" fmla="*/ 30 h 113"/>
                    <a:gd name="T6" fmla="*/ 20 w 65"/>
                    <a:gd name="T7" fmla="*/ 48 h 113"/>
                    <a:gd name="T8" fmla="*/ 15 w 65"/>
                    <a:gd name="T9" fmla="*/ 113 h 113"/>
                    <a:gd name="T10" fmla="*/ 45 w 65"/>
                    <a:gd name="T11" fmla="*/ 113 h 113"/>
                    <a:gd name="T12" fmla="*/ 65 w 65"/>
                    <a:gd name="T13" fmla="*/ 45 h 113"/>
                    <a:gd name="T14" fmla="*/ 55 w 65"/>
                    <a:gd name="T15" fmla="*/ 5 h 113"/>
                    <a:gd name="T16" fmla="*/ 23 w 65"/>
                    <a:gd name="T17" fmla="*/ 0 h 113"/>
                    <a:gd name="T18" fmla="*/ 0 w 65"/>
                    <a:gd name="T19" fmla="*/ 30 h 11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5"/>
                    <a:gd name="T31" fmla="*/ 0 h 113"/>
                    <a:gd name="T32" fmla="*/ 65 w 65"/>
                    <a:gd name="T33" fmla="*/ 113 h 11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5" h="113">
                      <a:moveTo>
                        <a:pt x="0" y="30"/>
                      </a:moveTo>
                      <a:lnTo>
                        <a:pt x="3" y="58"/>
                      </a:lnTo>
                      <a:lnTo>
                        <a:pt x="15" y="30"/>
                      </a:lnTo>
                      <a:lnTo>
                        <a:pt x="20" y="48"/>
                      </a:lnTo>
                      <a:lnTo>
                        <a:pt x="15" y="113"/>
                      </a:lnTo>
                      <a:lnTo>
                        <a:pt x="45" y="113"/>
                      </a:lnTo>
                      <a:lnTo>
                        <a:pt x="65" y="45"/>
                      </a:lnTo>
                      <a:lnTo>
                        <a:pt x="55" y="5"/>
                      </a:lnTo>
                      <a:lnTo>
                        <a:pt x="23" y="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8" name="Freeform 286"/>
                <p:cNvSpPr>
                  <a:spLocks/>
                </p:cNvSpPr>
                <p:nvPr/>
              </p:nvSpPr>
              <p:spPr bwMode="auto">
                <a:xfrm>
                  <a:off x="13346" y="9897"/>
                  <a:ext cx="65" cy="113"/>
                </a:xfrm>
                <a:custGeom>
                  <a:avLst/>
                  <a:gdLst>
                    <a:gd name="T0" fmla="*/ 0 w 65"/>
                    <a:gd name="T1" fmla="*/ 30 h 113"/>
                    <a:gd name="T2" fmla="*/ 3 w 65"/>
                    <a:gd name="T3" fmla="*/ 58 h 113"/>
                    <a:gd name="T4" fmla="*/ 15 w 65"/>
                    <a:gd name="T5" fmla="*/ 30 h 113"/>
                    <a:gd name="T6" fmla="*/ 20 w 65"/>
                    <a:gd name="T7" fmla="*/ 48 h 113"/>
                    <a:gd name="T8" fmla="*/ 15 w 65"/>
                    <a:gd name="T9" fmla="*/ 113 h 113"/>
                    <a:gd name="T10" fmla="*/ 45 w 65"/>
                    <a:gd name="T11" fmla="*/ 113 h 113"/>
                    <a:gd name="T12" fmla="*/ 65 w 65"/>
                    <a:gd name="T13" fmla="*/ 45 h 113"/>
                    <a:gd name="T14" fmla="*/ 55 w 65"/>
                    <a:gd name="T15" fmla="*/ 5 h 113"/>
                    <a:gd name="T16" fmla="*/ 23 w 65"/>
                    <a:gd name="T17" fmla="*/ 0 h 113"/>
                    <a:gd name="T18" fmla="*/ 0 w 65"/>
                    <a:gd name="T19" fmla="*/ 30 h 11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5"/>
                    <a:gd name="T31" fmla="*/ 0 h 113"/>
                    <a:gd name="T32" fmla="*/ 65 w 65"/>
                    <a:gd name="T33" fmla="*/ 113 h 11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5" h="113">
                      <a:moveTo>
                        <a:pt x="0" y="30"/>
                      </a:moveTo>
                      <a:lnTo>
                        <a:pt x="3" y="58"/>
                      </a:lnTo>
                      <a:lnTo>
                        <a:pt x="15" y="30"/>
                      </a:lnTo>
                      <a:lnTo>
                        <a:pt x="20" y="48"/>
                      </a:lnTo>
                      <a:lnTo>
                        <a:pt x="15" y="113"/>
                      </a:lnTo>
                      <a:lnTo>
                        <a:pt x="45" y="113"/>
                      </a:lnTo>
                      <a:lnTo>
                        <a:pt x="65" y="45"/>
                      </a:lnTo>
                      <a:lnTo>
                        <a:pt x="55" y="5"/>
                      </a:lnTo>
                      <a:lnTo>
                        <a:pt x="23" y="0"/>
                      </a:lnTo>
                      <a:lnTo>
                        <a:pt x="0" y="3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4" name="Group 287"/>
              <p:cNvGrpSpPr>
                <a:grpSpLocks/>
              </p:cNvGrpSpPr>
              <p:nvPr/>
            </p:nvGrpSpPr>
            <p:grpSpPr bwMode="auto">
              <a:xfrm>
                <a:off x="4746" y="2477"/>
                <a:ext cx="143" cy="135"/>
                <a:chOff x="13381" y="9550"/>
                <a:chExt cx="322" cy="357"/>
              </a:xfrm>
            </p:grpSpPr>
            <p:sp>
              <p:nvSpPr>
                <p:cNvPr id="575" name="Freeform 288"/>
                <p:cNvSpPr>
                  <a:spLocks/>
                </p:cNvSpPr>
                <p:nvPr/>
              </p:nvSpPr>
              <p:spPr bwMode="auto">
                <a:xfrm>
                  <a:off x="13381" y="9550"/>
                  <a:ext cx="322" cy="357"/>
                </a:xfrm>
                <a:custGeom>
                  <a:avLst/>
                  <a:gdLst>
                    <a:gd name="T0" fmla="*/ 0 w 322"/>
                    <a:gd name="T1" fmla="*/ 342 h 357"/>
                    <a:gd name="T2" fmla="*/ 55 w 322"/>
                    <a:gd name="T3" fmla="*/ 267 h 357"/>
                    <a:gd name="T4" fmla="*/ 135 w 322"/>
                    <a:gd name="T5" fmla="*/ 267 h 357"/>
                    <a:gd name="T6" fmla="*/ 170 w 322"/>
                    <a:gd name="T7" fmla="*/ 187 h 357"/>
                    <a:gd name="T8" fmla="*/ 185 w 322"/>
                    <a:gd name="T9" fmla="*/ 185 h 357"/>
                    <a:gd name="T10" fmla="*/ 185 w 322"/>
                    <a:gd name="T11" fmla="*/ 210 h 357"/>
                    <a:gd name="T12" fmla="*/ 220 w 322"/>
                    <a:gd name="T13" fmla="*/ 185 h 357"/>
                    <a:gd name="T14" fmla="*/ 255 w 322"/>
                    <a:gd name="T15" fmla="*/ 117 h 357"/>
                    <a:gd name="T16" fmla="*/ 267 w 322"/>
                    <a:gd name="T17" fmla="*/ 15 h 357"/>
                    <a:gd name="T18" fmla="*/ 290 w 322"/>
                    <a:gd name="T19" fmla="*/ 20 h 357"/>
                    <a:gd name="T20" fmla="*/ 285 w 322"/>
                    <a:gd name="T21" fmla="*/ 0 h 357"/>
                    <a:gd name="T22" fmla="*/ 300 w 322"/>
                    <a:gd name="T23" fmla="*/ 0 h 357"/>
                    <a:gd name="T24" fmla="*/ 322 w 322"/>
                    <a:gd name="T25" fmla="*/ 85 h 357"/>
                    <a:gd name="T26" fmla="*/ 290 w 322"/>
                    <a:gd name="T27" fmla="*/ 147 h 357"/>
                    <a:gd name="T28" fmla="*/ 290 w 322"/>
                    <a:gd name="T29" fmla="*/ 202 h 357"/>
                    <a:gd name="T30" fmla="*/ 272 w 322"/>
                    <a:gd name="T31" fmla="*/ 285 h 357"/>
                    <a:gd name="T32" fmla="*/ 257 w 322"/>
                    <a:gd name="T33" fmla="*/ 295 h 357"/>
                    <a:gd name="T34" fmla="*/ 257 w 322"/>
                    <a:gd name="T35" fmla="*/ 265 h 357"/>
                    <a:gd name="T36" fmla="*/ 210 w 322"/>
                    <a:gd name="T37" fmla="*/ 307 h 357"/>
                    <a:gd name="T38" fmla="*/ 170 w 322"/>
                    <a:gd name="T39" fmla="*/ 290 h 357"/>
                    <a:gd name="T40" fmla="*/ 170 w 322"/>
                    <a:gd name="T41" fmla="*/ 330 h 357"/>
                    <a:gd name="T42" fmla="*/ 135 w 322"/>
                    <a:gd name="T43" fmla="*/ 357 h 357"/>
                    <a:gd name="T44" fmla="*/ 125 w 322"/>
                    <a:gd name="T45" fmla="*/ 302 h 357"/>
                    <a:gd name="T46" fmla="*/ 0 w 322"/>
                    <a:gd name="T47" fmla="*/ 342 h 35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322"/>
                    <a:gd name="T73" fmla="*/ 0 h 357"/>
                    <a:gd name="T74" fmla="*/ 322 w 322"/>
                    <a:gd name="T75" fmla="*/ 357 h 357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322" h="357">
                      <a:moveTo>
                        <a:pt x="0" y="342"/>
                      </a:moveTo>
                      <a:lnTo>
                        <a:pt x="55" y="267"/>
                      </a:lnTo>
                      <a:lnTo>
                        <a:pt x="135" y="267"/>
                      </a:lnTo>
                      <a:lnTo>
                        <a:pt x="170" y="187"/>
                      </a:lnTo>
                      <a:lnTo>
                        <a:pt x="185" y="185"/>
                      </a:lnTo>
                      <a:lnTo>
                        <a:pt x="185" y="210"/>
                      </a:lnTo>
                      <a:lnTo>
                        <a:pt x="220" y="185"/>
                      </a:lnTo>
                      <a:lnTo>
                        <a:pt x="255" y="117"/>
                      </a:lnTo>
                      <a:lnTo>
                        <a:pt x="267" y="15"/>
                      </a:lnTo>
                      <a:lnTo>
                        <a:pt x="290" y="20"/>
                      </a:lnTo>
                      <a:lnTo>
                        <a:pt x="285" y="0"/>
                      </a:lnTo>
                      <a:lnTo>
                        <a:pt x="300" y="0"/>
                      </a:lnTo>
                      <a:lnTo>
                        <a:pt x="322" y="85"/>
                      </a:lnTo>
                      <a:lnTo>
                        <a:pt x="290" y="147"/>
                      </a:lnTo>
                      <a:lnTo>
                        <a:pt x="290" y="202"/>
                      </a:lnTo>
                      <a:lnTo>
                        <a:pt x="272" y="285"/>
                      </a:lnTo>
                      <a:lnTo>
                        <a:pt x="257" y="295"/>
                      </a:lnTo>
                      <a:lnTo>
                        <a:pt x="257" y="265"/>
                      </a:lnTo>
                      <a:lnTo>
                        <a:pt x="210" y="307"/>
                      </a:lnTo>
                      <a:lnTo>
                        <a:pt x="170" y="290"/>
                      </a:lnTo>
                      <a:lnTo>
                        <a:pt x="170" y="330"/>
                      </a:lnTo>
                      <a:lnTo>
                        <a:pt x="135" y="357"/>
                      </a:lnTo>
                      <a:lnTo>
                        <a:pt x="125" y="302"/>
                      </a:lnTo>
                      <a:lnTo>
                        <a:pt x="0" y="34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6" name="Freeform 289"/>
                <p:cNvSpPr>
                  <a:spLocks/>
                </p:cNvSpPr>
                <p:nvPr/>
              </p:nvSpPr>
              <p:spPr bwMode="auto">
                <a:xfrm>
                  <a:off x="13381" y="9550"/>
                  <a:ext cx="322" cy="357"/>
                </a:xfrm>
                <a:custGeom>
                  <a:avLst/>
                  <a:gdLst>
                    <a:gd name="T0" fmla="*/ 0 w 322"/>
                    <a:gd name="T1" fmla="*/ 342 h 357"/>
                    <a:gd name="T2" fmla="*/ 55 w 322"/>
                    <a:gd name="T3" fmla="*/ 267 h 357"/>
                    <a:gd name="T4" fmla="*/ 135 w 322"/>
                    <a:gd name="T5" fmla="*/ 267 h 357"/>
                    <a:gd name="T6" fmla="*/ 170 w 322"/>
                    <a:gd name="T7" fmla="*/ 187 h 357"/>
                    <a:gd name="T8" fmla="*/ 185 w 322"/>
                    <a:gd name="T9" fmla="*/ 185 h 357"/>
                    <a:gd name="T10" fmla="*/ 185 w 322"/>
                    <a:gd name="T11" fmla="*/ 210 h 357"/>
                    <a:gd name="T12" fmla="*/ 220 w 322"/>
                    <a:gd name="T13" fmla="*/ 185 h 357"/>
                    <a:gd name="T14" fmla="*/ 255 w 322"/>
                    <a:gd name="T15" fmla="*/ 117 h 357"/>
                    <a:gd name="T16" fmla="*/ 267 w 322"/>
                    <a:gd name="T17" fmla="*/ 15 h 357"/>
                    <a:gd name="T18" fmla="*/ 290 w 322"/>
                    <a:gd name="T19" fmla="*/ 20 h 357"/>
                    <a:gd name="T20" fmla="*/ 285 w 322"/>
                    <a:gd name="T21" fmla="*/ 0 h 357"/>
                    <a:gd name="T22" fmla="*/ 300 w 322"/>
                    <a:gd name="T23" fmla="*/ 0 h 357"/>
                    <a:gd name="T24" fmla="*/ 322 w 322"/>
                    <a:gd name="T25" fmla="*/ 85 h 357"/>
                    <a:gd name="T26" fmla="*/ 290 w 322"/>
                    <a:gd name="T27" fmla="*/ 147 h 357"/>
                    <a:gd name="T28" fmla="*/ 290 w 322"/>
                    <a:gd name="T29" fmla="*/ 202 h 357"/>
                    <a:gd name="T30" fmla="*/ 272 w 322"/>
                    <a:gd name="T31" fmla="*/ 285 h 357"/>
                    <a:gd name="T32" fmla="*/ 257 w 322"/>
                    <a:gd name="T33" fmla="*/ 295 h 357"/>
                    <a:gd name="T34" fmla="*/ 257 w 322"/>
                    <a:gd name="T35" fmla="*/ 265 h 357"/>
                    <a:gd name="T36" fmla="*/ 210 w 322"/>
                    <a:gd name="T37" fmla="*/ 307 h 357"/>
                    <a:gd name="T38" fmla="*/ 170 w 322"/>
                    <a:gd name="T39" fmla="*/ 290 h 357"/>
                    <a:gd name="T40" fmla="*/ 170 w 322"/>
                    <a:gd name="T41" fmla="*/ 330 h 357"/>
                    <a:gd name="T42" fmla="*/ 135 w 322"/>
                    <a:gd name="T43" fmla="*/ 357 h 357"/>
                    <a:gd name="T44" fmla="*/ 125 w 322"/>
                    <a:gd name="T45" fmla="*/ 302 h 357"/>
                    <a:gd name="T46" fmla="*/ 0 w 322"/>
                    <a:gd name="T47" fmla="*/ 342 h 35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322"/>
                    <a:gd name="T73" fmla="*/ 0 h 357"/>
                    <a:gd name="T74" fmla="*/ 322 w 322"/>
                    <a:gd name="T75" fmla="*/ 357 h 357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322" h="357">
                      <a:moveTo>
                        <a:pt x="0" y="342"/>
                      </a:moveTo>
                      <a:lnTo>
                        <a:pt x="55" y="267"/>
                      </a:lnTo>
                      <a:lnTo>
                        <a:pt x="135" y="267"/>
                      </a:lnTo>
                      <a:lnTo>
                        <a:pt x="170" y="187"/>
                      </a:lnTo>
                      <a:lnTo>
                        <a:pt x="185" y="185"/>
                      </a:lnTo>
                      <a:lnTo>
                        <a:pt x="185" y="210"/>
                      </a:lnTo>
                      <a:lnTo>
                        <a:pt x="220" y="185"/>
                      </a:lnTo>
                      <a:lnTo>
                        <a:pt x="255" y="117"/>
                      </a:lnTo>
                      <a:lnTo>
                        <a:pt x="267" y="15"/>
                      </a:lnTo>
                      <a:lnTo>
                        <a:pt x="290" y="20"/>
                      </a:lnTo>
                      <a:lnTo>
                        <a:pt x="285" y="0"/>
                      </a:lnTo>
                      <a:lnTo>
                        <a:pt x="300" y="0"/>
                      </a:lnTo>
                      <a:lnTo>
                        <a:pt x="322" y="85"/>
                      </a:lnTo>
                      <a:lnTo>
                        <a:pt x="290" y="147"/>
                      </a:lnTo>
                      <a:lnTo>
                        <a:pt x="290" y="202"/>
                      </a:lnTo>
                      <a:lnTo>
                        <a:pt x="272" y="285"/>
                      </a:lnTo>
                      <a:lnTo>
                        <a:pt x="257" y="295"/>
                      </a:lnTo>
                      <a:lnTo>
                        <a:pt x="257" y="265"/>
                      </a:lnTo>
                      <a:lnTo>
                        <a:pt x="210" y="307"/>
                      </a:lnTo>
                      <a:lnTo>
                        <a:pt x="170" y="290"/>
                      </a:lnTo>
                      <a:lnTo>
                        <a:pt x="170" y="330"/>
                      </a:lnTo>
                      <a:lnTo>
                        <a:pt x="135" y="357"/>
                      </a:lnTo>
                      <a:lnTo>
                        <a:pt x="125" y="302"/>
                      </a:lnTo>
                      <a:lnTo>
                        <a:pt x="0" y="34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5" name="Group 290"/>
              <p:cNvGrpSpPr>
                <a:grpSpLocks/>
              </p:cNvGrpSpPr>
              <p:nvPr/>
            </p:nvGrpSpPr>
            <p:grpSpPr bwMode="auto">
              <a:xfrm>
                <a:off x="4760" y="2603"/>
                <a:ext cx="31" cy="24"/>
                <a:chOff x="13413" y="9882"/>
                <a:chExt cx="70" cy="63"/>
              </a:xfrm>
            </p:grpSpPr>
            <p:sp>
              <p:nvSpPr>
                <p:cNvPr id="573" name="Freeform 291"/>
                <p:cNvSpPr>
                  <a:spLocks/>
                </p:cNvSpPr>
                <p:nvPr/>
              </p:nvSpPr>
              <p:spPr bwMode="auto">
                <a:xfrm>
                  <a:off x="13413" y="9882"/>
                  <a:ext cx="70" cy="63"/>
                </a:xfrm>
                <a:custGeom>
                  <a:avLst/>
                  <a:gdLst>
                    <a:gd name="T0" fmla="*/ 0 w 70"/>
                    <a:gd name="T1" fmla="*/ 33 h 63"/>
                    <a:gd name="T2" fmla="*/ 23 w 70"/>
                    <a:gd name="T3" fmla="*/ 63 h 63"/>
                    <a:gd name="T4" fmla="*/ 63 w 70"/>
                    <a:gd name="T5" fmla="*/ 40 h 63"/>
                    <a:gd name="T6" fmla="*/ 70 w 70"/>
                    <a:gd name="T7" fmla="*/ 0 h 63"/>
                    <a:gd name="T8" fmla="*/ 0 w 70"/>
                    <a:gd name="T9" fmla="*/ 33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"/>
                    <a:gd name="T16" fmla="*/ 0 h 63"/>
                    <a:gd name="T17" fmla="*/ 70 w 70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" h="63">
                      <a:moveTo>
                        <a:pt x="0" y="33"/>
                      </a:moveTo>
                      <a:lnTo>
                        <a:pt x="23" y="63"/>
                      </a:lnTo>
                      <a:lnTo>
                        <a:pt x="63" y="40"/>
                      </a:lnTo>
                      <a:lnTo>
                        <a:pt x="70" y="0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4" name="Freeform 292"/>
                <p:cNvSpPr>
                  <a:spLocks/>
                </p:cNvSpPr>
                <p:nvPr/>
              </p:nvSpPr>
              <p:spPr bwMode="auto">
                <a:xfrm>
                  <a:off x="13413" y="9882"/>
                  <a:ext cx="70" cy="63"/>
                </a:xfrm>
                <a:custGeom>
                  <a:avLst/>
                  <a:gdLst>
                    <a:gd name="T0" fmla="*/ 0 w 70"/>
                    <a:gd name="T1" fmla="*/ 33 h 63"/>
                    <a:gd name="T2" fmla="*/ 23 w 70"/>
                    <a:gd name="T3" fmla="*/ 63 h 63"/>
                    <a:gd name="T4" fmla="*/ 63 w 70"/>
                    <a:gd name="T5" fmla="*/ 40 h 63"/>
                    <a:gd name="T6" fmla="*/ 70 w 70"/>
                    <a:gd name="T7" fmla="*/ 0 h 63"/>
                    <a:gd name="T8" fmla="*/ 0 w 70"/>
                    <a:gd name="T9" fmla="*/ 33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"/>
                    <a:gd name="T16" fmla="*/ 0 h 63"/>
                    <a:gd name="T17" fmla="*/ 70 w 70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" h="63">
                      <a:moveTo>
                        <a:pt x="0" y="33"/>
                      </a:moveTo>
                      <a:lnTo>
                        <a:pt x="23" y="63"/>
                      </a:lnTo>
                      <a:lnTo>
                        <a:pt x="63" y="40"/>
                      </a:lnTo>
                      <a:lnTo>
                        <a:pt x="70" y="0"/>
                      </a:lnTo>
                      <a:lnTo>
                        <a:pt x="0" y="3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6" name="Group 293"/>
              <p:cNvGrpSpPr>
                <a:grpSpLocks/>
              </p:cNvGrpSpPr>
              <p:nvPr/>
            </p:nvGrpSpPr>
            <p:grpSpPr bwMode="auto">
              <a:xfrm>
                <a:off x="4859" y="2403"/>
                <a:ext cx="76" cy="74"/>
                <a:chOff x="13636" y="9355"/>
                <a:chExt cx="172" cy="195"/>
              </a:xfrm>
            </p:grpSpPr>
            <p:sp>
              <p:nvSpPr>
                <p:cNvPr id="571" name="Freeform 294"/>
                <p:cNvSpPr>
                  <a:spLocks/>
                </p:cNvSpPr>
                <p:nvPr/>
              </p:nvSpPr>
              <p:spPr bwMode="auto">
                <a:xfrm>
                  <a:off x="13636" y="9355"/>
                  <a:ext cx="172" cy="195"/>
                </a:xfrm>
                <a:custGeom>
                  <a:avLst/>
                  <a:gdLst>
                    <a:gd name="T0" fmla="*/ 0 w 172"/>
                    <a:gd name="T1" fmla="*/ 133 h 195"/>
                    <a:gd name="T2" fmla="*/ 5 w 172"/>
                    <a:gd name="T3" fmla="*/ 195 h 195"/>
                    <a:gd name="T4" fmla="*/ 37 w 172"/>
                    <a:gd name="T5" fmla="*/ 173 h 195"/>
                    <a:gd name="T6" fmla="*/ 17 w 172"/>
                    <a:gd name="T7" fmla="*/ 138 h 195"/>
                    <a:gd name="T8" fmla="*/ 102 w 172"/>
                    <a:gd name="T9" fmla="*/ 168 h 195"/>
                    <a:gd name="T10" fmla="*/ 117 w 172"/>
                    <a:gd name="T11" fmla="*/ 123 h 195"/>
                    <a:gd name="T12" fmla="*/ 172 w 172"/>
                    <a:gd name="T13" fmla="*/ 105 h 195"/>
                    <a:gd name="T14" fmla="*/ 154 w 172"/>
                    <a:gd name="T15" fmla="*/ 78 h 195"/>
                    <a:gd name="T16" fmla="*/ 157 w 172"/>
                    <a:gd name="T17" fmla="*/ 50 h 195"/>
                    <a:gd name="T18" fmla="*/ 114 w 172"/>
                    <a:gd name="T19" fmla="*/ 58 h 195"/>
                    <a:gd name="T20" fmla="*/ 57 w 172"/>
                    <a:gd name="T21" fmla="*/ 0 h 195"/>
                    <a:gd name="T22" fmla="*/ 40 w 172"/>
                    <a:gd name="T23" fmla="*/ 105 h 195"/>
                    <a:gd name="T24" fmla="*/ 15 w 172"/>
                    <a:gd name="T25" fmla="*/ 100 h 195"/>
                    <a:gd name="T26" fmla="*/ 0 w 172"/>
                    <a:gd name="T27" fmla="*/ 133 h 19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72"/>
                    <a:gd name="T43" fmla="*/ 0 h 195"/>
                    <a:gd name="T44" fmla="*/ 172 w 172"/>
                    <a:gd name="T45" fmla="*/ 195 h 19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72" h="195">
                      <a:moveTo>
                        <a:pt x="0" y="133"/>
                      </a:moveTo>
                      <a:lnTo>
                        <a:pt x="5" y="195"/>
                      </a:lnTo>
                      <a:lnTo>
                        <a:pt x="37" y="173"/>
                      </a:lnTo>
                      <a:lnTo>
                        <a:pt x="17" y="138"/>
                      </a:lnTo>
                      <a:lnTo>
                        <a:pt x="102" y="168"/>
                      </a:lnTo>
                      <a:lnTo>
                        <a:pt x="117" y="123"/>
                      </a:lnTo>
                      <a:lnTo>
                        <a:pt x="172" y="105"/>
                      </a:lnTo>
                      <a:lnTo>
                        <a:pt x="154" y="78"/>
                      </a:lnTo>
                      <a:lnTo>
                        <a:pt x="157" y="50"/>
                      </a:lnTo>
                      <a:lnTo>
                        <a:pt x="114" y="58"/>
                      </a:lnTo>
                      <a:lnTo>
                        <a:pt x="57" y="0"/>
                      </a:lnTo>
                      <a:lnTo>
                        <a:pt x="40" y="105"/>
                      </a:lnTo>
                      <a:lnTo>
                        <a:pt x="15" y="100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2" name="Freeform 295"/>
                <p:cNvSpPr>
                  <a:spLocks/>
                </p:cNvSpPr>
                <p:nvPr/>
              </p:nvSpPr>
              <p:spPr bwMode="auto">
                <a:xfrm>
                  <a:off x="13636" y="9355"/>
                  <a:ext cx="172" cy="195"/>
                </a:xfrm>
                <a:custGeom>
                  <a:avLst/>
                  <a:gdLst>
                    <a:gd name="T0" fmla="*/ 0 w 172"/>
                    <a:gd name="T1" fmla="*/ 133 h 195"/>
                    <a:gd name="T2" fmla="*/ 5 w 172"/>
                    <a:gd name="T3" fmla="*/ 195 h 195"/>
                    <a:gd name="T4" fmla="*/ 37 w 172"/>
                    <a:gd name="T5" fmla="*/ 173 h 195"/>
                    <a:gd name="T6" fmla="*/ 17 w 172"/>
                    <a:gd name="T7" fmla="*/ 138 h 195"/>
                    <a:gd name="T8" fmla="*/ 102 w 172"/>
                    <a:gd name="T9" fmla="*/ 168 h 195"/>
                    <a:gd name="T10" fmla="*/ 117 w 172"/>
                    <a:gd name="T11" fmla="*/ 123 h 195"/>
                    <a:gd name="T12" fmla="*/ 172 w 172"/>
                    <a:gd name="T13" fmla="*/ 105 h 195"/>
                    <a:gd name="T14" fmla="*/ 154 w 172"/>
                    <a:gd name="T15" fmla="*/ 78 h 195"/>
                    <a:gd name="T16" fmla="*/ 157 w 172"/>
                    <a:gd name="T17" fmla="*/ 50 h 195"/>
                    <a:gd name="T18" fmla="*/ 114 w 172"/>
                    <a:gd name="T19" fmla="*/ 58 h 195"/>
                    <a:gd name="T20" fmla="*/ 57 w 172"/>
                    <a:gd name="T21" fmla="*/ 0 h 195"/>
                    <a:gd name="T22" fmla="*/ 40 w 172"/>
                    <a:gd name="T23" fmla="*/ 105 h 195"/>
                    <a:gd name="T24" fmla="*/ 15 w 172"/>
                    <a:gd name="T25" fmla="*/ 100 h 195"/>
                    <a:gd name="T26" fmla="*/ 0 w 172"/>
                    <a:gd name="T27" fmla="*/ 133 h 19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72"/>
                    <a:gd name="T43" fmla="*/ 0 h 195"/>
                    <a:gd name="T44" fmla="*/ 172 w 172"/>
                    <a:gd name="T45" fmla="*/ 195 h 19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72" h="195">
                      <a:moveTo>
                        <a:pt x="0" y="133"/>
                      </a:moveTo>
                      <a:lnTo>
                        <a:pt x="5" y="195"/>
                      </a:lnTo>
                      <a:lnTo>
                        <a:pt x="37" y="173"/>
                      </a:lnTo>
                      <a:lnTo>
                        <a:pt x="17" y="138"/>
                      </a:lnTo>
                      <a:lnTo>
                        <a:pt x="102" y="168"/>
                      </a:lnTo>
                      <a:lnTo>
                        <a:pt x="117" y="123"/>
                      </a:lnTo>
                      <a:lnTo>
                        <a:pt x="172" y="105"/>
                      </a:lnTo>
                      <a:lnTo>
                        <a:pt x="154" y="78"/>
                      </a:lnTo>
                      <a:lnTo>
                        <a:pt x="157" y="50"/>
                      </a:lnTo>
                      <a:lnTo>
                        <a:pt x="114" y="58"/>
                      </a:lnTo>
                      <a:lnTo>
                        <a:pt x="57" y="0"/>
                      </a:lnTo>
                      <a:lnTo>
                        <a:pt x="40" y="105"/>
                      </a:lnTo>
                      <a:lnTo>
                        <a:pt x="15" y="100"/>
                      </a:lnTo>
                      <a:lnTo>
                        <a:pt x="0" y="13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7" name="Group 296"/>
              <p:cNvGrpSpPr>
                <a:grpSpLocks/>
              </p:cNvGrpSpPr>
              <p:nvPr/>
            </p:nvGrpSpPr>
            <p:grpSpPr bwMode="auto">
              <a:xfrm>
                <a:off x="4662" y="2450"/>
                <a:ext cx="80" cy="91"/>
                <a:chOff x="13191" y="9480"/>
                <a:chExt cx="180" cy="240"/>
              </a:xfrm>
            </p:grpSpPr>
            <p:sp>
              <p:nvSpPr>
                <p:cNvPr id="569" name="Freeform 297"/>
                <p:cNvSpPr>
                  <a:spLocks/>
                </p:cNvSpPr>
                <p:nvPr/>
              </p:nvSpPr>
              <p:spPr bwMode="auto">
                <a:xfrm>
                  <a:off x="13191" y="9480"/>
                  <a:ext cx="180" cy="240"/>
                </a:xfrm>
                <a:custGeom>
                  <a:avLst/>
                  <a:gdLst>
                    <a:gd name="T0" fmla="*/ 0 w 180"/>
                    <a:gd name="T1" fmla="*/ 135 h 240"/>
                    <a:gd name="T2" fmla="*/ 33 w 180"/>
                    <a:gd name="T3" fmla="*/ 153 h 240"/>
                    <a:gd name="T4" fmla="*/ 8 w 180"/>
                    <a:gd name="T5" fmla="*/ 225 h 240"/>
                    <a:gd name="T6" fmla="*/ 63 w 180"/>
                    <a:gd name="T7" fmla="*/ 240 h 240"/>
                    <a:gd name="T8" fmla="*/ 113 w 180"/>
                    <a:gd name="T9" fmla="*/ 195 h 240"/>
                    <a:gd name="T10" fmla="*/ 90 w 180"/>
                    <a:gd name="T11" fmla="*/ 145 h 240"/>
                    <a:gd name="T12" fmla="*/ 150 w 180"/>
                    <a:gd name="T13" fmla="*/ 88 h 240"/>
                    <a:gd name="T14" fmla="*/ 180 w 180"/>
                    <a:gd name="T15" fmla="*/ 18 h 240"/>
                    <a:gd name="T16" fmla="*/ 175 w 180"/>
                    <a:gd name="T17" fmla="*/ 8 h 240"/>
                    <a:gd name="T18" fmla="*/ 163 w 180"/>
                    <a:gd name="T19" fmla="*/ 0 h 240"/>
                    <a:gd name="T20" fmla="*/ 110 w 180"/>
                    <a:gd name="T21" fmla="*/ 43 h 240"/>
                    <a:gd name="T22" fmla="*/ 110 w 180"/>
                    <a:gd name="T23" fmla="*/ 68 h 240"/>
                    <a:gd name="T24" fmla="*/ 73 w 180"/>
                    <a:gd name="T25" fmla="*/ 63 h 240"/>
                    <a:gd name="T26" fmla="*/ 0 w 180"/>
                    <a:gd name="T27" fmla="*/ 135 h 24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80"/>
                    <a:gd name="T43" fmla="*/ 0 h 240"/>
                    <a:gd name="T44" fmla="*/ 180 w 180"/>
                    <a:gd name="T45" fmla="*/ 240 h 24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80" h="240">
                      <a:moveTo>
                        <a:pt x="0" y="135"/>
                      </a:moveTo>
                      <a:lnTo>
                        <a:pt x="33" y="153"/>
                      </a:lnTo>
                      <a:lnTo>
                        <a:pt x="8" y="225"/>
                      </a:lnTo>
                      <a:lnTo>
                        <a:pt x="63" y="240"/>
                      </a:lnTo>
                      <a:lnTo>
                        <a:pt x="113" y="195"/>
                      </a:lnTo>
                      <a:lnTo>
                        <a:pt x="90" y="145"/>
                      </a:lnTo>
                      <a:lnTo>
                        <a:pt x="150" y="88"/>
                      </a:lnTo>
                      <a:lnTo>
                        <a:pt x="180" y="18"/>
                      </a:lnTo>
                      <a:lnTo>
                        <a:pt x="175" y="8"/>
                      </a:lnTo>
                      <a:lnTo>
                        <a:pt x="163" y="0"/>
                      </a:lnTo>
                      <a:lnTo>
                        <a:pt x="110" y="43"/>
                      </a:lnTo>
                      <a:lnTo>
                        <a:pt x="110" y="68"/>
                      </a:lnTo>
                      <a:lnTo>
                        <a:pt x="73" y="63"/>
                      </a:lnTo>
                      <a:lnTo>
                        <a:pt x="0" y="13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0" name="Freeform 298"/>
                <p:cNvSpPr>
                  <a:spLocks/>
                </p:cNvSpPr>
                <p:nvPr/>
              </p:nvSpPr>
              <p:spPr bwMode="auto">
                <a:xfrm>
                  <a:off x="13191" y="9480"/>
                  <a:ext cx="180" cy="240"/>
                </a:xfrm>
                <a:custGeom>
                  <a:avLst/>
                  <a:gdLst>
                    <a:gd name="T0" fmla="*/ 0 w 180"/>
                    <a:gd name="T1" fmla="*/ 135 h 240"/>
                    <a:gd name="T2" fmla="*/ 33 w 180"/>
                    <a:gd name="T3" fmla="*/ 153 h 240"/>
                    <a:gd name="T4" fmla="*/ 8 w 180"/>
                    <a:gd name="T5" fmla="*/ 225 h 240"/>
                    <a:gd name="T6" fmla="*/ 63 w 180"/>
                    <a:gd name="T7" fmla="*/ 240 h 240"/>
                    <a:gd name="T8" fmla="*/ 113 w 180"/>
                    <a:gd name="T9" fmla="*/ 195 h 240"/>
                    <a:gd name="T10" fmla="*/ 90 w 180"/>
                    <a:gd name="T11" fmla="*/ 145 h 240"/>
                    <a:gd name="T12" fmla="*/ 150 w 180"/>
                    <a:gd name="T13" fmla="*/ 88 h 240"/>
                    <a:gd name="T14" fmla="*/ 180 w 180"/>
                    <a:gd name="T15" fmla="*/ 18 h 240"/>
                    <a:gd name="T16" fmla="*/ 175 w 180"/>
                    <a:gd name="T17" fmla="*/ 8 h 240"/>
                    <a:gd name="T18" fmla="*/ 163 w 180"/>
                    <a:gd name="T19" fmla="*/ 0 h 240"/>
                    <a:gd name="T20" fmla="*/ 110 w 180"/>
                    <a:gd name="T21" fmla="*/ 43 h 240"/>
                    <a:gd name="T22" fmla="*/ 110 w 180"/>
                    <a:gd name="T23" fmla="*/ 68 h 240"/>
                    <a:gd name="T24" fmla="*/ 73 w 180"/>
                    <a:gd name="T25" fmla="*/ 63 h 240"/>
                    <a:gd name="T26" fmla="*/ 0 w 180"/>
                    <a:gd name="T27" fmla="*/ 135 h 24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80"/>
                    <a:gd name="T43" fmla="*/ 0 h 240"/>
                    <a:gd name="T44" fmla="*/ 180 w 180"/>
                    <a:gd name="T45" fmla="*/ 240 h 24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80" h="240">
                      <a:moveTo>
                        <a:pt x="0" y="135"/>
                      </a:moveTo>
                      <a:lnTo>
                        <a:pt x="33" y="153"/>
                      </a:lnTo>
                      <a:lnTo>
                        <a:pt x="8" y="225"/>
                      </a:lnTo>
                      <a:lnTo>
                        <a:pt x="63" y="240"/>
                      </a:lnTo>
                      <a:lnTo>
                        <a:pt x="113" y="195"/>
                      </a:lnTo>
                      <a:lnTo>
                        <a:pt x="90" y="145"/>
                      </a:lnTo>
                      <a:lnTo>
                        <a:pt x="150" y="88"/>
                      </a:lnTo>
                      <a:lnTo>
                        <a:pt x="180" y="18"/>
                      </a:lnTo>
                      <a:lnTo>
                        <a:pt x="175" y="8"/>
                      </a:lnTo>
                      <a:lnTo>
                        <a:pt x="163" y="0"/>
                      </a:lnTo>
                      <a:lnTo>
                        <a:pt x="110" y="43"/>
                      </a:lnTo>
                      <a:lnTo>
                        <a:pt x="110" y="68"/>
                      </a:lnTo>
                      <a:lnTo>
                        <a:pt x="73" y="63"/>
                      </a:lnTo>
                      <a:lnTo>
                        <a:pt x="0" y="13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8" name="Group 299"/>
              <p:cNvGrpSpPr>
                <a:grpSpLocks/>
              </p:cNvGrpSpPr>
              <p:nvPr/>
            </p:nvGrpSpPr>
            <p:grpSpPr bwMode="auto">
              <a:xfrm>
                <a:off x="4686" y="2526"/>
                <a:ext cx="45" cy="73"/>
                <a:chOff x="13246" y="9680"/>
                <a:chExt cx="100" cy="192"/>
              </a:xfrm>
            </p:grpSpPr>
            <p:sp>
              <p:nvSpPr>
                <p:cNvPr id="567" name="Freeform 300"/>
                <p:cNvSpPr>
                  <a:spLocks/>
                </p:cNvSpPr>
                <p:nvPr/>
              </p:nvSpPr>
              <p:spPr bwMode="auto">
                <a:xfrm>
                  <a:off x="13246" y="9680"/>
                  <a:ext cx="100" cy="192"/>
                </a:xfrm>
                <a:custGeom>
                  <a:avLst/>
                  <a:gdLst>
                    <a:gd name="T0" fmla="*/ 0 w 100"/>
                    <a:gd name="T1" fmla="*/ 192 h 192"/>
                    <a:gd name="T2" fmla="*/ 8 w 100"/>
                    <a:gd name="T3" fmla="*/ 42 h 192"/>
                    <a:gd name="T4" fmla="*/ 65 w 100"/>
                    <a:gd name="T5" fmla="*/ 0 h 192"/>
                    <a:gd name="T6" fmla="*/ 100 w 100"/>
                    <a:gd name="T7" fmla="*/ 117 h 192"/>
                    <a:gd name="T8" fmla="*/ 65 w 100"/>
                    <a:gd name="T9" fmla="*/ 172 h 192"/>
                    <a:gd name="T10" fmla="*/ 0 w 100"/>
                    <a:gd name="T11" fmla="*/ 192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0"/>
                    <a:gd name="T19" fmla="*/ 0 h 192"/>
                    <a:gd name="T20" fmla="*/ 100 w 100"/>
                    <a:gd name="T21" fmla="*/ 192 h 19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0" h="192">
                      <a:moveTo>
                        <a:pt x="0" y="192"/>
                      </a:moveTo>
                      <a:lnTo>
                        <a:pt x="8" y="42"/>
                      </a:lnTo>
                      <a:lnTo>
                        <a:pt x="65" y="0"/>
                      </a:lnTo>
                      <a:lnTo>
                        <a:pt x="100" y="117"/>
                      </a:lnTo>
                      <a:lnTo>
                        <a:pt x="65" y="172"/>
                      </a:lnTo>
                      <a:lnTo>
                        <a:pt x="0" y="19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8" name="Freeform 301"/>
                <p:cNvSpPr>
                  <a:spLocks/>
                </p:cNvSpPr>
                <p:nvPr/>
              </p:nvSpPr>
              <p:spPr bwMode="auto">
                <a:xfrm>
                  <a:off x="13246" y="9680"/>
                  <a:ext cx="100" cy="192"/>
                </a:xfrm>
                <a:custGeom>
                  <a:avLst/>
                  <a:gdLst>
                    <a:gd name="T0" fmla="*/ 0 w 100"/>
                    <a:gd name="T1" fmla="*/ 192 h 192"/>
                    <a:gd name="T2" fmla="*/ 8 w 100"/>
                    <a:gd name="T3" fmla="*/ 42 h 192"/>
                    <a:gd name="T4" fmla="*/ 65 w 100"/>
                    <a:gd name="T5" fmla="*/ 0 h 192"/>
                    <a:gd name="T6" fmla="*/ 100 w 100"/>
                    <a:gd name="T7" fmla="*/ 117 h 192"/>
                    <a:gd name="T8" fmla="*/ 65 w 100"/>
                    <a:gd name="T9" fmla="*/ 172 h 192"/>
                    <a:gd name="T10" fmla="*/ 0 w 100"/>
                    <a:gd name="T11" fmla="*/ 192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0"/>
                    <a:gd name="T19" fmla="*/ 0 h 192"/>
                    <a:gd name="T20" fmla="*/ 100 w 100"/>
                    <a:gd name="T21" fmla="*/ 192 h 19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0" h="192">
                      <a:moveTo>
                        <a:pt x="0" y="192"/>
                      </a:moveTo>
                      <a:lnTo>
                        <a:pt x="8" y="42"/>
                      </a:lnTo>
                      <a:lnTo>
                        <a:pt x="65" y="0"/>
                      </a:lnTo>
                      <a:lnTo>
                        <a:pt x="100" y="117"/>
                      </a:lnTo>
                      <a:lnTo>
                        <a:pt x="65" y="172"/>
                      </a:lnTo>
                      <a:lnTo>
                        <a:pt x="0" y="19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9" name="Group 302"/>
              <p:cNvGrpSpPr>
                <a:grpSpLocks/>
              </p:cNvGrpSpPr>
              <p:nvPr/>
            </p:nvGrpSpPr>
            <p:grpSpPr bwMode="auto">
              <a:xfrm>
                <a:off x="4356" y="2793"/>
                <a:ext cx="92" cy="128"/>
                <a:chOff x="12500" y="10384"/>
                <a:chExt cx="207" cy="337"/>
              </a:xfrm>
            </p:grpSpPr>
            <p:sp>
              <p:nvSpPr>
                <p:cNvPr id="565" name="Freeform 303"/>
                <p:cNvSpPr>
                  <a:spLocks/>
                </p:cNvSpPr>
                <p:nvPr/>
              </p:nvSpPr>
              <p:spPr bwMode="auto">
                <a:xfrm>
                  <a:off x="12500" y="10384"/>
                  <a:ext cx="207" cy="337"/>
                </a:xfrm>
                <a:custGeom>
                  <a:avLst/>
                  <a:gdLst>
                    <a:gd name="T0" fmla="*/ 0 w 207"/>
                    <a:gd name="T1" fmla="*/ 73 h 337"/>
                    <a:gd name="T2" fmla="*/ 28 w 207"/>
                    <a:gd name="T3" fmla="*/ 118 h 337"/>
                    <a:gd name="T4" fmla="*/ 23 w 207"/>
                    <a:gd name="T5" fmla="*/ 200 h 337"/>
                    <a:gd name="T6" fmla="*/ 92 w 207"/>
                    <a:gd name="T7" fmla="*/ 167 h 337"/>
                    <a:gd name="T8" fmla="*/ 125 w 207"/>
                    <a:gd name="T9" fmla="*/ 200 h 337"/>
                    <a:gd name="T10" fmla="*/ 150 w 207"/>
                    <a:gd name="T11" fmla="*/ 282 h 337"/>
                    <a:gd name="T12" fmla="*/ 140 w 207"/>
                    <a:gd name="T13" fmla="*/ 337 h 337"/>
                    <a:gd name="T14" fmla="*/ 207 w 207"/>
                    <a:gd name="T15" fmla="*/ 317 h 337"/>
                    <a:gd name="T16" fmla="*/ 175 w 207"/>
                    <a:gd name="T17" fmla="*/ 212 h 337"/>
                    <a:gd name="T18" fmla="*/ 102 w 207"/>
                    <a:gd name="T19" fmla="*/ 130 h 337"/>
                    <a:gd name="T20" fmla="*/ 125 w 207"/>
                    <a:gd name="T21" fmla="*/ 85 h 337"/>
                    <a:gd name="T22" fmla="*/ 85 w 207"/>
                    <a:gd name="T23" fmla="*/ 58 h 337"/>
                    <a:gd name="T24" fmla="*/ 55 w 207"/>
                    <a:gd name="T25" fmla="*/ 0 h 337"/>
                    <a:gd name="T26" fmla="*/ 38 w 207"/>
                    <a:gd name="T27" fmla="*/ 0 h 337"/>
                    <a:gd name="T28" fmla="*/ 38 w 207"/>
                    <a:gd name="T29" fmla="*/ 48 h 337"/>
                    <a:gd name="T30" fmla="*/ 28 w 207"/>
                    <a:gd name="T31" fmla="*/ 33 h 337"/>
                    <a:gd name="T32" fmla="*/ 0 w 207"/>
                    <a:gd name="T33" fmla="*/ 73 h 33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07"/>
                    <a:gd name="T52" fmla="*/ 0 h 337"/>
                    <a:gd name="T53" fmla="*/ 207 w 207"/>
                    <a:gd name="T54" fmla="*/ 337 h 337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07" h="337">
                      <a:moveTo>
                        <a:pt x="0" y="73"/>
                      </a:moveTo>
                      <a:lnTo>
                        <a:pt x="28" y="118"/>
                      </a:lnTo>
                      <a:lnTo>
                        <a:pt x="23" y="200"/>
                      </a:lnTo>
                      <a:lnTo>
                        <a:pt x="92" y="167"/>
                      </a:lnTo>
                      <a:lnTo>
                        <a:pt x="125" y="200"/>
                      </a:lnTo>
                      <a:lnTo>
                        <a:pt x="150" y="282"/>
                      </a:lnTo>
                      <a:lnTo>
                        <a:pt x="140" y="337"/>
                      </a:lnTo>
                      <a:lnTo>
                        <a:pt x="207" y="317"/>
                      </a:lnTo>
                      <a:lnTo>
                        <a:pt x="175" y="212"/>
                      </a:lnTo>
                      <a:lnTo>
                        <a:pt x="102" y="130"/>
                      </a:lnTo>
                      <a:lnTo>
                        <a:pt x="125" y="85"/>
                      </a:lnTo>
                      <a:lnTo>
                        <a:pt x="85" y="58"/>
                      </a:lnTo>
                      <a:lnTo>
                        <a:pt x="55" y="0"/>
                      </a:lnTo>
                      <a:lnTo>
                        <a:pt x="38" y="0"/>
                      </a:lnTo>
                      <a:lnTo>
                        <a:pt x="38" y="48"/>
                      </a:lnTo>
                      <a:lnTo>
                        <a:pt x="28" y="33"/>
                      </a:ln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6" name="Freeform 304"/>
                <p:cNvSpPr>
                  <a:spLocks/>
                </p:cNvSpPr>
                <p:nvPr/>
              </p:nvSpPr>
              <p:spPr bwMode="auto">
                <a:xfrm>
                  <a:off x="12500" y="10384"/>
                  <a:ext cx="207" cy="337"/>
                </a:xfrm>
                <a:custGeom>
                  <a:avLst/>
                  <a:gdLst>
                    <a:gd name="T0" fmla="*/ 0 w 207"/>
                    <a:gd name="T1" fmla="*/ 73 h 337"/>
                    <a:gd name="T2" fmla="*/ 28 w 207"/>
                    <a:gd name="T3" fmla="*/ 118 h 337"/>
                    <a:gd name="T4" fmla="*/ 23 w 207"/>
                    <a:gd name="T5" fmla="*/ 200 h 337"/>
                    <a:gd name="T6" fmla="*/ 92 w 207"/>
                    <a:gd name="T7" fmla="*/ 167 h 337"/>
                    <a:gd name="T8" fmla="*/ 125 w 207"/>
                    <a:gd name="T9" fmla="*/ 200 h 337"/>
                    <a:gd name="T10" fmla="*/ 150 w 207"/>
                    <a:gd name="T11" fmla="*/ 282 h 337"/>
                    <a:gd name="T12" fmla="*/ 140 w 207"/>
                    <a:gd name="T13" fmla="*/ 337 h 337"/>
                    <a:gd name="T14" fmla="*/ 207 w 207"/>
                    <a:gd name="T15" fmla="*/ 317 h 337"/>
                    <a:gd name="T16" fmla="*/ 175 w 207"/>
                    <a:gd name="T17" fmla="*/ 212 h 337"/>
                    <a:gd name="T18" fmla="*/ 102 w 207"/>
                    <a:gd name="T19" fmla="*/ 130 h 337"/>
                    <a:gd name="T20" fmla="*/ 125 w 207"/>
                    <a:gd name="T21" fmla="*/ 85 h 337"/>
                    <a:gd name="T22" fmla="*/ 85 w 207"/>
                    <a:gd name="T23" fmla="*/ 58 h 337"/>
                    <a:gd name="T24" fmla="*/ 55 w 207"/>
                    <a:gd name="T25" fmla="*/ 0 h 337"/>
                    <a:gd name="T26" fmla="*/ 38 w 207"/>
                    <a:gd name="T27" fmla="*/ 0 h 337"/>
                    <a:gd name="T28" fmla="*/ 38 w 207"/>
                    <a:gd name="T29" fmla="*/ 48 h 337"/>
                    <a:gd name="T30" fmla="*/ 28 w 207"/>
                    <a:gd name="T31" fmla="*/ 33 h 337"/>
                    <a:gd name="T32" fmla="*/ 0 w 207"/>
                    <a:gd name="T33" fmla="*/ 73 h 33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07"/>
                    <a:gd name="T52" fmla="*/ 0 h 337"/>
                    <a:gd name="T53" fmla="*/ 207 w 207"/>
                    <a:gd name="T54" fmla="*/ 337 h 337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07" h="337">
                      <a:moveTo>
                        <a:pt x="0" y="73"/>
                      </a:moveTo>
                      <a:lnTo>
                        <a:pt x="28" y="118"/>
                      </a:lnTo>
                      <a:lnTo>
                        <a:pt x="23" y="200"/>
                      </a:lnTo>
                      <a:lnTo>
                        <a:pt x="92" y="167"/>
                      </a:lnTo>
                      <a:lnTo>
                        <a:pt x="125" y="200"/>
                      </a:lnTo>
                      <a:lnTo>
                        <a:pt x="150" y="282"/>
                      </a:lnTo>
                      <a:lnTo>
                        <a:pt x="140" y="337"/>
                      </a:lnTo>
                      <a:lnTo>
                        <a:pt x="207" y="317"/>
                      </a:lnTo>
                      <a:lnTo>
                        <a:pt x="175" y="212"/>
                      </a:lnTo>
                      <a:lnTo>
                        <a:pt x="102" y="130"/>
                      </a:lnTo>
                      <a:lnTo>
                        <a:pt x="125" y="85"/>
                      </a:lnTo>
                      <a:lnTo>
                        <a:pt x="85" y="58"/>
                      </a:lnTo>
                      <a:lnTo>
                        <a:pt x="55" y="0"/>
                      </a:lnTo>
                      <a:lnTo>
                        <a:pt x="38" y="0"/>
                      </a:lnTo>
                      <a:lnTo>
                        <a:pt x="38" y="48"/>
                      </a:lnTo>
                      <a:lnTo>
                        <a:pt x="28" y="33"/>
                      </a:lnTo>
                      <a:lnTo>
                        <a:pt x="0" y="7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0" name="Group 305"/>
              <p:cNvGrpSpPr>
                <a:grpSpLocks/>
              </p:cNvGrpSpPr>
              <p:nvPr/>
            </p:nvGrpSpPr>
            <p:grpSpPr bwMode="auto">
              <a:xfrm>
                <a:off x="3159" y="2312"/>
                <a:ext cx="16" cy="14"/>
                <a:chOff x="9795" y="9116"/>
                <a:chExt cx="35" cy="37"/>
              </a:xfrm>
            </p:grpSpPr>
            <p:sp>
              <p:nvSpPr>
                <p:cNvPr id="563" name="Freeform 306"/>
                <p:cNvSpPr>
                  <a:spLocks/>
                </p:cNvSpPr>
                <p:nvPr/>
              </p:nvSpPr>
              <p:spPr bwMode="auto">
                <a:xfrm>
                  <a:off x="9795" y="9116"/>
                  <a:ext cx="35" cy="37"/>
                </a:xfrm>
                <a:custGeom>
                  <a:avLst/>
                  <a:gdLst>
                    <a:gd name="T0" fmla="*/ 0 w 35"/>
                    <a:gd name="T1" fmla="*/ 25 h 37"/>
                    <a:gd name="T2" fmla="*/ 25 w 35"/>
                    <a:gd name="T3" fmla="*/ 0 h 37"/>
                    <a:gd name="T4" fmla="*/ 35 w 35"/>
                    <a:gd name="T5" fmla="*/ 37 h 37"/>
                    <a:gd name="T6" fmla="*/ 0 w 35"/>
                    <a:gd name="T7" fmla="*/ 25 h 3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37"/>
                    <a:gd name="T14" fmla="*/ 35 w 35"/>
                    <a:gd name="T15" fmla="*/ 37 h 3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37">
                      <a:moveTo>
                        <a:pt x="0" y="25"/>
                      </a:moveTo>
                      <a:lnTo>
                        <a:pt x="25" y="0"/>
                      </a:lnTo>
                      <a:lnTo>
                        <a:pt x="35" y="37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4" name="Freeform 307"/>
                <p:cNvSpPr>
                  <a:spLocks/>
                </p:cNvSpPr>
                <p:nvPr/>
              </p:nvSpPr>
              <p:spPr bwMode="auto">
                <a:xfrm>
                  <a:off x="9795" y="9116"/>
                  <a:ext cx="35" cy="37"/>
                </a:xfrm>
                <a:custGeom>
                  <a:avLst/>
                  <a:gdLst>
                    <a:gd name="T0" fmla="*/ 0 w 35"/>
                    <a:gd name="T1" fmla="*/ 25 h 37"/>
                    <a:gd name="T2" fmla="*/ 25 w 35"/>
                    <a:gd name="T3" fmla="*/ 0 h 37"/>
                    <a:gd name="T4" fmla="*/ 35 w 35"/>
                    <a:gd name="T5" fmla="*/ 37 h 37"/>
                    <a:gd name="T6" fmla="*/ 0 w 35"/>
                    <a:gd name="T7" fmla="*/ 25 h 3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37"/>
                    <a:gd name="T14" fmla="*/ 35 w 35"/>
                    <a:gd name="T15" fmla="*/ 37 h 3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37">
                      <a:moveTo>
                        <a:pt x="0" y="25"/>
                      </a:moveTo>
                      <a:lnTo>
                        <a:pt x="25" y="0"/>
                      </a:lnTo>
                      <a:lnTo>
                        <a:pt x="35" y="3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1" name="Group 308"/>
              <p:cNvGrpSpPr>
                <a:grpSpLocks/>
              </p:cNvGrpSpPr>
              <p:nvPr/>
            </p:nvGrpSpPr>
            <p:grpSpPr bwMode="auto">
              <a:xfrm>
                <a:off x="4358" y="3041"/>
                <a:ext cx="48" cy="75"/>
                <a:chOff x="12503" y="11036"/>
                <a:chExt cx="109" cy="197"/>
              </a:xfrm>
            </p:grpSpPr>
            <p:sp>
              <p:nvSpPr>
                <p:cNvPr id="561" name="Freeform 309"/>
                <p:cNvSpPr>
                  <a:spLocks/>
                </p:cNvSpPr>
                <p:nvPr/>
              </p:nvSpPr>
              <p:spPr bwMode="auto">
                <a:xfrm>
                  <a:off x="12503" y="11036"/>
                  <a:ext cx="109" cy="197"/>
                </a:xfrm>
                <a:custGeom>
                  <a:avLst/>
                  <a:gdLst>
                    <a:gd name="T0" fmla="*/ 0 w 109"/>
                    <a:gd name="T1" fmla="*/ 0 h 197"/>
                    <a:gd name="T2" fmla="*/ 20 w 109"/>
                    <a:gd name="T3" fmla="*/ 0 h 197"/>
                    <a:gd name="T4" fmla="*/ 22 w 109"/>
                    <a:gd name="T5" fmla="*/ 30 h 197"/>
                    <a:gd name="T6" fmla="*/ 55 w 109"/>
                    <a:gd name="T7" fmla="*/ 12 h 197"/>
                    <a:gd name="T8" fmla="*/ 89 w 109"/>
                    <a:gd name="T9" fmla="*/ 55 h 197"/>
                    <a:gd name="T10" fmla="*/ 109 w 109"/>
                    <a:gd name="T11" fmla="*/ 197 h 197"/>
                    <a:gd name="T12" fmla="*/ 107 w 109"/>
                    <a:gd name="T13" fmla="*/ 197 h 197"/>
                    <a:gd name="T14" fmla="*/ 32 w 109"/>
                    <a:gd name="T15" fmla="*/ 137 h 197"/>
                    <a:gd name="T16" fmla="*/ 0 w 109"/>
                    <a:gd name="T17" fmla="*/ 0 h 19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09"/>
                    <a:gd name="T28" fmla="*/ 0 h 197"/>
                    <a:gd name="T29" fmla="*/ 109 w 109"/>
                    <a:gd name="T30" fmla="*/ 197 h 19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09" h="197">
                      <a:moveTo>
                        <a:pt x="0" y="0"/>
                      </a:moveTo>
                      <a:lnTo>
                        <a:pt x="20" y="0"/>
                      </a:lnTo>
                      <a:lnTo>
                        <a:pt x="22" y="30"/>
                      </a:lnTo>
                      <a:lnTo>
                        <a:pt x="55" y="12"/>
                      </a:lnTo>
                      <a:lnTo>
                        <a:pt x="89" y="55"/>
                      </a:lnTo>
                      <a:lnTo>
                        <a:pt x="109" y="197"/>
                      </a:lnTo>
                      <a:lnTo>
                        <a:pt x="107" y="197"/>
                      </a:lnTo>
                      <a:lnTo>
                        <a:pt x="32" y="1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2" name="Freeform 310"/>
                <p:cNvSpPr>
                  <a:spLocks/>
                </p:cNvSpPr>
                <p:nvPr/>
              </p:nvSpPr>
              <p:spPr bwMode="auto">
                <a:xfrm>
                  <a:off x="12503" y="11036"/>
                  <a:ext cx="109" cy="197"/>
                </a:xfrm>
                <a:custGeom>
                  <a:avLst/>
                  <a:gdLst>
                    <a:gd name="T0" fmla="*/ 0 w 109"/>
                    <a:gd name="T1" fmla="*/ 0 h 197"/>
                    <a:gd name="T2" fmla="*/ 20 w 109"/>
                    <a:gd name="T3" fmla="*/ 0 h 197"/>
                    <a:gd name="T4" fmla="*/ 22 w 109"/>
                    <a:gd name="T5" fmla="*/ 30 h 197"/>
                    <a:gd name="T6" fmla="*/ 55 w 109"/>
                    <a:gd name="T7" fmla="*/ 12 h 197"/>
                    <a:gd name="T8" fmla="*/ 89 w 109"/>
                    <a:gd name="T9" fmla="*/ 55 h 197"/>
                    <a:gd name="T10" fmla="*/ 109 w 109"/>
                    <a:gd name="T11" fmla="*/ 197 h 197"/>
                    <a:gd name="T12" fmla="*/ 107 w 109"/>
                    <a:gd name="T13" fmla="*/ 197 h 197"/>
                    <a:gd name="T14" fmla="*/ 32 w 109"/>
                    <a:gd name="T15" fmla="*/ 137 h 197"/>
                    <a:gd name="T16" fmla="*/ 0 w 109"/>
                    <a:gd name="T17" fmla="*/ 0 h 19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09"/>
                    <a:gd name="T28" fmla="*/ 0 h 197"/>
                    <a:gd name="T29" fmla="*/ 109 w 109"/>
                    <a:gd name="T30" fmla="*/ 197 h 19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09" h="197">
                      <a:moveTo>
                        <a:pt x="0" y="0"/>
                      </a:moveTo>
                      <a:lnTo>
                        <a:pt x="20" y="0"/>
                      </a:lnTo>
                      <a:lnTo>
                        <a:pt x="22" y="30"/>
                      </a:lnTo>
                      <a:lnTo>
                        <a:pt x="55" y="12"/>
                      </a:lnTo>
                      <a:lnTo>
                        <a:pt x="89" y="55"/>
                      </a:lnTo>
                      <a:lnTo>
                        <a:pt x="109" y="197"/>
                      </a:lnTo>
                      <a:lnTo>
                        <a:pt x="107" y="197"/>
                      </a:lnTo>
                      <a:lnTo>
                        <a:pt x="32" y="137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2" name="Group 311"/>
              <p:cNvGrpSpPr>
                <a:grpSpLocks/>
              </p:cNvGrpSpPr>
              <p:nvPr/>
            </p:nvGrpSpPr>
            <p:grpSpPr bwMode="auto">
              <a:xfrm>
                <a:off x="4478" y="3035"/>
                <a:ext cx="119" cy="90"/>
                <a:chOff x="12775" y="11021"/>
                <a:chExt cx="269" cy="237"/>
              </a:xfrm>
            </p:grpSpPr>
            <p:sp>
              <p:nvSpPr>
                <p:cNvPr id="559" name="Freeform 312"/>
                <p:cNvSpPr>
                  <a:spLocks/>
                </p:cNvSpPr>
                <p:nvPr/>
              </p:nvSpPr>
              <p:spPr bwMode="auto">
                <a:xfrm>
                  <a:off x="12775" y="11021"/>
                  <a:ext cx="269" cy="237"/>
                </a:xfrm>
                <a:custGeom>
                  <a:avLst/>
                  <a:gdLst>
                    <a:gd name="T0" fmla="*/ 0 w 269"/>
                    <a:gd name="T1" fmla="*/ 207 h 237"/>
                    <a:gd name="T2" fmla="*/ 22 w 269"/>
                    <a:gd name="T3" fmla="*/ 237 h 237"/>
                    <a:gd name="T4" fmla="*/ 107 w 269"/>
                    <a:gd name="T5" fmla="*/ 227 h 237"/>
                    <a:gd name="T6" fmla="*/ 134 w 269"/>
                    <a:gd name="T7" fmla="*/ 212 h 237"/>
                    <a:gd name="T8" fmla="*/ 172 w 269"/>
                    <a:gd name="T9" fmla="*/ 100 h 237"/>
                    <a:gd name="T10" fmla="*/ 222 w 269"/>
                    <a:gd name="T11" fmla="*/ 107 h 237"/>
                    <a:gd name="T12" fmla="*/ 269 w 269"/>
                    <a:gd name="T13" fmla="*/ 65 h 237"/>
                    <a:gd name="T14" fmla="*/ 222 w 269"/>
                    <a:gd name="T15" fmla="*/ 35 h 237"/>
                    <a:gd name="T16" fmla="*/ 209 w 269"/>
                    <a:gd name="T17" fmla="*/ 0 h 237"/>
                    <a:gd name="T18" fmla="*/ 152 w 269"/>
                    <a:gd name="T19" fmla="*/ 70 h 237"/>
                    <a:gd name="T20" fmla="*/ 137 w 269"/>
                    <a:gd name="T21" fmla="*/ 115 h 237"/>
                    <a:gd name="T22" fmla="*/ 119 w 269"/>
                    <a:gd name="T23" fmla="*/ 90 h 237"/>
                    <a:gd name="T24" fmla="*/ 89 w 269"/>
                    <a:gd name="T25" fmla="*/ 150 h 237"/>
                    <a:gd name="T26" fmla="*/ 52 w 269"/>
                    <a:gd name="T27" fmla="*/ 157 h 237"/>
                    <a:gd name="T28" fmla="*/ 37 w 269"/>
                    <a:gd name="T29" fmla="*/ 212 h 237"/>
                    <a:gd name="T30" fmla="*/ 0 w 269"/>
                    <a:gd name="T31" fmla="*/ 207 h 2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269"/>
                    <a:gd name="T49" fmla="*/ 0 h 237"/>
                    <a:gd name="T50" fmla="*/ 269 w 269"/>
                    <a:gd name="T51" fmla="*/ 237 h 237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269" h="237">
                      <a:moveTo>
                        <a:pt x="0" y="207"/>
                      </a:moveTo>
                      <a:lnTo>
                        <a:pt x="22" y="237"/>
                      </a:lnTo>
                      <a:lnTo>
                        <a:pt x="107" y="227"/>
                      </a:lnTo>
                      <a:lnTo>
                        <a:pt x="134" y="212"/>
                      </a:lnTo>
                      <a:lnTo>
                        <a:pt x="172" y="100"/>
                      </a:lnTo>
                      <a:lnTo>
                        <a:pt x="222" y="107"/>
                      </a:lnTo>
                      <a:lnTo>
                        <a:pt x="269" y="65"/>
                      </a:lnTo>
                      <a:lnTo>
                        <a:pt x="222" y="35"/>
                      </a:lnTo>
                      <a:lnTo>
                        <a:pt x="209" y="0"/>
                      </a:lnTo>
                      <a:lnTo>
                        <a:pt x="152" y="70"/>
                      </a:lnTo>
                      <a:lnTo>
                        <a:pt x="137" y="115"/>
                      </a:lnTo>
                      <a:lnTo>
                        <a:pt x="119" y="90"/>
                      </a:lnTo>
                      <a:lnTo>
                        <a:pt x="89" y="150"/>
                      </a:lnTo>
                      <a:lnTo>
                        <a:pt x="52" y="157"/>
                      </a:lnTo>
                      <a:lnTo>
                        <a:pt x="37" y="212"/>
                      </a:lnTo>
                      <a:lnTo>
                        <a:pt x="0" y="20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0" name="Freeform 313"/>
                <p:cNvSpPr>
                  <a:spLocks/>
                </p:cNvSpPr>
                <p:nvPr/>
              </p:nvSpPr>
              <p:spPr bwMode="auto">
                <a:xfrm>
                  <a:off x="12775" y="11021"/>
                  <a:ext cx="269" cy="237"/>
                </a:xfrm>
                <a:custGeom>
                  <a:avLst/>
                  <a:gdLst>
                    <a:gd name="T0" fmla="*/ 0 w 269"/>
                    <a:gd name="T1" fmla="*/ 207 h 237"/>
                    <a:gd name="T2" fmla="*/ 22 w 269"/>
                    <a:gd name="T3" fmla="*/ 237 h 237"/>
                    <a:gd name="T4" fmla="*/ 107 w 269"/>
                    <a:gd name="T5" fmla="*/ 227 h 237"/>
                    <a:gd name="T6" fmla="*/ 134 w 269"/>
                    <a:gd name="T7" fmla="*/ 212 h 237"/>
                    <a:gd name="T8" fmla="*/ 172 w 269"/>
                    <a:gd name="T9" fmla="*/ 100 h 237"/>
                    <a:gd name="T10" fmla="*/ 222 w 269"/>
                    <a:gd name="T11" fmla="*/ 107 h 237"/>
                    <a:gd name="T12" fmla="*/ 269 w 269"/>
                    <a:gd name="T13" fmla="*/ 65 h 237"/>
                    <a:gd name="T14" fmla="*/ 222 w 269"/>
                    <a:gd name="T15" fmla="*/ 35 h 237"/>
                    <a:gd name="T16" fmla="*/ 209 w 269"/>
                    <a:gd name="T17" fmla="*/ 0 h 237"/>
                    <a:gd name="T18" fmla="*/ 152 w 269"/>
                    <a:gd name="T19" fmla="*/ 70 h 237"/>
                    <a:gd name="T20" fmla="*/ 137 w 269"/>
                    <a:gd name="T21" fmla="*/ 115 h 237"/>
                    <a:gd name="T22" fmla="*/ 119 w 269"/>
                    <a:gd name="T23" fmla="*/ 90 h 237"/>
                    <a:gd name="T24" fmla="*/ 89 w 269"/>
                    <a:gd name="T25" fmla="*/ 150 h 237"/>
                    <a:gd name="T26" fmla="*/ 52 w 269"/>
                    <a:gd name="T27" fmla="*/ 157 h 237"/>
                    <a:gd name="T28" fmla="*/ 37 w 269"/>
                    <a:gd name="T29" fmla="*/ 212 h 237"/>
                    <a:gd name="T30" fmla="*/ 0 w 269"/>
                    <a:gd name="T31" fmla="*/ 207 h 23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269"/>
                    <a:gd name="T49" fmla="*/ 0 h 237"/>
                    <a:gd name="T50" fmla="*/ 269 w 269"/>
                    <a:gd name="T51" fmla="*/ 237 h 237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269" h="237">
                      <a:moveTo>
                        <a:pt x="0" y="207"/>
                      </a:moveTo>
                      <a:lnTo>
                        <a:pt x="22" y="237"/>
                      </a:lnTo>
                      <a:lnTo>
                        <a:pt x="107" y="227"/>
                      </a:lnTo>
                      <a:lnTo>
                        <a:pt x="134" y="212"/>
                      </a:lnTo>
                      <a:lnTo>
                        <a:pt x="172" y="100"/>
                      </a:lnTo>
                      <a:lnTo>
                        <a:pt x="222" y="107"/>
                      </a:lnTo>
                      <a:lnTo>
                        <a:pt x="269" y="65"/>
                      </a:lnTo>
                      <a:lnTo>
                        <a:pt x="222" y="35"/>
                      </a:lnTo>
                      <a:lnTo>
                        <a:pt x="209" y="0"/>
                      </a:lnTo>
                      <a:lnTo>
                        <a:pt x="152" y="70"/>
                      </a:lnTo>
                      <a:lnTo>
                        <a:pt x="137" y="115"/>
                      </a:lnTo>
                      <a:lnTo>
                        <a:pt x="119" y="90"/>
                      </a:lnTo>
                      <a:lnTo>
                        <a:pt x="89" y="150"/>
                      </a:lnTo>
                      <a:lnTo>
                        <a:pt x="52" y="157"/>
                      </a:lnTo>
                      <a:lnTo>
                        <a:pt x="37" y="212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3" name="Group 314"/>
              <p:cNvGrpSpPr>
                <a:grpSpLocks/>
              </p:cNvGrpSpPr>
              <p:nvPr/>
            </p:nvGrpSpPr>
            <p:grpSpPr bwMode="auto">
              <a:xfrm>
                <a:off x="1605" y="2627"/>
                <a:ext cx="382" cy="292"/>
                <a:chOff x="6284" y="9947"/>
                <a:chExt cx="863" cy="767"/>
              </a:xfrm>
            </p:grpSpPr>
            <p:sp>
              <p:nvSpPr>
                <p:cNvPr id="557" name="Freeform 315"/>
                <p:cNvSpPr>
                  <a:spLocks/>
                </p:cNvSpPr>
                <p:nvPr/>
              </p:nvSpPr>
              <p:spPr bwMode="auto">
                <a:xfrm>
                  <a:off x="6284" y="9947"/>
                  <a:ext cx="863" cy="767"/>
                </a:xfrm>
                <a:custGeom>
                  <a:avLst/>
                  <a:gdLst>
                    <a:gd name="T0" fmla="*/ 0 w 863"/>
                    <a:gd name="T1" fmla="*/ 3 h 767"/>
                    <a:gd name="T2" fmla="*/ 37 w 863"/>
                    <a:gd name="T3" fmla="*/ 123 h 767"/>
                    <a:gd name="T4" fmla="*/ 87 w 863"/>
                    <a:gd name="T5" fmla="*/ 177 h 767"/>
                    <a:gd name="T6" fmla="*/ 85 w 863"/>
                    <a:gd name="T7" fmla="*/ 212 h 767"/>
                    <a:gd name="T8" fmla="*/ 57 w 863"/>
                    <a:gd name="T9" fmla="*/ 220 h 767"/>
                    <a:gd name="T10" fmla="*/ 112 w 863"/>
                    <a:gd name="T11" fmla="*/ 247 h 767"/>
                    <a:gd name="T12" fmla="*/ 140 w 863"/>
                    <a:gd name="T13" fmla="*/ 300 h 767"/>
                    <a:gd name="T14" fmla="*/ 140 w 863"/>
                    <a:gd name="T15" fmla="*/ 342 h 767"/>
                    <a:gd name="T16" fmla="*/ 202 w 863"/>
                    <a:gd name="T17" fmla="*/ 417 h 767"/>
                    <a:gd name="T18" fmla="*/ 214 w 863"/>
                    <a:gd name="T19" fmla="*/ 395 h 767"/>
                    <a:gd name="T20" fmla="*/ 67 w 863"/>
                    <a:gd name="T21" fmla="*/ 105 h 767"/>
                    <a:gd name="T22" fmla="*/ 60 w 863"/>
                    <a:gd name="T23" fmla="*/ 30 h 767"/>
                    <a:gd name="T24" fmla="*/ 95 w 863"/>
                    <a:gd name="T25" fmla="*/ 50 h 767"/>
                    <a:gd name="T26" fmla="*/ 147 w 863"/>
                    <a:gd name="T27" fmla="*/ 175 h 767"/>
                    <a:gd name="T28" fmla="*/ 219 w 863"/>
                    <a:gd name="T29" fmla="*/ 270 h 767"/>
                    <a:gd name="T30" fmla="*/ 219 w 863"/>
                    <a:gd name="T31" fmla="*/ 305 h 767"/>
                    <a:gd name="T32" fmla="*/ 327 w 863"/>
                    <a:gd name="T33" fmla="*/ 435 h 767"/>
                    <a:gd name="T34" fmla="*/ 339 w 863"/>
                    <a:gd name="T35" fmla="*/ 485 h 767"/>
                    <a:gd name="T36" fmla="*/ 327 w 863"/>
                    <a:gd name="T37" fmla="*/ 522 h 767"/>
                    <a:gd name="T38" fmla="*/ 352 w 863"/>
                    <a:gd name="T39" fmla="*/ 574 h 767"/>
                    <a:gd name="T40" fmla="*/ 559 w 863"/>
                    <a:gd name="T41" fmla="*/ 709 h 767"/>
                    <a:gd name="T42" fmla="*/ 649 w 863"/>
                    <a:gd name="T43" fmla="*/ 697 h 767"/>
                    <a:gd name="T44" fmla="*/ 704 w 863"/>
                    <a:gd name="T45" fmla="*/ 767 h 767"/>
                    <a:gd name="T46" fmla="*/ 729 w 863"/>
                    <a:gd name="T47" fmla="*/ 697 h 767"/>
                    <a:gd name="T48" fmla="*/ 758 w 863"/>
                    <a:gd name="T49" fmla="*/ 697 h 767"/>
                    <a:gd name="T50" fmla="*/ 729 w 863"/>
                    <a:gd name="T51" fmla="*/ 644 h 767"/>
                    <a:gd name="T52" fmla="*/ 793 w 863"/>
                    <a:gd name="T53" fmla="*/ 622 h 767"/>
                    <a:gd name="T54" fmla="*/ 818 w 863"/>
                    <a:gd name="T55" fmla="*/ 599 h 767"/>
                    <a:gd name="T56" fmla="*/ 826 w 863"/>
                    <a:gd name="T57" fmla="*/ 592 h 767"/>
                    <a:gd name="T58" fmla="*/ 833 w 863"/>
                    <a:gd name="T59" fmla="*/ 619 h 767"/>
                    <a:gd name="T60" fmla="*/ 863 w 863"/>
                    <a:gd name="T61" fmla="*/ 492 h 767"/>
                    <a:gd name="T62" fmla="*/ 826 w 863"/>
                    <a:gd name="T63" fmla="*/ 472 h 767"/>
                    <a:gd name="T64" fmla="*/ 761 w 863"/>
                    <a:gd name="T65" fmla="*/ 492 h 767"/>
                    <a:gd name="T66" fmla="*/ 726 w 863"/>
                    <a:gd name="T67" fmla="*/ 599 h 767"/>
                    <a:gd name="T68" fmla="*/ 644 w 863"/>
                    <a:gd name="T69" fmla="*/ 614 h 767"/>
                    <a:gd name="T70" fmla="*/ 606 w 863"/>
                    <a:gd name="T71" fmla="*/ 584 h 767"/>
                    <a:gd name="T72" fmla="*/ 551 w 863"/>
                    <a:gd name="T73" fmla="*/ 447 h 767"/>
                    <a:gd name="T74" fmla="*/ 551 w 863"/>
                    <a:gd name="T75" fmla="*/ 342 h 767"/>
                    <a:gd name="T76" fmla="*/ 569 w 863"/>
                    <a:gd name="T77" fmla="*/ 292 h 767"/>
                    <a:gd name="T78" fmla="*/ 509 w 863"/>
                    <a:gd name="T79" fmla="*/ 270 h 767"/>
                    <a:gd name="T80" fmla="*/ 439 w 863"/>
                    <a:gd name="T81" fmla="*/ 123 h 767"/>
                    <a:gd name="T82" fmla="*/ 379 w 863"/>
                    <a:gd name="T83" fmla="*/ 155 h 767"/>
                    <a:gd name="T84" fmla="*/ 302 w 863"/>
                    <a:gd name="T85" fmla="*/ 40 h 767"/>
                    <a:gd name="T86" fmla="*/ 172 w 863"/>
                    <a:gd name="T87" fmla="*/ 65 h 767"/>
                    <a:gd name="T88" fmla="*/ 62 w 863"/>
                    <a:gd name="T89" fmla="*/ 0 h 767"/>
                    <a:gd name="T90" fmla="*/ 0 w 863"/>
                    <a:gd name="T91" fmla="*/ 3 h 76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63"/>
                    <a:gd name="T139" fmla="*/ 0 h 767"/>
                    <a:gd name="T140" fmla="*/ 863 w 863"/>
                    <a:gd name="T141" fmla="*/ 767 h 76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63" h="767">
                      <a:moveTo>
                        <a:pt x="0" y="3"/>
                      </a:moveTo>
                      <a:lnTo>
                        <a:pt x="37" y="123"/>
                      </a:lnTo>
                      <a:lnTo>
                        <a:pt x="87" y="177"/>
                      </a:lnTo>
                      <a:lnTo>
                        <a:pt x="85" y="212"/>
                      </a:lnTo>
                      <a:lnTo>
                        <a:pt x="57" y="220"/>
                      </a:lnTo>
                      <a:lnTo>
                        <a:pt x="112" y="247"/>
                      </a:lnTo>
                      <a:lnTo>
                        <a:pt x="140" y="300"/>
                      </a:lnTo>
                      <a:lnTo>
                        <a:pt x="140" y="342"/>
                      </a:lnTo>
                      <a:lnTo>
                        <a:pt x="202" y="417"/>
                      </a:lnTo>
                      <a:lnTo>
                        <a:pt x="214" y="395"/>
                      </a:lnTo>
                      <a:lnTo>
                        <a:pt x="67" y="105"/>
                      </a:lnTo>
                      <a:lnTo>
                        <a:pt x="60" y="30"/>
                      </a:lnTo>
                      <a:lnTo>
                        <a:pt x="95" y="50"/>
                      </a:lnTo>
                      <a:lnTo>
                        <a:pt x="147" y="175"/>
                      </a:lnTo>
                      <a:lnTo>
                        <a:pt x="219" y="270"/>
                      </a:lnTo>
                      <a:lnTo>
                        <a:pt x="219" y="305"/>
                      </a:lnTo>
                      <a:lnTo>
                        <a:pt x="327" y="435"/>
                      </a:lnTo>
                      <a:lnTo>
                        <a:pt x="339" y="485"/>
                      </a:lnTo>
                      <a:lnTo>
                        <a:pt x="327" y="522"/>
                      </a:lnTo>
                      <a:lnTo>
                        <a:pt x="352" y="574"/>
                      </a:lnTo>
                      <a:lnTo>
                        <a:pt x="559" y="709"/>
                      </a:lnTo>
                      <a:lnTo>
                        <a:pt x="649" y="697"/>
                      </a:lnTo>
                      <a:lnTo>
                        <a:pt x="704" y="767"/>
                      </a:lnTo>
                      <a:lnTo>
                        <a:pt x="729" y="697"/>
                      </a:lnTo>
                      <a:lnTo>
                        <a:pt x="758" y="697"/>
                      </a:lnTo>
                      <a:lnTo>
                        <a:pt x="729" y="644"/>
                      </a:lnTo>
                      <a:lnTo>
                        <a:pt x="793" y="622"/>
                      </a:lnTo>
                      <a:lnTo>
                        <a:pt x="818" y="599"/>
                      </a:lnTo>
                      <a:lnTo>
                        <a:pt x="826" y="592"/>
                      </a:lnTo>
                      <a:lnTo>
                        <a:pt x="833" y="619"/>
                      </a:lnTo>
                      <a:lnTo>
                        <a:pt x="863" y="492"/>
                      </a:lnTo>
                      <a:lnTo>
                        <a:pt x="826" y="472"/>
                      </a:lnTo>
                      <a:lnTo>
                        <a:pt x="761" y="492"/>
                      </a:lnTo>
                      <a:lnTo>
                        <a:pt x="726" y="599"/>
                      </a:lnTo>
                      <a:lnTo>
                        <a:pt x="644" y="614"/>
                      </a:lnTo>
                      <a:lnTo>
                        <a:pt x="606" y="584"/>
                      </a:lnTo>
                      <a:lnTo>
                        <a:pt x="551" y="447"/>
                      </a:lnTo>
                      <a:lnTo>
                        <a:pt x="551" y="342"/>
                      </a:lnTo>
                      <a:lnTo>
                        <a:pt x="569" y="292"/>
                      </a:lnTo>
                      <a:lnTo>
                        <a:pt x="509" y="270"/>
                      </a:lnTo>
                      <a:lnTo>
                        <a:pt x="439" y="123"/>
                      </a:lnTo>
                      <a:lnTo>
                        <a:pt x="379" y="155"/>
                      </a:lnTo>
                      <a:lnTo>
                        <a:pt x="302" y="40"/>
                      </a:lnTo>
                      <a:lnTo>
                        <a:pt x="172" y="65"/>
                      </a:lnTo>
                      <a:lnTo>
                        <a:pt x="62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8" name="Freeform 316"/>
                <p:cNvSpPr>
                  <a:spLocks/>
                </p:cNvSpPr>
                <p:nvPr/>
              </p:nvSpPr>
              <p:spPr bwMode="auto">
                <a:xfrm>
                  <a:off x="6284" y="9947"/>
                  <a:ext cx="863" cy="767"/>
                </a:xfrm>
                <a:custGeom>
                  <a:avLst/>
                  <a:gdLst>
                    <a:gd name="T0" fmla="*/ 0 w 863"/>
                    <a:gd name="T1" fmla="*/ 3 h 767"/>
                    <a:gd name="T2" fmla="*/ 37 w 863"/>
                    <a:gd name="T3" fmla="*/ 123 h 767"/>
                    <a:gd name="T4" fmla="*/ 87 w 863"/>
                    <a:gd name="T5" fmla="*/ 177 h 767"/>
                    <a:gd name="T6" fmla="*/ 85 w 863"/>
                    <a:gd name="T7" fmla="*/ 212 h 767"/>
                    <a:gd name="T8" fmla="*/ 57 w 863"/>
                    <a:gd name="T9" fmla="*/ 220 h 767"/>
                    <a:gd name="T10" fmla="*/ 112 w 863"/>
                    <a:gd name="T11" fmla="*/ 247 h 767"/>
                    <a:gd name="T12" fmla="*/ 140 w 863"/>
                    <a:gd name="T13" fmla="*/ 300 h 767"/>
                    <a:gd name="T14" fmla="*/ 140 w 863"/>
                    <a:gd name="T15" fmla="*/ 342 h 767"/>
                    <a:gd name="T16" fmla="*/ 202 w 863"/>
                    <a:gd name="T17" fmla="*/ 417 h 767"/>
                    <a:gd name="T18" fmla="*/ 214 w 863"/>
                    <a:gd name="T19" fmla="*/ 395 h 767"/>
                    <a:gd name="T20" fmla="*/ 67 w 863"/>
                    <a:gd name="T21" fmla="*/ 105 h 767"/>
                    <a:gd name="T22" fmla="*/ 60 w 863"/>
                    <a:gd name="T23" fmla="*/ 30 h 767"/>
                    <a:gd name="T24" fmla="*/ 95 w 863"/>
                    <a:gd name="T25" fmla="*/ 50 h 767"/>
                    <a:gd name="T26" fmla="*/ 147 w 863"/>
                    <a:gd name="T27" fmla="*/ 175 h 767"/>
                    <a:gd name="T28" fmla="*/ 219 w 863"/>
                    <a:gd name="T29" fmla="*/ 270 h 767"/>
                    <a:gd name="T30" fmla="*/ 219 w 863"/>
                    <a:gd name="T31" fmla="*/ 305 h 767"/>
                    <a:gd name="T32" fmla="*/ 327 w 863"/>
                    <a:gd name="T33" fmla="*/ 435 h 767"/>
                    <a:gd name="T34" fmla="*/ 339 w 863"/>
                    <a:gd name="T35" fmla="*/ 485 h 767"/>
                    <a:gd name="T36" fmla="*/ 327 w 863"/>
                    <a:gd name="T37" fmla="*/ 522 h 767"/>
                    <a:gd name="T38" fmla="*/ 352 w 863"/>
                    <a:gd name="T39" fmla="*/ 574 h 767"/>
                    <a:gd name="T40" fmla="*/ 559 w 863"/>
                    <a:gd name="T41" fmla="*/ 709 h 767"/>
                    <a:gd name="T42" fmla="*/ 649 w 863"/>
                    <a:gd name="T43" fmla="*/ 697 h 767"/>
                    <a:gd name="T44" fmla="*/ 704 w 863"/>
                    <a:gd name="T45" fmla="*/ 767 h 767"/>
                    <a:gd name="T46" fmla="*/ 729 w 863"/>
                    <a:gd name="T47" fmla="*/ 697 h 767"/>
                    <a:gd name="T48" fmla="*/ 758 w 863"/>
                    <a:gd name="T49" fmla="*/ 697 h 767"/>
                    <a:gd name="T50" fmla="*/ 729 w 863"/>
                    <a:gd name="T51" fmla="*/ 644 h 767"/>
                    <a:gd name="T52" fmla="*/ 793 w 863"/>
                    <a:gd name="T53" fmla="*/ 622 h 767"/>
                    <a:gd name="T54" fmla="*/ 818 w 863"/>
                    <a:gd name="T55" fmla="*/ 599 h 767"/>
                    <a:gd name="T56" fmla="*/ 826 w 863"/>
                    <a:gd name="T57" fmla="*/ 592 h 767"/>
                    <a:gd name="T58" fmla="*/ 833 w 863"/>
                    <a:gd name="T59" fmla="*/ 619 h 767"/>
                    <a:gd name="T60" fmla="*/ 863 w 863"/>
                    <a:gd name="T61" fmla="*/ 492 h 767"/>
                    <a:gd name="T62" fmla="*/ 826 w 863"/>
                    <a:gd name="T63" fmla="*/ 472 h 767"/>
                    <a:gd name="T64" fmla="*/ 761 w 863"/>
                    <a:gd name="T65" fmla="*/ 492 h 767"/>
                    <a:gd name="T66" fmla="*/ 726 w 863"/>
                    <a:gd name="T67" fmla="*/ 599 h 767"/>
                    <a:gd name="T68" fmla="*/ 644 w 863"/>
                    <a:gd name="T69" fmla="*/ 614 h 767"/>
                    <a:gd name="T70" fmla="*/ 606 w 863"/>
                    <a:gd name="T71" fmla="*/ 584 h 767"/>
                    <a:gd name="T72" fmla="*/ 551 w 863"/>
                    <a:gd name="T73" fmla="*/ 447 h 767"/>
                    <a:gd name="T74" fmla="*/ 551 w 863"/>
                    <a:gd name="T75" fmla="*/ 342 h 767"/>
                    <a:gd name="T76" fmla="*/ 569 w 863"/>
                    <a:gd name="T77" fmla="*/ 292 h 767"/>
                    <a:gd name="T78" fmla="*/ 509 w 863"/>
                    <a:gd name="T79" fmla="*/ 270 h 767"/>
                    <a:gd name="T80" fmla="*/ 439 w 863"/>
                    <a:gd name="T81" fmla="*/ 123 h 767"/>
                    <a:gd name="T82" fmla="*/ 379 w 863"/>
                    <a:gd name="T83" fmla="*/ 155 h 767"/>
                    <a:gd name="T84" fmla="*/ 302 w 863"/>
                    <a:gd name="T85" fmla="*/ 40 h 767"/>
                    <a:gd name="T86" fmla="*/ 172 w 863"/>
                    <a:gd name="T87" fmla="*/ 65 h 767"/>
                    <a:gd name="T88" fmla="*/ 62 w 863"/>
                    <a:gd name="T89" fmla="*/ 0 h 767"/>
                    <a:gd name="T90" fmla="*/ 0 w 863"/>
                    <a:gd name="T91" fmla="*/ 3 h 76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863"/>
                    <a:gd name="T139" fmla="*/ 0 h 767"/>
                    <a:gd name="T140" fmla="*/ 863 w 863"/>
                    <a:gd name="T141" fmla="*/ 767 h 76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863" h="767">
                      <a:moveTo>
                        <a:pt x="0" y="3"/>
                      </a:moveTo>
                      <a:lnTo>
                        <a:pt x="37" y="123"/>
                      </a:lnTo>
                      <a:lnTo>
                        <a:pt x="87" y="177"/>
                      </a:lnTo>
                      <a:lnTo>
                        <a:pt x="85" y="212"/>
                      </a:lnTo>
                      <a:lnTo>
                        <a:pt x="57" y="220"/>
                      </a:lnTo>
                      <a:lnTo>
                        <a:pt x="112" y="247"/>
                      </a:lnTo>
                      <a:lnTo>
                        <a:pt x="140" y="300"/>
                      </a:lnTo>
                      <a:lnTo>
                        <a:pt x="140" y="342"/>
                      </a:lnTo>
                      <a:lnTo>
                        <a:pt x="202" y="417"/>
                      </a:lnTo>
                      <a:lnTo>
                        <a:pt x="214" y="395"/>
                      </a:lnTo>
                      <a:lnTo>
                        <a:pt x="67" y="105"/>
                      </a:lnTo>
                      <a:lnTo>
                        <a:pt x="60" y="30"/>
                      </a:lnTo>
                      <a:lnTo>
                        <a:pt x="95" y="50"/>
                      </a:lnTo>
                      <a:lnTo>
                        <a:pt x="147" y="175"/>
                      </a:lnTo>
                      <a:lnTo>
                        <a:pt x="219" y="270"/>
                      </a:lnTo>
                      <a:lnTo>
                        <a:pt x="219" y="305"/>
                      </a:lnTo>
                      <a:lnTo>
                        <a:pt x="327" y="435"/>
                      </a:lnTo>
                      <a:lnTo>
                        <a:pt x="339" y="485"/>
                      </a:lnTo>
                      <a:lnTo>
                        <a:pt x="327" y="522"/>
                      </a:lnTo>
                      <a:lnTo>
                        <a:pt x="352" y="574"/>
                      </a:lnTo>
                      <a:lnTo>
                        <a:pt x="559" y="709"/>
                      </a:lnTo>
                      <a:lnTo>
                        <a:pt x="649" y="697"/>
                      </a:lnTo>
                      <a:lnTo>
                        <a:pt x="704" y="767"/>
                      </a:lnTo>
                      <a:lnTo>
                        <a:pt x="729" y="697"/>
                      </a:lnTo>
                      <a:lnTo>
                        <a:pt x="758" y="697"/>
                      </a:lnTo>
                      <a:lnTo>
                        <a:pt x="729" y="644"/>
                      </a:lnTo>
                      <a:lnTo>
                        <a:pt x="793" y="622"/>
                      </a:lnTo>
                      <a:lnTo>
                        <a:pt x="818" y="599"/>
                      </a:lnTo>
                      <a:lnTo>
                        <a:pt x="826" y="592"/>
                      </a:lnTo>
                      <a:lnTo>
                        <a:pt x="833" y="619"/>
                      </a:lnTo>
                      <a:lnTo>
                        <a:pt x="863" y="492"/>
                      </a:lnTo>
                      <a:lnTo>
                        <a:pt x="826" y="472"/>
                      </a:lnTo>
                      <a:lnTo>
                        <a:pt x="761" y="492"/>
                      </a:lnTo>
                      <a:lnTo>
                        <a:pt x="726" y="599"/>
                      </a:lnTo>
                      <a:lnTo>
                        <a:pt x="644" y="614"/>
                      </a:lnTo>
                      <a:lnTo>
                        <a:pt x="606" y="584"/>
                      </a:lnTo>
                      <a:lnTo>
                        <a:pt x="551" y="447"/>
                      </a:lnTo>
                      <a:lnTo>
                        <a:pt x="551" y="342"/>
                      </a:lnTo>
                      <a:lnTo>
                        <a:pt x="569" y="292"/>
                      </a:lnTo>
                      <a:lnTo>
                        <a:pt x="509" y="270"/>
                      </a:lnTo>
                      <a:lnTo>
                        <a:pt x="439" y="123"/>
                      </a:lnTo>
                      <a:lnTo>
                        <a:pt x="379" y="155"/>
                      </a:lnTo>
                      <a:lnTo>
                        <a:pt x="302" y="40"/>
                      </a:lnTo>
                      <a:lnTo>
                        <a:pt x="172" y="65"/>
                      </a:lnTo>
                      <a:lnTo>
                        <a:pt x="62" y="0"/>
                      </a:lnTo>
                      <a:lnTo>
                        <a:pt x="0" y="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4" name="Group 317"/>
              <p:cNvGrpSpPr>
                <a:grpSpLocks/>
              </p:cNvGrpSpPr>
              <p:nvPr/>
            </p:nvGrpSpPr>
            <p:grpSpPr bwMode="auto">
              <a:xfrm>
                <a:off x="4198" y="2270"/>
                <a:ext cx="403" cy="203"/>
                <a:chOff x="12143" y="9006"/>
                <a:chExt cx="909" cy="534"/>
              </a:xfrm>
            </p:grpSpPr>
            <p:sp>
              <p:nvSpPr>
                <p:cNvPr id="555" name="Freeform 318"/>
                <p:cNvSpPr>
                  <a:spLocks/>
                </p:cNvSpPr>
                <p:nvPr/>
              </p:nvSpPr>
              <p:spPr bwMode="auto">
                <a:xfrm>
                  <a:off x="12143" y="9006"/>
                  <a:ext cx="909" cy="534"/>
                </a:xfrm>
                <a:custGeom>
                  <a:avLst/>
                  <a:gdLst>
                    <a:gd name="T0" fmla="*/ 0 w 909"/>
                    <a:gd name="T1" fmla="*/ 165 h 534"/>
                    <a:gd name="T2" fmla="*/ 28 w 909"/>
                    <a:gd name="T3" fmla="*/ 222 h 534"/>
                    <a:gd name="T4" fmla="*/ 70 w 909"/>
                    <a:gd name="T5" fmla="*/ 244 h 534"/>
                    <a:gd name="T6" fmla="*/ 85 w 909"/>
                    <a:gd name="T7" fmla="*/ 354 h 534"/>
                    <a:gd name="T8" fmla="*/ 212 w 909"/>
                    <a:gd name="T9" fmla="*/ 397 h 534"/>
                    <a:gd name="T10" fmla="*/ 267 w 909"/>
                    <a:gd name="T11" fmla="*/ 474 h 534"/>
                    <a:gd name="T12" fmla="*/ 370 w 909"/>
                    <a:gd name="T13" fmla="*/ 469 h 534"/>
                    <a:gd name="T14" fmla="*/ 487 w 909"/>
                    <a:gd name="T15" fmla="*/ 534 h 534"/>
                    <a:gd name="T16" fmla="*/ 642 w 909"/>
                    <a:gd name="T17" fmla="*/ 474 h 534"/>
                    <a:gd name="T18" fmla="*/ 694 w 909"/>
                    <a:gd name="T19" fmla="*/ 434 h 534"/>
                    <a:gd name="T20" fmla="*/ 694 w 909"/>
                    <a:gd name="T21" fmla="*/ 369 h 534"/>
                    <a:gd name="T22" fmla="*/ 736 w 909"/>
                    <a:gd name="T23" fmla="*/ 382 h 534"/>
                    <a:gd name="T24" fmla="*/ 829 w 909"/>
                    <a:gd name="T25" fmla="*/ 287 h 534"/>
                    <a:gd name="T26" fmla="*/ 909 w 909"/>
                    <a:gd name="T27" fmla="*/ 279 h 534"/>
                    <a:gd name="T28" fmla="*/ 871 w 909"/>
                    <a:gd name="T29" fmla="*/ 217 h 534"/>
                    <a:gd name="T30" fmla="*/ 801 w 909"/>
                    <a:gd name="T31" fmla="*/ 234 h 534"/>
                    <a:gd name="T32" fmla="*/ 799 w 909"/>
                    <a:gd name="T33" fmla="*/ 157 h 534"/>
                    <a:gd name="T34" fmla="*/ 814 w 909"/>
                    <a:gd name="T35" fmla="*/ 115 h 534"/>
                    <a:gd name="T36" fmla="*/ 764 w 909"/>
                    <a:gd name="T37" fmla="*/ 105 h 534"/>
                    <a:gd name="T38" fmla="*/ 629 w 909"/>
                    <a:gd name="T39" fmla="*/ 152 h 534"/>
                    <a:gd name="T40" fmla="*/ 507 w 909"/>
                    <a:gd name="T41" fmla="*/ 87 h 534"/>
                    <a:gd name="T42" fmla="*/ 434 w 909"/>
                    <a:gd name="T43" fmla="*/ 90 h 534"/>
                    <a:gd name="T44" fmla="*/ 405 w 909"/>
                    <a:gd name="T45" fmla="*/ 40 h 534"/>
                    <a:gd name="T46" fmla="*/ 332 w 909"/>
                    <a:gd name="T47" fmla="*/ 0 h 534"/>
                    <a:gd name="T48" fmla="*/ 290 w 909"/>
                    <a:gd name="T49" fmla="*/ 40 h 534"/>
                    <a:gd name="T50" fmla="*/ 287 w 909"/>
                    <a:gd name="T51" fmla="*/ 112 h 534"/>
                    <a:gd name="T52" fmla="*/ 113 w 909"/>
                    <a:gd name="T53" fmla="*/ 87 h 534"/>
                    <a:gd name="T54" fmla="*/ 0 w 909"/>
                    <a:gd name="T55" fmla="*/ 165 h 534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909"/>
                    <a:gd name="T85" fmla="*/ 0 h 534"/>
                    <a:gd name="T86" fmla="*/ 909 w 909"/>
                    <a:gd name="T87" fmla="*/ 534 h 534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909" h="534">
                      <a:moveTo>
                        <a:pt x="0" y="165"/>
                      </a:moveTo>
                      <a:lnTo>
                        <a:pt x="28" y="222"/>
                      </a:lnTo>
                      <a:lnTo>
                        <a:pt x="70" y="244"/>
                      </a:lnTo>
                      <a:lnTo>
                        <a:pt x="85" y="354"/>
                      </a:lnTo>
                      <a:lnTo>
                        <a:pt x="212" y="397"/>
                      </a:lnTo>
                      <a:lnTo>
                        <a:pt x="267" y="474"/>
                      </a:lnTo>
                      <a:lnTo>
                        <a:pt x="370" y="469"/>
                      </a:lnTo>
                      <a:lnTo>
                        <a:pt x="487" y="534"/>
                      </a:lnTo>
                      <a:lnTo>
                        <a:pt x="642" y="474"/>
                      </a:lnTo>
                      <a:lnTo>
                        <a:pt x="694" y="434"/>
                      </a:lnTo>
                      <a:lnTo>
                        <a:pt x="694" y="369"/>
                      </a:lnTo>
                      <a:lnTo>
                        <a:pt x="736" y="382"/>
                      </a:lnTo>
                      <a:lnTo>
                        <a:pt x="829" y="287"/>
                      </a:lnTo>
                      <a:lnTo>
                        <a:pt x="909" y="279"/>
                      </a:lnTo>
                      <a:lnTo>
                        <a:pt x="871" y="217"/>
                      </a:lnTo>
                      <a:lnTo>
                        <a:pt x="801" y="234"/>
                      </a:lnTo>
                      <a:lnTo>
                        <a:pt x="799" y="157"/>
                      </a:lnTo>
                      <a:lnTo>
                        <a:pt x="814" y="115"/>
                      </a:lnTo>
                      <a:lnTo>
                        <a:pt x="764" y="105"/>
                      </a:lnTo>
                      <a:lnTo>
                        <a:pt x="629" y="152"/>
                      </a:lnTo>
                      <a:lnTo>
                        <a:pt x="507" y="87"/>
                      </a:lnTo>
                      <a:lnTo>
                        <a:pt x="434" y="90"/>
                      </a:lnTo>
                      <a:lnTo>
                        <a:pt x="405" y="40"/>
                      </a:lnTo>
                      <a:lnTo>
                        <a:pt x="332" y="0"/>
                      </a:lnTo>
                      <a:lnTo>
                        <a:pt x="290" y="40"/>
                      </a:lnTo>
                      <a:lnTo>
                        <a:pt x="287" y="112"/>
                      </a:lnTo>
                      <a:lnTo>
                        <a:pt x="113" y="87"/>
                      </a:lnTo>
                      <a:lnTo>
                        <a:pt x="0" y="16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6" name="Freeform 319"/>
                <p:cNvSpPr>
                  <a:spLocks/>
                </p:cNvSpPr>
                <p:nvPr/>
              </p:nvSpPr>
              <p:spPr bwMode="auto">
                <a:xfrm>
                  <a:off x="12143" y="9006"/>
                  <a:ext cx="909" cy="534"/>
                </a:xfrm>
                <a:custGeom>
                  <a:avLst/>
                  <a:gdLst>
                    <a:gd name="T0" fmla="*/ 0 w 909"/>
                    <a:gd name="T1" fmla="*/ 165 h 534"/>
                    <a:gd name="T2" fmla="*/ 28 w 909"/>
                    <a:gd name="T3" fmla="*/ 222 h 534"/>
                    <a:gd name="T4" fmla="*/ 70 w 909"/>
                    <a:gd name="T5" fmla="*/ 244 h 534"/>
                    <a:gd name="T6" fmla="*/ 85 w 909"/>
                    <a:gd name="T7" fmla="*/ 354 h 534"/>
                    <a:gd name="T8" fmla="*/ 212 w 909"/>
                    <a:gd name="T9" fmla="*/ 397 h 534"/>
                    <a:gd name="T10" fmla="*/ 267 w 909"/>
                    <a:gd name="T11" fmla="*/ 474 h 534"/>
                    <a:gd name="T12" fmla="*/ 370 w 909"/>
                    <a:gd name="T13" fmla="*/ 469 h 534"/>
                    <a:gd name="T14" fmla="*/ 487 w 909"/>
                    <a:gd name="T15" fmla="*/ 534 h 534"/>
                    <a:gd name="T16" fmla="*/ 642 w 909"/>
                    <a:gd name="T17" fmla="*/ 474 h 534"/>
                    <a:gd name="T18" fmla="*/ 694 w 909"/>
                    <a:gd name="T19" fmla="*/ 434 h 534"/>
                    <a:gd name="T20" fmla="*/ 694 w 909"/>
                    <a:gd name="T21" fmla="*/ 369 h 534"/>
                    <a:gd name="T22" fmla="*/ 736 w 909"/>
                    <a:gd name="T23" fmla="*/ 382 h 534"/>
                    <a:gd name="T24" fmla="*/ 829 w 909"/>
                    <a:gd name="T25" fmla="*/ 287 h 534"/>
                    <a:gd name="T26" fmla="*/ 909 w 909"/>
                    <a:gd name="T27" fmla="*/ 279 h 534"/>
                    <a:gd name="T28" fmla="*/ 871 w 909"/>
                    <a:gd name="T29" fmla="*/ 217 h 534"/>
                    <a:gd name="T30" fmla="*/ 801 w 909"/>
                    <a:gd name="T31" fmla="*/ 234 h 534"/>
                    <a:gd name="T32" fmla="*/ 799 w 909"/>
                    <a:gd name="T33" fmla="*/ 157 h 534"/>
                    <a:gd name="T34" fmla="*/ 814 w 909"/>
                    <a:gd name="T35" fmla="*/ 115 h 534"/>
                    <a:gd name="T36" fmla="*/ 764 w 909"/>
                    <a:gd name="T37" fmla="*/ 105 h 534"/>
                    <a:gd name="T38" fmla="*/ 629 w 909"/>
                    <a:gd name="T39" fmla="*/ 152 h 534"/>
                    <a:gd name="T40" fmla="*/ 507 w 909"/>
                    <a:gd name="T41" fmla="*/ 87 h 534"/>
                    <a:gd name="T42" fmla="*/ 434 w 909"/>
                    <a:gd name="T43" fmla="*/ 90 h 534"/>
                    <a:gd name="T44" fmla="*/ 405 w 909"/>
                    <a:gd name="T45" fmla="*/ 40 h 534"/>
                    <a:gd name="T46" fmla="*/ 332 w 909"/>
                    <a:gd name="T47" fmla="*/ 0 h 534"/>
                    <a:gd name="T48" fmla="*/ 290 w 909"/>
                    <a:gd name="T49" fmla="*/ 40 h 534"/>
                    <a:gd name="T50" fmla="*/ 287 w 909"/>
                    <a:gd name="T51" fmla="*/ 112 h 534"/>
                    <a:gd name="T52" fmla="*/ 113 w 909"/>
                    <a:gd name="T53" fmla="*/ 87 h 534"/>
                    <a:gd name="T54" fmla="*/ 0 w 909"/>
                    <a:gd name="T55" fmla="*/ 165 h 534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909"/>
                    <a:gd name="T85" fmla="*/ 0 h 534"/>
                    <a:gd name="T86" fmla="*/ 909 w 909"/>
                    <a:gd name="T87" fmla="*/ 534 h 534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909" h="534">
                      <a:moveTo>
                        <a:pt x="0" y="165"/>
                      </a:moveTo>
                      <a:lnTo>
                        <a:pt x="28" y="222"/>
                      </a:lnTo>
                      <a:lnTo>
                        <a:pt x="70" y="244"/>
                      </a:lnTo>
                      <a:lnTo>
                        <a:pt x="85" y="354"/>
                      </a:lnTo>
                      <a:lnTo>
                        <a:pt x="212" y="397"/>
                      </a:lnTo>
                      <a:lnTo>
                        <a:pt x="267" y="474"/>
                      </a:lnTo>
                      <a:lnTo>
                        <a:pt x="370" y="469"/>
                      </a:lnTo>
                      <a:lnTo>
                        <a:pt x="487" y="534"/>
                      </a:lnTo>
                      <a:lnTo>
                        <a:pt x="642" y="474"/>
                      </a:lnTo>
                      <a:lnTo>
                        <a:pt x="694" y="434"/>
                      </a:lnTo>
                      <a:lnTo>
                        <a:pt x="694" y="369"/>
                      </a:lnTo>
                      <a:lnTo>
                        <a:pt x="736" y="382"/>
                      </a:lnTo>
                      <a:lnTo>
                        <a:pt x="829" y="287"/>
                      </a:lnTo>
                      <a:lnTo>
                        <a:pt x="909" y="279"/>
                      </a:lnTo>
                      <a:lnTo>
                        <a:pt x="871" y="217"/>
                      </a:lnTo>
                      <a:lnTo>
                        <a:pt x="801" y="234"/>
                      </a:lnTo>
                      <a:lnTo>
                        <a:pt x="799" y="157"/>
                      </a:lnTo>
                      <a:lnTo>
                        <a:pt x="814" y="115"/>
                      </a:lnTo>
                      <a:lnTo>
                        <a:pt x="764" y="105"/>
                      </a:lnTo>
                      <a:lnTo>
                        <a:pt x="629" y="152"/>
                      </a:lnTo>
                      <a:lnTo>
                        <a:pt x="507" y="87"/>
                      </a:lnTo>
                      <a:lnTo>
                        <a:pt x="434" y="90"/>
                      </a:lnTo>
                      <a:lnTo>
                        <a:pt x="405" y="40"/>
                      </a:lnTo>
                      <a:lnTo>
                        <a:pt x="332" y="0"/>
                      </a:lnTo>
                      <a:lnTo>
                        <a:pt x="290" y="40"/>
                      </a:lnTo>
                      <a:lnTo>
                        <a:pt x="287" y="112"/>
                      </a:lnTo>
                      <a:lnTo>
                        <a:pt x="113" y="87"/>
                      </a:lnTo>
                      <a:lnTo>
                        <a:pt x="0" y="16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5" name="Group 320"/>
              <p:cNvGrpSpPr>
                <a:grpSpLocks/>
              </p:cNvGrpSpPr>
              <p:nvPr/>
            </p:nvGrpSpPr>
            <p:grpSpPr bwMode="auto">
              <a:xfrm>
                <a:off x="3747" y="2755"/>
                <a:ext cx="96" cy="131"/>
                <a:chOff x="11123" y="10282"/>
                <a:chExt cx="217" cy="347"/>
              </a:xfrm>
            </p:grpSpPr>
            <p:sp>
              <p:nvSpPr>
                <p:cNvPr id="553" name="Freeform 321"/>
                <p:cNvSpPr>
                  <a:spLocks/>
                </p:cNvSpPr>
                <p:nvPr/>
              </p:nvSpPr>
              <p:spPr bwMode="auto">
                <a:xfrm>
                  <a:off x="11123" y="10282"/>
                  <a:ext cx="217" cy="347"/>
                </a:xfrm>
                <a:custGeom>
                  <a:avLst/>
                  <a:gdLst>
                    <a:gd name="T0" fmla="*/ 0 w 217"/>
                    <a:gd name="T1" fmla="*/ 249 h 347"/>
                    <a:gd name="T2" fmla="*/ 27 w 217"/>
                    <a:gd name="T3" fmla="*/ 347 h 347"/>
                    <a:gd name="T4" fmla="*/ 79 w 217"/>
                    <a:gd name="T5" fmla="*/ 332 h 347"/>
                    <a:gd name="T6" fmla="*/ 164 w 217"/>
                    <a:gd name="T7" fmla="*/ 249 h 347"/>
                    <a:gd name="T8" fmla="*/ 162 w 217"/>
                    <a:gd name="T9" fmla="*/ 205 h 347"/>
                    <a:gd name="T10" fmla="*/ 214 w 217"/>
                    <a:gd name="T11" fmla="*/ 127 h 347"/>
                    <a:gd name="T12" fmla="*/ 217 w 217"/>
                    <a:gd name="T13" fmla="*/ 102 h 347"/>
                    <a:gd name="T14" fmla="*/ 189 w 217"/>
                    <a:gd name="T15" fmla="*/ 60 h 347"/>
                    <a:gd name="T16" fmla="*/ 122 w 217"/>
                    <a:gd name="T17" fmla="*/ 0 h 347"/>
                    <a:gd name="T18" fmla="*/ 104 w 217"/>
                    <a:gd name="T19" fmla="*/ 5 h 347"/>
                    <a:gd name="T20" fmla="*/ 112 w 217"/>
                    <a:gd name="T21" fmla="*/ 35 h 347"/>
                    <a:gd name="T22" fmla="*/ 89 w 217"/>
                    <a:gd name="T23" fmla="*/ 90 h 347"/>
                    <a:gd name="T24" fmla="*/ 104 w 217"/>
                    <a:gd name="T25" fmla="*/ 122 h 347"/>
                    <a:gd name="T26" fmla="*/ 82 w 217"/>
                    <a:gd name="T27" fmla="*/ 207 h 347"/>
                    <a:gd name="T28" fmla="*/ 0 w 217"/>
                    <a:gd name="T29" fmla="*/ 249 h 34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17"/>
                    <a:gd name="T46" fmla="*/ 0 h 347"/>
                    <a:gd name="T47" fmla="*/ 217 w 217"/>
                    <a:gd name="T48" fmla="*/ 347 h 34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17" h="347">
                      <a:moveTo>
                        <a:pt x="0" y="249"/>
                      </a:moveTo>
                      <a:lnTo>
                        <a:pt x="27" y="347"/>
                      </a:lnTo>
                      <a:lnTo>
                        <a:pt x="79" y="332"/>
                      </a:lnTo>
                      <a:lnTo>
                        <a:pt x="164" y="249"/>
                      </a:lnTo>
                      <a:lnTo>
                        <a:pt x="162" y="205"/>
                      </a:lnTo>
                      <a:lnTo>
                        <a:pt x="214" y="127"/>
                      </a:lnTo>
                      <a:lnTo>
                        <a:pt x="217" y="102"/>
                      </a:lnTo>
                      <a:lnTo>
                        <a:pt x="189" y="60"/>
                      </a:lnTo>
                      <a:lnTo>
                        <a:pt x="122" y="0"/>
                      </a:lnTo>
                      <a:lnTo>
                        <a:pt x="104" y="5"/>
                      </a:lnTo>
                      <a:lnTo>
                        <a:pt x="112" y="35"/>
                      </a:lnTo>
                      <a:lnTo>
                        <a:pt x="89" y="90"/>
                      </a:lnTo>
                      <a:lnTo>
                        <a:pt x="104" y="122"/>
                      </a:lnTo>
                      <a:lnTo>
                        <a:pt x="82" y="207"/>
                      </a:lnTo>
                      <a:lnTo>
                        <a:pt x="0" y="24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4" name="Freeform 322"/>
                <p:cNvSpPr>
                  <a:spLocks/>
                </p:cNvSpPr>
                <p:nvPr/>
              </p:nvSpPr>
              <p:spPr bwMode="auto">
                <a:xfrm>
                  <a:off x="11123" y="10282"/>
                  <a:ext cx="217" cy="347"/>
                </a:xfrm>
                <a:custGeom>
                  <a:avLst/>
                  <a:gdLst>
                    <a:gd name="T0" fmla="*/ 0 w 217"/>
                    <a:gd name="T1" fmla="*/ 249 h 347"/>
                    <a:gd name="T2" fmla="*/ 27 w 217"/>
                    <a:gd name="T3" fmla="*/ 347 h 347"/>
                    <a:gd name="T4" fmla="*/ 79 w 217"/>
                    <a:gd name="T5" fmla="*/ 332 h 347"/>
                    <a:gd name="T6" fmla="*/ 164 w 217"/>
                    <a:gd name="T7" fmla="*/ 249 h 347"/>
                    <a:gd name="T8" fmla="*/ 162 w 217"/>
                    <a:gd name="T9" fmla="*/ 205 h 347"/>
                    <a:gd name="T10" fmla="*/ 214 w 217"/>
                    <a:gd name="T11" fmla="*/ 127 h 347"/>
                    <a:gd name="T12" fmla="*/ 217 w 217"/>
                    <a:gd name="T13" fmla="*/ 102 h 347"/>
                    <a:gd name="T14" fmla="*/ 189 w 217"/>
                    <a:gd name="T15" fmla="*/ 60 h 347"/>
                    <a:gd name="T16" fmla="*/ 122 w 217"/>
                    <a:gd name="T17" fmla="*/ 0 h 347"/>
                    <a:gd name="T18" fmla="*/ 104 w 217"/>
                    <a:gd name="T19" fmla="*/ 5 h 347"/>
                    <a:gd name="T20" fmla="*/ 112 w 217"/>
                    <a:gd name="T21" fmla="*/ 35 h 347"/>
                    <a:gd name="T22" fmla="*/ 89 w 217"/>
                    <a:gd name="T23" fmla="*/ 90 h 347"/>
                    <a:gd name="T24" fmla="*/ 104 w 217"/>
                    <a:gd name="T25" fmla="*/ 122 h 347"/>
                    <a:gd name="T26" fmla="*/ 82 w 217"/>
                    <a:gd name="T27" fmla="*/ 207 h 347"/>
                    <a:gd name="T28" fmla="*/ 0 w 217"/>
                    <a:gd name="T29" fmla="*/ 249 h 34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17"/>
                    <a:gd name="T46" fmla="*/ 0 h 347"/>
                    <a:gd name="T47" fmla="*/ 217 w 217"/>
                    <a:gd name="T48" fmla="*/ 347 h 34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17" h="347">
                      <a:moveTo>
                        <a:pt x="0" y="249"/>
                      </a:moveTo>
                      <a:lnTo>
                        <a:pt x="27" y="347"/>
                      </a:lnTo>
                      <a:lnTo>
                        <a:pt x="79" y="332"/>
                      </a:lnTo>
                      <a:lnTo>
                        <a:pt x="164" y="249"/>
                      </a:lnTo>
                      <a:lnTo>
                        <a:pt x="162" y="205"/>
                      </a:lnTo>
                      <a:lnTo>
                        <a:pt x="214" y="127"/>
                      </a:lnTo>
                      <a:lnTo>
                        <a:pt x="217" y="102"/>
                      </a:lnTo>
                      <a:lnTo>
                        <a:pt x="189" y="60"/>
                      </a:lnTo>
                      <a:lnTo>
                        <a:pt x="122" y="0"/>
                      </a:lnTo>
                      <a:lnTo>
                        <a:pt x="104" y="5"/>
                      </a:lnTo>
                      <a:lnTo>
                        <a:pt x="112" y="35"/>
                      </a:lnTo>
                      <a:lnTo>
                        <a:pt x="89" y="90"/>
                      </a:lnTo>
                      <a:lnTo>
                        <a:pt x="104" y="122"/>
                      </a:lnTo>
                      <a:lnTo>
                        <a:pt x="82" y="207"/>
                      </a:lnTo>
                      <a:lnTo>
                        <a:pt x="0" y="24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6" name="Group 323"/>
              <p:cNvGrpSpPr>
                <a:grpSpLocks/>
              </p:cNvGrpSpPr>
              <p:nvPr/>
            </p:nvGrpSpPr>
            <p:grpSpPr bwMode="auto">
              <a:xfrm>
                <a:off x="4102" y="2668"/>
                <a:ext cx="101" cy="63"/>
                <a:chOff x="11926" y="10055"/>
                <a:chExt cx="227" cy="164"/>
              </a:xfrm>
            </p:grpSpPr>
            <p:sp>
              <p:nvSpPr>
                <p:cNvPr id="551" name="Freeform 324"/>
                <p:cNvSpPr>
                  <a:spLocks/>
                </p:cNvSpPr>
                <p:nvPr/>
              </p:nvSpPr>
              <p:spPr bwMode="auto">
                <a:xfrm>
                  <a:off x="11926" y="10055"/>
                  <a:ext cx="227" cy="164"/>
                </a:xfrm>
                <a:custGeom>
                  <a:avLst/>
                  <a:gdLst>
                    <a:gd name="T0" fmla="*/ 0 w 227"/>
                    <a:gd name="T1" fmla="*/ 64 h 164"/>
                    <a:gd name="T2" fmla="*/ 25 w 227"/>
                    <a:gd name="T3" fmla="*/ 0 h 164"/>
                    <a:gd name="T4" fmla="*/ 117 w 227"/>
                    <a:gd name="T5" fmla="*/ 42 h 164"/>
                    <a:gd name="T6" fmla="*/ 165 w 227"/>
                    <a:gd name="T7" fmla="*/ 99 h 164"/>
                    <a:gd name="T8" fmla="*/ 227 w 227"/>
                    <a:gd name="T9" fmla="*/ 99 h 164"/>
                    <a:gd name="T10" fmla="*/ 222 w 227"/>
                    <a:gd name="T11" fmla="*/ 164 h 164"/>
                    <a:gd name="T12" fmla="*/ 78 w 227"/>
                    <a:gd name="T13" fmla="*/ 122 h 164"/>
                    <a:gd name="T14" fmla="*/ 0 w 227"/>
                    <a:gd name="T15" fmla="*/ 64 h 16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27"/>
                    <a:gd name="T25" fmla="*/ 0 h 164"/>
                    <a:gd name="T26" fmla="*/ 227 w 227"/>
                    <a:gd name="T27" fmla="*/ 164 h 16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27" h="164">
                      <a:moveTo>
                        <a:pt x="0" y="64"/>
                      </a:moveTo>
                      <a:lnTo>
                        <a:pt x="25" y="0"/>
                      </a:lnTo>
                      <a:lnTo>
                        <a:pt x="117" y="42"/>
                      </a:lnTo>
                      <a:lnTo>
                        <a:pt x="165" y="99"/>
                      </a:lnTo>
                      <a:lnTo>
                        <a:pt x="227" y="99"/>
                      </a:lnTo>
                      <a:lnTo>
                        <a:pt x="222" y="164"/>
                      </a:lnTo>
                      <a:lnTo>
                        <a:pt x="78" y="122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2" name="Freeform 325"/>
                <p:cNvSpPr>
                  <a:spLocks/>
                </p:cNvSpPr>
                <p:nvPr/>
              </p:nvSpPr>
              <p:spPr bwMode="auto">
                <a:xfrm>
                  <a:off x="11926" y="10055"/>
                  <a:ext cx="227" cy="164"/>
                </a:xfrm>
                <a:custGeom>
                  <a:avLst/>
                  <a:gdLst>
                    <a:gd name="T0" fmla="*/ 0 w 227"/>
                    <a:gd name="T1" fmla="*/ 64 h 164"/>
                    <a:gd name="T2" fmla="*/ 25 w 227"/>
                    <a:gd name="T3" fmla="*/ 0 h 164"/>
                    <a:gd name="T4" fmla="*/ 117 w 227"/>
                    <a:gd name="T5" fmla="*/ 42 h 164"/>
                    <a:gd name="T6" fmla="*/ 165 w 227"/>
                    <a:gd name="T7" fmla="*/ 99 h 164"/>
                    <a:gd name="T8" fmla="*/ 227 w 227"/>
                    <a:gd name="T9" fmla="*/ 99 h 164"/>
                    <a:gd name="T10" fmla="*/ 222 w 227"/>
                    <a:gd name="T11" fmla="*/ 164 h 164"/>
                    <a:gd name="T12" fmla="*/ 78 w 227"/>
                    <a:gd name="T13" fmla="*/ 122 h 164"/>
                    <a:gd name="T14" fmla="*/ 0 w 227"/>
                    <a:gd name="T15" fmla="*/ 64 h 16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27"/>
                    <a:gd name="T25" fmla="*/ 0 h 164"/>
                    <a:gd name="T26" fmla="*/ 227 w 227"/>
                    <a:gd name="T27" fmla="*/ 164 h 16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27" h="164">
                      <a:moveTo>
                        <a:pt x="0" y="64"/>
                      </a:moveTo>
                      <a:lnTo>
                        <a:pt x="25" y="0"/>
                      </a:lnTo>
                      <a:lnTo>
                        <a:pt x="117" y="42"/>
                      </a:lnTo>
                      <a:lnTo>
                        <a:pt x="165" y="99"/>
                      </a:lnTo>
                      <a:lnTo>
                        <a:pt x="227" y="99"/>
                      </a:lnTo>
                      <a:lnTo>
                        <a:pt x="222" y="164"/>
                      </a:lnTo>
                      <a:lnTo>
                        <a:pt x="78" y="122"/>
                      </a:lnTo>
                      <a:lnTo>
                        <a:pt x="0" y="6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7" name="Group 326"/>
              <p:cNvGrpSpPr>
                <a:grpSpLocks/>
              </p:cNvGrpSpPr>
              <p:nvPr/>
            </p:nvGrpSpPr>
            <p:grpSpPr bwMode="auto">
              <a:xfrm>
                <a:off x="3133" y="2251"/>
                <a:ext cx="45" cy="50"/>
                <a:chOff x="9735" y="8956"/>
                <a:chExt cx="102" cy="132"/>
              </a:xfrm>
            </p:grpSpPr>
            <p:sp>
              <p:nvSpPr>
                <p:cNvPr id="549" name="Freeform 327"/>
                <p:cNvSpPr>
                  <a:spLocks/>
                </p:cNvSpPr>
                <p:nvPr/>
              </p:nvSpPr>
              <p:spPr bwMode="auto">
                <a:xfrm>
                  <a:off x="9735" y="8956"/>
                  <a:ext cx="102" cy="132"/>
                </a:xfrm>
                <a:custGeom>
                  <a:avLst/>
                  <a:gdLst>
                    <a:gd name="T0" fmla="*/ 0 w 102"/>
                    <a:gd name="T1" fmla="*/ 95 h 132"/>
                    <a:gd name="T2" fmla="*/ 40 w 102"/>
                    <a:gd name="T3" fmla="*/ 77 h 132"/>
                    <a:gd name="T4" fmla="*/ 18 w 102"/>
                    <a:gd name="T5" fmla="*/ 65 h 132"/>
                    <a:gd name="T6" fmla="*/ 40 w 102"/>
                    <a:gd name="T7" fmla="*/ 20 h 132"/>
                    <a:gd name="T8" fmla="*/ 53 w 102"/>
                    <a:gd name="T9" fmla="*/ 52 h 132"/>
                    <a:gd name="T10" fmla="*/ 55 w 102"/>
                    <a:gd name="T11" fmla="*/ 0 h 132"/>
                    <a:gd name="T12" fmla="*/ 102 w 102"/>
                    <a:gd name="T13" fmla="*/ 0 h 132"/>
                    <a:gd name="T14" fmla="*/ 95 w 102"/>
                    <a:gd name="T15" fmla="*/ 52 h 132"/>
                    <a:gd name="T16" fmla="*/ 67 w 102"/>
                    <a:gd name="T17" fmla="*/ 65 h 132"/>
                    <a:gd name="T18" fmla="*/ 67 w 102"/>
                    <a:gd name="T19" fmla="*/ 132 h 132"/>
                    <a:gd name="T20" fmla="*/ 40 w 102"/>
                    <a:gd name="T21" fmla="*/ 90 h 132"/>
                    <a:gd name="T22" fmla="*/ 0 w 102"/>
                    <a:gd name="T23" fmla="*/ 95 h 1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02"/>
                    <a:gd name="T37" fmla="*/ 0 h 132"/>
                    <a:gd name="T38" fmla="*/ 102 w 102"/>
                    <a:gd name="T39" fmla="*/ 132 h 1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02" h="132">
                      <a:moveTo>
                        <a:pt x="0" y="95"/>
                      </a:moveTo>
                      <a:lnTo>
                        <a:pt x="40" y="77"/>
                      </a:lnTo>
                      <a:lnTo>
                        <a:pt x="18" y="65"/>
                      </a:lnTo>
                      <a:lnTo>
                        <a:pt x="40" y="20"/>
                      </a:lnTo>
                      <a:lnTo>
                        <a:pt x="53" y="52"/>
                      </a:lnTo>
                      <a:lnTo>
                        <a:pt x="55" y="0"/>
                      </a:lnTo>
                      <a:lnTo>
                        <a:pt x="102" y="0"/>
                      </a:lnTo>
                      <a:lnTo>
                        <a:pt x="95" y="52"/>
                      </a:lnTo>
                      <a:lnTo>
                        <a:pt x="67" y="65"/>
                      </a:lnTo>
                      <a:lnTo>
                        <a:pt x="67" y="132"/>
                      </a:lnTo>
                      <a:lnTo>
                        <a:pt x="40" y="90"/>
                      </a:lnTo>
                      <a:lnTo>
                        <a:pt x="0" y="9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0" name="Freeform 328"/>
                <p:cNvSpPr>
                  <a:spLocks/>
                </p:cNvSpPr>
                <p:nvPr/>
              </p:nvSpPr>
              <p:spPr bwMode="auto">
                <a:xfrm>
                  <a:off x="9735" y="8956"/>
                  <a:ext cx="102" cy="132"/>
                </a:xfrm>
                <a:custGeom>
                  <a:avLst/>
                  <a:gdLst>
                    <a:gd name="T0" fmla="*/ 0 w 102"/>
                    <a:gd name="T1" fmla="*/ 95 h 132"/>
                    <a:gd name="T2" fmla="*/ 40 w 102"/>
                    <a:gd name="T3" fmla="*/ 77 h 132"/>
                    <a:gd name="T4" fmla="*/ 18 w 102"/>
                    <a:gd name="T5" fmla="*/ 65 h 132"/>
                    <a:gd name="T6" fmla="*/ 40 w 102"/>
                    <a:gd name="T7" fmla="*/ 20 h 132"/>
                    <a:gd name="T8" fmla="*/ 53 w 102"/>
                    <a:gd name="T9" fmla="*/ 52 h 132"/>
                    <a:gd name="T10" fmla="*/ 55 w 102"/>
                    <a:gd name="T11" fmla="*/ 0 h 132"/>
                    <a:gd name="T12" fmla="*/ 102 w 102"/>
                    <a:gd name="T13" fmla="*/ 0 h 132"/>
                    <a:gd name="T14" fmla="*/ 95 w 102"/>
                    <a:gd name="T15" fmla="*/ 52 h 132"/>
                    <a:gd name="T16" fmla="*/ 67 w 102"/>
                    <a:gd name="T17" fmla="*/ 65 h 132"/>
                    <a:gd name="T18" fmla="*/ 67 w 102"/>
                    <a:gd name="T19" fmla="*/ 132 h 132"/>
                    <a:gd name="T20" fmla="*/ 40 w 102"/>
                    <a:gd name="T21" fmla="*/ 90 h 132"/>
                    <a:gd name="T22" fmla="*/ 0 w 102"/>
                    <a:gd name="T23" fmla="*/ 95 h 1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02"/>
                    <a:gd name="T37" fmla="*/ 0 h 132"/>
                    <a:gd name="T38" fmla="*/ 102 w 102"/>
                    <a:gd name="T39" fmla="*/ 132 h 1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02" h="132">
                      <a:moveTo>
                        <a:pt x="0" y="95"/>
                      </a:moveTo>
                      <a:lnTo>
                        <a:pt x="40" y="77"/>
                      </a:lnTo>
                      <a:lnTo>
                        <a:pt x="18" y="65"/>
                      </a:lnTo>
                      <a:lnTo>
                        <a:pt x="40" y="20"/>
                      </a:lnTo>
                      <a:lnTo>
                        <a:pt x="53" y="52"/>
                      </a:lnTo>
                      <a:lnTo>
                        <a:pt x="55" y="0"/>
                      </a:lnTo>
                      <a:lnTo>
                        <a:pt x="102" y="0"/>
                      </a:lnTo>
                      <a:lnTo>
                        <a:pt x="95" y="52"/>
                      </a:lnTo>
                      <a:lnTo>
                        <a:pt x="67" y="65"/>
                      </a:lnTo>
                      <a:lnTo>
                        <a:pt x="67" y="132"/>
                      </a:lnTo>
                      <a:lnTo>
                        <a:pt x="40" y="90"/>
                      </a:lnTo>
                      <a:lnTo>
                        <a:pt x="0" y="9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8" name="Group 329"/>
              <p:cNvGrpSpPr>
                <a:grpSpLocks/>
              </p:cNvGrpSpPr>
              <p:nvPr/>
            </p:nvGrpSpPr>
            <p:grpSpPr bwMode="auto">
              <a:xfrm>
                <a:off x="5197" y="3788"/>
                <a:ext cx="96" cy="112"/>
                <a:chOff x="14399" y="13004"/>
                <a:chExt cx="217" cy="294"/>
              </a:xfrm>
            </p:grpSpPr>
            <p:sp>
              <p:nvSpPr>
                <p:cNvPr id="547" name="Freeform 330"/>
                <p:cNvSpPr>
                  <a:spLocks/>
                </p:cNvSpPr>
                <p:nvPr/>
              </p:nvSpPr>
              <p:spPr bwMode="auto">
                <a:xfrm>
                  <a:off x="14399" y="13004"/>
                  <a:ext cx="217" cy="294"/>
                </a:xfrm>
                <a:custGeom>
                  <a:avLst/>
                  <a:gdLst>
                    <a:gd name="T0" fmla="*/ 0 w 217"/>
                    <a:gd name="T1" fmla="*/ 254 h 294"/>
                    <a:gd name="T2" fmla="*/ 43 w 217"/>
                    <a:gd name="T3" fmla="*/ 167 h 294"/>
                    <a:gd name="T4" fmla="*/ 122 w 217"/>
                    <a:gd name="T5" fmla="*/ 97 h 294"/>
                    <a:gd name="T6" fmla="*/ 165 w 217"/>
                    <a:gd name="T7" fmla="*/ 0 h 294"/>
                    <a:gd name="T8" fmla="*/ 190 w 217"/>
                    <a:gd name="T9" fmla="*/ 30 h 294"/>
                    <a:gd name="T10" fmla="*/ 217 w 217"/>
                    <a:gd name="T11" fmla="*/ 10 h 294"/>
                    <a:gd name="T12" fmla="*/ 217 w 217"/>
                    <a:gd name="T13" fmla="*/ 52 h 294"/>
                    <a:gd name="T14" fmla="*/ 175 w 217"/>
                    <a:gd name="T15" fmla="*/ 122 h 294"/>
                    <a:gd name="T16" fmla="*/ 187 w 217"/>
                    <a:gd name="T17" fmla="*/ 152 h 294"/>
                    <a:gd name="T18" fmla="*/ 137 w 217"/>
                    <a:gd name="T19" fmla="*/ 167 h 294"/>
                    <a:gd name="T20" fmla="*/ 115 w 217"/>
                    <a:gd name="T21" fmla="*/ 262 h 294"/>
                    <a:gd name="T22" fmla="*/ 70 w 217"/>
                    <a:gd name="T23" fmla="*/ 294 h 294"/>
                    <a:gd name="T24" fmla="*/ 0 w 217"/>
                    <a:gd name="T25" fmla="*/ 254 h 29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17"/>
                    <a:gd name="T40" fmla="*/ 0 h 294"/>
                    <a:gd name="T41" fmla="*/ 217 w 217"/>
                    <a:gd name="T42" fmla="*/ 294 h 294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17" h="294">
                      <a:moveTo>
                        <a:pt x="0" y="254"/>
                      </a:moveTo>
                      <a:lnTo>
                        <a:pt x="43" y="167"/>
                      </a:lnTo>
                      <a:lnTo>
                        <a:pt x="122" y="97"/>
                      </a:lnTo>
                      <a:lnTo>
                        <a:pt x="165" y="0"/>
                      </a:lnTo>
                      <a:lnTo>
                        <a:pt x="190" y="30"/>
                      </a:lnTo>
                      <a:lnTo>
                        <a:pt x="217" y="10"/>
                      </a:lnTo>
                      <a:lnTo>
                        <a:pt x="217" y="52"/>
                      </a:lnTo>
                      <a:lnTo>
                        <a:pt x="175" y="122"/>
                      </a:lnTo>
                      <a:lnTo>
                        <a:pt x="187" y="152"/>
                      </a:lnTo>
                      <a:lnTo>
                        <a:pt x="137" y="167"/>
                      </a:lnTo>
                      <a:lnTo>
                        <a:pt x="115" y="262"/>
                      </a:lnTo>
                      <a:lnTo>
                        <a:pt x="70" y="294"/>
                      </a:lnTo>
                      <a:lnTo>
                        <a:pt x="0" y="25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48" name="Freeform 331"/>
                <p:cNvSpPr>
                  <a:spLocks/>
                </p:cNvSpPr>
                <p:nvPr/>
              </p:nvSpPr>
              <p:spPr bwMode="auto">
                <a:xfrm>
                  <a:off x="14399" y="13004"/>
                  <a:ext cx="217" cy="294"/>
                </a:xfrm>
                <a:custGeom>
                  <a:avLst/>
                  <a:gdLst>
                    <a:gd name="T0" fmla="*/ 0 w 217"/>
                    <a:gd name="T1" fmla="*/ 254 h 294"/>
                    <a:gd name="T2" fmla="*/ 43 w 217"/>
                    <a:gd name="T3" fmla="*/ 167 h 294"/>
                    <a:gd name="T4" fmla="*/ 122 w 217"/>
                    <a:gd name="T5" fmla="*/ 97 h 294"/>
                    <a:gd name="T6" fmla="*/ 165 w 217"/>
                    <a:gd name="T7" fmla="*/ 0 h 294"/>
                    <a:gd name="T8" fmla="*/ 190 w 217"/>
                    <a:gd name="T9" fmla="*/ 30 h 294"/>
                    <a:gd name="T10" fmla="*/ 217 w 217"/>
                    <a:gd name="T11" fmla="*/ 10 h 294"/>
                    <a:gd name="T12" fmla="*/ 217 w 217"/>
                    <a:gd name="T13" fmla="*/ 52 h 294"/>
                    <a:gd name="T14" fmla="*/ 175 w 217"/>
                    <a:gd name="T15" fmla="*/ 122 h 294"/>
                    <a:gd name="T16" fmla="*/ 187 w 217"/>
                    <a:gd name="T17" fmla="*/ 152 h 294"/>
                    <a:gd name="T18" fmla="*/ 137 w 217"/>
                    <a:gd name="T19" fmla="*/ 167 h 294"/>
                    <a:gd name="T20" fmla="*/ 115 w 217"/>
                    <a:gd name="T21" fmla="*/ 262 h 294"/>
                    <a:gd name="T22" fmla="*/ 70 w 217"/>
                    <a:gd name="T23" fmla="*/ 294 h 294"/>
                    <a:gd name="T24" fmla="*/ 0 w 217"/>
                    <a:gd name="T25" fmla="*/ 254 h 29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17"/>
                    <a:gd name="T40" fmla="*/ 0 h 294"/>
                    <a:gd name="T41" fmla="*/ 217 w 217"/>
                    <a:gd name="T42" fmla="*/ 294 h 294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17" h="294">
                      <a:moveTo>
                        <a:pt x="0" y="254"/>
                      </a:moveTo>
                      <a:lnTo>
                        <a:pt x="43" y="167"/>
                      </a:lnTo>
                      <a:lnTo>
                        <a:pt x="122" y="97"/>
                      </a:lnTo>
                      <a:lnTo>
                        <a:pt x="165" y="0"/>
                      </a:lnTo>
                      <a:lnTo>
                        <a:pt x="190" y="30"/>
                      </a:lnTo>
                      <a:lnTo>
                        <a:pt x="217" y="10"/>
                      </a:lnTo>
                      <a:lnTo>
                        <a:pt x="217" y="52"/>
                      </a:lnTo>
                      <a:lnTo>
                        <a:pt x="175" y="122"/>
                      </a:lnTo>
                      <a:lnTo>
                        <a:pt x="187" y="152"/>
                      </a:lnTo>
                      <a:lnTo>
                        <a:pt x="137" y="167"/>
                      </a:lnTo>
                      <a:lnTo>
                        <a:pt x="115" y="262"/>
                      </a:lnTo>
                      <a:lnTo>
                        <a:pt x="70" y="294"/>
                      </a:lnTo>
                      <a:lnTo>
                        <a:pt x="0" y="25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9" name="Group 332"/>
              <p:cNvGrpSpPr>
                <a:grpSpLocks/>
              </p:cNvGrpSpPr>
              <p:nvPr/>
            </p:nvGrpSpPr>
            <p:grpSpPr bwMode="auto">
              <a:xfrm>
                <a:off x="5274" y="3682"/>
                <a:ext cx="73" cy="122"/>
                <a:chOff x="14574" y="12724"/>
                <a:chExt cx="165" cy="320"/>
              </a:xfrm>
            </p:grpSpPr>
            <p:sp>
              <p:nvSpPr>
                <p:cNvPr id="545" name="Freeform 333"/>
                <p:cNvSpPr>
                  <a:spLocks/>
                </p:cNvSpPr>
                <p:nvPr/>
              </p:nvSpPr>
              <p:spPr bwMode="auto">
                <a:xfrm>
                  <a:off x="14574" y="12724"/>
                  <a:ext cx="165" cy="320"/>
                </a:xfrm>
                <a:custGeom>
                  <a:avLst/>
                  <a:gdLst>
                    <a:gd name="T0" fmla="*/ 0 w 165"/>
                    <a:gd name="T1" fmla="*/ 0 h 320"/>
                    <a:gd name="T2" fmla="*/ 42 w 165"/>
                    <a:gd name="T3" fmla="*/ 35 h 320"/>
                    <a:gd name="T4" fmla="*/ 52 w 165"/>
                    <a:gd name="T5" fmla="*/ 100 h 320"/>
                    <a:gd name="T6" fmla="*/ 77 w 165"/>
                    <a:gd name="T7" fmla="*/ 125 h 320"/>
                    <a:gd name="T8" fmla="*/ 85 w 165"/>
                    <a:gd name="T9" fmla="*/ 97 h 320"/>
                    <a:gd name="T10" fmla="*/ 97 w 165"/>
                    <a:gd name="T11" fmla="*/ 142 h 320"/>
                    <a:gd name="T12" fmla="*/ 165 w 165"/>
                    <a:gd name="T13" fmla="*/ 142 h 320"/>
                    <a:gd name="T14" fmla="*/ 150 w 165"/>
                    <a:gd name="T15" fmla="*/ 212 h 320"/>
                    <a:gd name="T16" fmla="*/ 117 w 165"/>
                    <a:gd name="T17" fmla="*/ 222 h 320"/>
                    <a:gd name="T18" fmla="*/ 90 w 165"/>
                    <a:gd name="T19" fmla="*/ 320 h 320"/>
                    <a:gd name="T20" fmla="*/ 60 w 165"/>
                    <a:gd name="T21" fmla="*/ 320 h 320"/>
                    <a:gd name="T22" fmla="*/ 70 w 165"/>
                    <a:gd name="T23" fmla="*/ 282 h 320"/>
                    <a:gd name="T24" fmla="*/ 30 w 165"/>
                    <a:gd name="T25" fmla="*/ 222 h 320"/>
                    <a:gd name="T26" fmla="*/ 62 w 165"/>
                    <a:gd name="T27" fmla="*/ 160 h 320"/>
                    <a:gd name="T28" fmla="*/ 60 w 165"/>
                    <a:gd name="T29" fmla="*/ 115 h 320"/>
                    <a:gd name="T30" fmla="*/ 0 w 165"/>
                    <a:gd name="T31" fmla="*/ 0 h 3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65"/>
                    <a:gd name="T49" fmla="*/ 0 h 320"/>
                    <a:gd name="T50" fmla="*/ 165 w 165"/>
                    <a:gd name="T51" fmla="*/ 320 h 3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65" h="320">
                      <a:moveTo>
                        <a:pt x="0" y="0"/>
                      </a:moveTo>
                      <a:lnTo>
                        <a:pt x="42" y="35"/>
                      </a:lnTo>
                      <a:lnTo>
                        <a:pt x="52" y="100"/>
                      </a:lnTo>
                      <a:lnTo>
                        <a:pt x="77" y="125"/>
                      </a:lnTo>
                      <a:lnTo>
                        <a:pt x="85" y="97"/>
                      </a:lnTo>
                      <a:lnTo>
                        <a:pt x="97" y="142"/>
                      </a:lnTo>
                      <a:lnTo>
                        <a:pt x="165" y="142"/>
                      </a:lnTo>
                      <a:lnTo>
                        <a:pt x="150" y="212"/>
                      </a:lnTo>
                      <a:lnTo>
                        <a:pt x="117" y="222"/>
                      </a:lnTo>
                      <a:lnTo>
                        <a:pt x="90" y="320"/>
                      </a:lnTo>
                      <a:lnTo>
                        <a:pt x="60" y="320"/>
                      </a:lnTo>
                      <a:lnTo>
                        <a:pt x="70" y="282"/>
                      </a:lnTo>
                      <a:lnTo>
                        <a:pt x="30" y="222"/>
                      </a:lnTo>
                      <a:lnTo>
                        <a:pt x="62" y="160"/>
                      </a:lnTo>
                      <a:lnTo>
                        <a:pt x="60" y="1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46" name="Freeform 334"/>
                <p:cNvSpPr>
                  <a:spLocks/>
                </p:cNvSpPr>
                <p:nvPr/>
              </p:nvSpPr>
              <p:spPr bwMode="auto">
                <a:xfrm>
                  <a:off x="14574" y="12724"/>
                  <a:ext cx="165" cy="320"/>
                </a:xfrm>
                <a:custGeom>
                  <a:avLst/>
                  <a:gdLst>
                    <a:gd name="T0" fmla="*/ 0 w 165"/>
                    <a:gd name="T1" fmla="*/ 0 h 320"/>
                    <a:gd name="T2" fmla="*/ 42 w 165"/>
                    <a:gd name="T3" fmla="*/ 35 h 320"/>
                    <a:gd name="T4" fmla="*/ 52 w 165"/>
                    <a:gd name="T5" fmla="*/ 100 h 320"/>
                    <a:gd name="T6" fmla="*/ 77 w 165"/>
                    <a:gd name="T7" fmla="*/ 125 h 320"/>
                    <a:gd name="T8" fmla="*/ 85 w 165"/>
                    <a:gd name="T9" fmla="*/ 97 h 320"/>
                    <a:gd name="T10" fmla="*/ 97 w 165"/>
                    <a:gd name="T11" fmla="*/ 142 h 320"/>
                    <a:gd name="T12" fmla="*/ 165 w 165"/>
                    <a:gd name="T13" fmla="*/ 142 h 320"/>
                    <a:gd name="T14" fmla="*/ 150 w 165"/>
                    <a:gd name="T15" fmla="*/ 212 h 320"/>
                    <a:gd name="T16" fmla="*/ 117 w 165"/>
                    <a:gd name="T17" fmla="*/ 222 h 320"/>
                    <a:gd name="T18" fmla="*/ 90 w 165"/>
                    <a:gd name="T19" fmla="*/ 320 h 320"/>
                    <a:gd name="T20" fmla="*/ 60 w 165"/>
                    <a:gd name="T21" fmla="*/ 320 h 320"/>
                    <a:gd name="T22" fmla="*/ 70 w 165"/>
                    <a:gd name="T23" fmla="*/ 282 h 320"/>
                    <a:gd name="T24" fmla="*/ 30 w 165"/>
                    <a:gd name="T25" fmla="*/ 222 h 320"/>
                    <a:gd name="T26" fmla="*/ 62 w 165"/>
                    <a:gd name="T27" fmla="*/ 160 h 320"/>
                    <a:gd name="T28" fmla="*/ 60 w 165"/>
                    <a:gd name="T29" fmla="*/ 115 h 320"/>
                    <a:gd name="T30" fmla="*/ 0 w 165"/>
                    <a:gd name="T31" fmla="*/ 0 h 3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65"/>
                    <a:gd name="T49" fmla="*/ 0 h 320"/>
                    <a:gd name="T50" fmla="*/ 165 w 165"/>
                    <a:gd name="T51" fmla="*/ 320 h 3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65" h="320">
                      <a:moveTo>
                        <a:pt x="0" y="0"/>
                      </a:moveTo>
                      <a:lnTo>
                        <a:pt x="42" y="35"/>
                      </a:lnTo>
                      <a:lnTo>
                        <a:pt x="52" y="100"/>
                      </a:lnTo>
                      <a:lnTo>
                        <a:pt x="77" y="125"/>
                      </a:lnTo>
                      <a:lnTo>
                        <a:pt x="85" y="97"/>
                      </a:lnTo>
                      <a:lnTo>
                        <a:pt x="97" y="142"/>
                      </a:lnTo>
                      <a:lnTo>
                        <a:pt x="165" y="142"/>
                      </a:lnTo>
                      <a:lnTo>
                        <a:pt x="150" y="212"/>
                      </a:lnTo>
                      <a:lnTo>
                        <a:pt x="117" y="222"/>
                      </a:lnTo>
                      <a:lnTo>
                        <a:pt x="90" y="320"/>
                      </a:lnTo>
                      <a:lnTo>
                        <a:pt x="60" y="320"/>
                      </a:lnTo>
                      <a:lnTo>
                        <a:pt x="70" y="282"/>
                      </a:lnTo>
                      <a:lnTo>
                        <a:pt x="30" y="222"/>
                      </a:lnTo>
                      <a:lnTo>
                        <a:pt x="62" y="160"/>
                      </a:lnTo>
                      <a:lnTo>
                        <a:pt x="60" y="11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0" name="Group 335"/>
              <p:cNvGrpSpPr>
                <a:grpSpLocks/>
              </p:cNvGrpSpPr>
              <p:nvPr/>
            </p:nvGrpSpPr>
            <p:grpSpPr bwMode="auto">
              <a:xfrm>
                <a:off x="1981" y="2911"/>
                <a:ext cx="50" cy="63"/>
                <a:chOff x="7132" y="10694"/>
                <a:chExt cx="115" cy="165"/>
              </a:xfrm>
            </p:grpSpPr>
            <p:sp>
              <p:nvSpPr>
                <p:cNvPr id="543" name="Freeform 336"/>
                <p:cNvSpPr>
                  <a:spLocks/>
                </p:cNvSpPr>
                <p:nvPr/>
              </p:nvSpPr>
              <p:spPr bwMode="auto">
                <a:xfrm>
                  <a:off x="7132" y="10694"/>
                  <a:ext cx="115" cy="165"/>
                </a:xfrm>
                <a:custGeom>
                  <a:avLst/>
                  <a:gdLst>
                    <a:gd name="T0" fmla="*/ 0 w 115"/>
                    <a:gd name="T1" fmla="*/ 80 h 165"/>
                    <a:gd name="T2" fmla="*/ 45 w 115"/>
                    <a:gd name="T3" fmla="*/ 160 h 165"/>
                    <a:gd name="T4" fmla="*/ 103 w 115"/>
                    <a:gd name="T5" fmla="*/ 165 h 165"/>
                    <a:gd name="T6" fmla="*/ 115 w 115"/>
                    <a:gd name="T7" fmla="*/ 0 h 165"/>
                    <a:gd name="T8" fmla="*/ 73 w 115"/>
                    <a:gd name="T9" fmla="*/ 0 h 165"/>
                    <a:gd name="T10" fmla="*/ 0 w 115"/>
                    <a:gd name="T11" fmla="*/ 80 h 1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5"/>
                    <a:gd name="T19" fmla="*/ 0 h 165"/>
                    <a:gd name="T20" fmla="*/ 115 w 115"/>
                    <a:gd name="T21" fmla="*/ 165 h 16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5" h="165">
                      <a:moveTo>
                        <a:pt x="0" y="80"/>
                      </a:moveTo>
                      <a:lnTo>
                        <a:pt x="45" y="160"/>
                      </a:lnTo>
                      <a:lnTo>
                        <a:pt x="103" y="165"/>
                      </a:lnTo>
                      <a:lnTo>
                        <a:pt x="115" y="0"/>
                      </a:lnTo>
                      <a:lnTo>
                        <a:pt x="73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44" name="Freeform 337"/>
                <p:cNvSpPr>
                  <a:spLocks/>
                </p:cNvSpPr>
                <p:nvPr/>
              </p:nvSpPr>
              <p:spPr bwMode="auto">
                <a:xfrm>
                  <a:off x="7132" y="10694"/>
                  <a:ext cx="115" cy="165"/>
                </a:xfrm>
                <a:custGeom>
                  <a:avLst/>
                  <a:gdLst>
                    <a:gd name="T0" fmla="*/ 0 w 115"/>
                    <a:gd name="T1" fmla="*/ 80 h 165"/>
                    <a:gd name="T2" fmla="*/ 45 w 115"/>
                    <a:gd name="T3" fmla="*/ 160 h 165"/>
                    <a:gd name="T4" fmla="*/ 103 w 115"/>
                    <a:gd name="T5" fmla="*/ 165 h 165"/>
                    <a:gd name="T6" fmla="*/ 115 w 115"/>
                    <a:gd name="T7" fmla="*/ 0 h 165"/>
                    <a:gd name="T8" fmla="*/ 73 w 115"/>
                    <a:gd name="T9" fmla="*/ 0 h 165"/>
                    <a:gd name="T10" fmla="*/ 0 w 115"/>
                    <a:gd name="T11" fmla="*/ 80 h 1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5"/>
                    <a:gd name="T19" fmla="*/ 0 h 165"/>
                    <a:gd name="T20" fmla="*/ 115 w 115"/>
                    <a:gd name="T21" fmla="*/ 165 h 16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5" h="165">
                      <a:moveTo>
                        <a:pt x="0" y="80"/>
                      </a:moveTo>
                      <a:lnTo>
                        <a:pt x="45" y="160"/>
                      </a:lnTo>
                      <a:lnTo>
                        <a:pt x="103" y="165"/>
                      </a:lnTo>
                      <a:lnTo>
                        <a:pt x="115" y="0"/>
                      </a:lnTo>
                      <a:lnTo>
                        <a:pt x="73" y="0"/>
                      </a:lnTo>
                      <a:lnTo>
                        <a:pt x="0" y="8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338"/>
              <p:cNvGrpSpPr>
                <a:grpSpLocks/>
              </p:cNvGrpSpPr>
              <p:nvPr/>
            </p:nvGrpSpPr>
            <p:grpSpPr bwMode="auto">
              <a:xfrm>
                <a:off x="3150" y="1828"/>
                <a:ext cx="330" cy="317"/>
                <a:chOff x="9775" y="7842"/>
                <a:chExt cx="744" cy="834"/>
              </a:xfrm>
            </p:grpSpPr>
            <p:sp>
              <p:nvSpPr>
                <p:cNvPr id="541" name="Freeform 339"/>
                <p:cNvSpPr>
                  <a:spLocks/>
                </p:cNvSpPr>
                <p:nvPr/>
              </p:nvSpPr>
              <p:spPr bwMode="auto">
                <a:xfrm>
                  <a:off x="9775" y="7842"/>
                  <a:ext cx="744" cy="834"/>
                </a:xfrm>
                <a:custGeom>
                  <a:avLst/>
                  <a:gdLst>
                    <a:gd name="T0" fmla="*/ 0 w 744"/>
                    <a:gd name="T1" fmla="*/ 659 h 834"/>
                    <a:gd name="T2" fmla="*/ 72 w 744"/>
                    <a:gd name="T3" fmla="*/ 647 h 834"/>
                    <a:gd name="T4" fmla="*/ 20 w 744"/>
                    <a:gd name="T5" fmla="*/ 684 h 834"/>
                    <a:gd name="T6" fmla="*/ 60 w 744"/>
                    <a:gd name="T7" fmla="*/ 689 h 834"/>
                    <a:gd name="T8" fmla="*/ 35 w 744"/>
                    <a:gd name="T9" fmla="*/ 754 h 834"/>
                    <a:gd name="T10" fmla="*/ 87 w 744"/>
                    <a:gd name="T11" fmla="*/ 834 h 834"/>
                    <a:gd name="T12" fmla="*/ 160 w 744"/>
                    <a:gd name="T13" fmla="*/ 732 h 834"/>
                    <a:gd name="T14" fmla="*/ 210 w 744"/>
                    <a:gd name="T15" fmla="*/ 722 h 834"/>
                    <a:gd name="T16" fmla="*/ 222 w 744"/>
                    <a:gd name="T17" fmla="*/ 644 h 834"/>
                    <a:gd name="T18" fmla="*/ 207 w 744"/>
                    <a:gd name="T19" fmla="*/ 500 h 834"/>
                    <a:gd name="T20" fmla="*/ 247 w 744"/>
                    <a:gd name="T21" fmla="*/ 435 h 834"/>
                    <a:gd name="T22" fmla="*/ 322 w 744"/>
                    <a:gd name="T23" fmla="*/ 280 h 834"/>
                    <a:gd name="T24" fmla="*/ 369 w 744"/>
                    <a:gd name="T25" fmla="*/ 215 h 834"/>
                    <a:gd name="T26" fmla="*/ 429 w 744"/>
                    <a:gd name="T27" fmla="*/ 185 h 834"/>
                    <a:gd name="T28" fmla="*/ 444 w 744"/>
                    <a:gd name="T29" fmla="*/ 140 h 834"/>
                    <a:gd name="T30" fmla="*/ 497 w 744"/>
                    <a:gd name="T31" fmla="*/ 160 h 834"/>
                    <a:gd name="T32" fmla="*/ 594 w 744"/>
                    <a:gd name="T33" fmla="*/ 145 h 834"/>
                    <a:gd name="T34" fmla="*/ 659 w 744"/>
                    <a:gd name="T35" fmla="*/ 77 h 834"/>
                    <a:gd name="T36" fmla="*/ 686 w 744"/>
                    <a:gd name="T37" fmla="*/ 140 h 834"/>
                    <a:gd name="T38" fmla="*/ 701 w 744"/>
                    <a:gd name="T39" fmla="*/ 97 h 834"/>
                    <a:gd name="T40" fmla="*/ 676 w 744"/>
                    <a:gd name="T41" fmla="*/ 75 h 834"/>
                    <a:gd name="T42" fmla="*/ 689 w 744"/>
                    <a:gd name="T43" fmla="*/ 15 h 834"/>
                    <a:gd name="T44" fmla="*/ 671 w 744"/>
                    <a:gd name="T45" fmla="*/ 0 h 834"/>
                    <a:gd name="T46" fmla="*/ 626 w 744"/>
                    <a:gd name="T47" fmla="*/ 48 h 834"/>
                    <a:gd name="T48" fmla="*/ 619 w 744"/>
                    <a:gd name="T49" fmla="*/ 8 h 834"/>
                    <a:gd name="T50" fmla="*/ 594 w 744"/>
                    <a:gd name="T51" fmla="*/ 15 h 834"/>
                    <a:gd name="T52" fmla="*/ 519 w 744"/>
                    <a:gd name="T53" fmla="*/ 80 h 834"/>
                    <a:gd name="T54" fmla="*/ 484 w 744"/>
                    <a:gd name="T55" fmla="*/ 97 h 834"/>
                    <a:gd name="T56" fmla="*/ 432 w 744"/>
                    <a:gd name="T57" fmla="*/ 122 h 834"/>
                    <a:gd name="T58" fmla="*/ 419 w 744"/>
                    <a:gd name="T59" fmla="*/ 117 h 834"/>
                    <a:gd name="T60" fmla="*/ 414 w 744"/>
                    <a:gd name="T61" fmla="*/ 130 h 834"/>
                    <a:gd name="T62" fmla="*/ 364 w 744"/>
                    <a:gd name="T63" fmla="*/ 165 h 834"/>
                    <a:gd name="T64" fmla="*/ 362 w 744"/>
                    <a:gd name="T65" fmla="*/ 185 h 834"/>
                    <a:gd name="T66" fmla="*/ 292 w 744"/>
                    <a:gd name="T67" fmla="*/ 245 h 834"/>
                    <a:gd name="T68" fmla="*/ 240 w 744"/>
                    <a:gd name="T69" fmla="*/ 307 h 834"/>
                    <a:gd name="T70" fmla="*/ 135 w 744"/>
                    <a:gd name="T71" fmla="*/ 485 h 834"/>
                    <a:gd name="T72" fmla="*/ 182 w 744"/>
                    <a:gd name="T73" fmla="*/ 497 h 834"/>
                    <a:gd name="T74" fmla="*/ 60 w 744"/>
                    <a:gd name="T75" fmla="*/ 547 h 834"/>
                    <a:gd name="T76" fmla="*/ 37 w 744"/>
                    <a:gd name="T77" fmla="*/ 567 h 834"/>
                    <a:gd name="T78" fmla="*/ 0 w 744"/>
                    <a:gd name="T79" fmla="*/ 592 h 834"/>
                    <a:gd name="T80" fmla="*/ 0 w 744"/>
                    <a:gd name="T81" fmla="*/ 624 h 834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744"/>
                    <a:gd name="T124" fmla="*/ 0 h 834"/>
                    <a:gd name="T125" fmla="*/ 744 w 744"/>
                    <a:gd name="T126" fmla="*/ 834 h 834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744" h="834">
                      <a:moveTo>
                        <a:pt x="0" y="624"/>
                      </a:moveTo>
                      <a:lnTo>
                        <a:pt x="0" y="659"/>
                      </a:lnTo>
                      <a:lnTo>
                        <a:pt x="67" y="632"/>
                      </a:lnTo>
                      <a:lnTo>
                        <a:pt x="72" y="647"/>
                      </a:lnTo>
                      <a:lnTo>
                        <a:pt x="0" y="672"/>
                      </a:lnTo>
                      <a:lnTo>
                        <a:pt x="20" y="684"/>
                      </a:lnTo>
                      <a:lnTo>
                        <a:pt x="10" y="732"/>
                      </a:lnTo>
                      <a:lnTo>
                        <a:pt x="60" y="689"/>
                      </a:lnTo>
                      <a:lnTo>
                        <a:pt x="8" y="754"/>
                      </a:lnTo>
                      <a:lnTo>
                        <a:pt x="35" y="754"/>
                      </a:lnTo>
                      <a:lnTo>
                        <a:pt x="20" y="807"/>
                      </a:lnTo>
                      <a:lnTo>
                        <a:pt x="87" y="834"/>
                      </a:lnTo>
                      <a:lnTo>
                        <a:pt x="147" y="779"/>
                      </a:lnTo>
                      <a:lnTo>
                        <a:pt x="160" y="732"/>
                      </a:lnTo>
                      <a:lnTo>
                        <a:pt x="177" y="779"/>
                      </a:lnTo>
                      <a:lnTo>
                        <a:pt x="210" y="722"/>
                      </a:lnTo>
                      <a:lnTo>
                        <a:pt x="202" y="667"/>
                      </a:lnTo>
                      <a:lnTo>
                        <a:pt x="222" y="644"/>
                      </a:lnTo>
                      <a:lnTo>
                        <a:pt x="202" y="617"/>
                      </a:lnTo>
                      <a:lnTo>
                        <a:pt x="207" y="500"/>
                      </a:lnTo>
                      <a:lnTo>
                        <a:pt x="260" y="472"/>
                      </a:lnTo>
                      <a:lnTo>
                        <a:pt x="247" y="435"/>
                      </a:lnTo>
                      <a:lnTo>
                        <a:pt x="275" y="340"/>
                      </a:lnTo>
                      <a:lnTo>
                        <a:pt x="322" y="280"/>
                      </a:lnTo>
                      <a:lnTo>
                        <a:pt x="334" y="227"/>
                      </a:lnTo>
                      <a:lnTo>
                        <a:pt x="369" y="215"/>
                      </a:lnTo>
                      <a:lnTo>
                        <a:pt x="374" y="175"/>
                      </a:lnTo>
                      <a:lnTo>
                        <a:pt x="429" y="185"/>
                      </a:lnTo>
                      <a:lnTo>
                        <a:pt x="432" y="140"/>
                      </a:lnTo>
                      <a:lnTo>
                        <a:pt x="444" y="140"/>
                      </a:lnTo>
                      <a:lnTo>
                        <a:pt x="464" y="120"/>
                      </a:lnTo>
                      <a:lnTo>
                        <a:pt x="497" y="160"/>
                      </a:lnTo>
                      <a:lnTo>
                        <a:pt x="559" y="167"/>
                      </a:lnTo>
                      <a:lnTo>
                        <a:pt x="594" y="145"/>
                      </a:lnTo>
                      <a:lnTo>
                        <a:pt x="601" y="90"/>
                      </a:lnTo>
                      <a:lnTo>
                        <a:pt x="659" y="77"/>
                      </a:lnTo>
                      <a:lnTo>
                        <a:pt x="689" y="97"/>
                      </a:lnTo>
                      <a:lnTo>
                        <a:pt x="686" y="140"/>
                      </a:lnTo>
                      <a:lnTo>
                        <a:pt x="739" y="90"/>
                      </a:lnTo>
                      <a:lnTo>
                        <a:pt x="701" y="97"/>
                      </a:lnTo>
                      <a:lnTo>
                        <a:pt x="714" y="85"/>
                      </a:lnTo>
                      <a:lnTo>
                        <a:pt x="676" y="75"/>
                      </a:lnTo>
                      <a:lnTo>
                        <a:pt x="744" y="48"/>
                      </a:lnTo>
                      <a:lnTo>
                        <a:pt x="689" y="15"/>
                      </a:lnTo>
                      <a:lnTo>
                        <a:pt x="654" y="48"/>
                      </a:lnTo>
                      <a:lnTo>
                        <a:pt x="671" y="0"/>
                      </a:lnTo>
                      <a:lnTo>
                        <a:pt x="646" y="0"/>
                      </a:lnTo>
                      <a:lnTo>
                        <a:pt x="626" y="48"/>
                      </a:lnTo>
                      <a:lnTo>
                        <a:pt x="619" y="50"/>
                      </a:lnTo>
                      <a:lnTo>
                        <a:pt x="619" y="8"/>
                      </a:lnTo>
                      <a:lnTo>
                        <a:pt x="572" y="77"/>
                      </a:lnTo>
                      <a:lnTo>
                        <a:pt x="594" y="15"/>
                      </a:lnTo>
                      <a:lnTo>
                        <a:pt x="572" y="5"/>
                      </a:lnTo>
                      <a:lnTo>
                        <a:pt x="519" y="80"/>
                      </a:lnTo>
                      <a:lnTo>
                        <a:pt x="472" y="58"/>
                      </a:lnTo>
                      <a:lnTo>
                        <a:pt x="484" y="97"/>
                      </a:lnTo>
                      <a:lnTo>
                        <a:pt x="464" y="77"/>
                      </a:lnTo>
                      <a:lnTo>
                        <a:pt x="432" y="122"/>
                      </a:lnTo>
                      <a:lnTo>
                        <a:pt x="434" y="85"/>
                      </a:lnTo>
                      <a:lnTo>
                        <a:pt x="419" y="117"/>
                      </a:lnTo>
                      <a:lnTo>
                        <a:pt x="402" y="92"/>
                      </a:lnTo>
                      <a:lnTo>
                        <a:pt x="414" y="130"/>
                      </a:lnTo>
                      <a:lnTo>
                        <a:pt x="372" y="112"/>
                      </a:lnTo>
                      <a:lnTo>
                        <a:pt x="364" y="165"/>
                      </a:lnTo>
                      <a:lnTo>
                        <a:pt x="327" y="180"/>
                      </a:lnTo>
                      <a:lnTo>
                        <a:pt x="362" y="185"/>
                      </a:lnTo>
                      <a:lnTo>
                        <a:pt x="302" y="207"/>
                      </a:lnTo>
                      <a:lnTo>
                        <a:pt x="292" y="245"/>
                      </a:lnTo>
                      <a:lnTo>
                        <a:pt x="309" y="245"/>
                      </a:lnTo>
                      <a:lnTo>
                        <a:pt x="240" y="307"/>
                      </a:lnTo>
                      <a:lnTo>
                        <a:pt x="210" y="405"/>
                      </a:lnTo>
                      <a:lnTo>
                        <a:pt x="135" y="485"/>
                      </a:lnTo>
                      <a:lnTo>
                        <a:pt x="147" y="504"/>
                      </a:lnTo>
                      <a:lnTo>
                        <a:pt x="182" y="497"/>
                      </a:lnTo>
                      <a:lnTo>
                        <a:pt x="97" y="517"/>
                      </a:lnTo>
                      <a:lnTo>
                        <a:pt x="60" y="547"/>
                      </a:lnTo>
                      <a:lnTo>
                        <a:pt x="67" y="567"/>
                      </a:lnTo>
                      <a:lnTo>
                        <a:pt x="37" y="567"/>
                      </a:lnTo>
                      <a:lnTo>
                        <a:pt x="37" y="592"/>
                      </a:lnTo>
                      <a:lnTo>
                        <a:pt x="0" y="592"/>
                      </a:lnTo>
                      <a:lnTo>
                        <a:pt x="37" y="604"/>
                      </a:lnTo>
                      <a:lnTo>
                        <a:pt x="0" y="62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42" name="Freeform 340"/>
                <p:cNvSpPr>
                  <a:spLocks/>
                </p:cNvSpPr>
                <p:nvPr/>
              </p:nvSpPr>
              <p:spPr bwMode="auto">
                <a:xfrm>
                  <a:off x="9775" y="7842"/>
                  <a:ext cx="744" cy="834"/>
                </a:xfrm>
                <a:custGeom>
                  <a:avLst/>
                  <a:gdLst>
                    <a:gd name="T0" fmla="*/ 0 w 744"/>
                    <a:gd name="T1" fmla="*/ 659 h 834"/>
                    <a:gd name="T2" fmla="*/ 72 w 744"/>
                    <a:gd name="T3" fmla="*/ 647 h 834"/>
                    <a:gd name="T4" fmla="*/ 20 w 744"/>
                    <a:gd name="T5" fmla="*/ 684 h 834"/>
                    <a:gd name="T6" fmla="*/ 60 w 744"/>
                    <a:gd name="T7" fmla="*/ 689 h 834"/>
                    <a:gd name="T8" fmla="*/ 35 w 744"/>
                    <a:gd name="T9" fmla="*/ 754 h 834"/>
                    <a:gd name="T10" fmla="*/ 87 w 744"/>
                    <a:gd name="T11" fmla="*/ 834 h 834"/>
                    <a:gd name="T12" fmla="*/ 160 w 744"/>
                    <a:gd name="T13" fmla="*/ 732 h 834"/>
                    <a:gd name="T14" fmla="*/ 210 w 744"/>
                    <a:gd name="T15" fmla="*/ 722 h 834"/>
                    <a:gd name="T16" fmla="*/ 222 w 744"/>
                    <a:gd name="T17" fmla="*/ 644 h 834"/>
                    <a:gd name="T18" fmla="*/ 207 w 744"/>
                    <a:gd name="T19" fmla="*/ 500 h 834"/>
                    <a:gd name="T20" fmla="*/ 247 w 744"/>
                    <a:gd name="T21" fmla="*/ 435 h 834"/>
                    <a:gd name="T22" fmla="*/ 322 w 744"/>
                    <a:gd name="T23" fmla="*/ 280 h 834"/>
                    <a:gd name="T24" fmla="*/ 369 w 744"/>
                    <a:gd name="T25" fmla="*/ 215 h 834"/>
                    <a:gd name="T26" fmla="*/ 429 w 744"/>
                    <a:gd name="T27" fmla="*/ 185 h 834"/>
                    <a:gd name="T28" fmla="*/ 444 w 744"/>
                    <a:gd name="T29" fmla="*/ 140 h 834"/>
                    <a:gd name="T30" fmla="*/ 497 w 744"/>
                    <a:gd name="T31" fmla="*/ 160 h 834"/>
                    <a:gd name="T32" fmla="*/ 594 w 744"/>
                    <a:gd name="T33" fmla="*/ 145 h 834"/>
                    <a:gd name="T34" fmla="*/ 659 w 744"/>
                    <a:gd name="T35" fmla="*/ 77 h 834"/>
                    <a:gd name="T36" fmla="*/ 686 w 744"/>
                    <a:gd name="T37" fmla="*/ 140 h 834"/>
                    <a:gd name="T38" fmla="*/ 701 w 744"/>
                    <a:gd name="T39" fmla="*/ 97 h 834"/>
                    <a:gd name="T40" fmla="*/ 676 w 744"/>
                    <a:gd name="T41" fmla="*/ 75 h 834"/>
                    <a:gd name="T42" fmla="*/ 689 w 744"/>
                    <a:gd name="T43" fmla="*/ 15 h 834"/>
                    <a:gd name="T44" fmla="*/ 671 w 744"/>
                    <a:gd name="T45" fmla="*/ 0 h 834"/>
                    <a:gd name="T46" fmla="*/ 626 w 744"/>
                    <a:gd name="T47" fmla="*/ 48 h 834"/>
                    <a:gd name="T48" fmla="*/ 619 w 744"/>
                    <a:gd name="T49" fmla="*/ 8 h 834"/>
                    <a:gd name="T50" fmla="*/ 594 w 744"/>
                    <a:gd name="T51" fmla="*/ 15 h 834"/>
                    <a:gd name="T52" fmla="*/ 519 w 744"/>
                    <a:gd name="T53" fmla="*/ 80 h 834"/>
                    <a:gd name="T54" fmla="*/ 484 w 744"/>
                    <a:gd name="T55" fmla="*/ 97 h 834"/>
                    <a:gd name="T56" fmla="*/ 432 w 744"/>
                    <a:gd name="T57" fmla="*/ 122 h 834"/>
                    <a:gd name="T58" fmla="*/ 419 w 744"/>
                    <a:gd name="T59" fmla="*/ 117 h 834"/>
                    <a:gd name="T60" fmla="*/ 414 w 744"/>
                    <a:gd name="T61" fmla="*/ 130 h 834"/>
                    <a:gd name="T62" fmla="*/ 364 w 744"/>
                    <a:gd name="T63" fmla="*/ 165 h 834"/>
                    <a:gd name="T64" fmla="*/ 362 w 744"/>
                    <a:gd name="T65" fmla="*/ 185 h 834"/>
                    <a:gd name="T66" fmla="*/ 292 w 744"/>
                    <a:gd name="T67" fmla="*/ 245 h 834"/>
                    <a:gd name="T68" fmla="*/ 240 w 744"/>
                    <a:gd name="T69" fmla="*/ 307 h 834"/>
                    <a:gd name="T70" fmla="*/ 135 w 744"/>
                    <a:gd name="T71" fmla="*/ 485 h 834"/>
                    <a:gd name="T72" fmla="*/ 182 w 744"/>
                    <a:gd name="T73" fmla="*/ 497 h 834"/>
                    <a:gd name="T74" fmla="*/ 60 w 744"/>
                    <a:gd name="T75" fmla="*/ 547 h 834"/>
                    <a:gd name="T76" fmla="*/ 37 w 744"/>
                    <a:gd name="T77" fmla="*/ 567 h 834"/>
                    <a:gd name="T78" fmla="*/ 0 w 744"/>
                    <a:gd name="T79" fmla="*/ 592 h 834"/>
                    <a:gd name="T80" fmla="*/ 0 w 744"/>
                    <a:gd name="T81" fmla="*/ 624 h 834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744"/>
                    <a:gd name="T124" fmla="*/ 0 h 834"/>
                    <a:gd name="T125" fmla="*/ 744 w 744"/>
                    <a:gd name="T126" fmla="*/ 834 h 834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744" h="834">
                      <a:moveTo>
                        <a:pt x="0" y="624"/>
                      </a:moveTo>
                      <a:lnTo>
                        <a:pt x="0" y="659"/>
                      </a:lnTo>
                      <a:lnTo>
                        <a:pt x="67" y="632"/>
                      </a:lnTo>
                      <a:lnTo>
                        <a:pt x="72" y="647"/>
                      </a:lnTo>
                      <a:lnTo>
                        <a:pt x="0" y="672"/>
                      </a:lnTo>
                      <a:lnTo>
                        <a:pt x="20" y="684"/>
                      </a:lnTo>
                      <a:lnTo>
                        <a:pt x="10" y="732"/>
                      </a:lnTo>
                      <a:lnTo>
                        <a:pt x="60" y="689"/>
                      </a:lnTo>
                      <a:lnTo>
                        <a:pt x="8" y="754"/>
                      </a:lnTo>
                      <a:lnTo>
                        <a:pt x="35" y="754"/>
                      </a:lnTo>
                      <a:lnTo>
                        <a:pt x="20" y="807"/>
                      </a:lnTo>
                      <a:lnTo>
                        <a:pt x="87" y="834"/>
                      </a:lnTo>
                      <a:lnTo>
                        <a:pt x="147" y="779"/>
                      </a:lnTo>
                      <a:lnTo>
                        <a:pt x="160" y="732"/>
                      </a:lnTo>
                      <a:lnTo>
                        <a:pt x="177" y="779"/>
                      </a:lnTo>
                      <a:lnTo>
                        <a:pt x="210" y="722"/>
                      </a:lnTo>
                      <a:lnTo>
                        <a:pt x="202" y="667"/>
                      </a:lnTo>
                      <a:lnTo>
                        <a:pt x="222" y="644"/>
                      </a:lnTo>
                      <a:lnTo>
                        <a:pt x="202" y="617"/>
                      </a:lnTo>
                      <a:lnTo>
                        <a:pt x="207" y="500"/>
                      </a:lnTo>
                      <a:lnTo>
                        <a:pt x="260" y="472"/>
                      </a:lnTo>
                      <a:lnTo>
                        <a:pt x="247" y="435"/>
                      </a:lnTo>
                      <a:lnTo>
                        <a:pt x="275" y="340"/>
                      </a:lnTo>
                      <a:lnTo>
                        <a:pt x="322" y="280"/>
                      </a:lnTo>
                      <a:lnTo>
                        <a:pt x="334" y="227"/>
                      </a:lnTo>
                      <a:lnTo>
                        <a:pt x="369" y="215"/>
                      </a:lnTo>
                      <a:lnTo>
                        <a:pt x="374" y="175"/>
                      </a:lnTo>
                      <a:lnTo>
                        <a:pt x="429" y="185"/>
                      </a:lnTo>
                      <a:lnTo>
                        <a:pt x="432" y="140"/>
                      </a:lnTo>
                      <a:lnTo>
                        <a:pt x="444" y="140"/>
                      </a:lnTo>
                      <a:lnTo>
                        <a:pt x="464" y="120"/>
                      </a:lnTo>
                      <a:lnTo>
                        <a:pt x="497" y="160"/>
                      </a:lnTo>
                      <a:lnTo>
                        <a:pt x="559" y="167"/>
                      </a:lnTo>
                      <a:lnTo>
                        <a:pt x="594" y="145"/>
                      </a:lnTo>
                      <a:lnTo>
                        <a:pt x="601" y="90"/>
                      </a:lnTo>
                      <a:lnTo>
                        <a:pt x="659" y="77"/>
                      </a:lnTo>
                      <a:lnTo>
                        <a:pt x="689" y="97"/>
                      </a:lnTo>
                      <a:lnTo>
                        <a:pt x="686" y="140"/>
                      </a:lnTo>
                      <a:lnTo>
                        <a:pt x="739" y="90"/>
                      </a:lnTo>
                      <a:lnTo>
                        <a:pt x="701" y="97"/>
                      </a:lnTo>
                      <a:lnTo>
                        <a:pt x="714" y="85"/>
                      </a:lnTo>
                      <a:lnTo>
                        <a:pt x="676" y="75"/>
                      </a:lnTo>
                      <a:lnTo>
                        <a:pt x="744" y="48"/>
                      </a:lnTo>
                      <a:lnTo>
                        <a:pt x="689" y="15"/>
                      </a:lnTo>
                      <a:lnTo>
                        <a:pt x="654" y="48"/>
                      </a:lnTo>
                      <a:lnTo>
                        <a:pt x="671" y="0"/>
                      </a:lnTo>
                      <a:lnTo>
                        <a:pt x="646" y="0"/>
                      </a:lnTo>
                      <a:lnTo>
                        <a:pt x="626" y="48"/>
                      </a:lnTo>
                      <a:lnTo>
                        <a:pt x="619" y="50"/>
                      </a:lnTo>
                      <a:lnTo>
                        <a:pt x="619" y="8"/>
                      </a:lnTo>
                      <a:lnTo>
                        <a:pt x="572" y="77"/>
                      </a:lnTo>
                      <a:lnTo>
                        <a:pt x="594" y="15"/>
                      </a:lnTo>
                      <a:lnTo>
                        <a:pt x="572" y="5"/>
                      </a:lnTo>
                      <a:lnTo>
                        <a:pt x="519" y="80"/>
                      </a:lnTo>
                      <a:lnTo>
                        <a:pt x="472" y="58"/>
                      </a:lnTo>
                      <a:lnTo>
                        <a:pt x="484" y="97"/>
                      </a:lnTo>
                      <a:lnTo>
                        <a:pt x="464" y="77"/>
                      </a:lnTo>
                      <a:lnTo>
                        <a:pt x="432" y="122"/>
                      </a:lnTo>
                      <a:lnTo>
                        <a:pt x="434" y="85"/>
                      </a:lnTo>
                      <a:lnTo>
                        <a:pt x="419" y="117"/>
                      </a:lnTo>
                      <a:lnTo>
                        <a:pt x="402" y="92"/>
                      </a:lnTo>
                      <a:lnTo>
                        <a:pt x="414" y="130"/>
                      </a:lnTo>
                      <a:lnTo>
                        <a:pt x="372" y="112"/>
                      </a:lnTo>
                      <a:lnTo>
                        <a:pt x="364" y="165"/>
                      </a:lnTo>
                      <a:lnTo>
                        <a:pt x="327" y="180"/>
                      </a:lnTo>
                      <a:lnTo>
                        <a:pt x="362" y="185"/>
                      </a:lnTo>
                      <a:lnTo>
                        <a:pt x="302" y="207"/>
                      </a:lnTo>
                      <a:lnTo>
                        <a:pt x="292" y="245"/>
                      </a:lnTo>
                      <a:lnTo>
                        <a:pt x="309" y="245"/>
                      </a:lnTo>
                      <a:lnTo>
                        <a:pt x="240" y="307"/>
                      </a:lnTo>
                      <a:lnTo>
                        <a:pt x="210" y="405"/>
                      </a:lnTo>
                      <a:lnTo>
                        <a:pt x="135" y="485"/>
                      </a:lnTo>
                      <a:lnTo>
                        <a:pt x="147" y="504"/>
                      </a:lnTo>
                      <a:lnTo>
                        <a:pt x="182" y="497"/>
                      </a:lnTo>
                      <a:lnTo>
                        <a:pt x="97" y="517"/>
                      </a:lnTo>
                      <a:lnTo>
                        <a:pt x="60" y="547"/>
                      </a:lnTo>
                      <a:lnTo>
                        <a:pt x="67" y="567"/>
                      </a:lnTo>
                      <a:lnTo>
                        <a:pt x="37" y="567"/>
                      </a:lnTo>
                      <a:lnTo>
                        <a:pt x="37" y="592"/>
                      </a:lnTo>
                      <a:lnTo>
                        <a:pt x="0" y="592"/>
                      </a:lnTo>
                      <a:lnTo>
                        <a:pt x="37" y="604"/>
                      </a:lnTo>
                      <a:lnTo>
                        <a:pt x="0" y="62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341"/>
              <p:cNvGrpSpPr>
                <a:grpSpLocks/>
              </p:cNvGrpSpPr>
              <p:nvPr/>
            </p:nvGrpSpPr>
            <p:grpSpPr bwMode="auto">
              <a:xfrm>
                <a:off x="3858" y="2553"/>
                <a:ext cx="212" cy="221"/>
                <a:chOff x="11375" y="9752"/>
                <a:chExt cx="479" cy="580"/>
              </a:xfrm>
            </p:grpSpPr>
            <p:sp>
              <p:nvSpPr>
                <p:cNvPr id="539" name="Freeform 342"/>
                <p:cNvSpPr>
                  <a:spLocks/>
                </p:cNvSpPr>
                <p:nvPr/>
              </p:nvSpPr>
              <p:spPr bwMode="auto">
                <a:xfrm>
                  <a:off x="11375" y="9752"/>
                  <a:ext cx="479" cy="580"/>
                </a:xfrm>
                <a:custGeom>
                  <a:avLst/>
                  <a:gdLst>
                    <a:gd name="T0" fmla="*/ 0 w 479"/>
                    <a:gd name="T1" fmla="*/ 315 h 580"/>
                    <a:gd name="T2" fmla="*/ 42 w 479"/>
                    <a:gd name="T3" fmla="*/ 337 h 580"/>
                    <a:gd name="T4" fmla="*/ 147 w 479"/>
                    <a:gd name="T5" fmla="*/ 315 h 580"/>
                    <a:gd name="T6" fmla="*/ 172 w 479"/>
                    <a:gd name="T7" fmla="*/ 260 h 580"/>
                    <a:gd name="T8" fmla="*/ 239 w 479"/>
                    <a:gd name="T9" fmla="*/ 225 h 580"/>
                    <a:gd name="T10" fmla="*/ 247 w 479"/>
                    <a:gd name="T11" fmla="*/ 175 h 580"/>
                    <a:gd name="T12" fmla="*/ 272 w 479"/>
                    <a:gd name="T13" fmla="*/ 163 h 580"/>
                    <a:gd name="T14" fmla="*/ 259 w 479"/>
                    <a:gd name="T15" fmla="*/ 135 h 580"/>
                    <a:gd name="T16" fmla="*/ 287 w 479"/>
                    <a:gd name="T17" fmla="*/ 133 h 580"/>
                    <a:gd name="T18" fmla="*/ 304 w 479"/>
                    <a:gd name="T19" fmla="*/ 83 h 580"/>
                    <a:gd name="T20" fmla="*/ 294 w 479"/>
                    <a:gd name="T21" fmla="*/ 33 h 580"/>
                    <a:gd name="T22" fmla="*/ 389 w 479"/>
                    <a:gd name="T23" fmla="*/ 0 h 580"/>
                    <a:gd name="T24" fmla="*/ 479 w 479"/>
                    <a:gd name="T25" fmla="*/ 75 h 580"/>
                    <a:gd name="T26" fmla="*/ 456 w 479"/>
                    <a:gd name="T27" fmla="*/ 100 h 580"/>
                    <a:gd name="T28" fmla="*/ 371 w 479"/>
                    <a:gd name="T29" fmla="*/ 100 h 580"/>
                    <a:gd name="T30" fmla="*/ 374 w 479"/>
                    <a:gd name="T31" fmla="*/ 168 h 580"/>
                    <a:gd name="T32" fmla="*/ 411 w 479"/>
                    <a:gd name="T33" fmla="*/ 210 h 580"/>
                    <a:gd name="T34" fmla="*/ 386 w 479"/>
                    <a:gd name="T35" fmla="*/ 235 h 580"/>
                    <a:gd name="T36" fmla="*/ 394 w 479"/>
                    <a:gd name="T37" fmla="*/ 270 h 580"/>
                    <a:gd name="T38" fmla="*/ 309 w 479"/>
                    <a:gd name="T39" fmla="*/ 400 h 580"/>
                    <a:gd name="T40" fmla="*/ 274 w 479"/>
                    <a:gd name="T41" fmla="*/ 397 h 580"/>
                    <a:gd name="T42" fmla="*/ 247 w 479"/>
                    <a:gd name="T43" fmla="*/ 430 h 580"/>
                    <a:gd name="T44" fmla="*/ 292 w 479"/>
                    <a:gd name="T45" fmla="*/ 552 h 580"/>
                    <a:gd name="T46" fmla="*/ 224 w 479"/>
                    <a:gd name="T47" fmla="*/ 552 h 580"/>
                    <a:gd name="T48" fmla="*/ 202 w 479"/>
                    <a:gd name="T49" fmla="*/ 580 h 580"/>
                    <a:gd name="T50" fmla="*/ 154 w 479"/>
                    <a:gd name="T51" fmla="*/ 510 h 580"/>
                    <a:gd name="T52" fmla="*/ 20 w 479"/>
                    <a:gd name="T53" fmla="*/ 517 h 580"/>
                    <a:gd name="T54" fmla="*/ 67 w 479"/>
                    <a:gd name="T55" fmla="*/ 435 h 580"/>
                    <a:gd name="T56" fmla="*/ 0 w 479"/>
                    <a:gd name="T57" fmla="*/ 315 h 58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479"/>
                    <a:gd name="T88" fmla="*/ 0 h 580"/>
                    <a:gd name="T89" fmla="*/ 479 w 479"/>
                    <a:gd name="T90" fmla="*/ 580 h 580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479" h="580">
                      <a:moveTo>
                        <a:pt x="0" y="315"/>
                      </a:moveTo>
                      <a:lnTo>
                        <a:pt x="42" y="337"/>
                      </a:lnTo>
                      <a:lnTo>
                        <a:pt x="147" y="315"/>
                      </a:lnTo>
                      <a:lnTo>
                        <a:pt x="172" y="260"/>
                      </a:lnTo>
                      <a:lnTo>
                        <a:pt x="239" y="225"/>
                      </a:lnTo>
                      <a:lnTo>
                        <a:pt x="247" y="175"/>
                      </a:lnTo>
                      <a:lnTo>
                        <a:pt x="272" y="163"/>
                      </a:lnTo>
                      <a:lnTo>
                        <a:pt x="259" y="135"/>
                      </a:lnTo>
                      <a:lnTo>
                        <a:pt x="287" y="133"/>
                      </a:lnTo>
                      <a:lnTo>
                        <a:pt x="304" y="83"/>
                      </a:lnTo>
                      <a:lnTo>
                        <a:pt x="294" y="33"/>
                      </a:lnTo>
                      <a:lnTo>
                        <a:pt x="389" y="0"/>
                      </a:lnTo>
                      <a:lnTo>
                        <a:pt x="479" y="75"/>
                      </a:lnTo>
                      <a:lnTo>
                        <a:pt x="456" y="100"/>
                      </a:lnTo>
                      <a:lnTo>
                        <a:pt x="371" y="100"/>
                      </a:lnTo>
                      <a:lnTo>
                        <a:pt x="374" y="168"/>
                      </a:lnTo>
                      <a:lnTo>
                        <a:pt x="411" y="210"/>
                      </a:lnTo>
                      <a:lnTo>
                        <a:pt x="386" y="235"/>
                      </a:lnTo>
                      <a:lnTo>
                        <a:pt x="394" y="270"/>
                      </a:lnTo>
                      <a:lnTo>
                        <a:pt x="309" y="400"/>
                      </a:lnTo>
                      <a:lnTo>
                        <a:pt x="274" y="397"/>
                      </a:lnTo>
                      <a:lnTo>
                        <a:pt x="247" y="430"/>
                      </a:lnTo>
                      <a:lnTo>
                        <a:pt x="292" y="552"/>
                      </a:lnTo>
                      <a:lnTo>
                        <a:pt x="224" y="552"/>
                      </a:lnTo>
                      <a:lnTo>
                        <a:pt x="202" y="580"/>
                      </a:lnTo>
                      <a:lnTo>
                        <a:pt x="154" y="510"/>
                      </a:lnTo>
                      <a:lnTo>
                        <a:pt x="20" y="517"/>
                      </a:lnTo>
                      <a:lnTo>
                        <a:pt x="67" y="435"/>
                      </a:lnTo>
                      <a:lnTo>
                        <a:pt x="0" y="31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40" name="Freeform 343"/>
                <p:cNvSpPr>
                  <a:spLocks/>
                </p:cNvSpPr>
                <p:nvPr/>
              </p:nvSpPr>
              <p:spPr bwMode="auto">
                <a:xfrm>
                  <a:off x="11375" y="9752"/>
                  <a:ext cx="479" cy="580"/>
                </a:xfrm>
                <a:custGeom>
                  <a:avLst/>
                  <a:gdLst>
                    <a:gd name="T0" fmla="*/ 0 w 479"/>
                    <a:gd name="T1" fmla="*/ 315 h 580"/>
                    <a:gd name="T2" fmla="*/ 42 w 479"/>
                    <a:gd name="T3" fmla="*/ 337 h 580"/>
                    <a:gd name="T4" fmla="*/ 147 w 479"/>
                    <a:gd name="T5" fmla="*/ 315 h 580"/>
                    <a:gd name="T6" fmla="*/ 172 w 479"/>
                    <a:gd name="T7" fmla="*/ 260 h 580"/>
                    <a:gd name="T8" fmla="*/ 239 w 479"/>
                    <a:gd name="T9" fmla="*/ 225 h 580"/>
                    <a:gd name="T10" fmla="*/ 247 w 479"/>
                    <a:gd name="T11" fmla="*/ 175 h 580"/>
                    <a:gd name="T12" fmla="*/ 272 w 479"/>
                    <a:gd name="T13" fmla="*/ 163 h 580"/>
                    <a:gd name="T14" fmla="*/ 259 w 479"/>
                    <a:gd name="T15" fmla="*/ 135 h 580"/>
                    <a:gd name="T16" fmla="*/ 287 w 479"/>
                    <a:gd name="T17" fmla="*/ 133 h 580"/>
                    <a:gd name="T18" fmla="*/ 304 w 479"/>
                    <a:gd name="T19" fmla="*/ 83 h 580"/>
                    <a:gd name="T20" fmla="*/ 294 w 479"/>
                    <a:gd name="T21" fmla="*/ 33 h 580"/>
                    <a:gd name="T22" fmla="*/ 389 w 479"/>
                    <a:gd name="T23" fmla="*/ 0 h 580"/>
                    <a:gd name="T24" fmla="*/ 479 w 479"/>
                    <a:gd name="T25" fmla="*/ 75 h 580"/>
                    <a:gd name="T26" fmla="*/ 456 w 479"/>
                    <a:gd name="T27" fmla="*/ 100 h 580"/>
                    <a:gd name="T28" fmla="*/ 371 w 479"/>
                    <a:gd name="T29" fmla="*/ 100 h 580"/>
                    <a:gd name="T30" fmla="*/ 374 w 479"/>
                    <a:gd name="T31" fmla="*/ 168 h 580"/>
                    <a:gd name="T32" fmla="*/ 411 w 479"/>
                    <a:gd name="T33" fmla="*/ 210 h 580"/>
                    <a:gd name="T34" fmla="*/ 386 w 479"/>
                    <a:gd name="T35" fmla="*/ 235 h 580"/>
                    <a:gd name="T36" fmla="*/ 394 w 479"/>
                    <a:gd name="T37" fmla="*/ 270 h 580"/>
                    <a:gd name="T38" fmla="*/ 309 w 479"/>
                    <a:gd name="T39" fmla="*/ 400 h 580"/>
                    <a:gd name="T40" fmla="*/ 274 w 479"/>
                    <a:gd name="T41" fmla="*/ 397 h 580"/>
                    <a:gd name="T42" fmla="*/ 247 w 479"/>
                    <a:gd name="T43" fmla="*/ 430 h 580"/>
                    <a:gd name="T44" fmla="*/ 292 w 479"/>
                    <a:gd name="T45" fmla="*/ 552 h 580"/>
                    <a:gd name="T46" fmla="*/ 224 w 479"/>
                    <a:gd name="T47" fmla="*/ 552 h 580"/>
                    <a:gd name="T48" fmla="*/ 202 w 479"/>
                    <a:gd name="T49" fmla="*/ 580 h 580"/>
                    <a:gd name="T50" fmla="*/ 154 w 479"/>
                    <a:gd name="T51" fmla="*/ 510 h 580"/>
                    <a:gd name="T52" fmla="*/ 20 w 479"/>
                    <a:gd name="T53" fmla="*/ 517 h 580"/>
                    <a:gd name="T54" fmla="*/ 67 w 479"/>
                    <a:gd name="T55" fmla="*/ 435 h 580"/>
                    <a:gd name="T56" fmla="*/ 0 w 479"/>
                    <a:gd name="T57" fmla="*/ 315 h 58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479"/>
                    <a:gd name="T88" fmla="*/ 0 h 580"/>
                    <a:gd name="T89" fmla="*/ 479 w 479"/>
                    <a:gd name="T90" fmla="*/ 580 h 580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479" h="580">
                      <a:moveTo>
                        <a:pt x="0" y="315"/>
                      </a:moveTo>
                      <a:lnTo>
                        <a:pt x="42" y="337"/>
                      </a:lnTo>
                      <a:lnTo>
                        <a:pt x="147" y="315"/>
                      </a:lnTo>
                      <a:lnTo>
                        <a:pt x="172" y="260"/>
                      </a:lnTo>
                      <a:lnTo>
                        <a:pt x="239" y="225"/>
                      </a:lnTo>
                      <a:lnTo>
                        <a:pt x="247" y="175"/>
                      </a:lnTo>
                      <a:lnTo>
                        <a:pt x="272" y="163"/>
                      </a:lnTo>
                      <a:lnTo>
                        <a:pt x="259" y="135"/>
                      </a:lnTo>
                      <a:lnTo>
                        <a:pt x="287" y="133"/>
                      </a:lnTo>
                      <a:lnTo>
                        <a:pt x="304" y="83"/>
                      </a:lnTo>
                      <a:lnTo>
                        <a:pt x="294" y="33"/>
                      </a:lnTo>
                      <a:lnTo>
                        <a:pt x="389" y="0"/>
                      </a:lnTo>
                      <a:lnTo>
                        <a:pt x="479" y="75"/>
                      </a:lnTo>
                      <a:lnTo>
                        <a:pt x="456" y="100"/>
                      </a:lnTo>
                      <a:lnTo>
                        <a:pt x="371" y="100"/>
                      </a:lnTo>
                      <a:lnTo>
                        <a:pt x="374" y="168"/>
                      </a:lnTo>
                      <a:lnTo>
                        <a:pt x="411" y="210"/>
                      </a:lnTo>
                      <a:lnTo>
                        <a:pt x="386" y="235"/>
                      </a:lnTo>
                      <a:lnTo>
                        <a:pt x="394" y="270"/>
                      </a:lnTo>
                      <a:lnTo>
                        <a:pt x="309" y="400"/>
                      </a:lnTo>
                      <a:lnTo>
                        <a:pt x="274" y="397"/>
                      </a:lnTo>
                      <a:lnTo>
                        <a:pt x="247" y="430"/>
                      </a:lnTo>
                      <a:lnTo>
                        <a:pt x="292" y="552"/>
                      </a:lnTo>
                      <a:lnTo>
                        <a:pt x="224" y="552"/>
                      </a:lnTo>
                      <a:lnTo>
                        <a:pt x="202" y="580"/>
                      </a:lnTo>
                      <a:lnTo>
                        <a:pt x="154" y="510"/>
                      </a:lnTo>
                      <a:lnTo>
                        <a:pt x="20" y="517"/>
                      </a:lnTo>
                      <a:lnTo>
                        <a:pt x="67" y="435"/>
                      </a:lnTo>
                      <a:lnTo>
                        <a:pt x="0" y="31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3" name="Group 344"/>
              <p:cNvGrpSpPr>
                <a:grpSpLocks/>
              </p:cNvGrpSpPr>
              <p:nvPr/>
            </p:nvGrpSpPr>
            <p:grpSpPr bwMode="auto">
              <a:xfrm>
                <a:off x="2036" y="2994"/>
                <a:ext cx="71" cy="38"/>
                <a:chOff x="7257" y="10911"/>
                <a:chExt cx="160" cy="102"/>
              </a:xfrm>
            </p:grpSpPr>
            <p:sp>
              <p:nvSpPr>
                <p:cNvPr id="537" name="Freeform 345"/>
                <p:cNvSpPr>
                  <a:spLocks/>
                </p:cNvSpPr>
                <p:nvPr/>
              </p:nvSpPr>
              <p:spPr bwMode="auto">
                <a:xfrm>
                  <a:off x="7257" y="10911"/>
                  <a:ext cx="160" cy="102"/>
                </a:xfrm>
                <a:custGeom>
                  <a:avLst/>
                  <a:gdLst>
                    <a:gd name="T0" fmla="*/ 0 w 160"/>
                    <a:gd name="T1" fmla="*/ 50 h 102"/>
                    <a:gd name="T2" fmla="*/ 10 w 160"/>
                    <a:gd name="T3" fmla="*/ 0 h 102"/>
                    <a:gd name="T4" fmla="*/ 45 w 160"/>
                    <a:gd name="T5" fmla="*/ 28 h 102"/>
                    <a:gd name="T6" fmla="*/ 105 w 160"/>
                    <a:gd name="T7" fmla="*/ 0 h 102"/>
                    <a:gd name="T8" fmla="*/ 160 w 160"/>
                    <a:gd name="T9" fmla="*/ 37 h 102"/>
                    <a:gd name="T10" fmla="*/ 145 w 160"/>
                    <a:gd name="T11" fmla="*/ 97 h 102"/>
                    <a:gd name="T12" fmla="*/ 140 w 160"/>
                    <a:gd name="T13" fmla="*/ 47 h 102"/>
                    <a:gd name="T14" fmla="*/ 105 w 160"/>
                    <a:gd name="T15" fmla="*/ 28 h 102"/>
                    <a:gd name="T16" fmla="*/ 72 w 160"/>
                    <a:gd name="T17" fmla="*/ 57 h 102"/>
                    <a:gd name="T18" fmla="*/ 80 w 160"/>
                    <a:gd name="T19" fmla="*/ 82 h 102"/>
                    <a:gd name="T20" fmla="*/ 65 w 160"/>
                    <a:gd name="T21" fmla="*/ 102 h 102"/>
                    <a:gd name="T22" fmla="*/ 0 w 160"/>
                    <a:gd name="T23" fmla="*/ 50 h 10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60"/>
                    <a:gd name="T37" fmla="*/ 0 h 102"/>
                    <a:gd name="T38" fmla="*/ 160 w 160"/>
                    <a:gd name="T39" fmla="*/ 102 h 10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60" h="102">
                      <a:moveTo>
                        <a:pt x="0" y="50"/>
                      </a:moveTo>
                      <a:lnTo>
                        <a:pt x="10" y="0"/>
                      </a:lnTo>
                      <a:lnTo>
                        <a:pt x="45" y="28"/>
                      </a:lnTo>
                      <a:lnTo>
                        <a:pt x="105" y="0"/>
                      </a:lnTo>
                      <a:lnTo>
                        <a:pt x="160" y="37"/>
                      </a:lnTo>
                      <a:lnTo>
                        <a:pt x="145" y="97"/>
                      </a:lnTo>
                      <a:lnTo>
                        <a:pt x="140" y="47"/>
                      </a:lnTo>
                      <a:lnTo>
                        <a:pt x="105" y="28"/>
                      </a:lnTo>
                      <a:lnTo>
                        <a:pt x="72" y="57"/>
                      </a:lnTo>
                      <a:lnTo>
                        <a:pt x="80" y="82"/>
                      </a:lnTo>
                      <a:lnTo>
                        <a:pt x="65" y="102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38" name="Freeform 346"/>
                <p:cNvSpPr>
                  <a:spLocks/>
                </p:cNvSpPr>
                <p:nvPr/>
              </p:nvSpPr>
              <p:spPr bwMode="auto">
                <a:xfrm>
                  <a:off x="7257" y="10911"/>
                  <a:ext cx="160" cy="102"/>
                </a:xfrm>
                <a:custGeom>
                  <a:avLst/>
                  <a:gdLst>
                    <a:gd name="T0" fmla="*/ 0 w 160"/>
                    <a:gd name="T1" fmla="*/ 50 h 102"/>
                    <a:gd name="T2" fmla="*/ 10 w 160"/>
                    <a:gd name="T3" fmla="*/ 0 h 102"/>
                    <a:gd name="T4" fmla="*/ 45 w 160"/>
                    <a:gd name="T5" fmla="*/ 28 h 102"/>
                    <a:gd name="T6" fmla="*/ 105 w 160"/>
                    <a:gd name="T7" fmla="*/ 0 h 102"/>
                    <a:gd name="T8" fmla="*/ 160 w 160"/>
                    <a:gd name="T9" fmla="*/ 37 h 102"/>
                    <a:gd name="T10" fmla="*/ 145 w 160"/>
                    <a:gd name="T11" fmla="*/ 97 h 102"/>
                    <a:gd name="T12" fmla="*/ 140 w 160"/>
                    <a:gd name="T13" fmla="*/ 47 h 102"/>
                    <a:gd name="T14" fmla="*/ 105 w 160"/>
                    <a:gd name="T15" fmla="*/ 28 h 102"/>
                    <a:gd name="T16" fmla="*/ 72 w 160"/>
                    <a:gd name="T17" fmla="*/ 57 h 102"/>
                    <a:gd name="T18" fmla="*/ 80 w 160"/>
                    <a:gd name="T19" fmla="*/ 82 h 102"/>
                    <a:gd name="T20" fmla="*/ 65 w 160"/>
                    <a:gd name="T21" fmla="*/ 102 h 102"/>
                    <a:gd name="T22" fmla="*/ 0 w 160"/>
                    <a:gd name="T23" fmla="*/ 50 h 10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60"/>
                    <a:gd name="T37" fmla="*/ 0 h 102"/>
                    <a:gd name="T38" fmla="*/ 160 w 160"/>
                    <a:gd name="T39" fmla="*/ 102 h 10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60" h="102">
                      <a:moveTo>
                        <a:pt x="0" y="50"/>
                      </a:moveTo>
                      <a:lnTo>
                        <a:pt x="10" y="0"/>
                      </a:lnTo>
                      <a:lnTo>
                        <a:pt x="45" y="28"/>
                      </a:lnTo>
                      <a:lnTo>
                        <a:pt x="105" y="0"/>
                      </a:lnTo>
                      <a:lnTo>
                        <a:pt x="160" y="37"/>
                      </a:lnTo>
                      <a:lnTo>
                        <a:pt x="145" y="97"/>
                      </a:lnTo>
                      <a:lnTo>
                        <a:pt x="140" y="47"/>
                      </a:lnTo>
                      <a:lnTo>
                        <a:pt x="105" y="28"/>
                      </a:lnTo>
                      <a:lnTo>
                        <a:pt x="72" y="57"/>
                      </a:lnTo>
                      <a:lnTo>
                        <a:pt x="80" y="82"/>
                      </a:lnTo>
                      <a:lnTo>
                        <a:pt x="65" y="102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4" name="Group 347"/>
              <p:cNvGrpSpPr>
                <a:grpSpLocks/>
              </p:cNvGrpSpPr>
              <p:nvPr/>
            </p:nvGrpSpPr>
            <p:grpSpPr bwMode="auto">
              <a:xfrm>
                <a:off x="4875" y="3177"/>
                <a:ext cx="125" cy="118"/>
                <a:chOff x="13673" y="11393"/>
                <a:chExt cx="282" cy="312"/>
              </a:xfrm>
            </p:grpSpPr>
            <p:sp>
              <p:nvSpPr>
                <p:cNvPr id="535" name="Freeform 348"/>
                <p:cNvSpPr>
                  <a:spLocks/>
                </p:cNvSpPr>
                <p:nvPr/>
              </p:nvSpPr>
              <p:spPr bwMode="auto">
                <a:xfrm>
                  <a:off x="13673" y="11393"/>
                  <a:ext cx="282" cy="312"/>
                </a:xfrm>
                <a:custGeom>
                  <a:avLst/>
                  <a:gdLst>
                    <a:gd name="T0" fmla="*/ 0 w 282"/>
                    <a:gd name="T1" fmla="*/ 0 h 312"/>
                    <a:gd name="T2" fmla="*/ 3 w 282"/>
                    <a:gd name="T3" fmla="*/ 260 h 312"/>
                    <a:gd name="T4" fmla="*/ 50 w 282"/>
                    <a:gd name="T5" fmla="*/ 272 h 312"/>
                    <a:gd name="T6" fmla="*/ 97 w 282"/>
                    <a:gd name="T7" fmla="*/ 202 h 312"/>
                    <a:gd name="T8" fmla="*/ 145 w 282"/>
                    <a:gd name="T9" fmla="*/ 235 h 312"/>
                    <a:gd name="T10" fmla="*/ 192 w 282"/>
                    <a:gd name="T11" fmla="*/ 300 h 312"/>
                    <a:gd name="T12" fmla="*/ 282 w 282"/>
                    <a:gd name="T13" fmla="*/ 312 h 312"/>
                    <a:gd name="T14" fmla="*/ 182 w 282"/>
                    <a:gd name="T15" fmla="*/ 197 h 312"/>
                    <a:gd name="T16" fmla="*/ 187 w 282"/>
                    <a:gd name="T17" fmla="*/ 147 h 312"/>
                    <a:gd name="T18" fmla="*/ 137 w 282"/>
                    <a:gd name="T19" fmla="*/ 120 h 312"/>
                    <a:gd name="T20" fmla="*/ 95 w 282"/>
                    <a:gd name="T21" fmla="*/ 55 h 312"/>
                    <a:gd name="T22" fmla="*/ 0 w 282"/>
                    <a:gd name="T23" fmla="*/ 0 h 3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82"/>
                    <a:gd name="T37" fmla="*/ 0 h 312"/>
                    <a:gd name="T38" fmla="*/ 282 w 282"/>
                    <a:gd name="T39" fmla="*/ 312 h 3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82" h="312">
                      <a:moveTo>
                        <a:pt x="0" y="0"/>
                      </a:moveTo>
                      <a:lnTo>
                        <a:pt x="3" y="260"/>
                      </a:lnTo>
                      <a:lnTo>
                        <a:pt x="50" y="272"/>
                      </a:lnTo>
                      <a:lnTo>
                        <a:pt x="97" y="202"/>
                      </a:lnTo>
                      <a:lnTo>
                        <a:pt x="145" y="235"/>
                      </a:lnTo>
                      <a:lnTo>
                        <a:pt x="192" y="300"/>
                      </a:lnTo>
                      <a:lnTo>
                        <a:pt x="282" y="312"/>
                      </a:lnTo>
                      <a:lnTo>
                        <a:pt x="182" y="197"/>
                      </a:lnTo>
                      <a:lnTo>
                        <a:pt x="187" y="147"/>
                      </a:lnTo>
                      <a:lnTo>
                        <a:pt x="137" y="120"/>
                      </a:lnTo>
                      <a:lnTo>
                        <a:pt x="95" y="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36" name="Freeform 349"/>
                <p:cNvSpPr>
                  <a:spLocks/>
                </p:cNvSpPr>
                <p:nvPr/>
              </p:nvSpPr>
              <p:spPr bwMode="auto">
                <a:xfrm>
                  <a:off x="13673" y="11393"/>
                  <a:ext cx="282" cy="312"/>
                </a:xfrm>
                <a:custGeom>
                  <a:avLst/>
                  <a:gdLst>
                    <a:gd name="T0" fmla="*/ 0 w 282"/>
                    <a:gd name="T1" fmla="*/ 0 h 312"/>
                    <a:gd name="T2" fmla="*/ 3 w 282"/>
                    <a:gd name="T3" fmla="*/ 260 h 312"/>
                    <a:gd name="T4" fmla="*/ 50 w 282"/>
                    <a:gd name="T5" fmla="*/ 272 h 312"/>
                    <a:gd name="T6" fmla="*/ 97 w 282"/>
                    <a:gd name="T7" fmla="*/ 202 h 312"/>
                    <a:gd name="T8" fmla="*/ 145 w 282"/>
                    <a:gd name="T9" fmla="*/ 235 h 312"/>
                    <a:gd name="T10" fmla="*/ 192 w 282"/>
                    <a:gd name="T11" fmla="*/ 300 h 312"/>
                    <a:gd name="T12" fmla="*/ 282 w 282"/>
                    <a:gd name="T13" fmla="*/ 312 h 312"/>
                    <a:gd name="T14" fmla="*/ 182 w 282"/>
                    <a:gd name="T15" fmla="*/ 197 h 312"/>
                    <a:gd name="T16" fmla="*/ 187 w 282"/>
                    <a:gd name="T17" fmla="*/ 147 h 312"/>
                    <a:gd name="T18" fmla="*/ 137 w 282"/>
                    <a:gd name="T19" fmla="*/ 120 h 312"/>
                    <a:gd name="T20" fmla="*/ 95 w 282"/>
                    <a:gd name="T21" fmla="*/ 55 h 312"/>
                    <a:gd name="T22" fmla="*/ 0 w 282"/>
                    <a:gd name="T23" fmla="*/ 0 h 3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82"/>
                    <a:gd name="T37" fmla="*/ 0 h 312"/>
                    <a:gd name="T38" fmla="*/ 282 w 282"/>
                    <a:gd name="T39" fmla="*/ 312 h 3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82" h="312">
                      <a:moveTo>
                        <a:pt x="0" y="0"/>
                      </a:moveTo>
                      <a:lnTo>
                        <a:pt x="3" y="260"/>
                      </a:lnTo>
                      <a:lnTo>
                        <a:pt x="50" y="272"/>
                      </a:lnTo>
                      <a:lnTo>
                        <a:pt x="97" y="202"/>
                      </a:lnTo>
                      <a:lnTo>
                        <a:pt x="145" y="235"/>
                      </a:lnTo>
                      <a:lnTo>
                        <a:pt x="192" y="300"/>
                      </a:lnTo>
                      <a:lnTo>
                        <a:pt x="282" y="312"/>
                      </a:lnTo>
                      <a:lnTo>
                        <a:pt x="182" y="197"/>
                      </a:lnTo>
                      <a:lnTo>
                        <a:pt x="187" y="147"/>
                      </a:lnTo>
                      <a:lnTo>
                        <a:pt x="137" y="120"/>
                      </a:lnTo>
                      <a:lnTo>
                        <a:pt x="95" y="5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350"/>
              <p:cNvGrpSpPr>
                <a:grpSpLocks/>
              </p:cNvGrpSpPr>
              <p:nvPr/>
            </p:nvGrpSpPr>
            <p:grpSpPr bwMode="auto">
              <a:xfrm>
                <a:off x="4967" y="3202"/>
                <a:ext cx="52" cy="32"/>
                <a:chOff x="13880" y="11460"/>
                <a:chExt cx="117" cy="85"/>
              </a:xfrm>
            </p:grpSpPr>
            <p:sp>
              <p:nvSpPr>
                <p:cNvPr id="533" name="Freeform 351"/>
                <p:cNvSpPr>
                  <a:spLocks/>
                </p:cNvSpPr>
                <p:nvPr/>
              </p:nvSpPr>
              <p:spPr bwMode="auto">
                <a:xfrm>
                  <a:off x="13880" y="11460"/>
                  <a:ext cx="117" cy="85"/>
                </a:xfrm>
                <a:custGeom>
                  <a:avLst/>
                  <a:gdLst>
                    <a:gd name="T0" fmla="*/ 0 w 117"/>
                    <a:gd name="T1" fmla="*/ 50 h 85"/>
                    <a:gd name="T2" fmla="*/ 68 w 117"/>
                    <a:gd name="T3" fmla="*/ 85 h 85"/>
                    <a:gd name="T4" fmla="*/ 117 w 117"/>
                    <a:gd name="T5" fmla="*/ 23 h 85"/>
                    <a:gd name="T6" fmla="*/ 97 w 117"/>
                    <a:gd name="T7" fmla="*/ 0 h 85"/>
                    <a:gd name="T8" fmla="*/ 80 w 117"/>
                    <a:gd name="T9" fmla="*/ 33 h 85"/>
                    <a:gd name="T10" fmla="*/ 0 w 117"/>
                    <a:gd name="T11" fmla="*/ 50 h 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7"/>
                    <a:gd name="T19" fmla="*/ 0 h 85"/>
                    <a:gd name="T20" fmla="*/ 117 w 117"/>
                    <a:gd name="T21" fmla="*/ 85 h 8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7" h="85">
                      <a:moveTo>
                        <a:pt x="0" y="50"/>
                      </a:moveTo>
                      <a:lnTo>
                        <a:pt x="68" y="85"/>
                      </a:lnTo>
                      <a:lnTo>
                        <a:pt x="117" y="23"/>
                      </a:lnTo>
                      <a:lnTo>
                        <a:pt x="97" y="0"/>
                      </a:lnTo>
                      <a:lnTo>
                        <a:pt x="80" y="33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34" name="Freeform 352"/>
                <p:cNvSpPr>
                  <a:spLocks/>
                </p:cNvSpPr>
                <p:nvPr/>
              </p:nvSpPr>
              <p:spPr bwMode="auto">
                <a:xfrm>
                  <a:off x="13880" y="11460"/>
                  <a:ext cx="117" cy="85"/>
                </a:xfrm>
                <a:custGeom>
                  <a:avLst/>
                  <a:gdLst>
                    <a:gd name="T0" fmla="*/ 0 w 117"/>
                    <a:gd name="T1" fmla="*/ 50 h 85"/>
                    <a:gd name="T2" fmla="*/ 68 w 117"/>
                    <a:gd name="T3" fmla="*/ 85 h 85"/>
                    <a:gd name="T4" fmla="*/ 117 w 117"/>
                    <a:gd name="T5" fmla="*/ 23 h 85"/>
                    <a:gd name="T6" fmla="*/ 97 w 117"/>
                    <a:gd name="T7" fmla="*/ 0 h 85"/>
                    <a:gd name="T8" fmla="*/ 80 w 117"/>
                    <a:gd name="T9" fmla="*/ 33 h 85"/>
                    <a:gd name="T10" fmla="*/ 0 w 117"/>
                    <a:gd name="T11" fmla="*/ 50 h 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7"/>
                    <a:gd name="T19" fmla="*/ 0 h 85"/>
                    <a:gd name="T20" fmla="*/ 117 w 117"/>
                    <a:gd name="T21" fmla="*/ 85 h 8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7" h="85">
                      <a:moveTo>
                        <a:pt x="0" y="50"/>
                      </a:moveTo>
                      <a:lnTo>
                        <a:pt x="68" y="85"/>
                      </a:lnTo>
                      <a:lnTo>
                        <a:pt x="117" y="23"/>
                      </a:lnTo>
                      <a:lnTo>
                        <a:pt x="97" y="0"/>
                      </a:lnTo>
                      <a:lnTo>
                        <a:pt x="80" y="33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6" name="Group 353"/>
              <p:cNvGrpSpPr>
                <a:grpSpLocks/>
              </p:cNvGrpSpPr>
              <p:nvPr/>
            </p:nvGrpSpPr>
            <p:grpSpPr bwMode="auto">
              <a:xfrm>
                <a:off x="4997" y="3180"/>
                <a:ext cx="28" cy="31"/>
                <a:chOff x="13948" y="11403"/>
                <a:chExt cx="64" cy="80"/>
              </a:xfrm>
            </p:grpSpPr>
            <p:sp>
              <p:nvSpPr>
                <p:cNvPr id="531" name="Freeform 354"/>
                <p:cNvSpPr>
                  <a:spLocks/>
                </p:cNvSpPr>
                <p:nvPr/>
              </p:nvSpPr>
              <p:spPr bwMode="auto">
                <a:xfrm>
                  <a:off x="13948" y="11403"/>
                  <a:ext cx="64" cy="80"/>
                </a:xfrm>
                <a:custGeom>
                  <a:avLst/>
                  <a:gdLst>
                    <a:gd name="T0" fmla="*/ 0 w 64"/>
                    <a:gd name="T1" fmla="*/ 0 h 80"/>
                    <a:gd name="T2" fmla="*/ 47 w 64"/>
                    <a:gd name="T3" fmla="*/ 35 h 80"/>
                    <a:gd name="T4" fmla="*/ 64 w 64"/>
                    <a:gd name="T5" fmla="*/ 80 h 80"/>
                    <a:gd name="T6" fmla="*/ 62 w 64"/>
                    <a:gd name="T7" fmla="*/ 45 h 80"/>
                    <a:gd name="T8" fmla="*/ 0 w 64"/>
                    <a:gd name="T9" fmla="*/ 0 h 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"/>
                    <a:gd name="T16" fmla="*/ 0 h 80"/>
                    <a:gd name="T17" fmla="*/ 64 w 64"/>
                    <a:gd name="T18" fmla="*/ 80 h 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" h="80">
                      <a:moveTo>
                        <a:pt x="0" y="0"/>
                      </a:moveTo>
                      <a:lnTo>
                        <a:pt x="47" y="35"/>
                      </a:lnTo>
                      <a:lnTo>
                        <a:pt x="64" y="80"/>
                      </a:lnTo>
                      <a:lnTo>
                        <a:pt x="62" y="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32" name="Freeform 355"/>
                <p:cNvSpPr>
                  <a:spLocks/>
                </p:cNvSpPr>
                <p:nvPr/>
              </p:nvSpPr>
              <p:spPr bwMode="auto">
                <a:xfrm>
                  <a:off x="13948" y="11403"/>
                  <a:ext cx="64" cy="80"/>
                </a:xfrm>
                <a:custGeom>
                  <a:avLst/>
                  <a:gdLst>
                    <a:gd name="T0" fmla="*/ 0 w 64"/>
                    <a:gd name="T1" fmla="*/ 0 h 80"/>
                    <a:gd name="T2" fmla="*/ 47 w 64"/>
                    <a:gd name="T3" fmla="*/ 35 h 80"/>
                    <a:gd name="T4" fmla="*/ 64 w 64"/>
                    <a:gd name="T5" fmla="*/ 80 h 80"/>
                    <a:gd name="T6" fmla="*/ 62 w 64"/>
                    <a:gd name="T7" fmla="*/ 45 h 80"/>
                    <a:gd name="T8" fmla="*/ 0 w 64"/>
                    <a:gd name="T9" fmla="*/ 0 h 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"/>
                    <a:gd name="T16" fmla="*/ 0 h 80"/>
                    <a:gd name="T17" fmla="*/ 64 w 64"/>
                    <a:gd name="T18" fmla="*/ 80 h 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" h="80">
                      <a:moveTo>
                        <a:pt x="0" y="0"/>
                      </a:moveTo>
                      <a:lnTo>
                        <a:pt x="47" y="35"/>
                      </a:lnTo>
                      <a:lnTo>
                        <a:pt x="64" y="80"/>
                      </a:lnTo>
                      <a:lnTo>
                        <a:pt x="62" y="4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7" name="Group 356"/>
              <p:cNvGrpSpPr>
                <a:grpSpLocks/>
              </p:cNvGrpSpPr>
              <p:nvPr/>
            </p:nvGrpSpPr>
            <p:grpSpPr bwMode="auto">
              <a:xfrm>
                <a:off x="2294" y="3432"/>
                <a:ext cx="102" cy="130"/>
                <a:chOff x="7841" y="12065"/>
                <a:chExt cx="230" cy="342"/>
              </a:xfrm>
            </p:grpSpPr>
            <p:sp>
              <p:nvSpPr>
                <p:cNvPr id="529" name="Freeform 357"/>
                <p:cNvSpPr>
                  <a:spLocks/>
                </p:cNvSpPr>
                <p:nvPr/>
              </p:nvSpPr>
              <p:spPr bwMode="auto">
                <a:xfrm>
                  <a:off x="7841" y="12065"/>
                  <a:ext cx="230" cy="342"/>
                </a:xfrm>
                <a:custGeom>
                  <a:avLst/>
                  <a:gdLst>
                    <a:gd name="T0" fmla="*/ 0 w 230"/>
                    <a:gd name="T1" fmla="*/ 130 h 342"/>
                    <a:gd name="T2" fmla="*/ 18 w 230"/>
                    <a:gd name="T3" fmla="*/ 17 h 342"/>
                    <a:gd name="T4" fmla="*/ 100 w 230"/>
                    <a:gd name="T5" fmla="*/ 0 h 342"/>
                    <a:gd name="T6" fmla="*/ 127 w 230"/>
                    <a:gd name="T7" fmla="*/ 40 h 342"/>
                    <a:gd name="T8" fmla="*/ 135 w 230"/>
                    <a:gd name="T9" fmla="*/ 117 h 342"/>
                    <a:gd name="T10" fmla="*/ 195 w 230"/>
                    <a:gd name="T11" fmla="*/ 132 h 342"/>
                    <a:gd name="T12" fmla="*/ 202 w 230"/>
                    <a:gd name="T13" fmla="*/ 184 h 342"/>
                    <a:gd name="T14" fmla="*/ 230 w 230"/>
                    <a:gd name="T15" fmla="*/ 199 h 342"/>
                    <a:gd name="T16" fmla="*/ 227 w 230"/>
                    <a:gd name="T17" fmla="*/ 269 h 342"/>
                    <a:gd name="T18" fmla="*/ 195 w 230"/>
                    <a:gd name="T19" fmla="*/ 342 h 342"/>
                    <a:gd name="T20" fmla="*/ 122 w 230"/>
                    <a:gd name="T21" fmla="*/ 339 h 342"/>
                    <a:gd name="T22" fmla="*/ 137 w 230"/>
                    <a:gd name="T23" fmla="*/ 257 h 342"/>
                    <a:gd name="T24" fmla="*/ 0 w 230"/>
                    <a:gd name="T25" fmla="*/ 130 h 34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30"/>
                    <a:gd name="T40" fmla="*/ 0 h 342"/>
                    <a:gd name="T41" fmla="*/ 230 w 230"/>
                    <a:gd name="T42" fmla="*/ 342 h 34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30" h="342">
                      <a:moveTo>
                        <a:pt x="0" y="130"/>
                      </a:moveTo>
                      <a:lnTo>
                        <a:pt x="18" y="17"/>
                      </a:lnTo>
                      <a:lnTo>
                        <a:pt x="100" y="0"/>
                      </a:lnTo>
                      <a:lnTo>
                        <a:pt x="127" y="40"/>
                      </a:lnTo>
                      <a:lnTo>
                        <a:pt x="135" y="117"/>
                      </a:lnTo>
                      <a:lnTo>
                        <a:pt x="195" y="132"/>
                      </a:lnTo>
                      <a:lnTo>
                        <a:pt x="202" y="184"/>
                      </a:lnTo>
                      <a:lnTo>
                        <a:pt x="230" y="199"/>
                      </a:lnTo>
                      <a:lnTo>
                        <a:pt x="227" y="269"/>
                      </a:lnTo>
                      <a:lnTo>
                        <a:pt x="195" y="342"/>
                      </a:lnTo>
                      <a:lnTo>
                        <a:pt x="122" y="339"/>
                      </a:lnTo>
                      <a:lnTo>
                        <a:pt x="137" y="257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30" name="Freeform 358"/>
                <p:cNvSpPr>
                  <a:spLocks/>
                </p:cNvSpPr>
                <p:nvPr/>
              </p:nvSpPr>
              <p:spPr bwMode="auto">
                <a:xfrm>
                  <a:off x="7841" y="12065"/>
                  <a:ext cx="230" cy="342"/>
                </a:xfrm>
                <a:custGeom>
                  <a:avLst/>
                  <a:gdLst>
                    <a:gd name="T0" fmla="*/ 0 w 230"/>
                    <a:gd name="T1" fmla="*/ 130 h 342"/>
                    <a:gd name="T2" fmla="*/ 18 w 230"/>
                    <a:gd name="T3" fmla="*/ 17 h 342"/>
                    <a:gd name="T4" fmla="*/ 100 w 230"/>
                    <a:gd name="T5" fmla="*/ 0 h 342"/>
                    <a:gd name="T6" fmla="*/ 127 w 230"/>
                    <a:gd name="T7" fmla="*/ 40 h 342"/>
                    <a:gd name="T8" fmla="*/ 135 w 230"/>
                    <a:gd name="T9" fmla="*/ 117 h 342"/>
                    <a:gd name="T10" fmla="*/ 195 w 230"/>
                    <a:gd name="T11" fmla="*/ 132 h 342"/>
                    <a:gd name="T12" fmla="*/ 202 w 230"/>
                    <a:gd name="T13" fmla="*/ 184 h 342"/>
                    <a:gd name="T14" fmla="*/ 230 w 230"/>
                    <a:gd name="T15" fmla="*/ 199 h 342"/>
                    <a:gd name="T16" fmla="*/ 227 w 230"/>
                    <a:gd name="T17" fmla="*/ 269 h 342"/>
                    <a:gd name="T18" fmla="*/ 195 w 230"/>
                    <a:gd name="T19" fmla="*/ 342 h 342"/>
                    <a:gd name="T20" fmla="*/ 122 w 230"/>
                    <a:gd name="T21" fmla="*/ 339 h 342"/>
                    <a:gd name="T22" fmla="*/ 137 w 230"/>
                    <a:gd name="T23" fmla="*/ 257 h 342"/>
                    <a:gd name="T24" fmla="*/ 0 w 230"/>
                    <a:gd name="T25" fmla="*/ 130 h 34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30"/>
                    <a:gd name="T40" fmla="*/ 0 h 342"/>
                    <a:gd name="T41" fmla="*/ 230 w 230"/>
                    <a:gd name="T42" fmla="*/ 342 h 34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30" h="342">
                      <a:moveTo>
                        <a:pt x="0" y="130"/>
                      </a:moveTo>
                      <a:lnTo>
                        <a:pt x="18" y="17"/>
                      </a:lnTo>
                      <a:lnTo>
                        <a:pt x="100" y="0"/>
                      </a:lnTo>
                      <a:lnTo>
                        <a:pt x="127" y="40"/>
                      </a:lnTo>
                      <a:lnTo>
                        <a:pt x="135" y="117"/>
                      </a:lnTo>
                      <a:lnTo>
                        <a:pt x="195" y="132"/>
                      </a:lnTo>
                      <a:lnTo>
                        <a:pt x="202" y="184"/>
                      </a:lnTo>
                      <a:lnTo>
                        <a:pt x="230" y="199"/>
                      </a:lnTo>
                      <a:lnTo>
                        <a:pt x="227" y="269"/>
                      </a:lnTo>
                      <a:lnTo>
                        <a:pt x="195" y="342"/>
                      </a:lnTo>
                      <a:lnTo>
                        <a:pt x="122" y="339"/>
                      </a:lnTo>
                      <a:lnTo>
                        <a:pt x="137" y="257"/>
                      </a:lnTo>
                      <a:lnTo>
                        <a:pt x="0" y="13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8" name="Group 359"/>
              <p:cNvGrpSpPr>
                <a:grpSpLocks/>
              </p:cNvGrpSpPr>
              <p:nvPr/>
            </p:nvGrpSpPr>
            <p:grpSpPr bwMode="auto">
              <a:xfrm>
                <a:off x="2057" y="3142"/>
                <a:ext cx="160" cy="274"/>
                <a:chOff x="7305" y="11301"/>
                <a:chExt cx="361" cy="721"/>
              </a:xfrm>
            </p:grpSpPr>
            <p:sp>
              <p:nvSpPr>
                <p:cNvPr id="527" name="Freeform 360"/>
                <p:cNvSpPr>
                  <a:spLocks/>
                </p:cNvSpPr>
                <p:nvPr/>
              </p:nvSpPr>
              <p:spPr bwMode="auto">
                <a:xfrm>
                  <a:off x="7305" y="11301"/>
                  <a:ext cx="361" cy="721"/>
                </a:xfrm>
                <a:custGeom>
                  <a:avLst/>
                  <a:gdLst>
                    <a:gd name="T0" fmla="*/ 0 w 361"/>
                    <a:gd name="T1" fmla="*/ 167 h 721"/>
                    <a:gd name="T2" fmla="*/ 4 w 361"/>
                    <a:gd name="T3" fmla="*/ 224 h 721"/>
                    <a:gd name="T4" fmla="*/ 69 w 361"/>
                    <a:gd name="T5" fmla="*/ 322 h 721"/>
                    <a:gd name="T6" fmla="*/ 142 w 361"/>
                    <a:gd name="T7" fmla="*/ 559 h 721"/>
                    <a:gd name="T8" fmla="*/ 309 w 361"/>
                    <a:gd name="T9" fmla="*/ 721 h 721"/>
                    <a:gd name="T10" fmla="*/ 339 w 361"/>
                    <a:gd name="T11" fmla="*/ 691 h 721"/>
                    <a:gd name="T12" fmla="*/ 354 w 361"/>
                    <a:gd name="T13" fmla="*/ 639 h 721"/>
                    <a:gd name="T14" fmla="*/ 326 w 361"/>
                    <a:gd name="T15" fmla="*/ 626 h 721"/>
                    <a:gd name="T16" fmla="*/ 344 w 361"/>
                    <a:gd name="T17" fmla="*/ 606 h 721"/>
                    <a:gd name="T18" fmla="*/ 361 w 361"/>
                    <a:gd name="T19" fmla="*/ 482 h 721"/>
                    <a:gd name="T20" fmla="*/ 336 w 361"/>
                    <a:gd name="T21" fmla="*/ 424 h 721"/>
                    <a:gd name="T22" fmla="*/ 309 w 361"/>
                    <a:gd name="T23" fmla="*/ 424 h 721"/>
                    <a:gd name="T24" fmla="*/ 309 w 361"/>
                    <a:gd name="T25" fmla="*/ 364 h 721"/>
                    <a:gd name="T26" fmla="*/ 279 w 361"/>
                    <a:gd name="T27" fmla="*/ 392 h 721"/>
                    <a:gd name="T28" fmla="*/ 239 w 361"/>
                    <a:gd name="T29" fmla="*/ 364 h 721"/>
                    <a:gd name="T30" fmla="*/ 217 w 361"/>
                    <a:gd name="T31" fmla="*/ 289 h 721"/>
                    <a:gd name="T32" fmla="*/ 252 w 361"/>
                    <a:gd name="T33" fmla="*/ 197 h 721"/>
                    <a:gd name="T34" fmla="*/ 326 w 361"/>
                    <a:gd name="T35" fmla="*/ 159 h 721"/>
                    <a:gd name="T36" fmla="*/ 306 w 361"/>
                    <a:gd name="T37" fmla="*/ 144 h 721"/>
                    <a:gd name="T38" fmla="*/ 319 w 361"/>
                    <a:gd name="T39" fmla="*/ 89 h 721"/>
                    <a:gd name="T40" fmla="*/ 237 w 361"/>
                    <a:gd name="T41" fmla="*/ 84 h 721"/>
                    <a:gd name="T42" fmla="*/ 174 w 361"/>
                    <a:gd name="T43" fmla="*/ 0 h 721"/>
                    <a:gd name="T44" fmla="*/ 157 w 361"/>
                    <a:gd name="T45" fmla="*/ 67 h 721"/>
                    <a:gd name="T46" fmla="*/ 94 w 361"/>
                    <a:gd name="T47" fmla="*/ 114 h 721"/>
                    <a:gd name="T48" fmla="*/ 62 w 361"/>
                    <a:gd name="T49" fmla="*/ 184 h 721"/>
                    <a:gd name="T50" fmla="*/ 22 w 361"/>
                    <a:gd name="T51" fmla="*/ 174 h 721"/>
                    <a:gd name="T52" fmla="*/ 27 w 361"/>
                    <a:gd name="T53" fmla="*/ 132 h 721"/>
                    <a:gd name="T54" fmla="*/ 0 w 361"/>
                    <a:gd name="T55" fmla="*/ 167 h 721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361"/>
                    <a:gd name="T85" fmla="*/ 0 h 721"/>
                    <a:gd name="T86" fmla="*/ 361 w 361"/>
                    <a:gd name="T87" fmla="*/ 721 h 721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361" h="721">
                      <a:moveTo>
                        <a:pt x="0" y="167"/>
                      </a:moveTo>
                      <a:lnTo>
                        <a:pt x="4" y="224"/>
                      </a:lnTo>
                      <a:lnTo>
                        <a:pt x="69" y="322"/>
                      </a:lnTo>
                      <a:lnTo>
                        <a:pt x="142" y="559"/>
                      </a:lnTo>
                      <a:lnTo>
                        <a:pt x="309" y="721"/>
                      </a:lnTo>
                      <a:lnTo>
                        <a:pt x="339" y="691"/>
                      </a:lnTo>
                      <a:lnTo>
                        <a:pt x="354" y="639"/>
                      </a:lnTo>
                      <a:lnTo>
                        <a:pt x="326" y="626"/>
                      </a:lnTo>
                      <a:lnTo>
                        <a:pt x="344" y="606"/>
                      </a:lnTo>
                      <a:lnTo>
                        <a:pt x="361" y="482"/>
                      </a:lnTo>
                      <a:lnTo>
                        <a:pt x="336" y="424"/>
                      </a:lnTo>
                      <a:lnTo>
                        <a:pt x="309" y="424"/>
                      </a:lnTo>
                      <a:lnTo>
                        <a:pt x="309" y="364"/>
                      </a:lnTo>
                      <a:lnTo>
                        <a:pt x="279" y="392"/>
                      </a:lnTo>
                      <a:lnTo>
                        <a:pt x="239" y="364"/>
                      </a:lnTo>
                      <a:lnTo>
                        <a:pt x="217" y="289"/>
                      </a:lnTo>
                      <a:lnTo>
                        <a:pt x="252" y="197"/>
                      </a:lnTo>
                      <a:lnTo>
                        <a:pt x="326" y="159"/>
                      </a:lnTo>
                      <a:lnTo>
                        <a:pt x="306" y="144"/>
                      </a:lnTo>
                      <a:lnTo>
                        <a:pt x="319" y="89"/>
                      </a:lnTo>
                      <a:lnTo>
                        <a:pt x="237" y="84"/>
                      </a:lnTo>
                      <a:lnTo>
                        <a:pt x="174" y="0"/>
                      </a:lnTo>
                      <a:lnTo>
                        <a:pt x="157" y="67"/>
                      </a:lnTo>
                      <a:lnTo>
                        <a:pt x="94" y="114"/>
                      </a:lnTo>
                      <a:lnTo>
                        <a:pt x="62" y="184"/>
                      </a:lnTo>
                      <a:lnTo>
                        <a:pt x="22" y="174"/>
                      </a:lnTo>
                      <a:lnTo>
                        <a:pt x="27" y="132"/>
                      </a:lnTo>
                      <a:lnTo>
                        <a:pt x="0" y="16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28" name="Freeform 361"/>
                <p:cNvSpPr>
                  <a:spLocks/>
                </p:cNvSpPr>
                <p:nvPr/>
              </p:nvSpPr>
              <p:spPr bwMode="auto">
                <a:xfrm>
                  <a:off x="7305" y="11301"/>
                  <a:ext cx="361" cy="721"/>
                </a:xfrm>
                <a:custGeom>
                  <a:avLst/>
                  <a:gdLst>
                    <a:gd name="T0" fmla="*/ 0 w 361"/>
                    <a:gd name="T1" fmla="*/ 167 h 721"/>
                    <a:gd name="T2" fmla="*/ 4 w 361"/>
                    <a:gd name="T3" fmla="*/ 224 h 721"/>
                    <a:gd name="T4" fmla="*/ 69 w 361"/>
                    <a:gd name="T5" fmla="*/ 322 h 721"/>
                    <a:gd name="T6" fmla="*/ 142 w 361"/>
                    <a:gd name="T7" fmla="*/ 559 h 721"/>
                    <a:gd name="T8" fmla="*/ 309 w 361"/>
                    <a:gd name="T9" fmla="*/ 721 h 721"/>
                    <a:gd name="T10" fmla="*/ 339 w 361"/>
                    <a:gd name="T11" fmla="*/ 691 h 721"/>
                    <a:gd name="T12" fmla="*/ 354 w 361"/>
                    <a:gd name="T13" fmla="*/ 639 h 721"/>
                    <a:gd name="T14" fmla="*/ 326 w 361"/>
                    <a:gd name="T15" fmla="*/ 626 h 721"/>
                    <a:gd name="T16" fmla="*/ 344 w 361"/>
                    <a:gd name="T17" fmla="*/ 606 h 721"/>
                    <a:gd name="T18" fmla="*/ 361 w 361"/>
                    <a:gd name="T19" fmla="*/ 482 h 721"/>
                    <a:gd name="T20" fmla="*/ 336 w 361"/>
                    <a:gd name="T21" fmla="*/ 424 h 721"/>
                    <a:gd name="T22" fmla="*/ 309 w 361"/>
                    <a:gd name="T23" fmla="*/ 424 h 721"/>
                    <a:gd name="T24" fmla="*/ 309 w 361"/>
                    <a:gd name="T25" fmla="*/ 364 h 721"/>
                    <a:gd name="T26" fmla="*/ 279 w 361"/>
                    <a:gd name="T27" fmla="*/ 392 h 721"/>
                    <a:gd name="T28" fmla="*/ 239 w 361"/>
                    <a:gd name="T29" fmla="*/ 364 h 721"/>
                    <a:gd name="T30" fmla="*/ 217 w 361"/>
                    <a:gd name="T31" fmla="*/ 289 h 721"/>
                    <a:gd name="T32" fmla="*/ 252 w 361"/>
                    <a:gd name="T33" fmla="*/ 197 h 721"/>
                    <a:gd name="T34" fmla="*/ 326 w 361"/>
                    <a:gd name="T35" fmla="*/ 159 h 721"/>
                    <a:gd name="T36" fmla="*/ 306 w 361"/>
                    <a:gd name="T37" fmla="*/ 144 h 721"/>
                    <a:gd name="T38" fmla="*/ 319 w 361"/>
                    <a:gd name="T39" fmla="*/ 89 h 721"/>
                    <a:gd name="T40" fmla="*/ 237 w 361"/>
                    <a:gd name="T41" fmla="*/ 84 h 721"/>
                    <a:gd name="T42" fmla="*/ 174 w 361"/>
                    <a:gd name="T43" fmla="*/ 0 h 721"/>
                    <a:gd name="T44" fmla="*/ 157 w 361"/>
                    <a:gd name="T45" fmla="*/ 67 h 721"/>
                    <a:gd name="T46" fmla="*/ 94 w 361"/>
                    <a:gd name="T47" fmla="*/ 114 h 721"/>
                    <a:gd name="T48" fmla="*/ 62 w 361"/>
                    <a:gd name="T49" fmla="*/ 184 h 721"/>
                    <a:gd name="T50" fmla="*/ 22 w 361"/>
                    <a:gd name="T51" fmla="*/ 174 h 721"/>
                    <a:gd name="T52" fmla="*/ 27 w 361"/>
                    <a:gd name="T53" fmla="*/ 132 h 721"/>
                    <a:gd name="T54" fmla="*/ 0 w 361"/>
                    <a:gd name="T55" fmla="*/ 167 h 721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361"/>
                    <a:gd name="T85" fmla="*/ 0 h 721"/>
                    <a:gd name="T86" fmla="*/ 361 w 361"/>
                    <a:gd name="T87" fmla="*/ 721 h 721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361" h="721">
                      <a:moveTo>
                        <a:pt x="0" y="167"/>
                      </a:moveTo>
                      <a:lnTo>
                        <a:pt x="4" y="224"/>
                      </a:lnTo>
                      <a:lnTo>
                        <a:pt x="69" y="322"/>
                      </a:lnTo>
                      <a:lnTo>
                        <a:pt x="142" y="559"/>
                      </a:lnTo>
                      <a:lnTo>
                        <a:pt x="309" y="721"/>
                      </a:lnTo>
                      <a:lnTo>
                        <a:pt x="339" y="691"/>
                      </a:lnTo>
                      <a:lnTo>
                        <a:pt x="354" y="639"/>
                      </a:lnTo>
                      <a:lnTo>
                        <a:pt x="326" y="626"/>
                      </a:lnTo>
                      <a:lnTo>
                        <a:pt x="344" y="606"/>
                      </a:lnTo>
                      <a:lnTo>
                        <a:pt x="361" y="482"/>
                      </a:lnTo>
                      <a:lnTo>
                        <a:pt x="336" y="424"/>
                      </a:lnTo>
                      <a:lnTo>
                        <a:pt x="309" y="424"/>
                      </a:lnTo>
                      <a:lnTo>
                        <a:pt x="309" y="364"/>
                      </a:lnTo>
                      <a:lnTo>
                        <a:pt x="279" y="392"/>
                      </a:lnTo>
                      <a:lnTo>
                        <a:pt x="239" y="364"/>
                      </a:lnTo>
                      <a:lnTo>
                        <a:pt x="217" y="289"/>
                      </a:lnTo>
                      <a:lnTo>
                        <a:pt x="252" y="197"/>
                      </a:lnTo>
                      <a:lnTo>
                        <a:pt x="326" y="159"/>
                      </a:lnTo>
                      <a:lnTo>
                        <a:pt x="306" y="144"/>
                      </a:lnTo>
                      <a:lnTo>
                        <a:pt x="319" y="89"/>
                      </a:lnTo>
                      <a:lnTo>
                        <a:pt x="237" y="84"/>
                      </a:lnTo>
                      <a:lnTo>
                        <a:pt x="174" y="0"/>
                      </a:lnTo>
                      <a:lnTo>
                        <a:pt x="157" y="67"/>
                      </a:lnTo>
                      <a:lnTo>
                        <a:pt x="94" y="114"/>
                      </a:lnTo>
                      <a:lnTo>
                        <a:pt x="62" y="184"/>
                      </a:lnTo>
                      <a:lnTo>
                        <a:pt x="22" y="174"/>
                      </a:lnTo>
                      <a:lnTo>
                        <a:pt x="27" y="132"/>
                      </a:lnTo>
                      <a:lnTo>
                        <a:pt x="0" y="16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9" name="Group 362"/>
              <p:cNvGrpSpPr>
                <a:grpSpLocks/>
              </p:cNvGrpSpPr>
              <p:nvPr/>
            </p:nvGrpSpPr>
            <p:grpSpPr bwMode="auto">
              <a:xfrm>
                <a:off x="4571" y="2968"/>
                <a:ext cx="32" cy="42"/>
                <a:chOff x="12984" y="10844"/>
                <a:chExt cx="73" cy="109"/>
              </a:xfrm>
            </p:grpSpPr>
            <p:sp>
              <p:nvSpPr>
                <p:cNvPr id="525" name="Freeform 363"/>
                <p:cNvSpPr>
                  <a:spLocks/>
                </p:cNvSpPr>
                <p:nvPr/>
              </p:nvSpPr>
              <p:spPr bwMode="auto">
                <a:xfrm>
                  <a:off x="12984" y="10844"/>
                  <a:ext cx="73" cy="109"/>
                </a:xfrm>
                <a:custGeom>
                  <a:avLst/>
                  <a:gdLst>
                    <a:gd name="T0" fmla="*/ 0 w 73"/>
                    <a:gd name="T1" fmla="*/ 109 h 109"/>
                    <a:gd name="T2" fmla="*/ 48 w 73"/>
                    <a:gd name="T3" fmla="*/ 57 h 109"/>
                    <a:gd name="T4" fmla="*/ 73 w 73"/>
                    <a:gd name="T5" fmla="*/ 0 h 109"/>
                    <a:gd name="T6" fmla="*/ 0 w 73"/>
                    <a:gd name="T7" fmla="*/ 109 h 10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109"/>
                    <a:gd name="T14" fmla="*/ 73 w 73"/>
                    <a:gd name="T15" fmla="*/ 109 h 10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109">
                      <a:moveTo>
                        <a:pt x="0" y="109"/>
                      </a:moveTo>
                      <a:lnTo>
                        <a:pt x="48" y="57"/>
                      </a:lnTo>
                      <a:lnTo>
                        <a:pt x="73" y="0"/>
                      </a:lnTo>
                      <a:lnTo>
                        <a:pt x="0" y="10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26" name="Freeform 364"/>
                <p:cNvSpPr>
                  <a:spLocks/>
                </p:cNvSpPr>
                <p:nvPr/>
              </p:nvSpPr>
              <p:spPr bwMode="auto">
                <a:xfrm>
                  <a:off x="12984" y="10844"/>
                  <a:ext cx="73" cy="109"/>
                </a:xfrm>
                <a:custGeom>
                  <a:avLst/>
                  <a:gdLst>
                    <a:gd name="T0" fmla="*/ 0 w 73"/>
                    <a:gd name="T1" fmla="*/ 109 h 109"/>
                    <a:gd name="T2" fmla="*/ 48 w 73"/>
                    <a:gd name="T3" fmla="*/ 57 h 109"/>
                    <a:gd name="T4" fmla="*/ 73 w 73"/>
                    <a:gd name="T5" fmla="*/ 0 h 109"/>
                    <a:gd name="T6" fmla="*/ 0 w 73"/>
                    <a:gd name="T7" fmla="*/ 109 h 10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"/>
                    <a:gd name="T13" fmla="*/ 0 h 109"/>
                    <a:gd name="T14" fmla="*/ 73 w 73"/>
                    <a:gd name="T15" fmla="*/ 109 h 10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" h="109">
                      <a:moveTo>
                        <a:pt x="0" y="109"/>
                      </a:moveTo>
                      <a:lnTo>
                        <a:pt x="48" y="57"/>
                      </a:lnTo>
                      <a:lnTo>
                        <a:pt x="73" y="0"/>
                      </a:lnTo>
                      <a:lnTo>
                        <a:pt x="0" y="10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0" name="Group 365"/>
              <p:cNvGrpSpPr>
                <a:grpSpLocks/>
              </p:cNvGrpSpPr>
              <p:nvPr/>
            </p:nvGrpSpPr>
            <p:grpSpPr bwMode="auto">
              <a:xfrm>
                <a:off x="4607" y="2856"/>
                <a:ext cx="50" cy="92"/>
                <a:chOff x="13067" y="10549"/>
                <a:chExt cx="112" cy="242"/>
              </a:xfrm>
            </p:grpSpPr>
            <p:sp>
              <p:nvSpPr>
                <p:cNvPr id="523" name="Freeform 366"/>
                <p:cNvSpPr>
                  <a:spLocks/>
                </p:cNvSpPr>
                <p:nvPr/>
              </p:nvSpPr>
              <p:spPr bwMode="auto">
                <a:xfrm>
                  <a:off x="13067" y="10549"/>
                  <a:ext cx="112" cy="242"/>
                </a:xfrm>
                <a:custGeom>
                  <a:avLst/>
                  <a:gdLst>
                    <a:gd name="T0" fmla="*/ 0 w 112"/>
                    <a:gd name="T1" fmla="*/ 92 h 242"/>
                    <a:gd name="T2" fmla="*/ 20 w 112"/>
                    <a:gd name="T3" fmla="*/ 0 h 242"/>
                    <a:gd name="T4" fmla="*/ 60 w 112"/>
                    <a:gd name="T5" fmla="*/ 0 h 242"/>
                    <a:gd name="T6" fmla="*/ 69 w 112"/>
                    <a:gd name="T7" fmla="*/ 65 h 242"/>
                    <a:gd name="T8" fmla="*/ 40 w 112"/>
                    <a:gd name="T9" fmla="*/ 127 h 242"/>
                    <a:gd name="T10" fmla="*/ 50 w 112"/>
                    <a:gd name="T11" fmla="*/ 162 h 242"/>
                    <a:gd name="T12" fmla="*/ 109 w 112"/>
                    <a:gd name="T13" fmla="*/ 190 h 242"/>
                    <a:gd name="T14" fmla="*/ 112 w 112"/>
                    <a:gd name="T15" fmla="*/ 242 h 242"/>
                    <a:gd name="T16" fmla="*/ 74 w 112"/>
                    <a:gd name="T17" fmla="*/ 190 h 242"/>
                    <a:gd name="T18" fmla="*/ 74 w 112"/>
                    <a:gd name="T19" fmla="*/ 215 h 242"/>
                    <a:gd name="T20" fmla="*/ 20 w 112"/>
                    <a:gd name="T21" fmla="*/ 190 h 242"/>
                    <a:gd name="T22" fmla="*/ 0 w 112"/>
                    <a:gd name="T23" fmla="*/ 92 h 24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2"/>
                    <a:gd name="T37" fmla="*/ 0 h 242"/>
                    <a:gd name="T38" fmla="*/ 112 w 112"/>
                    <a:gd name="T39" fmla="*/ 242 h 24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2" h="242">
                      <a:moveTo>
                        <a:pt x="0" y="92"/>
                      </a:moveTo>
                      <a:lnTo>
                        <a:pt x="20" y="0"/>
                      </a:lnTo>
                      <a:lnTo>
                        <a:pt x="60" y="0"/>
                      </a:lnTo>
                      <a:lnTo>
                        <a:pt x="69" y="65"/>
                      </a:lnTo>
                      <a:lnTo>
                        <a:pt x="40" y="127"/>
                      </a:lnTo>
                      <a:lnTo>
                        <a:pt x="50" y="162"/>
                      </a:lnTo>
                      <a:lnTo>
                        <a:pt x="109" y="190"/>
                      </a:lnTo>
                      <a:lnTo>
                        <a:pt x="112" y="242"/>
                      </a:lnTo>
                      <a:lnTo>
                        <a:pt x="74" y="190"/>
                      </a:lnTo>
                      <a:lnTo>
                        <a:pt x="74" y="215"/>
                      </a:lnTo>
                      <a:lnTo>
                        <a:pt x="20" y="190"/>
                      </a:lnTo>
                      <a:lnTo>
                        <a:pt x="0" y="9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24" name="Freeform 367"/>
                <p:cNvSpPr>
                  <a:spLocks/>
                </p:cNvSpPr>
                <p:nvPr/>
              </p:nvSpPr>
              <p:spPr bwMode="auto">
                <a:xfrm>
                  <a:off x="13067" y="10549"/>
                  <a:ext cx="112" cy="242"/>
                </a:xfrm>
                <a:custGeom>
                  <a:avLst/>
                  <a:gdLst>
                    <a:gd name="T0" fmla="*/ 0 w 112"/>
                    <a:gd name="T1" fmla="*/ 92 h 242"/>
                    <a:gd name="T2" fmla="*/ 20 w 112"/>
                    <a:gd name="T3" fmla="*/ 0 h 242"/>
                    <a:gd name="T4" fmla="*/ 60 w 112"/>
                    <a:gd name="T5" fmla="*/ 0 h 242"/>
                    <a:gd name="T6" fmla="*/ 69 w 112"/>
                    <a:gd name="T7" fmla="*/ 65 h 242"/>
                    <a:gd name="T8" fmla="*/ 40 w 112"/>
                    <a:gd name="T9" fmla="*/ 127 h 242"/>
                    <a:gd name="T10" fmla="*/ 50 w 112"/>
                    <a:gd name="T11" fmla="*/ 162 h 242"/>
                    <a:gd name="T12" fmla="*/ 109 w 112"/>
                    <a:gd name="T13" fmla="*/ 190 h 242"/>
                    <a:gd name="T14" fmla="*/ 112 w 112"/>
                    <a:gd name="T15" fmla="*/ 242 h 242"/>
                    <a:gd name="T16" fmla="*/ 74 w 112"/>
                    <a:gd name="T17" fmla="*/ 190 h 242"/>
                    <a:gd name="T18" fmla="*/ 74 w 112"/>
                    <a:gd name="T19" fmla="*/ 215 h 242"/>
                    <a:gd name="T20" fmla="*/ 20 w 112"/>
                    <a:gd name="T21" fmla="*/ 190 h 242"/>
                    <a:gd name="T22" fmla="*/ 0 w 112"/>
                    <a:gd name="T23" fmla="*/ 92 h 24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2"/>
                    <a:gd name="T37" fmla="*/ 0 h 242"/>
                    <a:gd name="T38" fmla="*/ 112 w 112"/>
                    <a:gd name="T39" fmla="*/ 242 h 24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2" h="242">
                      <a:moveTo>
                        <a:pt x="0" y="92"/>
                      </a:moveTo>
                      <a:lnTo>
                        <a:pt x="20" y="0"/>
                      </a:lnTo>
                      <a:lnTo>
                        <a:pt x="60" y="0"/>
                      </a:lnTo>
                      <a:lnTo>
                        <a:pt x="69" y="65"/>
                      </a:lnTo>
                      <a:lnTo>
                        <a:pt x="40" y="127"/>
                      </a:lnTo>
                      <a:lnTo>
                        <a:pt x="50" y="162"/>
                      </a:lnTo>
                      <a:lnTo>
                        <a:pt x="109" y="190"/>
                      </a:lnTo>
                      <a:lnTo>
                        <a:pt x="112" y="242"/>
                      </a:lnTo>
                      <a:lnTo>
                        <a:pt x="74" y="190"/>
                      </a:lnTo>
                      <a:lnTo>
                        <a:pt x="74" y="215"/>
                      </a:lnTo>
                      <a:lnTo>
                        <a:pt x="20" y="190"/>
                      </a:lnTo>
                      <a:lnTo>
                        <a:pt x="0" y="9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1" name="Group 368"/>
              <p:cNvGrpSpPr>
                <a:grpSpLocks/>
              </p:cNvGrpSpPr>
              <p:nvPr/>
            </p:nvGrpSpPr>
            <p:grpSpPr bwMode="auto">
              <a:xfrm>
                <a:off x="4610" y="2934"/>
                <a:ext cx="16" cy="19"/>
                <a:chOff x="13074" y="10754"/>
                <a:chExt cx="35" cy="50"/>
              </a:xfrm>
            </p:grpSpPr>
            <p:sp>
              <p:nvSpPr>
                <p:cNvPr id="521" name="Freeform 369"/>
                <p:cNvSpPr>
                  <a:spLocks/>
                </p:cNvSpPr>
                <p:nvPr/>
              </p:nvSpPr>
              <p:spPr bwMode="auto">
                <a:xfrm>
                  <a:off x="13074" y="10754"/>
                  <a:ext cx="35" cy="50"/>
                </a:xfrm>
                <a:custGeom>
                  <a:avLst/>
                  <a:gdLst>
                    <a:gd name="T0" fmla="*/ 0 w 35"/>
                    <a:gd name="T1" fmla="*/ 0 h 50"/>
                    <a:gd name="T2" fmla="*/ 18 w 35"/>
                    <a:gd name="T3" fmla="*/ 0 h 50"/>
                    <a:gd name="T4" fmla="*/ 35 w 35"/>
                    <a:gd name="T5" fmla="*/ 10 h 50"/>
                    <a:gd name="T6" fmla="*/ 25 w 35"/>
                    <a:gd name="T7" fmla="*/ 50 h 50"/>
                    <a:gd name="T8" fmla="*/ 0 w 35"/>
                    <a:gd name="T9" fmla="*/ 0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50"/>
                    <a:gd name="T17" fmla="*/ 35 w 35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50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35" y="10"/>
                      </a:lnTo>
                      <a:lnTo>
                        <a:pt x="25" y="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22" name="Freeform 370"/>
                <p:cNvSpPr>
                  <a:spLocks/>
                </p:cNvSpPr>
                <p:nvPr/>
              </p:nvSpPr>
              <p:spPr bwMode="auto">
                <a:xfrm>
                  <a:off x="13074" y="10754"/>
                  <a:ext cx="35" cy="50"/>
                </a:xfrm>
                <a:custGeom>
                  <a:avLst/>
                  <a:gdLst>
                    <a:gd name="T0" fmla="*/ 0 w 35"/>
                    <a:gd name="T1" fmla="*/ 0 h 50"/>
                    <a:gd name="T2" fmla="*/ 18 w 35"/>
                    <a:gd name="T3" fmla="*/ 0 h 50"/>
                    <a:gd name="T4" fmla="*/ 35 w 35"/>
                    <a:gd name="T5" fmla="*/ 10 h 50"/>
                    <a:gd name="T6" fmla="*/ 25 w 35"/>
                    <a:gd name="T7" fmla="*/ 50 h 50"/>
                    <a:gd name="T8" fmla="*/ 0 w 35"/>
                    <a:gd name="T9" fmla="*/ 0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50"/>
                    <a:gd name="T17" fmla="*/ 35 w 35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50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35" y="10"/>
                      </a:lnTo>
                      <a:lnTo>
                        <a:pt x="25" y="5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2" name="Group 371"/>
              <p:cNvGrpSpPr>
                <a:grpSpLocks/>
              </p:cNvGrpSpPr>
              <p:nvPr/>
            </p:nvGrpSpPr>
            <p:grpSpPr bwMode="auto">
              <a:xfrm>
                <a:off x="4632" y="2959"/>
                <a:ext cx="15" cy="22"/>
                <a:chOff x="13122" y="10821"/>
                <a:chExt cx="34" cy="58"/>
              </a:xfrm>
            </p:grpSpPr>
            <p:sp>
              <p:nvSpPr>
                <p:cNvPr id="519" name="Freeform 372"/>
                <p:cNvSpPr>
                  <a:spLocks/>
                </p:cNvSpPr>
                <p:nvPr/>
              </p:nvSpPr>
              <p:spPr bwMode="auto">
                <a:xfrm>
                  <a:off x="13122" y="10821"/>
                  <a:ext cx="34" cy="58"/>
                </a:xfrm>
                <a:custGeom>
                  <a:avLst/>
                  <a:gdLst>
                    <a:gd name="T0" fmla="*/ 0 w 34"/>
                    <a:gd name="T1" fmla="*/ 0 h 58"/>
                    <a:gd name="T2" fmla="*/ 5 w 34"/>
                    <a:gd name="T3" fmla="*/ 58 h 58"/>
                    <a:gd name="T4" fmla="*/ 34 w 34"/>
                    <a:gd name="T5" fmla="*/ 33 h 58"/>
                    <a:gd name="T6" fmla="*/ 0 w 34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4"/>
                    <a:gd name="T13" fmla="*/ 0 h 58"/>
                    <a:gd name="T14" fmla="*/ 34 w 34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4" h="58">
                      <a:moveTo>
                        <a:pt x="0" y="0"/>
                      </a:moveTo>
                      <a:lnTo>
                        <a:pt x="5" y="58"/>
                      </a:lnTo>
                      <a:lnTo>
                        <a:pt x="34" y="3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20" name="Freeform 373"/>
                <p:cNvSpPr>
                  <a:spLocks/>
                </p:cNvSpPr>
                <p:nvPr/>
              </p:nvSpPr>
              <p:spPr bwMode="auto">
                <a:xfrm>
                  <a:off x="13122" y="10821"/>
                  <a:ext cx="34" cy="58"/>
                </a:xfrm>
                <a:custGeom>
                  <a:avLst/>
                  <a:gdLst>
                    <a:gd name="T0" fmla="*/ 0 w 34"/>
                    <a:gd name="T1" fmla="*/ 0 h 58"/>
                    <a:gd name="T2" fmla="*/ 5 w 34"/>
                    <a:gd name="T3" fmla="*/ 58 h 58"/>
                    <a:gd name="T4" fmla="*/ 34 w 34"/>
                    <a:gd name="T5" fmla="*/ 33 h 58"/>
                    <a:gd name="T6" fmla="*/ 0 w 34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4"/>
                    <a:gd name="T13" fmla="*/ 0 h 58"/>
                    <a:gd name="T14" fmla="*/ 34 w 34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4" h="58">
                      <a:moveTo>
                        <a:pt x="0" y="0"/>
                      </a:moveTo>
                      <a:lnTo>
                        <a:pt x="5" y="58"/>
                      </a:lnTo>
                      <a:lnTo>
                        <a:pt x="34" y="3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3" name="Group 374"/>
              <p:cNvGrpSpPr>
                <a:grpSpLocks/>
              </p:cNvGrpSpPr>
              <p:nvPr/>
            </p:nvGrpSpPr>
            <p:grpSpPr bwMode="auto">
              <a:xfrm>
                <a:off x="4634" y="2991"/>
                <a:ext cx="54" cy="63"/>
                <a:chOff x="13127" y="10904"/>
                <a:chExt cx="122" cy="167"/>
              </a:xfrm>
            </p:grpSpPr>
            <p:sp>
              <p:nvSpPr>
                <p:cNvPr id="517" name="Freeform 375"/>
                <p:cNvSpPr>
                  <a:spLocks/>
                </p:cNvSpPr>
                <p:nvPr/>
              </p:nvSpPr>
              <p:spPr bwMode="auto">
                <a:xfrm>
                  <a:off x="13127" y="10904"/>
                  <a:ext cx="122" cy="167"/>
                </a:xfrm>
                <a:custGeom>
                  <a:avLst/>
                  <a:gdLst>
                    <a:gd name="T0" fmla="*/ 0 w 122"/>
                    <a:gd name="T1" fmla="*/ 112 h 167"/>
                    <a:gd name="T2" fmla="*/ 22 w 122"/>
                    <a:gd name="T3" fmla="*/ 52 h 167"/>
                    <a:gd name="T4" fmla="*/ 52 w 122"/>
                    <a:gd name="T5" fmla="*/ 62 h 167"/>
                    <a:gd name="T6" fmla="*/ 99 w 122"/>
                    <a:gd name="T7" fmla="*/ 0 h 167"/>
                    <a:gd name="T8" fmla="*/ 122 w 122"/>
                    <a:gd name="T9" fmla="*/ 37 h 167"/>
                    <a:gd name="T10" fmla="*/ 117 w 122"/>
                    <a:gd name="T11" fmla="*/ 134 h 167"/>
                    <a:gd name="T12" fmla="*/ 104 w 122"/>
                    <a:gd name="T13" fmla="*/ 94 h 167"/>
                    <a:gd name="T14" fmla="*/ 97 w 122"/>
                    <a:gd name="T15" fmla="*/ 167 h 167"/>
                    <a:gd name="T16" fmla="*/ 64 w 122"/>
                    <a:gd name="T17" fmla="*/ 147 h 167"/>
                    <a:gd name="T18" fmla="*/ 44 w 122"/>
                    <a:gd name="T19" fmla="*/ 74 h 167"/>
                    <a:gd name="T20" fmla="*/ 0 w 122"/>
                    <a:gd name="T21" fmla="*/ 112 h 16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22"/>
                    <a:gd name="T34" fmla="*/ 0 h 167"/>
                    <a:gd name="T35" fmla="*/ 122 w 122"/>
                    <a:gd name="T36" fmla="*/ 167 h 16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22" h="167">
                      <a:moveTo>
                        <a:pt x="0" y="112"/>
                      </a:moveTo>
                      <a:lnTo>
                        <a:pt x="22" y="52"/>
                      </a:lnTo>
                      <a:lnTo>
                        <a:pt x="52" y="62"/>
                      </a:lnTo>
                      <a:lnTo>
                        <a:pt x="99" y="0"/>
                      </a:lnTo>
                      <a:lnTo>
                        <a:pt x="122" y="37"/>
                      </a:lnTo>
                      <a:lnTo>
                        <a:pt x="117" y="134"/>
                      </a:lnTo>
                      <a:lnTo>
                        <a:pt x="104" y="94"/>
                      </a:lnTo>
                      <a:lnTo>
                        <a:pt x="97" y="167"/>
                      </a:lnTo>
                      <a:lnTo>
                        <a:pt x="64" y="147"/>
                      </a:lnTo>
                      <a:lnTo>
                        <a:pt x="44" y="74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18" name="Freeform 376"/>
                <p:cNvSpPr>
                  <a:spLocks/>
                </p:cNvSpPr>
                <p:nvPr/>
              </p:nvSpPr>
              <p:spPr bwMode="auto">
                <a:xfrm>
                  <a:off x="13127" y="10904"/>
                  <a:ext cx="122" cy="167"/>
                </a:xfrm>
                <a:custGeom>
                  <a:avLst/>
                  <a:gdLst>
                    <a:gd name="T0" fmla="*/ 0 w 122"/>
                    <a:gd name="T1" fmla="*/ 112 h 167"/>
                    <a:gd name="T2" fmla="*/ 22 w 122"/>
                    <a:gd name="T3" fmla="*/ 52 h 167"/>
                    <a:gd name="T4" fmla="*/ 52 w 122"/>
                    <a:gd name="T5" fmla="*/ 62 h 167"/>
                    <a:gd name="T6" fmla="*/ 99 w 122"/>
                    <a:gd name="T7" fmla="*/ 0 h 167"/>
                    <a:gd name="T8" fmla="*/ 122 w 122"/>
                    <a:gd name="T9" fmla="*/ 37 h 167"/>
                    <a:gd name="T10" fmla="*/ 117 w 122"/>
                    <a:gd name="T11" fmla="*/ 134 h 167"/>
                    <a:gd name="T12" fmla="*/ 104 w 122"/>
                    <a:gd name="T13" fmla="*/ 94 h 167"/>
                    <a:gd name="T14" fmla="*/ 97 w 122"/>
                    <a:gd name="T15" fmla="*/ 167 h 167"/>
                    <a:gd name="T16" fmla="*/ 64 w 122"/>
                    <a:gd name="T17" fmla="*/ 147 h 167"/>
                    <a:gd name="T18" fmla="*/ 44 w 122"/>
                    <a:gd name="T19" fmla="*/ 74 h 167"/>
                    <a:gd name="T20" fmla="*/ 0 w 122"/>
                    <a:gd name="T21" fmla="*/ 112 h 16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22"/>
                    <a:gd name="T34" fmla="*/ 0 h 167"/>
                    <a:gd name="T35" fmla="*/ 122 w 122"/>
                    <a:gd name="T36" fmla="*/ 167 h 16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22" h="167">
                      <a:moveTo>
                        <a:pt x="0" y="112"/>
                      </a:moveTo>
                      <a:lnTo>
                        <a:pt x="22" y="52"/>
                      </a:lnTo>
                      <a:lnTo>
                        <a:pt x="52" y="62"/>
                      </a:lnTo>
                      <a:lnTo>
                        <a:pt x="99" y="0"/>
                      </a:lnTo>
                      <a:lnTo>
                        <a:pt x="122" y="37"/>
                      </a:lnTo>
                      <a:lnTo>
                        <a:pt x="117" y="134"/>
                      </a:lnTo>
                      <a:lnTo>
                        <a:pt x="104" y="94"/>
                      </a:lnTo>
                      <a:lnTo>
                        <a:pt x="97" y="167"/>
                      </a:lnTo>
                      <a:lnTo>
                        <a:pt x="64" y="147"/>
                      </a:lnTo>
                      <a:lnTo>
                        <a:pt x="44" y="74"/>
                      </a:lnTo>
                      <a:lnTo>
                        <a:pt x="0" y="11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4" name="Group 377"/>
              <p:cNvGrpSpPr>
                <a:grpSpLocks/>
              </p:cNvGrpSpPr>
              <p:nvPr/>
            </p:nvGrpSpPr>
            <p:grpSpPr bwMode="auto">
              <a:xfrm>
                <a:off x="4639" y="2976"/>
                <a:ext cx="16" cy="26"/>
                <a:chOff x="13139" y="10866"/>
                <a:chExt cx="35" cy="68"/>
              </a:xfrm>
            </p:grpSpPr>
            <p:sp>
              <p:nvSpPr>
                <p:cNvPr id="515" name="Freeform 378"/>
                <p:cNvSpPr>
                  <a:spLocks/>
                </p:cNvSpPr>
                <p:nvPr/>
              </p:nvSpPr>
              <p:spPr bwMode="auto">
                <a:xfrm>
                  <a:off x="13139" y="10866"/>
                  <a:ext cx="35" cy="68"/>
                </a:xfrm>
                <a:custGeom>
                  <a:avLst/>
                  <a:gdLst>
                    <a:gd name="T0" fmla="*/ 0 w 35"/>
                    <a:gd name="T1" fmla="*/ 45 h 68"/>
                    <a:gd name="T2" fmla="*/ 5 w 35"/>
                    <a:gd name="T3" fmla="*/ 28 h 68"/>
                    <a:gd name="T4" fmla="*/ 35 w 35"/>
                    <a:gd name="T5" fmla="*/ 0 h 68"/>
                    <a:gd name="T6" fmla="*/ 20 w 35"/>
                    <a:gd name="T7" fmla="*/ 68 h 68"/>
                    <a:gd name="T8" fmla="*/ 0 w 35"/>
                    <a:gd name="T9" fmla="*/ 45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68"/>
                    <a:gd name="T17" fmla="*/ 35 w 35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68">
                      <a:moveTo>
                        <a:pt x="0" y="45"/>
                      </a:moveTo>
                      <a:lnTo>
                        <a:pt x="5" y="28"/>
                      </a:lnTo>
                      <a:lnTo>
                        <a:pt x="35" y="0"/>
                      </a:lnTo>
                      <a:lnTo>
                        <a:pt x="20" y="68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16" name="Freeform 379"/>
                <p:cNvSpPr>
                  <a:spLocks/>
                </p:cNvSpPr>
                <p:nvPr/>
              </p:nvSpPr>
              <p:spPr bwMode="auto">
                <a:xfrm>
                  <a:off x="13139" y="10866"/>
                  <a:ext cx="35" cy="68"/>
                </a:xfrm>
                <a:custGeom>
                  <a:avLst/>
                  <a:gdLst>
                    <a:gd name="T0" fmla="*/ 0 w 35"/>
                    <a:gd name="T1" fmla="*/ 45 h 68"/>
                    <a:gd name="T2" fmla="*/ 5 w 35"/>
                    <a:gd name="T3" fmla="*/ 28 h 68"/>
                    <a:gd name="T4" fmla="*/ 35 w 35"/>
                    <a:gd name="T5" fmla="*/ 0 h 68"/>
                    <a:gd name="T6" fmla="*/ 20 w 35"/>
                    <a:gd name="T7" fmla="*/ 68 h 68"/>
                    <a:gd name="T8" fmla="*/ 0 w 35"/>
                    <a:gd name="T9" fmla="*/ 45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68"/>
                    <a:gd name="T17" fmla="*/ 35 w 35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68">
                      <a:moveTo>
                        <a:pt x="0" y="45"/>
                      </a:moveTo>
                      <a:lnTo>
                        <a:pt x="5" y="28"/>
                      </a:lnTo>
                      <a:lnTo>
                        <a:pt x="35" y="0"/>
                      </a:lnTo>
                      <a:lnTo>
                        <a:pt x="20" y="68"/>
                      </a:lnTo>
                      <a:lnTo>
                        <a:pt x="0" y="4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5" name="Group 380"/>
              <p:cNvGrpSpPr>
                <a:grpSpLocks/>
              </p:cNvGrpSpPr>
              <p:nvPr/>
            </p:nvGrpSpPr>
            <p:grpSpPr bwMode="auto">
              <a:xfrm>
                <a:off x="3266" y="2217"/>
                <a:ext cx="127" cy="114"/>
                <a:chOff x="10037" y="8866"/>
                <a:chExt cx="287" cy="300"/>
              </a:xfrm>
            </p:grpSpPr>
            <p:sp>
              <p:nvSpPr>
                <p:cNvPr id="513" name="Freeform 381"/>
                <p:cNvSpPr>
                  <a:spLocks/>
                </p:cNvSpPr>
                <p:nvPr/>
              </p:nvSpPr>
              <p:spPr bwMode="auto">
                <a:xfrm>
                  <a:off x="10037" y="8866"/>
                  <a:ext cx="287" cy="300"/>
                </a:xfrm>
                <a:custGeom>
                  <a:avLst/>
                  <a:gdLst>
                    <a:gd name="T0" fmla="*/ 0 w 287"/>
                    <a:gd name="T1" fmla="*/ 55 h 300"/>
                    <a:gd name="T2" fmla="*/ 13 w 287"/>
                    <a:gd name="T3" fmla="*/ 215 h 300"/>
                    <a:gd name="T4" fmla="*/ 165 w 287"/>
                    <a:gd name="T5" fmla="*/ 292 h 300"/>
                    <a:gd name="T6" fmla="*/ 237 w 287"/>
                    <a:gd name="T7" fmla="*/ 300 h 300"/>
                    <a:gd name="T8" fmla="*/ 287 w 287"/>
                    <a:gd name="T9" fmla="*/ 225 h 300"/>
                    <a:gd name="T10" fmla="*/ 265 w 287"/>
                    <a:gd name="T11" fmla="*/ 132 h 300"/>
                    <a:gd name="T12" fmla="*/ 280 w 287"/>
                    <a:gd name="T13" fmla="*/ 105 h 300"/>
                    <a:gd name="T14" fmla="*/ 267 w 287"/>
                    <a:gd name="T15" fmla="*/ 40 h 300"/>
                    <a:gd name="T16" fmla="*/ 162 w 287"/>
                    <a:gd name="T17" fmla="*/ 17 h 300"/>
                    <a:gd name="T18" fmla="*/ 87 w 287"/>
                    <a:gd name="T19" fmla="*/ 0 h 300"/>
                    <a:gd name="T20" fmla="*/ 0 w 287"/>
                    <a:gd name="T21" fmla="*/ 55 h 30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87"/>
                    <a:gd name="T34" fmla="*/ 0 h 300"/>
                    <a:gd name="T35" fmla="*/ 287 w 287"/>
                    <a:gd name="T36" fmla="*/ 300 h 30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87" h="300">
                      <a:moveTo>
                        <a:pt x="0" y="55"/>
                      </a:moveTo>
                      <a:lnTo>
                        <a:pt x="13" y="215"/>
                      </a:lnTo>
                      <a:lnTo>
                        <a:pt x="165" y="292"/>
                      </a:lnTo>
                      <a:lnTo>
                        <a:pt x="237" y="300"/>
                      </a:lnTo>
                      <a:lnTo>
                        <a:pt x="287" y="225"/>
                      </a:lnTo>
                      <a:lnTo>
                        <a:pt x="265" y="132"/>
                      </a:lnTo>
                      <a:lnTo>
                        <a:pt x="280" y="105"/>
                      </a:lnTo>
                      <a:lnTo>
                        <a:pt x="267" y="40"/>
                      </a:lnTo>
                      <a:lnTo>
                        <a:pt x="162" y="17"/>
                      </a:lnTo>
                      <a:lnTo>
                        <a:pt x="87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14" name="Freeform 382"/>
                <p:cNvSpPr>
                  <a:spLocks/>
                </p:cNvSpPr>
                <p:nvPr/>
              </p:nvSpPr>
              <p:spPr bwMode="auto">
                <a:xfrm>
                  <a:off x="10037" y="8866"/>
                  <a:ext cx="287" cy="300"/>
                </a:xfrm>
                <a:custGeom>
                  <a:avLst/>
                  <a:gdLst>
                    <a:gd name="T0" fmla="*/ 0 w 287"/>
                    <a:gd name="T1" fmla="*/ 55 h 300"/>
                    <a:gd name="T2" fmla="*/ 13 w 287"/>
                    <a:gd name="T3" fmla="*/ 215 h 300"/>
                    <a:gd name="T4" fmla="*/ 165 w 287"/>
                    <a:gd name="T5" fmla="*/ 292 h 300"/>
                    <a:gd name="T6" fmla="*/ 237 w 287"/>
                    <a:gd name="T7" fmla="*/ 300 h 300"/>
                    <a:gd name="T8" fmla="*/ 287 w 287"/>
                    <a:gd name="T9" fmla="*/ 225 h 300"/>
                    <a:gd name="T10" fmla="*/ 265 w 287"/>
                    <a:gd name="T11" fmla="*/ 132 h 300"/>
                    <a:gd name="T12" fmla="*/ 280 w 287"/>
                    <a:gd name="T13" fmla="*/ 105 h 300"/>
                    <a:gd name="T14" fmla="*/ 267 w 287"/>
                    <a:gd name="T15" fmla="*/ 40 h 300"/>
                    <a:gd name="T16" fmla="*/ 162 w 287"/>
                    <a:gd name="T17" fmla="*/ 17 h 300"/>
                    <a:gd name="T18" fmla="*/ 87 w 287"/>
                    <a:gd name="T19" fmla="*/ 0 h 300"/>
                    <a:gd name="T20" fmla="*/ 0 w 287"/>
                    <a:gd name="T21" fmla="*/ 55 h 30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87"/>
                    <a:gd name="T34" fmla="*/ 0 h 300"/>
                    <a:gd name="T35" fmla="*/ 287 w 287"/>
                    <a:gd name="T36" fmla="*/ 300 h 30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87" h="300">
                      <a:moveTo>
                        <a:pt x="0" y="55"/>
                      </a:moveTo>
                      <a:lnTo>
                        <a:pt x="13" y="215"/>
                      </a:lnTo>
                      <a:lnTo>
                        <a:pt x="165" y="292"/>
                      </a:lnTo>
                      <a:lnTo>
                        <a:pt x="237" y="300"/>
                      </a:lnTo>
                      <a:lnTo>
                        <a:pt x="287" y="225"/>
                      </a:lnTo>
                      <a:lnTo>
                        <a:pt x="265" y="132"/>
                      </a:lnTo>
                      <a:lnTo>
                        <a:pt x="280" y="105"/>
                      </a:lnTo>
                      <a:lnTo>
                        <a:pt x="267" y="40"/>
                      </a:lnTo>
                      <a:lnTo>
                        <a:pt x="162" y="17"/>
                      </a:lnTo>
                      <a:lnTo>
                        <a:pt x="87" y="0"/>
                      </a:lnTo>
                      <a:lnTo>
                        <a:pt x="0" y="5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6" name="Group 383"/>
              <p:cNvGrpSpPr>
                <a:grpSpLocks/>
              </p:cNvGrpSpPr>
              <p:nvPr/>
            </p:nvGrpSpPr>
            <p:grpSpPr bwMode="auto">
              <a:xfrm>
                <a:off x="2970" y="2469"/>
                <a:ext cx="40" cy="84"/>
                <a:chOff x="9368" y="9530"/>
                <a:chExt cx="90" cy="222"/>
              </a:xfrm>
            </p:grpSpPr>
            <p:sp>
              <p:nvSpPr>
                <p:cNvPr id="511" name="Freeform 384"/>
                <p:cNvSpPr>
                  <a:spLocks/>
                </p:cNvSpPr>
                <p:nvPr/>
              </p:nvSpPr>
              <p:spPr bwMode="auto">
                <a:xfrm>
                  <a:off x="9368" y="9530"/>
                  <a:ext cx="90" cy="222"/>
                </a:xfrm>
                <a:custGeom>
                  <a:avLst/>
                  <a:gdLst>
                    <a:gd name="T0" fmla="*/ 0 w 90"/>
                    <a:gd name="T1" fmla="*/ 140 h 222"/>
                    <a:gd name="T2" fmla="*/ 13 w 90"/>
                    <a:gd name="T3" fmla="*/ 0 h 222"/>
                    <a:gd name="T4" fmla="*/ 90 w 90"/>
                    <a:gd name="T5" fmla="*/ 5 h 222"/>
                    <a:gd name="T6" fmla="*/ 55 w 90"/>
                    <a:gd name="T7" fmla="*/ 100 h 222"/>
                    <a:gd name="T8" fmla="*/ 55 w 90"/>
                    <a:gd name="T9" fmla="*/ 210 h 222"/>
                    <a:gd name="T10" fmla="*/ 10 w 90"/>
                    <a:gd name="T11" fmla="*/ 222 h 222"/>
                    <a:gd name="T12" fmla="*/ 18 w 90"/>
                    <a:gd name="T13" fmla="*/ 147 h 222"/>
                    <a:gd name="T14" fmla="*/ 0 w 90"/>
                    <a:gd name="T15" fmla="*/ 140 h 22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90"/>
                    <a:gd name="T25" fmla="*/ 0 h 222"/>
                    <a:gd name="T26" fmla="*/ 90 w 90"/>
                    <a:gd name="T27" fmla="*/ 222 h 22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90" h="222">
                      <a:moveTo>
                        <a:pt x="0" y="140"/>
                      </a:moveTo>
                      <a:lnTo>
                        <a:pt x="13" y="0"/>
                      </a:lnTo>
                      <a:lnTo>
                        <a:pt x="90" y="5"/>
                      </a:lnTo>
                      <a:lnTo>
                        <a:pt x="55" y="100"/>
                      </a:lnTo>
                      <a:lnTo>
                        <a:pt x="55" y="210"/>
                      </a:lnTo>
                      <a:lnTo>
                        <a:pt x="10" y="222"/>
                      </a:lnTo>
                      <a:lnTo>
                        <a:pt x="18" y="147"/>
                      </a:lnTo>
                      <a:lnTo>
                        <a:pt x="0" y="1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12" name="Freeform 385"/>
                <p:cNvSpPr>
                  <a:spLocks/>
                </p:cNvSpPr>
                <p:nvPr/>
              </p:nvSpPr>
              <p:spPr bwMode="auto">
                <a:xfrm>
                  <a:off x="9368" y="9530"/>
                  <a:ext cx="90" cy="222"/>
                </a:xfrm>
                <a:custGeom>
                  <a:avLst/>
                  <a:gdLst>
                    <a:gd name="T0" fmla="*/ 0 w 90"/>
                    <a:gd name="T1" fmla="*/ 140 h 222"/>
                    <a:gd name="T2" fmla="*/ 13 w 90"/>
                    <a:gd name="T3" fmla="*/ 0 h 222"/>
                    <a:gd name="T4" fmla="*/ 90 w 90"/>
                    <a:gd name="T5" fmla="*/ 5 h 222"/>
                    <a:gd name="T6" fmla="*/ 55 w 90"/>
                    <a:gd name="T7" fmla="*/ 100 h 222"/>
                    <a:gd name="T8" fmla="*/ 55 w 90"/>
                    <a:gd name="T9" fmla="*/ 210 h 222"/>
                    <a:gd name="T10" fmla="*/ 10 w 90"/>
                    <a:gd name="T11" fmla="*/ 222 h 222"/>
                    <a:gd name="T12" fmla="*/ 18 w 90"/>
                    <a:gd name="T13" fmla="*/ 147 h 222"/>
                    <a:gd name="T14" fmla="*/ 0 w 90"/>
                    <a:gd name="T15" fmla="*/ 140 h 22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90"/>
                    <a:gd name="T25" fmla="*/ 0 h 222"/>
                    <a:gd name="T26" fmla="*/ 90 w 90"/>
                    <a:gd name="T27" fmla="*/ 222 h 22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90" h="222">
                      <a:moveTo>
                        <a:pt x="0" y="140"/>
                      </a:moveTo>
                      <a:lnTo>
                        <a:pt x="13" y="0"/>
                      </a:lnTo>
                      <a:lnTo>
                        <a:pt x="90" y="5"/>
                      </a:lnTo>
                      <a:lnTo>
                        <a:pt x="55" y="100"/>
                      </a:lnTo>
                      <a:lnTo>
                        <a:pt x="55" y="210"/>
                      </a:lnTo>
                      <a:lnTo>
                        <a:pt x="10" y="222"/>
                      </a:lnTo>
                      <a:lnTo>
                        <a:pt x="18" y="147"/>
                      </a:lnTo>
                      <a:lnTo>
                        <a:pt x="0" y="1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7" name="Group 386"/>
              <p:cNvGrpSpPr>
                <a:grpSpLocks/>
              </p:cNvGrpSpPr>
              <p:nvPr/>
            </p:nvGrpSpPr>
            <p:grpSpPr bwMode="auto">
              <a:xfrm>
                <a:off x="3342" y="2347"/>
                <a:ext cx="121" cy="86"/>
                <a:chOff x="10209" y="9208"/>
                <a:chExt cx="272" cy="227"/>
              </a:xfrm>
            </p:grpSpPr>
            <p:sp>
              <p:nvSpPr>
                <p:cNvPr id="509" name="Freeform 387"/>
                <p:cNvSpPr>
                  <a:spLocks/>
                </p:cNvSpPr>
                <p:nvPr/>
              </p:nvSpPr>
              <p:spPr bwMode="auto">
                <a:xfrm>
                  <a:off x="10209" y="9208"/>
                  <a:ext cx="272" cy="227"/>
                </a:xfrm>
                <a:custGeom>
                  <a:avLst/>
                  <a:gdLst>
                    <a:gd name="T0" fmla="*/ 0 w 272"/>
                    <a:gd name="T1" fmla="*/ 112 h 227"/>
                    <a:gd name="T2" fmla="*/ 75 w 272"/>
                    <a:gd name="T3" fmla="*/ 205 h 227"/>
                    <a:gd name="T4" fmla="*/ 245 w 272"/>
                    <a:gd name="T5" fmla="*/ 227 h 227"/>
                    <a:gd name="T6" fmla="*/ 272 w 272"/>
                    <a:gd name="T7" fmla="*/ 145 h 227"/>
                    <a:gd name="T8" fmla="*/ 230 w 272"/>
                    <a:gd name="T9" fmla="*/ 140 h 227"/>
                    <a:gd name="T10" fmla="*/ 227 w 272"/>
                    <a:gd name="T11" fmla="*/ 75 h 227"/>
                    <a:gd name="T12" fmla="*/ 190 w 272"/>
                    <a:gd name="T13" fmla="*/ 0 h 227"/>
                    <a:gd name="T14" fmla="*/ 75 w 272"/>
                    <a:gd name="T15" fmla="*/ 17 h 227"/>
                    <a:gd name="T16" fmla="*/ 0 w 272"/>
                    <a:gd name="T17" fmla="*/ 112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72"/>
                    <a:gd name="T28" fmla="*/ 0 h 227"/>
                    <a:gd name="T29" fmla="*/ 272 w 272"/>
                    <a:gd name="T30" fmla="*/ 227 h 22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72" h="227">
                      <a:moveTo>
                        <a:pt x="0" y="112"/>
                      </a:moveTo>
                      <a:lnTo>
                        <a:pt x="75" y="205"/>
                      </a:lnTo>
                      <a:lnTo>
                        <a:pt x="245" y="227"/>
                      </a:lnTo>
                      <a:lnTo>
                        <a:pt x="272" y="145"/>
                      </a:lnTo>
                      <a:lnTo>
                        <a:pt x="230" y="140"/>
                      </a:lnTo>
                      <a:lnTo>
                        <a:pt x="227" y="75"/>
                      </a:lnTo>
                      <a:lnTo>
                        <a:pt x="190" y="0"/>
                      </a:lnTo>
                      <a:lnTo>
                        <a:pt x="75" y="17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10" name="Freeform 388"/>
                <p:cNvSpPr>
                  <a:spLocks/>
                </p:cNvSpPr>
                <p:nvPr/>
              </p:nvSpPr>
              <p:spPr bwMode="auto">
                <a:xfrm>
                  <a:off x="10209" y="9208"/>
                  <a:ext cx="272" cy="227"/>
                </a:xfrm>
                <a:custGeom>
                  <a:avLst/>
                  <a:gdLst>
                    <a:gd name="T0" fmla="*/ 0 w 272"/>
                    <a:gd name="T1" fmla="*/ 112 h 227"/>
                    <a:gd name="T2" fmla="*/ 75 w 272"/>
                    <a:gd name="T3" fmla="*/ 205 h 227"/>
                    <a:gd name="T4" fmla="*/ 245 w 272"/>
                    <a:gd name="T5" fmla="*/ 227 h 227"/>
                    <a:gd name="T6" fmla="*/ 272 w 272"/>
                    <a:gd name="T7" fmla="*/ 145 h 227"/>
                    <a:gd name="T8" fmla="*/ 230 w 272"/>
                    <a:gd name="T9" fmla="*/ 140 h 227"/>
                    <a:gd name="T10" fmla="*/ 227 w 272"/>
                    <a:gd name="T11" fmla="*/ 75 h 227"/>
                    <a:gd name="T12" fmla="*/ 190 w 272"/>
                    <a:gd name="T13" fmla="*/ 0 h 227"/>
                    <a:gd name="T14" fmla="*/ 75 w 272"/>
                    <a:gd name="T15" fmla="*/ 17 h 227"/>
                    <a:gd name="T16" fmla="*/ 0 w 272"/>
                    <a:gd name="T17" fmla="*/ 112 h 22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72"/>
                    <a:gd name="T28" fmla="*/ 0 h 227"/>
                    <a:gd name="T29" fmla="*/ 272 w 272"/>
                    <a:gd name="T30" fmla="*/ 227 h 22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72" h="227">
                      <a:moveTo>
                        <a:pt x="0" y="112"/>
                      </a:moveTo>
                      <a:lnTo>
                        <a:pt x="75" y="205"/>
                      </a:lnTo>
                      <a:lnTo>
                        <a:pt x="245" y="227"/>
                      </a:lnTo>
                      <a:lnTo>
                        <a:pt x="272" y="145"/>
                      </a:lnTo>
                      <a:lnTo>
                        <a:pt x="230" y="140"/>
                      </a:lnTo>
                      <a:lnTo>
                        <a:pt x="227" y="75"/>
                      </a:lnTo>
                      <a:lnTo>
                        <a:pt x="190" y="0"/>
                      </a:lnTo>
                      <a:lnTo>
                        <a:pt x="75" y="17"/>
                      </a:lnTo>
                      <a:lnTo>
                        <a:pt x="0" y="11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8" name="Group 389"/>
              <p:cNvGrpSpPr>
                <a:grpSpLocks/>
              </p:cNvGrpSpPr>
              <p:nvPr/>
            </p:nvGrpSpPr>
            <p:grpSpPr bwMode="auto">
              <a:xfrm>
                <a:off x="3526" y="2635"/>
                <a:ext cx="266" cy="267"/>
                <a:chOff x="10624" y="9967"/>
                <a:chExt cx="601" cy="702"/>
              </a:xfrm>
            </p:grpSpPr>
            <p:sp>
              <p:nvSpPr>
                <p:cNvPr id="507" name="Freeform 390"/>
                <p:cNvSpPr>
                  <a:spLocks/>
                </p:cNvSpPr>
                <p:nvPr/>
              </p:nvSpPr>
              <p:spPr bwMode="auto">
                <a:xfrm>
                  <a:off x="10624" y="9967"/>
                  <a:ext cx="601" cy="702"/>
                </a:xfrm>
                <a:custGeom>
                  <a:avLst/>
                  <a:gdLst>
                    <a:gd name="T0" fmla="*/ 0 w 601"/>
                    <a:gd name="T1" fmla="*/ 180 h 702"/>
                    <a:gd name="T2" fmla="*/ 7 w 601"/>
                    <a:gd name="T3" fmla="*/ 122 h 702"/>
                    <a:gd name="T4" fmla="*/ 37 w 601"/>
                    <a:gd name="T5" fmla="*/ 130 h 702"/>
                    <a:gd name="T6" fmla="*/ 79 w 601"/>
                    <a:gd name="T7" fmla="*/ 98 h 702"/>
                    <a:gd name="T8" fmla="*/ 94 w 601"/>
                    <a:gd name="T9" fmla="*/ 70 h 702"/>
                    <a:gd name="T10" fmla="*/ 64 w 601"/>
                    <a:gd name="T11" fmla="*/ 28 h 702"/>
                    <a:gd name="T12" fmla="*/ 127 w 601"/>
                    <a:gd name="T13" fmla="*/ 0 h 702"/>
                    <a:gd name="T14" fmla="*/ 257 w 601"/>
                    <a:gd name="T15" fmla="*/ 83 h 702"/>
                    <a:gd name="T16" fmla="*/ 257 w 601"/>
                    <a:gd name="T17" fmla="*/ 108 h 702"/>
                    <a:gd name="T18" fmla="*/ 289 w 601"/>
                    <a:gd name="T19" fmla="*/ 127 h 702"/>
                    <a:gd name="T20" fmla="*/ 314 w 601"/>
                    <a:gd name="T21" fmla="*/ 150 h 702"/>
                    <a:gd name="T22" fmla="*/ 339 w 601"/>
                    <a:gd name="T23" fmla="*/ 130 h 702"/>
                    <a:gd name="T24" fmla="*/ 389 w 601"/>
                    <a:gd name="T25" fmla="*/ 157 h 702"/>
                    <a:gd name="T26" fmla="*/ 461 w 601"/>
                    <a:gd name="T27" fmla="*/ 320 h 702"/>
                    <a:gd name="T28" fmla="*/ 469 w 601"/>
                    <a:gd name="T29" fmla="*/ 327 h 702"/>
                    <a:gd name="T30" fmla="*/ 496 w 601"/>
                    <a:gd name="T31" fmla="*/ 395 h 702"/>
                    <a:gd name="T32" fmla="*/ 586 w 601"/>
                    <a:gd name="T33" fmla="*/ 407 h 702"/>
                    <a:gd name="T34" fmla="*/ 601 w 601"/>
                    <a:gd name="T35" fmla="*/ 440 h 702"/>
                    <a:gd name="T36" fmla="*/ 578 w 601"/>
                    <a:gd name="T37" fmla="*/ 520 h 702"/>
                    <a:gd name="T38" fmla="*/ 496 w 601"/>
                    <a:gd name="T39" fmla="*/ 562 h 702"/>
                    <a:gd name="T40" fmla="*/ 404 w 601"/>
                    <a:gd name="T41" fmla="*/ 589 h 702"/>
                    <a:gd name="T42" fmla="*/ 331 w 601"/>
                    <a:gd name="T43" fmla="*/ 702 h 702"/>
                    <a:gd name="T44" fmla="*/ 331 w 601"/>
                    <a:gd name="T45" fmla="*/ 657 h 702"/>
                    <a:gd name="T46" fmla="*/ 279 w 601"/>
                    <a:gd name="T47" fmla="*/ 627 h 702"/>
                    <a:gd name="T48" fmla="*/ 227 w 601"/>
                    <a:gd name="T49" fmla="*/ 667 h 702"/>
                    <a:gd name="T50" fmla="*/ 174 w 601"/>
                    <a:gd name="T51" fmla="*/ 540 h 702"/>
                    <a:gd name="T52" fmla="*/ 134 w 601"/>
                    <a:gd name="T53" fmla="*/ 490 h 702"/>
                    <a:gd name="T54" fmla="*/ 104 w 601"/>
                    <a:gd name="T55" fmla="*/ 357 h 702"/>
                    <a:gd name="T56" fmla="*/ 0 w 601"/>
                    <a:gd name="T57" fmla="*/ 180 h 70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601"/>
                    <a:gd name="T88" fmla="*/ 0 h 702"/>
                    <a:gd name="T89" fmla="*/ 601 w 601"/>
                    <a:gd name="T90" fmla="*/ 702 h 702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601" h="702">
                      <a:moveTo>
                        <a:pt x="0" y="180"/>
                      </a:moveTo>
                      <a:lnTo>
                        <a:pt x="7" y="122"/>
                      </a:lnTo>
                      <a:lnTo>
                        <a:pt x="37" y="130"/>
                      </a:lnTo>
                      <a:lnTo>
                        <a:pt x="79" y="98"/>
                      </a:lnTo>
                      <a:lnTo>
                        <a:pt x="94" y="70"/>
                      </a:lnTo>
                      <a:lnTo>
                        <a:pt x="64" y="28"/>
                      </a:lnTo>
                      <a:lnTo>
                        <a:pt x="127" y="0"/>
                      </a:lnTo>
                      <a:lnTo>
                        <a:pt x="257" y="83"/>
                      </a:lnTo>
                      <a:lnTo>
                        <a:pt x="257" y="108"/>
                      </a:lnTo>
                      <a:lnTo>
                        <a:pt x="289" y="127"/>
                      </a:lnTo>
                      <a:lnTo>
                        <a:pt x="314" y="150"/>
                      </a:lnTo>
                      <a:lnTo>
                        <a:pt x="339" y="130"/>
                      </a:lnTo>
                      <a:lnTo>
                        <a:pt x="389" y="157"/>
                      </a:lnTo>
                      <a:lnTo>
                        <a:pt x="461" y="320"/>
                      </a:lnTo>
                      <a:lnTo>
                        <a:pt x="469" y="327"/>
                      </a:lnTo>
                      <a:lnTo>
                        <a:pt x="496" y="395"/>
                      </a:lnTo>
                      <a:lnTo>
                        <a:pt x="586" y="407"/>
                      </a:lnTo>
                      <a:lnTo>
                        <a:pt x="601" y="440"/>
                      </a:lnTo>
                      <a:lnTo>
                        <a:pt x="578" y="520"/>
                      </a:lnTo>
                      <a:lnTo>
                        <a:pt x="496" y="562"/>
                      </a:lnTo>
                      <a:lnTo>
                        <a:pt x="404" y="589"/>
                      </a:lnTo>
                      <a:lnTo>
                        <a:pt x="331" y="702"/>
                      </a:lnTo>
                      <a:lnTo>
                        <a:pt x="331" y="657"/>
                      </a:lnTo>
                      <a:lnTo>
                        <a:pt x="279" y="627"/>
                      </a:lnTo>
                      <a:lnTo>
                        <a:pt x="227" y="667"/>
                      </a:lnTo>
                      <a:lnTo>
                        <a:pt x="174" y="540"/>
                      </a:lnTo>
                      <a:lnTo>
                        <a:pt x="134" y="490"/>
                      </a:lnTo>
                      <a:lnTo>
                        <a:pt x="104" y="357"/>
                      </a:lnTo>
                      <a:lnTo>
                        <a:pt x="0" y="18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8" name="Freeform 391"/>
                <p:cNvSpPr>
                  <a:spLocks/>
                </p:cNvSpPr>
                <p:nvPr/>
              </p:nvSpPr>
              <p:spPr bwMode="auto">
                <a:xfrm>
                  <a:off x="10624" y="9967"/>
                  <a:ext cx="601" cy="702"/>
                </a:xfrm>
                <a:custGeom>
                  <a:avLst/>
                  <a:gdLst>
                    <a:gd name="T0" fmla="*/ 0 w 601"/>
                    <a:gd name="T1" fmla="*/ 180 h 702"/>
                    <a:gd name="T2" fmla="*/ 7 w 601"/>
                    <a:gd name="T3" fmla="*/ 122 h 702"/>
                    <a:gd name="T4" fmla="*/ 37 w 601"/>
                    <a:gd name="T5" fmla="*/ 130 h 702"/>
                    <a:gd name="T6" fmla="*/ 79 w 601"/>
                    <a:gd name="T7" fmla="*/ 98 h 702"/>
                    <a:gd name="T8" fmla="*/ 94 w 601"/>
                    <a:gd name="T9" fmla="*/ 70 h 702"/>
                    <a:gd name="T10" fmla="*/ 64 w 601"/>
                    <a:gd name="T11" fmla="*/ 28 h 702"/>
                    <a:gd name="T12" fmla="*/ 127 w 601"/>
                    <a:gd name="T13" fmla="*/ 0 h 702"/>
                    <a:gd name="T14" fmla="*/ 257 w 601"/>
                    <a:gd name="T15" fmla="*/ 83 h 702"/>
                    <a:gd name="T16" fmla="*/ 257 w 601"/>
                    <a:gd name="T17" fmla="*/ 108 h 702"/>
                    <a:gd name="T18" fmla="*/ 289 w 601"/>
                    <a:gd name="T19" fmla="*/ 127 h 702"/>
                    <a:gd name="T20" fmla="*/ 314 w 601"/>
                    <a:gd name="T21" fmla="*/ 150 h 702"/>
                    <a:gd name="T22" fmla="*/ 339 w 601"/>
                    <a:gd name="T23" fmla="*/ 130 h 702"/>
                    <a:gd name="T24" fmla="*/ 389 w 601"/>
                    <a:gd name="T25" fmla="*/ 157 h 702"/>
                    <a:gd name="T26" fmla="*/ 461 w 601"/>
                    <a:gd name="T27" fmla="*/ 320 h 702"/>
                    <a:gd name="T28" fmla="*/ 469 w 601"/>
                    <a:gd name="T29" fmla="*/ 327 h 702"/>
                    <a:gd name="T30" fmla="*/ 496 w 601"/>
                    <a:gd name="T31" fmla="*/ 395 h 702"/>
                    <a:gd name="T32" fmla="*/ 586 w 601"/>
                    <a:gd name="T33" fmla="*/ 407 h 702"/>
                    <a:gd name="T34" fmla="*/ 601 w 601"/>
                    <a:gd name="T35" fmla="*/ 440 h 702"/>
                    <a:gd name="T36" fmla="*/ 578 w 601"/>
                    <a:gd name="T37" fmla="*/ 520 h 702"/>
                    <a:gd name="T38" fmla="*/ 496 w 601"/>
                    <a:gd name="T39" fmla="*/ 562 h 702"/>
                    <a:gd name="T40" fmla="*/ 404 w 601"/>
                    <a:gd name="T41" fmla="*/ 589 h 702"/>
                    <a:gd name="T42" fmla="*/ 331 w 601"/>
                    <a:gd name="T43" fmla="*/ 702 h 702"/>
                    <a:gd name="T44" fmla="*/ 331 w 601"/>
                    <a:gd name="T45" fmla="*/ 657 h 702"/>
                    <a:gd name="T46" fmla="*/ 279 w 601"/>
                    <a:gd name="T47" fmla="*/ 627 h 702"/>
                    <a:gd name="T48" fmla="*/ 227 w 601"/>
                    <a:gd name="T49" fmla="*/ 667 h 702"/>
                    <a:gd name="T50" fmla="*/ 174 w 601"/>
                    <a:gd name="T51" fmla="*/ 540 h 702"/>
                    <a:gd name="T52" fmla="*/ 134 w 601"/>
                    <a:gd name="T53" fmla="*/ 490 h 702"/>
                    <a:gd name="T54" fmla="*/ 104 w 601"/>
                    <a:gd name="T55" fmla="*/ 357 h 702"/>
                    <a:gd name="T56" fmla="*/ 0 w 601"/>
                    <a:gd name="T57" fmla="*/ 180 h 70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601"/>
                    <a:gd name="T88" fmla="*/ 0 h 702"/>
                    <a:gd name="T89" fmla="*/ 601 w 601"/>
                    <a:gd name="T90" fmla="*/ 702 h 702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601" h="702">
                      <a:moveTo>
                        <a:pt x="0" y="180"/>
                      </a:moveTo>
                      <a:lnTo>
                        <a:pt x="7" y="122"/>
                      </a:lnTo>
                      <a:lnTo>
                        <a:pt x="37" y="130"/>
                      </a:lnTo>
                      <a:lnTo>
                        <a:pt x="79" y="98"/>
                      </a:lnTo>
                      <a:lnTo>
                        <a:pt x="94" y="70"/>
                      </a:lnTo>
                      <a:lnTo>
                        <a:pt x="64" y="28"/>
                      </a:lnTo>
                      <a:lnTo>
                        <a:pt x="127" y="0"/>
                      </a:lnTo>
                      <a:lnTo>
                        <a:pt x="257" y="83"/>
                      </a:lnTo>
                      <a:lnTo>
                        <a:pt x="257" y="108"/>
                      </a:lnTo>
                      <a:lnTo>
                        <a:pt x="289" y="127"/>
                      </a:lnTo>
                      <a:lnTo>
                        <a:pt x="314" y="150"/>
                      </a:lnTo>
                      <a:lnTo>
                        <a:pt x="339" y="130"/>
                      </a:lnTo>
                      <a:lnTo>
                        <a:pt x="389" y="157"/>
                      </a:lnTo>
                      <a:lnTo>
                        <a:pt x="461" y="320"/>
                      </a:lnTo>
                      <a:lnTo>
                        <a:pt x="469" y="327"/>
                      </a:lnTo>
                      <a:lnTo>
                        <a:pt x="496" y="395"/>
                      </a:lnTo>
                      <a:lnTo>
                        <a:pt x="586" y="407"/>
                      </a:lnTo>
                      <a:lnTo>
                        <a:pt x="601" y="440"/>
                      </a:lnTo>
                      <a:lnTo>
                        <a:pt x="578" y="520"/>
                      </a:lnTo>
                      <a:lnTo>
                        <a:pt x="496" y="562"/>
                      </a:lnTo>
                      <a:lnTo>
                        <a:pt x="404" y="589"/>
                      </a:lnTo>
                      <a:lnTo>
                        <a:pt x="331" y="702"/>
                      </a:lnTo>
                      <a:lnTo>
                        <a:pt x="331" y="657"/>
                      </a:lnTo>
                      <a:lnTo>
                        <a:pt x="279" y="627"/>
                      </a:lnTo>
                      <a:lnTo>
                        <a:pt x="227" y="667"/>
                      </a:lnTo>
                      <a:lnTo>
                        <a:pt x="174" y="540"/>
                      </a:lnTo>
                      <a:lnTo>
                        <a:pt x="134" y="490"/>
                      </a:lnTo>
                      <a:lnTo>
                        <a:pt x="104" y="357"/>
                      </a:lnTo>
                      <a:lnTo>
                        <a:pt x="0" y="18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9" name="Group 392"/>
              <p:cNvGrpSpPr>
                <a:grpSpLocks/>
              </p:cNvGrpSpPr>
              <p:nvPr/>
            </p:nvGrpSpPr>
            <p:grpSpPr bwMode="auto">
              <a:xfrm>
                <a:off x="3337" y="1632"/>
                <a:ext cx="2160" cy="833"/>
                <a:chOff x="10197" y="7325"/>
                <a:chExt cx="4881" cy="2195"/>
              </a:xfrm>
            </p:grpSpPr>
            <p:sp>
              <p:nvSpPr>
                <p:cNvPr id="505" name="Freeform 393"/>
                <p:cNvSpPr>
                  <a:spLocks/>
                </p:cNvSpPr>
                <p:nvPr/>
              </p:nvSpPr>
              <p:spPr bwMode="auto">
                <a:xfrm>
                  <a:off x="10197" y="7325"/>
                  <a:ext cx="4881" cy="2195"/>
                </a:xfrm>
                <a:custGeom>
                  <a:avLst/>
                  <a:gdLst>
                    <a:gd name="T0" fmla="*/ 77 w 4881"/>
                    <a:gd name="T1" fmla="*/ 1376 h 2195"/>
                    <a:gd name="T2" fmla="*/ 257 w 4881"/>
                    <a:gd name="T3" fmla="*/ 1196 h 2195"/>
                    <a:gd name="T4" fmla="*/ 254 w 4881"/>
                    <a:gd name="T5" fmla="*/ 707 h 2195"/>
                    <a:gd name="T6" fmla="*/ 464 w 4881"/>
                    <a:gd name="T7" fmla="*/ 652 h 2195"/>
                    <a:gd name="T8" fmla="*/ 509 w 4881"/>
                    <a:gd name="T9" fmla="*/ 1012 h 2195"/>
                    <a:gd name="T10" fmla="*/ 569 w 4881"/>
                    <a:gd name="T11" fmla="*/ 894 h 2195"/>
                    <a:gd name="T12" fmla="*/ 721 w 4881"/>
                    <a:gd name="T13" fmla="*/ 772 h 2195"/>
                    <a:gd name="T14" fmla="*/ 1123 w 4881"/>
                    <a:gd name="T15" fmla="*/ 667 h 2195"/>
                    <a:gd name="T16" fmla="*/ 1410 w 4881"/>
                    <a:gd name="T17" fmla="*/ 677 h 2195"/>
                    <a:gd name="T18" fmla="*/ 1420 w 4881"/>
                    <a:gd name="T19" fmla="*/ 377 h 2195"/>
                    <a:gd name="T20" fmla="*/ 1525 w 4881"/>
                    <a:gd name="T21" fmla="*/ 752 h 2195"/>
                    <a:gd name="T22" fmla="*/ 1589 w 4881"/>
                    <a:gd name="T23" fmla="*/ 677 h 2195"/>
                    <a:gd name="T24" fmla="*/ 1657 w 4881"/>
                    <a:gd name="T25" fmla="*/ 677 h 2195"/>
                    <a:gd name="T26" fmla="*/ 1584 w 4881"/>
                    <a:gd name="T27" fmla="*/ 492 h 2195"/>
                    <a:gd name="T28" fmla="*/ 1817 w 4881"/>
                    <a:gd name="T29" fmla="*/ 480 h 2195"/>
                    <a:gd name="T30" fmla="*/ 1911 w 4881"/>
                    <a:gd name="T31" fmla="*/ 307 h 2195"/>
                    <a:gd name="T32" fmla="*/ 2176 w 4881"/>
                    <a:gd name="T33" fmla="*/ 128 h 2195"/>
                    <a:gd name="T34" fmla="*/ 2331 w 4881"/>
                    <a:gd name="T35" fmla="*/ 53 h 2195"/>
                    <a:gd name="T36" fmla="*/ 2690 w 4881"/>
                    <a:gd name="T37" fmla="*/ 145 h 2195"/>
                    <a:gd name="T38" fmla="*/ 2478 w 4881"/>
                    <a:gd name="T39" fmla="*/ 357 h 2195"/>
                    <a:gd name="T40" fmla="*/ 2715 w 4881"/>
                    <a:gd name="T41" fmla="*/ 362 h 2195"/>
                    <a:gd name="T42" fmla="*/ 2962 w 4881"/>
                    <a:gd name="T43" fmla="*/ 312 h 2195"/>
                    <a:gd name="T44" fmla="*/ 3311 w 4881"/>
                    <a:gd name="T45" fmla="*/ 480 h 2195"/>
                    <a:gd name="T46" fmla="*/ 3696 w 4881"/>
                    <a:gd name="T47" fmla="*/ 480 h 2195"/>
                    <a:gd name="T48" fmla="*/ 4082 w 4881"/>
                    <a:gd name="T49" fmla="*/ 617 h 2195"/>
                    <a:gd name="T50" fmla="*/ 4317 w 4881"/>
                    <a:gd name="T51" fmla="*/ 594 h 2195"/>
                    <a:gd name="T52" fmla="*/ 4776 w 4881"/>
                    <a:gd name="T53" fmla="*/ 812 h 2195"/>
                    <a:gd name="T54" fmla="*/ 4756 w 4881"/>
                    <a:gd name="T55" fmla="*/ 974 h 2195"/>
                    <a:gd name="T56" fmla="*/ 4599 w 4881"/>
                    <a:gd name="T57" fmla="*/ 847 h 2195"/>
                    <a:gd name="T58" fmla="*/ 4557 w 4881"/>
                    <a:gd name="T59" fmla="*/ 1099 h 2195"/>
                    <a:gd name="T60" fmla="*/ 4187 w 4881"/>
                    <a:gd name="T61" fmla="*/ 1214 h 2195"/>
                    <a:gd name="T62" fmla="*/ 4077 w 4881"/>
                    <a:gd name="T63" fmla="*/ 1458 h 2195"/>
                    <a:gd name="T64" fmla="*/ 3923 w 4881"/>
                    <a:gd name="T65" fmla="*/ 1756 h 2195"/>
                    <a:gd name="T66" fmla="*/ 4132 w 4881"/>
                    <a:gd name="T67" fmla="*/ 1106 h 2195"/>
                    <a:gd name="T68" fmla="*/ 3848 w 4881"/>
                    <a:gd name="T69" fmla="*/ 1254 h 2195"/>
                    <a:gd name="T70" fmla="*/ 3513 w 4881"/>
                    <a:gd name="T71" fmla="*/ 1291 h 2195"/>
                    <a:gd name="T72" fmla="*/ 3391 w 4881"/>
                    <a:gd name="T73" fmla="*/ 1613 h 2195"/>
                    <a:gd name="T74" fmla="*/ 3456 w 4881"/>
                    <a:gd name="T75" fmla="*/ 1763 h 2195"/>
                    <a:gd name="T76" fmla="*/ 3192 w 4881"/>
                    <a:gd name="T77" fmla="*/ 2130 h 2195"/>
                    <a:gd name="T78" fmla="*/ 3027 w 4881"/>
                    <a:gd name="T79" fmla="*/ 1643 h 2195"/>
                    <a:gd name="T80" fmla="*/ 2707 w 4881"/>
                    <a:gd name="T81" fmla="*/ 1788 h 2195"/>
                    <a:gd name="T82" fmla="*/ 2233 w 4881"/>
                    <a:gd name="T83" fmla="*/ 1796 h 2195"/>
                    <a:gd name="T84" fmla="*/ 1719 w 4881"/>
                    <a:gd name="T85" fmla="*/ 1793 h 2195"/>
                    <a:gd name="T86" fmla="*/ 1495 w 4881"/>
                    <a:gd name="T87" fmla="*/ 1638 h 2195"/>
                    <a:gd name="T88" fmla="*/ 1213 w 4881"/>
                    <a:gd name="T89" fmla="*/ 1518 h 2195"/>
                    <a:gd name="T90" fmla="*/ 1020 w 4881"/>
                    <a:gd name="T91" fmla="*/ 1571 h 2195"/>
                    <a:gd name="T92" fmla="*/ 1063 w 4881"/>
                    <a:gd name="T93" fmla="*/ 1756 h 2195"/>
                    <a:gd name="T94" fmla="*/ 931 w 4881"/>
                    <a:gd name="T95" fmla="*/ 1736 h 2195"/>
                    <a:gd name="T96" fmla="*/ 761 w 4881"/>
                    <a:gd name="T97" fmla="*/ 1781 h 2195"/>
                    <a:gd name="T98" fmla="*/ 756 w 4881"/>
                    <a:gd name="T99" fmla="*/ 1886 h 2195"/>
                    <a:gd name="T100" fmla="*/ 793 w 4881"/>
                    <a:gd name="T101" fmla="*/ 1978 h 2195"/>
                    <a:gd name="T102" fmla="*/ 743 w 4881"/>
                    <a:gd name="T103" fmla="*/ 2153 h 2195"/>
                    <a:gd name="T104" fmla="*/ 546 w 4881"/>
                    <a:gd name="T105" fmla="*/ 2088 h 2195"/>
                    <a:gd name="T106" fmla="*/ 559 w 4881"/>
                    <a:gd name="T107" fmla="*/ 1831 h 2195"/>
                    <a:gd name="T108" fmla="*/ 377 w 4881"/>
                    <a:gd name="T109" fmla="*/ 1676 h 2195"/>
                    <a:gd name="T110" fmla="*/ 327 w 4881"/>
                    <a:gd name="T111" fmla="*/ 1631 h 2195"/>
                    <a:gd name="T112" fmla="*/ 194 w 4881"/>
                    <a:gd name="T113" fmla="*/ 1498 h 2195"/>
                    <a:gd name="T114" fmla="*/ 115 w 4881"/>
                    <a:gd name="T115" fmla="*/ 1608 h 2195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4881"/>
                    <a:gd name="T175" fmla="*/ 0 h 2195"/>
                    <a:gd name="T176" fmla="*/ 4881 w 4881"/>
                    <a:gd name="T177" fmla="*/ 2195 h 2195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4881" h="2195">
                      <a:moveTo>
                        <a:pt x="0" y="1561"/>
                      </a:moveTo>
                      <a:lnTo>
                        <a:pt x="37" y="1506"/>
                      </a:lnTo>
                      <a:lnTo>
                        <a:pt x="22" y="1528"/>
                      </a:lnTo>
                      <a:lnTo>
                        <a:pt x="40" y="1531"/>
                      </a:lnTo>
                      <a:lnTo>
                        <a:pt x="37" y="1434"/>
                      </a:lnTo>
                      <a:lnTo>
                        <a:pt x="52" y="1384"/>
                      </a:lnTo>
                      <a:lnTo>
                        <a:pt x="77" y="1376"/>
                      </a:lnTo>
                      <a:lnTo>
                        <a:pt x="122" y="1421"/>
                      </a:lnTo>
                      <a:lnTo>
                        <a:pt x="137" y="1334"/>
                      </a:lnTo>
                      <a:lnTo>
                        <a:pt x="112" y="1334"/>
                      </a:lnTo>
                      <a:lnTo>
                        <a:pt x="105" y="1291"/>
                      </a:lnTo>
                      <a:lnTo>
                        <a:pt x="299" y="1246"/>
                      </a:lnTo>
                      <a:lnTo>
                        <a:pt x="254" y="1224"/>
                      </a:lnTo>
                      <a:lnTo>
                        <a:pt x="257" y="1196"/>
                      </a:lnTo>
                      <a:lnTo>
                        <a:pt x="224" y="1204"/>
                      </a:lnTo>
                      <a:lnTo>
                        <a:pt x="334" y="1084"/>
                      </a:lnTo>
                      <a:lnTo>
                        <a:pt x="287" y="939"/>
                      </a:lnTo>
                      <a:lnTo>
                        <a:pt x="299" y="879"/>
                      </a:lnTo>
                      <a:lnTo>
                        <a:pt x="269" y="807"/>
                      </a:lnTo>
                      <a:lnTo>
                        <a:pt x="292" y="759"/>
                      </a:lnTo>
                      <a:lnTo>
                        <a:pt x="254" y="707"/>
                      </a:lnTo>
                      <a:lnTo>
                        <a:pt x="267" y="659"/>
                      </a:lnTo>
                      <a:lnTo>
                        <a:pt x="317" y="609"/>
                      </a:lnTo>
                      <a:lnTo>
                        <a:pt x="347" y="602"/>
                      </a:lnTo>
                      <a:lnTo>
                        <a:pt x="379" y="612"/>
                      </a:lnTo>
                      <a:lnTo>
                        <a:pt x="349" y="624"/>
                      </a:lnTo>
                      <a:lnTo>
                        <a:pt x="377" y="644"/>
                      </a:lnTo>
                      <a:lnTo>
                        <a:pt x="464" y="652"/>
                      </a:lnTo>
                      <a:lnTo>
                        <a:pt x="611" y="759"/>
                      </a:lnTo>
                      <a:lnTo>
                        <a:pt x="616" y="814"/>
                      </a:lnTo>
                      <a:lnTo>
                        <a:pt x="549" y="862"/>
                      </a:lnTo>
                      <a:lnTo>
                        <a:pt x="347" y="799"/>
                      </a:lnTo>
                      <a:lnTo>
                        <a:pt x="429" y="879"/>
                      </a:lnTo>
                      <a:lnTo>
                        <a:pt x="429" y="967"/>
                      </a:lnTo>
                      <a:lnTo>
                        <a:pt x="509" y="1012"/>
                      </a:lnTo>
                      <a:lnTo>
                        <a:pt x="529" y="1002"/>
                      </a:lnTo>
                      <a:lnTo>
                        <a:pt x="521" y="967"/>
                      </a:lnTo>
                      <a:lnTo>
                        <a:pt x="479" y="947"/>
                      </a:lnTo>
                      <a:lnTo>
                        <a:pt x="494" y="922"/>
                      </a:lnTo>
                      <a:lnTo>
                        <a:pt x="526" y="954"/>
                      </a:lnTo>
                      <a:lnTo>
                        <a:pt x="606" y="967"/>
                      </a:lnTo>
                      <a:lnTo>
                        <a:pt x="569" y="894"/>
                      </a:lnTo>
                      <a:lnTo>
                        <a:pt x="646" y="834"/>
                      </a:lnTo>
                      <a:lnTo>
                        <a:pt x="699" y="879"/>
                      </a:lnTo>
                      <a:lnTo>
                        <a:pt x="699" y="709"/>
                      </a:lnTo>
                      <a:lnTo>
                        <a:pt x="674" y="687"/>
                      </a:lnTo>
                      <a:lnTo>
                        <a:pt x="761" y="724"/>
                      </a:lnTo>
                      <a:lnTo>
                        <a:pt x="766" y="747"/>
                      </a:lnTo>
                      <a:lnTo>
                        <a:pt x="721" y="772"/>
                      </a:lnTo>
                      <a:lnTo>
                        <a:pt x="766" y="827"/>
                      </a:lnTo>
                      <a:lnTo>
                        <a:pt x="808" y="759"/>
                      </a:lnTo>
                      <a:lnTo>
                        <a:pt x="973" y="667"/>
                      </a:lnTo>
                      <a:lnTo>
                        <a:pt x="998" y="667"/>
                      </a:lnTo>
                      <a:lnTo>
                        <a:pt x="973" y="677"/>
                      </a:lnTo>
                      <a:lnTo>
                        <a:pt x="1003" y="724"/>
                      </a:lnTo>
                      <a:lnTo>
                        <a:pt x="1123" y="667"/>
                      </a:lnTo>
                      <a:lnTo>
                        <a:pt x="1148" y="709"/>
                      </a:lnTo>
                      <a:lnTo>
                        <a:pt x="1178" y="677"/>
                      </a:lnTo>
                      <a:lnTo>
                        <a:pt x="1160" y="624"/>
                      </a:lnTo>
                      <a:lnTo>
                        <a:pt x="1178" y="604"/>
                      </a:lnTo>
                      <a:lnTo>
                        <a:pt x="1270" y="632"/>
                      </a:lnTo>
                      <a:lnTo>
                        <a:pt x="1387" y="722"/>
                      </a:lnTo>
                      <a:lnTo>
                        <a:pt x="1410" y="677"/>
                      </a:lnTo>
                      <a:lnTo>
                        <a:pt x="1385" y="632"/>
                      </a:lnTo>
                      <a:lnTo>
                        <a:pt x="1350" y="617"/>
                      </a:lnTo>
                      <a:lnTo>
                        <a:pt x="1362" y="545"/>
                      </a:lnTo>
                      <a:lnTo>
                        <a:pt x="1337" y="532"/>
                      </a:lnTo>
                      <a:lnTo>
                        <a:pt x="1350" y="505"/>
                      </a:lnTo>
                      <a:lnTo>
                        <a:pt x="1392" y="467"/>
                      </a:lnTo>
                      <a:lnTo>
                        <a:pt x="1420" y="377"/>
                      </a:lnTo>
                      <a:lnTo>
                        <a:pt x="1482" y="377"/>
                      </a:lnTo>
                      <a:lnTo>
                        <a:pt x="1512" y="395"/>
                      </a:lnTo>
                      <a:lnTo>
                        <a:pt x="1490" y="490"/>
                      </a:lnTo>
                      <a:lnTo>
                        <a:pt x="1515" y="532"/>
                      </a:lnTo>
                      <a:lnTo>
                        <a:pt x="1502" y="659"/>
                      </a:lnTo>
                      <a:lnTo>
                        <a:pt x="1535" y="702"/>
                      </a:lnTo>
                      <a:lnTo>
                        <a:pt x="1525" y="752"/>
                      </a:lnTo>
                      <a:lnTo>
                        <a:pt x="1480" y="784"/>
                      </a:lnTo>
                      <a:lnTo>
                        <a:pt x="1495" y="807"/>
                      </a:lnTo>
                      <a:lnTo>
                        <a:pt x="1430" y="824"/>
                      </a:lnTo>
                      <a:lnTo>
                        <a:pt x="1497" y="854"/>
                      </a:lnTo>
                      <a:lnTo>
                        <a:pt x="1569" y="752"/>
                      </a:lnTo>
                      <a:lnTo>
                        <a:pt x="1562" y="687"/>
                      </a:lnTo>
                      <a:lnTo>
                        <a:pt x="1589" y="677"/>
                      </a:lnTo>
                      <a:lnTo>
                        <a:pt x="1627" y="667"/>
                      </a:lnTo>
                      <a:lnTo>
                        <a:pt x="1644" y="699"/>
                      </a:lnTo>
                      <a:lnTo>
                        <a:pt x="1644" y="752"/>
                      </a:lnTo>
                      <a:lnTo>
                        <a:pt x="1692" y="762"/>
                      </a:lnTo>
                      <a:lnTo>
                        <a:pt x="1654" y="749"/>
                      </a:lnTo>
                      <a:lnTo>
                        <a:pt x="1672" y="717"/>
                      </a:lnTo>
                      <a:lnTo>
                        <a:pt x="1657" y="677"/>
                      </a:lnTo>
                      <a:lnTo>
                        <a:pt x="1545" y="652"/>
                      </a:lnTo>
                      <a:lnTo>
                        <a:pt x="1562" y="550"/>
                      </a:lnTo>
                      <a:lnTo>
                        <a:pt x="1525" y="490"/>
                      </a:lnTo>
                      <a:lnTo>
                        <a:pt x="1584" y="427"/>
                      </a:lnTo>
                      <a:lnTo>
                        <a:pt x="1572" y="387"/>
                      </a:lnTo>
                      <a:lnTo>
                        <a:pt x="1599" y="410"/>
                      </a:lnTo>
                      <a:lnTo>
                        <a:pt x="1584" y="492"/>
                      </a:lnTo>
                      <a:lnTo>
                        <a:pt x="1599" y="505"/>
                      </a:lnTo>
                      <a:lnTo>
                        <a:pt x="1679" y="527"/>
                      </a:lnTo>
                      <a:lnTo>
                        <a:pt x="1609" y="462"/>
                      </a:lnTo>
                      <a:lnTo>
                        <a:pt x="1662" y="462"/>
                      </a:lnTo>
                      <a:lnTo>
                        <a:pt x="1649" y="435"/>
                      </a:lnTo>
                      <a:lnTo>
                        <a:pt x="1679" y="427"/>
                      </a:lnTo>
                      <a:lnTo>
                        <a:pt x="1817" y="480"/>
                      </a:lnTo>
                      <a:lnTo>
                        <a:pt x="1789" y="505"/>
                      </a:lnTo>
                      <a:lnTo>
                        <a:pt x="1787" y="565"/>
                      </a:lnTo>
                      <a:lnTo>
                        <a:pt x="1814" y="594"/>
                      </a:lnTo>
                      <a:lnTo>
                        <a:pt x="1829" y="480"/>
                      </a:lnTo>
                      <a:lnTo>
                        <a:pt x="1754" y="417"/>
                      </a:lnTo>
                      <a:lnTo>
                        <a:pt x="1739" y="335"/>
                      </a:lnTo>
                      <a:lnTo>
                        <a:pt x="1911" y="307"/>
                      </a:lnTo>
                      <a:lnTo>
                        <a:pt x="1891" y="235"/>
                      </a:lnTo>
                      <a:lnTo>
                        <a:pt x="1911" y="252"/>
                      </a:lnTo>
                      <a:lnTo>
                        <a:pt x="1941" y="217"/>
                      </a:lnTo>
                      <a:lnTo>
                        <a:pt x="1921" y="207"/>
                      </a:lnTo>
                      <a:lnTo>
                        <a:pt x="2106" y="148"/>
                      </a:lnTo>
                      <a:lnTo>
                        <a:pt x="2089" y="135"/>
                      </a:lnTo>
                      <a:lnTo>
                        <a:pt x="2176" y="128"/>
                      </a:lnTo>
                      <a:lnTo>
                        <a:pt x="2171" y="145"/>
                      </a:lnTo>
                      <a:lnTo>
                        <a:pt x="2193" y="145"/>
                      </a:lnTo>
                      <a:lnTo>
                        <a:pt x="2253" y="118"/>
                      </a:lnTo>
                      <a:lnTo>
                        <a:pt x="2286" y="135"/>
                      </a:lnTo>
                      <a:lnTo>
                        <a:pt x="2258" y="100"/>
                      </a:lnTo>
                      <a:lnTo>
                        <a:pt x="2328" y="98"/>
                      </a:lnTo>
                      <a:lnTo>
                        <a:pt x="2331" y="53"/>
                      </a:lnTo>
                      <a:lnTo>
                        <a:pt x="2413" y="0"/>
                      </a:lnTo>
                      <a:lnTo>
                        <a:pt x="2470" y="30"/>
                      </a:lnTo>
                      <a:lnTo>
                        <a:pt x="2423" y="60"/>
                      </a:lnTo>
                      <a:lnTo>
                        <a:pt x="2503" y="60"/>
                      </a:lnTo>
                      <a:lnTo>
                        <a:pt x="2470" y="100"/>
                      </a:lnTo>
                      <a:lnTo>
                        <a:pt x="2613" y="80"/>
                      </a:lnTo>
                      <a:lnTo>
                        <a:pt x="2690" y="145"/>
                      </a:lnTo>
                      <a:lnTo>
                        <a:pt x="2677" y="170"/>
                      </a:lnTo>
                      <a:lnTo>
                        <a:pt x="2650" y="157"/>
                      </a:lnTo>
                      <a:lnTo>
                        <a:pt x="2687" y="177"/>
                      </a:lnTo>
                      <a:lnTo>
                        <a:pt x="2670" y="217"/>
                      </a:lnTo>
                      <a:lnTo>
                        <a:pt x="2413" y="410"/>
                      </a:lnTo>
                      <a:lnTo>
                        <a:pt x="2495" y="387"/>
                      </a:lnTo>
                      <a:lnTo>
                        <a:pt x="2478" y="357"/>
                      </a:lnTo>
                      <a:lnTo>
                        <a:pt x="2608" y="322"/>
                      </a:lnTo>
                      <a:lnTo>
                        <a:pt x="2573" y="327"/>
                      </a:lnTo>
                      <a:lnTo>
                        <a:pt x="2580" y="297"/>
                      </a:lnTo>
                      <a:lnTo>
                        <a:pt x="2650" y="322"/>
                      </a:lnTo>
                      <a:lnTo>
                        <a:pt x="2662" y="297"/>
                      </a:lnTo>
                      <a:lnTo>
                        <a:pt x="2677" y="357"/>
                      </a:lnTo>
                      <a:lnTo>
                        <a:pt x="2715" y="362"/>
                      </a:lnTo>
                      <a:lnTo>
                        <a:pt x="2680" y="335"/>
                      </a:lnTo>
                      <a:lnTo>
                        <a:pt x="2747" y="320"/>
                      </a:lnTo>
                      <a:lnTo>
                        <a:pt x="2832" y="335"/>
                      </a:lnTo>
                      <a:lnTo>
                        <a:pt x="2825" y="357"/>
                      </a:lnTo>
                      <a:lnTo>
                        <a:pt x="2897" y="377"/>
                      </a:lnTo>
                      <a:lnTo>
                        <a:pt x="2959" y="375"/>
                      </a:lnTo>
                      <a:lnTo>
                        <a:pt x="2962" y="312"/>
                      </a:lnTo>
                      <a:lnTo>
                        <a:pt x="2982" y="307"/>
                      </a:lnTo>
                      <a:lnTo>
                        <a:pt x="3139" y="375"/>
                      </a:lnTo>
                      <a:lnTo>
                        <a:pt x="3117" y="480"/>
                      </a:lnTo>
                      <a:lnTo>
                        <a:pt x="3192" y="545"/>
                      </a:lnTo>
                      <a:lnTo>
                        <a:pt x="3229" y="447"/>
                      </a:lnTo>
                      <a:lnTo>
                        <a:pt x="3256" y="492"/>
                      </a:lnTo>
                      <a:lnTo>
                        <a:pt x="3311" y="480"/>
                      </a:lnTo>
                      <a:lnTo>
                        <a:pt x="3381" y="505"/>
                      </a:lnTo>
                      <a:lnTo>
                        <a:pt x="3439" y="492"/>
                      </a:lnTo>
                      <a:lnTo>
                        <a:pt x="3434" y="447"/>
                      </a:lnTo>
                      <a:lnTo>
                        <a:pt x="3474" y="387"/>
                      </a:lnTo>
                      <a:lnTo>
                        <a:pt x="3708" y="432"/>
                      </a:lnTo>
                      <a:lnTo>
                        <a:pt x="3723" y="462"/>
                      </a:lnTo>
                      <a:lnTo>
                        <a:pt x="3696" y="480"/>
                      </a:lnTo>
                      <a:lnTo>
                        <a:pt x="3770" y="492"/>
                      </a:lnTo>
                      <a:lnTo>
                        <a:pt x="3798" y="532"/>
                      </a:lnTo>
                      <a:lnTo>
                        <a:pt x="3980" y="527"/>
                      </a:lnTo>
                      <a:lnTo>
                        <a:pt x="4013" y="565"/>
                      </a:lnTo>
                      <a:lnTo>
                        <a:pt x="4000" y="609"/>
                      </a:lnTo>
                      <a:lnTo>
                        <a:pt x="4050" y="639"/>
                      </a:lnTo>
                      <a:lnTo>
                        <a:pt x="4082" y="617"/>
                      </a:lnTo>
                      <a:lnTo>
                        <a:pt x="4207" y="634"/>
                      </a:lnTo>
                      <a:lnTo>
                        <a:pt x="4232" y="609"/>
                      </a:lnTo>
                      <a:lnTo>
                        <a:pt x="4247" y="649"/>
                      </a:lnTo>
                      <a:lnTo>
                        <a:pt x="4300" y="677"/>
                      </a:lnTo>
                      <a:lnTo>
                        <a:pt x="4327" y="659"/>
                      </a:lnTo>
                      <a:lnTo>
                        <a:pt x="4300" y="624"/>
                      </a:lnTo>
                      <a:lnTo>
                        <a:pt x="4317" y="594"/>
                      </a:lnTo>
                      <a:lnTo>
                        <a:pt x="4537" y="639"/>
                      </a:lnTo>
                      <a:lnTo>
                        <a:pt x="4686" y="754"/>
                      </a:lnTo>
                      <a:lnTo>
                        <a:pt x="4711" y="754"/>
                      </a:lnTo>
                      <a:lnTo>
                        <a:pt x="4756" y="847"/>
                      </a:lnTo>
                      <a:lnTo>
                        <a:pt x="4739" y="799"/>
                      </a:lnTo>
                      <a:lnTo>
                        <a:pt x="4761" y="794"/>
                      </a:lnTo>
                      <a:lnTo>
                        <a:pt x="4776" y="812"/>
                      </a:lnTo>
                      <a:lnTo>
                        <a:pt x="4819" y="807"/>
                      </a:lnTo>
                      <a:lnTo>
                        <a:pt x="4881" y="857"/>
                      </a:lnTo>
                      <a:lnTo>
                        <a:pt x="4791" y="917"/>
                      </a:lnTo>
                      <a:lnTo>
                        <a:pt x="4814" y="934"/>
                      </a:lnTo>
                      <a:lnTo>
                        <a:pt x="4781" y="942"/>
                      </a:lnTo>
                      <a:lnTo>
                        <a:pt x="4804" y="967"/>
                      </a:lnTo>
                      <a:lnTo>
                        <a:pt x="4756" y="974"/>
                      </a:lnTo>
                      <a:lnTo>
                        <a:pt x="4739" y="934"/>
                      </a:lnTo>
                      <a:lnTo>
                        <a:pt x="4714" y="947"/>
                      </a:lnTo>
                      <a:lnTo>
                        <a:pt x="4684" y="894"/>
                      </a:lnTo>
                      <a:lnTo>
                        <a:pt x="4626" y="899"/>
                      </a:lnTo>
                      <a:lnTo>
                        <a:pt x="4609" y="862"/>
                      </a:lnTo>
                      <a:lnTo>
                        <a:pt x="4626" y="847"/>
                      </a:lnTo>
                      <a:lnTo>
                        <a:pt x="4599" y="847"/>
                      </a:lnTo>
                      <a:lnTo>
                        <a:pt x="4584" y="857"/>
                      </a:lnTo>
                      <a:lnTo>
                        <a:pt x="4604" y="899"/>
                      </a:lnTo>
                      <a:lnTo>
                        <a:pt x="4594" y="922"/>
                      </a:lnTo>
                      <a:lnTo>
                        <a:pt x="4544" y="954"/>
                      </a:lnTo>
                      <a:lnTo>
                        <a:pt x="4509" y="947"/>
                      </a:lnTo>
                      <a:lnTo>
                        <a:pt x="4564" y="1056"/>
                      </a:lnTo>
                      <a:lnTo>
                        <a:pt x="4557" y="1099"/>
                      </a:lnTo>
                      <a:lnTo>
                        <a:pt x="4499" y="1069"/>
                      </a:lnTo>
                      <a:lnTo>
                        <a:pt x="4502" y="1086"/>
                      </a:lnTo>
                      <a:lnTo>
                        <a:pt x="4399" y="1136"/>
                      </a:lnTo>
                      <a:lnTo>
                        <a:pt x="4307" y="1251"/>
                      </a:lnTo>
                      <a:lnTo>
                        <a:pt x="4240" y="1204"/>
                      </a:lnTo>
                      <a:lnTo>
                        <a:pt x="4187" y="1254"/>
                      </a:lnTo>
                      <a:lnTo>
                        <a:pt x="4187" y="1214"/>
                      </a:lnTo>
                      <a:lnTo>
                        <a:pt x="4150" y="1254"/>
                      </a:lnTo>
                      <a:lnTo>
                        <a:pt x="4112" y="1251"/>
                      </a:lnTo>
                      <a:lnTo>
                        <a:pt x="4070" y="1351"/>
                      </a:lnTo>
                      <a:lnTo>
                        <a:pt x="4105" y="1376"/>
                      </a:lnTo>
                      <a:lnTo>
                        <a:pt x="4090" y="1414"/>
                      </a:lnTo>
                      <a:lnTo>
                        <a:pt x="4107" y="1468"/>
                      </a:lnTo>
                      <a:lnTo>
                        <a:pt x="4077" y="1458"/>
                      </a:lnTo>
                      <a:lnTo>
                        <a:pt x="4057" y="1503"/>
                      </a:lnTo>
                      <a:lnTo>
                        <a:pt x="4070" y="1546"/>
                      </a:lnTo>
                      <a:lnTo>
                        <a:pt x="4010" y="1588"/>
                      </a:lnTo>
                      <a:lnTo>
                        <a:pt x="4013" y="1631"/>
                      </a:lnTo>
                      <a:lnTo>
                        <a:pt x="3973" y="1643"/>
                      </a:lnTo>
                      <a:lnTo>
                        <a:pt x="3958" y="1696"/>
                      </a:lnTo>
                      <a:lnTo>
                        <a:pt x="3923" y="1756"/>
                      </a:lnTo>
                      <a:lnTo>
                        <a:pt x="3888" y="1546"/>
                      </a:lnTo>
                      <a:lnTo>
                        <a:pt x="3895" y="1434"/>
                      </a:lnTo>
                      <a:lnTo>
                        <a:pt x="3923" y="1366"/>
                      </a:lnTo>
                      <a:lnTo>
                        <a:pt x="3963" y="1356"/>
                      </a:lnTo>
                      <a:lnTo>
                        <a:pt x="4067" y="1216"/>
                      </a:lnTo>
                      <a:lnTo>
                        <a:pt x="4117" y="1191"/>
                      </a:lnTo>
                      <a:lnTo>
                        <a:pt x="4132" y="1106"/>
                      </a:lnTo>
                      <a:lnTo>
                        <a:pt x="4150" y="1086"/>
                      </a:lnTo>
                      <a:lnTo>
                        <a:pt x="4112" y="1086"/>
                      </a:lnTo>
                      <a:lnTo>
                        <a:pt x="4100" y="1151"/>
                      </a:lnTo>
                      <a:lnTo>
                        <a:pt x="4018" y="1204"/>
                      </a:lnTo>
                      <a:lnTo>
                        <a:pt x="4025" y="1121"/>
                      </a:lnTo>
                      <a:lnTo>
                        <a:pt x="3930" y="1141"/>
                      </a:lnTo>
                      <a:lnTo>
                        <a:pt x="3848" y="1254"/>
                      </a:lnTo>
                      <a:lnTo>
                        <a:pt x="3860" y="1294"/>
                      </a:lnTo>
                      <a:lnTo>
                        <a:pt x="3768" y="1311"/>
                      </a:lnTo>
                      <a:lnTo>
                        <a:pt x="3756" y="1299"/>
                      </a:lnTo>
                      <a:lnTo>
                        <a:pt x="3788" y="1291"/>
                      </a:lnTo>
                      <a:lnTo>
                        <a:pt x="3711" y="1266"/>
                      </a:lnTo>
                      <a:lnTo>
                        <a:pt x="3691" y="1291"/>
                      </a:lnTo>
                      <a:lnTo>
                        <a:pt x="3513" y="1291"/>
                      </a:lnTo>
                      <a:lnTo>
                        <a:pt x="3304" y="1541"/>
                      </a:lnTo>
                      <a:lnTo>
                        <a:pt x="3349" y="1553"/>
                      </a:lnTo>
                      <a:lnTo>
                        <a:pt x="3349" y="1603"/>
                      </a:lnTo>
                      <a:lnTo>
                        <a:pt x="3371" y="1571"/>
                      </a:lnTo>
                      <a:lnTo>
                        <a:pt x="3369" y="1608"/>
                      </a:lnTo>
                      <a:lnTo>
                        <a:pt x="3396" y="1588"/>
                      </a:lnTo>
                      <a:lnTo>
                        <a:pt x="3391" y="1613"/>
                      </a:lnTo>
                      <a:lnTo>
                        <a:pt x="3401" y="1571"/>
                      </a:lnTo>
                      <a:lnTo>
                        <a:pt x="3434" y="1571"/>
                      </a:lnTo>
                      <a:lnTo>
                        <a:pt x="3476" y="1628"/>
                      </a:lnTo>
                      <a:lnTo>
                        <a:pt x="3439" y="1631"/>
                      </a:lnTo>
                      <a:lnTo>
                        <a:pt x="3474" y="1643"/>
                      </a:lnTo>
                      <a:lnTo>
                        <a:pt x="3481" y="1683"/>
                      </a:lnTo>
                      <a:lnTo>
                        <a:pt x="3456" y="1763"/>
                      </a:lnTo>
                      <a:lnTo>
                        <a:pt x="3449" y="1886"/>
                      </a:lnTo>
                      <a:lnTo>
                        <a:pt x="3301" y="2130"/>
                      </a:lnTo>
                      <a:lnTo>
                        <a:pt x="3251" y="2163"/>
                      </a:lnTo>
                      <a:lnTo>
                        <a:pt x="3207" y="2130"/>
                      </a:lnTo>
                      <a:lnTo>
                        <a:pt x="3174" y="2178"/>
                      </a:lnTo>
                      <a:lnTo>
                        <a:pt x="3169" y="2165"/>
                      </a:lnTo>
                      <a:lnTo>
                        <a:pt x="3192" y="2130"/>
                      </a:lnTo>
                      <a:lnTo>
                        <a:pt x="3184" y="2070"/>
                      </a:lnTo>
                      <a:lnTo>
                        <a:pt x="3244" y="2040"/>
                      </a:lnTo>
                      <a:lnTo>
                        <a:pt x="3291" y="1878"/>
                      </a:lnTo>
                      <a:lnTo>
                        <a:pt x="3187" y="1918"/>
                      </a:lnTo>
                      <a:lnTo>
                        <a:pt x="3169" y="1853"/>
                      </a:lnTo>
                      <a:lnTo>
                        <a:pt x="3082" y="1816"/>
                      </a:lnTo>
                      <a:lnTo>
                        <a:pt x="3027" y="1643"/>
                      </a:lnTo>
                      <a:lnTo>
                        <a:pt x="2972" y="1613"/>
                      </a:lnTo>
                      <a:lnTo>
                        <a:pt x="2867" y="1658"/>
                      </a:lnTo>
                      <a:lnTo>
                        <a:pt x="2887" y="1696"/>
                      </a:lnTo>
                      <a:lnTo>
                        <a:pt x="2845" y="1793"/>
                      </a:lnTo>
                      <a:lnTo>
                        <a:pt x="2807" y="1826"/>
                      </a:lnTo>
                      <a:lnTo>
                        <a:pt x="2760" y="1798"/>
                      </a:lnTo>
                      <a:lnTo>
                        <a:pt x="2707" y="1788"/>
                      </a:lnTo>
                      <a:lnTo>
                        <a:pt x="2573" y="1838"/>
                      </a:lnTo>
                      <a:lnTo>
                        <a:pt x="2453" y="1771"/>
                      </a:lnTo>
                      <a:lnTo>
                        <a:pt x="2380" y="1773"/>
                      </a:lnTo>
                      <a:lnTo>
                        <a:pt x="2351" y="1721"/>
                      </a:lnTo>
                      <a:lnTo>
                        <a:pt x="2278" y="1683"/>
                      </a:lnTo>
                      <a:lnTo>
                        <a:pt x="2233" y="1721"/>
                      </a:lnTo>
                      <a:lnTo>
                        <a:pt x="2233" y="1796"/>
                      </a:lnTo>
                      <a:lnTo>
                        <a:pt x="2061" y="1771"/>
                      </a:lnTo>
                      <a:lnTo>
                        <a:pt x="1969" y="1838"/>
                      </a:lnTo>
                      <a:lnTo>
                        <a:pt x="1921" y="1863"/>
                      </a:lnTo>
                      <a:lnTo>
                        <a:pt x="1861" y="1811"/>
                      </a:lnTo>
                      <a:lnTo>
                        <a:pt x="1822" y="1841"/>
                      </a:lnTo>
                      <a:lnTo>
                        <a:pt x="1749" y="1798"/>
                      </a:lnTo>
                      <a:lnTo>
                        <a:pt x="1719" y="1793"/>
                      </a:lnTo>
                      <a:lnTo>
                        <a:pt x="1702" y="1736"/>
                      </a:lnTo>
                      <a:lnTo>
                        <a:pt x="1662" y="1736"/>
                      </a:lnTo>
                      <a:lnTo>
                        <a:pt x="1644" y="1748"/>
                      </a:lnTo>
                      <a:lnTo>
                        <a:pt x="1614" y="1701"/>
                      </a:lnTo>
                      <a:lnTo>
                        <a:pt x="1594" y="1716"/>
                      </a:lnTo>
                      <a:lnTo>
                        <a:pt x="1572" y="1728"/>
                      </a:lnTo>
                      <a:lnTo>
                        <a:pt x="1495" y="1638"/>
                      </a:lnTo>
                      <a:lnTo>
                        <a:pt x="1470" y="1628"/>
                      </a:lnTo>
                      <a:lnTo>
                        <a:pt x="1417" y="1553"/>
                      </a:lnTo>
                      <a:lnTo>
                        <a:pt x="1365" y="1603"/>
                      </a:lnTo>
                      <a:lnTo>
                        <a:pt x="1355" y="1571"/>
                      </a:lnTo>
                      <a:lnTo>
                        <a:pt x="1280" y="1566"/>
                      </a:lnTo>
                      <a:lnTo>
                        <a:pt x="1250" y="1513"/>
                      </a:lnTo>
                      <a:lnTo>
                        <a:pt x="1213" y="1518"/>
                      </a:lnTo>
                      <a:lnTo>
                        <a:pt x="1200" y="1538"/>
                      </a:lnTo>
                      <a:lnTo>
                        <a:pt x="1148" y="1553"/>
                      </a:lnTo>
                      <a:lnTo>
                        <a:pt x="1130" y="1538"/>
                      </a:lnTo>
                      <a:lnTo>
                        <a:pt x="1113" y="1581"/>
                      </a:lnTo>
                      <a:lnTo>
                        <a:pt x="1100" y="1571"/>
                      </a:lnTo>
                      <a:lnTo>
                        <a:pt x="1038" y="1581"/>
                      </a:lnTo>
                      <a:lnTo>
                        <a:pt x="1020" y="1571"/>
                      </a:lnTo>
                      <a:lnTo>
                        <a:pt x="1013" y="1581"/>
                      </a:lnTo>
                      <a:lnTo>
                        <a:pt x="1040" y="1628"/>
                      </a:lnTo>
                      <a:lnTo>
                        <a:pt x="1025" y="1656"/>
                      </a:lnTo>
                      <a:lnTo>
                        <a:pt x="1025" y="1688"/>
                      </a:lnTo>
                      <a:lnTo>
                        <a:pt x="1055" y="1688"/>
                      </a:lnTo>
                      <a:lnTo>
                        <a:pt x="1070" y="1728"/>
                      </a:lnTo>
                      <a:lnTo>
                        <a:pt x="1063" y="1756"/>
                      </a:lnTo>
                      <a:lnTo>
                        <a:pt x="1038" y="1736"/>
                      </a:lnTo>
                      <a:lnTo>
                        <a:pt x="1020" y="1756"/>
                      </a:lnTo>
                      <a:lnTo>
                        <a:pt x="1003" y="1738"/>
                      </a:lnTo>
                      <a:lnTo>
                        <a:pt x="991" y="1716"/>
                      </a:lnTo>
                      <a:lnTo>
                        <a:pt x="966" y="1728"/>
                      </a:lnTo>
                      <a:lnTo>
                        <a:pt x="951" y="1716"/>
                      </a:lnTo>
                      <a:lnTo>
                        <a:pt x="931" y="1736"/>
                      </a:lnTo>
                      <a:lnTo>
                        <a:pt x="906" y="1741"/>
                      </a:lnTo>
                      <a:lnTo>
                        <a:pt x="888" y="1716"/>
                      </a:lnTo>
                      <a:lnTo>
                        <a:pt x="793" y="1701"/>
                      </a:lnTo>
                      <a:lnTo>
                        <a:pt x="783" y="1721"/>
                      </a:lnTo>
                      <a:lnTo>
                        <a:pt x="776" y="1721"/>
                      </a:lnTo>
                      <a:lnTo>
                        <a:pt x="761" y="1748"/>
                      </a:lnTo>
                      <a:lnTo>
                        <a:pt x="761" y="1781"/>
                      </a:lnTo>
                      <a:lnTo>
                        <a:pt x="751" y="1781"/>
                      </a:lnTo>
                      <a:lnTo>
                        <a:pt x="743" y="1756"/>
                      </a:lnTo>
                      <a:lnTo>
                        <a:pt x="731" y="1758"/>
                      </a:lnTo>
                      <a:lnTo>
                        <a:pt x="731" y="1843"/>
                      </a:lnTo>
                      <a:lnTo>
                        <a:pt x="743" y="1871"/>
                      </a:lnTo>
                      <a:lnTo>
                        <a:pt x="743" y="1893"/>
                      </a:lnTo>
                      <a:lnTo>
                        <a:pt x="756" y="1886"/>
                      </a:lnTo>
                      <a:lnTo>
                        <a:pt x="776" y="1878"/>
                      </a:lnTo>
                      <a:lnTo>
                        <a:pt x="791" y="1918"/>
                      </a:lnTo>
                      <a:lnTo>
                        <a:pt x="803" y="1938"/>
                      </a:lnTo>
                      <a:lnTo>
                        <a:pt x="818" y="1970"/>
                      </a:lnTo>
                      <a:lnTo>
                        <a:pt x="841" y="1978"/>
                      </a:lnTo>
                      <a:lnTo>
                        <a:pt x="816" y="2008"/>
                      </a:lnTo>
                      <a:lnTo>
                        <a:pt x="793" y="1978"/>
                      </a:lnTo>
                      <a:lnTo>
                        <a:pt x="773" y="2080"/>
                      </a:lnTo>
                      <a:lnTo>
                        <a:pt x="798" y="2100"/>
                      </a:lnTo>
                      <a:lnTo>
                        <a:pt x="818" y="2195"/>
                      </a:lnTo>
                      <a:lnTo>
                        <a:pt x="798" y="2178"/>
                      </a:lnTo>
                      <a:lnTo>
                        <a:pt x="781" y="2165"/>
                      </a:lnTo>
                      <a:lnTo>
                        <a:pt x="756" y="2163"/>
                      </a:lnTo>
                      <a:lnTo>
                        <a:pt x="743" y="2153"/>
                      </a:lnTo>
                      <a:lnTo>
                        <a:pt x="728" y="2153"/>
                      </a:lnTo>
                      <a:lnTo>
                        <a:pt x="716" y="2115"/>
                      </a:lnTo>
                      <a:lnTo>
                        <a:pt x="684" y="2138"/>
                      </a:lnTo>
                      <a:lnTo>
                        <a:pt x="656" y="2133"/>
                      </a:lnTo>
                      <a:lnTo>
                        <a:pt x="641" y="2105"/>
                      </a:lnTo>
                      <a:lnTo>
                        <a:pt x="594" y="2083"/>
                      </a:lnTo>
                      <a:lnTo>
                        <a:pt x="546" y="2088"/>
                      </a:lnTo>
                      <a:lnTo>
                        <a:pt x="499" y="2040"/>
                      </a:lnTo>
                      <a:lnTo>
                        <a:pt x="539" y="1998"/>
                      </a:lnTo>
                      <a:lnTo>
                        <a:pt x="541" y="1958"/>
                      </a:lnTo>
                      <a:lnTo>
                        <a:pt x="541" y="1928"/>
                      </a:lnTo>
                      <a:lnTo>
                        <a:pt x="544" y="1895"/>
                      </a:lnTo>
                      <a:lnTo>
                        <a:pt x="569" y="1886"/>
                      </a:lnTo>
                      <a:lnTo>
                        <a:pt x="559" y="1831"/>
                      </a:lnTo>
                      <a:lnTo>
                        <a:pt x="524" y="1816"/>
                      </a:lnTo>
                      <a:lnTo>
                        <a:pt x="514" y="1801"/>
                      </a:lnTo>
                      <a:lnTo>
                        <a:pt x="494" y="1813"/>
                      </a:lnTo>
                      <a:lnTo>
                        <a:pt x="449" y="1796"/>
                      </a:lnTo>
                      <a:lnTo>
                        <a:pt x="417" y="1743"/>
                      </a:lnTo>
                      <a:lnTo>
                        <a:pt x="389" y="1726"/>
                      </a:lnTo>
                      <a:lnTo>
                        <a:pt x="377" y="1676"/>
                      </a:lnTo>
                      <a:lnTo>
                        <a:pt x="349" y="1673"/>
                      </a:lnTo>
                      <a:lnTo>
                        <a:pt x="329" y="1688"/>
                      </a:lnTo>
                      <a:lnTo>
                        <a:pt x="314" y="1696"/>
                      </a:lnTo>
                      <a:lnTo>
                        <a:pt x="304" y="1676"/>
                      </a:lnTo>
                      <a:lnTo>
                        <a:pt x="294" y="1651"/>
                      </a:lnTo>
                      <a:lnTo>
                        <a:pt x="327" y="1651"/>
                      </a:lnTo>
                      <a:lnTo>
                        <a:pt x="327" y="1631"/>
                      </a:lnTo>
                      <a:lnTo>
                        <a:pt x="317" y="1621"/>
                      </a:lnTo>
                      <a:lnTo>
                        <a:pt x="304" y="1608"/>
                      </a:lnTo>
                      <a:lnTo>
                        <a:pt x="287" y="1553"/>
                      </a:lnTo>
                      <a:lnTo>
                        <a:pt x="267" y="1518"/>
                      </a:lnTo>
                      <a:lnTo>
                        <a:pt x="239" y="1518"/>
                      </a:lnTo>
                      <a:lnTo>
                        <a:pt x="214" y="1518"/>
                      </a:lnTo>
                      <a:lnTo>
                        <a:pt x="194" y="1498"/>
                      </a:lnTo>
                      <a:lnTo>
                        <a:pt x="177" y="1496"/>
                      </a:lnTo>
                      <a:lnTo>
                        <a:pt x="162" y="1496"/>
                      </a:lnTo>
                      <a:lnTo>
                        <a:pt x="155" y="1513"/>
                      </a:lnTo>
                      <a:lnTo>
                        <a:pt x="137" y="1536"/>
                      </a:lnTo>
                      <a:lnTo>
                        <a:pt x="135" y="1561"/>
                      </a:lnTo>
                      <a:lnTo>
                        <a:pt x="125" y="1571"/>
                      </a:lnTo>
                      <a:lnTo>
                        <a:pt x="115" y="1608"/>
                      </a:lnTo>
                      <a:lnTo>
                        <a:pt x="110" y="1598"/>
                      </a:lnTo>
                      <a:lnTo>
                        <a:pt x="105" y="1581"/>
                      </a:lnTo>
                      <a:lnTo>
                        <a:pt x="0" y="156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6" name="Freeform 394"/>
                <p:cNvSpPr>
                  <a:spLocks/>
                </p:cNvSpPr>
                <p:nvPr/>
              </p:nvSpPr>
              <p:spPr bwMode="auto">
                <a:xfrm>
                  <a:off x="10197" y="7325"/>
                  <a:ext cx="4881" cy="2195"/>
                </a:xfrm>
                <a:custGeom>
                  <a:avLst/>
                  <a:gdLst>
                    <a:gd name="T0" fmla="*/ 77 w 4881"/>
                    <a:gd name="T1" fmla="*/ 1376 h 2195"/>
                    <a:gd name="T2" fmla="*/ 257 w 4881"/>
                    <a:gd name="T3" fmla="*/ 1196 h 2195"/>
                    <a:gd name="T4" fmla="*/ 254 w 4881"/>
                    <a:gd name="T5" fmla="*/ 707 h 2195"/>
                    <a:gd name="T6" fmla="*/ 464 w 4881"/>
                    <a:gd name="T7" fmla="*/ 652 h 2195"/>
                    <a:gd name="T8" fmla="*/ 509 w 4881"/>
                    <a:gd name="T9" fmla="*/ 1012 h 2195"/>
                    <a:gd name="T10" fmla="*/ 569 w 4881"/>
                    <a:gd name="T11" fmla="*/ 894 h 2195"/>
                    <a:gd name="T12" fmla="*/ 721 w 4881"/>
                    <a:gd name="T13" fmla="*/ 772 h 2195"/>
                    <a:gd name="T14" fmla="*/ 1123 w 4881"/>
                    <a:gd name="T15" fmla="*/ 667 h 2195"/>
                    <a:gd name="T16" fmla="*/ 1410 w 4881"/>
                    <a:gd name="T17" fmla="*/ 677 h 2195"/>
                    <a:gd name="T18" fmla="*/ 1420 w 4881"/>
                    <a:gd name="T19" fmla="*/ 377 h 2195"/>
                    <a:gd name="T20" fmla="*/ 1525 w 4881"/>
                    <a:gd name="T21" fmla="*/ 752 h 2195"/>
                    <a:gd name="T22" fmla="*/ 1589 w 4881"/>
                    <a:gd name="T23" fmla="*/ 677 h 2195"/>
                    <a:gd name="T24" fmla="*/ 1657 w 4881"/>
                    <a:gd name="T25" fmla="*/ 677 h 2195"/>
                    <a:gd name="T26" fmla="*/ 1584 w 4881"/>
                    <a:gd name="T27" fmla="*/ 492 h 2195"/>
                    <a:gd name="T28" fmla="*/ 1817 w 4881"/>
                    <a:gd name="T29" fmla="*/ 480 h 2195"/>
                    <a:gd name="T30" fmla="*/ 1911 w 4881"/>
                    <a:gd name="T31" fmla="*/ 307 h 2195"/>
                    <a:gd name="T32" fmla="*/ 2176 w 4881"/>
                    <a:gd name="T33" fmla="*/ 128 h 2195"/>
                    <a:gd name="T34" fmla="*/ 2331 w 4881"/>
                    <a:gd name="T35" fmla="*/ 53 h 2195"/>
                    <a:gd name="T36" fmla="*/ 2690 w 4881"/>
                    <a:gd name="T37" fmla="*/ 145 h 2195"/>
                    <a:gd name="T38" fmla="*/ 2478 w 4881"/>
                    <a:gd name="T39" fmla="*/ 357 h 2195"/>
                    <a:gd name="T40" fmla="*/ 2715 w 4881"/>
                    <a:gd name="T41" fmla="*/ 362 h 2195"/>
                    <a:gd name="T42" fmla="*/ 2962 w 4881"/>
                    <a:gd name="T43" fmla="*/ 312 h 2195"/>
                    <a:gd name="T44" fmla="*/ 3311 w 4881"/>
                    <a:gd name="T45" fmla="*/ 480 h 2195"/>
                    <a:gd name="T46" fmla="*/ 3696 w 4881"/>
                    <a:gd name="T47" fmla="*/ 480 h 2195"/>
                    <a:gd name="T48" fmla="*/ 4082 w 4881"/>
                    <a:gd name="T49" fmla="*/ 617 h 2195"/>
                    <a:gd name="T50" fmla="*/ 4317 w 4881"/>
                    <a:gd name="T51" fmla="*/ 594 h 2195"/>
                    <a:gd name="T52" fmla="*/ 4776 w 4881"/>
                    <a:gd name="T53" fmla="*/ 812 h 2195"/>
                    <a:gd name="T54" fmla="*/ 4756 w 4881"/>
                    <a:gd name="T55" fmla="*/ 974 h 2195"/>
                    <a:gd name="T56" fmla="*/ 4599 w 4881"/>
                    <a:gd name="T57" fmla="*/ 847 h 2195"/>
                    <a:gd name="T58" fmla="*/ 4557 w 4881"/>
                    <a:gd name="T59" fmla="*/ 1099 h 2195"/>
                    <a:gd name="T60" fmla="*/ 4187 w 4881"/>
                    <a:gd name="T61" fmla="*/ 1214 h 2195"/>
                    <a:gd name="T62" fmla="*/ 4077 w 4881"/>
                    <a:gd name="T63" fmla="*/ 1458 h 2195"/>
                    <a:gd name="T64" fmla="*/ 3923 w 4881"/>
                    <a:gd name="T65" fmla="*/ 1756 h 2195"/>
                    <a:gd name="T66" fmla="*/ 4132 w 4881"/>
                    <a:gd name="T67" fmla="*/ 1106 h 2195"/>
                    <a:gd name="T68" fmla="*/ 3848 w 4881"/>
                    <a:gd name="T69" fmla="*/ 1254 h 2195"/>
                    <a:gd name="T70" fmla="*/ 3513 w 4881"/>
                    <a:gd name="T71" fmla="*/ 1291 h 2195"/>
                    <a:gd name="T72" fmla="*/ 3391 w 4881"/>
                    <a:gd name="T73" fmla="*/ 1613 h 2195"/>
                    <a:gd name="T74" fmla="*/ 3456 w 4881"/>
                    <a:gd name="T75" fmla="*/ 1763 h 2195"/>
                    <a:gd name="T76" fmla="*/ 3192 w 4881"/>
                    <a:gd name="T77" fmla="*/ 2130 h 2195"/>
                    <a:gd name="T78" fmla="*/ 3027 w 4881"/>
                    <a:gd name="T79" fmla="*/ 1643 h 2195"/>
                    <a:gd name="T80" fmla="*/ 2707 w 4881"/>
                    <a:gd name="T81" fmla="*/ 1788 h 2195"/>
                    <a:gd name="T82" fmla="*/ 2233 w 4881"/>
                    <a:gd name="T83" fmla="*/ 1796 h 2195"/>
                    <a:gd name="T84" fmla="*/ 1719 w 4881"/>
                    <a:gd name="T85" fmla="*/ 1793 h 2195"/>
                    <a:gd name="T86" fmla="*/ 1495 w 4881"/>
                    <a:gd name="T87" fmla="*/ 1638 h 2195"/>
                    <a:gd name="T88" fmla="*/ 1213 w 4881"/>
                    <a:gd name="T89" fmla="*/ 1518 h 2195"/>
                    <a:gd name="T90" fmla="*/ 1020 w 4881"/>
                    <a:gd name="T91" fmla="*/ 1571 h 2195"/>
                    <a:gd name="T92" fmla="*/ 1063 w 4881"/>
                    <a:gd name="T93" fmla="*/ 1756 h 2195"/>
                    <a:gd name="T94" fmla="*/ 931 w 4881"/>
                    <a:gd name="T95" fmla="*/ 1736 h 2195"/>
                    <a:gd name="T96" fmla="*/ 761 w 4881"/>
                    <a:gd name="T97" fmla="*/ 1781 h 2195"/>
                    <a:gd name="T98" fmla="*/ 756 w 4881"/>
                    <a:gd name="T99" fmla="*/ 1886 h 2195"/>
                    <a:gd name="T100" fmla="*/ 793 w 4881"/>
                    <a:gd name="T101" fmla="*/ 1978 h 2195"/>
                    <a:gd name="T102" fmla="*/ 743 w 4881"/>
                    <a:gd name="T103" fmla="*/ 2153 h 2195"/>
                    <a:gd name="T104" fmla="*/ 546 w 4881"/>
                    <a:gd name="T105" fmla="*/ 2088 h 2195"/>
                    <a:gd name="T106" fmla="*/ 559 w 4881"/>
                    <a:gd name="T107" fmla="*/ 1831 h 2195"/>
                    <a:gd name="T108" fmla="*/ 377 w 4881"/>
                    <a:gd name="T109" fmla="*/ 1676 h 2195"/>
                    <a:gd name="T110" fmla="*/ 327 w 4881"/>
                    <a:gd name="T111" fmla="*/ 1631 h 2195"/>
                    <a:gd name="T112" fmla="*/ 194 w 4881"/>
                    <a:gd name="T113" fmla="*/ 1498 h 2195"/>
                    <a:gd name="T114" fmla="*/ 115 w 4881"/>
                    <a:gd name="T115" fmla="*/ 1608 h 2195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4881"/>
                    <a:gd name="T175" fmla="*/ 0 h 2195"/>
                    <a:gd name="T176" fmla="*/ 4881 w 4881"/>
                    <a:gd name="T177" fmla="*/ 2195 h 2195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4881" h="2195">
                      <a:moveTo>
                        <a:pt x="0" y="1561"/>
                      </a:moveTo>
                      <a:lnTo>
                        <a:pt x="37" y="1506"/>
                      </a:lnTo>
                      <a:lnTo>
                        <a:pt x="22" y="1528"/>
                      </a:lnTo>
                      <a:lnTo>
                        <a:pt x="40" y="1531"/>
                      </a:lnTo>
                      <a:lnTo>
                        <a:pt x="37" y="1434"/>
                      </a:lnTo>
                      <a:lnTo>
                        <a:pt x="52" y="1384"/>
                      </a:lnTo>
                      <a:lnTo>
                        <a:pt x="77" y="1376"/>
                      </a:lnTo>
                      <a:lnTo>
                        <a:pt x="122" y="1421"/>
                      </a:lnTo>
                      <a:lnTo>
                        <a:pt x="137" y="1334"/>
                      </a:lnTo>
                      <a:lnTo>
                        <a:pt x="112" y="1334"/>
                      </a:lnTo>
                      <a:lnTo>
                        <a:pt x="105" y="1291"/>
                      </a:lnTo>
                      <a:lnTo>
                        <a:pt x="299" y="1246"/>
                      </a:lnTo>
                      <a:lnTo>
                        <a:pt x="254" y="1224"/>
                      </a:lnTo>
                      <a:lnTo>
                        <a:pt x="257" y="1196"/>
                      </a:lnTo>
                      <a:lnTo>
                        <a:pt x="224" y="1204"/>
                      </a:lnTo>
                      <a:lnTo>
                        <a:pt x="334" y="1084"/>
                      </a:lnTo>
                      <a:lnTo>
                        <a:pt x="287" y="939"/>
                      </a:lnTo>
                      <a:lnTo>
                        <a:pt x="299" y="879"/>
                      </a:lnTo>
                      <a:lnTo>
                        <a:pt x="269" y="807"/>
                      </a:lnTo>
                      <a:lnTo>
                        <a:pt x="292" y="759"/>
                      </a:lnTo>
                      <a:lnTo>
                        <a:pt x="254" y="707"/>
                      </a:lnTo>
                      <a:lnTo>
                        <a:pt x="267" y="659"/>
                      </a:lnTo>
                      <a:lnTo>
                        <a:pt x="317" y="609"/>
                      </a:lnTo>
                      <a:lnTo>
                        <a:pt x="347" y="602"/>
                      </a:lnTo>
                      <a:lnTo>
                        <a:pt x="379" y="612"/>
                      </a:lnTo>
                      <a:lnTo>
                        <a:pt x="349" y="624"/>
                      </a:lnTo>
                      <a:lnTo>
                        <a:pt x="377" y="644"/>
                      </a:lnTo>
                      <a:lnTo>
                        <a:pt x="464" y="652"/>
                      </a:lnTo>
                      <a:lnTo>
                        <a:pt x="611" y="759"/>
                      </a:lnTo>
                      <a:lnTo>
                        <a:pt x="616" y="814"/>
                      </a:lnTo>
                      <a:lnTo>
                        <a:pt x="549" y="862"/>
                      </a:lnTo>
                      <a:lnTo>
                        <a:pt x="347" y="799"/>
                      </a:lnTo>
                      <a:lnTo>
                        <a:pt x="429" y="879"/>
                      </a:lnTo>
                      <a:lnTo>
                        <a:pt x="429" y="967"/>
                      </a:lnTo>
                      <a:lnTo>
                        <a:pt x="509" y="1012"/>
                      </a:lnTo>
                      <a:lnTo>
                        <a:pt x="529" y="1002"/>
                      </a:lnTo>
                      <a:lnTo>
                        <a:pt x="521" y="967"/>
                      </a:lnTo>
                      <a:lnTo>
                        <a:pt x="479" y="947"/>
                      </a:lnTo>
                      <a:lnTo>
                        <a:pt x="494" y="922"/>
                      </a:lnTo>
                      <a:lnTo>
                        <a:pt x="526" y="954"/>
                      </a:lnTo>
                      <a:lnTo>
                        <a:pt x="606" y="967"/>
                      </a:lnTo>
                      <a:lnTo>
                        <a:pt x="569" y="894"/>
                      </a:lnTo>
                      <a:lnTo>
                        <a:pt x="646" y="834"/>
                      </a:lnTo>
                      <a:lnTo>
                        <a:pt x="699" y="879"/>
                      </a:lnTo>
                      <a:lnTo>
                        <a:pt x="699" y="709"/>
                      </a:lnTo>
                      <a:lnTo>
                        <a:pt x="674" y="687"/>
                      </a:lnTo>
                      <a:lnTo>
                        <a:pt x="761" y="724"/>
                      </a:lnTo>
                      <a:lnTo>
                        <a:pt x="766" y="747"/>
                      </a:lnTo>
                      <a:lnTo>
                        <a:pt x="721" y="772"/>
                      </a:lnTo>
                      <a:lnTo>
                        <a:pt x="766" y="827"/>
                      </a:lnTo>
                      <a:lnTo>
                        <a:pt x="808" y="759"/>
                      </a:lnTo>
                      <a:lnTo>
                        <a:pt x="973" y="667"/>
                      </a:lnTo>
                      <a:lnTo>
                        <a:pt x="998" y="667"/>
                      </a:lnTo>
                      <a:lnTo>
                        <a:pt x="973" y="677"/>
                      </a:lnTo>
                      <a:lnTo>
                        <a:pt x="1003" y="724"/>
                      </a:lnTo>
                      <a:lnTo>
                        <a:pt x="1123" y="667"/>
                      </a:lnTo>
                      <a:lnTo>
                        <a:pt x="1148" y="709"/>
                      </a:lnTo>
                      <a:lnTo>
                        <a:pt x="1178" y="677"/>
                      </a:lnTo>
                      <a:lnTo>
                        <a:pt x="1160" y="624"/>
                      </a:lnTo>
                      <a:lnTo>
                        <a:pt x="1178" y="604"/>
                      </a:lnTo>
                      <a:lnTo>
                        <a:pt x="1270" y="632"/>
                      </a:lnTo>
                      <a:lnTo>
                        <a:pt x="1387" y="722"/>
                      </a:lnTo>
                      <a:lnTo>
                        <a:pt x="1410" y="677"/>
                      </a:lnTo>
                      <a:lnTo>
                        <a:pt x="1385" y="632"/>
                      </a:lnTo>
                      <a:lnTo>
                        <a:pt x="1350" y="617"/>
                      </a:lnTo>
                      <a:lnTo>
                        <a:pt x="1362" y="545"/>
                      </a:lnTo>
                      <a:lnTo>
                        <a:pt x="1337" y="532"/>
                      </a:lnTo>
                      <a:lnTo>
                        <a:pt x="1350" y="505"/>
                      </a:lnTo>
                      <a:lnTo>
                        <a:pt x="1392" y="467"/>
                      </a:lnTo>
                      <a:lnTo>
                        <a:pt x="1420" y="377"/>
                      </a:lnTo>
                      <a:lnTo>
                        <a:pt x="1482" y="377"/>
                      </a:lnTo>
                      <a:lnTo>
                        <a:pt x="1512" y="395"/>
                      </a:lnTo>
                      <a:lnTo>
                        <a:pt x="1490" y="490"/>
                      </a:lnTo>
                      <a:lnTo>
                        <a:pt x="1515" y="532"/>
                      </a:lnTo>
                      <a:lnTo>
                        <a:pt x="1502" y="659"/>
                      </a:lnTo>
                      <a:lnTo>
                        <a:pt x="1535" y="702"/>
                      </a:lnTo>
                      <a:lnTo>
                        <a:pt x="1525" y="752"/>
                      </a:lnTo>
                      <a:lnTo>
                        <a:pt x="1480" y="784"/>
                      </a:lnTo>
                      <a:lnTo>
                        <a:pt x="1495" y="807"/>
                      </a:lnTo>
                      <a:lnTo>
                        <a:pt x="1430" y="824"/>
                      </a:lnTo>
                      <a:lnTo>
                        <a:pt x="1497" y="854"/>
                      </a:lnTo>
                      <a:lnTo>
                        <a:pt x="1569" y="752"/>
                      </a:lnTo>
                      <a:lnTo>
                        <a:pt x="1562" y="687"/>
                      </a:lnTo>
                      <a:lnTo>
                        <a:pt x="1589" y="677"/>
                      </a:lnTo>
                      <a:lnTo>
                        <a:pt x="1627" y="667"/>
                      </a:lnTo>
                      <a:lnTo>
                        <a:pt x="1644" y="699"/>
                      </a:lnTo>
                      <a:lnTo>
                        <a:pt x="1644" y="752"/>
                      </a:lnTo>
                      <a:lnTo>
                        <a:pt x="1692" y="762"/>
                      </a:lnTo>
                      <a:lnTo>
                        <a:pt x="1654" y="749"/>
                      </a:lnTo>
                      <a:lnTo>
                        <a:pt x="1672" y="717"/>
                      </a:lnTo>
                      <a:lnTo>
                        <a:pt x="1657" y="677"/>
                      </a:lnTo>
                      <a:lnTo>
                        <a:pt x="1545" y="652"/>
                      </a:lnTo>
                      <a:lnTo>
                        <a:pt x="1562" y="550"/>
                      </a:lnTo>
                      <a:lnTo>
                        <a:pt x="1525" y="490"/>
                      </a:lnTo>
                      <a:lnTo>
                        <a:pt x="1584" y="427"/>
                      </a:lnTo>
                      <a:lnTo>
                        <a:pt x="1572" y="387"/>
                      </a:lnTo>
                      <a:lnTo>
                        <a:pt x="1599" y="410"/>
                      </a:lnTo>
                      <a:lnTo>
                        <a:pt x="1584" y="492"/>
                      </a:lnTo>
                      <a:lnTo>
                        <a:pt x="1599" y="505"/>
                      </a:lnTo>
                      <a:lnTo>
                        <a:pt x="1679" y="527"/>
                      </a:lnTo>
                      <a:lnTo>
                        <a:pt x="1609" y="462"/>
                      </a:lnTo>
                      <a:lnTo>
                        <a:pt x="1662" y="462"/>
                      </a:lnTo>
                      <a:lnTo>
                        <a:pt x="1649" y="435"/>
                      </a:lnTo>
                      <a:lnTo>
                        <a:pt x="1679" y="427"/>
                      </a:lnTo>
                      <a:lnTo>
                        <a:pt x="1817" y="480"/>
                      </a:lnTo>
                      <a:lnTo>
                        <a:pt x="1789" y="505"/>
                      </a:lnTo>
                      <a:lnTo>
                        <a:pt x="1787" y="565"/>
                      </a:lnTo>
                      <a:lnTo>
                        <a:pt x="1814" y="594"/>
                      </a:lnTo>
                      <a:lnTo>
                        <a:pt x="1829" y="480"/>
                      </a:lnTo>
                      <a:lnTo>
                        <a:pt x="1754" y="417"/>
                      </a:lnTo>
                      <a:lnTo>
                        <a:pt x="1739" y="335"/>
                      </a:lnTo>
                      <a:lnTo>
                        <a:pt x="1911" y="307"/>
                      </a:lnTo>
                      <a:lnTo>
                        <a:pt x="1891" y="235"/>
                      </a:lnTo>
                      <a:lnTo>
                        <a:pt x="1911" y="252"/>
                      </a:lnTo>
                      <a:lnTo>
                        <a:pt x="1941" y="217"/>
                      </a:lnTo>
                      <a:lnTo>
                        <a:pt x="1921" y="207"/>
                      </a:lnTo>
                      <a:lnTo>
                        <a:pt x="2106" y="148"/>
                      </a:lnTo>
                      <a:lnTo>
                        <a:pt x="2089" y="135"/>
                      </a:lnTo>
                      <a:lnTo>
                        <a:pt x="2176" y="128"/>
                      </a:lnTo>
                      <a:lnTo>
                        <a:pt x="2171" y="145"/>
                      </a:lnTo>
                      <a:lnTo>
                        <a:pt x="2193" y="145"/>
                      </a:lnTo>
                      <a:lnTo>
                        <a:pt x="2253" y="118"/>
                      </a:lnTo>
                      <a:lnTo>
                        <a:pt x="2286" y="135"/>
                      </a:lnTo>
                      <a:lnTo>
                        <a:pt x="2258" y="100"/>
                      </a:lnTo>
                      <a:lnTo>
                        <a:pt x="2328" y="98"/>
                      </a:lnTo>
                      <a:lnTo>
                        <a:pt x="2331" y="53"/>
                      </a:lnTo>
                      <a:lnTo>
                        <a:pt x="2413" y="0"/>
                      </a:lnTo>
                      <a:lnTo>
                        <a:pt x="2470" y="30"/>
                      </a:lnTo>
                      <a:lnTo>
                        <a:pt x="2423" y="60"/>
                      </a:lnTo>
                      <a:lnTo>
                        <a:pt x="2503" y="60"/>
                      </a:lnTo>
                      <a:lnTo>
                        <a:pt x="2470" y="100"/>
                      </a:lnTo>
                      <a:lnTo>
                        <a:pt x="2613" y="80"/>
                      </a:lnTo>
                      <a:lnTo>
                        <a:pt x="2690" y="145"/>
                      </a:lnTo>
                      <a:lnTo>
                        <a:pt x="2677" y="170"/>
                      </a:lnTo>
                      <a:lnTo>
                        <a:pt x="2650" y="157"/>
                      </a:lnTo>
                      <a:lnTo>
                        <a:pt x="2687" y="177"/>
                      </a:lnTo>
                      <a:lnTo>
                        <a:pt x="2670" y="217"/>
                      </a:lnTo>
                      <a:lnTo>
                        <a:pt x="2413" y="410"/>
                      </a:lnTo>
                      <a:lnTo>
                        <a:pt x="2495" y="387"/>
                      </a:lnTo>
                      <a:lnTo>
                        <a:pt x="2478" y="357"/>
                      </a:lnTo>
                      <a:lnTo>
                        <a:pt x="2608" y="322"/>
                      </a:lnTo>
                      <a:lnTo>
                        <a:pt x="2573" y="327"/>
                      </a:lnTo>
                      <a:lnTo>
                        <a:pt x="2580" y="297"/>
                      </a:lnTo>
                      <a:lnTo>
                        <a:pt x="2650" y="322"/>
                      </a:lnTo>
                      <a:lnTo>
                        <a:pt x="2662" y="297"/>
                      </a:lnTo>
                      <a:lnTo>
                        <a:pt x="2677" y="357"/>
                      </a:lnTo>
                      <a:lnTo>
                        <a:pt x="2715" y="362"/>
                      </a:lnTo>
                      <a:lnTo>
                        <a:pt x="2680" y="335"/>
                      </a:lnTo>
                      <a:lnTo>
                        <a:pt x="2747" y="320"/>
                      </a:lnTo>
                      <a:lnTo>
                        <a:pt x="2832" y="335"/>
                      </a:lnTo>
                      <a:lnTo>
                        <a:pt x="2825" y="357"/>
                      </a:lnTo>
                      <a:lnTo>
                        <a:pt x="2897" y="377"/>
                      </a:lnTo>
                      <a:lnTo>
                        <a:pt x="2959" y="375"/>
                      </a:lnTo>
                      <a:lnTo>
                        <a:pt x="2962" y="312"/>
                      </a:lnTo>
                      <a:lnTo>
                        <a:pt x="2982" y="307"/>
                      </a:lnTo>
                      <a:lnTo>
                        <a:pt x="3139" y="375"/>
                      </a:lnTo>
                      <a:lnTo>
                        <a:pt x="3117" y="480"/>
                      </a:lnTo>
                      <a:lnTo>
                        <a:pt x="3192" y="545"/>
                      </a:lnTo>
                      <a:lnTo>
                        <a:pt x="3229" y="447"/>
                      </a:lnTo>
                      <a:lnTo>
                        <a:pt x="3256" y="492"/>
                      </a:lnTo>
                      <a:lnTo>
                        <a:pt x="3311" y="480"/>
                      </a:lnTo>
                      <a:lnTo>
                        <a:pt x="3381" y="505"/>
                      </a:lnTo>
                      <a:lnTo>
                        <a:pt x="3439" y="492"/>
                      </a:lnTo>
                      <a:lnTo>
                        <a:pt x="3434" y="447"/>
                      </a:lnTo>
                      <a:lnTo>
                        <a:pt x="3474" y="387"/>
                      </a:lnTo>
                      <a:lnTo>
                        <a:pt x="3708" y="432"/>
                      </a:lnTo>
                      <a:lnTo>
                        <a:pt x="3723" y="462"/>
                      </a:lnTo>
                      <a:lnTo>
                        <a:pt x="3696" y="480"/>
                      </a:lnTo>
                      <a:lnTo>
                        <a:pt x="3770" y="492"/>
                      </a:lnTo>
                      <a:lnTo>
                        <a:pt x="3798" y="532"/>
                      </a:lnTo>
                      <a:lnTo>
                        <a:pt x="3980" y="527"/>
                      </a:lnTo>
                      <a:lnTo>
                        <a:pt x="4013" y="565"/>
                      </a:lnTo>
                      <a:lnTo>
                        <a:pt x="4000" y="609"/>
                      </a:lnTo>
                      <a:lnTo>
                        <a:pt x="4050" y="639"/>
                      </a:lnTo>
                      <a:lnTo>
                        <a:pt x="4082" y="617"/>
                      </a:lnTo>
                      <a:lnTo>
                        <a:pt x="4207" y="634"/>
                      </a:lnTo>
                      <a:lnTo>
                        <a:pt x="4232" y="609"/>
                      </a:lnTo>
                      <a:lnTo>
                        <a:pt x="4247" y="649"/>
                      </a:lnTo>
                      <a:lnTo>
                        <a:pt x="4300" y="677"/>
                      </a:lnTo>
                      <a:lnTo>
                        <a:pt x="4327" y="659"/>
                      </a:lnTo>
                      <a:lnTo>
                        <a:pt x="4300" y="624"/>
                      </a:lnTo>
                      <a:lnTo>
                        <a:pt x="4317" y="594"/>
                      </a:lnTo>
                      <a:lnTo>
                        <a:pt x="4537" y="639"/>
                      </a:lnTo>
                      <a:lnTo>
                        <a:pt x="4686" y="754"/>
                      </a:lnTo>
                      <a:lnTo>
                        <a:pt x="4711" y="754"/>
                      </a:lnTo>
                      <a:lnTo>
                        <a:pt x="4756" y="847"/>
                      </a:lnTo>
                      <a:lnTo>
                        <a:pt x="4739" y="799"/>
                      </a:lnTo>
                      <a:lnTo>
                        <a:pt x="4761" y="794"/>
                      </a:lnTo>
                      <a:lnTo>
                        <a:pt x="4776" y="812"/>
                      </a:lnTo>
                      <a:lnTo>
                        <a:pt x="4819" y="807"/>
                      </a:lnTo>
                      <a:lnTo>
                        <a:pt x="4881" y="857"/>
                      </a:lnTo>
                      <a:lnTo>
                        <a:pt x="4791" y="917"/>
                      </a:lnTo>
                      <a:lnTo>
                        <a:pt x="4814" y="934"/>
                      </a:lnTo>
                      <a:lnTo>
                        <a:pt x="4781" y="942"/>
                      </a:lnTo>
                      <a:lnTo>
                        <a:pt x="4804" y="967"/>
                      </a:lnTo>
                      <a:lnTo>
                        <a:pt x="4756" y="974"/>
                      </a:lnTo>
                      <a:lnTo>
                        <a:pt x="4739" y="934"/>
                      </a:lnTo>
                      <a:lnTo>
                        <a:pt x="4714" y="947"/>
                      </a:lnTo>
                      <a:lnTo>
                        <a:pt x="4684" y="894"/>
                      </a:lnTo>
                      <a:lnTo>
                        <a:pt x="4626" y="899"/>
                      </a:lnTo>
                      <a:lnTo>
                        <a:pt x="4609" y="862"/>
                      </a:lnTo>
                      <a:lnTo>
                        <a:pt x="4626" y="847"/>
                      </a:lnTo>
                      <a:lnTo>
                        <a:pt x="4599" y="847"/>
                      </a:lnTo>
                      <a:lnTo>
                        <a:pt x="4584" y="857"/>
                      </a:lnTo>
                      <a:lnTo>
                        <a:pt x="4604" y="899"/>
                      </a:lnTo>
                      <a:lnTo>
                        <a:pt x="4594" y="922"/>
                      </a:lnTo>
                      <a:lnTo>
                        <a:pt x="4544" y="954"/>
                      </a:lnTo>
                      <a:lnTo>
                        <a:pt x="4509" y="947"/>
                      </a:lnTo>
                      <a:lnTo>
                        <a:pt x="4564" y="1056"/>
                      </a:lnTo>
                      <a:lnTo>
                        <a:pt x="4557" y="1099"/>
                      </a:lnTo>
                      <a:lnTo>
                        <a:pt x="4499" y="1069"/>
                      </a:lnTo>
                      <a:lnTo>
                        <a:pt x="4502" y="1086"/>
                      </a:lnTo>
                      <a:lnTo>
                        <a:pt x="4399" y="1136"/>
                      </a:lnTo>
                      <a:lnTo>
                        <a:pt x="4307" y="1251"/>
                      </a:lnTo>
                      <a:lnTo>
                        <a:pt x="4240" y="1204"/>
                      </a:lnTo>
                      <a:lnTo>
                        <a:pt x="4187" y="1254"/>
                      </a:lnTo>
                      <a:lnTo>
                        <a:pt x="4187" y="1214"/>
                      </a:lnTo>
                      <a:lnTo>
                        <a:pt x="4150" y="1254"/>
                      </a:lnTo>
                      <a:lnTo>
                        <a:pt x="4112" y="1251"/>
                      </a:lnTo>
                      <a:lnTo>
                        <a:pt x="4070" y="1351"/>
                      </a:lnTo>
                      <a:lnTo>
                        <a:pt x="4105" y="1376"/>
                      </a:lnTo>
                      <a:lnTo>
                        <a:pt x="4090" y="1414"/>
                      </a:lnTo>
                      <a:lnTo>
                        <a:pt x="4107" y="1468"/>
                      </a:lnTo>
                      <a:lnTo>
                        <a:pt x="4077" y="1458"/>
                      </a:lnTo>
                      <a:lnTo>
                        <a:pt x="4057" y="1503"/>
                      </a:lnTo>
                      <a:lnTo>
                        <a:pt x="4070" y="1546"/>
                      </a:lnTo>
                      <a:lnTo>
                        <a:pt x="4010" y="1588"/>
                      </a:lnTo>
                      <a:lnTo>
                        <a:pt x="4013" y="1631"/>
                      </a:lnTo>
                      <a:lnTo>
                        <a:pt x="3973" y="1643"/>
                      </a:lnTo>
                      <a:lnTo>
                        <a:pt x="3958" y="1696"/>
                      </a:lnTo>
                      <a:lnTo>
                        <a:pt x="3923" y="1756"/>
                      </a:lnTo>
                      <a:lnTo>
                        <a:pt x="3888" y="1546"/>
                      </a:lnTo>
                      <a:lnTo>
                        <a:pt x="3895" y="1434"/>
                      </a:lnTo>
                      <a:lnTo>
                        <a:pt x="3923" y="1366"/>
                      </a:lnTo>
                      <a:lnTo>
                        <a:pt x="3963" y="1356"/>
                      </a:lnTo>
                      <a:lnTo>
                        <a:pt x="4067" y="1216"/>
                      </a:lnTo>
                      <a:lnTo>
                        <a:pt x="4117" y="1191"/>
                      </a:lnTo>
                      <a:lnTo>
                        <a:pt x="4132" y="1106"/>
                      </a:lnTo>
                      <a:lnTo>
                        <a:pt x="4150" y="1086"/>
                      </a:lnTo>
                      <a:lnTo>
                        <a:pt x="4112" y="1086"/>
                      </a:lnTo>
                      <a:lnTo>
                        <a:pt x="4100" y="1151"/>
                      </a:lnTo>
                      <a:lnTo>
                        <a:pt x="4018" y="1204"/>
                      </a:lnTo>
                      <a:lnTo>
                        <a:pt x="4025" y="1121"/>
                      </a:lnTo>
                      <a:lnTo>
                        <a:pt x="3930" y="1141"/>
                      </a:lnTo>
                      <a:lnTo>
                        <a:pt x="3848" y="1254"/>
                      </a:lnTo>
                      <a:lnTo>
                        <a:pt x="3860" y="1294"/>
                      </a:lnTo>
                      <a:lnTo>
                        <a:pt x="3768" y="1311"/>
                      </a:lnTo>
                      <a:lnTo>
                        <a:pt x="3756" y="1299"/>
                      </a:lnTo>
                      <a:lnTo>
                        <a:pt x="3788" y="1291"/>
                      </a:lnTo>
                      <a:lnTo>
                        <a:pt x="3711" y="1266"/>
                      </a:lnTo>
                      <a:lnTo>
                        <a:pt x="3691" y="1291"/>
                      </a:lnTo>
                      <a:lnTo>
                        <a:pt x="3513" y="1291"/>
                      </a:lnTo>
                      <a:lnTo>
                        <a:pt x="3304" y="1541"/>
                      </a:lnTo>
                      <a:lnTo>
                        <a:pt x="3349" y="1553"/>
                      </a:lnTo>
                      <a:lnTo>
                        <a:pt x="3349" y="1603"/>
                      </a:lnTo>
                      <a:lnTo>
                        <a:pt x="3371" y="1571"/>
                      </a:lnTo>
                      <a:lnTo>
                        <a:pt x="3369" y="1608"/>
                      </a:lnTo>
                      <a:lnTo>
                        <a:pt x="3396" y="1588"/>
                      </a:lnTo>
                      <a:lnTo>
                        <a:pt x="3391" y="1613"/>
                      </a:lnTo>
                      <a:lnTo>
                        <a:pt x="3401" y="1571"/>
                      </a:lnTo>
                      <a:lnTo>
                        <a:pt x="3434" y="1571"/>
                      </a:lnTo>
                      <a:lnTo>
                        <a:pt x="3476" y="1628"/>
                      </a:lnTo>
                      <a:lnTo>
                        <a:pt x="3439" y="1631"/>
                      </a:lnTo>
                      <a:lnTo>
                        <a:pt x="3474" y="1643"/>
                      </a:lnTo>
                      <a:lnTo>
                        <a:pt x="3481" y="1683"/>
                      </a:lnTo>
                      <a:lnTo>
                        <a:pt x="3456" y="1763"/>
                      </a:lnTo>
                      <a:lnTo>
                        <a:pt x="3449" y="1886"/>
                      </a:lnTo>
                      <a:lnTo>
                        <a:pt x="3301" y="2130"/>
                      </a:lnTo>
                      <a:lnTo>
                        <a:pt x="3251" y="2163"/>
                      </a:lnTo>
                      <a:lnTo>
                        <a:pt x="3207" y="2130"/>
                      </a:lnTo>
                      <a:lnTo>
                        <a:pt x="3174" y="2178"/>
                      </a:lnTo>
                      <a:lnTo>
                        <a:pt x="3169" y="2165"/>
                      </a:lnTo>
                      <a:lnTo>
                        <a:pt x="3192" y="2130"/>
                      </a:lnTo>
                      <a:lnTo>
                        <a:pt x="3184" y="2070"/>
                      </a:lnTo>
                      <a:lnTo>
                        <a:pt x="3244" y="2040"/>
                      </a:lnTo>
                      <a:lnTo>
                        <a:pt x="3291" y="1878"/>
                      </a:lnTo>
                      <a:lnTo>
                        <a:pt x="3187" y="1918"/>
                      </a:lnTo>
                      <a:lnTo>
                        <a:pt x="3169" y="1853"/>
                      </a:lnTo>
                      <a:lnTo>
                        <a:pt x="3082" y="1816"/>
                      </a:lnTo>
                      <a:lnTo>
                        <a:pt x="3027" y="1643"/>
                      </a:lnTo>
                      <a:lnTo>
                        <a:pt x="2972" y="1613"/>
                      </a:lnTo>
                      <a:lnTo>
                        <a:pt x="2867" y="1658"/>
                      </a:lnTo>
                      <a:lnTo>
                        <a:pt x="2887" y="1696"/>
                      </a:lnTo>
                      <a:lnTo>
                        <a:pt x="2845" y="1793"/>
                      </a:lnTo>
                      <a:lnTo>
                        <a:pt x="2807" y="1826"/>
                      </a:lnTo>
                      <a:lnTo>
                        <a:pt x="2760" y="1798"/>
                      </a:lnTo>
                      <a:lnTo>
                        <a:pt x="2707" y="1788"/>
                      </a:lnTo>
                      <a:lnTo>
                        <a:pt x="2573" y="1838"/>
                      </a:lnTo>
                      <a:lnTo>
                        <a:pt x="2453" y="1771"/>
                      </a:lnTo>
                      <a:lnTo>
                        <a:pt x="2380" y="1773"/>
                      </a:lnTo>
                      <a:lnTo>
                        <a:pt x="2351" y="1721"/>
                      </a:lnTo>
                      <a:lnTo>
                        <a:pt x="2278" y="1683"/>
                      </a:lnTo>
                      <a:lnTo>
                        <a:pt x="2233" y="1721"/>
                      </a:lnTo>
                      <a:lnTo>
                        <a:pt x="2233" y="1796"/>
                      </a:lnTo>
                      <a:lnTo>
                        <a:pt x="2061" y="1771"/>
                      </a:lnTo>
                      <a:lnTo>
                        <a:pt x="1969" y="1838"/>
                      </a:lnTo>
                      <a:lnTo>
                        <a:pt x="1921" y="1863"/>
                      </a:lnTo>
                      <a:lnTo>
                        <a:pt x="1861" y="1811"/>
                      </a:lnTo>
                      <a:lnTo>
                        <a:pt x="1822" y="1841"/>
                      </a:lnTo>
                      <a:lnTo>
                        <a:pt x="1749" y="1798"/>
                      </a:lnTo>
                      <a:lnTo>
                        <a:pt x="1719" y="1793"/>
                      </a:lnTo>
                      <a:lnTo>
                        <a:pt x="1702" y="1736"/>
                      </a:lnTo>
                      <a:lnTo>
                        <a:pt x="1662" y="1736"/>
                      </a:lnTo>
                      <a:lnTo>
                        <a:pt x="1644" y="1748"/>
                      </a:lnTo>
                      <a:lnTo>
                        <a:pt x="1614" y="1701"/>
                      </a:lnTo>
                      <a:lnTo>
                        <a:pt x="1594" y="1716"/>
                      </a:lnTo>
                      <a:lnTo>
                        <a:pt x="1572" y="1728"/>
                      </a:lnTo>
                      <a:lnTo>
                        <a:pt x="1495" y="1638"/>
                      </a:lnTo>
                      <a:lnTo>
                        <a:pt x="1470" y="1628"/>
                      </a:lnTo>
                      <a:lnTo>
                        <a:pt x="1417" y="1553"/>
                      </a:lnTo>
                      <a:lnTo>
                        <a:pt x="1365" y="1603"/>
                      </a:lnTo>
                      <a:lnTo>
                        <a:pt x="1355" y="1571"/>
                      </a:lnTo>
                      <a:lnTo>
                        <a:pt x="1280" y="1566"/>
                      </a:lnTo>
                      <a:lnTo>
                        <a:pt x="1250" y="1513"/>
                      </a:lnTo>
                      <a:lnTo>
                        <a:pt x="1213" y="1518"/>
                      </a:lnTo>
                      <a:lnTo>
                        <a:pt x="1200" y="1538"/>
                      </a:lnTo>
                      <a:lnTo>
                        <a:pt x="1148" y="1553"/>
                      </a:lnTo>
                      <a:lnTo>
                        <a:pt x="1130" y="1538"/>
                      </a:lnTo>
                      <a:lnTo>
                        <a:pt x="1113" y="1581"/>
                      </a:lnTo>
                      <a:lnTo>
                        <a:pt x="1100" y="1571"/>
                      </a:lnTo>
                      <a:lnTo>
                        <a:pt x="1038" y="1581"/>
                      </a:lnTo>
                      <a:lnTo>
                        <a:pt x="1020" y="1571"/>
                      </a:lnTo>
                      <a:lnTo>
                        <a:pt x="1013" y="1581"/>
                      </a:lnTo>
                      <a:lnTo>
                        <a:pt x="1040" y="1628"/>
                      </a:lnTo>
                      <a:lnTo>
                        <a:pt x="1025" y="1656"/>
                      </a:lnTo>
                      <a:lnTo>
                        <a:pt x="1025" y="1688"/>
                      </a:lnTo>
                      <a:lnTo>
                        <a:pt x="1055" y="1688"/>
                      </a:lnTo>
                      <a:lnTo>
                        <a:pt x="1070" y="1728"/>
                      </a:lnTo>
                      <a:lnTo>
                        <a:pt x="1063" y="1756"/>
                      </a:lnTo>
                      <a:lnTo>
                        <a:pt x="1038" y="1736"/>
                      </a:lnTo>
                      <a:lnTo>
                        <a:pt x="1020" y="1756"/>
                      </a:lnTo>
                      <a:lnTo>
                        <a:pt x="1003" y="1738"/>
                      </a:lnTo>
                      <a:lnTo>
                        <a:pt x="991" y="1716"/>
                      </a:lnTo>
                      <a:lnTo>
                        <a:pt x="966" y="1728"/>
                      </a:lnTo>
                      <a:lnTo>
                        <a:pt x="951" y="1716"/>
                      </a:lnTo>
                      <a:lnTo>
                        <a:pt x="931" y="1736"/>
                      </a:lnTo>
                      <a:lnTo>
                        <a:pt x="906" y="1741"/>
                      </a:lnTo>
                      <a:lnTo>
                        <a:pt x="888" y="1716"/>
                      </a:lnTo>
                      <a:lnTo>
                        <a:pt x="793" y="1701"/>
                      </a:lnTo>
                      <a:lnTo>
                        <a:pt x="783" y="1721"/>
                      </a:lnTo>
                      <a:lnTo>
                        <a:pt x="776" y="1721"/>
                      </a:lnTo>
                      <a:lnTo>
                        <a:pt x="761" y="1748"/>
                      </a:lnTo>
                      <a:lnTo>
                        <a:pt x="761" y="1781"/>
                      </a:lnTo>
                      <a:lnTo>
                        <a:pt x="751" y="1781"/>
                      </a:lnTo>
                      <a:lnTo>
                        <a:pt x="743" y="1756"/>
                      </a:lnTo>
                      <a:lnTo>
                        <a:pt x="731" y="1758"/>
                      </a:lnTo>
                      <a:lnTo>
                        <a:pt x="731" y="1843"/>
                      </a:lnTo>
                      <a:lnTo>
                        <a:pt x="743" y="1871"/>
                      </a:lnTo>
                      <a:lnTo>
                        <a:pt x="743" y="1893"/>
                      </a:lnTo>
                      <a:lnTo>
                        <a:pt x="756" y="1886"/>
                      </a:lnTo>
                      <a:lnTo>
                        <a:pt x="776" y="1878"/>
                      </a:lnTo>
                      <a:lnTo>
                        <a:pt x="791" y="1918"/>
                      </a:lnTo>
                      <a:lnTo>
                        <a:pt x="803" y="1938"/>
                      </a:lnTo>
                      <a:lnTo>
                        <a:pt x="818" y="1970"/>
                      </a:lnTo>
                      <a:lnTo>
                        <a:pt x="841" y="1978"/>
                      </a:lnTo>
                      <a:lnTo>
                        <a:pt x="816" y="2008"/>
                      </a:lnTo>
                      <a:lnTo>
                        <a:pt x="793" y="1978"/>
                      </a:lnTo>
                      <a:lnTo>
                        <a:pt x="773" y="2080"/>
                      </a:lnTo>
                      <a:lnTo>
                        <a:pt x="798" y="2100"/>
                      </a:lnTo>
                      <a:lnTo>
                        <a:pt x="818" y="2195"/>
                      </a:lnTo>
                      <a:lnTo>
                        <a:pt x="798" y="2178"/>
                      </a:lnTo>
                      <a:lnTo>
                        <a:pt x="781" y="2165"/>
                      </a:lnTo>
                      <a:lnTo>
                        <a:pt x="756" y="2163"/>
                      </a:lnTo>
                      <a:lnTo>
                        <a:pt x="743" y="2153"/>
                      </a:lnTo>
                      <a:lnTo>
                        <a:pt x="728" y="2153"/>
                      </a:lnTo>
                      <a:lnTo>
                        <a:pt x="716" y="2115"/>
                      </a:lnTo>
                      <a:lnTo>
                        <a:pt x="684" y="2138"/>
                      </a:lnTo>
                      <a:lnTo>
                        <a:pt x="656" y="2133"/>
                      </a:lnTo>
                      <a:lnTo>
                        <a:pt x="641" y="2105"/>
                      </a:lnTo>
                      <a:lnTo>
                        <a:pt x="594" y="2083"/>
                      </a:lnTo>
                      <a:lnTo>
                        <a:pt x="546" y="2088"/>
                      </a:lnTo>
                      <a:lnTo>
                        <a:pt x="499" y="2040"/>
                      </a:lnTo>
                      <a:lnTo>
                        <a:pt x="539" y="1998"/>
                      </a:lnTo>
                      <a:lnTo>
                        <a:pt x="541" y="1958"/>
                      </a:lnTo>
                      <a:lnTo>
                        <a:pt x="541" y="1928"/>
                      </a:lnTo>
                      <a:lnTo>
                        <a:pt x="544" y="1895"/>
                      </a:lnTo>
                      <a:lnTo>
                        <a:pt x="569" y="1886"/>
                      </a:lnTo>
                      <a:lnTo>
                        <a:pt x="559" y="1831"/>
                      </a:lnTo>
                      <a:lnTo>
                        <a:pt x="524" y="1816"/>
                      </a:lnTo>
                      <a:lnTo>
                        <a:pt x="514" y="1801"/>
                      </a:lnTo>
                      <a:lnTo>
                        <a:pt x="494" y="1813"/>
                      </a:lnTo>
                      <a:lnTo>
                        <a:pt x="449" y="1796"/>
                      </a:lnTo>
                      <a:lnTo>
                        <a:pt x="417" y="1743"/>
                      </a:lnTo>
                      <a:lnTo>
                        <a:pt x="389" y="1726"/>
                      </a:lnTo>
                      <a:lnTo>
                        <a:pt x="377" y="1676"/>
                      </a:lnTo>
                      <a:lnTo>
                        <a:pt x="349" y="1673"/>
                      </a:lnTo>
                      <a:lnTo>
                        <a:pt x="329" y="1688"/>
                      </a:lnTo>
                      <a:lnTo>
                        <a:pt x="314" y="1696"/>
                      </a:lnTo>
                      <a:lnTo>
                        <a:pt x="304" y="1676"/>
                      </a:lnTo>
                      <a:lnTo>
                        <a:pt x="294" y="1651"/>
                      </a:lnTo>
                      <a:lnTo>
                        <a:pt x="327" y="1651"/>
                      </a:lnTo>
                      <a:lnTo>
                        <a:pt x="327" y="1631"/>
                      </a:lnTo>
                      <a:lnTo>
                        <a:pt x="317" y="1621"/>
                      </a:lnTo>
                      <a:lnTo>
                        <a:pt x="304" y="1608"/>
                      </a:lnTo>
                      <a:lnTo>
                        <a:pt x="287" y="1553"/>
                      </a:lnTo>
                      <a:lnTo>
                        <a:pt x="267" y="1518"/>
                      </a:lnTo>
                      <a:lnTo>
                        <a:pt x="239" y="1518"/>
                      </a:lnTo>
                      <a:lnTo>
                        <a:pt x="214" y="1518"/>
                      </a:lnTo>
                      <a:lnTo>
                        <a:pt x="194" y="1498"/>
                      </a:lnTo>
                      <a:lnTo>
                        <a:pt x="177" y="1496"/>
                      </a:lnTo>
                      <a:lnTo>
                        <a:pt x="162" y="1496"/>
                      </a:lnTo>
                      <a:lnTo>
                        <a:pt x="155" y="1513"/>
                      </a:lnTo>
                      <a:lnTo>
                        <a:pt x="137" y="1536"/>
                      </a:lnTo>
                      <a:lnTo>
                        <a:pt x="135" y="1561"/>
                      </a:lnTo>
                      <a:lnTo>
                        <a:pt x="125" y="1571"/>
                      </a:lnTo>
                      <a:lnTo>
                        <a:pt x="115" y="1608"/>
                      </a:lnTo>
                      <a:lnTo>
                        <a:pt x="110" y="1598"/>
                      </a:lnTo>
                      <a:lnTo>
                        <a:pt x="105" y="1581"/>
                      </a:lnTo>
                      <a:lnTo>
                        <a:pt x="0" y="1561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0" name="Group 395"/>
              <p:cNvGrpSpPr>
                <a:grpSpLocks/>
              </p:cNvGrpSpPr>
              <p:nvPr/>
            </p:nvGrpSpPr>
            <p:grpSpPr bwMode="auto">
              <a:xfrm>
                <a:off x="3677" y="1523"/>
                <a:ext cx="63" cy="34"/>
                <a:chOff x="10965" y="7038"/>
                <a:chExt cx="143" cy="90"/>
              </a:xfrm>
            </p:grpSpPr>
            <p:sp>
              <p:nvSpPr>
                <p:cNvPr id="503" name="Freeform 396"/>
                <p:cNvSpPr>
                  <a:spLocks/>
                </p:cNvSpPr>
                <p:nvPr/>
              </p:nvSpPr>
              <p:spPr bwMode="auto">
                <a:xfrm>
                  <a:off x="10965" y="7038"/>
                  <a:ext cx="143" cy="90"/>
                </a:xfrm>
                <a:custGeom>
                  <a:avLst/>
                  <a:gdLst>
                    <a:gd name="T0" fmla="*/ 0 w 143"/>
                    <a:gd name="T1" fmla="*/ 57 h 90"/>
                    <a:gd name="T2" fmla="*/ 28 w 143"/>
                    <a:gd name="T3" fmla="*/ 45 h 90"/>
                    <a:gd name="T4" fmla="*/ 8 w 143"/>
                    <a:gd name="T5" fmla="*/ 25 h 90"/>
                    <a:gd name="T6" fmla="*/ 110 w 143"/>
                    <a:gd name="T7" fmla="*/ 0 h 90"/>
                    <a:gd name="T8" fmla="*/ 128 w 143"/>
                    <a:gd name="T9" fmla="*/ 0 h 90"/>
                    <a:gd name="T10" fmla="*/ 110 w 143"/>
                    <a:gd name="T11" fmla="*/ 22 h 90"/>
                    <a:gd name="T12" fmla="*/ 143 w 143"/>
                    <a:gd name="T13" fmla="*/ 20 h 90"/>
                    <a:gd name="T14" fmla="*/ 50 w 143"/>
                    <a:gd name="T15" fmla="*/ 72 h 90"/>
                    <a:gd name="T16" fmla="*/ 28 w 143"/>
                    <a:gd name="T17" fmla="*/ 90 h 90"/>
                    <a:gd name="T18" fmla="*/ 35 w 143"/>
                    <a:gd name="T19" fmla="*/ 70 h 90"/>
                    <a:gd name="T20" fmla="*/ 0 w 143"/>
                    <a:gd name="T21" fmla="*/ 57 h 9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43"/>
                    <a:gd name="T34" fmla="*/ 0 h 90"/>
                    <a:gd name="T35" fmla="*/ 143 w 143"/>
                    <a:gd name="T36" fmla="*/ 90 h 9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43" h="90">
                      <a:moveTo>
                        <a:pt x="0" y="57"/>
                      </a:moveTo>
                      <a:lnTo>
                        <a:pt x="28" y="45"/>
                      </a:lnTo>
                      <a:lnTo>
                        <a:pt x="8" y="25"/>
                      </a:lnTo>
                      <a:lnTo>
                        <a:pt x="110" y="0"/>
                      </a:lnTo>
                      <a:lnTo>
                        <a:pt x="128" y="0"/>
                      </a:lnTo>
                      <a:lnTo>
                        <a:pt x="110" y="22"/>
                      </a:lnTo>
                      <a:lnTo>
                        <a:pt x="143" y="20"/>
                      </a:lnTo>
                      <a:lnTo>
                        <a:pt x="50" y="72"/>
                      </a:lnTo>
                      <a:lnTo>
                        <a:pt x="28" y="90"/>
                      </a:lnTo>
                      <a:lnTo>
                        <a:pt x="35" y="70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4" name="Freeform 397"/>
                <p:cNvSpPr>
                  <a:spLocks/>
                </p:cNvSpPr>
                <p:nvPr/>
              </p:nvSpPr>
              <p:spPr bwMode="auto">
                <a:xfrm>
                  <a:off x="10965" y="7038"/>
                  <a:ext cx="143" cy="90"/>
                </a:xfrm>
                <a:custGeom>
                  <a:avLst/>
                  <a:gdLst>
                    <a:gd name="T0" fmla="*/ 0 w 143"/>
                    <a:gd name="T1" fmla="*/ 57 h 90"/>
                    <a:gd name="T2" fmla="*/ 28 w 143"/>
                    <a:gd name="T3" fmla="*/ 45 h 90"/>
                    <a:gd name="T4" fmla="*/ 8 w 143"/>
                    <a:gd name="T5" fmla="*/ 25 h 90"/>
                    <a:gd name="T6" fmla="*/ 110 w 143"/>
                    <a:gd name="T7" fmla="*/ 0 h 90"/>
                    <a:gd name="T8" fmla="*/ 128 w 143"/>
                    <a:gd name="T9" fmla="*/ 0 h 90"/>
                    <a:gd name="T10" fmla="*/ 110 w 143"/>
                    <a:gd name="T11" fmla="*/ 22 h 90"/>
                    <a:gd name="T12" fmla="*/ 143 w 143"/>
                    <a:gd name="T13" fmla="*/ 20 h 90"/>
                    <a:gd name="T14" fmla="*/ 50 w 143"/>
                    <a:gd name="T15" fmla="*/ 72 h 90"/>
                    <a:gd name="T16" fmla="*/ 28 w 143"/>
                    <a:gd name="T17" fmla="*/ 90 h 90"/>
                    <a:gd name="T18" fmla="*/ 35 w 143"/>
                    <a:gd name="T19" fmla="*/ 70 h 90"/>
                    <a:gd name="T20" fmla="*/ 0 w 143"/>
                    <a:gd name="T21" fmla="*/ 57 h 9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43"/>
                    <a:gd name="T34" fmla="*/ 0 h 90"/>
                    <a:gd name="T35" fmla="*/ 143 w 143"/>
                    <a:gd name="T36" fmla="*/ 90 h 9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43" h="90">
                      <a:moveTo>
                        <a:pt x="0" y="57"/>
                      </a:moveTo>
                      <a:lnTo>
                        <a:pt x="28" y="45"/>
                      </a:lnTo>
                      <a:lnTo>
                        <a:pt x="8" y="25"/>
                      </a:lnTo>
                      <a:lnTo>
                        <a:pt x="110" y="0"/>
                      </a:lnTo>
                      <a:lnTo>
                        <a:pt x="128" y="0"/>
                      </a:lnTo>
                      <a:lnTo>
                        <a:pt x="110" y="22"/>
                      </a:lnTo>
                      <a:lnTo>
                        <a:pt x="143" y="20"/>
                      </a:lnTo>
                      <a:lnTo>
                        <a:pt x="50" y="72"/>
                      </a:lnTo>
                      <a:lnTo>
                        <a:pt x="28" y="90"/>
                      </a:lnTo>
                      <a:lnTo>
                        <a:pt x="35" y="70"/>
                      </a:lnTo>
                      <a:lnTo>
                        <a:pt x="0" y="5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1" name="Group 398"/>
              <p:cNvGrpSpPr>
                <a:grpSpLocks/>
              </p:cNvGrpSpPr>
              <p:nvPr/>
            </p:nvGrpSpPr>
            <p:grpSpPr bwMode="auto">
              <a:xfrm>
                <a:off x="3698" y="1874"/>
                <a:ext cx="25" cy="15"/>
                <a:chOff x="11013" y="7962"/>
                <a:chExt cx="57" cy="42"/>
              </a:xfrm>
            </p:grpSpPr>
            <p:sp>
              <p:nvSpPr>
                <p:cNvPr id="501" name="Freeform 399"/>
                <p:cNvSpPr>
                  <a:spLocks/>
                </p:cNvSpPr>
                <p:nvPr/>
              </p:nvSpPr>
              <p:spPr bwMode="auto">
                <a:xfrm>
                  <a:off x="11013" y="7962"/>
                  <a:ext cx="57" cy="42"/>
                </a:xfrm>
                <a:custGeom>
                  <a:avLst/>
                  <a:gdLst>
                    <a:gd name="T0" fmla="*/ 0 w 57"/>
                    <a:gd name="T1" fmla="*/ 42 h 42"/>
                    <a:gd name="T2" fmla="*/ 15 w 57"/>
                    <a:gd name="T3" fmla="*/ 0 h 42"/>
                    <a:gd name="T4" fmla="*/ 57 w 57"/>
                    <a:gd name="T5" fmla="*/ 22 h 42"/>
                    <a:gd name="T6" fmla="*/ 0 w 57"/>
                    <a:gd name="T7" fmla="*/ 42 h 4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7"/>
                    <a:gd name="T13" fmla="*/ 0 h 42"/>
                    <a:gd name="T14" fmla="*/ 57 w 57"/>
                    <a:gd name="T15" fmla="*/ 42 h 4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7" h="42">
                      <a:moveTo>
                        <a:pt x="0" y="42"/>
                      </a:moveTo>
                      <a:lnTo>
                        <a:pt x="15" y="0"/>
                      </a:lnTo>
                      <a:lnTo>
                        <a:pt x="57" y="2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" name="Freeform 400"/>
                <p:cNvSpPr>
                  <a:spLocks/>
                </p:cNvSpPr>
                <p:nvPr/>
              </p:nvSpPr>
              <p:spPr bwMode="auto">
                <a:xfrm>
                  <a:off x="11013" y="7962"/>
                  <a:ext cx="57" cy="42"/>
                </a:xfrm>
                <a:custGeom>
                  <a:avLst/>
                  <a:gdLst>
                    <a:gd name="T0" fmla="*/ 0 w 57"/>
                    <a:gd name="T1" fmla="*/ 42 h 42"/>
                    <a:gd name="T2" fmla="*/ 15 w 57"/>
                    <a:gd name="T3" fmla="*/ 0 h 42"/>
                    <a:gd name="T4" fmla="*/ 57 w 57"/>
                    <a:gd name="T5" fmla="*/ 22 h 42"/>
                    <a:gd name="T6" fmla="*/ 0 w 57"/>
                    <a:gd name="T7" fmla="*/ 42 h 4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7"/>
                    <a:gd name="T13" fmla="*/ 0 h 42"/>
                    <a:gd name="T14" fmla="*/ 57 w 57"/>
                    <a:gd name="T15" fmla="*/ 42 h 4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7" h="42">
                      <a:moveTo>
                        <a:pt x="0" y="42"/>
                      </a:moveTo>
                      <a:lnTo>
                        <a:pt x="15" y="0"/>
                      </a:lnTo>
                      <a:lnTo>
                        <a:pt x="57" y="22"/>
                      </a:lnTo>
                      <a:lnTo>
                        <a:pt x="0" y="4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2" name="Group 401"/>
              <p:cNvGrpSpPr>
                <a:grpSpLocks/>
              </p:cNvGrpSpPr>
              <p:nvPr/>
            </p:nvGrpSpPr>
            <p:grpSpPr bwMode="auto">
              <a:xfrm>
                <a:off x="3740" y="1768"/>
                <a:ext cx="77" cy="71"/>
                <a:chOff x="11108" y="7685"/>
                <a:chExt cx="174" cy="187"/>
              </a:xfrm>
            </p:grpSpPr>
            <p:sp>
              <p:nvSpPr>
                <p:cNvPr id="499" name="Freeform 402"/>
                <p:cNvSpPr>
                  <a:spLocks/>
                </p:cNvSpPr>
                <p:nvPr/>
              </p:nvSpPr>
              <p:spPr bwMode="auto">
                <a:xfrm>
                  <a:off x="11108" y="7685"/>
                  <a:ext cx="174" cy="187"/>
                </a:xfrm>
                <a:custGeom>
                  <a:avLst/>
                  <a:gdLst>
                    <a:gd name="T0" fmla="*/ 0 w 174"/>
                    <a:gd name="T1" fmla="*/ 90 h 187"/>
                    <a:gd name="T2" fmla="*/ 12 w 174"/>
                    <a:gd name="T3" fmla="*/ 127 h 187"/>
                    <a:gd name="T4" fmla="*/ 32 w 174"/>
                    <a:gd name="T5" fmla="*/ 115 h 187"/>
                    <a:gd name="T6" fmla="*/ 52 w 174"/>
                    <a:gd name="T7" fmla="*/ 142 h 187"/>
                    <a:gd name="T8" fmla="*/ 72 w 174"/>
                    <a:gd name="T9" fmla="*/ 127 h 187"/>
                    <a:gd name="T10" fmla="*/ 65 w 174"/>
                    <a:gd name="T11" fmla="*/ 175 h 187"/>
                    <a:gd name="T12" fmla="*/ 174 w 174"/>
                    <a:gd name="T13" fmla="*/ 187 h 187"/>
                    <a:gd name="T14" fmla="*/ 127 w 174"/>
                    <a:gd name="T15" fmla="*/ 147 h 187"/>
                    <a:gd name="T16" fmla="*/ 109 w 174"/>
                    <a:gd name="T17" fmla="*/ 92 h 187"/>
                    <a:gd name="T18" fmla="*/ 112 w 174"/>
                    <a:gd name="T19" fmla="*/ 35 h 187"/>
                    <a:gd name="T20" fmla="*/ 139 w 174"/>
                    <a:gd name="T21" fmla="*/ 0 h 187"/>
                    <a:gd name="T22" fmla="*/ 45 w 174"/>
                    <a:gd name="T23" fmla="*/ 5 h 187"/>
                    <a:gd name="T24" fmla="*/ 22 w 174"/>
                    <a:gd name="T25" fmla="*/ 90 h 187"/>
                    <a:gd name="T26" fmla="*/ 0 w 174"/>
                    <a:gd name="T27" fmla="*/ 90 h 18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74"/>
                    <a:gd name="T43" fmla="*/ 0 h 187"/>
                    <a:gd name="T44" fmla="*/ 174 w 174"/>
                    <a:gd name="T45" fmla="*/ 187 h 18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74" h="187">
                      <a:moveTo>
                        <a:pt x="0" y="90"/>
                      </a:moveTo>
                      <a:lnTo>
                        <a:pt x="12" y="127"/>
                      </a:lnTo>
                      <a:lnTo>
                        <a:pt x="32" y="115"/>
                      </a:lnTo>
                      <a:lnTo>
                        <a:pt x="52" y="142"/>
                      </a:lnTo>
                      <a:lnTo>
                        <a:pt x="72" y="127"/>
                      </a:lnTo>
                      <a:lnTo>
                        <a:pt x="65" y="175"/>
                      </a:lnTo>
                      <a:lnTo>
                        <a:pt x="174" y="187"/>
                      </a:lnTo>
                      <a:lnTo>
                        <a:pt x="127" y="147"/>
                      </a:lnTo>
                      <a:lnTo>
                        <a:pt x="109" y="92"/>
                      </a:lnTo>
                      <a:lnTo>
                        <a:pt x="112" y="35"/>
                      </a:lnTo>
                      <a:lnTo>
                        <a:pt x="139" y="0"/>
                      </a:lnTo>
                      <a:lnTo>
                        <a:pt x="45" y="5"/>
                      </a:lnTo>
                      <a:lnTo>
                        <a:pt x="22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0" name="Freeform 403"/>
                <p:cNvSpPr>
                  <a:spLocks/>
                </p:cNvSpPr>
                <p:nvPr/>
              </p:nvSpPr>
              <p:spPr bwMode="auto">
                <a:xfrm>
                  <a:off x="11108" y="7685"/>
                  <a:ext cx="174" cy="187"/>
                </a:xfrm>
                <a:custGeom>
                  <a:avLst/>
                  <a:gdLst>
                    <a:gd name="T0" fmla="*/ 0 w 174"/>
                    <a:gd name="T1" fmla="*/ 90 h 187"/>
                    <a:gd name="T2" fmla="*/ 12 w 174"/>
                    <a:gd name="T3" fmla="*/ 127 h 187"/>
                    <a:gd name="T4" fmla="*/ 32 w 174"/>
                    <a:gd name="T5" fmla="*/ 115 h 187"/>
                    <a:gd name="T6" fmla="*/ 52 w 174"/>
                    <a:gd name="T7" fmla="*/ 142 h 187"/>
                    <a:gd name="T8" fmla="*/ 72 w 174"/>
                    <a:gd name="T9" fmla="*/ 127 h 187"/>
                    <a:gd name="T10" fmla="*/ 65 w 174"/>
                    <a:gd name="T11" fmla="*/ 175 h 187"/>
                    <a:gd name="T12" fmla="*/ 174 w 174"/>
                    <a:gd name="T13" fmla="*/ 187 h 187"/>
                    <a:gd name="T14" fmla="*/ 127 w 174"/>
                    <a:gd name="T15" fmla="*/ 147 h 187"/>
                    <a:gd name="T16" fmla="*/ 109 w 174"/>
                    <a:gd name="T17" fmla="*/ 92 h 187"/>
                    <a:gd name="T18" fmla="*/ 112 w 174"/>
                    <a:gd name="T19" fmla="*/ 35 h 187"/>
                    <a:gd name="T20" fmla="*/ 139 w 174"/>
                    <a:gd name="T21" fmla="*/ 0 h 187"/>
                    <a:gd name="T22" fmla="*/ 45 w 174"/>
                    <a:gd name="T23" fmla="*/ 5 h 187"/>
                    <a:gd name="T24" fmla="*/ 22 w 174"/>
                    <a:gd name="T25" fmla="*/ 90 h 187"/>
                    <a:gd name="T26" fmla="*/ 0 w 174"/>
                    <a:gd name="T27" fmla="*/ 90 h 18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74"/>
                    <a:gd name="T43" fmla="*/ 0 h 187"/>
                    <a:gd name="T44" fmla="*/ 174 w 174"/>
                    <a:gd name="T45" fmla="*/ 187 h 18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74" h="187">
                      <a:moveTo>
                        <a:pt x="0" y="90"/>
                      </a:moveTo>
                      <a:lnTo>
                        <a:pt x="12" y="127"/>
                      </a:lnTo>
                      <a:lnTo>
                        <a:pt x="32" y="115"/>
                      </a:lnTo>
                      <a:lnTo>
                        <a:pt x="52" y="142"/>
                      </a:lnTo>
                      <a:lnTo>
                        <a:pt x="72" y="127"/>
                      </a:lnTo>
                      <a:lnTo>
                        <a:pt x="65" y="175"/>
                      </a:lnTo>
                      <a:lnTo>
                        <a:pt x="174" y="187"/>
                      </a:lnTo>
                      <a:lnTo>
                        <a:pt x="127" y="147"/>
                      </a:lnTo>
                      <a:lnTo>
                        <a:pt x="109" y="92"/>
                      </a:lnTo>
                      <a:lnTo>
                        <a:pt x="112" y="35"/>
                      </a:lnTo>
                      <a:lnTo>
                        <a:pt x="139" y="0"/>
                      </a:lnTo>
                      <a:lnTo>
                        <a:pt x="45" y="5"/>
                      </a:lnTo>
                      <a:lnTo>
                        <a:pt x="22" y="90"/>
                      </a:lnTo>
                      <a:lnTo>
                        <a:pt x="0" y="9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3" name="Group 404"/>
              <p:cNvGrpSpPr>
                <a:grpSpLocks/>
              </p:cNvGrpSpPr>
              <p:nvPr/>
            </p:nvGrpSpPr>
            <p:grpSpPr bwMode="auto">
              <a:xfrm>
                <a:off x="3769" y="1654"/>
                <a:ext cx="193" cy="113"/>
                <a:chOff x="11173" y="7385"/>
                <a:chExt cx="436" cy="297"/>
              </a:xfrm>
            </p:grpSpPr>
            <p:sp>
              <p:nvSpPr>
                <p:cNvPr id="497" name="Freeform 405"/>
                <p:cNvSpPr>
                  <a:spLocks/>
                </p:cNvSpPr>
                <p:nvPr/>
              </p:nvSpPr>
              <p:spPr bwMode="auto">
                <a:xfrm>
                  <a:off x="11173" y="7385"/>
                  <a:ext cx="436" cy="297"/>
                </a:xfrm>
                <a:custGeom>
                  <a:avLst/>
                  <a:gdLst>
                    <a:gd name="T0" fmla="*/ 0 w 436"/>
                    <a:gd name="T1" fmla="*/ 252 h 297"/>
                    <a:gd name="T2" fmla="*/ 37 w 436"/>
                    <a:gd name="T3" fmla="*/ 260 h 297"/>
                    <a:gd name="T4" fmla="*/ 10 w 436"/>
                    <a:gd name="T5" fmla="*/ 290 h 297"/>
                    <a:gd name="T6" fmla="*/ 82 w 436"/>
                    <a:gd name="T7" fmla="*/ 297 h 297"/>
                    <a:gd name="T8" fmla="*/ 87 w 436"/>
                    <a:gd name="T9" fmla="*/ 260 h 297"/>
                    <a:gd name="T10" fmla="*/ 104 w 436"/>
                    <a:gd name="T11" fmla="*/ 265 h 297"/>
                    <a:gd name="T12" fmla="*/ 84 w 436"/>
                    <a:gd name="T13" fmla="*/ 247 h 297"/>
                    <a:gd name="T14" fmla="*/ 112 w 436"/>
                    <a:gd name="T15" fmla="*/ 255 h 297"/>
                    <a:gd name="T16" fmla="*/ 107 w 436"/>
                    <a:gd name="T17" fmla="*/ 222 h 297"/>
                    <a:gd name="T18" fmla="*/ 124 w 436"/>
                    <a:gd name="T19" fmla="*/ 240 h 297"/>
                    <a:gd name="T20" fmla="*/ 142 w 436"/>
                    <a:gd name="T21" fmla="*/ 222 h 297"/>
                    <a:gd name="T22" fmla="*/ 129 w 436"/>
                    <a:gd name="T23" fmla="*/ 195 h 297"/>
                    <a:gd name="T24" fmla="*/ 174 w 436"/>
                    <a:gd name="T25" fmla="*/ 200 h 297"/>
                    <a:gd name="T26" fmla="*/ 164 w 436"/>
                    <a:gd name="T27" fmla="*/ 185 h 297"/>
                    <a:gd name="T28" fmla="*/ 184 w 436"/>
                    <a:gd name="T29" fmla="*/ 187 h 297"/>
                    <a:gd name="T30" fmla="*/ 192 w 436"/>
                    <a:gd name="T31" fmla="*/ 157 h 297"/>
                    <a:gd name="T32" fmla="*/ 414 w 436"/>
                    <a:gd name="T33" fmla="*/ 63 h 297"/>
                    <a:gd name="T34" fmla="*/ 436 w 436"/>
                    <a:gd name="T35" fmla="*/ 25 h 297"/>
                    <a:gd name="T36" fmla="*/ 391 w 436"/>
                    <a:gd name="T37" fmla="*/ 0 h 297"/>
                    <a:gd name="T38" fmla="*/ 301 w 436"/>
                    <a:gd name="T39" fmla="*/ 60 h 297"/>
                    <a:gd name="T40" fmla="*/ 204 w 436"/>
                    <a:gd name="T41" fmla="*/ 60 h 297"/>
                    <a:gd name="T42" fmla="*/ 104 w 436"/>
                    <a:gd name="T43" fmla="*/ 142 h 297"/>
                    <a:gd name="T44" fmla="*/ 49 w 436"/>
                    <a:gd name="T45" fmla="*/ 147 h 297"/>
                    <a:gd name="T46" fmla="*/ 52 w 436"/>
                    <a:gd name="T47" fmla="*/ 185 h 297"/>
                    <a:gd name="T48" fmla="*/ 82 w 436"/>
                    <a:gd name="T49" fmla="*/ 187 h 297"/>
                    <a:gd name="T50" fmla="*/ 49 w 436"/>
                    <a:gd name="T51" fmla="*/ 192 h 297"/>
                    <a:gd name="T52" fmla="*/ 64 w 436"/>
                    <a:gd name="T53" fmla="*/ 207 h 297"/>
                    <a:gd name="T54" fmla="*/ 37 w 436"/>
                    <a:gd name="T55" fmla="*/ 222 h 297"/>
                    <a:gd name="T56" fmla="*/ 67 w 436"/>
                    <a:gd name="T57" fmla="*/ 232 h 297"/>
                    <a:gd name="T58" fmla="*/ 0 w 436"/>
                    <a:gd name="T59" fmla="*/ 252 h 297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436"/>
                    <a:gd name="T91" fmla="*/ 0 h 297"/>
                    <a:gd name="T92" fmla="*/ 436 w 436"/>
                    <a:gd name="T93" fmla="*/ 297 h 297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436" h="297">
                      <a:moveTo>
                        <a:pt x="0" y="252"/>
                      </a:moveTo>
                      <a:lnTo>
                        <a:pt x="37" y="260"/>
                      </a:lnTo>
                      <a:lnTo>
                        <a:pt x="10" y="290"/>
                      </a:lnTo>
                      <a:lnTo>
                        <a:pt x="82" y="297"/>
                      </a:lnTo>
                      <a:lnTo>
                        <a:pt x="87" y="260"/>
                      </a:lnTo>
                      <a:lnTo>
                        <a:pt x="104" y="265"/>
                      </a:lnTo>
                      <a:lnTo>
                        <a:pt x="84" y="247"/>
                      </a:lnTo>
                      <a:lnTo>
                        <a:pt x="112" y="255"/>
                      </a:lnTo>
                      <a:lnTo>
                        <a:pt x="107" y="222"/>
                      </a:lnTo>
                      <a:lnTo>
                        <a:pt x="124" y="240"/>
                      </a:lnTo>
                      <a:lnTo>
                        <a:pt x="142" y="222"/>
                      </a:lnTo>
                      <a:lnTo>
                        <a:pt x="129" y="195"/>
                      </a:lnTo>
                      <a:lnTo>
                        <a:pt x="174" y="200"/>
                      </a:lnTo>
                      <a:lnTo>
                        <a:pt x="164" y="185"/>
                      </a:lnTo>
                      <a:lnTo>
                        <a:pt x="184" y="187"/>
                      </a:lnTo>
                      <a:lnTo>
                        <a:pt x="192" y="157"/>
                      </a:lnTo>
                      <a:lnTo>
                        <a:pt x="414" y="63"/>
                      </a:lnTo>
                      <a:lnTo>
                        <a:pt x="436" y="25"/>
                      </a:lnTo>
                      <a:lnTo>
                        <a:pt x="391" y="0"/>
                      </a:lnTo>
                      <a:lnTo>
                        <a:pt x="301" y="60"/>
                      </a:lnTo>
                      <a:lnTo>
                        <a:pt x="204" y="60"/>
                      </a:lnTo>
                      <a:lnTo>
                        <a:pt x="104" y="142"/>
                      </a:lnTo>
                      <a:lnTo>
                        <a:pt x="49" y="147"/>
                      </a:lnTo>
                      <a:lnTo>
                        <a:pt x="52" y="185"/>
                      </a:lnTo>
                      <a:lnTo>
                        <a:pt x="82" y="187"/>
                      </a:lnTo>
                      <a:lnTo>
                        <a:pt x="49" y="192"/>
                      </a:lnTo>
                      <a:lnTo>
                        <a:pt x="64" y="207"/>
                      </a:lnTo>
                      <a:lnTo>
                        <a:pt x="37" y="222"/>
                      </a:lnTo>
                      <a:lnTo>
                        <a:pt x="67" y="232"/>
                      </a:lnTo>
                      <a:lnTo>
                        <a:pt x="0" y="25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98" name="Freeform 406"/>
                <p:cNvSpPr>
                  <a:spLocks/>
                </p:cNvSpPr>
                <p:nvPr/>
              </p:nvSpPr>
              <p:spPr bwMode="auto">
                <a:xfrm>
                  <a:off x="11173" y="7385"/>
                  <a:ext cx="436" cy="297"/>
                </a:xfrm>
                <a:custGeom>
                  <a:avLst/>
                  <a:gdLst>
                    <a:gd name="T0" fmla="*/ 0 w 436"/>
                    <a:gd name="T1" fmla="*/ 252 h 297"/>
                    <a:gd name="T2" fmla="*/ 37 w 436"/>
                    <a:gd name="T3" fmla="*/ 260 h 297"/>
                    <a:gd name="T4" fmla="*/ 10 w 436"/>
                    <a:gd name="T5" fmla="*/ 290 h 297"/>
                    <a:gd name="T6" fmla="*/ 82 w 436"/>
                    <a:gd name="T7" fmla="*/ 297 h 297"/>
                    <a:gd name="T8" fmla="*/ 87 w 436"/>
                    <a:gd name="T9" fmla="*/ 260 h 297"/>
                    <a:gd name="T10" fmla="*/ 104 w 436"/>
                    <a:gd name="T11" fmla="*/ 265 h 297"/>
                    <a:gd name="T12" fmla="*/ 84 w 436"/>
                    <a:gd name="T13" fmla="*/ 247 h 297"/>
                    <a:gd name="T14" fmla="*/ 112 w 436"/>
                    <a:gd name="T15" fmla="*/ 255 h 297"/>
                    <a:gd name="T16" fmla="*/ 107 w 436"/>
                    <a:gd name="T17" fmla="*/ 222 h 297"/>
                    <a:gd name="T18" fmla="*/ 124 w 436"/>
                    <a:gd name="T19" fmla="*/ 240 h 297"/>
                    <a:gd name="T20" fmla="*/ 142 w 436"/>
                    <a:gd name="T21" fmla="*/ 222 h 297"/>
                    <a:gd name="T22" fmla="*/ 129 w 436"/>
                    <a:gd name="T23" fmla="*/ 195 h 297"/>
                    <a:gd name="T24" fmla="*/ 174 w 436"/>
                    <a:gd name="T25" fmla="*/ 200 h 297"/>
                    <a:gd name="T26" fmla="*/ 164 w 436"/>
                    <a:gd name="T27" fmla="*/ 185 h 297"/>
                    <a:gd name="T28" fmla="*/ 184 w 436"/>
                    <a:gd name="T29" fmla="*/ 187 h 297"/>
                    <a:gd name="T30" fmla="*/ 192 w 436"/>
                    <a:gd name="T31" fmla="*/ 157 h 297"/>
                    <a:gd name="T32" fmla="*/ 414 w 436"/>
                    <a:gd name="T33" fmla="*/ 63 h 297"/>
                    <a:gd name="T34" fmla="*/ 436 w 436"/>
                    <a:gd name="T35" fmla="*/ 25 h 297"/>
                    <a:gd name="T36" fmla="*/ 391 w 436"/>
                    <a:gd name="T37" fmla="*/ 0 h 297"/>
                    <a:gd name="T38" fmla="*/ 301 w 436"/>
                    <a:gd name="T39" fmla="*/ 60 h 297"/>
                    <a:gd name="T40" fmla="*/ 204 w 436"/>
                    <a:gd name="T41" fmla="*/ 60 h 297"/>
                    <a:gd name="T42" fmla="*/ 104 w 436"/>
                    <a:gd name="T43" fmla="*/ 142 h 297"/>
                    <a:gd name="T44" fmla="*/ 49 w 436"/>
                    <a:gd name="T45" fmla="*/ 147 h 297"/>
                    <a:gd name="T46" fmla="*/ 52 w 436"/>
                    <a:gd name="T47" fmla="*/ 185 h 297"/>
                    <a:gd name="T48" fmla="*/ 82 w 436"/>
                    <a:gd name="T49" fmla="*/ 187 h 297"/>
                    <a:gd name="T50" fmla="*/ 49 w 436"/>
                    <a:gd name="T51" fmla="*/ 192 h 297"/>
                    <a:gd name="T52" fmla="*/ 64 w 436"/>
                    <a:gd name="T53" fmla="*/ 207 h 297"/>
                    <a:gd name="T54" fmla="*/ 37 w 436"/>
                    <a:gd name="T55" fmla="*/ 222 h 297"/>
                    <a:gd name="T56" fmla="*/ 67 w 436"/>
                    <a:gd name="T57" fmla="*/ 232 h 297"/>
                    <a:gd name="T58" fmla="*/ 0 w 436"/>
                    <a:gd name="T59" fmla="*/ 252 h 297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436"/>
                    <a:gd name="T91" fmla="*/ 0 h 297"/>
                    <a:gd name="T92" fmla="*/ 436 w 436"/>
                    <a:gd name="T93" fmla="*/ 297 h 297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436" h="297">
                      <a:moveTo>
                        <a:pt x="0" y="252"/>
                      </a:moveTo>
                      <a:lnTo>
                        <a:pt x="37" y="260"/>
                      </a:lnTo>
                      <a:lnTo>
                        <a:pt x="10" y="290"/>
                      </a:lnTo>
                      <a:lnTo>
                        <a:pt x="82" y="297"/>
                      </a:lnTo>
                      <a:lnTo>
                        <a:pt x="87" y="260"/>
                      </a:lnTo>
                      <a:lnTo>
                        <a:pt x="104" y="265"/>
                      </a:lnTo>
                      <a:lnTo>
                        <a:pt x="84" y="247"/>
                      </a:lnTo>
                      <a:lnTo>
                        <a:pt x="112" y="255"/>
                      </a:lnTo>
                      <a:lnTo>
                        <a:pt x="107" y="222"/>
                      </a:lnTo>
                      <a:lnTo>
                        <a:pt x="124" y="240"/>
                      </a:lnTo>
                      <a:lnTo>
                        <a:pt x="142" y="222"/>
                      </a:lnTo>
                      <a:lnTo>
                        <a:pt x="129" y="195"/>
                      </a:lnTo>
                      <a:lnTo>
                        <a:pt x="174" y="200"/>
                      </a:lnTo>
                      <a:lnTo>
                        <a:pt x="164" y="185"/>
                      </a:lnTo>
                      <a:lnTo>
                        <a:pt x="184" y="187"/>
                      </a:lnTo>
                      <a:lnTo>
                        <a:pt x="192" y="157"/>
                      </a:lnTo>
                      <a:lnTo>
                        <a:pt x="414" y="63"/>
                      </a:lnTo>
                      <a:lnTo>
                        <a:pt x="436" y="25"/>
                      </a:lnTo>
                      <a:lnTo>
                        <a:pt x="391" y="0"/>
                      </a:lnTo>
                      <a:lnTo>
                        <a:pt x="301" y="60"/>
                      </a:lnTo>
                      <a:lnTo>
                        <a:pt x="204" y="60"/>
                      </a:lnTo>
                      <a:lnTo>
                        <a:pt x="104" y="142"/>
                      </a:lnTo>
                      <a:lnTo>
                        <a:pt x="49" y="147"/>
                      </a:lnTo>
                      <a:lnTo>
                        <a:pt x="52" y="185"/>
                      </a:lnTo>
                      <a:lnTo>
                        <a:pt x="82" y="187"/>
                      </a:lnTo>
                      <a:lnTo>
                        <a:pt x="49" y="192"/>
                      </a:lnTo>
                      <a:lnTo>
                        <a:pt x="64" y="207"/>
                      </a:lnTo>
                      <a:lnTo>
                        <a:pt x="37" y="222"/>
                      </a:lnTo>
                      <a:lnTo>
                        <a:pt x="67" y="232"/>
                      </a:lnTo>
                      <a:lnTo>
                        <a:pt x="0" y="25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4" name="Group 407"/>
              <p:cNvGrpSpPr>
                <a:grpSpLocks/>
              </p:cNvGrpSpPr>
              <p:nvPr/>
            </p:nvGrpSpPr>
            <p:grpSpPr bwMode="auto">
              <a:xfrm>
                <a:off x="3878" y="1505"/>
                <a:ext cx="39" cy="24"/>
                <a:chOff x="11420" y="6991"/>
                <a:chExt cx="87" cy="64"/>
              </a:xfrm>
            </p:grpSpPr>
            <p:sp>
              <p:nvSpPr>
                <p:cNvPr id="495" name="Freeform 408"/>
                <p:cNvSpPr>
                  <a:spLocks/>
                </p:cNvSpPr>
                <p:nvPr/>
              </p:nvSpPr>
              <p:spPr bwMode="auto">
                <a:xfrm>
                  <a:off x="11420" y="6991"/>
                  <a:ext cx="87" cy="64"/>
                </a:xfrm>
                <a:custGeom>
                  <a:avLst/>
                  <a:gdLst>
                    <a:gd name="T0" fmla="*/ 0 w 87"/>
                    <a:gd name="T1" fmla="*/ 42 h 64"/>
                    <a:gd name="T2" fmla="*/ 25 w 87"/>
                    <a:gd name="T3" fmla="*/ 64 h 64"/>
                    <a:gd name="T4" fmla="*/ 87 w 87"/>
                    <a:gd name="T5" fmla="*/ 42 h 64"/>
                    <a:gd name="T6" fmla="*/ 49 w 87"/>
                    <a:gd name="T7" fmla="*/ 0 h 64"/>
                    <a:gd name="T8" fmla="*/ 0 w 87"/>
                    <a:gd name="T9" fmla="*/ 42 h 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"/>
                    <a:gd name="T16" fmla="*/ 0 h 64"/>
                    <a:gd name="T17" fmla="*/ 87 w 87"/>
                    <a:gd name="T18" fmla="*/ 64 h 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" h="64">
                      <a:moveTo>
                        <a:pt x="0" y="42"/>
                      </a:moveTo>
                      <a:lnTo>
                        <a:pt x="25" y="64"/>
                      </a:lnTo>
                      <a:lnTo>
                        <a:pt x="87" y="42"/>
                      </a:lnTo>
                      <a:lnTo>
                        <a:pt x="49" y="0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96" name="Freeform 409"/>
                <p:cNvSpPr>
                  <a:spLocks/>
                </p:cNvSpPr>
                <p:nvPr/>
              </p:nvSpPr>
              <p:spPr bwMode="auto">
                <a:xfrm>
                  <a:off x="11420" y="6991"/>
                  <a:ext cx="87" cy="64"/>
                </a:xfrm>
                <a:custGeom>
                  <a:avLst/>
                  <a:gdLst>
                    <a:gd name="T0" fmla="*/ 0 w 87"/>
                    <a:gd name="T1" fmla="*/ 42 h 64"/>
                    <a:gd name="T2" fmla="*/ 25 w 87"/>
                    <a:gd name="T3" fmla="*/ 64 h 64"/>
                    <a:gd name="T4" fmla="*/ 87 w 87"/>
                    <a:gd name="T5" fmla="*/ 42 h 64"/>
                    <a:gd name="T6" fmla="*/ 49 w 87"/>
                    <a:gd name="T7" fmla="*/ 0 h 64"/>
                    <a:gd name="T8" fmla="*/ 0 w 87"/>
                    <a:gd name="T9" fmla="*/ 42 h 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"/>
                    <a:gd name="T16" fmla="*/ 0 h 64"/>
                    <a:gd name="T17" fmla="*/ 87 w 87"/>
                    <a:gd name="T18" fmla="*/ 64 h 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" h="64">
                      <a:moveTo>
                        <a:pt x="0" y="42"/>
                      </a:moveTo>
                      <a:lnTo>
                        <a:pt x="25" y="64"/>
                      </a:lnTo>
                      <a:lnTo>
                        <a:pt x="87" y="42"/>
                      </a:lnTo>
                      <a:lnTo>
                        <a:pt x="49" y="0"/>
                      </a:lnTo>
                      <a:lnTo>
                        <a:pt x="0" y="4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5" name="Group 410"/>
              <p:cNvGrpSpPr>
                <a:grpSpLocks/>
              </p:cNvGrpSpPr>
              <p:nvPr/>
            </p:nvGrpSpPr>
            <p:grpSpPr bwMode="auto">
              <a:xfrm>
                <a:off x="4240" y="1552"/>
                <a:ext cx="34" cy="15"/>
                <a:chOff x="12238" y="7115"/>
                <a:chExt cx="77" cy="40"/>
              </a:xfrm>
            </p:grpSpPr>
            <p:sp>
              <p:nvSpPr>
                <p:cNvPr id="493" name="Freeform 411"/>
                <p:cNvSpPr>
                  <a:spLocks/>
                </p:cNvSpPr>
                <p:nvPr/>
              </p:nvSpPr>
              <p:spPr bwMode="auto">
                <a:xfrm>
                  <a:off x="12238" y="7115"/>
                  <a:ext cx="77" cy="40"/>
                </a:xfrm>
                <a:custGeom>
                  <a:avLst/>
                  <a:gdLst>
                    <a:gd name="T0" fmla="*/ 0 w 77"/>
                    <a:gd name="T1" fmla="*/ 0 h 40"/>
                    <a:gd name="T2" fmla="*/ 30 w 77"/>
                    <a:gd name="T3" fmla="*/ 25 h 40"/>
                    <a:gd name="T4" fmla="*/ 20 w 77"/>
                    <a:gd name="T5" fmla="*/ 40 h 40"/>
                    <a:gd name="T6" fmla="*/ 50 w 77"/>
                    <a:gd name="T7" fmla="*/ 40 h 40"/>
                    <a:gd name="T8" fmla="*/ 77 w 77"/>
                    <a:gd name="T9" fmla="*/ 15 h 40"/>
                    <a:gd name="T10" fmla="*/ 0 w 77"/>
                    <a:gd name="T11" fmla="*/ 0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7"/>
                    <a:gd name="T19" fmla="*/ 0 h 40"/>
                    <a:gd name="T20" fmla="*/ 77 w 77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7" h="40">
                      <a:moveTo>
                        <a:pt x="0" y="0"/>
                      </a:moveTo>
                      <a:lnTo>
                        <a:pt x="30" y="25"/>
                      </a:lnTo>
                      <a:lnTo>
                        <a:pt x="20" y="40"/>
                      </a:lnTo>
                      <a:lnTo>
                        <a:pt x="50" y="40"/>
                      </a:lnTo>
                      <a:lnTo>
                        <a:pt x="77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94" name="Freeform 412"/>
                <p:cNvSpPr>
                  <a:spLocks/>
                </p:cNvSpPr>
                <p:nvPr/>
              </p:nvSpPr>
              <p:spPr bwMode="auto">
                <a:xfrm>
                  <a:off x="12238" y="7115"/>
                  <a:ext cx="77" cy="40"/>
                </a:xfrm>
                <a:custGeom>
                  <a:avLst/>
                  <a:gdLst>
                    <a:gd name="T0" fmla="*/ 0 w 77"/>
                    <a:gd name="T1" fmla="*/ 0 h 40"/>
                    <a:gd name="T2" fmla="*/ 30 w 77"/>
                    <a:gd name="T3" fmla="*/ 25 h 40"/>
                    <a:gd name="T4" fmla="*/ 20 w 77"/>
                    <a:gd name="T5" fmla="*/ 40 h 40"/>
                    <a:gd name="T6" fmla="*/ 50 w 77"/>
                    <a:gd name="T7" fmla="*/ 40 h 40"/>
                    <a:gd name="T8" fmla="*/ 77 w 77"/>
                    <a:gd name="T9" fmla="*/ 15 h 40"/>
                    <a:gd name="T10" fmla="*/ 0 w 77"/>
                    <a:gd name="T11" fmla="*/ 0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7"/>
                    <a:gd name="T19" fmla="*/ 0 h 40"/>
                    <a:gd name="T20" fmla="*/ 77 w 77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7" h="40">
                      <a:moveTo>
                        <a:pt x="0" y="0"/>
                      </a:moveTo>
                      <a:lnTo>
                        <a:pt x="30" y="25"/>
                      </a:lnTo>
                      <a:lnTo>
                        <a:pt x="20" y="40"/>
                      </a:lnTo>
                      <a:lnTo>
                        <a:pt x="50" y="40"/>
                      </a:lnTo>
                      <a:lnTo>
                        <a:pt x="77" y="1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6" name="Group 413"/>
              <p:cNvGrpSpPr>
                <a:grpSpLocks/>
              </p:cNvGrpSpPr>
              <p:nvPr/>
            </p:nvGrpSpPr>
            <p:grpSpPr bwMode="auto">
              <a:xfrm>
                <a:off x="4247" y="1511"/>
                <a:ext cx="78" cy="43"/>
                <a:chOff x="12253" y="7008"/>
                <a:chExt cx="177" cy="112"/>
              </a:xfrm>
            </p:grpSpPr>
            <p:sp>
              <p:nvSpPr>
                <p:cNvPr id="491" name="Freeform 414"/>
                <p:cNvSpPr>
                  <a:spLocks/>
                </p:cNvSpPr>
                <p:nvPr/>
              </p:nvSpPr>
              <p:spPr bwMode="auto">
                <a:xfrm>
                  <a:off x="12253" y="7008"/>
                  <a:ext cx="177" cy="112"/>
                </a:xfrm>
                <a:custGeom>
                  <a:avLst/>
                  <a:gdLst>
                    <a:gd name="T0" fmla="*/ 0 w 177"/>
                    <a:gd name="T1" fmla="*/ 87 h 112"/>
                    <a:gd name="T2" fmla="*/ 47 w 177"/>
                    <a:gd name="T3" fmla="*/ 28 h 112"/>
                    <a:gd name="T4" fmla="*/ 112 w 177"/>
                    <a:gd name="T5" fmla="*/ 0 h 112"/>
                    <a:gd name="T6" fmla="*/ 177 w 177"/>
                    <a:gd name="T7" fmla="*/ 50 h 112"/>
                    <a:gd name="T8" fmla="*/ 157 w 177"/>
                    <a:gd name="T9" fmla="*/ 60 h 112"/>
                    <a:gd name="T10" fmla="*/ 165 w 177"/>
                    <a:gd name="T11" fmla="*/ 87 h 112"/>
                    <a:gd name="T12" fmla="*/ 70 w 177"/>
                    <a:gd name="T13" fmla="*/ 112 h 112"/>
                    <a:gd name="T14" fmla="*/ 0 w 177"/>
                    <a:gd name="T15" fmla="*/ 87 h 1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7"/>
                    <a:gd name="T25" fmla="*/ 0 h 112"/>
                    <a:gd name="T26" fmla="*/ 177 w 177"/>
                    <a:gd name="T27" fmla="*/ 112 h 11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7" h="112">
                      <a:moveTo>
                        <a:pt x="0" y="87"/>
                      </a:moveTo>
                      <a:lnTo>
                        <a:pt x="47" y="28"/>
                      </a:lnTo>
                      <a:lnTo>
                        <a:pt x="112" y="0"/>
                      </a:lnTo>
                      <a:lnTo>
                        <a:pt x="177" y="50"/>
                      </a:lnTo>
                      <a:lnTo>
                        <a:pt x="157" y="60"/>
                      </a:lnTo>
                      <a:lnTo>
                        <a:pt x="165" y="87"/>
                      </a:lnTo>
                      <a:lnTo>
                        <a:pt x="70" y="112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92" name="Freeform 415"/>
                <p:cNvSpPr>
                  <a:spLocks/>
                </p:cNvSpPr>
                <p:nvPr/>
              </p:nvSpPr>
              <p:spPr bwMode="auto">
                <a:xfrm>
                  <a:off x="12253" y="7008"/>
                  <a:ext cx="177" cy="112"/>
                </a:xfrm>
                <a:custGeom>
                  <a:avLst/>
                  <a:gdLst>
                    <a:gd name="T0" fmla="*/ 0 w 177"/>
                    <a:gd name="T1" fmla="*/ 87 h 112"/>
                    <a:gd name="T2" fmla="*/ 47 w 177"/>
                    <a:gd name="T3" fmla="*/ 28 h 112"/>
                    <a:gd name="T4" fmla="*/ 112 w 177"/>
                    <a:gd name="T5" fmla="*/ 0 h 112"/>
                    <a:gd name="T6" fmla="*/ 177 w 177"/>
                    <a:gd name="T7" fmla="*/ 50 h 112"/>
                    <a:gd name="T8" fmla="*/ 157 w 177"/>
                    <a:gd name="T9" fmla="*/ 60 h 112"/>
                    <a:gd name="T10" fmla="*/ 165 w 177"/>
                    <a:gd name="T11" fmla="*/ 87 h 112"/>
                    <a:gd name="T12" fmla="*/ 70 w 177"/>
                    <a:gd name="T13" fmla="*/ 112 h 112"/>
                    <a:gd name="T14" fmla="*/ 0 w 177"/>
                    <a:gd name="T15" fmla="*/ 87 h 11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7"/>
                    <a:gd name="T25" fmla="*/ 0 h 112"/>
                    <a:gd name="T26" fmla="*/ 177 w 177"/>
                    <a:gd name="T27" fmla="*/ 112 h 11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7" h="112">
                      <a:moveTo>
                        <a:pt x="0" y="87"/>
                      </a:moveTo>
                      <a:lnTo>
                        <a:pt x="47" y="28"/>
                      </a:lnTo>
                      <a:lnTo>
                        <a:pt x="112" y="0"/>
                      </a:lnTo>
                      <a:lnTo>
                        <a:pt x="177" y="50"/>
                      </a:lnTo>
                      <a:lnTo>
                        <a:pt x="157" y="60"/>
                      </a:lnTo>
                      <a:lnTo>
                        <a:pt x="165" y="87"/>
                      </a:lnTo>
                      <a:lnTo>
                        <a:pt x="70" y="112"/>
                      </a:lnTo>
                      <a:lnTo>
                        <a:pt x="0" y="8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7" name="Group 416"/>
              <p:cNvGrpSpPr>
                <a:grpSpLocks/>
              </p:cNvGrpSpPr>
              <p:nvPr/>
            </p:nvGrpSpPr>
            <p:grpSpPr bwMode="auto">
              <a:xfrm>
                <a:off x="4262" y="1548"/>
                <a:ext cx="92" cy="48"/>
                <a:chOff x="12288" y="7105"/>
                <a:chExt cx="207" cy="125"/>
              </a:xfrm>
            </p:grpSpPr>
            <p:sp>
              <p:nvSpPr>
                <p:cNvPr id="489" name="Freeform 417"/>
                <p:cNvSpPr>
                  <a:spLocks/>
                </p:cNvSpPr>
                <p:nvPr/>
              </p:nvSpPr>
              <p:spPr bwMode="auto">
                <a:xfrm>
                  <a:off x="12288" y="7105"/>
                  <a:ext cx="207" cy="125"/>
                </a:xfrm>
                <a:custGeom>
                  <a:avLst/>
                  <a:gdLst>
                    <a:gd name="T0" fmla="*/ 0 w 207"/>
                    <a:gd name="T1" fmla="*/ 50 h 125"/>
                    <a:gd name="T2" fmla="*/ 37 w 207"/>
                    <a:gd name="T3" fmla="*/ 63 h 125"/>
                    <a:gd name="T4" fmla="*/ 65 w 207"/>
                    <a:gd name="T5" fmla="*/ 103 h 125"/>
                    <a:gd name="T6" fmla="*/ 82 w 207"/>
                    <a:gd name="T7" fmla="*/ 88 h 125"/>
                    <a:gd name="T8" fmla="*/ 170 w 207"/>
                    <a:gd name="T9" fmla="*/ 125 h 125"/>
                    <a:gd name="T10" fmla="*/ 200 w 207"/>
                    <a:gd name="T11" fmla="*/ 110 h 125"/>
                    <a:gd name="T12" fmla="*/ 175 w 207"/>
                    <a:gd name="T13" fmla="*/ 75 h 125"/>
                    <a:gd name="T14" fmla="*/ 195 w 207"/>
                    <a:gd name="T15" fmla="*/ 85 h 125"/>
                    <a:gd name="T16" fmla="*/ 207 w 207"/>
                    <a:gd name="T17" fmla="*/ 35 h 125"/>
                    <a:gd name="T18" fmla="*/ 162 w 207"/>
                    <a:gd name="T19" fmla="*/ 8 h 125"/>
                    <a:gd name="T20" fmla="*/ 115 w 207"/>
                    <a:gd name="T21" fmla="*/ 48 h 125"/>
                    <a:gd name="T22" fmla="*/ 152 w 207"/>
                    <a:gd name="T23" fmla="*/ 23 h 125"/>
                    <a:gd name="T24" fmla="*/ 130 w 207"/>
                    <a:gd name="T25" fmla="*/ 0 h 125"/>
                    <a:gd name="T26" fmla="*/ 60 w 207"/>
                    <a:gd name="T27" fmla="*/ 8 h 125"/>
                    <a:gd name="T28" fmla="*/ 0 w 207"/>
                    <a:gd name="T29" fmla="*/ 50 h 12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07"/>
                    <a:gd name="T46" fmla="*/ 0 h 125"/>
                    <a:gd name="T47" fmla="*/ 207 w 207"/>
                    <a:gd name="T48" fmla="*/ 125 h 12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07" h="125">
                      <a:moveTo>
                        <a:pt x="0" y="50"/>
                      </a:moveTo>
                      <a:lnTo>
                        <a:pt x="37" y="63"/>
                      </a:lnTo>
                      <a:lnTo>
                        <a:pt x="65" y="103"/>
                      </a:lnTo>
                      <a:lnTo>
                        <a:pt x="82" y="88"/>
                      </a:lnTo>
                      <a:lnTo>
                        <a:pt x="170" y="125"/>
                      </a:lnTo>
                      <a:lnTo>
                        <a:pt x="200" y="110"/>
                      </a:lnTo>
                      <a:lnTo>
                        <a:pt x="175" y="75"/>
                      </a:lnTo>
                      <a:lnTo>
                        <a:pt x="195" y="85"/>
                      </a:lnTo>
                      <a:lnTo>
                        <a:pt x="207" y="35"/>
                      </a:lnTo>
                      <a:lnTo>
                        <a:pt x="162" y="8"/>
                      </a:lnTo>
                      <a:lnTo>
                        <a:pt x="115" y="48"/>
                      </a:lnTo>
                      <a:lnTo>
                        <a:pt x="152" y="23"/>
                      </a:lnTo>
                      <a:lnTo>
                        <a:pt x="130" y="0"/>
                      </a:lnTo>
                      <a:lnTo>
                        <a:pt x="60" y="8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90" name="Freeform 418"/>
                <p:cNvSpPr>
                  <a:spLocks/>
                </p:cNvSpPr>
                <p:nvPr/>
              </p:nvSpPr>
              <p:spPr bwMode="auto">
                <a:xfrm>
                  <a:off x="12288" y="7105"/>
                  <a:ext cx="207" cy="125"/>
                </a:xfrm>
                <a:custGeom>
                  <a:avLst/>
                  <a:gdLst>
                    <a:gd name="T0" fmla="*/ 0 w 207"/>
                    <a:gd name="T1" fmla="*/ 50 h 125"/>
                    <a:gd name="T2" fmla="*/ 37 w 207"/>
                    <a:gd name="T3" fmla="*/ 63 h 125"/>
                    <a:gd name="T4" fmla="*/ 65 w 207"/>
                    <a:gd name="T5" fmla="*/ 103 h 125"/>
                    <a:gd name="T6" fmla="*/ 82 w 207"/>
                    <a:gd name="T7" fmla="*/ 88 h 125"/>
                    <a:gd name="T8" fmla="*/ 170 w 207"/>
                    <a:gd name="T9" fmla="*/ 125 h 125"/>
                    <a:gd name="T10" fmla="*/ 200 w 207"/>
                    <a:gd name="T11" fmla="*/ 110 h 125"/>
                    <a:gd name="T12" fmla="*/ 175 w 207"/>
                    <a:gd name="T13" fmla="*/ 75 h 125"/>
                    <a:gd name="T14" fmla="*/ 195 w 207"/>
                    <a:gd name="T15" fmla="*/ 85 h 125"/>
                    <a:gd name="T16" fmla="*/ 207 w 207"/>
                    <a:gd name="T17" fmla="*/ 35 h 125"/>
                    <a:gd name="T18" fmla="*/ 162 w 207"/>
                    <a:gd name="T19" fmla="*/ 8 h 125"/>
                    <a:gd name="T20" fmla="*/ 115 w 207"/>
                    <a:gd name="T21" fmla="*/ 48 h 125"/>
                    <a:gd name="T22" fmla="*/ 152 w 207"/>
                    <a:gd name="T23" fmla="*/ 23 h 125"/>
                    <a:gd name="T24" fmla="*/ 130 w 207"/>
                    <a:gd name="T25" fmla="*/ 0 h 125"/>
                    <a:gd name="T26" fmla="*/ 60 w 207"/>
                    <a:gd name="T27" fmla="*/ 8 h 125"/>
                    <a:gd name="T28" fmla="*/ 0 w 207"/>
                    <a:gd name="T29" fmla="*/ 50 h 12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07"/>
                    <a:gd name="T46" fmla="*/ 0 h 125"/>
                    <a:gd name="T47" fmla="*/ 207 w 207"/>
                    <a:gd name="T48" fmla="*/ 125 h 12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07" h="125">
                      <a:moveTo>
                        <a:pt x="0" y="50"/>
                      </a:moveTo>
                      <a:lnTo>
                        <a:pt x="37" y="63"/>
                      </a:lnTo>
                      <a:lnTo>
                        <a:pt x="65" y="103"/>
                      </a:lnTo>
                      <a:lnTo>
                        <a:pt x="82" y="88"/>
                      </a:lnTo>
                      <a:lnTo>
                        <a:pt x="170" y="125"/>
                      </a:lnTo>
                      <a:lnTo>
                        <a:pt x="200" y="110"/>
                      </a:lnTo>
                      <a:lnTo>
                        <a:pt x="175" y="75"/>
                      </a:lnTo>
                      <a:lnTo>
                        <a:pt x="195" y="85"/>
                      </a:lnTo>
                      <a:lnTo>
                        <a:pt x="207" y="35"/>
                      </a:lnTo>
                      <a:lnTo>
                        <a:pt x="162" y="8"/>
                      </a:lnTo>
                      <a:lnTo>
                        <a:pt x="115" y="48"/>
                      </a:lnTo>
                      <a:lnTo>
                        <a:pt x="152" y="23"/>
                      </a:lnTo>
                      <a:lnTo>
                        <a:pt x="130" y="0"/>
                      </a:lnTo>
                      <a:lnTo>
                        <a:pt x="60" y="8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8" name="Group 419"/>
              <p:cNvGrpSpPr>
                <a:grpSpLocks/>
              </p:cNvGrpSpPr>
              <p:nvPr/>
            </p:nvGrpSpPr>
            <p:grpSpPr bwMode="auto">
              <a:xfrm>
                <a:off x="4349" y="1572"/>
                <a:ext cx="75" cy="50"/>
                <a:chOff x="12483" y="7168"/>
                <a:chExt cx="169" cy="132"/>
              </a:xfrm>
            </p:grpSpPr>
            <p:sp>
              <p:nvSpPr>
                <p:cNvPr id="487" name="Freeform 420"/>
                <p:cNvSpPr>
                  <a:spLocks/>
                </p:cNvSpPr>
                <p:nvPr/>
              </p:nvSpPr>
              <p:spPr bwMode="auto">
                <a:xfrm>
                  <a:off x="12483" y="7168"/>
                  <a:ext cx="169" cy="132"/>
                </a:xfrm>
                <a:custGeom>
                  <a:avLst/>
                  <a:gdLst>
                    <a:gd name="T0" fmla="*/ 0 w 169"/>
                    <a:gd name="T1" fmla="*/ 107 h 132"/>
                    <a:gd name="T2" fmla="*/ 7 w 169"/>
                    <a:gd name="T3" fmla="*/ 132 h 132"/>
                    <a:gd name="T4" fmla="*/ 152 w 169"/>
                    <a:gd name="T5" fmla="*/ 105 h 132"/>
                    <a:gd name="T6" fmla="*/ 169 w 169"/>
                    <a:gd name="T7" fmla="*/ 62 h 132"/>
                    <a:gd name="T8" fmla="*/ 129 w 169"/>
                    <a:gd name="T9" fmla="*/ 25 h 132"/>
                    <a:gd name="T10" fmla="*/ 92 w 169"/>
                    <a:gd name="T11" fmla="*/ 40 h 132"/>
                    <a:gd name="T12" fmla="*/ 99 w 169"/>
                    <a:gd name="T13" fmla="*/ 12 h 132"/>
                    <a:gd name="T14" fmla="*/ 82 w 169"/>
                    <a:gd name="T15" fmla="*/ 0 h 132"/>
                    <a:gd name="T16" fmla="*/ 15 w 169"/>
                    <a:gd name="T17" fmla="*/ 97 h 132"/>
                    <a:gd name="T18" fmla="*/ 0 w 169"/>
                    <a:gd name="T19" fmla="*/ 107 h 13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69"/>
                    <a:gd name="T31" fmla="*/ 0 h 132"/>
                    <a:gd name="T32" fmla="*/ 169 w 169"/>
                    <a:gd name="T33" fmla="*/ 132 h 13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69" h="132">
                      <a:moveTo>
                        <a:pt x="0" y="107"/>
                      </a:moveTo>
                      <a:lnTo>
                        <a:pt x="7" y="132"/>
                      </a:lnTo>
                      <a:lnTo>
                        <a:pt x="152" y="105"/>
                      </a:lnTo>
                      <a:lnTo>
                        <a:pt x="169" y="62"/>
                      </a:lnTo>
                      <a:lnTo>
                        <a:pt x="129" y="25"/>
                      </a:lnTo>
                      <a:lnTo>
                        <a:pt x="92" y="40"/>
                      </a:lnTo>
                      <a:lnTo>
                        <a:pt x="99" y="12"/>
                      </a:lnTo>
                      <a:lnTo>
                        <a:pt x="82" y="0"/>
                      </a:lnTo>
                      <a:lnTo>
                        <a:pt x="15" y="9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88" name="Freeform 421"/>
                <p:cNvSpPr>
                  <a:spLocks/>
                </p:cNvSpPr>
                <p:nvPr/>
              </p:nvSpPr>
              <p:spPr bwMode="auto">
                <a:xfrm>
                  <a:off x="12483" y="7168"/>
                  <a:ext cx="169" cy="132"/>
                </a:xfrm>
                <a:custGeom>
                  <a:avLst/>
                  <a:gdLst>
                    <a:gd name="T0" fmla="*/ 0 w 169"/>
                    <a:gd name="T1" fmla="*/ 107 h 132"/>
                    <a:gd name="T2" fmla="*/ 7 w 169"/>
                    <a:gd name="T3" fmla="*/ 132 h 132"/>
                    <a:gd name="T4" fmla="*/ 152 w 169"/>
                    <a:gd name="T5" fmla="*/ 105 h 132"/>
                    <a:gd name="T6" fmla="*/ 169 w 169"/>
                    <a:gd name="T7" fmla="*/ 62 h 132"/>
                    <a:gd name="T8" fmla="*/ 129 w 169"/>
                    <a:gd name="T9" fmla="*/ 25 h 132"/>
                    <a:gd name="T10" fmla="*/ 92 w 169"/>
                    <a:gd name="T11" fmla="*/ 40 h 132"/>
                    <a:gd name="T12" fmla="*/ 99 w 169"/>
                    <a:gd name="T13" fmla="*/ 12 h 132"/>
                    <a:gd name="T14" fmla="*/ 82 w 169"/>
                    <a:gd name="T15" fmla="*/ 0 h 132"/>
                    <a:gd name="T16" fmla="*/ 15 w 169"/>
                    <a:gd name="T17" fmla="*/ 97 h 132"/>
                    <a:gd name="T18" fmla="*/ 0 w 169"/>
                    <a:gd name="T19" fmla="*/ 107 h 13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69"/>
                    <a:gd name="T31" fmla="*/ 0 h 132"/>
                    <a:gd name="T32" fmla="*/ 169 w 169"/>
                    <a:gd name="T33" fmla="*/ 132 h 13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69" h="132">
                      <a:moveTo>
                        <a:pt x="0" y="107"/>
                      </a:moveTo>
                      <a:lnTo>
                        <a:pt x="7" y="132"/>
                      </a:lnTo>
                      <a:lnTo>
                        <a:pt x="152" y="105"/>
                      </a:lnTo>
                      <a:lnTo>
                        <a:pt x="169" y="62"/>
                      </a:lnTo>
                      <a:lnTo>
                        <a:pt x="129" y="25"/>
                      </a:lnTo>
                      <a:lnTo>
                        <a:pt x="92" y="40"/>
                      </a:lnTo>
                      <a:lnTo>
                        <a:pt x="99" y="12"/>
                      </a:lnTo>
                      <a:lnTo>
                        <a:pt x="82" y="0"/>
                      </a:lnTo>
                      <a:lnTo>
                        <a:pt x="15" y="97"/>
                      </a:lnTo>
                      <a:lnTo>
                        <a:pt x="0" y="10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69" name="Group 422"/>
              <p:cNvGrpSpPr>
                <a:grpSpLocks/>
              </p:cNvGrpSpPr>
              <p:nvPr/>
            </p:nvGrpSpPr>
            <p:grpSpPr bwMode="auto">
              <a:xfrm>
                <a:off x="4818" y="1678"/>
                <a:ext cx="85" cy="47"/>
                <a:chOff x="13543" y="7448"/>
                <a:chExt cx="192" cy="124"/>
              </a:xfrm>
            </p:grpSpPr>
            <p:sp>
              <p:nvSpPr>
                <p:cNvPr id="485" name="Freeform 423"/>
                <p:cNvSpPr>
                  <a:spLocks/>
                </p:cNvSpPr>
                <p:nvPr/>
              </p:nvSpPr>
              <p:spPr bwMode="auto">
                <a:xfrm>
                  <a:off x="13543" y="7448"/>
                  <a:ext cx="192" cy="124"/>
                </a:xfrm>
                <a:custGeom>
                  <a:avLst/>
                  <a:gdLst>
                    <a:gd name="T0" fmla="*/ 0 w 192"/>
                    <a:gd name="T1" fmla="*/ 64 h 124"/>
                    <a:gd name="T2" fmla="*/ 38 w 192"/>
                    <a:gd name="T3" fmla="*/ 5 h 124"/>
                    <a:gd name="T4" fmla="*/ 65 w 192"/>
                    <a:gd name="T5" fmla="*/ 0 h 124"/>
                    <a:gd name="T6" fmla="*/ 108 w 192"/>
                    <a:gd name="T7" fmla="*/ 44 h 124"/>
                    <a:gd name="T8" fmla="*/ 118 w 192"/>
                    <a:gd name="T9" fmla="*/ 12 h 124"/>
                    <a:gd name="T10" fmla="*/ 162 w 192"/>
                    <a:gd name="T11" fmla="*/ 44 h 124"/>
                    <a:gd name="T12" fmla="*/ 160 w 192"/>
                    <a:gd name="T13" fmla="*/ 84 h 124"/>
                    <a:gd name="T14" fmla="*/ 192 w 192"/>
                    <a:gd name="T15" fmla="*/ 104 h 124"/>
                    <a:gd name="T16" fmla="*/ 90 w 192"/>
                    <a:gd name="T17" fmla="*/ 112 h 124"/>
                    <a:gd name="T18" fmla="*/ 88 w 192"/>
                    <a:gd name="T19" fmla="*/ 87 h 124"/>
                    <a:gd name="T20" fmla="*/ 68 w 192"/>
                    <a:gd name="T21" fmla="*/ 124 h 124"/>
                    <a:gd name="T22" fmla="*/ 0 w 192"/>
                    <a:gd name="T23" fmla="*/ 64 h 1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92"/>
                    <a:gd name="T37" fmla="*/ 0 h 124"/>
                    <a:gd name="T38" fmla="*/ 192 w 192"/>
                    <a:gd name="T39" fmla="*/ 124 h 1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92" h="124">
                      <a:moveTo>
                        <a:pt x="0" y="64"/>
                      </a:moveTo>
                      <a:lnTo>
                        <a:pt x="38" y="5"/>
                      </a:lnTo>
                      <a:lnTo>
                        <a:pt x="65" y="0"/>
                      </a:lnTo>
                      <a:lnTo>
                        <a:pt x="108" y="44"/>
                      </a:lnTo>
                      <a:lnTo>
                        <a:pt x="118" y="12"/>
                      </a:lnTo>
                      <a:lnTo>
                        <a:pt x="162" y="44"/>
                      </a:lnTo>
                      <a:lnTo>
                        <a:pt x="160" y="84"/>
                      </a:lnTo>
                      <a:lnTo>
                        <a:pt x="192" y="104"/>
                      </a:lnTo>
                      <a:lnTo>
                        <a:pt x="90" y="112"/>
                      </a:lnTo>
                      <a:lnTo>
                        <a:pt x="88" y="87"/>
                      </a:lnTo>
                      <a:lnTo>
                        <a:pt x="68" y="124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86" name="Freeform 424"/>
                <p:cNvSpPr>
                  <a:spLocks/>
                </p:cNvSpPr>
                <p:nvPr/>
              </p:nvSpPr>
              <p:spPr bwMode="auto">
                <a:xfrm>
                  <a:off x="13543" y="7448"/>
                  <a:ext cx="192" cy="124"/>
                </a:xfrm>
                <a:custGeom>
                  <a:avLst/>
                  <a:gdLst>
                    <a:gd name="T0" fmla="*/ 0 w 192"/>
                    <a:gd name="T1" fmla="*/ 64 h 124"/>
                    <a:gd name="T2" fmla="*/ 38 w 192"/>
                    <a:gd name="T3" fmla="*/ 5 h 124"/>
                    <a:gd name="T4" fmla="*/ 65 w 192"/>
                    <a:gd name="T5" fmla="*/ 0 h 124"/>
                    <a:gd name="T6" fmla="*/ 108 w 192"/>
                    <a:gd name="T7" fmla="*/ 44 h 124"/>
                    <a:gd name="T8" fmla="*/ 118 w 192"/>
                    <a:gd name="T9" fmla="*/ 12 h 124"/>
                    <a:gd name="T10" fmla="*/ 162 w 192"/>
                    <a:gd name="T11" fmla="*/ 44 h 124"/>
                    <a:gd name="T12" fmla="*/ 160 w 192"/>
                    <a:gd name="T13" fmla="*/ 84 h 124"/>
                    <a:gd name="T14" fmla="*/ 192 w 192"/>
                    <a:gd name="T15" fmla="*/ 104 h 124"/>
                    <a:gd name="T16" fmla="*/ 90 w 192"/>
                    <a:gd name="T17" fmla="*/ 112 h 124"/>
                    <a:gd name="T18" fmla="*/ 88 w 192"/>
                    <a:gd name="T19" fmla="*/ 87 h 124"/>
                    <a:gd name="T20" fmla="*/ 68 w 192"/>
                    <a:gd name="T21" fmla="*/ 124 h 124"/>
                    <a:gd name="T22" fmla="*/ 0 w 192"/>
                    <a:gd name="T23" fmla="*/ 64 h 1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92"/>
                    <a:gd name="T37" fmla="*/ 0 h 124"/>
                    <a:gd name="T38" fmla="*/ 192 w 192"/>
                    <a:gd name="T39" fmla="*/ 124 h 1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92" h="124">
                      <a:moveTo>
                        <a:pt x="0" y="64"/>
                      </a:moveTo>
                      <a:lnTo>
                        <a:pt x="38" y="5"/>
                      </a:lnTo>
                      <a:lnTo>
                        <a:pt x="65" y="0"/>
                      </a:lnTo>
                      <a:lnTo>
                        <a:pt x="108" y="44"/>
                      </a:lnTo>
                      <a:lnTo>
                        <a:pt x="118" y="12"/>
                      </a:lnTo>
                      <a:lnTo>
                        <a:pt x="162" y="44"/>
                      </a:lnTo>
                      <a:lnTo>
                        <a:pt x="160" y="84"/>
                      </a:lnTo>
                      <a:lnTo>
                        <a:pt x="192" y="104"/>
                      </a:lnTo>
                      <a:lnTo>
                        <a:pt x="90" y="112"/>
                      </a:lnTo>
                      <a:lnTo>
                        <a:pt x="88" y="87"/>
                      </a:lnTo>
                      <a:lnTo>
                        <a:pt x="68" y="124"/>
                      </a:lnTo>
                      <a:lnTo>
                        <a:pt x="0" y="6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0" name="Group 425"/>
              <p:cNvGrpSpPr>
                <a:grpSpLocks/>
              </p:cNvGrpSpPr>
              <p:nvPr/>
            </p:nvGrpSpPr>
            <p:grpSpPr bwMode="auto">
              <a:xfrm>
                <a:off x="4877" y="1681"/>
                <a:ext cx="52" cy="30"/>
                <a:chOff x="13676" y="7455"/>
                <a:chExt cx="119" cy="80"/>
              </a:xfrm>
            </p:grpSpPr>
            <p:sp>
              <p:nvSpPr>
                <p:cNvPr id="483" name="Freeform 426"/>
                <p:cNvSpPr>
                  <a:spLocks/>
                </p:cNvSpPr>
                <p:nvPr/>
              </p:nvSpPr>
              <p:spPr bwMode="auto">
                <a:xfrm>
                  <a:off x="13676" y="7455"/>
                  <a:ext cx="119" cy="80"/>
                </a:xfrm>
                <a:custGeom>
                  <a:avLst/>
                  <a:gdLst>
                    <a:gd name="T0" fmla="*/ 0 w 119"/>
                    <a:gd name="T1" fmla="*/ 0 h 80"/>
                    <a:gd name="T2" fmla="*/ 37 w 119"/>
                    <a:gd name="T3" fmla="*/ 27 h 80"/>
                    <a:gd name="T4" fmla="*/ 29 w 119"/>
                    <a:gd name="T5" fmla="*/ 60 h 80"/>
                    <a:gd name="T6" fmla="*/ 47 w 119"/>
                    <a:gd name="T7" fmla="*/ 80 h 80"/>
                    <a:gd name="T8" fmla="*/ 87 w 119"/>
                    <a:gd name="T9" fmla="*/ 80 h 80"/>
                    <a:gd name="T10" fmla="*/ 119 w 119"/>
                    <a:gd name="T11" fmla="*/ 50 h 80"/>
                    <a:gd name="T12" fmla="*/ 0 w 119"/>
                    <a:gd name="T13" fmla="*/ 0 h 8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19"/>
                    <a:gd name="T22" fmla="*/ 0 h 80"/>
                    <a:gd name="T23" fmla="*/ 119 w 119"/>
                    <a:gd name="T24" fmla="*/ 80 h 8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19" h="80">
                      <a:moveTo>
                        <a:pt x="0" y="0"/>
                      </a:moveTo>
                      <a:lnTo>
                        <a:pt x="37" y="27"/>
                      </a:lnTo>
                      <a:lnTo>
                        <a:pt x="29" y="60"/>
                      </a:lnTo>
                      <a:lnTo>
                        <a:pt x="47" y="80"/>
                      </a:lnTo>
                      <a:lnTo>
                        <a:pt x="87" y="80"/>
                      </a:lnTo>
                      <a:lnTo>
                        <a:pt x="119" y="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84" name="Freeform 427"/>
                <p:cNvSpPr>
                  <a:spLocks/>
                </p:cNvSpPr>
                <p:nvPr/>
              </p:nvSpPr>
              <p:spPr bwMode="auto">
                <a:xfrm>
                  <a:off x="13676" y="7455"/>
                  <a:ext cx="119" cy="80"/>
                </a:xfrm>
                <a:custGeom>
                  <a:avLst/>
                  <a:gdLst>
                    <a:gd name="T0" fmla="*/ 0 w 119"/>
                    <a:gd name="T1" fmla="*/ 0 h 80"/>
                    <a:gd name="T2" fmla="*/ 37 w 119"/>
                    <a:gd name="T3" fmla="*/ 27 h 80"/>
                    <a:gd name="T4" fmla="*/ 29 w 119"/>
                    <a:gd name="T5" fmla="*/ 60 h 80"/>
                    <a:gd name="T6" fmla="*/ 47 w 119"/>
                    <a:gd name="T7" fmla="*/ 80 h 80"/>
                    <a:gd name="T8" fmla="*/ 87 w 119"/>
                    <a:gd name="T9" fmla="*/ 80 h 80"/>
                    <a:gd name="T10" fmla="*/ 119 w 119"/>
                    <a:gd name="T11" fmla="*/ 50 h 80"/>
                    <a:gd name="T12" fmla="*/ 0 w 119"/>
                    <a:gd name="T13" fmla="*/ 0 h 8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19"/>
                    <a:gd name="T22" fmla="*/ 0 h 80"/>
                    <a:gd name="T23" fmla="*/ 119 w 119"/>
                    <a:gd name="T24" fmla="*/ 80 h 8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19" h="80">
                      <a:moveTo>
                        <a:pt x="0" y="0"/>
                      </a:moveTo>
                      <a:lnTo>
                        <a:pt x="37" y="27"/>
                      </a:lnTo>
                      <a:lnTo>
                        <a:pt x="29" y="60"/>
                      </a:lnTo>
                      <a:lnTo>
                        <a:pt x="47" y="80"/>
                      </a:lnTo>
                      <a:lnTo>
                        <a:pt x="87" y="80"/>
                      </a:lnTo>
                      <a:lnTo>
                        <a:pt x="119" y="5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1" name="Group 428"/>
              <p:cNvGrpSpPr>
                <a:grpSpLocks/>
              </p:cNvGrpSpPr>
              <p:nvPr/>
            </p:nvGrpSpPr>
            <p:grpSpPr bwMode="auto">
              <a:xfrm>
                <a:off x="4883" y="2225"/>
                <a:ext cx="39" cy="166"/>
                <a:chOff x="13690" y="8888"/>
                <a:chExt cx="88" cy="437"/>
              </a:xfrm>
            </p:grpSpPr>
            <p:sp>
              <p:nvSpPr>
                <p:cNvPr id="481" name="Freeform 429"/>
                <p:cNvSpPr>
                  <a:spLocks/>
                </p:cNvSpPr>
                <p:nvPr/>
              </p:nvSpPr>
              <p:spPr bwMode="auto">
                <a:xfrm>
                  <a:off x="13690" y="8888"/>
                  <a:ext cx="88" cy="437"/>
                </a:xfrm>
                <a:custGeom>
                  <a:avLst/>
                  <a:gdLst>
                    <a:gd name="T0" fmla="*/ 0 w 88"/>
                    <a:gd name="T1" fmla="*/ 113 h 437"/>
                    <a:gd name="T2" fmla="*/ 15 w 88"/>
                    <a:gd name="T3" fmla="*/ 168 h 437"/>
                    <a:gd name="T4" fmla="*/ 15 w 88"/>
                    <a:gd name="T5" fmla="*/ 437 h 437"/>
                    <a:gd name="T6" fmla="*/ 30 w 88"/>
                    <a:gd name="T7" fmla="*/ 405 h 437"/>
                    <a:gd name="T8" fmla="*/ 50 w 88"/>
                    <a:gd name="T9" fmla="*/ 427 h 437"/>
                    <a:gd name="T10" fmla="*/ 23 w 88"/>
                    <a:gd name="T11" fmla="*/ 350 h 437"/>
                    <a:gd name="T12" fmla="*/ 40 w 88"/>
                    <a:gd name="T13" fmla="*/ 278 h 437"/>
                    <a:gd name="T14" fmla="*/ 88 w 88"/>
                    <a:gd name="T15" fmla="*/ 300 h 437"/>
                    <a:gd name="T16" fmla="*/ 40 w 88"/>
                    <a:gd name="T17" fmla="*/ 155 h 437"/>
                    <a:gd name="T18" fmla="*/ 30 w 88"/>
                    <a:gd name="T19" fmla="*/ 0 h 437"/>
                    <a:gd name="T20" fmla="*/ 0 w 88"/>
                    <a:gd name="T21" fmla="*/ 113 h 43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88"/>
                    <a:gd name="T34" fmla="*/ 0 h 437"/>
                    <a:gd name="T35" fmla="*/ 88 w 88"/>
                    <a:gd name="T36" fmla="*/ 437 h 43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88" h="437">
                      <a:moveTo>
                        <a:pt x="0" y="113"/>
                      </a:moveTo>
                      <a:lnTo>
                        <a:pt x="15" y="168"/>
                      </a:lnTo>
                      <a:lnTo>
                        <a:pt x="15" y="437"/>
                      </a:lnTo>
                      <a:lnTo>
                        <a:pt x="30" y="405"/>
                      </a:lnTo>
                      <a:lnTo>
                        <a:pt x="50" y="427"/>
                      </a:lnTo>
                      <a:lnTo>
                        <a:pt x="23" y="350"/>
                      </a:lnTo>
                      <a:lnTo>
                        <a:pt x="40" y="278"/>
                      </a:lnTo>
                      <a:lnTo>
                        <a:pt x="88" y="300"/>
                      </a:lnTo>
                      <a:lnTo>
                        <a:pt x="40" y="155"/>
                      </a:lnTo>
                      <a:lnTo>
                        <a:pt x="30" y="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82" name="Freeform 430"/>
                <p:cNvSpPr>
                  <a:spLocks/>
                </p:cNvSpPr>
                <p:nvPr/>
              </p:nvSpPr>
              <p:spPr bwMode="auto">
                <a:xfrm>
                  <a:off x="13690" y="8888"/>
                  <a:ext cx="88" cy="437"/>
                </a:xfrm>
                <a:custGeom>
                  <a:avLst/>
                  <a:gdLst>
                    <a:gd name="T0" fmla="*/ 0 w 88"/>
                    <a:gd name="T1" fmla="*/ 113 h 437"/>
                    <a:gd name="T2" fmla="*/ 15 w 88"/>
                    <a:gd name="T3" fmla="*/ 168 h 437"/>
                    <a:gd name="T4" fmla="*/ 15 w 88"/>
                    <a:gd name="T5" fmla="*/ 437 h 437"/>
                    <a:gd name="T6" fmla="*/ 30 w 88"/>
                    <a:gd name="T7" fmla="*/ 405 h 437"/>
                    <a:gd name="T8" fmla="*/ 50 w 88"/>
                    <a:gd name="T9" fmla="*/ 427 h 437"/>
                    <a:gd name="T10" fmla="*/ 23 w 88"/>
                    <a:gd name="T11" fmla="*/ 350 h 437"/>
                    <a:gd name="T12" fmla="*/ 40 w 88"/>
                    <a:gd name="T13" fmla="*/ 278 h 437"/>
                    <a:gd name="T14" fmla="*/ 88 w 88"/>
                    <a:gd name="T15" fmla="*/ 300 h 437"/>
                    <a:gd name="T16" fmla="*/ 40 w 88"/>
                    <a:gd name="T17" fmla="*/ 155 h 437"/>
                    <a:gd name="T18" fmla="*/ 30 w 88"/>
                    <a:gd name="T19" fmla="*/ 0 h 437"/>
                    <a:gd name="T20" fmla="*/ 0 w 88"/>
                    <a:gd name="T21" fmla="*/ 113 h 43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88"/>
                    <a:gd name="T34" fmla="*/ 0 h 437"/>
                    <a:gd name="T35" fmla="*/ 88 w 88"/>
                    <a:gd name="T36" fmla="*/ 437 h 43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88" h="437">
                      <a:moveTo>
                        <a:pt x="0" y="113"/>
                      </a:moveTo>
                      <a:lnTo>
                        <a:pt x="15" y="168"/>
                      </a:lnTo>
                      <a:lnTo>
                        <a:pt x="15" y="437"/>
                      </a:lnTo>
                      <a:lnTo>
                        <a:pt x="30" y="405"/>
                      </a:lnTo>
                      <a:lnTo>
                        <a:pt x="50" y="427"/>
                      </a:lnTo>
                      <a:lnTo>
                        <a:pt x="23" y="350"/>
                      </a:lnTo>
                      <a:lnTo>
                        <a:pt x="40" y="278"/>
                      </a:lnTo>
                      <a:lnTo>
                        <a:pt x="88" y="300"/>
                      </a:lnTo>
                      <a:lnTo>
                        <a:pt x="40" y="155"/>
                      </a:lnTo>
                      <a:lnTo>
                        <a:pt x="30" y="0"/>
                      </a:lnTo>
                      <a:lnTo>
                        <a:pt x="0" y="11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2" name="Group 431"/>
              <p:cNvGrpSpPr>
                <a:grpSpLocks/>
              </p:cNvGrpSpPr>
              <p:nvPr/>
            </p:nvGrpSpPr>
            <p:grpSpPr bwMode="auto">
              <a:xfrm>
                <a:off x="4941" y="1698"/>
                <a:ext cx="56" cy="24"/>
                <a:chOff x="13820" y="7500"/>
                <a:chExt cx="128" cy="62"/>
              </a:xfrm>
            </p:grpSpPr>
            <p:sp>
              <p:nvSpPr>
                <p:cNvPr id="479" name="Freeform 432"/>
                <p:cNvSpPr>
                  <a:spLocks/>
                </p:cNvSpPr>
                <p:nvPr/>
              </p:nvSpPr>
              <p:spPr bwMode="auto">
                <a:xfrm>
                  <a:off x="13820" y="7500"/>
                  <a:ext cx="128" cy="62"/>
                </a:xfrm>
                <a:custGeom>
                  <a:avLst/>
                  <a:gdLst>
                    <a:gd name="T0" fmla="*/ 0 w 128"/>
                    <a:gd name="T1" fmla="*/ 0 h 62"/>
                    <a:gd name="T2" fmla="*/ 20 w 128"/>
                    <a:gd name="T3" fmla="*/ 42 h 62"/>
                    <a:gd name="T4" fmla="*/ 80 w 128"/>
                    <a:gd name="T5" fmla="*/ 62 h 62"/>
                    <a:gd name="T6" fmla="*/ 128 w 128"/>
                    <a:gd name="T7" fmla="*/ 52 h 62"/>
                    <a:gd name="T8" fmla="*/ 0 w 128"/>
                    <a:gd name="T9" fmla="*/ 0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8"/>
                    <a:gd name="T16" fmla="*/ 0 h 62"/>
                    <a:gd name="T17" fmla="*/ 128 w 128"/>
                    <a:gd name="T18" fmla="*/ 62 h 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8" h="62">
                      <a:moveTo>
                        <a:pt x="0" y="0"/>
                      </a:moveTo>
                      <a:lnTo>
                        <a:pt x="20" y="42"/>
                      </a:lnTo>
                      <a:lnTo>
                        <a:pt x="80" y="62"/>
                      </a:lnTo>
                      <a:lnTo>
                        <a:pt x="128" y="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80" name="Freeform 433"/>
                <p:cNvSpPr>
                  <a:spLocks/>
                </p:cNvSpPr>
                <p:nvPr/>
              </p:nvSpPr>
              <p:spPr bwMode="auto">
                <a:xfrm>
                  <a:off x="13820" y="7500"/>
                  <a:ext cx="128" cy="62"/>
                </a:xfrm>
                <a:custGeom>
                  <a:avLst/>
                  <a:gdLst>
                    <a:gd name="T0" fmla="*/ 0 w 128"/>
                    <a:gd name="T1" fmla="*/ 0 h 62"/>
                    <a:gd name="T2" fmla="*/ 20 w 128"/>
                    <a:gd name="T3" fmla="*/ 42 h 62"/>
                    <a:gd name="T4" fmla="*/ 80 w 128"/>
                    <a:gd name="T5" fmla="*/ 62 h 62"/>
                    <a:gd name="T6" fmla="*/ 128 w 128"/>
                    <a:gd name="T7" fmla="*/ 52 h 62"/>
                    <a:gd name="T8" fmla="*/ 0 w 128"/>
                    <a:gd name="T9" fmla="*/ 0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8"/>
                    <a:gd name="T16" fmla="*/ 0 h 62"/>
                    <a:gd name="T17" fmla="*/ 128 w 128"/>
                    <a:gd name="T18" fmla="*/ 62 h 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8" h="62">
                      <a:moveTo>
                        <a:pt x="0" y="0"/>
                      </a:moveTo>
                      <a:lnTo>
                        <a:pt x="20" y="42"/>
                      </a:lnTo>
                      <a:lnTo>
                        <a:pt x="80" y="62"/>
                      </a:lnTo>
                      <a:lnTo>
                        <a:pt x="128" y="5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3" name="Group 434"/>
              <p:cNvGrpSpPr>
                <a:grpSpLocks/>
              </p:cNvGrpSpPr>
              <p:nvPr/>
            </p:nvGrpSpPr>
            <p:grpSpPr bwMode="auto">
              <a:xfrm>
                <a:off x="2974" y="2436"/>
                <a:ext cx="155" cy="134"/>
                <a:chOff x="9376" y="9443"/>
                <a:chExt cx="352" cy="352"/>
              </a:xfrm>
            </p:grpSpPr>
            <p:sp>
              <p:nvSpPr>
                <p:cNvPr id="477" name="Freeform 435"/>
                <p:cNvSpPr>
                  <a:spLocks/>
                </p:cNvSpPr>
                <p:nvPr/>
              </p:nvSpPr>
              <p:spPr bwMode="auto">
                <a:xfrm>
                  <a:off x="9376" y="9443"/>
                  <a:ext cx="352" cy="352"/>
                </a:xfrm>
                <a:custGeom>
                  <a:avLst/>
                  <a:gdLst>
                    <a:gd name="T0" fmla="*/ 0 w 352"/>
                    <a:gd name="T1" fmla="*/ 30 h 352"/>
                    <a:gd name="T2" fmla="*/ 7 w 352"/>
                    <a:gd name="T3" fmla="*/ 87 h 352"/>
                    <a:gd name="T4" fmla="*/ 82 w 352"/>
                    <a:gd name="T5" fmla="*/ 92 h 352"/>
                    <a:gd name="T6" fmla="*/ 50 w 352"/>
                    <a:gd name="T7" fmla="*/ 187 h 352"/>
                    <a:gd name="T8" fmla="*/ 50 w 352"/>
                    <a:gd name="T9" fmla="*/ 294 h 352"/>
                    <a:gd name="T10" fmla="*/ 100 w 352"/>
                    <a:gd name="T11" fmla="*/ 352 h 352"/>
                    <a:gd name="T12" fmla="*/ 204 w 352"/>
                    <a:gd name="T13" fmla="*/ 314 h 352"/>
                    <a:gd name="T14" fmla="*/ 262 w 352"/>
                    <a:gd name="T15" fmla="*/ 232 h 352"/>
                    <a:gd name="T16" fmla="*/ 252 w 352"/>
                    <a:gd name="T17" fmla="*/ 202 h 352"/>
                    <a:gd name="T18" fmla="*/ 279 w 352"/>
                    <a:gd name="T19" fmla="*/ 137 h 352"/>
                    <a:gd name="T20" fmla="*/ 349 w 352"/>
                    <a:gd name="T21" fmla="*/ 87 h 352"/>
                    <a:gd name="T22" fmla="*/ 352 w 352"/>
                    <a:gd name="T23" fmla="*/ 60 h 352"/>
                    <a:gd name="T24" fmla="*/ 304 w 352"/>
                    <a:gd name="T25" fmla="*/ 55 h 352"/>
                    <a:gd name="T26" fmla="*/ 297 w 352"/>
                    <a:gd name="T27" fmla="*/ 47 h 352"/>
                    <a:gd name="T28" fmla="*/ 207 w 352"/>
                    <a:gd name="T29" fmla="*/ 12 h 352"/>
                    <a:gd name="T30" fmla="*/ 27 w 352"/>
                    <a:gd name="T31" fmla="*/ 0 h 352"/>
                    <a:gd name="T32" fmla="*/ 0 w 352"/>
                    <a:gd name="T33" fmla="*/ 30 h 35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52"/>
                    <a:gd name="T52" fmla="*/ 0 h 352"/>
                    <a:gd name="T53" fmla="*/ 352 w 352"/>
                    <a:gd name="T54" fmla="*/ 352 h 35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52" h="352">
                      <a:moveTo>
                        <a:pt x="0" y="30"/>
                      </a:moveTo>
                      <a:lnTo>
                        <a:pt x="7" y="87"/>
                      </a:lnTo>
                      <a:lnTo>
                        <a:pt x="82" y="92"/>
                      </a:lnTo>
                      <a:lnTo>
                        <a:pt x="50" y="187"/>
                      </a:lnTo>
                      <a:lnTo>
                        <a:pt x="50" y="294"/>
                      </a:lnTo>
                      <a:lnTo>
                        <a:pt x="100" y="352"/>
                      </a:lnTo>
                      <a:lnTo>
                        <a:pt x="204" y="314"/>
                      </a:lnTo>
                      <a:lnTo>
                        <a:pt x="262" y="232"/>
                      </a:lnTo>
                      <a:lnTo>
                        <a:pt x="252" y="202"/>
                      </a:lnTo>
                      <a:lnTo>
                        <a:pt x="279" y="137"/>
                      </a:lnTo>
                      <a:lnTo>
                        <a:pt x="349" y="87"/>
                      </a:lnTo>
                      <a:lnTo>
                        <a:pt x="352" y="60"/>
                      </a:lnTo>
                      <a:lnTo>
                        <a:pt x="304" y="55"/>
                      </a:lnTo>
                      <a:lnTo>
                        <a:pt x="297" y="47"/>
                      </a:lnTo>
                      <a:lnTo>
                        <a:pt x="207" y="12"/>
                      </a:lnTo>
                      <a:lnTo>
                        <a:pt x="27" y="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78" name="Freeform 436"/>
                <p:cNvSpPr>
                  <a:spLocks/>
                </p:cNvSpPr>
                <p:nvPr/>
              </p:nvSpPr>
              <p:spPr bwMode="auto">
                <a:xfrm>
                  <a:off x="9376" y="9443"/>
                  <a:ext cx="352" cy="352"/>
                </a:xfrm>
                <a:custGeom>
                  <a:avLst/>
                  <a:gdLst>
                    <a:gd name="T0" fmla="*/ 0 w 352"/>
                    <a:gd name="T1" fmla="*/ 30 h 352"/>
                    <a:gd name="T2" fmla="*/ 7 w 352"/>
                    <a:gd name="T3" fmla="*/ 87 h 352"/>
                    <a:gd name="T4" fmla="*/ 82 w 352"/>
                    <a:gd name="T5" fmla="*/ 92 h 352"/>
                    <a:gd name="T6" fmla="*/ 50 w 352"/>
                    <a:gd name="T7" fmla="*/ 187 h 352"/>
                    <a:gd name="T8" fmla="*/ 50 w 352"/>
                    <a:gd name="T9" fmla="*/ 294 h 352"/>
                    <a:gd name="T10" fmla="*/ 100 w 352"/>
                    <a:gd name="T11" fmla="*/ 352 h 352"/>
                    <a:gd name="T12" fmla="*/ 204 w 352"/>
                    <a:gd name="T13" fmla="*/ 314 h 352"/>
                    <a:gd name="T14" fmla="*/ 262 w 352"/>
                    <a:gd name="T15" fmla="*/ 232 h 352"/>
                    <a:gd name="T16" fmla="*/ 252 w 352"/>
                    <a:gd name="T17" fmla="*/ 202 h 352"/>
                    <a:gd name="T18" fmla="*/ 279 w 352"/>
                    <a:gd name="T19" fmla="*/ 137 h 352"/>
                    <a:gd name="T20" fmla="*/ 349 w 352"/>
                    <a:gd name="T21" fmla="*/ 87 h 352"/>
                    <a:gd name="T22" fmla="*/ 352 w 352"/>
                    <a:gd name="T23" fmla="*/ 60 h 352"/>
                    <a:gd name="T24" fmla="*/ 304 w 352"/>
                    <a:gd name="T25" fmla="*/ 55 h 352"/>
                    <a:gd name="T26" fmla="*/ 297 w 352"/>
                    <a:gd name="T27" fmla="*/ 47 h 352"/>
                    <a:gd name="T28" fmla="*/ 207 w 352"/>
                    <a:gd name="T29" fmla="*/ 12 h 352"/>
                    <a:gd name="T30" fmla="*/ 27 w 352"/>
                    <a:gd name="T31" fmla="*/ 0 h 352"/>
                    <a:gd name="T32" fmla="*/ 0 w 352"/>
                    <a:gd name="T33" fmla="*/ 30 h 35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52"/>
                    <a:gd name="T52" fmla="*/ 0 h 352"/>
                    <a:gd name="T53" fmla="*/ 352 w 352"/>
                    <a:gd name="T54" fmla="*/ 352 h 35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52" h="352">
                      <a:moveTo>
                        <a:pt x="0" y="30"/>
                      </a:moveTo>
                      <a:lnTo>
                        <a:pt x="7" y="87"/>
                      </a:lnTo>
                      <a:lnTo>
                        <a:pt x="82" y="92"/>
                      </a:lnTo>
                      <a:lnTo>
                        <a:pt x="50" y="187"/>
                      </a:lnTo>
                      <a:lnTo>
                        <a:pt x="50" y="294"/>
                      </a:lnTo>
                      <a:lnTo>
                        <a:pt x="100" y="352"/>
                      </a:lnTo>
                      <a:lnTo>
                        <a:pt x="204" y="314"/>
                      </a:lnTo>
                      <a:lnTo>
                        <a:pt x="262" y="232"/>
                      </a:lnTo>
                      <a:lnTo>
                        <a:pt x="252" y="202"/>
                      </a:lnTo>
                      <a:lnTo>
                        <a:pt x="279" y="137"/>
                      </a:lnTo>
                      <a:lnTo>
                        <a:pt x="349" y="87"/>
                      </a:lnTo>
                      <a:lnTo>
                        <a:pt x="352" y="60"/>
                      </a:lnTo>
                      <a:lnTo>
                        <a:pt x="304" y="55"/>
                      </a:lnTo>
                      <a:lnTo>
                        <a:pt x="297" y="47"/>
                      </a:lnTo>
                      <a:lnTo>
                        <a:pt x="207" y="12"/>
                      </a:lnTo>
                      <a:lnTo>
                        <a:pt x="27" y="0"/>
                      </a:lnTo>
                      <a:lnTo>
                        <a:pt x="0" y="3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4" name="Group 437"/>
              <p:cNvGrpSpPr>
                <a:grpSpLocks/>
              </p:cNvGrpSpPr>
              <p:nvPr/>
            </p:nvGrpSpPr>
            <p:grpSpPr bwMode="auto">
              <a:xfrm>
                <a:off x="2351" y="3051"/>
                <a:ext cx="53" cy="59"/>
                <a:chOff x="7968" y="11061"/>
                <a:chExt cx="120" cy="157"/>
              </a:xfrm>
            </p:grpSpPr>
            <p:sp>
              <p:nvSpPr>
                <p:cNvPr id="475" name="Freeform 438"/>
                <p:cNvSpPr>
                  <a:spLocks/>
                </p:cNvSpPr>
                <p:nvPr/>
              </p:nvSpPr>
              <p:spPr bwMode="auto">
                <a:xfrm>
                  <a:off x="7968" y="11061"/>
                  <a:ext cx="120" cy="157"/>
                </a:xfrm>
                <a:custGeom>
                  <a:avLst/>
                  <a:gdLst>
                    <a:gd name="T0" fmla="*/ 0 w 120"/>
                    <a:gd name="T1" fmla="*/ 75 h 157"/>
                    <a:gd name="T2" fmla="*/ 33 w 120"/>
                    <a:gd name="T3" fmla="*/ 0 h 157"/>
                    <a:gd name="T4" fmla="*/ 120 w 120"/>
                    <a:gd name="T5" fmla="*/ 12 h 157"/>
                    <a:gd name="T6" fmla="*/ 103 w 120"/>
                    <a:gd name="T7" fmla="*/ 147 h 157"/>
                    <a:gd name="T8" fmla="*/ 45 w 120"/>
                    <a:gd name="T9" fmla="*/ 157 h 157"/>
                    <a:gd name="T10" fmla="*/ 0 w 120"/>
                    <a:gd name="T11" fmla="*/ 75 h 1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20"/>
                    <a:gd name="T19" fmla="*/ 0 h 157"/>
                    <a:gd name="T20" fmla="*/ 120 w 120"/>
                    <a:gd name="T21" fmla="*/ 157 h 1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20" h="157">
                      <a:moveTo>
                        <a:pt x="0" y="75"/>
                      </a:moveTo>
                      <a:lnTo>
                        <a:pt x="33" y="0"/>
                      </a:lnTo>
                      <a:lnTo>
                        <a:pt x="120" y="12"/>
                      </a:lnTo>
                      <a:lnTo>
                        <a:pt x="103" y="147"/>
                      </a:lnTo>
                      <a:lnTo>
                        <a:pt x="45" y="157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76" name="Freeform 439"/>
                <p:cNvSpPr>
                  <a:spLocks/>
                </p:cNvSpPr>
                <p:nvPr/>
              </p:nvSpPr>
              <p:spPr bwMode="auto">
                <a:xfrm>
                  <a:off x="7968" y="11061"/>
                  <a:ext cx="120" cy="157"/>
                </a:xfrm>
                <a:custGeom>
                  <a:avLst/>
                  <a:gdLst>
                    <a:gd name="T0" fmla="*/ 0 w 120"/>
                    <a:gd name="T1" fmla="*/ 75 h 157"/>
                    <a:gd name="T2" fmla="*/ 33 w 120"/>
                    <a:gd name="T3" fmla="*/ 0 h 157"/>
                    <a:gd name="T4" fmla="*/ 120 w 120"/>
                    <a:gd name="T5" fmla="*/ 12 h 157"/>
                    <a:gd name="T6" fmla="*/ 103 w 120"/>
                    <a:gd name="T7" fmla="*/ 147 h 157"/>
                    <a:gd name="T8" fmla="*/ 45 w 120"/>
                    <a:gd name="T9" fmla="*/ 157 h 157"/>
                    <a:gd name="T10" fmla="*/ 0 w 120"/>
                    <a:gd name="T11" fmla="*/ 75 h 15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20"/>
                    <a:gd name="T19" fmla="*/ 0 h 157"/>
                    <a:gd name="T20" fmla="*/ 120 w 120"/>
                    <a:gd name="T21" fmla="*/ 157 h 15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20" h="157">
                      <a:moveTo>
                        <a:pt x="0" y="75"/>
                      </a:moveTo>
                      <a:lnTo>
                        <a:pt x="33" y="0"/>
                      </a:lnTo>
                      <a:lnTo>
                        <a:pt x="120" y="12"/>
                      </a:lnTo>
                      <a:lnTo>
                        <a:pt x="103" y="147"/>
                      </a:lnTo>
                      <a:lnTo>
                        <a:pt x="45" y="157"/>
                      </a:lnTo>
                      <a:lnTo>
                        <a:pt x="0" y="7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5" name="Group 440"/>
              <p:cNvGrpSpPr>
                <a:grpSpLocks/>
              </p:cNvGrpSpPr>
              <p:nvPr/>
            </p:nvGrpSpPr>
            <p:grpSpPr bwMode="auto">
              <a:xfrm>
                <a:off x="3224" y="1552"/>
                <a:ext cx="134" cy="115"/>
                <a:chOff x="9942" y="7115"/>
                <a:chExt cx="302" cy="303"/>
              </a:xfrm>
            </p:grpSpPr>
            <p:sp>
              <p:nvSpPr>
                <p:cNvPr id="473" name="Freeform 441"/>
                <p:cNvSpPr>
                  <a:spLocks/>
                </p:cNvSpPr>
                <p:nvPr/>
              </p:nvSpPr>
              <p:spPr bwMode="auto">
                <a:xfrm>
                  <a:off x="9942" y="7115"/>
                  <a:ext cx="302" cy="303"/>
                </a:xfrm>
                <a:custGeom>
                  <a:avLst/>
                  <a:gdLst>
                    <a:gd name="T0" fmla="*/ 0 w 302"/>
                    <a:gd name="T1" fmla="*/ 38 h 303"/>
                    <a:gd name="T2" fmla="*/ 3 w 302"/>
                    <a:gd name="T3" fmla="*/ 73 h 303"/>
                    <a:gd name="T4" fmla="*/ 35 w 302"/>
                    <a:gd name="T5" fmla="*/ 73 h 303"/>
                    <a:gd name="T6" fmla="*/ 23 w 302"/>
                    <a:gd name="T7" fmla="*/ 88 h 303"/>
                    <a:gd name="T8" fmla="*/ 43 w 302"/>
                    <a:gd name="T9" fmla="*/ 100 h 303"/>
                    <a:gd name="T10" fmla="*/ 15 w 302"/>
                    <a:gd name="T11" fmla="*/ 95 h 303"/>
                    <a:gd name="T12" fmla="*/ 70 w 302"/>
                    <a:gd name="T13" fmla="*/ 130 h 303"/>
                    <a:gd name="T14" fmla="*/ 45 w 302"/>
                    <a:gd name="T15" fmla="*/ 143 h 303"/>
                    <a:gd name="T16" fmla="*/ 65 w 302"/>
                    <a:gd name="T17" fmla="*/ 160 h 303"/>
                    <a:gd name="T18" fmla="*/ 110 w 302"/>
                    <a:gd name="T19" fmla="*/ 153 h 303"/>
                    <a:gd name="T20" fmla="*/ 108 w 302"/>
                    <a:gd name="T21" fmla="*/ 123 h 303"/>
                    <a:gd name="T22" fmla="*/ 135 w 302"/>
                    <a:gd name="T23" fmla="*/ 108 h 303"/>
                    <a:gd name="T24" fmla="*/ 138 w 302"/>
                    <a:gd name="T25" fmla="*/ 143 h 303"/>
                    <a:gd name="T26" fmla="*/ 167 w 302"/>
                    <a:gd name="T27" fmla="*/ 123 h 303"/>
                    <a:gd name="T28" fmla="*/ 160 w 302"/>
                    <a:gd name="T29" fmla="*/ 143 h 303"/>
                    <a:gd name="T30" fmla="*/ 190 w 302"/>
                    <a:gd name="T31" fmla="*/ 148 h 303"/>
                    <a:gd name="T32" fmla="*/ 83 w 302"/>
                    <a:gd name="T33" fmla="*/ 183 h 303"/>
                    <a:gd name="T34" fmla="*/ 88 w 302"/>
                    <a:gd name="T35" fmla="*/ 210 h 303"/>
                    <a:gd name="T36" fmla="*/ 175 w 302"/>
                    <a:gd name="T37" fmla="*/ 188 h 303"/>
                    <a:gd name="T38" fmla="*/ 115 w 302"/>
                    <a:gd name="T39" fmla="*/ 210 h 303"/>
                    <a:gd name="T40" fmla="*/ 150 w 302"/>
                    <a:gd name="T41" fmla="*/ 228 h 303"/>
                    <a:gd name="T42" fmla="*/ 90 w 302"/>
                    <a:gd name="T43" fmla="*/ 235 h 303"/>
                    <a:gd name="T44" fmla="*/ 177 w 302"/>
                    <a:gd name="T45" fmla="*/ 303 h 303"/>
                    <a:gd name="T46" fmla="*/ 235 w 302"/>
                    <a:gd name="T47" fmla="*/ 143 h 303"/>
                    <a:gd name="T48" fmla="*/ 302 w 302"/>
                    <a:gd name="T49" fmla="*/ 108 h 303"/>
                    <a:gd name="T50" fmla="*/ 227 w 302"/>
                    <a:gd name="T51" fmla="*/ 78 h 303"/>
                    <a:gd name="T52" fmla="*/ 217 w 302"/>
                    <a:gd name="T53" fmla="*/ 40 h 303"/>
                    <a:gd name="T54" fmla="*/ 195 w 302"/>
                    <a:gd name="T55" fmla="*/ 60 h 303"/>
                    <a:gd name="T56" fmla="*/ 207 w 302"/>
                    <a:gd name="T57" fmla="*/ 25 h 303"/>
                    <a:gd name="T58" fmla="*/ 155 w 302"/>
                    <a:gd name="T59" fmla="*/ 0 h 303"/>
                    <a:gd name="T60" fmla="*/ 140 w 302"/>
                    <a:gd name="T61" fmla="*/ 25 h 303"/>
                    <a:gd name="T62" fmla="*/ 160 w 302"/>
                    <a:gd name="T63" fmla="*/ 100 h 303"/>
                    <a:gd name="T64" fmla="*/ 108 w 302"/>
                    <a:gd name="T65" fmla="*/ 25 h 303"/>
                    <a:gd name="T66" fmla="*/ 88 w 302"/>
                    <a:gd name="T67" fmla="*/ 40 h 303"/>
                    <a:gd name="T68" fmla="*/ 98 w 302"/>
                    <a:gd name="T69" fmla="*/ 78 h 303"/>
                    <a:gd name="T70" fmla="*/ 43 w 302"/>
                    <a:gd name="T71" fmla="*/ 45 h 303"/>
                    <a:gd name="T72" fmla="*/ 83 w 302"/>
                    <a:gd name="T73" fmla="*/ 18 h 303"/>
                    <a:gd name="T74" fmla="*/ 0 w 302"/>
                    <a:gd name="T75" fmla="*/ 38 h 303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302"/>
                    <a:gd name="T115" fmla="*/ 0 h 303"/>
                    <a:gd name="T116" fmla="*/ 302 w 302"/>
                    <a:gd name="T117" fmla="*/ 303 h 303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302" h="303">
                      <a:moveTo>
                        <a:pt x="0" y="38"/>
                      </a:moveTo>
                      <a:lnTo>
                        <a:pt x="3" y="73"/>
                      </a:lnTo>
                      <a:lnTo>
                        <a:pt x="35" y="73"/>
                      </a:lnTo>
                      <a:lnTo>
                        <a:pt x="23" y="88"/>
                      </a:lnTo>
                      <a:lnTo>
                        <a:pt x="43" y="100"/>
                      </a:lnTo>
                      <a:lnTo>
                        <a:pt x="15" y="95"/>
                      </a:lnTo>
                      <a:lnTo>
                        <a:pt x="70" y="130"/>
                      </a:lnTo>
                      <a:lnTo>
                        <a:pt x="45" y="143"/>
                      </a:lnTo>
                      <a:lnTo>
                        <a:pt x="65" y="160"/>
                      </a:lnTo>
                      <a:lnTo>
                        <a:pt x="110" y="153"/>
                      </a:lnTo>
                      <a:lnTo>
                        <a:pt x="108" y="123"/>
                      </a:lnTo>
                      <a:lnTo>
                        <a:pt x="135" y="108"/>
                      </a:lnTo>
                      <a:lnTo>
                        <a:pt x="138" y="143"/>
                      </a:lnTo>
                      <a:lnTo>
                        <a:pt x="167" y="123"/>
                      </a:lnTo>
                      <a:lnTo>
                        <a:pt x="160" y="143"/>
                      </a:lnTo>
                      <a:lnTo>
                        <a:pt x="190" y="148"/>
                      </a:lnTo>
                      <a:lnTo>
                        <a:pt x="83" y="183"/>
                      </a:lnTo>
                      <a:lnTo>
                        <a:pt x="88" y="210"/>
                      </a:lnTo>
                      <a:lnTo>
                        <a:pt x="175" y="188"/>
                      </a:lnTo>
                      <a:lnTo>
                        <a:pt x="115" y="210"/>
                      </a:lnTo>
                      <a:lnTo>
                        <a:pt x="150" y="228"/>
                      </a:lnTo>
                      <a:lnTo>
                        <a:pt x="90" y="235"/>
                      </a:lnTo>
                      <a:lnTo>
                        <a:pt x="177" y="303"/>
                      </a:lnTo>
                      <a:lnTo>
                        <a:pt x="235" y="143"/>
                      </a:lnTo>
                      <a:lnTo>
                        <a:pt x="302" y="108"/>
                      </a:lnTo>
                      <a:lnTo>
                        <a:pt x="227" y="78"/>
                      </a:lnTo>
                      <a:lnTo>
                        <a:pt x="217" y="40"/>
                      </a:lnTo>
                      <a:lnTo>
                        <a:pt x="195" y="60"/>
                      </a:lnTo>
                      <a:lnTo>
                        <a:pt x="207" y="25"/>
                      </a:lnTo>
                      <a:lnTo>
                        <a:pt x="155" y="0"/>
                      </a:lnTo>
                      <a:lnTo>
                        <a:pt x="140" y="25"/>
                      </a:lnTo>
                      <a:lnTo>
                        <a:pt x="160" y="100"/>
                      </a:lnTo>
                      <a:lnTo>
                        <a:pt x="108" y="25"/>
                      </a:lnTo>
                      <a:lnTo>
                        <a:pt x="88" y="40"/>
                      </a:lnTo>
                      <a:lnTo>
                        <a:pt x="98" y="78"/>
                      </a:lnTo>
                      <a:lnTo>
                        <a:pt x="43" y="45"/>
                      </a:lnTo>
                      <a:lnTo>
                        <a:pt x="83" y="18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74" name="Freeform 442"/>
                <p:cNvSpPr>
                  <a:spLocks/>
                </p:cNvSpPr>
                <p:nvPr/>
              </p:nvSpPr>
              <p:spPr bwMode="auto">
                <a:xfrm>
                  <a:off x="9942" y="7115"/>
                  <a:ext cx="302" cy="303"/>
                </a:xfrm>
                <a:custGeom>
                  <a:avLst/>
                  <a:gdLst>
                    <a:gd name="T0" fmla="*/ 0 w 302"/>
                    <a:gd name="T1" fmla="*/ 38 h 303"/>
                    <a:gd name="T2" fmla="*/ 3 w 302"/>
                    <a:gd name="T3" fmla="*/ 73 h 303"/>
                    <a:gd name="T4" fmla="*/ 35 w 302"/>
                    <a:gd name="T5" fmla="*/ 73 h 303"/>
                    <a:gd name="T6" fmla="*/ 23 w 302"/>
                    <a:gd name="T7" fmla="*/ 88 h 303"/>
                    <a:gd name="T8" fmla="*/ 43 w 302"/>
                    <a:gd name="T9" fmla="*/ 100 h 303"/>
                    <a:gd name="T10" fmla="*/ 15 w 302"/>
                    <a:gd name="T11" fmla="*/ 95 h 303"/>
                    <a:gd name="T12" fmla="*/ 70 w 302"/>
                    <a:gd name="T13" fmla="*/ 130 h 303"/>
                    <a:gd name="T14" fmla="*/ 45 w 302"/>
                    <a:gd name="T15" fmla="*/ 143 h 303"/>
                    <a:gd name="T16" fmla="*/ 65 w 302"/>
                    <a:gd name="T17" fmla="*/ 160 h 303"/>
                    <a:gd name="T18" fmla="*/ 110 w 302"/>
                    <a:gd name="T19" fmla="*/ 153 h 303"/>
                    <a:gd name="T20" fmla="*/ 108 w 302"/>
                    <a:gd name="T21" fmla="*/ 123 h 303"/>
                    <a:gd name="T22" fmla="*/ 135 w 302"/>
                    <a:gd name="T23" fmla="*/ 108 h 303"/>
                    <a:gd name="T24" fmla="*/ 138 w 302"/>
                    <a:gd name="T25" fmla="*/ 143 h 303"/>
                    <a:gd name="T26" fmla="*/ 167 w 302"/>
                    <a:gd name="T27" fmla="*/ 123 h 303"/>
                    <a:gd name="T28" fmla="*/ 160 w 302"/>
                    <a:gd name="T29" fmla="*/ 143 h 303"/>
                    <a:gd name="T30" fmla="*/ 190 w 302"/>
                    <a:gd name="T31" fmla="*/ 148 h 303"/>
                    <a:gd name="T32" fmla="*/ 83 w 302"/>
                    <a:gd name="T33" fmla="*/ 183 h 303"/>
                    <a:gd name="T34" fmla="*/ 88 w 302"/>
                    <a:gd name="T35" fmla="*/ 210 h 303"/>
                    <a:gd name="T36" fmla="*/ 175 w 302"/>
                    <a:gd name="T37" fmla="*/ 188 h 303"/>
                    <a:gd name="T38" fmla="*/ 115 w 302"/>
                    <a:gd name="T39" fmla="*/ 210 h 303"/>
                    <a:gd name="T40" fmla="*/ 150 w 302"/>
                    <a:gd name="T41" fmla="*/ 228 h 303"/>
                    <a:gd name="T42" fmla="*/ 90 w 302"/>
                    <a:gd name="T43" fmla="*/ 235 h 303"/>
                    <a:gd name="T44" fmla="*/ 177 w 302"/>
                    <a:gd name="T45" fmla="*/ 303 h 303"/>
                    <a:gd name="T46" fmla="*/ 235 w 302"/>
                    <a:gd name="T47" fmla="*/ 143 h 303"/>
                    <a:gd name="T48" fmla="*/ 302 w 302"/>
                    <a:gd name="T49" fmla="*/ 108 h 303"/>
                    <a:gd name="T50" fmla="*/ 227 w 302"/>
                    <a:gd name="T51" fmla="*/ 78 h 303"/>
                    <a:gd name="T52" fmla="*/ 217 w 302"/>
                    <a:gd name="T53" fmla="*/ 40 h 303"/>
                    <a:gd name="T54" fmla="*/ 195 w 302"/>
                    <a:gd name="T55" fmla="*/ 60 h 303"/>
                    <a:gd name="T56" fmla="*/ 207 w 302"/>
                    <a:gd name="T57" fmla="*/ 25 h 303"/>
                    <a:gd name="T58" fmla="*/ 155 w 302"/>
                    <a:gd name="T59" fmla="*/ 0 h 303"/>
                    <a:gd name="T60" fmla="*/ 140 w 302"/>
                    <a:gd name="T61" fmla="*/ 25 h 303"/>
                    <a:gd name="T62" fmla="*/ 160 w 302"/>
                    <a:gd name="T63" fmla="*/ 100 h 303"/>
                    <a:gd name="T64" fmla="*/ 108 w 302"/>
                    <a:gd name="T65" fmla="*/ 25 h 303"/>
                    <a:gd name="T66" fmla="*/ 88 w 302"/>
                    <a:gd name="T67" fmla="*/ 40 h 303"/>
                    <a:gd name="T68" fmla="*/ 98 w 302"/>
                    <a:gd name="T69" fmla="*/ 78 h 303"/>
                    <a:gd name="T70" fmla="*/ 43 w 302"/>
                    <a:gd name="T71" fmla="*/ 45 h 303"/>
                    <a:gd name="T72" fmla="*/ 83 w 302"/>
                    <a:gd name="T73" fmla="*/ 18 h 303"/>
                    <a:gd name="T74" fmla="*/ 0 w 302"/>
                    <a:gd name="T75" fmla="*/ 38 h 303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302"/>
                    <a:gd name="T115" fmla="*/ 0 h 303"/>
                    <a:gd name="T116" fmla="*/ 302 w 302"/>
                    <a:gd name="T117" fmla="*/ 303 h 303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302" h="303">
                      <a:moveTo>
                        <a:pt x="0" y="38"/>
                      </a:moveTo>
                      <a:lnTo>
                        <a:pt x="3" y="73"/>
                      </a:lnTo>
                      <a:lnTo>
                        <a:pt x="35" y="73"/>
                      </a:lnTo>
                      <a:lnTo>
                        <a:pt x="23" y="88"/>
                      </a:lnTo>
                      <a:lnTo>
                        <a:pt x="43" y="100"/>
                      </a:lnTo>
                      <a:lnTo>
                        <a:pt x="15" y="95"/>
                      </a:lnTo>
                      <a:lnTo>
                        <a:pt x="70" y="130"/>
                      </a:lnTo>
                      <a:lnTo>
                        <a:pt x="45" y="143"/>
                      </a:lnTo>
                      <a:lnTo>
                        <a:pt x="65" y="160"/>
                      </a:lnTo>
                      <a:lnTo>
                        <a:pt x="110" y="153"/>
                      </a:lnTo>
                      <a:lnTo>
                        <a:pt x="108" y="123"/>
                      </a:lnTo>
                      <a:lnTo>
                        <a:pt x="135" y="108"/>
                      </a:lnTo>
                      <a:lnTo>
                        <a:pt x="138" y="143"/>
                      </a:lnTo>
                      <a:lnTo>
                        <a:pt x="167" y="123"/>
                      </a:lnTo>
                      <a:lnTo>
                        <a:pt x="160" y="143"/>
                      </a:lnTo>
                      <a:lnTo>
                        <a:pt x="190" y="148"/>
                      </a:lnTo>
                      <a:lnTo>
                        <a:pt x="83" y="183"/>
                      </a:lnTo>
                      <a:lnTo>
                        <a:pt x="88" y="210"/>
                      </a:lnTo>
                      <a:lnTo>
                        <a:pt x="175" y="188"/>
                      </a:lnTo>
                      <a:lnTo>
                        <a:pt x="115" y="210"/>
                      </a:lnTo>
                      <a:lnTo>
                        <a:pt x="150" y="228"/>
                      </a:lnTo>
                      <a:lnTo>
                        <a:pt x="90" y="235"/>
                      </a:lnTo>
                      <a:lnTo>
                        <a:pt x="177" y="303"/>
                      </a:lnTo>
                      <a:lnTo>
                        <a:pt x="235" y="143"/>
                      </a:lnTo>
                      <a:lnTo>
                        <a:pt x="302" y="108"/>
                      </a:lnTo>
                      <a:lnTo>
                        <a:pt x="227" y="78"/>
                      </a:lnTo>
                      <a:lnTo>
                        <a:pt x="217" y="40"/>
                      </a:lnTo>
                      <a:lnTo>
                        <a:pt x="195" y="60"/>
                      </a:lnTo>
                      <a:lnTo>
                        <a:pt x="207" y="25"/>
                      </a:lnTo>
                      <a:lnTo>
                        <a:pt x="155" y="0"/>
                      </a:lnTo>
                      <a:lnTo>
                        <a:pt x="140" y="25"/>
                      </a:lnTo>
                      <a:lnTo>
                        <a:pt x="160" y="100"/>
                      </a:lnTo>
                      <a:lnTo>
                        <a:pt x="108" y="25"/>
                      </a:lnTo>
                      <a:lnTo>
                        <a:pt x="88" y="40"/>
                      </a:lnTo>
                      <a:lnTo>
                        <a:pt x="98" y="78"/>
                      </a:lnTo>
                      <a:lnTo>
                        <a:pt x="43" y="45"/>
                      </a:lnTo>
                      <a:lnTo>
                        <a:pt x="83" y="18"/>
                      </a:lnTo>
                      <a:lnTo>
                        <a:pt x="0" y="3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6" name="Group 443"/>
              <p:cNvGrpSpPr>
                <a:grpSpLocks/>
              </p:cNvGrpSpPr>
              <p:nvPr/>
            </p:nvGrpSpPr>
            <p:grpSpPr bwMode="auto">
              <a:xfrm>
                <a:off x="3309" y="1535"/>
                <a:ext cx="123" cy="50"/>
                <a:chOff x="10134" y="7070"/>
                <a:chExt cx="277" cy="133"/>
              </a:xfrm>
            </p:grpSpPr>
            <p:sp>
              <p:nvSpPr>
                <p:cNvPr id="471" name="Freeform 444"/>
                <p:cNvSpPr>
                  <a:spLocks/>
                </p:cNvSpPr>
                <p:nvPr/>
              </p:nvSpPr>
              <p:spPr bwMode="auto">
                <a:xfrm>
                  <a:off x="10134" y="7070"/>
                  <a:ext cx="277" cy="133"/>
                </a:xfrm>
                <a:custGeom>
                  <a:avLst/>
                  <a:gdLst>
                    <a:gd name="T0" fmla="*/ 0 w 277"/>
                    <a:gd name="T1" fmla="*/ 33 h 133"/>
                    <a:gd name="T2" fmla="*/ 43 w 277"/>
                    <a:gd name="T3" fmla="*/ 43 h 133"/>
                    <a:gd name="T4" fmla="*/ 15 w 277"/>
                    <a:gd name="T5" fmla="*/ 58 h 133"/>
                    <a:gd name="T6" fmla="*/ 23 w 277"/>
                    <a:gd name="T7" fmla="*/ 70 h 133"/>
                    <a:gd name="T8" fmla="*/ 128 w 277"/>
                    <a:gd name="T9" fmla="*/ 70 h 133"/>
                    <a:gd name="T10" fmla="*/ 65 w 277"/>
                    <a:gd name="T11" fmla="*/ 85 h 133"/>
                    <a:gd name="T12" fmla="*/ 165 w 277"/>
                    <a:gd name="T13" fmla="*/ 133 h 133"/>
                    <a:gd name="T14" fmla="*/ 235 w 277"/>
                    <a:gd name="T15" fmla="*/ 105 h 133"/>
                    <a:gd name="T16" fmla="*/ 277 w 277"/>
                    <a:gd name="T17" fmla="*/ 58 h 133"/>
                    <a:gd name="T18" fmla="*/ 267 w 277"/>
                    <a:gd name="T19" fmla="*/ 35 h 133"/>
                    <a:gd name="T20" fmla="*/ 200 w 277"/>
                    <a:gd name="T21" fmla="*/ 35 h 133"/>
                    <a:gd name="T22" fmla="*/ 210 w 277"/>
                    <a:gd name="T23" fmla="*/ 15 h 133"/>
                    <a:gd name="T24" fmla="*/ 158 w 277"/>
                    <a:gd name="T25" fmla="*/ 35 h 133"/>
                    <a:gd name="T26" fmla="*/ 150 w 277"/>
                    <a:gd name="T27" fmla="*/ 0 h 133"/>
                    <a:gd name="T28" fmla="*/ 138 w 277"/>
                    <a:gd name="T29" fmla="*/ 53 h 133"/>
                    <a:gd name="T30" fmla="*/ 65 w 277"/>
                    <a:gd name="T31" fmla="*/ 0 h 133"/>
                    <a:gd name="T32" fmla="*/ 68 w 277"/>
                    <a:gd name="T33" fmla="*/ 33 h 133"/>
                    <a:gd name="T34" fmla="*/ 43 w 277"/>
                    <a:gd name="T35" fmla="*/ 15 h 133"/>
                    <a:gd name="T36" fmla="*/ 50 w 277"/>
                    <a:gd name="T37" fmla="*/ 45 h 133"/>
                    <a:gd name="T38" fmla="*/ 0 w 277"/>
                    <a:gd name="T39" fmla="*/ 33 h 13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277"/>
                    <a:gd name="T61" fmla="*/ 0 h 133"/>
                    <a:gd name="T62" fmla="*/ 277 w 277"/>
                    <a:gd name="T63" fmla="*/ 133 h 13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277" h="133">
                      <a:moveTo>
                        <a:pt x="0" y="33"/>
                      </a:moveTo>
                      <a:lnTo>
                        <a:pt x="43" y="43"/>
                      </a:lnTo>
                      <a:lnTo>
                        <a:pt x="15" y="58"/>
                      </a:lnTo>
                      <a:lnTo>
                        <a:pt x="23" y="70"/>
                      </a:lnTo>
                      <a:lnTo>
                        <a:pt x="128" y="70"/>
                      </a:lnTo>
                      <a:lnTo>
                        <a:pt x="65" y="85"/>
                      </a:lnTo>
                      <a:lnTo>
                        <a:pt x="165" y="133"/>
                      </a:lnTo>
                      <a:lnTo>
                        <a:pt x="235" y="105"/>
                      </a:lnTo>
                      <a:lnTo>
                        <a:pt x="277" y="58"/>
                      </a:lnTo>
                      <a:lnTo>
                        <a:pt x="267" y="35"/>
                      </a:lnTo>
                      <a:lnTo>
                        <a:pt x="200" y="35"/>
                      </a:lnTo>
                      <a:lnTo>
                        <a:pt x="210" y="15"/>
                      </a:lnTo>
                      <a:lnTo>
                        <a:pt x="158" y="35"/>
                      </a:lnTo>
                      <a:lnTo>
                        <a:pt x="150" y="0"/>
                      </a:lnTo>
                      <a:lnTo>
                        <a:pt x="138" y="53"/>
                      </a:lnTo>
                      <a:lnTo>
                        <a:pt x="65" y="0"/>
                      </a:lnTo>
                      <a:lnTo>
                        <a:pt x="68" y="33"/>
                      </a:lnTo>
                      <a:lnTo>
                        <a:pt x="43" y="15"/>
                      </a:lnTo>
                      <a:lnTo>
                        <a:pt x="50" y="45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72" name="Freeform 445"/>
                <p:cNvSpPr>
                  <a:spLocks/>
                </p:cNvSpPr>
                <p:nvPr/>
              </p:nvSpPr>
              <p:spPr bwMode="auto">
                <a:xfrm>
                  <a:off x="10134" y="7070"/>
                  <a:ext cx="277" cy="133"/>
                </a:xfrm>
                <a:custGeom>
                  <a:avLst/>
                  <a:gdLst>
                    <a:gd name="T0" fmla="*/ 0 w 277"/>
                    <a:gd name="T1" fmla="*/ 33 h 133"/>
                    <a:gd name="T2" fmla="*/ 43 w 277"/>
                    <a:gd name="T3" fmla="*/ 43 h 133"/>
                    <a:gd name="T4" fmla="*/ 15 w 277"/>
                    <a:gd name="T5" fmla="*/ 58 h 133"/>
                    <a:gd name="T6" fmla="*/ 23 w 277"/>
                    <a:gd name="T7" fmla="*/ 70 h 133"/>
                    <a:gd name="T8" fmla="*/ 128 w 277"/>
                    <a:gd name="T9" fmla="*/ 70 h 133"/>
                    <a:gd name="T10" fmla="*/ 65 w 277"/>
                    <a:gd name="T11" fmla="*/ 85 h 133"/>
                    <a:gd name="T12" fmla="*/ 165 w 277"/>
                    <a:gd name="T13" fmla="*/ 133 h 133"/>
                    <a:gd name="T14" fmla="*/ 235 w 277"/>
                    <a:gd name="T15" fmla="*/ 105 h 133"/>
                    <a:gd name="T16" fmla="*/ 277 w 277"/>
                    <a:gd name="T17" fmla="*/ 58 h 133"/>
                    <a:gd name="T18" fmla="*/ 267 w 277"/>
                    <a:gd name="T19" fmla="*/ 35 h 133"/>
                    <a:gd name="T20" fmla="*/ 200 w 277"/>
                    <a:gd name="T21" fmla="*/ 35 h 133"/>
                    <a:gd name="T22" fmla="*/ 210 w 277"/>
                    <a:gd name="T23" fmla="*/ 15 h 133"/>
                    <a:gd name="T24" fmla="*/ 158 w 277"/>
                    <a:gd name="T25" fmla="*/ 35 h 133"/>
                    <a:gd name="T26" fmla="*/ 150 w 277"/>
                    <a:gd name="T27" fmla="*/ 0 h 133"/>
                    <a:gd name="T28" fmla="*/ 138 w 277"/>
                    <a:gd name="T29" fmla="*/ 53 h 133"/>
                    <a:gd name="T30" fmla="*/ 65 w 277"/>
                    <a:gd name="T31" fmla="*/ 0 h 133"/>
                    <a:gd name="T32" fmla="*/ 68 w 277"/>
                    <a:gd name="T33" fmla="*/ 33 h 133"/>
                    <a:gd name="T34" fmla="*/ 43 w 277"/>
                    <a:gd name="T35" fmla="*/ 15 h 133"/>
                    <a:gd name="T36" fmla="*/ 50 w 277"/>
                    <a:gd name="T37" fmla="*/ 45 h 133"/>
                    <a:gd name="T38" fmla="*/ 0 w 277"/>
                    <a:gd name="T39" fmla="*/ 33 h 13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277"/>
                    <a:gd name="T61" fmla="*/ 0 h 133"/>
                    <a:gd name="T62" fmla="*/ 277 w 277"/>
                    <a:gd name="T63" fmla="*/ 133 h 13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277" h="133">
                      <a:moveTo>
                        <a:pt x="0" y="33"/>
                      </a:moveTo>
                      <a:lnTo>
                        <a:pt x="43" y="43"/>
                      </a:lnTo>
                      <a:lnTo>
                        <a:pt x="15" y="58"/>
                      </a:lnTo>
                      <a:lnTo>
                        <a:pt x="23" y="70"/>
                      </a:lnTo>
                      <a:lnTo>
                        <a:pt x="128" y="70"/>
                      </a:lnTo>
                      <a:lnTo>
                        <a:pt x="65" y="85"/>
                      </a:lnTo>
                      <a:lnTo>
                        <a:pt x="165" y="133"/>
                      </a:lnTo>
                      <a:lnTo>
                        <a:pt x="235" y="105"/>
                      </a:lnTo>
                      <a:lnTo>
                        <a:pt x="277" y="58"/>
                      </a:lnTo>
                      <a:lnTo>
                        <a:pt x="267" y="35"/>
                      </a:lnTo>
                      <a:lnTo>
                        <a:pt x="200" y="35"/>
                      </a:lnTo>
                      <a:lnTo>
                        <a:pt x="210" y="15"/>
                      </a:lnTo>
                      <a:lnTo>
                        <a:pt x="158" y="35"/>
                      </a:lnTo>
                      <a:lnTo>
                        <a:pt x="150" y="0"/>
                      </a:lnTo>
                      <a:lnTo>
                        <a:pt x="138" y="53"/>
                      </a:lnTo>
                      <a:lnTo>
                        <a:pt x="65" y="0"/>
                      </a:lnTo>
                      <a:lnTo>
                        <a:pt x="68" y="33"/>
                      </a:lnTo>
                      <a:lnTo>
                        <a:pt x="43" y="15"/>
                      </a:lnTo>
                      <a:lnTo>
                        <a:pt x="50" y="45"/>
                      </a:lnTo>
                      <a:lnTo>
                        <a:pt x="0" y="3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7" name="Group 446"/>
              <p:cNvGrpSpPr>
                <a:grpSpLocks/>
              </p:cNvGrpSpPr>
              <p:nvPr/>
            </p:nvGrpSpPr>
            <p:grpSpPr bwMode="auto">
              <a:xfrm>
                <a:off x="3353" y="1614"/>
                <a:ext cx="51" cy="30"/>
                <a:chOff x="10232" y="7278"/>
                <a:chExt cx="117" cy="80"/>
              </a:xfrm>
            </p:grpSpPr>
            <p:sp>
              <p:nvSpPr>
                <p:cNvPr id="469" name="Freeform 447"/>
                <p:cNvSpPr>
                  <a:spLocks/>
                </p:cNvSpPr>
                <p:nvPr/>
              </p:nvSpPr>
              <p:spPr bwMode="auto">
                <a:xfrm>
                  <a:off x="10232" y="7278"/>
                  <a:ext cx="117" cy="80"/>
                </a:xfrm>
                <a:custGeom>
                  <a:avLst/>
                  <a:gdLst>
                    <a:gd name="T0" fmla="*/ 0 w 117"/>
                    <a:gd name="T1" fmla="*/ 67 h 80"/>
                    <a:gd name="T2" fmla="*/ 5 w 117"/>
                    <a:gd name="T3" fmla="*/ 22 h 80"/>
                    <a:gd name="T4" fmla="*/ 52 w 117"/>
                    <a:gd name="T5" fmla="*/ 0 h 80"/>
                    <a:gd name="T6" fmla="*/ 65 w 117"/>
                    <a:gd name="T7" fmla="*/ 22 h 80"/>
                    <a:gd name="T8" fmla="*/ 117 w 117"/>
                    <a:gd name="T9" fmla="*/ 45 h 80"/>
                    <a:gd name="T10" fmla="*/ 40 w 117"/>
                    <a:gd name="T11" fmla="*/ 80 h 80"/>
                    <a:gd name="T12" fmla="*/ 52 w 117"/>
                    <a:gd name="T13" fmla="*/ 60 h 80"/>
                    <a:gd name="T14" fmla="*/ 0 w 117"/>
                    <a:gd name="T15" fmla="*/ 67 h 8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7"/>
                    <a:gd name="T25" fmla="*/ 0 h 80"/>
                    <a:gd name="T26" fmla="*/ 117 w 117"/>
                    <a:gd name="T27" fmla="*/ 80 h 8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7" h="80">
                      <a:moveTo>
                        <a:pt x="0" y="67"/>
                      </a:moveTo>
                      <a:lnTo>
                        <a:pt x="5" y="22"/>
                      </a:lnTo>
                      <a:lnTo>
                        <a:pt x="52" y="0"/>
                      </a:lnTo>
                      <a:lnTo>
                        <a:pt x="65" y="22"/>
                      </a:lnTo>
                      <a:lnTo>
                        <a:pt x="117" y="45"/>
                      </a:lnTo>
                      <a:lnTo>
                        <a:pt x="40" y="80"/>
                      </a:lnTo>
                      <a:lnTo>
                        <a:pt x="52" y="6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70" name="Freeform 448"/>
                <p:cNvSpPr>
                  <a:spLocks/>
                </p:cNvSpPr>
                <p:nvPr/>
              </p:nvSpPr>
              <p:spPr bwMode="auto">
                <a:xfrm>
                  <a:off x="10232" y="7278"/>
                  <a:ext cx="117" cy="80"/>
                </a:xfrm>
                <a:custGeom>
                  <a:avLst/>
                  <a:gdLst>
                    <a:gd name="T0" fmla="*/ 0 w 117"/>
                    <a:gd name="T1" fmla="*/ 67 h 80"/>
                    <a:gd name="T2" fmla="*/ 5 w 117"/>
                    <a:gd name="T3" fmla="*/ 22 h 80"/>
                    <a:gd name="T4" fmla="*/ 52 w 117"/>
                    <a:gd name="T5" fmla="*/ 0 h 80"/>
                    <a:gd name="T6" fmla="*/ 65 w 117"/>
                    <a:gd name="T7" fmla="*/ 22 h 80"/>
                    <a:gd name="T8" fmla="*/ 117 w 117"/>
                    <a:gd name="T9" fmla="*/ 45 h 80"/>
                    <a:gd name="T10" fmla="*/ 40 w 117"/>
                    <a:gd name="T11" fmla="*/ 80 h 80"/>
                    <a:gd name="T12" fmla="*/ 52 w 117"/>
                    <a:gd name="T13" fmla="*/ 60 h 80"/>
                    <a:gd name="T14" fmla="*/ 0 w 117"/>
                    <a:gd name="T15" fmla="*/ 67 h 8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7"/>
                    <a:gd name="T25" fmla="*/ 0 h 80"/>
                    <a:gd name="T26" fmla="*/ 117 w 117"/>
                    <a:gd name="T27" fmla="*/ 80 h 8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7" h="80">
                      <a:moveTo>
                        <a:pt x="0" y="67"/>
                      </a:moveTo>
                      <a:lnTo>
                        <a:pt x="5" y="22"/>
                      </a:lnTo>
                      <a:lnTo>
                        <a:pt x="52" y="0"/>
                      </a:lnTo>
                      <a:lnTo>
                        <a:pt x="65" y="22"/>
                      </a:lnTo>
                      <a:lnTo>
                        <a:pt x="117" y="45"/>
                      </a:lnTo>
                      <a:lnTo>
                        <a:pt x="40" y="80"/>
                      </a:lnTo>
                      <a:lnTo>
                        <a:pt x="52" y="60"/>
                      </a:lnTo>
                      <a:lnTo>
                        <a:pt x="0" y="6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8" name="Group 449"/>
              <p:cNvGrpSpPr>
                <a:grpSpLocks/>
              </p:cNvGrpSpPr>
              <p:nvPr/>
            </p:nvGrpSpPr>
            <p:grpSpPr bwMode="auto">
              <a:xfrm>
                <a:off x="3230" y="1882"/>
                <a:ext cx="163" cy="322"/>
                <a:chOff x="9955" y="7984"/>
                <a:chExt cx="369" cy="847"/>
              </a:xfrm>
            </p:grpSpPr>
            <p:sp>
              <p:nvSpPr>
                <p:cNvPr id="467" name="Freeform 450"/>
                <p:cNvSpPr>
                  <a:spLocks/>
                </p:cNvSpPr>
                <p:nvPr/>
              </p:nvSpPr>
              <p:spPr bwMode="auto">
                <a:xfrm>
                  <a:off x="9955" y="7984"/>
                  <a:ext cx="369" cy="847"/>
                </a:xfrm>
                <a:custGeom>
                  <a:avLst/>
                  <a:gdLst>
                    <a:gd name="T0" fmla="*/ 0 w 369"/>
                    <a:gd name="T1" fmla="*/ 637 h 847"/>
                    <a:gd name="T2" fmla="*/ 15 w 369"/>
                    <a:gd name="T3" fmla="*/ 732 h 847"/>
                    <a:gd name="T4" fmla="*/ 45 w 369"/>
                    <a:gd name="T5" fmla="*/ 782 h 847"/>
                    <a:gd name="T6" fmla="*/ 42 w 369"/>
                    <a:gd name="T7" fmla="*/ 847 h 847"/>
                    <a:gd name="T8" fmla="*/ 129 w 369"/>
                    <a:gd name="T9" fmla="*/ 797 h 847"/>
                    <a:gd name="T10" fmla="*/ 157 w 369"/>
                    <a:gd name="T11" fmla="*/ 665 h 847"/>
                    <a:gd name="T12" fmla="*/ 139 w 369"/>
                    <a:gd name="T13" fmla="*/ 660 h 847"/>
                    <a:gd name="T14" fmla="*/ 204 w 369"/>
                    <a:gd name="T15" fmla="*/ 622 h 847"/>
                    <a:gd name="T16" fmla="*/ 142 w 369"/>
                    <a:gd name="T17" fmla="*/ 612 h 847"/>
                    <a:gd name="T18" fmla="*/ 192 w 369"/>
                    <a:gd name="T19" fmla="*/ 622 h 847"/>
                    <a:gd name="T20" fmla="*/ 217 w 369"/>
                    <a:gd name="T21" fmla="*/ 592 h 847"/>
                    <a:gd name="T22" fmla="*/ 179 w 369"/>
                    <a:gd name="T23" fmla="*/ 542 h 847"/>
                    <a:gd name="T24" fmla="*/ 142 w 369"/>
                    <a:gd name="T25" fmla="*/ 577 h 847"/>
                    <a:gd name="T26" fmla="*/ 169 w 369"/>
                    <a:gd name="T27" fmla="*/ 545 h 847"/>
                    <a:gd name="T28" fmla="*/ 172 w 369"/>
                    <a:gd name="T29" fmla="*/ 422 h 847"/>
                    <a:gd name="T30" fmla="*/ 297 w 369"/>
                    <a:gd name="T31" fmla="*/ 313 h 847"/>
                    <a:gd name="T32" fmla="*/ 287 w 369"/>
                    <a:gd name="T33" fmla="*/ 283 h 847"/>
                    <a:gd name="T34" fmla="*/ 304 w 369"/>
                    <a:gd name="T35" fmla="*/ 228 h 847"/>
                    <a:gd name="T36" fmla="*/ 369 w 369"/>
                    <a:gd name="T37" fmla="*/ 213 h 847"/>
                    <a:gd name="T38" fmla="*/ 354 w 369"/>
                    <a:gd name="T39" fmla="*/ 75 h 847"/>
                    <a:gd name="T40" fmla="*/ 267 w 369"/>
                    <a:gd name="T41" fmla="*/ 0 h 847"/>
                    <a:gd name="T42" fmla="*/ 257 w 369"/>
                    <a:gd name="T43" fmla="*/ 0 h 847"/>
                    <a:gd name="T44" fmla="*/ 254 w 369"/>
                    <a:gd name="T45" fmla="*/ 45 h 847"/>
                    <a:gd name="T46" fmla="*/ 199 w 369"/>
                    <a:gd name="T47" fmla="*/ 35 h 847"/>
                    <a:gd name="T48" fmla="*/ 192 w 369"/>
                    <a:gd name="T49" fmla="*/ 75 h 847"/>
                    <a:gd name="T50" fmla="*/ 154 w 369"/>
                    <a:gd name="T51" fmla="*/ 85 h 847"/>
                    <a:gd name="T52" fmla="*/ 144 w 369"/>
                    <a:gd name="T53" fmla="*/ 138 h 847"/>
                    <a:gd name="T54" fmla="*/ 95 w 369"/>
                    <a:gd name="T55" fmla="*/ 200 h 847"/>
                    <a:gd name="T56" fmla="*/ 70 w 369"/>
                    <a:gd name="T57" fmla="*/ 293 h 847"/>
                    <a:gd name="T58" fmla="*/ 82 w 369"/>
                    <a:gd name="T59" fmla="*/ 330 h 847"/>
                    <a:gd name="T60" fmla="*/ 27 w 369"/>
                    <a:gd name="T61" fmla="*/ 355 h 847"/>
                    <a:gd name="T62" fmla="*/ 25 w 369"/>
                    <a:gd name="T63" fmla="*/ 475 h 847"/>
                    <a:gd name="T64" fmla="*/ 42 w 369"/>
                    <a:gd name="T65" fmla="*/ 502 h 847"/>
                    <a:gd name="T66" fmla="*/ 25 w 369"/>
                    <a:gd name="T67" fmla="*/ 522 h 847"/>
                    <a:gd name="T68" fmla="*/ 30 w 369"/>
                    <a:gd name="T69" fmla="*/ 580 h 847"/>
                    <a:gd name="T70" fmla="*/ 0 w 369"/>
                    <a:gd name="T71" fmla="*/ 637 h 84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69"/>
                    <a:gd name="T109" fmla="*/ 0 h 847"/>
                    <a:gd name="T110" fmla="*/ 369 w 369"/>
                    <a:gd name="T111" fmla="*/ 847 h 847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69" h="847">
                      <a:moveTo>
                        <a:pt x="0" y="637"/>
                      </a:moveTo>
                      <a:lnTo>
                        <a:pt x="15" y="732"/>
                      </a:lnTo>
                      <a:lnTo>
                        <a:pt x="45" y="782"/>
                      </a:lnTo>
                      <a:lnTo>
                        <a:pt x="42" y="847"/>
                      </a:lnTo>
                      <a:lnTo>
                        <a:pt x="129" y="797"/>
                      </a:lnTo>
                      <a:lnTo>
                        <a:pt x="157" y="665"/>
                      </a:lnTo>
                      <a:lnTo>
                        <a:pt x="139" y="660"/>
                      </a:lnTo>
                      <a:lnTo>
                        <a:pt x="204" y="622"/>
                      </a:lnTo>
                      <a:lnTo>
                        <a:pt x="142" y="612"/>
                      </a:lnTo>
                      <a:lnTo>
                        <a:pt x="192" y="622"/>
                      </a:lnTo>
                      <a:lnTo>
                        <a:pt x="217" y="592"/>
                      </a:lnTo>
                      <a:lnTo>
                        <a:pt x="179" y="542"/>
                      </a:lnTo>
                      <a:lnTo>
                        <a:pt x="142" y="577"/>
                      </a:lnTo>
                      <a:lnTo>
                        <a:pt x="169" y="545"/>
                      </a:lnTo>
                      <a:lnTo>
                        <a:pt x="172" y="422"/>
                      </a:lnTo>
                      <a:lnTo>
                        <a:pt x="297" y="313"/>
                      </a:lnTo>
                      <a:lnTo>
                        <a:pt x="287" y="283"/>
                      </a:lnTo>
                      <a:lnTo>
                        <a:pt x="304" y="228"/>
                      </a:lnTo>
                      <a:lnTo>
                        <a:pt x="369" y="213"/>
                      </a:lnTo>
                      <a:lnTo>
                        <a:pt x="354" y="75"/>
                      </a:lnTo>
                      <a:lnTo>
                        <a:pt x="267" y="0"/>
                      </a:lnTo>
                      <a:lnTo>
                        <a:pt x="257" y="0"/>
                      </a:lnTo>
                      <a:lnTo>
                        <a:pt x="254" y="45"/>
                      </a:lnTo>
                      <a:lnTo>
                        <a:pt x="199" y="35"/>
                      </a:lnTo>
                      <a:lnTo>
                        <a:pt x="192" y="75"/>
                      </a:lnTo>
                      <a:lnTo>
                        <a:pt x="154" y="85"/>
                      </a:lnTo>
                      <a:lnTo>
                        <a:pt x="144" y="138"/>
                      </a:lnTo>
                      <a:lnTo>
                        <a:pt x="95" y="200"/>
                      </a:lnTo>
                      <a:lnTo>
                        <a:pt x="70" y="293"/>
                      </a:lnTo>
                      <a:lnTo>
                        <a:pt x="82" y="330"/>
                      </a:lnTo>
                      <a:lnTo>
                        <a:pt x="27" y="355"/>
                      </a:lnTo>
                      <a:lnTo>
                        <a:pt x="25" y="475"/>
                      </a:lnTo>
                      <a:lnTo>
                        <a:pt x="42" y="502"/>
                      </a:lnTo>
                      <a:lnTo>
                        <a:pt x="25" y="522"/>
                      </a:lnTo>
                      <a:lnTo>
                        <a:pt x="30" y="580"/>
                      </a:lnTo>
                      <a:lnTo>
                        <a:pt x="0" y="63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68" name="Freeform 451"/>
                <p:cNvSpPr>
                  <a:spLocks/>
                </p:cNvSpPr>
                <p:nvPr/>
              </p:nvSpPr>
              <p:spPr bwMode="auto">
                <a:xfrm>
                  <a:off x="9955" y="7984"/>
                  <a:ext cx="369" cy="847"/>
                </a:xfrm>
                <a:custGeom>
                  <a:avLst/>
                  <a:gdLst>
                    <a:gd name="T0" fmla="*/ 0 w 369"/>
                    <a:gd name="T1" fmla="*/ 637 h 847"/>
                    <a:gd name="T2" fmla="*/ 15 w 369"/>
                    <a:gd name="T3" fmla="*/ 732 h 847"/>
                    <a:gd name="T4" fmla="*/ 45 w 369"/>
                    <a:gd name="T5" fmla="*/ 782 h 847"/>
                    <a:gd name="T6" fmla="*/ 42 w 369"/>
                    <a:gd name="T7" fmla="*/ 847 h 847"/>
                    <a:gd name="T8" fmla="*/ 129 w 369"/>
                    <a:gd name="T9" fmla="*/ 797 h 847"/>
                    <a:gd name="T10" fmla="*/ 157 w 369"/>
                    <a:gd name="T11" fmla="*/ 665 h 847"/>
                    <a:gd name="T12" fmla="*/ 139 w 369"/>
                    <a:gd name="T13" fmla="*/ 660 h 847"/>
                    <a:gd name="T14" fmla="*/ 204 w 369"/>
                    <a:gd name="T15" fmla="*/ 622 h 847"/>
                    <a:gd name="T16" fmla="*/ 142 w 369"/>
                    <a:gd name="T17" fmla="*/ 612 h 847"/>
                    <a:gd name="T18" fmla="*/ 192 w 369"/>
                    <a:gd name="T19" fmla="*/ 622 h 847"/>
                    <a:gd name="T20" fmla="*/ 217 w 369"/>
                    <a:gd name="T21" fmla="*/ 592 h 847"/>
                    <a:gd name="T22" fmla="*/ 179 w 369"/>
                    <a:gd name="T23" fmla="*/ 542 h 847"/>
                    <a:gd name="T24" fmla="*/ 142 w 369"/>
                    <a:gd name="T25" fmla="*/ 577 h 847"/>
                    <a:gd name="T26" fmla="*/ 169 w 369"/>
                    <a:gd name="T27" fmla="*/ 545 h 847"/>
                    <a:gd name="T28" fmla="*/ 172 w 369"/>
                    <a:gd name="T29" fmla="*/ 422 h 847"/>
                    <a:gd name="T30" fmla="*/ 297 w 369"/>
                    <a:gd name="T31" fmla="*/ 313 h 847"/>
                    <a:gd name="T32" fmla="*/ 287 w 369"/>
                    <a:gd name="T33" fmla="*/ 283 h 847"/>
                    <a:gd name="T34" fmla="*/ 304 w 369"/>
                    <a:gd name="T35" fmla="*/ 228 h 847"/>
                    <a:gd name="T36" fmla="*/ 369 w 369"/>
                    <a:gd name="T37" fmla="*/ 213 h 847"/>
                    <a:gd name="T38" fmla="*/ 354 w 369"/>
                    <a:gd name="T39" fmla="*/ 75 h 847"/>
                    <a:gd name="T40" fmla="*/ 267 w 369"/>
                    <a:gd name="T41" fmla="*/ 0 h 847"/>
                    <a:gd name="T42" fmla="*/ 257 w 369"/>
                    <a:gd name="T43" fmla="*/ 0 h 847"/>
                    <a:gd name="T44" fmla="*/ 254 w 369"/>
                    <a:gd name="T45" fmla="*/ 45 h 847"/>
                    <a:gd name="T46" fmla="*/ 199 w 369"/>
                    <a:gd name="T47" fmla="*/ 35 h 847"/>
                    <a:gd name="T48" fmla="*/ 192 w 369"/>
                    <a:gd name="T49" fmla="*/ 75 h 847"/>
                    <a:gd name="T50" fmla="*/ 154 w 369"/>
                    <a:gd name="T51" fmla="*/ 85 h 847"/>
                    <a:gd name="T52" fmla="*/ 144 w 369"/>
                    <a:gd name="T53" fmla="*/ 138 h 847"/>
                    <a:gd name="T54" fmla="*/ 95 w 369"/>
                    <a:gd name="T55" fmla="*/ 200 h 847"/>
                    <a:gd name="T56" fmla="*/ 70 w 369"/>
                    <a:gd name="T57" fmla="*/ 293 h 847"/>
                    <a:gd name="T58" fmla="*/ 82 w 369"/>
                    <a:gd name="T59" fmla="*/ 330 h 847"/>
                    <a:gd name="T60" fmla="*/ 27 w 369"/>
                    <a:gd name="T61" fmla="*/ 355 h 847"/>
                    <a:gd name="T62" fmla="*/ 25 w 369"/>
                    <a:gd name="T63" fmla="*/ 475 h 847"/>
                    <a:gd name="T64" fmla="*/ 42 w 369"/>
                    <a:gd name="T65" fmla="*/ 502 h 847"/>
                    <a:gd name="T66" fmla="*/ 25 w 369"/>
                    <a:gd name="T67" fmla="*/ 522 h 847"/>
                    <a:gd name="T68" fmla="*/ 30 w 369"/>
                    <a:gd name="T69" fmla="*/ 580 h 847"/>
                    <a:gd name="T70" fmla="*/ 0 w 369"/>
                    <a:gd name="T71" fmla="*/ 637 h 84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69"/>
                    <a:gd name="T109" fmla="*/ 0 h 847"/>
                    <a:gd name="T110" fmla="*/ 369 w 369"/>
                    <a:gd name="T111" fmla="*/ 847 h 847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69" h="847">
                      <a:moveTo>
                        <a:pt x="0" y="637"/>
                      </a:moveTo>
                      <a:lnTo>
                        <a:pt x="15" y="732"/>
                      </a:lnTo>
                      <a:lnTo>
                        <a:pt x="45" y="782"/>
                      </a:lnTo>
                      <a:lnTo>
                        <a:pt x="42" y="847"/>
                      </a:lnTo>
                      <a:lnTo>
                        <a:pt x="129" y="797"/>
                      </a:lnTo>
                      <a:lnTo>
                        <a:pt x="157" y="665"/>
                      </a:lnTo>
                      <a:lnTo>
                        <a:pt x="139" y="660"/>
                      </a:lnTo>
                      <a:lnTo>
                        <a:pt x="204" y="622"/>
                      </a:lnTo>
                      <a:lnTo>
                        <a:pt x="142" y="612"/>
                      </a:lnTo>
                      <a:lnTo>
                        <a:pt x="192" y="622"/>
                      </a:lnTo>
                      <a:lnTo>
                        <a:pt x="217" y="592"/>
                      </a:lnTo>
                      <a:lnTo>
                        <a:pt x="179" y="542"/>
                      </a:lnTo>
                      <a:lnTo>
                        <a:pt x="142" y="577"/>
                      </a:lnTo>
                      <a:lnTo>
                        <a:pt x="169" y="545"/>
                      </a:lnTo>
                      <a:lnTo>
                        <a:pt x="172" y="422"/>
                      </a:lnTo>
                      <a:lnTo>
                        <a:pt x="297" y="313"/>
                      </a:lnTo>
                      <a:lnTo>
                        <a:pt x="287" y="283"/>
                      </a:lnTo>
                      <a:lnTo>
                        <a:pt x="304" y="228"/>
                      </a:lnTo>
                      <a:lnTo>
                        <a:pt x="369" y="213"/>
                      </a:lnTo>
                      <a:lnTo>
                        <a:pt x="354" y="75"/>
                      </a:lnTo>
                      <a:lnTo>
                        <a:pt x="267" y="0"/>
                      </a:lnTo>
                      <a:lnTo>
                        <a:pt x="257" y="0"/>
                      </a:lnTo>
                      <a:lnTo>
                        <a:pt x="254" y="45"/>
                      </a:lnTo>
                      <a:lnTo>
                        <a:pt x="199" y="35"/>
                      </a:lnTo>
                      <a:lnTo>
                        <a:pt x="192" y="75"/>
                      </a:lnTo>
                      <a:lnTo>
                        <a:pt x="154" y="85"/>
                      </a:lnTo>
                      <a:lnTo>
                        <a:pt x="144" y="138"/>
                      </a:lnTo>
                      <a:lnTo>
                        <a:pt x="95" y="200"/>
                      </a:lnTo>
                      <a:lnTo>
                        <a:pt x="70" y="293"/>
                      </a:lnTo>
                      <a:lnTo>
                        <a:pt x="82" y="330"/>
                      </a:lnTo>
                      <a:lnTo>
                        <a:pt x="27" y="355"/>
                      </a:lnTo>
                      <a:lnTo>
                        <a:pt x="25" y="475"/>
                      </a:lnTo>
                      <a:lnTo>
                        <a:pt x="42" y="502"/>
                      </a:lnTo>
                      <a:lnTo>
                        <a:pt x="25" y="522"/>
                      </a:lnTo>
                      <a:lnTo>
                        <a:pt x="30" y="580"/>
                      </a:lnTo>
                      <a:lnTo>
                        <a:pt x="0" y="63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79" name="Group 452"/>
              <p:cNvGrpSpPr>
                <a:grpSpLocks/>
              </p:cNvGrpSpPr>
              <p:nvPr/>
            </p:nvGrpSpPr>
            <p:grpSpPr bwMode="auto">
              <a:xfrm>
                <a:off x="3164" y="2360"/>
                <a:ext cx="55" cy="33"/>
                <a:chOff x="9805" y="9243"/>
                <a:chExt cx="125" cy="87"/>
              </a:xfrm>
            </p:grpSpPr>
            <p:sp>
              <p:nvSpPr>
                <p:cNvPr id="465" name="Freeform 453"/>
                <p:cNvSpPr>
                  <a:spLocks/>
                </p:cNvSpPr>
                <p:nvPr/>
              </p:nvSpPr>
              <p:spPr bwMode="auto">
                <a:xfrm>
                  <a:off x="9805" y="9243"/>
                  <a:ext cx="125" cy="87"/>
                </a:xfrm>
                <a:custGeom>
                  <a:avLst/>
                  <a:gdLst>
                    <a:gd name="T0" fmla="*/ 0 w 125"/>
                    <a:gd name="T1" fmla="*/ 55 h 87"/>
                    <a:gd name="T2" fmla="*/ 25 w 125"/>
                    <a:gd name="T3" fmla="*/ 87 h 87"/>
                    <a:gd name="T4" fmla="*/ 65 w 125"/>
                    <a:gd name="T5" fmla="*/ 60 h 87"/>
                    <a:gd name="T6" fmla="*/ 85 w 125"/>
                    <a:gd name="T7" fmla="*/ 82 h 87"/>
                    <a:gd name="T8" fmla="*/ 125 w 125"/>
                    <a:gd name="T9" fmla="*/ 35 h 87"/>
                    <a:gd name="T10" fmla="*/ 105 w 125"/>
                    <a:gd name="T11" fmla="*/ 32 h 87"/>
                    <a:gd name="T12" fmla="*/ 102 w 125"/>
                    <a:gd name="T13" fmla="*/ 12 h 87"/>
                    <a:gd name="T14" fmla="*/ 100 w 125"/>
                    <a:gd name="T15" fmla="*/ 7 h 87"/>
                    <a:gd name="T16" fmla="*/ 40 w 125"/>
                    <a:gd name="T17" fmla="*/ 0 h 87"/>
                    <a:gd name="T18" fmla="*/ 0 w 125"/>
                    <a:gd name="T19" fmla="*/ 55 h 8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25"/>
                    <a:gd name="T31" fmla="*/ 0 h 87"/>
                    <a:gd name="T32" fmla="*/ 125 w 125"/>
                    <a:gd name="T33" fmla="*/ 87 h 8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25" h="87">
                      <a:moveTo>
                        <a:pt x="0" y="55"/>
                      </a:moveTo>
                      <a:lnTo>
                        <a:pt x="25" y="87"/>
                      </a:lnTo>
                      <a:lnTo>
                        <a:pt x="65" y="60"/>
                      </a:lnTo>
                      <a:lnTo>
                        <a:pt x="85" y="82"/>
                      </a:lnTo>
                      <a:lnTo>
                        <a:pt x="125" y="35"/>
                      </a:lnTo>
                      <a:lnTo>
                        <a:pt x="105" y="32"/>
                      </a:lnTo>
                      <a:lnTo>
                        <a:pt x="102" y="12"/>
                      </a:lnTo>
                      <a:lnTo>
                        <a:pt x="100" y="7"/>
                      </a:lnTo>
                      <a:lnTo>
                        <a:pt x="40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66" name="Freeform 454"/>
                <p:cNvSpPr>
                  <a:spLocks/>
                </p:cNvSpPr>
                <p:nvPr/>
              </p:nvSpPr>
              <p:spPr bwMode="auto">
                <a:xfrm>
                  <a:off x="9805" y="9243"/>
                  <a:ext cx="125" cy="87"/>
                </a:xfrm>
                <a:custGeom>
                  <a:avLst/>
                  <a:gdLst>
                    <a:gd name="T0" fmla="*/ 0 w 125"/>
                    <a:gd name="T1" fmla="*/ 55 h 87"/>
                    <a:gd name="T2" fmla="*/ 25 w 125"/>
                    <a:gd name="T3" fmla="*/ 87 h 87"/>
                    <a:gd name="T4" fmla="*/ 65 w 125"/>
                    <a:gd name="T5" fmla="*/ 60 h 87"/>
                    <a:gd name="T6" fmla="*/ 85 w 125"/>
                    <a:gd name="T7" fmla="*/ 82 h 87"/>
                    <a:gd name="T8" fmla="*/ 125 w 125"/>
                    <a:gd name="T9" fmla="*/ 35 h 87"/>
                    <a:gd name="T10" fmla="*/ 105 w 125"/>
                    <a:gd name="T11" fmla="*/ 32 h 87"/>
                    <a:gd name="T12" fmla="*/ 102 w 125"/>
                    <a:gd name="T13" fmla="*/ 12 h 87"/>
                    <a:gd name="T14" fmla="*/ 100 w 125"/>
                    <a:gd name="T15" fmla="*/ 7 h 87"/>
                    <a:gd name="T16" fmla="*/ 40 w 125"/>
                    <a:gd name="T17" fmla="*/ 0 h 87"/>
                    <a:gd name="T18" fmla="*/ 0 w 125"/>
                    <a:gd name="T19" fmla="*/ 55 h 8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25"/>
                    <a:gd name="T31" fmla="*/ 0 h 87"/>
                    <a:gd name="T32" fmla="*/ 125 w 125"/>
                    <a:gd name="T33" fmla="*/ 87 h 8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25" h="87">
                      <a:moveTo>
                        <a:pt x="0" y="55"/>
                      </a:moveTo>
                      <a:lnTo>
                        <a:pt x="25" y="87"/>
                      </a:lnTo>
                      <a:lnTo>
                        <a:pt x="65" y="60"/>
                      </a:lnTo>
                      <a:lnTo>
                        <a:pt x="85" y="82"/>
                      </a:lnTo>
                      <a:lnTo>
                        <a:pt x="125" y="35"/>
                      </a:lnTo>
                      <a:lnTo>
                        <a:pt x="105" y="32"/>
                      </a:lnTo>
                      <a:lnTo>
                        <a:pt x="102" y="12"/>
                      </a:lnTo>
                      <a:lnTo>
                        <a:pt x="100" y="7"/>
                      </a:lnTo>
                      <a:lnTo>
                        <a:pt x="40" y="0"/>
                      </a:lnTo>
                      <a:lnTo>
                        <a:pt x="0" y="5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55"/>
              <p:cNvGrpSpPr>
                <a:grpSpLocks/>
              </p:cNvGrpSpPr>
              <p:nvPr/>
            </p:nvGrpSpPr>
            <p:grpSpPr bwMode="auto">
              <a:xfrm>
                <a:off x="3536" y="2549"/>
                <a:ext cx="91" cy="84"/>
                <a:chOff x="10646" y="9740"/>
                <a:chExt cx="205" cy="222"/>
              </a:xfrm>
            </p:grpSpPr>
            <p:sp>
              <p:nvSpPr>
                <p:cNvPr id="463" name="Freeform 456"/>
                <p:cNvSpPr>
                  <a:spLocks/>
                </p:cNvSpPr>
                <p:nvPr/>
              </p:nvSpPr>
              <p:spPr bwMode="auto">
                <a:xfrm>
                  <a:off x="10646" y="9740"/>
                  <a:ext cx="205" cy="222"/>
                </a:xfrm>
                <a:custGeom>
                  <a:avLst/>
                  <a:gdLst>
                    <a:gd name="T0" fmla="*/ 0 w 205"/>
                    <a:gd name="T1" fmla="*/ 202 h 222"/>
                    <a:gd name="T2" fmla="*/ 2 w 205"/>
                    <a:gd name="T3" fmla="*/ 185 h 222"/>
                    <a:gd name="T4" fmla="*/ 32 w 205"/>
                    <a:gd name="T5" fmla="*/ 137 h 222"/>
                    <a:gd name="T6" fmla="*/ 15 w 205"/>
                    <a:gd name="T7" fmla="*/ 112 h 222"/>
                    <a:gd name="T8" fmla="*/ 12 w 205"/>
                    <a:gd name="T9" fmla="*/ 57 h 222"/>
                    <a:gd name="T10" fmla="*/ 32 w 205"/>
                    <a:gd name="T11" fmla="*/ 17 h 222"/>
                    <a:gd name="T12" fmla="*/ 205 w 205"/>
                    <a:gd name="T13" fmla="*/ 0 h 222"/>
                    <a:gd name="T14" fmla="*/ 172 w 205"/>
                    <a:gd name="T15" fmla="*/ 30 h 222"/>
                    <a:gd name="T16" fmla="*/ 162 w 205"/>
                    <a:gd name="T17" fmla="*/ 122 h 222"/>
                    <a:gd name="T18" fmla="*/ 95 w 205"/>
                    <a:gd name="T19" fmla="*/ 172 h 222"/>
                    <a:gd name="T20" fmla="*/ 27 w 205"/>
                    <a:gd name="T21" fmla="*/ 222 h 222"/>
                    <a:gd name="T22" fmla="*/ 0 w 205"/>
                    <a:gd name="T23" fmla="*/ 202 h 22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05"/>
                    <a:gd name="T37" fmla="*/ 0 h 222"/>
                    <a:gd name="T38" fmla="*/ 205 w 205"/>
                    <a:gd name="T39" fmla="*/ 222 h 22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05" h="222">
                      <a:moveTo>
                        <a:pt x="0" y="202"/>
                      </a:moveTo>
                      <a:lnTo>
                        <a:pt x="2" y="185"/>
                      </a:lnTo>
                      <a:lnTo>
                        <a:pt x="32" y="137"/>
                      </a:lnTo>
                      <a:lnTo>
                        <a:pt x="15" y="112"/>
                      </a:lnTo>
                      <a:lnTo>
                        <a:pt x="12" y="57"/>
                      </a:lnTo>
                      <a:lnTo>
                        <a:pt x="32" y="17"/>
                      </a:lnTo>
                      <a:lnTo>
                        <a:pt x="205" y="0"/>
                      </a:lnTo>
                      <a:lnTo>
                        <a:pt x="172" y="30"/>
                      </a:lnTo>
                      <a:lnTo>
                        <a:pt x="162" y="122"/>
                      </a:lnTo>
                      <a:lnTo>
                        <a:pt x="95" y="172"/>
                      </a:lnTo>
                      <a:lnTo>
                        <a:pt x="27" y="222"/>
                      </a:lnTo>
                      <a:lnTo>
                        <a:pt x="0" y="20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64" name="Freeform 457"/>
                <p:cNvSpPr>
                  <a:spLocks/>
                </p:cNvSpPr>
                <p:nvPr/>
              </p:nvSpPr>
              <p:spPr bwMode="auto">
                <a:xfrm>
                  <a:off x="10646" y="9740"/>
                  <a:ext cx="205" cy="222"/>
                </a:xfrm>
                <a:custGeom>
                  <a:avLst/>
                  <a:gdLst>
                    <a:gd name="T0" fmla="*/ 0 w 205"/>
                    <a:gd name="T1" fmla="*/ 202 h 222"/>
                    <a:gd name="T2" fmla="*/ 2 w 205"/>
                    <a:gd name="T3" fmla="*/ 185 h 222"/>
                    <a:gd name="T4" fmla="*/ 32 w 205"/>
                    <a:gd name="T5" fmla="*/ 137 h 222"/>
                    <a:gd name="T6" fmla="*/ 15 w 205"/>
                    <a:gd name="T7" fmla="*/ 112 h 222"/>
                    <a:gd name="T8" fmla="*/ 12 w 205"/>
                    <a:gd name="T9" fmla="*/ 57 h 222"/>
                    <a:gd name="T10" fmla="*/ 32 w 205"/>
                    <a:gd name="T11" fmla="*/ 17 h 222"/>
                    <a:gd name="T12" fmla="*/ 205 w 205"/>
                    <a:gd name="T13" fmla="*/ 0 h 222"/>
                    <a:gd name="T14" fmla="*/ 172 w 205"/>
                    <a:gd name="T15" fmla="*/ 30 h 222"/>
                    <a:gd name="T16" fmla="*/ 162 w 205"/>
                    <a:gd name="T17" fmla="*/ 122 h 222"/>
                    <a:gd name="T18" fmla="*/ 95 w 205"/>
                    <a:gd name="T19" fmla="*/ 172 h 222"/>
                    <a:gd name="T20" fmla="*/ 27 w 205"/>
                    <a:gd name="T21" fmla="*/ 222 h 222"/>
                    <a:gd name="T22" fmla="*/ 0 w 205"/>
                    <a:gd name="T23" fmla="*/ 202 h 22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05"/>
                    <a:gd name="T37" fmla="*/ 0 h 222"/>
                    <a:gd name="T38" fmla="*/ 205 w 205"/>
                    <a:gd name="T39" fmla="*/ 222 h 22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05" h="222">
                      <a:moveTo>
                        <a:pt x="0" y="202"/>
                      </a:moveTo>
                      <a:lnTo>
                        <a:pt x="2" y="185"/>
                      </a:lnTo>
                      <a:lnTo>
                        <a:pt x="32" y="137"/>
                      </a:lnTo>
                      <a:lnTo>
                        <a:pt x="15" y="112"/>
                      </a:lnTo>
                      <a:lnTo>
                        <a:pt x="12" y="57"/>
                      </a:lnTo>
                      <a:lnTo>
                        <a:pt x="32" y="17"/>
                      </a:lnTo>
                      <a:lnTo>
                        <a:pt x="205" y="0"/>
                      </a:lnTo>
                      <a:lnTo>
                        <a:pt x="172" y="30"/>
                      </a:lnTo>
                      <a:lnTo>
                        <a:pt x="162" y="122"/>
                      </a:lnTo>
                      <a:lnTo>
                        <a:pt x="95" y="172"/>
                      </a:lnTo>
                      <a:lnTo>
                        <a:pt x="27" y="222"/>
                      </a:lnTo>
                      <a:lnTo>
                        <a:pt x="0" y="20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1" name="Group 458"/>
              <p:cNvGrpSpPr>
                <a:grpSpLocks/>
              </p:cNvGrpSpPr>
              <p:nvPr/>
            </p:nvGrpSpPr>
            <p:grpSpPr bwMode="auto">
              <a:xfrm>
                <a:off x="4322" y="2822"/>
                <a:ext cx="102" cy="230"/>
                <a:chOff x="12423" y="10459"/>
                <a:chExt cx="229" cy="607"/>
              </a:xfrm>
            </p:grpSpPr>
            <p:sp>
              <p:nvSpPr>
                <p:cNvPr id="461" name="Freeform 459"/>
                <p:cNvSpPr>
                  <a:spLocks/>
                </p:cNvSpPr>
                <p:nvPr/>
              </p:nvSpPr>
              <p:spPr bwMode="auto">
                <a:xfrm>
                  <a:off x="12423" y="10459"/>
                  <a:ext cx="229" cy="607"/>
                </a:xfrm>
                <a:custGeom>
                  <a:avLst/>
                  <a:gdLst>
                    <a:gd name="T0" fmla="*/ 0 w 229"/>
                    <a:gd name="T1" fmla="*/ 92 h 607"/>
                    <a:gd name="T2" fmla="*/ 12 w 229"/>
                    <a:gd name="T3" fmla="*/ 50 h 607"/>
                    <a:gd name="T4" fmla="*/ 77 w 229"/>
                    <a:gd name="T5" fmla="*/ 0 h 607"/>
                    <a:gd name="T6" fmla="*/ 105 w 229"/>
                    <a:gd name="T7" fmla="*/ 45 h 607"/>
                    <a:gd name="T8" fmla="*/ 100 w 229"/>
                    <a:gd name="T9" fmla="*/ 125 h 607"/>
                    <a:gd name="T10" fmla="*/ 169 w 229"/>
                    <a:gd name="T11" fmla="*/ 92 h 607"/>
                    <a:gd name="T12" fmla="*/ 202 w 229"/>
                    <a:gd name="T13" fmla="*/ 125 h 607"/>
                    <a:gd name="T14" fmla="*/ 229 w 229"/>
                    <a:gd name="T15" fmla="*/ 210 h 607"/>
                    <a:gd name="T16" fmla="*/ 222 w 229"/>
                    <a:gd name="T17" fmla="*/ 260 h 607"/>
                    <a:gd name="T18" fmla="*/ 159 w 229"/>
                    <a:gd name="T19" fmla="*/ 255 h 607"/>
                    <a:gd name="T20" fmla="*/ 140 w 229"/>
                    <a:gd name="T21" fmla="*/ 280 h 607"/>
                    <a:gd name="T22" fmla="*/ 154 w 229"/>
                    <a:gd name="T23" fmla="*/ 365 h 607"/>
                    <a:gd name="T24" fmla="*/ 80 w 229"/>
                    <a:gd name="T25" fmla="*/ 290 h 607"/>
                    <a:gd name="T26" fmla="*/ 50 w 229"/>
                    <a:gd name="T27" fmla="*/ 425 h 607"/>
                    <a:gd name="T28" fmla="*/ 85 w 229"/>
                    <a:gd name="T29" fmla="*/ 544 h 607"/>
                    <a:gd name="T30" fmla="*/ 132 w 229"/>
                    <a:gd name="T31" fmla="*/ 589 h 607"/>
                    <a:gd name="T32" fmla="*/ 105 w 229"/>
                    <a:gd name="T33" fmla="*/ 607 h 607"/>
                    <a:gd name="T34" fmla="*/ 100 w 229"/>
                    <a:gd name="T35" fmla="*/ 574 h 607"/>
                    <a:gd name="T36" fmla="*/ 80 w 229"/>
                    <a:gd name="T37" fmla="*/ 574 h 607"/>
                    <a:gd name="T38" fmla="*/ 22 w 229"/>
                    <a:gd name="T39" fmla="*/ 504 h 607"/>
                    <a:gd name="T40" fmla="*/ 32 w 229"/>
                    <a:gd name="T41" fmla="*/ 432 h 607"/>
                    <a:gd name="T42" fmla="*/ 60 w 229"/>
                    <a:gd name="T43" fmla="*/ 357 h 607"/>
                    <a:gd name="T44" fmla="*/ 22 w 229"/>
                    <a:gd name="T45" fmla="*/ 237 h 607"/>
                    <a:gd name="T46" fmla="*/ 32 w 229"/>
                    <a:gd name="T47" fmla="*/ 187 h 607"/>
                    <a:gd name="T48" fmla="*/ 0 w 229"/>
                    <a:gd name="T49" fmla="*/ 92 h 60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229"/>
                    <a:gd name="T76" fmla="*/ 0 h 607"/>
                    <a:gd name="T77" fmla="*/ 229 w 229"/>
                    <a:gd name="T78" fmla="*/ 607 h 607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229" h="607">
                      <a:moveTo>
                        <a:pt x="0" y="92"/>
                      </a:moveTo>
                      <a:lnTo>
                        <a:pt x="12" y="50"/>
                      </a:lnTo>
                      <a:lnTo>
                        <a:pt x="77" y="0"/>
                      </a:lnTo>
                      <a:lnTo>
                        <a:pt x="105" y="45"/>
                      </a:lnTo>
                      <a:lnTo>
                        <a:pt x="100" y="125"/>
                      </a:lnTo>
                      <a:lnTo>
                        <a:pt x="169" y="92"/>
                      </a:lnTo>
                      <a:lnTo>
                        <a:pt x="202" y="125"/>
                      </a:lnTo>
                      <a:lnTo>
                        <a:pt x="229" y="210"/>
                      </a:lnTo>
                      <a:lnTo>
                        <a:pt x="222" y="260"/>
                      </a:lnTo>
                      <a:lnTo>
                        <a:pt x="159" y="255"/>
                      </a:lnTo>
                      <a:lnTo>
                        <a:pt x="140" y="280"/>
                      </a:lnTo>
                      <a:lnTo>
                        <a:pt x="154" y="365"/>
                      </a:lnTo>
                      <a:lnTo>
                        <a:pt x="80" y="290"/>
                      </a:lnTo>
                      <a:lnTo>
                        <a:pt x="50" y="425"/>
                      </a:lnTo>
                      <a:lnTo>
                        <a:pt x="85" y="544"/>
                      </a:lnTo>
                      <a:lnTo>
                        <a:pt x="132" y="589"/>
                      </a:lnTo>
                      <a:lnTo>
                        <a:pt x="105" y="607"/>
                      </a:lnTo>
                      <a:lnTo>
                        <a:pt x="100" y="574"/>
                      </a:lnTo>
                      <a:lnTo>
                        <a:pt x="80" y="574"/>
                      </a:lnTo>
                      <a:lnTo>
                        <a:pt x="22" y="504"/>
                      </a:lnTo>
                      <a:lnTo>
                        <a:pt x="32" y="432"/>
                      </a:lnTo>
                      <a:lnTo>
                        <a:pt x="60" y="357"/>
                      </a:lnTo>
                      <a:lnTo>
                        <a:pt x="22" y="237"/>
                      </a:lnTo>
                      <a:lnTo>
                        <a:pt x="32" y="187"/>
                      </a:lnTo>
                      <a:lnTo>
                        <a:pt x="0" y="9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62" name="Freeform 460"/>
                <p:cNvSpPr>
                  <a:spLocks/>
                </p:cNvSpPr>
                <p:nvPr/>
              </p:nvSpPr>
              <p:spPr bwMode="auto">
                <a:xfrm>
                  <a:off x="12423" y="10459"/>
                  <a:ext cx="229" cy="607"/>
                </a:xfrm>
                <a:custGeom>
                  <a:avLst/>
                  <a:gdLst>
                    <a:gd name="T0" fmla="*/ 0 w 229"/>
                    <a:gd name="T1" fmla="*/ 92 h 607"/>
                    <a:gd name="T2" fmla="*/ 12 w 229"/>
                    <a:gd name="T3" fmla="*/ 50 h 607"/>
                    <a:gd name="T4" fmla="*/ 77 w 229"/>
                    <a:gd name="T5" fmla="*/ 0 h 607"/>
                    <a:gd name="T6" fmla="*/ 105 w 229"/>
                    <a:gd name="T7" fmla="*/ 45 h 607"/>
                    <a:gd name="T8" fmla="*/ 100 w 229"/>
                    <a:gd name="T9" fmla="*/ 125 h 607"/>
                    <a:gd name="T10" fmla="*/ 169 w 229"/>
                    <a:gd name="T11" fmla="*/ 92 h 607"/>
                    <a:gd name="T12" fmla="*/ 202 w 229"/>
                    <a:gd name="T13" fmla="*/ 125 h 607"/>
                    <a:gd name="T14" fmla="*/ 229 w 229"/>
                    <a:gd name="T15" fmla="*/ 210 h 607"/>
                    <a:gd name="T16" fmla="*/ 222 w 229"/>
                    <a:gd name="T17" fmla="*/ 260 h 607"/>
                    <a:gd name="T18" fmla="*/ 159 w 229"/>
                    <a:gd name="T19" fmla="*/ 255 h 607"/>
                    <a:gd name="T20" fmla="*/ 140 w 229"/>
                    <a:gd name="T21" fmla="*/ 280 h 607"/>
                    <a:gd name="T22" fmla="*/ 154 w 229"/>
                    <a:gd name="T23" fmla="*/ 365 h 607"/>
                    <a:gd name="T24" fmla="*/ 80 w 229"/>
                    <a:gd name="T25" fmla="*/ 290 h 607"/>
                    <a:gd name="T26" fmla="*/ 50 w 229"/>
                    <a:gd name="T27" fmla="*/ 425 h 607"/>
                    <a:gd name="T28" fmla="*/ 85 w 229"/>
                    <a:gd name="T29" fmla="*/ 544 h 607"/>
                    <a:gd name="T30" fmla="*/ 132 w 229"/>
                    <a:gd name="T31" fmla="*/ 589 h 607"/>
                    <a:gd name="T32" fmla="*/ 105 w 229"/>
                    <a:gd name="T33" fmla="*/ 607 h 607"/>
                    <a:gd name="T34" fmla="*/ 100 w 229"/>
                    <a:gd name="T35" fmla="*/ 574 h 607"/>
                    <a:gd name="T36" fmla="*/ 80 w 229"/>
                    <a:gd name="T37" fmla="*/ 574 h 607"/>
                    <a:gd name="T38" fmla="*/ 22 w 229"/>
                    <a:gd name="T39" fmla="*/ 504 h 607"/>
                    <a:gd name="T40" fmla="*/ 32 w 229"/>
                    <a:gd name="T41" fmla="*/ 432 h 607"/>
                    <a:gd name="T42" fmla="*/ 60 w 229"/>
                    <a:gd name="T43" fmla="*/ 357 h 607"/>
                    <a:gd name="T44" fmla="*/ 22 w 229"/>
                    <a:gd name="T45" fmla="*/ 237 h 607"/>
                    <a:gd name="T46" fmla="*/ 32 w 229"/>
                    <a:gd name="T47" fmla="*/ 187 h 607"/>
                    <a:gd name="T48" fmla="*/ 0 w 229"/>
                    <a:gd name="T49" fmla="*/ 92 h 60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229"/>
                    <a:gd name="T76" fmla="*/ 0 h 607"/>
                    <a:gd name="T77" fmla="*/ 229 w 229"/>
                    <a:gd name="T78" fmla="*/ 607 h 607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229" h="607">
                      <a:moveTo>
                        <a:pt x="0" y="92"/>
                      </a:moveTo>
                      <a:lnTo>
                        <a:pt x="12" y="50"/>
                      </a:lnTo>
                      <a:lnTo>
                        <a:pt x="77" y="0"/>
                      </a:lnTo>
                      <a:lnTo>
                        <a:pt x="105" y="45"/>
                      </a:lnTo>
                      <a:lnTo>
                        <a:pt x="100" y="125"/>
                      </a:lnTo>
                      <a:lnTo>
                        <a:pt x="169" y="92"/>
                      </a:lnTo>
                      <a:lnTo>
                        <a:pt x="202" y="125"/>
                      </a:lnTo>
                      <a:lnTo>
                        <a:pt x="229" y="210"/>
                      </a:lnTo>
                      <a:lnTo>
                        <a:pt x="222" y="260"/>
                      </a:lnTo>
                      <a:lnTo>
                        <a:pt x="159" y="255"/>
                      </a:lnTo>
                      <a:lnTo>
                        <a:pt x="140" y="280"/>
                      </a:lnTo>
                      <a:lnTo>
                        <a:pt x="154" y="365"/>
                      </a:lnTo>
                      <a:lnTo>
                        <a:pt x="80" y="290"/>
                      </a:lnTo>
                      <a:lnTo>
                        <a:pt x="50" y="425"/>
                      </a:lnTo>
                      <a:lnTo>
                        <a:pt x="85" y="544"/>
                      </a:lnTo>
                      <a:lnTo>
                        <a:pt x="132" y="589"/>
                      </a:lnTo>
                      <a:lnTo>
                        <a:pt x="105" y="607"/>
                      </a:lnTo>
                      <a:lnTo>
                        <a:pt x="100" y="574"/>
                      </a:lnTo>
                      <a:lnTo>
                        <a:pt x="80" y="574"/>
                      </a:lnTo>
                      <a:lnTo>
                        <a:pt x="22" y="504"/>
                      </a:lnTo>
                      <a:lnTo>
                        <a:pt x="32" y="432"/>
                      </a:lnTo>
                      <a:lnTo>
                        <a:pt x="60" y="357"/>
                      </a:lnTo>
                      <a:lnTo>
                        <a:pt x="22" y="237"/>
                      </a:lnTo>
                      <a:lnTo>
                        <a:pt x="32" y="187"/>
                      </a:lnTo>
                      <a:lnTo>
                        <a:pt x="0" y="9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2" name="Group 461"/>
              <p:cNvGrpSpPr>
                <a:grpSpLocks/>
              </p:cNvGrpSpPr>
              <p:nvPr/>
            </p:nvGrpSpPr>
            <p:grpSpPr bwMode="auto">
              <a:xfrm>
                <a:off x="2303" y="2976"/>
                <a:ext cx="14" cy="16"/>
                <a:chOff x="7861" y="10866"/>
                <a:chExt cx="32" cy="40"/>
              </a:xfrm>
            </p:grpSpPr>
            <p:sp>
              <p:nvSpPr>
                <p:cNvPr id="459" name="Freeform 462"/>
                <p:cNvSpPr>
                  <a:spLocks/>
                </p:cNvSpPr>
                <p:nvPr/>
              </p:nvSpPr>
              <p:spPr bwMode="auto">
                <a:xfrm>
                  <a:off x="7861" y="10866"/>
                  <a:ext cx="32" cy="40"/>
                </a:xfrm>
                <a:custGeom>
                  <a:avLst/>
                  <a:gdLst>
                    <a:gd name="T0" fmla="*/ 0 w 32"/>
                    <a:gd name="T1" fmla="*/ 40 h 40"/>
                    <a:gd name="T2" fmla="*/ 27 w 32"/>
                    <a:gd name="T3" fmla="*/ 35 h 40"/>
                    <a:gd name="T4" fmla="*/ 32 w 32"/>
                    <a:gd name="T5" fmla="*/ 0 h 40"/>
                    <a:gd name="T6" fmla="*/ 0 w 32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2"/>
                    <a:gd name="T13" fmla="*/ 0 h 40"/>
                    <a:gd name="T14" fmla="*/ 32 w 32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2" h="40">
                      <a:moveTo>
                        <a:pt x="0" y="40"/>
                      </a:moveTo>
                      <a:lnTo>
                        <a:pt x="27" y="35"/>
                      </a:lnTo>
                      <a:lnTo>
                        <a:pt x="32" y="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60" name="Freeform 463"/>
                <p:cNvSpPr>
                  <a:spLocks/>
                </p:cNvSpPr>
                <p:nvPr/>
              </p:nvSpPr>
              <p:spPr bwMode="auto">
                <a:xfrm>
                  <a:off x="7861" y="10866"/>
                  <a:ext cx="32" cy="40"/>
                </a:xfrm>
                <a:custGeom>
                  <a:avLst/>
                  <a:gdLst>
                    <a:gd name="T0" fmla="*/ 0 w 32"/>
                    <a:gd name="T1" fmla="*/ 40 h 40"/>
                    <a:gd name="T2" fmla="*/ 27 w 32"/>
                    <a:gd name="T3" fmla="*/ 35 h 40"/>
                    <a:gd name="T4" fmla="*/ 32 w 32"/>
                    <a:gd name="T5" fmla="*/ 0 h 40"/>
                    <a:gd name="T6" fmla="*/ 0 w 32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2"/>
                    <a:gd name="T13" fmla="*/ 0 h 40"/>
                    <a:gd name="T14" fmla="*/ 32 w 32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2" h="40">
                      <a:moveTo>
                        <a:pt x="0" y="40"/>
                      </a:moveTo>
                      <a:lnTo>
                        <a:pt x="27" y="35"/>
                      </a:lnTo>
                      <a:lnTo>
                        <a:pt x="32" y="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3" name="Group 464"/>
              <p:cNvGrpSpPr>
                <a:grpSpLocks/>
              </p:cNvGrpSpPr>
              <p:nvPr/>
            </p:nvGrpSpPr>
            <p:grpSpPr bwMode="auto">
              <a:xfrm>
                <a:off x="3734" y="2738"/>
                <a:ext cx="67" cy="52"/>
                <a:chOff x="11093" y="10237"/>
                <a:chExt cx="152" cy="137"/>
              </a:xfrm>
            </p:grpSpPr>
            <p:sp>
              <p:nvSpPr>
                <p:cNvPr id="457" name="Freeform 465"/>
                <p:cNvSpPr>
                  <a:spLocks/>
                </p:cNvSpPr>
                <p:nvPr/>
              </p:nvSpPr>
              <p:spPr bwMode="auto">
                <a:xfrm>
                  <a:off x="11093" y="10237"/>
                  <a:ext cx="152" cy="137"/>
                </a:xfrm>
                <a:custGeom>
                  <a:avLst/>
                  <a:gdLst>
                    <a:gd name="T0" fmla="*/ 0 w 152"/>
                    <a:gd name="T1" fmla="*/ 60 h 137"/>
                    <a:gd name="T2" fmla="*/ 7 w 152"/>
                    <a:gd name="T3" fmla="*/ 57 h 137"/>
                    <a:gd name="T4" fmla="*/ 20 w 152"/>
                    <a:gd name="T5" fmla="*/ 77 h 137"/>
                    <a:gd name="T6" fmla="*/ 85 w 152"/>
                    <a:gd name="T7" fmla="*/ 77 h 137"/>
                    <a:gd name="T8" fmla="*/ 144 w 152"/>
                    <a:gd name="T9" fmla="*/ 0 h 137"/>
                    <a:gd name="T10" fmla="*/ 152 w 152"/>
                    <a:gd name="T11" fmla="*/ 45 h 137"/>
                    <a:gd name="T12" fmla="*/ 132 w 152"/>
                    <a:gd name="T13" fmla="*/ 50 h 137"/>
                    <a:gd name="T14" fmla="*/ 144 w 152"/>
                    <a:gd name="T15" fmla="*/ 77 h 137"/>
                    <a:gd name="T16" fmla="*/ 117 w 152"/>
                    <a:gd name="T17" fmla="*/ 137 h 137"/>
                    <a:gd name="T18" fmla="*/ 25 w 152"/>
                    <a:gd name="T19" fmla="*/ 125 h 137"/>
                    <a:gd name="T20" fmla="*/ 0 w 152"/>
                    <a:gd name="T21" fmla="*/ 60 h 13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2"/>
                    <a:gd name="T34" fmla="*/ 0 h 137"/>
                    <a:gd name="T35" fmla="*/ 152 w 152"/>
                    <a:gd name="T36" fmla="*/ 137 h 13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2" h="137">
                      <a:moveTo>
                        <a:pt x="0" y="60"/>
                      </a:moveTo>
                      <a:lnTo>
                        <a:pt x="7" y="57"/>
                      </a:lnTo>
                      <a:lnTo>
                        <a:pt x="20" y="77"/>
                      </a:lnTo>
                      <a:lnTo>
                        <a:pt x="85" y="77"/>
                      </a:lnTo>
                      <a:lnTo>
                        <a:pt x="144" y="0"/>
                      </a:lnTo>
                      <a:lnTo>
                        <a:pt x="152" y="45"/>
                      </a:lnTo>
                      <a:lnTo>
                        <a:pt x="132" y="50"/>
                      </a:lnTo>
                      <a:lnTo>
                        <a:pt x="144" y="77"/>
                      </a:lnTo>
                      <a:lnTo>
                        <a:pt x="117" y="137"/>
                      </a:lnTo>
                      <a:lnTo>
                        <a:pt x="25" y="125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58" name="Freeform 466"/>
                <p:cNvSpPr>
                  <a:spLocks/>
                </p:cNvSpPr>
                <p:nvPr/>
              </p:nvSpPr>
              <p:spPr bwMode="auto">
                <a:xfrm>
                  <a:off x="11093" y="10237"/>
                  <a:ext cx="152" cy="137"/>
                </a:xfrm>
                <a:custGeom>
                  <a:avLst/>
                  <a:gdLst>
                    <a:gd name="T0" fmla="*/ 0 w 152"/>
                    <a:gd name="T1" fmla="*/ 60 h 137"/>
                    <a:gd name="T2" fmla="*/ 7 w 152"/>
                    <a:gd name="T3" fmla="*/ 57 h 137"/>
                    <a:gd name="T4" fmla="*/ 20 w 152"/>
                    <a:gd name="T5" fmla="*/ 77 h 137"/>
                    <a:gd name="T6" fmla="*/ 85 w 152"/>
                    <a:gd name="T7" fmla="*/ 77 h 137"/>
                    <a:gd name="T8" fmla="*/ 144 w 152"/>
                    <a:gd name="T9" fmla="*/ 0 h 137"/>
                    <a:gd name="T10" fmla="*/ 152 w 152"/>
                    <a:gd name="T11" fmla="*/ 45 h 137"/>
                    <a:gd name="T12" fmla="*/ 132 w 152"/>
                    <a:gd name="T13" fmla="*/ 50 h 137"/>
                    <a:gd name="T14" fmla="*/ 144 w 152"/>
                    <a:gd name="T15" fmla="*/ 77 h 137"/>
                    <a:gd name="T16" fmla="*/ 117 w 152"/>
                    <a:gd name="T17" fmla="*/ 137 h 137"/>
                    <a:gd name="T18" fmla="*/ 25 w 152"/>
                    <a:gd name="T19" fmla="*/ 125 h 137"/>
                    <a:gd name="T20" fmla="*/ 0 w 152"/>
                    <a:gd name="T21" fmla="*/ 60 h 13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2"/>
                    <a:gd name="T34" fmla="*/ 0 h 137"/>
                    <a:gd name="T35" fmla="*/ 152 w 152"/>
                    <a:gd name="T36" fmla="*/ 137 h 13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2" h="137">
                      <a:moveTo>
                        <a:pt x="0" y="60"/>
                      </a:moveTo>
                      <a:lnTo>
                        <a:pt x="7" y="57"/>
                      </a:lnTo>
                      <a:lnTo>
                        <a:pt x="20" y="77"/>
                      </a:lnTo>
                      <a:lnTo>
                        <a:pt x="85" y="77"/>
                      </a:lnTo>
                      <a:lnTo>
                        <a:pt x="144" y="0"/>
                      </a:lnTo>
                      <a:lnTo>
                        <a:pt x="152" y="45"/>
                      </a:lnTo>
                      <a:lnTo>
                        <a:pt x="132" y="50"/>
                      </a:lnTo>
                      <a:lnTo>
                        <a:pt x="144" y="77"/>
                      </a:lnTo>
                      <a:lnTo>
                        <a:pt x="117" y="137"/>
                      </a:lnTo>
                      <a:lnTo>
                        <a:pt x="25" y="125"/>
                      </a:lnTo>
                      <a:lnTo>
                        <a:pt x="0" y="6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4" name="Group 467"/>
              <p:cNvGrpSpPr>
                <a:grpSpLocks/>
              </p:cNvGrpSpPr>
              <p:nvPr/>
            </p:nvGrpSpPr>
            <p:grpSpPr bwMode="auto">
              <a:xfrm>
                <a:off x="3181" y="2553"/>
                <a:ext cx="50" cy="115"/>
                <a:chOff x="9845" y="9752"/>
                <a:chExt cx="112" cy="303"/>
              </a:xfrm>
            </p:grpSpPr>
            <p:sp>
              <p:nvSpPr>
                <p:cNvPr id="455" name="Freeform 468"/>
                <p:cNvSpPr>
                  <a:spLocks/>
                </p:cNvSpPr>
                <p:nvPr/>
              </p:nvSpPr>
              <p:spPr bwMode="auto">
                <a:xfrm>
                  <a:off x="9845" y="9752"/>
                  <a:ext cx="112" cy="303"/>
                </a:xfrm>
                <a:custGeom>
                  <a:avLst/>
                  <a:gdLst>
                    <a:gd name="T0" fmla="*/ 0 w 112"/>
                    <a:gd name="T1" fmla="*/ 143 h 303"/>
                    <a:gd name="T2" fmla="*/ 25 w 112"/>
                    <a:gd name="T3" fmla="*/ 108 h 303"/>
                    <a:gd name="T4" fmla="*/ 35 w 112"/>
                    <a:gd name="T5" fmla="*/ 0 h 303"/>
                    <a:gd name="T6" fmla="*/ 105 w 112"/>
                    <a:gd name="T7" fmla="*/ 0 h 303"/>
                    <a:gd name="T8" fmla="*/ 87 w 112"/>
                    <a:gd name="T9" fmla="*/ 33 h 303"/>
                    <a:gd name="T10" fmla="*/ 107 w 112"/>
                    <a:gd name="T11" fmla="*/ 75 h 303"/>
                    <a:gd name="T12" fmla="*/ 65 w 112"/>
                    <a:gd name="T13" fmla="*/ 143 h 303"/>
                    <a:gd name="T14" fmla="*/ 112 w 112"/>
                    <a:gd name="T15" fmla="*/ 173 h 303"/>
                    <a:gd name="T16" fmla="*/ 55 w 112"/>
                    <a:gd name="T17" fmla="*/ 303 h 303"/>
                    <a:gd name="T18" fmla="*/ 47 w 112"/>
                    <a:gd name="T19" fmla="*/ 220 h 303"/>
                    <a:gd name="T20" fmla="*/ 0 w 112"/>
                    <a:gd name="T21" fmla="*/ 143 h 30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2"/>
                    <a:gd name="T34" fmla="*/ 0 h 303"/>
                    <a:gd name="T35" fmla="*/ 112 w 112"/>
                    <a:gd name="T36" fmla="*/ 303 h 30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2" h="303">
                      <a:moveTo>
                        <a:pt x="0" y="143"/>
                      </a:moveTo>
                      <a:lnTo>
                        <a:pt x="25" y="108"/>
                      </a:lnTo>
                      <a:lnTo>
                        <a:pt x="35" y="0"/>
                      </a:lnTo>
                      <a:lnTo>
                        <a:pt x="105" y="0"/>
                      </a:lnTo>
                      <a:lnTo>
                        <a:pt x="87" y="33"/>
                      </a:lnTo>
                      <a:lnTo>
                        <a:pt x="107" y="75"/>
                      </a:lnTo>
                      <a:lnTo>
                        <a:pt x="65" y="143"/>
                      </a:lnTo>
                      <a:lnTo>
                        <a:pt x="112" y="173"/>
                      </a:lnTo>
                      <a:lnTo>
                        <a:pt x="55" y="303"/>
                      </a:lnTo>
                      <a:lnTo>
                        <a:pt x="47" y="220"/>
                      </a:lnTo>
                      <a:lnTo>
                        <a:pt x="0" y="14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56" name="Freeform 469"/>
                <p:cNvSpPr>
                  <a:spLocks/>
                </p:cNvSpPr>
                <p:nvPr/>
              </p:nvSpPr>
              <p:spPr bwMode="auto">
                <a:xfrm>
                  <a:off x="9845" y="9752"/>
                  <a:ext cx="112" cy="303"/>
                </a:xfrm>
                <a:custGeom>
                  <a:avLst/>
                  <a:gdLst>
                    <a:gd name="T0" fmla="*/ 0 w 112"/>
                    <a:gd name="T1" fmla="*/ 143 h 303"/>
                    <a:gd name="T2" fmla="*/ 25 w 112"/>
                    <a:gd name="T3" fmla="*/ 108 h 303"/>
                    <a:gd name="T4" fmla="*/ 35 w 112"/>
                    <a:gd name="T5" fmla="*/ 0 h 303"/>
                    <a:gd name="T6" fmla="*/ 105 w 112"/>
                    <a:gd name="T7" fmla="*/ 0 h 303"/>
                    <a:gd name="T8" fmla="*/ 87 w 112"/>
                    <a:gd name="T9" fmla="*/ 33 h 303"/>
                    <a:gd name="T10" fmla="*/ 107 w 112"/>
                    <a:gd name="T11" fmla="*/ 75 h 303"/>
                    <a:gd name="T12" fmla="*/ 65 w 112"/>
                    <a:gd name="T13" fmla="*/ 143 h 303"/>
                    <a:gd name="T14" fmla="*/ 112 w 112"/>
                    <a:gd name="T15" fmla="*/ 173 h 303"/>
                    <a:gd name="T16" fmla="*/ 55 w 112"/>
                    <a:gd name="T17" fmla="*/ 303 h 303"/>
                    <a:gd name="T18" fmla="*/ 47 w 112"/>
                    <a:gd name="T19" fmla="*/ 220 h 303"/>
                    <a:gd name="T20" fmla="*/ 0 w 112"/>
                    <a:gd name="T21" fmla="*/ 143 h 30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2"/>
                    <a:gd name="T34" fmla="*/ 0 h 303"/>
                    <a:gd name="T35" fmla="*/ 112 w 112"/>
                    <a:gd name="T36" fmla="*/ 303 h 30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2" h="303">
                      <a:moveTo>
                        <a:pt x="0" y="143"/>
                      </a:moveTo>
                      <a:lnTo>
                        <a:pt x="25" y="108"/>
                      </a:lnTo>
                      <a:lnTo>
                        <a:pt x="35" y="0"/>
                      </a:lnTo>
                      <a:lnTo>
                        <a:pt x="105" y="0"/>
                      </a:lnTo>
                      <a:lnTo>
                        <a:pt x="87" y="33"/>
                      </a:lnTo>
                      <a:lnTo>
                        <a:pt x="107" y="75"/>
                      </a:lnTo>
                      <a:lnTo>
                        <a:pt x="65" y="143"/>
                      </a:lnTo>
                      <a:lnTo>
                        <a:pt x="112" y="173"/>
                      </a:lnTo>
                      <a:lnTo>
                        <a:pt x="55" y="303"/>
                      </a:lnTo>
                      <a:lnTo>
                        <a:pt x="47" y="220"/>
                      </a:lnTo>
                      <a:lnTo>
                        <a:pt x="0" y="14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5" name="Group 470"/>
              <p:cNvGrpSpPr>
                <a:grpSpLocks/>
              </p:cNvGrpSpPr>
              <p:nvPr/>
            </p:nvGrpSpPr>
            <p:grpSpPr bwMode="auto">
              <a:xfrm>
                <a:off x="3418" y="2467"/>
                <a:ext cx="35" cy="32"/>
                <a:chOff x="10379" y="9525"/>
                <a:chExt cx="80" cy="83"/>
              </a:xfrm>
            </p:grpSpPr>
            <p:sp>
              <p:nvSpPr>
                <p:cNvPr id="453" name="Freeform 471"/>
                <p:cNvSpPr>
                  <a:spLocks/>
                </p:cNvSpPr>
                <p:nvPr/>
              </p:nvSpPr>
              <p:spPr bwMode="auto">
                <a:xfrm>
                  <a:off x="10379" y="9525"/>
                  <a:ext cx="80" cy="83"/>
                </a:xfrm>
                <a:custGeom>
                  <a:avLst/>
                  <a:gdLst>
                    <a:gd name="T0" fmla="*/ 0 w 80"/>
                    <a:gd name="T1" fmla="*/ 58 h 83"/>
                    <a:gd name="T2" fmla="*/ 7 w 80"/>
                    <a:gd name="T3" fmla="*/ 5 h 83"/>
                    <a:gd name="T4" fmla="*/ 55 w 80"/>
                    <a:gd name="T5" fmla="*/ 0 h 83"/>
                    <a:gd name="T6" fmla="*/ 80 w 80"/>
                    <a:gd name="T7" fmla="*/ 40 h 83"/>
                    <a:gd name="T8" fmla="*/ 40 w 80"/>
                    <a:gd name="T9" fmla="*/ 43 h 83"/>
                    <a:gd name="T10" fmla="*/ 2 w 80"/>
                    <a:gd name="T11" fmla="*/ 83 h 83"/>
                    <a:gd name="T12" fmla="*/ 22 w 80"/>
                    <a:gd name="T13" fmla="*/ 58 h 83"/>
                    <a:gd name="T14" fmla="*/ 0 w 80"/>
                    <a:gd name="T15" fmla="*/ 58 h 8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80"/>
                    <a:gd name="T25" fmla="*/ 0 h 83"/>
                    <a:gd name="T26" fmla="*/ 80 w 80"/>
                    <a:gd name="T27" fmla="*/ 83 h 8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80" h="83">
                      <a:moveTo>
                        <a:pt x="0" y="58"/>
                      </a:moveTo>
                      <a:lnTo>
                        <a:pt x="7" y="5"/>
                      </a:lnTo>
                      <a:lnTo>
                        <a:pt x="55" y="0"/>
                      </a:lnTo>
                      <a:lnTo>
                        <a:pt x="80" y="40"/>
                      </a:lnTo>
                      <a:lnTo>
                        <a:pt x="40" y="43"/>
                      </a:lnTo>
                      <a:lnTo>
                        <a:pt x="2" y="83"/>
                      </a:lnTo>
                      <a:lnTo>
                        <a:pt x="22" y="58"/>
                      </a:lnTo>
                      <a:lnTo>
                        <a:pt x="0" y="5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54" name="Freeform 472"/>
                <p:cNvSpPr>
                  <a:spLocks/>
                </p:cNvSpPr>
                <p:nvPr/>
              </p:nvSpPr>
              <p:spPr bwMode="auto">
                <a:xfrm>
                  <a:off x="10379" y="9525"/>
                  <a:ext cx="80" cy="83"/>
                </a:xfrm>
                <a:custGeom>
                  <a:avLst/>
                  <a:gdLst>
                    <a:gd name="T0" fmla="*/ 0 w 80"/>
                    <a:gd name="T1" fmla="*/ 58 h 83"/>
                    <a:gd name="T2" fmla="*/ 7 w 80"/>
                    <a:gd name="T3" fmla="*/ 5 h 83"/>
                    <a:gd name="T4" fmla="*/ 55 w 80"/>
                    <a:gd name="T5" fmla="*/ 0 h 83"/>
                    <a:gd name="T6" fmla="*/ 80 w 80"/>
                    <a:gd name="T7" fmla="*/ 40 h 83"/>
                    <a:gd name="T8" fmla="*/ 40 w 80"/>
                    <a:gd name="T9" fmla="*/ 43 h 83"/>
                    <a:gd name="T10" fmla="*/ 2 w 80"/>
                    <a:gd name="T11" fmla="*/ 83 h 83"/>
                    <a:gd name="T12" fmla="*/ 22 w 80"/>
                    <a:gd name="T13" fmla="*/ 58 h 83"/>
                    <a:gd name="T14" fmla="*/ 0 w 80"/>
                    <a:gd name="T15" fmla="*/ 58 h 8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80"/>
                    <a:gd name="T25" fmla="*/ 0 h 83"/>
                    <a:gd name="T26" fmla="*/ 80 w 80"/>
                    <a:gd name="T27" fmla="*/ 83 h 83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80" h="83">
                      <a:moveTo>
                        <a:pt x="0" y="58"/>
                      </a:moveTo>
                      <a:lnTo>
                        <a:pt x="7" y="5"/>
                      </a:lnTo>
                      <a:lnTo>
                        <a:pt x="55" y="0"/>
                      </a:lnTo>
                      <a:lnTo>
                        <a:pt x="80" y="40"/>
                      </a:lnTo>
                      <a:lnTo>
                        <a:pt x="40" y="43"/>
                      </a:lnTo>
                      <a:lnTo>
                        <a:pt x="2" y="83"/>
                      </a:lnTo>
                      <a:lnTo>
                        <a:pt x="22" y="58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6" name="Group 473"/>
              <p:cNvGrpSpPr>
                <a:grpSpLocks/>
              </p:cNvGrpSpPr>
              <p:nvPr/>
            </p:nvGrpSpPr>
            <p:grpSpPr bwMode="auto">
              <a:xfrm>
                <a:off x="3423" y="2465"/>
                <a:ext cx="232" cy="105"/>
                <a:chOff x="10391" y="9520"/>
                <a:chExt cx="524" cy="277"/>
              </a:xfrm>
            </p:grpSpPr>
            <p:sp>
              <p:nvSpPr>
                <p:cNvPr id="451" name="Freeform 474"/>
                <p:cNvSpPr>
                  <a:spLocks/>
                </p:cNvSpPr>
                <p:nvPr/>
              </p:nvSpPr>
              <p:spPr bwMode="auto">
                <a:xfrm>
                  <a:off x="10391" y="9520"/>
                  <a:ext cx="524" cy="277"/>
                </a:xfrm>
                <a:custGeom>
                  <a:avLst/>
                  <a:gdLst>
                    <a:gd name="T0" fmla="*/ 0 w 524"/>
                    <a:gd name="T1" fmla="*/ 90 h 277"/>
                    <a:gd name="T2" fmla="*/ 20 w 524"/>
                    <a:gd name="T3" fmla="*/ 165 h 277"/>
                    <a:gd name="T4" fmla="*/ 0 w 524"/>
                    <a:gd name="T5" fmla="*/ 170 h 277"/>
                    <a:gd name="T6" fmla="*/ 20 w 524"/>
                    <a:gd name="T7" fmla="*/ 182 h 277"/>
                    <a:gd name="T8" fmla="*/ 28 w 524"/>
                    <a:gd name="T9" fmla="*/ 230 h 277"/>
                    <a:gd name="T10" fmla="*/ 55 w 524"/>
                    <a:gd name="T11" fmla="*/ 222 h 277"/>
                    <a:gd name="T12" fmla="*/ 28 w 524"/>
                    <a:gd name="T13" fmla="*/ 240 h 277"/>
                    <a:gd name="T14" fmla="*/ 65 w 524"/>
                    <a:gd name="T15" fmla="*/ 237 h 277"/>
                    <a:gd name="T16" fmla="*/ 98 w 524"/>
                    <a:gd name="T17" fmla="*/ 265 h 277"/>
                    <a:gd name="T18" fmla="*/ 130 w 524"/>
                    <a:gd name="T19" fmla="*/ 237 h 277"/>
                    <a:gd name="T20" fmla="*/ 183 w 524"/>
                    <a:gd name="T21" fmla="*/ 275 h 277"/>
                    <a:gd name="T22" fmla="*/ 270 w 524"/>
                    <a:gd name="T23" fmla="*/ 237 h 277"/>
                    <a:gd name="T24" fmla="*/ 270 w 524"/>
                    <a:gd name="T25" fmla="*/ 277 h 277"/>
                    <a:gd name="T26" fmla="*/ 287 w 524"/>
                    <a:gd name="T27" fmla="*/ 237 h 277"/>
                    <a:gd name="T28" fmla="*/ 457 w 524"/>
                    <a:gd name="T29" fmla="*/ 217 h 277"/>
                    <a:gd name="T30" fmla="*/ 524 w 524"/>
                    <a:gd name="T31" fmla="*/ 217 h 277"/>
                    <a:gd name="T32" fmla="*/ 502 w 524"/>
                    <a:gd name="T33" fmla="*/ 125 h 277"/>
                    <a:gd name="T34" fmla="*/ 520 w 524"/>
                    <a:gd name="T35" fmla="*/ 100 h 277"/>
                    <a:gd name="T36" fmla="*/ 462 w 524"/>
                    <a:gd name="T37" fmla="*/ 13 h 277"/>
                    <a:gd name="T38" fmla="*/ 430 w 524"/>
                    <a:gd name="T39" fmla="*/ 13 h 277"/>
                    <a:gd name="T40" fmla="*/ 330 w 524"/>
                    <a:gd name="T41" fmla="*/ 53 h 277"/>
                    <a:gd name="T42" fmla="*/ 252 w 524"/>
                    <a:gd name="T43" fmla="*/ 0 h 277"/>
                    <a:gd name="T44" fmla="*/ 198 w 524"/>
                    <a:gd name="T45" fmla="*/ 0 h 277"/>
                    <a:gd name="T46" fmla="*/ 135 w 524"/>
                    <a:gd name="T47" fmla="*/ 45 h 277"/>
                    <a:gd name="T48" fmla="*/ 80 w 524"/>
                    <a:gd name="T49" fmla="*/ 35 h 277"/>
                    <a:gd name="T50" fmla="*/ 95 w 524"/>
                    <a:gd name="T51" fmla="*/ 63 h 277"/>
                    <a:gd name="T52" fmla="*/ 0 w 524"/>
                    <a:gd name="T53" fmla="*/ 90 h 2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524"/>
                    <a:gd name="T82" fmla="*/ 0 h 277"/>
                    <a:gd name="T83" fmla="*/ 524 w 524"/>
                    <a:gd name="T84" fmla="*/ 277 h 2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524" h="277">
                      <a:moveTo>
                        <a:pt x="0" y="90"/>
                      </a:moveTo>
                      <a:lnTo>
                        <a:pt x="20" y="165"/>
                      </a:lnTo>
                      <a:lnTo>
                        <a:pt x="0" y="170"/>
                      </a:lnTo>
                      <a:lnTo>
                        <a:pt x="20" y="182"/>
                      </a:lnTo>
                      <a:lnTo>
                        <a:pt x="28" y="230"/>
                      </a:lnTo>
                      <a:lnTo>
                        <a:pt x="55" y="222"/>
                      </a:lnTo>
                      <a:lnTo>
                        <a:pt x="28" y="240"/>
                      </a:lnTo>
                      <a:lnTo>
                        <a:pt x="65" y="237"/>
                      </a:lnTo>
                      <a:lnTo>
                        <a:pt x="98" y="265"/>
                      </a:lnTo>
                      <a:lnTo>
                        <a:pt x="130" y="237"/>
                      </a:lnTo>
                      <a:lnTo>
                        <a:pt x="183" y="275"/>
                      </a:lnTo>
                      <a:lnTo>
                        <a:pt x="270" y="237"/>
                      </a:lnTo>
                      <a:lnTo>
                        <a:pt x="270" y="277"/>
                      </a:lnTo>
                      <a:lnTo>
                        <a:pt x="287" y="237"/>
                      </a:lnTo>
                      <a:lnTo>
                        <a:pt x="457" y="217"/>
                      </a:lnTo>
                      <a:lnTo>
                        <a:pt x="524" y="217"/>
                      </a:lnTo>
                      <a:lnTo>
                        <a:pt x="502" y="125"/>
                      </a:lnTo>
                      <a:lnTo>
                        <a:pt x="520" y="100"/>
                      </a:lnTo>
                      <a:lnTo>
                        <a:pt x="462" y="13"/>
                      </a:lnTo>
                      <a:lnTo>
                        <a:pt x="430" y="13"/>
                      </a:lnTo>
                      <a:lnTo>
                        <a:pt x="330" y="53"/>
                      </a:lnTo>
                      <a:lnTo>
                        <a:pt x="252" y="0"/>
                      </a:lnTo>
                      <a:lnTo>
                        <a:pt x="198" y="0"/>
                      </a:lnTo>
                      <a:lnTo>
                        <a:pt x="135" y="45"/>
                      </a:lnTo>
                      <a:lnTo>
                        <a:pt x="80" y="35"/>
                      </a:lnTo>
                      <a:lnTo>
                        <a:pt x="95" y="63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52" name="Freeform 475"/>
                <p:cNvSpPr>
                  <a:spLocks/>
                </p:cNvSpPr>
                <p:nvPr/>
              </p:nvSpPr>
              <p:spPr bwMode="auto">
                <a:xfrm>
                  <a:off x="10391" y="9520"/>
                  <a:ext cx="524" cy="277"/>
                </a:xfrm>
                <a:custGeom>
                  <a:avLst/>
                  <a:gdLst>
                    <a:gd name="T0" fmla="*/ 0 w 524"/>
                    <a:gd name="T1" fmla="*/ 90 h 277"/>
                    <a:gd name="T2" fmla="*/ 20 w 524"/>
                    <a:gd name="T3" fmla="*/ 165 h 277"/>
                    <a:gd name="T4" fmla="*/ 0 w 524"/>
                    <a:gd name="T5" fmla="*/ 170 h 277"/>
                    <a:gd name="T6" fmla="*/ 20 w 524"/>
                    <a:gd name="T7" fmla="*/ 182 h 277"/>
                    <a:gd name="T8" fmla="*/ 28 w 524"/>
                    <a:gd name="T9" fmla="*/ 230 h 277"/>
                    <a:gd name="T10" fmla="*/ 55 w 524"/>
                    <a:gd name="T11" fmla="*/ 222 h 277"/>
                    <a:gd name="T12" fmla="*/ 28 w 524"/>
                    <a:gd name="T13" fmla="*/ 240 h 277"/>
                    <a:gd name="T14" fmla="*/ 65 w 524"/>
                    <a:gd name="T15" fmla="*/ 237 h 277"/>
                    <a:gd name="T16" fmla="*/ 98 w 524"/>
                    <a:gd name="T17" fmla="*/ 265 h 277"/>
                    <a:gd name="T18" fmla="*/ 130 w 524"/>
                    <a:gd name="T19" fmla="*/ 237 h 277"/>
                    <a:gd name="T20" fmla="*/ 183 w 524"/>
                    <a:gd name="T21" fmla="*/ 275 h 277"/>
                    <a:gd name="T22" fmla="*/ 270 w 524"/>
                    <a:gd name="T23" fmla="*/ 237 h 277"/>
                    <a:gd name="T24" fmla="*/ 270 w 524"/>
                    <a:gd name="T25" fmla="*/ 277 h 277"/>
                    <a:gd name="T26" fmla="*/ 287 w 524"/>
                    <a:gd name="T27" fmla="*/ 237 h 277"/>
                    <a:gd name="T28" fmla="*/ 457 w 524"/>
                    <a:gd name="T29" fmla="*/ 217 h 277"/>
                    <a:gd name="T30" fmla="*/ 524 w 524"/>
                    <a:gd name="T31" fmla="*/ 217 h 277"/>
                    <a:gd name="T32" fmla="*/ 502 w 524"/>
                    <a:gd name="T33" fmla="*/ 125 h 277"/>
                    <a:gd name="T34" fmla="*/ 520 w 524"/>
                    <a:gd name="T35" fmla="*/ 100 h 277"/>
                    <a:gd name="T36" fmla="*/ 462 w 524"/>
                    <a:gd name="T37" fmla="*/ 13 h 277"/>
                    <a:gd name="T38" fmla="*/ 430 w 524"/>
                    <a:gd name="T39" fmla="*/ 13 h 277"/>
                    <a:gd name="T40" fmla="*/ 330 w 524"/>
                    <a:gd name="T41" fmla="*/ 53 h 277"/>
                    <a:gd name="T42" fmla="*/ 252 w 524"/>
                    <a:gd name="T43" fmla="*/ 0 h 277"/>
                    <a:gd name="T44" fmla="*/ 198 w 524"/>
                    <a:gd name="T45" fmla="*/ 0 h 277"/>
                    <a:gd name="T46" fmla="*/ 135 w 524"/>
                    <a:gd name="T47" fmla="*/ 45 h 277"/>
                    <a:gd name="T48" fmla="*/ 80 w 524"/>
                    <a:gd name="T49" fmla="*/ 35 h 277"/>
                    <a:gd name="T50" fmla="*/ 95 w 524"/>
                    <a:gd name="T51" fmla="*/ 63 h 277"/>
                    <a:gd name="T52" fmla="*/ 0 w 524"/>
                    <a:gd name="T53" fmla="*/ 90 h 2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524"/>
                    <a:gd name="T82" fmla="*/ 0 h 277"/>
                    <a:gd name="T83" fmla="*/ 524 w 524"/>
                    <a:gd name="T84" fmla="*/ 277 h 2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524" h="277">
                      <a:moveTo>
                        <a:pt x="0" y="90"/>
                      </a:moveTo>
                      <a:lnTo>
                        <a:pt x="20" y="165"/>
                      </a:lnTo>
                      <a:lnTo>
                        <a:pt x="0" y="170"/>
                      </a:lnTo>
                      <a:lnTo>
                        <a:pt x="20" y="182"/>
                      </a:lnTo>
                      <a:lnTo>
                        <a:pt x="28" y="230"/>
                      </a:lnTo>
                      <a:lnTo>
                        <a:pt x="55" y="222"/>
                      </a:lnTo>
                      <a:lnTo>
                        <a:pt x="28" y="240"/>
                      </a:lnTo>
                      <a:lnTo>
                        <a:pt x="65" y="237"/>
                      </a:lnTo>
                      <a:lnTo>
                        <a:pt x="98" y="265"/>
                      </a:lnTo>
                      <a:lnTo>
                        <a:pt x="130" y="237"/>
                      </a:lnTo>
                      <a:lnTo>
                        <a:pt x="183" y="275"/>
                      </a:lnTo>
                      <a:lnTo>
                        <a:pt x="270" y="237"/>
                      </a:lnTo>
                      <a:lnTo>
                        <a:pt x="270" y="277"/>
                      </a:lnTo>
                      <a:lnTo>
                        <a:pt x="287" y="237"/>
                      </a:lnTo>
                      <a:lnTo>
                        <a:pt x="457" y="217"/>
                      </a:lnTo>
                      <a:lnTo>
                        <a:pt x="524" y="217"/>
                      </a:lnTo>
                      <a:lnTo>
                        <a:pt x="502" y="125"/>
                      </a:lnTo>
                      <a:lnTo>
                        <a:pt x="520" y="100"/>
                      </a:lnTo>
                      <a:lnTo>
                        <a:pt x="462" y="13"/>
                      </a:lnTo>
                      <a:lnTo>
                        <a:pt x="430" y="13"/>
                      </a:lnTo>
                      <a:lnTo>
                        <a:pt x="330" y="53"/>
                      </a:lnTo>
                      <a:lnTo>
                        <a:pt x="252" y="0"/>
                      </a:lnTo>
                      <a:lnTo>
                        <a:pt x="198" y="0"/>
                      </a:lnTo>
                      <a:lnTo>
                        <a:pt x="135" y="45"/>
                      </a:lnTo>
                      <a:lnTo>
                        <a:pt x="80" y="35"/>
                      </a:lnTo>
                      <a:lnTo>
                        <a:pt x="95" y="63"/>
                      </a:lnTo>
                      <a:lnTo>
                        <a:pt x="0" y="9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476"/>
              <p:cNvGrpSpPr>
                <a:grpSpLocks/>
              </p:cNvGrpSpPr>
              <p:nvPr/>
            </p:nvGrpSpPr>
            <p:grpSpPr bwMode="auto">
              <a:xfrm>
                <a:off x="2960" y="2211"/>
                <a:ext cx="50" cy="71"/>
                <a:chOff x="9346" y="8851"/>
                <a:chExt cx="112" cy="187"/>
              </a:xfrm>
            </p:grpSpPr>
            <p:sp>
              <p:nvSpPr>
                <p:cNvPr id="449" name="Freeform 477"/>
                <p:cNvSpPr>
                  <a:spLocks/>
                </p:cNvSpPr>
                <p:nvPr/>
              </p:nvSpPr>
              <p:spPr bwMode="auto">
                <a:xfrm>
                  <a:off x="9346" y="8851"/>
                  <a:ext cx="112" cy="187"/>
                </a:xfrm>
                <a:custGeom>
                  <a:avLst/>
                  <a:gdLst>
                    <a:gd name="T0" fmla="*/ 0 w 112"/>
                    <a:gd name="T1" fmla="*/ 152 h 187"/>
                    <a:gd name="T2" fmla="*/ 10 w 112"/>
                    <a:gd name="T3" fmla="*/ 172 h 187"/>
                    <a:gd name="T4" fmla="*/ 0 w 112"/>
                    <a:gd name="T5" fmla="*/ 187 h 187"/>
                    <a:gd name="T6" fmla="*/ 105 w 112"/>
                    <a:gd name="T7" fmla="*/ 152 h 187"/>
                    <a:gd name="T8" fmla="*/ 112 w 112"/>
                    <a:gd name="T9" fmla="*/ 60 h 187"/>
                    <a:gd name="T10" fmla="*/ 97 w 112"/>
                    <a:gd name="T11" fmla="*/ 32 h 187"/>
                    <a:gd name="T12" fmla="*/ 67 w 112"/>
                    <a:gd name="T13" fmla="*/ 47 h 187"/>
                    <a:gd name="T14" fmla="*/ 57 w 112"/>
                    <a:gd name="T15" fmla="*/ 32 h 187"/>
                    <a:gd name="T16" fmla="*/ 67 w 112"/>
                    <a:gd name="T17" fmla="*/ 5 h 187"/>
                    <a:gd name="T18" fmla="*/ 57 w 112"/>
                    <a:gd name="T19" fmla="*/ 0 h 187"/>
                    <a:gd name="T20" fmla="*/ 47 w 112"/>
                    <a:gd name="T21" fmla="*/ 42 h 187"/>
                    <a:gd name="T22" fmla="*/ 0 w 112"/>
                    <a:gd name="T23" fmla="*/ 60 h 187"/>
                    <a:gd name="T24" fmla="*/ 12 w 112"/>
                    <a:gd name="T25" fmla="*/ 67 h 187"/>
                    <a:gd name="T26" fmla="*/ 5 w 112"/>
                    <a:gd name="T27" fmla="*/ 92 h 187"/>
                    <a:gd name="T28" fmla="*/ 35 w 112"/>
                    <a:gd name="T29" fmla="*/ 100 h 187"/>
                    <a:gd name="T30" fmla="*/ 7 w 112"/>
                    <a:gd name="T31" fmla="*/ 132 h 187"/>
                    <a:gd name="T32" fmla="*/ 35 w 112"/>
                    <a:gd name="T33" fmla="*/ 125 h 187"/>
                    <a:gd name="T34" fmla="*/ 0 w 112"/>
                    <a:gd name="T35" fmla="*/ 152 h 18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12"/>
                    <a:gd name="T55" fmla="*/ 0 h 187"/>
                    <a:gd name="T56" fmla="*/ 112 w 112"/>
                    <a:gd name="T57" fmla="*/ 187 h 18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12" h="187">
                      <a:moveTo>
                        <a:pt x="0" y="152"/>
                      </a:moveTo>
                      <a:lnTo>
                        <a:pt x="10" y="172"/>
                      </a:lnTo>
                      <a:lnTo>
                        <a:pt x="0" y="187"/>
                      </a:lnTo>
                      <a:lnTo>
                        <a:pt x="105" y="152"/>
                      </a:lnTo>
                      <a:lnTo>
                        <a:pt x="112" y="60"/>
                      </a:lnTo>
                      <a:lnTo>
                        <a:pt x="97" y="32"/>
                      </a:lnTo>
                      <a:lnTo>
                        <a:pt x="67" y="47"/>
                      </a:lnTo>
                      <a:lnTo>
                        <a:pt x="57" y="32"/>
                      </a:lnTo>
                      <a:lnTo>
                        <a:pt x="67" y="5"/>
                      </a:lnTo>
                      <a:lnTo>
                        <a:pt x="57" y="0"/>
                      </a:lnTo>
                      <a:lnTo>
                        <a:pt x="47" y="42"/>
                      </a:lnTo>
                      <a:lnTo>
                        <a:pt x="0" y="60"/>
                      </a:lnTo>
                      <a:lnTo>
                        <a:pt x="12" y="67"/>
                      </a:lnTo>
                      <a:lnTo>
                        <a:pt x="5" y="92"/>
                      </a:lnTo>
                      <a:lnTo>
                        <a:pt x="35" y="100"/>
                      </a:lnTo>
                      <a:lnTo>
                        <a:pt x="7" y="132"/>
                      </a:lnTo>
                      <a:lnTo>
                        <a:pt x="35" y="125"/>
                      </a:lnTo>
                      <a:lnTo>
                        <a:pt x="0" y="15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50" name="Freeform 478"/>
                <p:cNvSpPr>
                  <a:spLocks/>
                </p:cNvSpPr>
                <p:nvPr/>
              </p:nvSpPr>
              <p:spPr bwMode="auto">
                <a:xfrm>
                  <a:off x="9346" y="8851"/>
                  <a:ext cx="112" cy="187"/>
                </a:xfrm>
                <a:custGeom>
                  <a:avLst/>
                  <a:gdLst>
                    <a:gd name="T0" fmla="*/ 0 w 112"/>
                    <a:gd name="T1" fmla="*/ 152 h 187"/>
                    <a:gd name="T2" fmla="*/ 10 w 112"/>
                    <a:gd name="T3" fmla="*/ 172 h 187"/>
                    <a:gd name="T4" fmla="*/ 0 w 112"/>
                    <a:gd name="T5" fmla="*/ 187 h 187"/>
                    <a:gd name="T6" fmla="*/ 105 w 112"/>
                    <a:gd name="T7" fmla="*/ 152 h 187"/>
                    <a:gd name="T8" fmla="*/ 112 w 112"/>
                    <a:gd name="T9" fmla="*/ 60 h 187"/>
                    <a:gd name="T10" fmla="*/ 97 w 112"/>
                    <a:gd name="T11" fmla="*/ 32 h 187"/>
                    <a:gd name="T12" fmla="*/ 67 w 112"/>
                    <a:gd name="T13" fmla="*/ 47 h 187"/>
                    <a:gd name="T14" fmla="*/ 57 w 112"/>
                    <a:gd name="T15" fmla="*/ 32 h 187"/>
                    <a:gd name="T16" fmla="*/ 67 w 112"/>
                    <a:gd name="T17" fmla="*/ 5 h 187"/>
                    <a:gd name="T18" fmla="*/ 57 w 112"/>
                    <a:gd name="T19" fmla="*/ 0 h 187"/>
                    <a:gd name="T20" fmla="*/ 47 w 112"/>
                    <a:gd name="T21" fmla="*/ 42 h 187"/>
                    <a:gd name="T22" fmla="*/ 0 w 112"/>
                    <a:gd name="T23" fmla="*/ 60 h 187"/>
                    <a:gd name="T24" fmla="*/ 12 w 112"/>
                    <a:gd name="T25" fmla="*/ 67 h 187"/>
                    <a:gd name="T26" fmla="*/ 5 w 112"/>
                    <a:gd name="T27" fmla="*/ 92 h 187"/>
                    <a:gd name="T28" fmla="*/ 35 w 112"/>
                    <a:gd name="T29" fmla="*/ 100 h 187"/>
                    <a:gd name="T30" fmla="*/ 7 w 112"/>
                    <a:gd name="T31" fmla="*/ 132 h 187"/>
                    <a:gd name="T32" fmla="*/ 35 w 112"/>
                    <a:gd name="T33" fmla="*/ 125 h 187"/>
                    <a:gd name="T34" fmla="*/ 0 w 112"/>
                    <a:gd name="T35" fmla="*/ 152 h 18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12"/>
                    <a:gd name="T55" fmla="*/ 0 h 187"/>
                    <a:gd name="T56" fmla="*/ 112 w 112"/>
                    <a:gd name="T57" fmla="*/ 187 h 18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12" h="187">
                      <a:moveTo>
                        <a:pt x="0" y="152"/>
                      </a:moveTo>
                      <a:lnTo>
                        <a:pt x="10" y="172"/>
                      </a:lnTo>
                      <a:lnTo>
                        <a:pt x="0" y="187"/>
                      </a:lnTo>
                      <a:lnTo>
                        <a:pt x="105" y="152"/>
                      </a:lnTo>
                      <a:lnTo>
                        <a:pt x="112" y="60"/>
                      </a:lnTo>
                      <a:lnTo>
                        <a:pt x="97" y="32"/>
                      </a:lnTo>
                      <a:lnTo>
                        <a:pt x="67" y="47"/>
                      </a:lnTo>
                      <a:lnTo>
                        <a:pt x="57" y="32"/>
                      </a:lnTo>
                      <a:lnTo>
                        <a:pt x="67" y="5"/>
                      </a:lnTo>
                      <a:lnTo>
                        <a:pt x="57" y="0"/>
                      </a:lnTo>
                      <a:lnTo>
                        <a:pt x="47" y="42"/>
                      </a:lnTo>
                      <a:lnTo>
                        <a:pt x="0" y="60"/>
                      </a:lnTo>
                      <a:lnTo>
                        <a:pt x="12" y="67"/>
                      </a:lnTo>
                      <a:lnTo>
                        <a:pt x="5" y="92"/>
                      </a:lnTo>
                      <a:lnTo>
                        <a:pt x="35" y="100"/>
                      </a:lnTo>
                      <a:lnTo>
                        <a:pt x="7" y="132"/>
                      </a:lnTo>
                      <a:lnTo>
                        <a:pt x="35" y="125"/>
                      </a:lnTo>
                      <a:lnTo>
                        <a:pt x="0" y="15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8" name="Group 479"/>
              <p:cNvGrpSpPr>
                <a:grpSpLocks/>
              </p:cNvGrpSpPr>
              <p:nvPr/>
            </p:nvGrpSpPr>
            <p:grpSpPr bwMode="auto">
              <a:xfrm>
                <a:off x="2986" y="2204"/>
                <a:ext cx="32" cy="30"/>
                <a:chOff x="9403" y="8833"/>
                <a:chExt cx="73" cy="78"/>
              </a:xfrm>
            </p:grpSpPr>
            <p:sp>
              <p:nvSpPr>
                <p:cNvPr id="447" name="Freeform 480"/>
                <p:cNvSpPr>
                  <a:spLocks/>
                </p:cNvSpPr>
                <p:nvPr/>
              </p:nvSpPr>
              <p:spPr bwMode="auto">
                <a:xfrm>
                  <a:off x="9403" y="8833"/>
                  <a:ext cx="73" cy="78"/>
                </a:xfrm>
                <a:custGeom>
                  <a:avLst/>
                  <a:gdLst>
                    <a:gd name="T0" fmla="*/ 0 w 73"/>
                    <a:gd name="T1" fmla="*/ 50 h 78"/>
                    <a:gd name="T2" fmla="*/ 10 w 73"/>
                    <a:gd name="T3" fmla="*/ 65 h 78"/>
                    <a:gd name="T4" fmla="*/ 40 w 73"/>
                    <a:gd name="T5" fmla="*/ 50 h 78"/>
                    <a:gd name="T6" fmla="*/ 55 w 73"/>
                    <a:gd name="T7" fmla="*/ 78 h 78"/>
                    <a:gd name="T8" fmla="*/ 73 w 73"/>
                    <a:gd name="T9" fmla="*/ 50 h 78"/>
                    <a:gd name="T10" fmla="*/ 55 w 73"/>
                    <a:gd name="T11" fmla="*/ 8 h 78"/>
                    <a:gd name="T12" fmla="*/ 20 w 73"/>
                    <a:gd name="T13" fmla="*/ 0 h 78"/>
                    <a:gd name="T14" fmla="*/ 10 w 73"/>
                    <a:gd name="T15" fmla="*/ 23 h 78"/>
                    <a:gd name="T16" fmla="*/ 0 w 73"/>
                    <a:gd name="T17" fmla="*/ 50 h 7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3"/>
                    <a:gd name="T28" fmla="*/ 0 h 78"/>
                    <a:gd name="T29" fmla="*/ 73 w 73"/>
                    <a:gd name="T30" fmla="*/ 78 h 7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3" h="78">
                      <a:moveTo>
                        <a:pt x="0" y="50"/>
                      </a:moveTo>
                      <a:lnTo>
                        <a:pt x="10" y="65"/>
                      </a:lnTo>
                      <a:lnTo>
                        <a:pt x="40" y="50"/>
                      </a:lnTo>
                      <a:lnTo>
                        <a:pt x="55" y="78"/>
                      </a:lnTo>
                      <a:lnTo>
                        <a:pt x="73" y="50"/>
                      </a:lnTo>
                      <a:lnTo>
                        <a:pt x="55" y="8"/>
                      </a:lnTo>
                      <a:lnTo>
                        <a:pt x="20" y="0"/>
                      </a:lnTo>
                      <a:lnTo>
                        <a:pt x="10" y="23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8" name="Freeform 481"/>
                <p:cNvSpPr>
                  <a:spLocks/>
                </p:cNvSpPr>
                <p:nvPr/>
              </p:nvSpPr>
              <p:spPr bwMode="auto">
                <a:xfrm>
                  <a:off x="9403" y="8833"/>
                  <a:ext cx="73" cy="78"/>
                </a:xfrm>
                <a:custGeom>
                  <a:avLst/>
                  <a:gdLst>
                    <a:gd name="T0" fmla="*/ 0 w 73"/>
                    <a:gd name="T1" fmla="*/ 50 h 78"/>
                    <a:gd name="T2" fmla="*/ 10 w 73"/>
                    <a:gd name="T3" fmla="*/ 65 h 78"/>
                    <a:gd name="T4" fmla="*/ 40 w 73"/>
                    <a:gd name="T5" fmla="*/ 50 h 78"/>
                    <a:gd name="T6" fmla="*/ 55 w 73"/>
                    <a:gd name="T7" fmla="*/ 78 h 78"/>
                    <a:gd name="T8" fmla="*/ 73 w 73"/>
                    <a:gd name="T9" fmla="*/ 50 h 78"/>
                    <a:gd name="T10" fmla="*/ 55 w 73"/>
                    <a:gd name="T11" fmla="*/ 8 h 78"/>
                    <a:gd name="T12" fmla="*/ 20 w 73"/>
                    <a:gd name="T13" fmla="*/ 0 h 78"/>
                    <a:gd name="T14" fmla="*/ 10 w 73"/>
                    <a:gd name="T15" fmla="*/ 23 h 78"/>
                    <a:gd name="T16" fmla="*/ 0 w 73"/>
                    <a:gd name="T17" fmla="*/ 50 h 7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3"/>
                    <a:gd name="T28" fmla="*/ 0 h 78"/>
                    <a:gd name="T29" fmla="*/ 73 w 73"/>
                    <a:gd name="T30" fmla="*/ 78 h 7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3" h="78">
                      <a:moveTo>
                        <a:pt x="0" y="50"/>
                      </a:moveTo>
                      <a:lnTo>
                        <a:pt x="10" y="65"/>
                      </a:lnTo>
                      <a:lnTo>
                        <a:pt x="40" y="50"/>
                      </a:lnTo>
                      <a:lnTo>
                        <a:pt x="55" y="78"/>
                      </a:lnTo>
                      <a:lnTo>
                        <a:pt x="73" y="50"/>
                      </a:lnTo>
                      <a:lnTo>
                        <a:pt x="55" y="8"/>
                      </a:lnTo>
                      <a:lnTo>
                        <a:pt x="20" y="0"/>
                      </a:lnTo>
                      <a:lnTo>
                        <a:pt x="10" y="23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89" name="Group 482"/>
              <p:cNvGrpSpPr>
                <a:grpSpLocks/>
              </p:cNvGrpSpPr>
              <p:nvPr/>
            </p:nvGrpSpPr>
            <p:grpSpPr bwMode="auto">
              <a:xfrm>
                <a:off x="2999" y="2142"/>
                <a:ext cx="15" cy="15"/>
                <a:chOff x="9433" y="8669"/>
                <a:chExt cx="35" cy="40"/>
              </a:xfrm>
            </p:grpSpPr>
            <p:sp>
              <p:nvSpPr>
                <p:cNvPr id="445" name="Freeform 483"/>
                <p:cNvSpPr>
                  <a:spLocks/>
                </p:cNvSpPr>
                <p:nvPr/>
              </p:nvSpPr>
              <p:spPr bwMode="auto">
                <a:xfrm>
                  <a:off x="9433" y="8669"/>
                  <a:ext cx="35" cy="40"/>
                </a:xfrm>
                <a:custGeom>
                  <a:avLst/>
                  <a:gdLst>
                    <a:gd name="T0" fmla="*/ 0 w 35"/>
                    <a:gd name="T1" fmla="*/ 40 h 40"/>
                    <a:gd name="T2" fmla="*/ 0 w 35"/>
                    <a:gd name="T3" fmla="*/ 7 h 40"/>
                    <a:gd name="T4" fmla="*/ 35 w 35"/>
                    <a:gd name="T5" fmla="*/ 0 h 40"/>
                    <a:gd name="T6" fmla="*/ 0 w 35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40"/>
                      </a:moveTo>
                      <a:lnTo>
                        <a:pt x="0" y="7"/>
                      </a:lnTo>
                      <a:lnTo>
                        <a:pt x="35" y="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6" name="Freeform 484"/>
                <p:cNvSpPr>
                  <a:spLocks/>
                </p:cNvSpPr>
                <p:nvPr/>
              </p:nvSpPr>
              <p:spPr bwMode="auto">
                <a:xfrm>
                  <a:off x="9433" y="8669"/>
                  <a:ext cx="35" cy="40"/>
                </a:xfrm>
                <a:custGeom>
                  <a:avLst/>
                  <a:gdLst>
                    <a:gd name="T0" fmla="*/ 0 w 35"/>
                    <a:gd name="T1" fmla="*/ 40 h 40"/>
                    <a:gd name="T2" fmla="*/ 0 w 35"/>
                    <a:gd name="T3" fmla="*/ 7 h 40"/>
                    <a:gd name="T4" fmla="*/ 35 w 35"/>
                    <a:gd name="T5" fmla="*/ 0 h 40"/>
                    <a:gd name="T6" fmla="*/ 0 w 35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40"/>
                      </a:moveTo>
                      <a:lnTo>
                        <a:pt x="0" y="7"/>
                      </a:lnTo>
                      <a:lnTo>
                        <a:pt x="35" y="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0" name="Group 485"/>
              <p:cNvGrpSpPr>
                <a:grpSpLocks/>
              </p:cNvGrpSpPr>
              <p:nvPr/>
            </p:nvGrpSpPr>
            <p:grpSpPr bwMode="auto">
              <a:xfrm>
                <a:off x="3002" y="2156"/>
                <a:ext cx="16" cy="15"/>
                <a:chOff x="9441" y="8706"/>
                <a:chExt cx="35" cy="40"/>
              </a:xfrm>
            </p:grpSpPr>
            <p:sp>
              <p:nvSpPr>
                <p:cNvPr id="443" name="Freeform 486"/>
                <p:cNvSpPr>
                  <a:spLocks/>
                </p:cNvSpPr>
                <p:nvPr/>
              </p:nvSpPr>
              <p:spPr bwMode="auto">
                <a:xfrm>
                  <a:off x="9441" y="8706"/>
                  <a:ext cx="35" cy="40"/>
                </a:xfrm>
                <a:custGeom>
                  <a:avLst/>
                  <a:gdLst>
                    <a:gd name="T0" fmla="*/ 0 w 35"/>
                    <a:gd name="T1" fmla="*/ 25 h 40"/>
                    <a:gd name="T2" fmla="*/ 20 w 35"/>
                    <a:gd name="T3" fmla="*/ 0 h 40"/>
                    <a:gd name="T4" fmla="*/ 35 w 35"/>
                    <a:gd name="T5" fmla="*/ 40 h 40"/>
                    <a:gd name="T6" fmla="*/ 0 w 35"/>
                    <a:gd name="T7" fmla="*/ 25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25"/>
                      </a:moveTo>
                      <a:lnTo>
                        <a:pt x="20" y="0"/>
                      </a:lnTo>
                      <a:lnTo>
                        <a:pt x="35" y="40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4" name="Freeform 487"/>
                <p:cNvSpPr>
                  <a:spLocks/>
                </p:cNvSpPr>
                <p:nvPr/>
              </p:nvSpPr>
              <p:spPr bwMode="auto">
                <a:xfrm>
                  <a:off x="9441" y="8706"/>
                  <a:ext cx="35" cy="40"/>
                </a:xfrm>
                <a:custGeom>
                  <a:avLst/>
                  <a:gdLst>
                    <a:gd name="T0" fmla="*/ 0 w 35"/>
                    <a:gd name="T1" fmla="*/ 25 h 40"/>
                    <a:gd name="T2" fmla="*/ 20 w 35"/>
                    <a:gd name="T3" fmla="*/ 0 h 40"/>
                    <a:gd name="T4" fmla="*/ 35 w 35"/>
                    <a:gd name="T5" fmla="*/ 40 h 40"/>
                    <a:gd name="T6" fmla="*/ 0 w 35"/>
                    <a:gd name="T7" fmla="*/ 25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25"/>
                      </a:moveTo>
                      <a:lnTo>
                        <a:pt x="20" y="0"/>
                      </a:lnTo>
                      <a:lnTo>
                        <a:pt x="35" y="40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1" name="Group 488"/>
              <p:cNvGrpSpPr>
                <a:grpSpLocks/>
              </p:cNvGrpSpPr>
              <p:nvPr/>
            </p:nvGrpSpPr>
            <p:grpSpPr bwMode="auto">
              <a:xfrm>
                <a:off x="3012" y="2134"/>
                <a:ext cx="98" cy="180"/>
                <a:chOff x="9463" y="8649"/>
                <a:chExt cx="220" cy="474"/>
              </a:xfrm>
            </p:grpSpPr>
            <p:sp>
              <p:nvSpPr>
                <p:cNvPr id="441" name="Freeform 489"/>
                <p:cNvSpPr>
                  <a:spLocks/>
                </p:cNvSpPr>
                <p:nvPr/>
              </p:nvSpPr>
              <p:spPr bwMode="auto">
                <a:xfrm>
                  <a:off x="9463" y="8649"/>
                  <a:ext cx="220" cy="474"/>
                </a:xfrm>
                <a:custGeom>
                  <a:avLst/>
                  <a:gdLst>
                    <a:gd name="T0" fmla="*/ 0 w 220"/>
                    <a:gd name="T1" fmla="*/ 115 h 474"/>
                    <a:gd name="T2" fmla="*/ 5 w 220"/>
                    <a:gd name="T3" fmla="*/ 47 h 474"/>
                    <a:gd name="T4" fmla="*/ 30 w 220"/>
                    <a:gd name="T5" fmla="*/ 0 h 474"/>
                    <a:gd name="T6" fmla="*/ 80 w 220"/>
                    <a:gd name="T7" fmla="*/ 0 h 474"/>
                    <a:gd name="T8" fmla="*/ 53 w 220"/>
                    <a:gd name="T9" fmla="*/ 60 h 474"/>
                    <a:gd name="T10" fmla="*/ 120 w 220"/>
                    <a:gd name="T11" fmla="*/ 67 h 474"/>
                    <a:gd name="T12" fmla="*/ 75 w 220"/>
                    <a:gd name="T13" fmla="*/ 147 h 474"/>
                    <a:gd name="T14" fmla="*/ 127 w 220"/>
                    <a:gd name="T15" fmla="*/ 172 h 474"/>
                    <a:gd name="T16" fmla="*/ 172 w 220"/>
                    <a:gd name="T17" fmla="*/ 272 h 474"/>
                    <a:gd name="T18" fmla="*/ 160 w 220"/>
                    <a:gd name="T19" fmla="*/ 277 h 474"/>
                    <a:gd name="T20" fmla="*/ 182 w 220"/>
                    <a:gd name="T21" fmla="*/ 304 h 474"/>
                    <a:gd name="T22" fmla="*/ 170 w 220"/>
                    <a:gd name="T23" fmla="*/ 324 h 474"/>
                    <a:gd name="T24" fmla="*/ 220 w 220"/>
                    <a:gd name="T25" fmla="*/ 329 h 474"/>
                    <a:gd name="T26" fmla="*/ 190 w 220"/>
                    <a:gd name="T27" fmla="*/ 394 h 474"/>
                    <a:gd name="T28" fmla="*/ 212 w 220"/>
                    <a:gd name="T29" fmla="*/ 412 h 474"/>
                    <a:gd name="T30" fmla="*/ 10 w 220"/>
                    <a:gd name="T31" fmla="*/ 474 h 474"/>
                    <a:gd name="T32" fmla="*/ 100 w 220"/>
                    <a:gd name="T33" fmla="*/ 387 h 474"/>
                    <a:gd name="T34" fmla="*/ 72 w 220"/>
                    <a:gd name="T35" fmla="*/ 397 h 474"/>
                    <a:gd name="T36" fmla="*/ 23 w 220"/>
                    <a:gd name="T37" fmla="*/ 377 h 474"/>
                    <a:gd name="T38" fmla="*/ 60 w 220"/>
                    <a:gd name="T39" fmla="*/ 337 h 474"/>
                    <a:gd name="T40" fmla="*/ 40 w 220"/>
                    <a:gd name="T41" fmla="*/ 324 h 474"/>
                    <a:gd name="T42" fmla="*/ 90 w 220"/>
                    <a:gd name="T43" fmla="*/ 289 h 474"/>
                    <a:gd name="T44" fmla="*/ 92 w 220"/>
                    <a:gd name="T45" fmla="*/ 249 h 474"/>
                    <a:gd name="T46" fmla="*/ 67 w 220"/>
                    <a:gd name="T47" fmla="*/ 234 h 474"/>
                    <a:gd name="T48" fmla="*/ 80 w 220"/>
                    <a:gd name="T49" fmla="*/ 207 h 474"/>
                    <a:gd name="T50" fmla="*/ 30 w 220"/>
                    <a:gd name="T51" fmla="*/ 222 h 474"/>
                    <a:gd name="T52" fmla="*/ 30 w 220"/>
                    <a:gd name="T53" fmla="*/ 152 h 474"/>
                    <a:gd name="T54" fmla="*/ 5 w 220"/>
                    <a:gd name="T55" fmla="*/ 182 h 474"/>
                    <a:gd name="T56" fmla="*/ 23 w 220"/>
                    <a:gd name="T57" fmla="*/ 117 h 474"/>
                    <a:gd name="T58" fmla="*/ 0 w 220"/>
                    <a:gd name="T59" fmla="*/ 115 h 47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220"/>
                    <a:gd name="T91" fmla="*/ 0 h 474"/>
                    <a:gd name="T92" fmla="*/ 220 w 220"/>
                    <a:gd name="T93" fmla="*/ 474 h 474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220" h="474">
                      <a:moveTo>
                        <a:pt x="0" y="115"/>
                      </a:moveTo>
                      <a:lnTo>
                        <a:pt x="5" y="47"/>
                      </a:lnTo>
                      <a:lnTo>
                        <a:pt x="30" y="0"/>
                      </a:lnTo>
                      <a:lnTo>
                        <a:pt x="80" y="0"/>
                      </a:lnTo>
                      <a:lnTo>
                        <a:pt x="53" y="60"/>
                      </a:lnTo>
                      <a:lnTo>
                        <a:pt x="120" y="67"/>
                      </a:lnTo>
                      <a:lnTo>
                        <a:pt x="75" y="147"/>
                      </a:lnTo>
                      <a:lnTo>
                        <a:pt x="127" y="172"/>
                      </a:lnTo>
                      <a:lnTo>
                        <a:pt x="172" y="272"/>
                      </a:lnTo>
                      <a:lnTo>
                        <a:pt x="160" y="277"/>
                      </a:lnTo>
                      <a:lnTo>
                        <a:pt x="182" y="304"/>
                      </a:lnTo>
                      <a:lnTo>
                        <a:pt x="170" y="324"/>
                      </a:lnTo>
                      <a:lnTo>
                        <a:pt x="220" y="329"/>
                      </a:lnTo>
                      <a:lnTo>
                        <a:pt x="190" y="394"/>
                      </a:lnTo>
                      <a:lnTo>
                        <a:pt x="212" y="412"/>
                      </a:lnTo>
                      <a:lnTo>
                        <a:pt x="10" y="474"/>
                      </a:lnTo>
                      <a:lnTo>
                        <a:pt x="100" y="387"/>
                      </a:lnTo>
                      <a:lnTo>
                        <a:pt x="72" y="397"/>
                      </a:lnTo>
                      <a:lnTo>
                        <a:pt x="23" y="377"/>
                      </a:lnTo>
                      <a:lnTo>
                        <a:pt x="60" y="337"/>
                      </a:lnTo>
                      <a:lnTo>
                        <a:pt x="40" y="324"/>
                      </a:lnTo>
                      <a:lnTo>
                        <a:pt x="90" y="289"/>
                      </a:lnTo>
                      <a:lnTo>
                        <a:pt x="92" y="249"/>
                      </a:lnTo>
                      <a:lnTo>
                        <a:pt x="67" y="234"/>
                      </a:lnTo>
                      <a:lnTo>
                        <a:pt x="80" y="207"/>
                      </a:lnTo>
                      <a:lnTo>
                        <a:pt x="30" y="222"/>
                      </a:lnTo>
                      <a:lnTo>
                        <a:pt x="30" y="152"/>
                      </a:lnTo>
                      <a:lnTo>
                        <a:pt x="5" y="182"/>
                      </a:lnTo>
                      <a:lnTo>
                        <a:pt x="23" y="117"/>
                      </a:lnTo>
                      <a:lnTo>
                        <a:pt x="0" y="11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" name="Freeform 490"/>
                <p:cNvSpPr>
                  <a:spLocks/>
                </p:cNvSpPr>
                <p:nvPr/>
              </p:nvSpPr>
              <p:spPr bwMode="auto">
                <a:xfrm>
                  <a:off x="9463" y="8649"/>
                  <a:ext cx="220" cy="474"/>
                </a:xfrm>
                <a:custGeom>
                  <a:avLst/>
                  <a:gdLst>
                    <a:gd name="T0" fmla="*/ 0 w 220"/>
                    <a:gd name="T1" fmla="*/ 115 h 474"/>
                    <a:gd name="T2" fmla="*/ 5 w 220"/>
                    <a:gd name="T3" fmla="*/ 47 h 474"/>
                    <a:gd name="T4" fmla="*/ 30 w 220"/>
                    <a:gd name="T5" fmla="*/ 0 h 474"/>
                    <a:gd name="T6" fmla="*/ 80 w 220"/>
                    <a:gd name="T7" fmla="*/ 0 h 474"/>
                    <a:gd name="T8" fmla="*/ 53 w 220"/>
                    <a:gd name="T9" fmla="*/ 60 h 474"/>
                    <a:gd name="T10" fmla="*/ 120 w 220"/>
                    <a:gd name="T11" fmla="*/ 67 h 474"/>
                    <a:gd name="T12" fmla="*/ 75 w 220"/>
                    <a:gd name="T13" fmla="*/ 147 h 474"/>
                    <a:gd name="T14" fmla="*/ 127 w 220"/>
                    <a:gd name="T15" fmla="*/ 172 h 474"/>
                    <a:gd name="T16" fmla="*/ 172 w 220"/>
                    <a:gd name="T17" fmla="*/ 272 h 474"/>
                    <a:gd name="T18" fmla="*/ 160 w 220"/>
                    <a:gd name="T19" fmla="*/ 277 h 474"/>
                    <a:gd name="T20" fmla="*/ 182 w 220"/>
                    <a:gd name="T21" fmla="*/ 304 h 474"/>
                    <a:gd name="T22" fmla="*/ 170 w 220"/>
                    <a:gd name="T23" fmla="*/ 324 h 474"/>
                    <a:gd name="T24" fmla="*/ 220 w 220"/>
                    <a:gd name="T25" fmla="*/ 329 h 474"/>
                    <a:gd name="T26" fmla="*/ 190 w 220"/>
                    <a:gd name="T27" fmla="*/ 394 h 474"/>
                    <a:gd name="T28" fmla="*/ 212 w 220"/>
                    <a:gd name="T29" fmla="*/ 412 h 474"/>
                    <a:gd name="T30" fmla="*/ 10 w 220"/>
                    <a:gd name="T31" fmla="*/ 474 h 474"/>
                    <a:gd name="T32" fmla="*/ 100 w 220"/>
                    <a:gd name="T33" fmla="*/ 387 h 474"/>
                    <a:gd name="T34" fmla="*/ 72 w 220"/>
                    <a:gd name="T35" fmla="*/ 397 h 474"/>
                    <a:gd name="T36" fmla="*/ 23 w 220"/>
                    <a:gd name="T37" fmla="*/ 377 h 474"/>
                    <a:gd name="T38" fmla="*/ 60 w 220"/>
                    <a:gd name="T39" fmla="*/ 337 h 474"/>
                    <a:gd name="T40" fmla="*/ 40 w 220"/>
                    <a:gd name="T41" fmla="*/ 324 h 474"/>
                    <a:gd name="T42" fmla="*/ 90 w 220"/>
                    <a:gd name="T43" fmla="*/ 289 h 474"/>
                    <a:gd name="T44" fmla="*/ 92 w 220"/>
                    <a:gd name="T45" fmla="*/ 249 h 474"/>
                    <a:gd name="T46" fmla="*/ 67 w 220"/>
                    <a:gd name="T47" fmla="*/ 234 h 474"/>
                    <a:gd name="T48" fmla="*/ 80 w 220"/>
                    <a:gd name="T49" fmla="*/ 207 h 474"/>
                    <a:gd name="T50" fmla="*/ 30 w 220"/>
                    <a:gd name="T51" fmla="*/ 222 h 474"/>
                    <a:gd name="T52" fmla="*/ 30 w 220"/>
                    <a:gd name="T53" fmla="*/ 152 h 474"/>
                    <a:gd name="T54" fmla="*/ 5 w 220"/>
                    <a:gd name="T55" fmla="*/ 182 h 474"/>
                    <a:gd name="T56" fmla="*/ 23 w 220"/>
                    <a:gd name="T57" fmla="*/ 117 h 474"/>
                    <a:gd name="T58" fmla="*/ 0 w 220"/>
                    <a:gd name="T59" fmla="*/ 115 h 47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220"/>
                    <a:gd name="T91" fmla="*/ 0 h 474"/>
                    <a:gd name="T92" fmla="*/ 220 w 220"/>
                    <a:gd name="T93" fmla="*/ 474 h 474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220" h="474">
                      <a:moveTo>
                        <a:pt x="0" y="115"/>
                      </a:moveTo>
                      <a:lnTo>
                        <a:pt x="5" y="47"/>
                      </a:lnTo>
                      <a:lnTo>
                        <a:pt x="30" y="0"/>
                      </a:lnTo>
                      <a:lnTo>
                        <a:pt x="80" y="0"/>
                      </a:lnTo>
                      <a:lnTo>
                        <a:pt x="53" y="60"/>
                      </a:lnTo>
                      <a:lnTo>
                        <a:pt x="120" y="67"/>
                      </a:lnTo>
                      <a:lnTo>
                        <a:pt x="75" y="147"/>
                      </a:lnTo>
                      <a:lnTo>
                        <a:pt x="127" y="172"/>
                      </a:lnTo>
                      <a:lnTo>
                        <a:pt x="172" y="272"/>
                      </a:lnTo>
                      <a:lnTo>
                        <a:pt x="160" y="277"/>
                      </a:lnTo>
                      <a:lnTo>
                        <a:pt x="182" y="304"/>
                      </a:lnTo>
                      <a:lnTo>
                        <a:pt x="170" y="324"/>
                      </a:lnTo>
                      <a:lnTo>
                        <a:pt x="220" y="329"/>
                      </a:lnTo>
                      <a:lnTo>
                        <a:pt x="190" y="394"/>
                      </a:lnTo>
                      <a:lnTo>
                        <a:pt x="212" y="412"/>
                      </a:lnTo>
                      <a:lnTo>
                        <a:pt x="10" y="474"/>
                      </a:lnTo>
                      <a:lnTo>
                        <a:pt x="100" y="387"/>
                      </a:lnTo>
                      <a:lnTo>
                        <a:pt x="72" y="397"/>
                      </a:lnTo>
                      <a:lnTo>
                        <a:pt x="23" y="377"/>
                      </a:lnTo>
                      <a:lnTo>
                        <a:pt x="60" y="337"/>
                      </a:lnTo>
                      <a:lnTo>
                        <a:pt x="40" y="324"/>
                      </a:lnTo>
                      <a:lnTo>
                        <a:pt x="90" y="289"/>
                      </a:lnTo>
                      <a:lnTo>
                        <a:pt x="92" y="249"/>
                      </a:lnTo>
                      <a:lnTo>
                        <a:pt x="67" y="234"/>
                      </a:lnTo>
                      <a:lnTo>
                        <a:pt x="80" y="207"/>
                      </a:lnTo>
                      <a:lnTo>
                        <a:pt x="30" y="222"/>
                      </a:lnTo>
                      <a:lnTo>
                        <a:pt x="30" y="152"/>
                      </a:lnTo>
                      <a:lnTo>
                        <a:pt x="5" y="182"/>
                      </a:lnTo>
                      <a:lnTo>
                        <a:pt x="23" y="117"/>
                      </a:lnTo>
                      <a:lnTo>
                        <a:pt x="0" y="11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2" name="Group 491"/>
              <p:cNvGrpSpPr>
                <a:grpSpLocks/>
              </p:cNvGrpSpPr>
              <p:nvPr/>
            </p:nvGrpSpPr>
            <p:grpSpPr bwMode="auto">
              <a:xfrm>
                <a:off x="960" y="1820"/>
                <a:ext cx="378" cy="396"/>
                <a:chOff x="4826" y="7822"/>
                <a:chExt cx="854" cy="1041"/>
              </a:xfrm>
            </p:grpSpPr>
            <p:sp>
              <p:nvSpPr>
                <p:cNvPr id="439" name="Freeform 492"/>
                <p:cNvSpPr>
                  <a:spLocks/>
                </p:cNvSpPr>
                <p:nvPr/>
              </p:nvSpPr>
              <p:spPr bwMode="auto">
                <a:xfrm>
                  <a:off x="4826" y="7822"/>
                  <a:ext cx="854" cy="1041"/>
                </a:xfrm>
                <a:custGeom>
                  <a:avLst/>
                  <a:gdLst>
                    <a:gd name="T0" fmla="*/ 53 w 854"/>
                    <a:gd name="T1" fmla="*/ 417 h 1041"/>
                    <a:gd name="T2" fmla="*/ 53 w 854"/>
                    <a:gd name="T3" fmla="*/ 457 h 1041"/>
                    <a:gd name="T4" fmla="*/ 153 w 854"/>
                    <a:gd name="T5" fmla="*/ 485 h 1041"/>
                    <a:gd name="T6" fmla="*/ 188 w 854"/>
                    <a:gd name="T7" fmla="*/ 465 h 1041"/>
                    <a:gd name="T8" fmla="*/ 80 w 854"/>
                    <a:gd name="T9" fmla="*/ 587 h 1041"/>
                    <a:gd name="T10" fmla="*/ 80 w 854"/>
                    <a:gd name="T11" fmla="*/ 644 h 1041"/>
                    <a:gd name="T12" fmla="*/ 80 w 854"/>
                    <a:gd name="T13" fmla="*/ 682 h 1041"/>
                    <a:gd name="T14" fmla="*/ 95 w 854"/>
                    <a:gd name="T15" fmla="*/ 732 h 1041"/>
                    <a:gd name="T16" fmla="*/ 140 w 854"/>
                    <a:gd name="T17" fmla="*/ 767 h 1041"/>
                    <a:gd name="T18" fmla="*/ 158 w 854"/>
                    <a:gd name="T19" fmla="*/ 732 h 1041"/>
                    <a:gd name="T20" fmla="*/ 170 w 854"/>
                    <a:gd name="T21" fmla="*/ 824 h 1041"/>
                    <a:gd name="T22" fmla="*/ 258 w 854"/>
                    <a:gd name="T23" fmla="*/ 837 h 1041"/>
                    <a:gd name="T24" fmla="*/ 285 w 854"/>
                    <a:gd name="T25" fmla="*/ 824 h 1041"/>
                    <a:gd name="T26" fmla="*/ 267 w 854"/>
                    <a:gd name="T27" fmla="*/ 937 h 1041"/>
                    <a:gd name="T28" fmla="*/ 223 w 854"/>
                    <a:gd name="T29" fmla="*/ 984 h 1041"/>
                    <a:gd name="T30" fmla="*/ 130 w 854"/>
                    <a:gd name="T31" fmla="*/ 1041 h 1041"/>
                    <a:gd name="T32" fmla="*/ 238 w 854"/>
                    <a:gd name="T33" fmla="*/ 1001 h 1041"/>
                    <a:gd name="T34" fmla="*/ 253 w 854"/>
                    <a:gd name="T35" fmla="*/ 947 h 1041"/>
                    <a:gd name="T36" fmla="*/ 395 w 854"/>
                    <a:gd name="T37" fmla="*/ 854 h 1041"/>
                    <a:gd name="T38" fmla="*/ 395 w 854"/>
                    <a:gd name="T39" fmla="*/ 787 h 1041"/>
                    <a:gd name="T40" fmla="*/ 507 w 854"/>
                    <a:gd name="T41" fmla="*/ 607 h 1041"/>
                    <a:gd name="T42" fmla="*/ 532 w 854"/>
                    <a:gd name="T43" fmla="*/ 654 h 1041"/>
                    <a:gd name="T44" fmla="*/ 544 w 854"/>
                    <a:gd name="T45" fmla="*/ 694 h 1041"/>
                    <a:gd name="T46" fmla="*/ 460 w 854"/>
                    <a:gd name="T47" fmla="*/ 754 h 1041"/>
                    <a:gd name="T48" fmla="*/ 465 w 854"/>
                    <a:gd name="T49" fmla="*/ 792 h 1041"/>
                    <a:gd name="T50" fmla="*/ 567 w 854"/>
                    <a:gd name="T51" fmla="*/ 712 h 1041"/>
                    <a:gd name="T52" fmla="*/ 572 w 854"/>
                    <a:gd name="T53" fmla="*/ 669 h 1041"/>
                    <a:gd name="T54" fmla="*/ 614 w 854"/>
                    <a:gd name="T55" fmla="*/ 679 h 1041"/>
                    <a:gd name="T56" fmla="*/ 679 w 854"/>
                    <a:gd name="T57" fmla="*/ 744 h 1041"/>
                    <a:gd name="T58" fmla="*/ 809 w 854"/>
                    <a:gd name="T59" fmla="*/ 742 h 1041"/>
                    <a:gd name="T60" fmla="*/ 802 w 854"/>
                    <a:gd name="T61" fmla="*/ 779 h 1041"/>
                    <a:gd name="T62" fmla="*/ 854 w 854"/>
                    <a:gd name="T63" fmla="*/ 779 h 1041"/>
                    <a:gd name="T64" fmla="*/ 769 w 854"/>
                    <a:gd name="T65" fmla="*/ 732 h 1041"/>
                    <a:gd name="T66" fmla="*/ 465 w 854"/>
                    <a:gd name="T67" fmla="*/ 68 h 1041"/>
                    <a:gd name="T68" fmla="*/ 370 w 854"/>
                    <a:gd name="T69" fmla="*/ 18 h 1041"/>
                    <a:gd name="T70" fmla="*/ 332 w 854"/>
                    <a:gd name="T71" fmla="*/ 35 h 1041"/>
                    <a:gd name="T72" fmla="*/ 322 w 854"/>
                    <a:gd name="T73" fmla="*/ 0 h 1041"/>
                    <a:gd name="T74" fmla="*/ 235 w 854"/>
                    <a:gd name="T75" fmla="*/ 43 h 1041"/>
                    <a:gd name="T76" fmla="*/ 223 w 854"/>
                    <a:gd name="T77" fmla="*/ 58 h 1041"/>
                    <a:gd name="T78" fmla="*/ 183 w 854"/>
                    <a:gd name="T79" fmla="*/ 105 h 1041"/>
                    <a:gd name="T80" fmla="*/ 125 w 854"/>
                    <a:gd name="T81" fmla="*/ 152 h 1041"/>
                    <a:gd name="T82" fmla="*/ 53 w 854"/>
                    <a:gd name="T83" fmla="*/ 202 h 1041"/>
                    <a:gd name="T84" fmla="*/ 123 w 854"/>
                    <a:gd name="T85" fmla="*/ 300 h 1041"/>
                    <a:gd name="T86" fmla="*/ 170 w 854"/>
                    <a:gd name="T87" fmla="*/ 325 h 1041"/>
                    <a:gd name="T88" fmla="*/ 203 w 854"/>
                    <a:gd name="T89" fmla="*/ 347 h 1041"/>
                    <a:gd name="T90" fmla="*/ 123 w 854"/>
                    <a:gd name="T91" fmla="*/ 362 h 1041"/>
                    <a:gd name="T92" fmla="*/ 95 w 854"/>
                    <a:gd name="T93" fmla="*/ 335 h 1041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854"/>
                    <a:gd name="T142" fmla="*/ 0 h 1041"/>
                    <a:gd name="T143" fmla="*/ 854 w 854"/>
                    <a:gd name="T144" fmla="*/ 1041 h 1041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854" h="1041">
                      <a:moveTo>
                        <a:pt x="0" y="395"/>
                      </a:moveTo>
                      <a:lnTo>
                        <a:pt x="53" y="417"/>
                      </a:lnTo>
                      <a:lnTo>
                        <a:pt x="30" y="425"/>
                      </a:lnTo>
                      <a:lnTo>
                        <a:pt x="53" y="457"/>
                      </a:lnTo>
                      <a:lnTo>
                        <a:pt x="140" y="457"/>
                      </a:lnTo>
                      <a:lnTo>
                        <a:pt x="153" y="485"/>
                      </a:lnTo>
                      <a:lnTo>
                        <a:pt x="205" y="450"/>
                      </a:lnTo>
                      <a:lnTo>
                        <a:pt x="188" y="465"/>
                      </a:lnTo>
                      <a:lnTo>
                        <a:pt x="198" y="524"/>
                      </a:lnTo>
                      <a:lnTo>
                        <a:pt x="80" y="587"/>
                      </a:lnTo>
                      <a:lnTo>
                        <a:pt x="53" y="654"/>
                      </a:lnTo>
                      <a:lnTo>
                        <a:pt x="80" y="644"/>
                      </a:lnTo>
                      <a:lnTo>
                        <a:pt x="58" y="664"/>
                      </a:lnTo>
                      <a:lnTo>
                        <a:pt x="80" y="682"/>
                      </a:lnTo>
                      <a:lnTo>
                        <a:pt x="123" y="699"/>
                      </a:lnTo>
                      <a:lnTo>
                        <a:pt x="95" y="732"/>
                      </a:lnTo>
                      <a:lnTo>
                        <a:pt x="115" y="764"/>
                      </a:lnTo>
                      <a:lnTo>
                        <a:pt x="140" y="767"/>
                      </a:lnTo>
                      <a:lnTo>
                        <a:pt x="188" y="699"/>
                      </a:lnTo>
                      <a:lnTo>
                        <a:pt x="158" y="732"/>
                      </a:lnTo>
                      <a:lnTo>
                        <a:pt x="183" y="794"/>
                      </a:lnTo>
                      <a:lnTo>
                        <a:pt x="170" y="824"/>
                      </a:lnTo>
                      <a:lnTo>
                        <a:pt x="223" y="787"/>
                      </a:lnTo>
                      <a:lnTo>
                        <a:pt x="258" y="837"/>
                      </a:lnTo>
                      <a:lnTo>
                        <a:pt x="272" y="807"/>
                      </a:lnTo>
                      <a:lnTo>
                        <a:pt x="285" y="824"/>
                      </a:lnTo>
                      <a:lnTo>
                        <a:pt x="320" y="802"/>
                      </a:lnTo>
                      <a:lnTo>
                        <a:pt x="267" y="937"/>
                      </a:lnTo>
                      <a:lnTo>
                        <a:pt x="223" y="952"/>
                      </a:lnTo>
                      <a:lnTo>
                        <a:pt x="223" y="984"/>
                      </a:lnTo>
                      <a:lnTo>
                        <a:pt x="170" y="984"/>
                      </a:lnTo>
                      <a:lnTo>
                        <a:pt x="130" y="1041"/>
                      </a:lnTo>
                      <a:lnTo>
                        <a:pt x="183" y="999"/>
                      </a:lnTo>
                      <a:lnTo>
                        <a:pt x="238" y="1001"/>
                      </a:lnTo>
                      <a:lnTo>
                        <a:pt x="270" y="974"/>
                      </a:lnTo>
                      <a:lnTo>
                        <a:pt x="253" y="947"/>
                      </a:lnTo>
                      <a:lnTo>
                        <a:pt x="285" y="949"/>
                      </a:lnTo>
                      <a:lnTo>
                        <a:pt x="395" y="854"/>
                      </a:lnTo>
                      <a:lnTo>
                        <a:pt x="417" y="814"/>
                      </a:lnTo>
                      <a:lnTo>
                        <a:pt x="395" y="787"/>
                      </a:lnTo>
                      <a:lnTo>
                        <a:pt x="492" y="667"/>
                      </a:lnTo>
                      <a:lnTo>
                        <a:pt x="507" y="607"/>
                      </a:lnTo>
                      <a:lnTo>
                        <a:pt x="492" y="667"/>
                      </a:lnTo>
                      <a:lnTo>
                        <a:pt x="532" y="654"/>
                      </a:lnTo>
                      <a:lnTo>
                        <a:pt x="512" y="682"/>
                      </a:lnTo>
                      <a:lnTo>
                        <a:pt x="544" y="694"/>
                      </a:lnTo>
                      <a:lnTo>
                        <a:pt x="475" y="699"/>
                      </a:lnTo>
                      <a:lnTo>
                        <a:pt x="460" y="754"/>
                      </a:lnTo>
                      <a:lnTo>
                        <a:pt x="482" y="754"/>
                      </a:lnTo>
                      <a:lnTo>
                        <a:pt x="465" y="792"/>
                      </a:lnTo>
                      <a:lnTo>
                        <a:pt x="554" y="744"/>
                      </a:lnTo>
                      <a:lnTo>
                        <a:pt x="567" y="712"/>
                      </a:lnTo>
                      <a:lnTo>
                        <a:pt x="552" y="699"/>
                      </a:lnTo>
                      <a:lnTo>
                        <a:pt x="572" y="669"/>
                      </a:lnTo>
                      <a:lnTo>
                        <a:pt x="567" y="694"/>
                      </a:lnTo>
                      <a:lnTo>
                        <a:pt x="614" y="679"/>
                      </a:lnTo>
                      <a:lnTo>
                        <a:pt x="607" y="699"/>
                      </a:lnTo>
                      <a:lnTo>
                        <a:pt x="679" y="744"/>
                      </a:lnTo>
                      <a:lnTo>
                        <a:pt x="789" y="764"/>
                      </a:lnTo>
                      <a:lnTo>
                        <a:pt x="809" y="742"/>
                      </a:lnTo>
                      <a:lnTo>
                        <a:pt x="826" y="752"/>
                      </a:lnTo>
                      <a:lnTo>
                        <a:pt x="802" y="779"/>
                      </a:lnTo>
                      <a:lnTo>
                        <a:pt x="836" y="794"/>
                      </a:lnTo>
                      <a:lnTo>
                        <a:pt x="854" y="779"/>
                      </a:lnTo>
                      <a:lnTo>
                        <a:pt x="826" y="732"/>
                      </a:lnTo>
                      <a:lnTo>
                        <a:pt x="769" y="732"/>
                      </a:lnTo>
                      <a:lnTo>
                        <a:pt x="769" y="112"/>
                      </a:lnTo>
                      <a:lnTo>
                        <a:pt x="465" y="68"/>
                      </a:lnTo>
                      <a:lnTo>
                        <a:pt x="455" y="35"/>
                      </a:lnTo>
                      <a:lnTo>
                        <a:pt x="370" y="18"/>
                      </a:lnTo>
                      <a:lnTo>
                        <a:pt x="357" y="43"/>
                      </a:lnTo>
                      <a:lnTo>
                        <a:pt x="332" y="35"/>
                      </a:lnTo>
                      <a:lnTo>
                        <a:pt x="357" y="8"/>
                      </a:lnTo>
                      <a:lnTo>
                        <a:pt x="322" y="0"/>
                      </a:lnTo>
                      <a:lnTo>
                        <a:pt x="287" y="35"/>
                      </a:lnTo>
                      <a:lnTo>
                        <a:pt x="235" y="43"/>
                      </a:lnTo>
                      <a:lnTo>
                        <a:pt x="230" y="80"/>
                      </a:lnTo>
                      <a:lnTo>
                        <a:pt x="223" y="58"/>
                      </a:lnTo>
                      <a:lnTo>
                        <a:pt x="173" y="80"/>
                      </a:lnTo>
                      <a:lnTo>
                        <a:pt x="183" y="105"/>
                      </a:lnTo>
                      <a:lnTo>
                        <a:pt x="158" y="97"/>
                      </a:lnTo>
                      <a:lnTo>
                        <a:pt x="125" y="152"/>
                      </a:lnTo>
                      <a:lnTo>
                        <a:pt x="53" y="177"/>
                      </a:lnTo>
                      <a:lnTo>
                        <a:pt x="53" y="202"/>
                      </a:lnTo>
                      <a:lnTo>
                        <a:pt x="35" y="210"/>
                      </a:lnTo>
                      <a:lnTo>
                        <a:pt x="123" y="300"/>
                      </a:lnTo>
                      <a:lnTo>
                        <a:pt x="243" y="335"/>
                      </a:lnTo>
                      <a:lnTo>
                        <a:pt x="170" y="325"/>
                      </a:lnTo>
                      <a:lnTo>
                        <a:pt x="173" y="347"/>
                      </a:lnTo>
                      <a:lnTo>
                        <a:pt x="203" y="347"/>
                      </a:lnTo>
                      <a:lnTo>
                        <a:pt x="178" y="367"/>
                      </a:lnTo>
                      <a:lnTo>
                        <a:pt x="123" y="362"/>
                      </a:lnTo>
                      <a:lnTo>
                        <a:pt x="123" y="327"/>
                      </a:lnTo>
                      <a:lnTo>
                        <a:pt x="95" y="335"/>
                      </a:lnTo>
                      <a:lnTo>
                        <a:pt x="0" y="39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0" name="Freeform 493"/>
                <p:cNvSpPr>
                  <a:spLocks/>
                </p:cNvSpPr>
                <p:nvPr/>
              </p:nvSpPr>
              <p:spPr bwMode="auto">
                <a:xfrm>
                  <a:off x="4826" y="7822"/>
                  <a:ext cx="854" cy="1041"/>
                </a:xfrm>
                <a:custGeom>
                  <a:avLst/>
                  <a:gdLst>
                    <a:gd name="T0" fmla="*/ 53 w 854"/>
                    <a:gd name="T1" fmla="*/ 417 h 1041"/>
                    <a:gd name="T2" fmla="*/ 53 w 854"/>
                    <a:gd name="T3" fmla="*/ 457 h 1041"/>
                    <a:gd name="T4" fmla="*/ 153 w 854"/>
                    <a:gd name="T5" fmla="*/ 485 h 1041"/>
                    <a:gd name="T6" fmla="*/ 188 w 854"/>
                    <a:gd name="T7" fmla="*/ 465 h 1041"/>
                    <a:gd name="T8" fmla="*/ 80 w 854"/>
                    <a:gd name="T9" fmla="*/ 587 h 1041"/>
                    <a:gd name="T10" fmla="*/ 80 w 854"/>
                    <a:gd name="T11" fmla="*/ 644 h 1041"/>
                    <a:gd name="T12" fmla="*/ 80 w 854"/>
                    <a:gd name="T13" fmla="*/ 682 h 1041"/>
                    <a:gd name="T14" fmla="*/ 95 w 854"/>
                    <a:gd name="T15" fmla="*/ 732 h 1041"/>
                    <a:gd name="T16" fmla="*/ 140 w 854"/>
                    <a:gd name="T17" fmla="*/ 767 h 1041"/>
                    <a:gd name="T18" fmla="*/ 158 w 854"/>
                    <a:gd name="T19" fmla="*/ 732 h 1041"/>
                    <a:gd name="T20" fmla="*/ 170 w 854"/>
                    <a:gd name="T21" fmla="*/ 824 h 1041"/>
                    <a:gd name="T22" fmla="*/ 258 w 854"/>
                    <a:gd name="T23" fmla="*/ 837 h 1041"/>
                    <a:gd name="T24" fmla="*/ 285 w 854"/>
                    <a:gd name="T25" fmla="*/ 824 h 1041"/>
                    <a:gd name="T26" fmla="*/ 267 w 854"/>
                    <a:gd name="T27" fmla="*/ 937 h 1041"/>
                    <a:gd name="T28" fmla="*/ 223 w 854"/>
                    <a:gd name="T29" fmla="*/ 984 h 1041"/>
                    <a:gd name="T30" fmla="*/ 130 w 854"/>
                    <a:gd name="T31" fmla="*/ 1041 h 1041"/>
                    <a:gd name="T32" fmla="*/ 238 w 854"/>
                    <a:gd name="T33" fmla="*/ 1001 h 1041"/>
                    <a:gd name="T34" fmla="*/ 253 w 854"/>
                    <a:gd name="T35" fmla="*/ 947 h 1041"/>
                    <a:gd name="T36" fmla="*/ 395 w 854"/>
                    <a:gd name="T37" fmla="*/ 854 h 1041"/>
                    <a:gd name="T38" fmla="*/ 395 w 854"/>
                    <a:gd name="T39" fmla="*/ 787 h 1041"/>
                    <a:gd name="T40" fmla="*/ 507 w 854"/>
                    <a:gd name="T41" fmla="*/ 607 h 1041"/>
                    <a:gd name="T42" fmla="*/ 532 w 854"/>
                    <a:gd name="T43" fmla="*/ 654 h 1041"/>
                    <a:gd name="T44" fmla="*/ 544 w 854"/>
                    <a:gd name="T45" fmla="*/ 694 h 1041"/>
                    <a:gd name="T46" fmla="*/ 460 w 854"/>
                    <a:gd name="T47" fmla="*/ 754 h 1041"/>
                    <a:gd name="T48" fmla="*/ 465 w 854"/>
                    <a:gd name="T49" fmla="*/ 792 h 1041"/>
                    <a:gd name="T50" fmla="*/ 567 w 854"/>
                    <a:gd name="T51" fmla="*/ 712 h 1041"/>
                    <a:gd name="T52" fmla="*/ 572 w 854"/>
                    <a:gd name="T53" fmla="*/ 669 h 1041"/>
                    <a:gd name="T54" fmla="*/ 614 w 854"/>
                    <a:gd name="T55" fmla="*/ 679 h 1041"/>
                    <a:gd name="T56" fmla="*/ 679 w 854"/>
                    <a:gd name="T57" fmla="*/ 744 h 1041"/>
                    <a:gd name="T58" fmla="*/ 809 w 854"/>
                    <a:gd name="T59" fmla="*/ 742 h 1041"/>
                    <a:gd name="T60" fmla="*/ 802 w 854"/>
                    <a:gd name="T61" fmla="*/ 779 h 1041"/>
                    <a:gd name="T62" fmla="*/ 854 w 854"/>
                    <a:gd name="T63" fmla="*/ 779 h 1041"/>
                    <a:gd name="T64" fmla="*/ 769 w 854"/>
                    <a:gd name="T65" fmla="*/ 732 h 1041"/>
                    <a:gd name="T66" fmla="*/ 465 w 854"/>
                    <a:gd name="T67" fmla="*/ 68 h 1041"/>
                    <a:gd name="T68" fmla="*/ 370 w 854"/>
                    <a:gd name="T69" fmla="*/ 18 h 1041"/>
                    <a:gd name="T70" fmla="*/ 332 w 854"/>
                    <a:gd name="T71" fmla="*/ 35 h 1041"/>
                    <a:gd name="T72" fmla="*/ 322 w 854"/>
                    <a:gd name="T73" fmla="*/ 0 h 1041"/>
                    <a:gd name="T74" fmla="*/ 235 w 854"/>
                    <a:gd name="T75" fmla="*/ 43 h 1041"/>
                    <a:gd name="T76" fmla="*/ 223 w 854"/>
                    <a:gd name="T77" fmla="*/ 58 h 1041"/>
                    <a:gd name="T78" fmla="*/ 183 w 854"/>
                    <a:gd name="T79" fmla="*/ 105 h 1041"/>
                    <a:gd name="T80" fmla="*/ 125 w 854"/>
                    <a:gd name="T81" fmla="*/ 152 h 1041"/>
                    <a:gd name="T82" fmla="*/ 53 w 854"/>
                    <a:gd name="T83" fmla="*/ 202 h 1041"/>
                    <a:gd name="T84" fmla="*/ 123 w 854"/>
                    <a:gd name="T85" fmla="*/ 300 h 1041"/>
                    <a:gd name="T86" fmla="*/ 170 w 854"/>
                    <a:gd name="T87" fmla="*/ 325 h 1041"/>
                    <a:gd name="T88" fmla="*/ 203 w 854"/>
                    <a:gd name="T89" fmla="*/ 347 h 1041"/>
                    <a:gd name="T90" fmla="*/ 123 w 854"/>
                    <a:gd name="T91" fmla="*/ 362 h 1041"/>
                    <a:gd name="T92" fmla="*/ 95 w 854"/>
                    <a:gd name="T93" fmla="*/ 335 h 1041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854"/>
                    <a:gd name="T142" fmla="*/ 0 h 1041"/>
                    <a:gd name="T143" fmla="*/ 854 w 854"/>
                    <a:gd name="T144" fmla="*/ 1041 h 1041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854" h="1041">
                      <a:moveTo>
                        <a:pt x="0" y="395"/>
                      </a:moveTo>
                      <a:lnTo>
                        <a:pt x="53" y="417"/>
                      </a:lnTo>
                      <a:lnTo>
                        <a:pt x="30" y="425"/>
                      </a:lnTo>
                      <a:lnTo>
                        <a:pt x="53" y="457"/>
                      </a:lnTo>
                      <a:lnTo>
                        <a:pt x="140" y="457"/>
                      </a:lnTo>
                      <a:lnTo>
                        <a:pt x="153" y="485"/>
                      </a:lnTo>
                      <a:lnTo>
                        <a:pt x="205" y="450"/>
                      </a:lnTo>
                      <a:lnTo>
                        <a:pt x="188" y="465"/>
                      </a:lnTo>
                      <a:lnTo>
                        <a:pt x="198" y="524"/>
                      </a:lnTo>
                      <a:lnTo>
                        <a:pt x="80" y="587"/>
                      </a:lnTo>
                      <a:lnTo>
                        <a:pt x="53" y="654"/>
                      </a:lnTo>
                      <a:lnTo>
                        <a:pt x="80" y="644"/>
                      </a:lnTo>
                      <a:lnTo>
                        <a:pt x="58" y="664"/>
                      </a:lnTo>
                      <a:lnTo>
                        <a:pt x="80" y="682"/>
                      </a:lnTo>
                      <a:lnTo>
                        <a:pt x="123" y="699"/>
                      </a:lnTo>
                      <a:lnTo>
                        <a:pt x="95" y="732"/>
                      </a:lnTo>
                      <a:lnTo>
                        <a:pt x="115" y="764"/>
                      </a:lnTo>
                      <a:lnTo>
                        <a:pt x="140" y="767"/>
                      </a:lnTo>
                      <a:lnTo>
                        <a:pt x="188" y="699"/>
                      </a:lnTo>
                      <a:lnTo>
                        <a:pt x="158" y="732"/>
                      </a:lnTo>
                      <a:lnTo>
                        <a:pt x="183" y="794"/>
                      </a:lnTo>
                      <a:lnTo>
                        <a:pt x="170" y="824"/>
                      </a:lnTo>
                      <a:lnTo>
                        <a:pt x="223" y="787"/>
                      </a:lnTo>
                      <a:lnTo>
                        <a:pt x="258" y="837"/>
                      </a:lnTo>
                      <a:lnTo>
                        <a:pt x="272" y="807"/>
                      </a:lnTo>
                      <a:lnTo>
                        <a:pt x="285" y="824"/>
                      </a:lnTo>
                      <a:lnTo>
                        <a:pt x="320" y="802"/>
                      </a:lnTo>
                      <a:lnTo>
                        <a:pt x="267" y="937"/>
                      </a:lnTo>
                      <a:lnTo>
                        <a:pt x="223" y="952"/>
                      </a:lnTo>
                      <a:lnTo>
                        <a:pt x="223" y="984"/>
                      </a:lnTo>
                      <a:lnTo>
                        <a:pt x="170" y="984"/>
                      </a:lnTo>
                      <a:lnTo>
                        <a:pt x="130" y="1041"/>
                      </a:lnTo>
                      <a:lnTo>
                        <a:pt x="183" y="999"/>
                      </a:lnTo>
                      <a:lnTo>
                        <a:pt x="238" y="1001"/>
                      </a:lnTo>
                      <a:lnTo>
                        <a:pt x="270" y="974"/>
                      </a:lnTo>
                      <a:lnTo>
                        <a:pt x="253" y="947"/>
                      </a:lnTo>
                      <a:lnTo>
                        <a:pt x="285" y="949"/>
                      </a:lnTo>
                      <a:lnTo>
                        <a:pt x="395" y="854"/>
                      </a:lnTo>
                      <a:lnTo>
                        <a:pt x="417" y="814"/>
                      </a:lnTo>
                      <a:lnTo>
                        <a:pt x="395" y="787"/>
                      </a:lnTo>
                      <a:lnTo>
                        <a:pt x="492" y="667"/>
                      </a:lnTo>
                      <a:lnTo>
                        <a:pt x="507" y="607"/>
                      </a:lnTo>
                      <a:lnTo>
                        <a:pt x="492" y="667"/>
                      </a:lnTo>
                      <a:lnTo>
                        <a:pt x="532" y="654"/>
                      </a:lnTo>
                      <a:lnTo>
                        <a:pt x="512" y="682"/>
                      </a:lnTo>
                      <a:lnTo>
                        <a:pt x="544" y="694"/>
                      </a:lnTo>
                      <a:lnTo>
                        <a:pt x="475" y="699"/>
                      </a:lnTo>
                      <a:lnTo>
                        <a:pt x="460" y="754"/>
                      </a:lnTo>
                      <a:lnTo>
                        <a:pt x="482" y="754"/>
                      </a:lnTo>
                      <a:lnTo>
                        <a:pt x="465" y="792"/>
                      </a:lnTo>
                      <a:lnTo>
                        <a:pt x="554" y="744"/>
                      </a:lnTo>
                      <a:lnTo>
                        <a:pt x="567" y="712"/>
                      </a:lnTo>
                      <a:lnTo>
                        <a:pt x="552" y="699"/>
                      </a:lnTo>
                      <a:lnTo>
                        <a:pt x="572" y="669"/>
                      </a:lnTo>
                      <a:lnTo>
                        <a:pt x="567" y="694"/>
                      </a:lnTo>
                      <a:lnTo>
                        <a:pt x="614" y="679"/>
                      </a:lnTo>
                      <a:lnTo>
                        <a:pt x="607" y="699"/>
                      </a:lnTo>
                      <a:lnTo>
                        <a:pt x="679" y="744"/>
                      </a:lnTo>
                      <a:lnTo>
                        <a:pt x="789" y="764"/>
                      </a:lnTo>
                      <a:lnTo>
                        <a:pt x="809" y="742"/>
                      </a:lnTo>
                      <a:lnTo>
                        <a:pt x="826" y="752"/>
                      </a:lnTo>
                      <a:lnTo>
                        <a:pt x="802" y="779"/>
                      </a:lnTo>
                      <a:lnTo>
                        <a:pt x="836" y="794"/>
                      </a:lnTo>
                      <a:lnTo>
                        <a:pt x="854" y="779"/>
                      </a:lnTo>
                      <a:lnTo>
                        <a:pt x="826" y="732"/>
                      </a:lnTo>
                      <a:lnTo>
                        <a:pt x="769" y="732"/>
                      </a:lnTo>
                      <a:lnTo>
                        <a:pt x="769" y="112"/>
                      </a:lnTo>
                      <a:lnTo>
                        <a:pt x="465" y="68"/>
                      </a:lnTo>
                      <a:lnTo>
                        <a:pt x="455" y="35"/>
                      </a:lnTo>
                      <a:lnTo>
                        <a:pt x="370" y="18"/>
                      </a:lnTo>
                      <a:lnTo>
                        <a:pt x="357" y="43"/>
                      </a:lnTo>
                      <a:lnTo>
                        <a:pt x="332" y="35"/>
                      </a:lnTo>
                      <a:lnTo>
                        <a:pt x="357" y="8"/>
                      </a:lnTo>
                      <a:lnTo>
                        <a:pt x="322" y="0"/>
                      </a:lnTo>
                      <a:lnTo>
                        <a:pt x="287" y="35"/>
                      </a:lnTo>
                      <a:lnTo>
                        <a:pt x="235" y="43"/>
                      </a:lnTo>
                      <a:lnTo>
                        <a:pt x="230" y="80"/>
                      </a:lnTo>
                      <a:lnTo>
                        <a:pt x="223" y="58"/>
                      </a:lnTo>
                      <a:lnTo>
                        <a:pt x="173" y="80"/>
                      </a:lnTo>
                      <a:lnTo>
                        <a:pt x="183" y="105"/>
                      </a:lnTo>
                      <a:lnTo>
                        <a:pt x="158" y="97"/>
                      </a:lnTo>
                      <a:lnTo>
                        <a:pt x="125" y="152"/>
                      </a:lnTo>
                      <a:lnTo>
                        <a:pt x="53" y="177"/>
                      </a:lnTo>
                      <a:lnTo>
                        <a:pt x="53" y="202"/>
                      </a:lnTo>
                      <a:lnTo>
                        <a:pt x="35" y="210"/>
                      </a:lnTo>
                      <a:lnTo>
                        <a:pt x="123" y="300"/>
                      </a:lnTo>
                      <a:lnTo>
                        <a:pt x="243" y="335"/>
                      </a:lnTo>
                      <a:lnTo>
                        <a:pt x="170" y="325"/>
                      </a:lnTo>
                      <a:lnTo>
                        <a:pt x="173" y="347"/>
                      </a:lnTo>
                      <a:lnTo>
                        <a:pt x="203" y="347"/>
                      </a:lnTo>
                      <a:lnTo>
                        <a:pt x="178" y="367"/>
                      </a:lnTo>
                      <a:lnTo>
                        <a:pt x="123" y="362"/>
                      </a:lnTo>
                      <a:lnTo>
                        <a:pt x="123" y="327"/>
                      </a:lnTo>
                      <a:lnTo>
                        <a:pt x="95" y="335"/>
                      </a:lnTo>
                      <a:lnTo>
                        <a:pt x="0" y="39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3" name="Group 494"/>
              <p:cNvGrpSpPr>
                <a:grpSpLocks/>
              </p:cNvGrpSpPr>
              <p:nvPr/>
            </p:nvGrpSpPr>
            <p:grpSpPr bwMode="auto">
              <a:xfrm>
                <a:off x="1114" y="2833"/>
                <a:ext cx="14" cy="20"/>
                <a:chOff x="5173" y="10487"/>
                <a:chExt cx="33" cy="54"/>
              </a:xfrm>
            </p:grpSpPr>
            <p:sp>
              <p:nvSpPr>
                <p:cNvPr id="437" name="Freeform 495"/>
                <p:cNvSpPr>
                  <a:spLocks/>
                </p:cNvSpPr>
                <p:nvPr/>
              </p:nvSpPr>
              <p:spPr bwMode="auto">
                <a:xfrm>
                  <a:off x="5173" y="10487"/>
                  <a:ext cx="33" cy="54"/>
                </a:xfrm>
                <a:custGeom>
                  <a:avLst/>
                  <a:gdLst>
                    <a:gd name="T0" fmla="*/ 0 w 33"/>
                    <a:gd name="T1" fmla="*/ 17 h 54"/>
                    <a:gd name="T2" fmla="*/ 5 w 33"/>
                    <a:gd name="T3" fmla="*/ 0 h 54"/>
                    <a:gd name="T4" fmla="*/ 33 w 33"/>
                    <a:gd name="T5" fmla="*/ 29 h 54"/>
                    <a:gd name="T6" fmla="*/ 10 w 33"/>
                    <a:gd name="T7" fmla="*/ 54 h 54"/>
                    <a:gd name="T8" fmla="*/ 0 w 33"/>
                    <a:gd name="T9" fmla="*/ 1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54"/>
                    <a:gd name="T17" fmla="*/ 33 w 33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54">
                      <a:moveTo>
                        <a:pt x="0" y="17"/>
                      </a:moveTo>
                      <a:lnTo>
                        <a:pt x="5" y="0"/>
                      </a:lnTo>
                      <a:lnTo>
                        <a:pt x="33" y="29"/>
                      </a:lnTo>
                      <a:lnTo>
                        <a:pt x="10" y="54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8" name="Freeform 496"/>
                <p:cNvSpPr>
                  <a:spLocks/>
                </p:cNvSpPr>
                <p:nvPr/>
              </p:nvSpPr>
              <p:spPr bwMode="auto">
                <a:xfrm>
                  <a:off x="5173" y="10487"/>
                  <a:ext cx="33" cy="54"/>
                </a:xfrm>
                <a:custGeom>
                  <a:avLst/>
                  <a:gdLst>
                    <a:gd name="T0" fmla="*/ 0 w 33"/>
                    <a:gd name="T1" fmla="*/ 17 h 54"/>
                    <a:gd name="T2" fmla="*/ 5 w 33"/>
                    <a:gd name="T3" fmla="*/ 0 h 54"/>
                    <a:gd name="T4" fmla="*/ 33 w 33"/>
                    <a:gd name="T5" fmla="*/ 29 h 54"/>
                    <a:gd name="T6" fmla="*/ 10 w 33"/>
                    <a:gd name="T7" fmla="*/ 54 h 54"/>
                    <a:gd name="T8" fmla="*/ 0 w 33"/>
                    <a:gd name="T9" fmla="*/ 1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54"/>
                    <a:gd name="T17" fmla="*/ 33 w 33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54">
                      <a:moveTo>
                        <a:pt x="0" y="17"/>
                      </a:moveTo>
                      <a:lnTo>
                        <a:pt x="5" y="0"/>
                      </a:lnTo>
                      <a:lnTo>
                        <a:pt x="33" y="29"/>
                      </a:lnTo>
                      <a:lnTo>
                        <a:pt x="10" y="54"/>
                      </a:lnTo>
                      <a:lnTo>
                        <a:pt x="0" y="1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4" name="Group 497"/>
              <p:cNvGrpSpPr>
                <a:grpSpLocks/>
              </p:cNvGrpSpPr>
              <p:nvPr/>
            </p:nvGrpSpPr>
            <p:grpSpPr bwMode="auto">
              <a:xfrm>
                <a:off x="1126" y="2152"/>
                <a:ext cx="33" cy="24"/>
                <a:chOff x="5201" y="8694"/>
                <a:chExt cx="75" cy="65"/>
              </a:xfrm>
            </p:grpSpPr>
            <p:sp>
              <p:nvSpPr>
                <p:cNvPr id="435" name="Freeform 498"/>
                <p:cNvSpPr>
                  <a:spLocks/>
                </p:cNvSpPr>
                <p:nvPr/>
              </p:nvSpPr>
              <p:spPr bwMode="auto">
                <a:xfrm>
                  <a:off x="5201" y="8694"/>
                  <a:ext cx="75" cy="65"/>
                </a:xfrm>
                <a:custGeom>
                  <a:avLst/>
                  <a:gdLst>
                    <a:gd name="T0" fmla="*/ 0 w 75"/>
                    <a:gd name="T1" fmla="*/ 22 h 65"/>
                    <a:gd name="T2" fmla="*/ 17 w 75"/>
                    <a:gd name="T3" fmla="*/ 65 h 65"/>
                    <a:gd name="T4" fmla="*/ 75 w 75"/>
                    <a:gd name="T5" fmla="*/ 10 h 65"/>
                    <a:gd name="T6" fmla="*/ 22 w 75"/>
                    <a:gd name="T7" fmla="*/ 0 h 65"/>
                    <a:gd name="T8" fmla="*/ 30 w 75"/>
                    <a:gd name="T9" fmla="*/ 22 h 65"/>
                    <a:gd name="T10" fmla="*/ 0 w 75"/>
                    <a:gd name="T11" fmla="*/ 22 h 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5"/>
                    <a:gd name="T19" fmla="*/ 0 h 65"/>
                    <a:gd name="T20" fmla="*/ 75 w 75"/>
                    <a:gd name="T21" fmla="*/ 65 h 6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5" h="65">
                      <a:moveTo>
                        <a:pt x="0" y="22"/>
                      </a:moveTo>
                      <a:lnTo>
                        <a:pt x="17" y="65"/>
                      </a:lnTo>
                      <a:lnTo>
                        <a:pt x="75" y="10"/>
                      </a:lnTo>
                      <a:lnTo>
                        <a:pt x="22" y="0"/>
                      </a:lnTo>
                      <a:lnTo>
                        <a:pt x="3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6" name="Freeform 499"/>
                <p:cNvSpPr>
                  <a:spLocks/>
                </p:cNvSpPr>
                <p:nvPr/>
              </p:nvSpPr>
              <p:spPr bwMode="auto">
                <a:xfrm>
                  <a:off x="5201" y="8694"/>
                  <a:ext cx="75" cy="65"/>
                </a:xfrm>
                <a:custGeom>
                  <a:avLst/>
                  <a:gdLst>
                    <a:gd name="T0" fmla="*/ 0 w 75"/>
                    <a:gd name="T1" fmla="*/ 22 h 65"/>
                    <a:gd name="T2" fmla="*/ 17 w 75"/>
                    <a:gd name="T3" fmla="*/ 65 h 65"/>
                    <a:gd name="T4" fmla="*/ 75 w 75"/>
                    <a:gd name="T5" fmla="*/ 10 h 65"/>
                    <a:gd name="T6" fmla="*/ 22 w 75"/>
                    <a:gd name="T7" fmla="*/ 0 h 65"/>
                    <a:gd name="T8" fmla="*/ 30 w 75"/>
                    <a:gd name="T9" fmla="*/ 22 h 65"/>
                    <a:gd name="T10" fmla="*/ 0 w 75"/>
                    <a:gd name="T11" fmla="*/ 22 h 6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5"/>
                    <a:gd name="T19" fmla="*/ 0 h 65"/>
                    <a:gd name="T20" fmla="*/ 75 w 75"/>
                    <a:gd name="T21" fmla="*/ 65 h 6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5" h="65">
                      <a:moveTo>
                        <a:pt x="0" y="22"/>
                      </a:moveTo>
                      <a:lnTo>
                        <a:pt x="17" y="65"/>
                      </a:lnTo>
                      <a:lnTo>
                        <a:pt x="75" y="10"/>
                      </a:lnTo>
                      <a:lnTo>
                        <a:pt x="22" y="0"/>
                      </a:lnTo>
                      <a:lnTo>
                        <a:pt x="30" y="22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5" name="Group 500"/>
              <p:cNvGrpSpPr>
                <a:grpSpLocks/>
              </p:cNvGrpSpPr>
              <p:nvPr/>
            </p:nvGrpSpPr>
            <p:grpSpPr bwMode="auto">
              <a:xfrm>
                <a:off x="1339" y="2108"/>
                <a:ext cx="101" cy="109"/>
                <a:chOff x="5682" y="8579"/>
                <a:chExt cx="228" cy="287"/>
              </a:xfrm>
            </p:grpSpPr>
            <p:sp>
              <p:nvSpPr>
                <p:cNvPr id="433" name="Freeform 501"/>
                <p:cNvSpPr>
                  <a:spLocks/>
                </p:cNvSpPr>
                <p:nvPr/>
              </p:nvSpPr>
              <p:spPr bwMode="auto">
                <a:xfrm>
                  <a:off x="5682" y="8579"/>
                  <a:ext cx="228" cy="287"/>
                </a:xfrm>
                <a:custGeom>
                  <a:avLst/>
                  <a:gdLst>
                    <a:gd name="T0" fmla="*/ 0 w 228"/>
                    <a:gd name="T1" fmla="*/ 30 h 287"/>
                    <a:gd name="T2" fmla="*/ 8 w 228"/>
                    <a:gd name="T3" fmla="*/ 72 h 287"/>
                    <a:gd name="T4" fmla="*/ 38 w 228"/>
                    <a:gd name="T5" fmla="*/ 90 h 287"/>
                    <a:gd name="T6" fmla="*/ 55 w 228"/>
                    <a:gd name="T7" fmla="*/ 72 h 287"/>
                    <a:gd name="T8" fmla="*/ 25 w 228"/>
                    <a:gd name="T9" fmla="*/ 52 h 287"/>
                    <a:gd name="T10" fmla="*/ 55 w 228"/>
                    <a:gd name="T11" fmla="*/ 52 h 287"/>
                    <a:gd name="T12" fmla="*/ 78 w 228"/>
                    <a:gd name="T13" fmla="*/ 90 h 287"/>
                    <a:gd name="T14" fmla="*/ 70 w 228"/>
                    <a:gd name="T15" fmla="*/ 22 h 287"/>
                    <a:gd name="T16" fmla="*/ 90 w 228"/>
                    <a:gd name="T17" fmla="*/ 80 h 287"/>
                    <a:gd name="T18" fmla="*/ 138 w 228"/>
                    <a:gd name="T19" fmla="*/ 112 h 287"/>
                    <a:gd name="T20" fmla="*/ 130 w 228"/>
                    <a:gd name="T21" fmla="*/ 152 h 287"/>
                    <a:gd name="T22" fmla="*/ 180 w 228"/>
                    <a:gd name="T23" fmla="*/ 204 h 287"/>
                    <a:gd name="T24" fmla="*/ 168 w 228"/>
                    <a:gd name="T25" fmla="*/ 244 h 287"/>
                    <a:gd name="T26" fmla="*/ 198 w 228"/>
                    <a:gd name="T27" fmla="*/ 212 h 287"/>
                    <a:gd name="T28" fmla="*/ 203 w 228"/>
                    <a:gd name="T29" fmla="*/ 287 h 287"/>
                    <a:gd name="T30" fmla="*/ 228 w 228"/>
                    <a:gd name="T31" fmla="*/ 274 h 287"/>
                    <a:gd name="T32" fmla="*/ 228 w 228"/>
                    <a:gd name="T33" fmla="*/ 214 h 287"/>
                    <a:gd name="T34" fmla="*/ 173 w 228"/>
                    <a:gd name="T35" fmla="*/ 187 h 287"/>
                    <a:gd name="T36" fmla="*/ 73 w 228"/>
                    <a:gd name="T37" fmla="*/ 0 h 287"/>
                    <a:gd name="T38" fmla="*/ 15 w 228"/>
                    <a:gd name="T39" fmla="*/ 52 h 287"/>
                    <a:gd name="T40" fmla="*/ 0 w 228"/>
                    <a:gd name="T41" fmla="*/ 30 h 28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8"/>
                    <a:gd name="T64" fmla="*/ 0 h 287"/>
                    <a:gd name="T65" fmla="*/ 228 w 228"/>
                    <a:gd name="T66" fmla="*/ 287 h 287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8" h="287">
                      <a:moveTo>
                        <a:pt x="0" y="30"/>
                      </a:moveTo>
                      <a:lnTo>
                        <a:pt x="8" y="72"/>
                      </a:lnTo>
                      <a:lnTo>
                        <a:pt x="38" y="90"/>
                      </a:lnTo>
                      <a:lnTo>
                        <a:pt x="55" y="72"/>
                      </a:lnTo>
                      <a:lnTo>
                        <a:pt x="25" y="52"/>
                      </a:lnTo>
                      <a:lnTo>
                        <a:pt x="55" y="52"/>
                      </a:lnTo>
                      <a:lnTo>
                        <a:pt x="78" y="90"/>
                      </a:lnTo>
                      <a:lnTo>
                        <a:pt x="70" y="22"/>
                      </a:lnTo>
                      <a:lnTo>
                        <a:pt x="90" y="80"/>
                      </a:lnTo>
                      <a:lnTo>
                        <a:pt x="138" y="112"/>
                      </a:lnTo>
                      <a:lnTo>
                        <a:pt x="130" y="152"/>
                      </a:lnTo>
                      <a:lnTo>
                        <a:pt x="180" y="204"/>
                      </a:lnTo>
                      <a:lnTo>
                        <a:pt x="168" y="244"/>
                      </a:lnTo>
                      <a:lnTo>
                        <a:pt x="198" y="212"/>
                      </a:lnTo>
                      <a:lnTo>
                        <a:pt x="203" y="287"/>
                      </a:lnTo>
                      <a:lnTo>
                        <a:pt x="228" y="274"/>
                      </a:lnTo>
                      <a:lnTo>
                        <a:pt x="228" y="214"/>
                      </a:lnTo>
                      <a:lnTo>
                        <a:pt x="173" y="187"/>
                      </a:lnTo>
                      <a:lnTo>
                        <a:pt x="73" y="0"/>
                      </a:lnTo>
                      <a:lnTo>
                        <a:pt x="15" y="52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4" name="Freeform 502"/>
                <p:cNvSpPr>
                  <a:spLocks/>
                </p:cNvSpPr>
                <p:nvPr/>
              </p:nvSpPr>
              <p:spPr bwMode="auto">
                <a:xfrm>
                  <a:off x="5682" y="8579"/>
                  <a:ext cx="228" cy="287"/>
                </a:xfrm>
                <a:custGeom>
                  <a:avLst/>
                  <a:gdLst>
                    <a:gd name="T0" fmla="*/ 0 w 228"/>
                    <a:gd name="T1" fmla="*/ 30 h 287"/>
                    <a:gd name="T2" fmla="*/ 8 w 228"/>
                    <a:gd name="T3" fmla="*/ 72 h 287"/>
                    <a:gd name="T4" fmla="*/ 38 w 228"/>
                    <a:gd name="T5" fmla="*/ 90 h 287"/>
                    <a:gd name="T6" fmla="*/ 55 w 228"/>
                    <a:gd name="T7" fmla="*/ 72 h 287"/>
                    <a:gd name="T8" fmla="*/ 25 w 228"/>
                    <a:gd name="T9" fmla="*/ 52 h 287"/>
                    <a:gd name="T10" fmla="*/ 55 w 228"/>
                    <a:gd name="T11" fmla="*/ 52 h 287"/>
                    <a:gd name="T12" fmla="*/ 78 w 228"/>
                    <a:gd name="T13" fmla="*/ 90 h 287"/>
                    <a:gd name="T14" fmla="*/ 70 w 228"/>
                    <a:gd name="T15" fmla="*/ 22 h 287"/>
                    <a:gd name="T16" fmla="*/ 90 w 228"/>
                    <a:gd name="T17" fmla="*/ 80 h 287"/>
                    <a:gd name="T18" fmla="*/ 138 w 228"/>
                    <a:gd name="T19" fmla="*/ 112 h 287"/>
                    <a:gd name="T20" fmla="*/ 130 w 228"/>
                    <a:gd name="T21" fmla="*/ 152 h 287"/>
                    <a:gd name="T22" fmla="*/ 180 w 228"/>
                    <a:gd name="T23" fmla="*/ 204 h 287"/>
                    <a:gd name="T24" fmla="*/ 168 w 228"/>
                    <a:gd name="T25" fmla="*/ 244 h 287"/>
                    <a:gd name="T26" fmla="*/ 198 w 228"/>
                    <a:gd name="T27" fmla="*/ 212 h 287"/>
                    <a:gd name="T28" fmla="*/ 203 w 228"/>
                    <a:gd name="T29" fmla="*/ 287 h 287"/>
                    <a:gd name="T30" fmla="*/ 228 w 228"/>
                    <a:gd name="T31" fmla="*/ 274 h 287"/>
                    <a:gd name="T32" fmla="*/ 228 w 228"/>
                    <a:gd name="T33" fmla="*/ 214 h 287"/>
                    <a:gd name="T34" fmla="*/ 173 w 228"/>
                    <a:gd name="T35" fmla="*/ 187 h 287"/>
                    <a:gd name="T36" fmla="*/ 73 w 228"/>
                    <a:gd name="T37" fmla="*/ 0 h 287"/>
                    <a:gd name="T38" fmla="*/ 15 w 228"/>
                    <a:gd name="T39" fmla="*/ 52 h 287"/>
                    <a:gd name="T40" fmla="*/ 0 w 228"/>
                    <a:gd name="T41" fmla="*/ 30 h 28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8"/>
                    <a:gd name="T64" fmla="*/ 0 h 287"/>
                    <a:gd name="T65" fmla="*/ 228 w 228"/>
                    <a:gd name="T66" fmla="*/ 287 h 287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8" h="287">
                      <a:moveTo>
                        <a:pt x="0" y="30"/>
                      </a:moveTo>
                      <a:lnTo>
                        <a:pt x="8" y="72"/>
                      </a:lnTo>
                      <a:lnTo>
                        <a:pt x="38" y="90"/>
                      </a:lnTo>
                      <a:lnTo>
                        <a:pt x="55" y="72"/>
                      </a:lnTo>
                      <a:lnTo>
                        <a:pt x="25" y="52"/>
                      </a:lnTo>
                      <a:lnTo>
                        <a:pt x="55" y="52"/>
                      </a:lnTo>
                      <a:lnTo>
                        <a:pt x="78" y="90"/>
                      </a:lnTo>
                      <a:lnTo>
                        <a:pt x="70" y="22"/>
                      </a:lnTo>
                      <a:lnTo>
                        <a:pt x="90" y="80"/>
                      </a:lnTo>
                      <a:lnTo>
                        <a:pt x="138" y="112"/>
                      </a:lnTo>
                      <a:lnTo>
                        <a:pt x="130" y="152"/>
                      </a:lnTo>
                      <a:lnTo>
                        <a:pt x="180" y="204"/>
                      </a:lnTo>
                      <a:lnTo>
                        <a:pt x="168" y="244"/>
                      </a:lnTo>
                      <a:lnTo>
                        <a:pt x="198" y="212"/>
                      </a:lnTo>
                      <a:lnTo>
                        <a:pt x="203" y="287"/>
                      </a:lnTo>
                      <a:lnTo>
                        <a:pt x="228" y="274"/>
                      </a:lnTo>
                      <a:lnTo>
                        <a:pt x="228" y="214"/>
                      </a:lnTo>
                      <a:lnTo>
                        <a:pt x="173" y="187"/>
                      </a:lnTo>
                      <a:lnTo>
                        <a:pt x="73" y="0"/>
                      </a:lnTo>
                      <a:lnTo>
                        <a:pt x="15" y="52"/>
                      </a:lnTo>
                      <a:lnTo>
                        <a:pt x="0" y="3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6" name="Group 503"/>
              <p:cNvGrpSpPr>
                <a:grpSpLocks/>
              </p:cNvGrpSpPr>
              <p:nvPr/>
            </p:nvGrpSpPr>
            <p:grpSpPr bwMode="auto">
              <a:xfrm>
                <a:off x="1360" y="2145"/>
                <a:ext cx="18" cy="16"/>
                <a:chOff x="5730" y="8676"/>
                <a:chExt cx="40" cy="43"/>
              </a:xfrm>
            </p:grpSpPr>
            <p:sp>
              <p:nvSpPr>
                <p:cNvPr id="431" name="Freeform 504"/>
                <p:cNvSpPr>
                  <a:spLocks/>
                </p:cNvSpPr>
                <p:nvPr/>
              </p:nvSpPr>
              <p:spPr bwMode="auto">
                <a:xfrm>
                  <a:off x="5730" y="8676"/>
                  <a:ext cx="40" cy="43"/>
                </a:xfrm>
                <a:custGeom>
                  <a:avLst/>
                  <a:gdLst>
                    <a:gd name="T0" fmla="*/ 0 w 40"/>
                    <a:gd name="T1" fmla="*/ 0 h 43"/>
                    <a:gd name="T2" fmla="*/ 12 w 40"/>
                    <a:gd name="T3" fmla="*/ 43 h 43"/>
                    <a:gd name="T4" fmla="*/ 15 w 40"/>
                    <a:gd name="T5" fmla="*/ 15 h 43"/>
                    <a:gd name="T6" fmla="*/ 40 w 40"/>
                    <a:gd name="T7" fmla="*/ 40 h 43"/>
                    <a:gd name="T8" fmla="*/ 20 w 40"/>
                    <a:gd name="T9" fmla="*/ 15 h 43"/>
                    <a:gd name="T10" fmla="*/ 37 w 40"/>
                    <a:gd name="T11" fmla="*/ 0 h 43"/>
                    <a:gd name="T12" fmla="*/ 0 w 40"/>
                    <a:gd name="T13" fmla="*/ 0 h 4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"/>
                    <a:gd name="T22" fmla="*/ 0 h 43"/>
                    <a:gd name="T23" fmla="*/ 40 w 40"/>
                    <a:gd name="T24" fmla="*/ 43 h 4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" h="43">
                      <a:moveTo>
                        <a:pt x="0" y="0"/>
                      </a:moveTo>
                      <a:lnTo>
                        <a:pt x="12" y="43"/>
                      </a:lnTo>
                      <a:lnTo>
                        <a:pt x="15" y="15"/>
                      </a:lnTo>
                      <a:lnTo>
                        <a:pt x="40" y="40"/>
                      </a:lnTo>
                      <a:lnTo>
                        <a:pt x="20" y="15"/>
                      </a:lnTo>
                      <a:lnTo>
                        <a:pt x="3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2" name="Freeform 505"/>
                <p:cNvSpPr>
                  <a:spLocks/>
                </p:cNvSpPr>
                <p:nvPr/>
              </p:nvSpPr>
              <p:spPr bwMode="auto">
                <a:xfrm>
                  <a:off x="5730" y="8676"/>
                  <a:ext cx="40" cy="43"/>
                </a:xfrm>
                <a:custGeom>
                  <a:avLst/>
                  <a:gdLst>
                    <a:gd name="T0" fmla="*/ 0 w 40"/>
                    <a:gd name="T1" fmla="*/ 0 h 43"/>
                    <a:gd name="T2" fmla="*/ 12 w 40"/>
                    <a:gd name="T3" fmla="*/ 43 h 43"/>
                    <a:gd name="T4" fmla="*/ 15 w 40"/>
                    <a:gd name="T5" fmla="*/ 15 h 43"/>
                    <a:gd name="T6" fmla="*/ 40 w 40"/>
                    <a:gd name="T7" fmla="*/ 40 h 43"/>
                    <a:gd name="T8" fmla="*/ 20 w 40"/>
                    <a:gd name="T9" fmla="*/ 15 h 43"/>
                    <a:gd name="T10" fmla="*/ 37 w 40"/>
                    <a:gd name="T11" fmla="*/ 0 h 43"/>
                    <a:gd name="T12" fmla="*/ 0 w 40"/>
                    <a:gd name="T13" fmla="*/ 0 h 4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"/>
                    <a:gd name="T22" fmla="*/ 0 h 43"/>
                    <a:gd name="T23" fmla="*/ 40 w 40"/>
                    <a:gd name="T24" fmla="*/ 43 h 4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" h="43">
                      <a:moveTo>
                        <a:pt x="0" y="0"/>
                      </a:moveTo>
                      <a:lnTo>
                        <a:pt x="12" y="43"/>
                      </a:lnTo>
                      <a:lnTo>
                        <a:pt x="15" y="15"/>
                      </a:lnTo>
                      <a:lnTo>
                        <a:pt x="40" y="40"/>
                      </a:lnTo>
                      <a:lnTo>
                        <a:pt x="20" y="15"/>
                      </a:lnTo>
                      <a:lnTo>
                        <a:pt x="37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7" name="Group 506"/>
              <p:cNvGrpSpPr>
                <a:grpSpLocks/>
              </p:cNvGrpSpPr>
              <p:nvPr/>
            </p:nvGrpSpPr>
            <p:grpSpPr bwMode="auto">
              <a:xfrm>
                <a:off x="1370" y="2158"/>
                <a:ext cx="15" cy="27"/>
                <a:chOff x="5752" y="8711"/>
                <a:chExt cx="35" cy="72"/>
              </a:xfrm>
            </p:grpSpPr>
            <p:sp>
              <p:nvSpPr>
                <p:cNvPr id="429" name="Freeform 507"/>
                <p:cNvSpPr>
                  <a:spLocks/>
                </p:cNvSpPr>
                <p:nvPr/>
              </p:nvSpPr>
              <p:spPr bwMode="auto">
                <a:xfrm>
                  <a:off x="5752" y="8711"/>
                  <a:ext cx="35" cy="72"/>
                </a:xfrm>
                <a:custGeom>
                  <a:avLst/>
                  <a:gdLst>
                    <a:gd name="T0" fmla="*/ 0 w 35"/>
                    <a:gd name="T1" fmla="*/ 0 h 72"/>
                    <a:gd name="T2" fmla="*/ 35 w 35"/>
                    <a:gd name="T3" fmla="*/ 13 h 72"/>
                    <a:gd name="T4" fmla="*/ 35 w 35"/>
                    <a:gd name="T5" fmla="*/ 72 h 72"/>
                    <a:gd name="T6" fmla="*/ 0 w 35"/>
                    <a:gd name="T7" fmla="*/ 0 h 7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72"/>
                    <a:gd name="T14" fmla="*/ 35 w 35"/>
                    <a:gd name="T15" fmla="*/ 72 h 7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72">
                      <a:moveTo>
                        <a:pt x="0" y="0"/>
                      </a:moveTo>
                      <a:lnTo>
                        <a:pt x="35" y="13"/>
                      </a:lnTo>
                      <a:lnTo>
                        <a:pt x="35" y="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30" name="Freeform 508"/>
                <p:cNvSpPr>
                  <a:spLocks/>
                </p:cNvSpPr>
                <p:nvPr/>
              </p:nvSpPr>
              <p:spPr bwMode="auto">
                <a:xfrm>
                  <a:off x="5752" y="8711"/>
                  <a:ext cx="35" cy="72"/>
                </a:xfrm>
                <a:custGeom>
                  <a:avLst/>
                  <a:gdLst>
                    <a:gd name="T0" fmla="*/ 0 w 35"/>
                    <a:gd name="T1" fmla="*/ 0 h 72"/>
                    <a:gd name="T2" fmla="*/ 35 w 35"/>
                    <a:gd name="T3" fmla="*/ 13 h 72"/>
                    <a:gd name="T4" fmla="*/ 35 w 35"/>
                    <a:gd name="T5" fmla="*/ 72 h 72"/>
                    <a:gd name="T6" fmla="*/ 0 w 35"/>
                    <a:gd name="T7" fmla="*/ 0 h 7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72"/>
                    <a:gd name="T14" fmla="*/ 35 w 35"/>
                    <a:gd name="T15" fmla="*/ 72 h 7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72">
                      <a:moveTo>
                        <a:pt x="0" y="0"/>
                      </a:moveTo>
                      <a:lnTo>
                        <a:pt x="35" y="13"/>
                      </a:lnTo>
                      <a:lnTo>
                        <a:pt x="35" y="7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8" name="Group 509"/>
              <p:cNvGrpSpPr>
                <a:grpSpLocks/>
              </p:cNvGrpSpPr>
              <p:nvPr/>
            </p:nvGrpSpPr>
            <p:grpSpPr bwMode="auto">
              <a:xfrm>
                <a:off x="1381" y="2145"/>
                <a:ext cx="14" cy="16"/>
                <a:chOff x="5777" y="8676"/>
                <a:chExt cx="33" cy="43"/>
              </a:xfrm>
            </p:grpSpPr>
            <p:sp>
              <p:nvSpPr>
                <p:cNvPr id="427" name="Freeform 510"/>
                <p:cNvSpPr>
                  <a:spLocks/>
                </p:cNvSpPr>
                <p:nvPr/>
              </p:nvSpPr>
              <p:spPr bwMode="auto">
                <a:xfrm>
                  <a:off x="5777" y="8676"/>
                  <a:ext cx="33" cy="43"/>
                </a:xfrm>
                <a:custGeom>
                  <a:avLst/>
                  <a:gdLst>
                    <a:gd name="T0" fmla="*/ 0 w 33"/>
                    <a:gd name="T1" fmla="*/ 0 h 43"/>
                    <a:gd name="T2" fmla="*/ 5 w 33"/>
                    <a:gd name="T3" fmla="*/ 43 h 43"/>
                    <a:gd name="T4" fmla="*/ 28 w 33"/>
                    <a:gd name="T5" fmla="*/ 43 h 43"/>
                    <a:gd name="T6" fmla="*/ 13 w 33"/>
                    <a:gd name="T7" fmla="*/ 5 h 43"/>
                    <a:gd name="T8" fmla="*/ 33 w 33"/>
                    <a:gd name="T9" fmla="*/ 33 h 43"/>
                    <a:gd name="T10" fmla="*/ 15 w 33"/>
                    <a:gd name="T11" fmla="*/ 0 h 43"/>
                    <a:gd name="T12" fmla="*/ 0 w 33"/>
                    <a:gd name="T13" fmla="*/ 0 h 4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3"/>
                    <a:gd name="T22" fmla="*/ 0 h 43"/>
                    <a:gd name="T23" fmla="*/ 33 w 33"/>
                    <a:gd name="T24" fmla="*/ 43 h 4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3" h="43">
                      <a:moveTo>
                        <a:pt x="0" y="0"/>
                      </a:moveTo>
                      <a:lnTo>
                        <a:pt x="5" y="43"/>
                      </a:lnTo>
                      <a:lnTo>
                        <a:pt x="28" y="43"/>
                      </a:lnTo>
                      <a:lnTo>
                        <a:pt x="13" y="5"/>
                      </a:lnTo>
                      <a:lnTo>
                        <a:pt x="33" y="33"/>
                      </a:lnTo>
                      <a:lnTo>
                        <a:pt x="1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8" name="Freeform 511"/>
                <p:cNvSpPr>
                  <a:spLocks/>
                </p:cNvSpPr>
                <p:nvPr/>
              </p:nvSpPr>
              <p:spPr bwMode="auto">
                <a:xfrm>
                  <a:off x="5777" y="8676"/>
                  <a:ext cx="33" cy="43"/>
                </a:xfrm>
                <a:custGeom>
                  <a:avLst/>
                  <a:gdLst>
                    <a:gd name="T0" fmla="*/ 0 w 33"/>
                    <a:gd name="T1" fmla="*/ 0 h 43"/>
                    <a:gd name="T2" fmla="*/ 5 w 33"/>
                    <a:gd name="T3" fmla="*/ 43 h 43"/>
                    <a:gd name="T4" fmla="*/ 28 w 33"/>
                    <a:gd name="T5" fmla="*/ 43 h 43"/>
                    <a:gd name="T6" fmla="*/ 13 w 33"/>
                    <a:gd name="T7" fmla="*/ 5 h 43"/>
                    <a:gd name="T8" fmla="*/ 33 w 33"/>
                    <a:gd name="T9" fmla="*/ 33 h 43"/>
                    <a:gd name="T10" fmla="*/ 15 w 33"/>
                    <a:gd name="T11" fmla="*/ 0 h 43"/>
                    <a:gd name="T12" fmla="*/ 0 w 33"/>
                    <a:gd name="T13" fmla="*/ 0 h 4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3"/>
                    <a:gd name="T22" fmla="*/ 0 h 43"/>
                    <a:gd name="T23" fmla="*/ 33 w 33"/>
                    <a:gd name="T24" fmla="*/ 43 h 4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3" h="43">
                      <a:moveTo>
                        <a:pt x="0" y="0"/>
                      </a:moveTo>
                      <a:lnTo>
                        <a:pt x="5" y="43"/>
                      </a:lnTo>
                      <a:lnTo>
                        <a:pt x="28" y="43"/>
                      </a:lnTo>
                      <a:lnTo>
                        <a:pt x="13" y="5"/>
                      </a:lnTo>
                      <a:lnTo>
                        <a:pt x="33" y="33"/>
                      </a:ln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9" name="Group 512"/>
              <p:cNvGrpSpPr>
                <a:grpSpLocks/>
              </p:cNvGrpSpPr>
              <p:nvPr/>
            </p:nvGrpSpPr>
            <p:grpSpPr bwMode="auto">
              <a:xfrm>
                <a:off x="1390" y="2169"/>
                <a:ext cx="15" cy="15"/>
                <a:chOff x="5797" y="8741"/>
                <a:chExt cx="35" cy="38"/>
              </a:xfrm>
            </p:grpSpPr>
            <p:sp>
              <p:nvSpPr>
                <p:cNvPr id="425" name="Freeform 513"/>
                <p:cNvSpPr>
                  <a:spLocks/>
                </p:cNvSpPr>
                <p:nvPr/>
              </p:nvSpPr>
              <p:spPr bwMode="auto">
                <a:xfrm>
                  <a:off x="5797" y="8741"/>
                  <a:ext cx="35" cy="38"/>
                </a:xfrm>
                <a:custGeom>
                  <a:avLst/>
                  <a:gdLst>
                    <a:gd name="T0" fmla="*/ 0 w 35"/>
                    <a:gd name="T1" fmla="*/ 0 h 38"/>
                    <a:gd name="T2" fmla="*/ 30 w 35"/>
                    <a:gd name="T3" fmla="*/ 38 h 38"/>
                    <a:gd name="T4" fmla="*/ 35 w 35"/>
                    <a:gd name="T5" fmla="*/ 5 h 38"/>
                    <a:gd name="T6" fmla="*/ 0 w 35"/>
                    <a:gd name="T7" fmla="*/ 0 h 3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38"/>
                    <a:gd name="T14" fmla="*/ 35 w 35"/>
                    <a:gd name="T15" fmla="*/ 38 h 3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38">
                      <a:moveTo>
                        <a:pt x="0" y="0"/>
                      </a:moveTo>
                      <a:lnTo>
                        <a:pt x="30" y="38"/>
                      </a:lnTo>
                      <a:lnTo>
                        <a:pt x="35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6" name="Freeform 514"/>
                <p:cNvSpPr>
                  <a:spLocks/>
                </p:cNvSpPr>
                <p:nvPr/>
              </p:nvSpPr>
              <p:spPr bwMode="auto">
                <a:xfrm>
                  <a:off x="5797" y="8741"/>
                  <a:ext cx="35" cy="38"/>
                </a:xfrm>
                <a:custGeom>
                  <a:avLst/>
                  <a:gdLst>
                    <a:gd name="T0" fmla="*/ 0 w 35"/>
                    <a:gd name="T1" fmla="*/ 0 h 38"/>
                    <a:gd name="T2" fmla="*/ 30 w 35"/>
                    <a:gd name="T3" fmla="*/ 38 h 38"/>
                    <a:gd name="T4" fmla="*/ 35 w 35"/>
                    <a:gd name="T5" fmla="*/ 5 h 38"/>
                    <a:gd name="T6" fmla="*/ 0 w 35"/>
                    <a:gd name="T7" fmla="*/ 0 h 3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38"/>
                    <a:gd name="T14" fmla="*/ 35 w 35"/>
                    <a:gd name="T15" fmla="*/ 38 h 3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38">
                      <a:moveTo>
                        <a:pt x="0" y="0"/>
                      </a:moveTo>
                      <a:lnTo>
                        <a:pt x="30" y="38"/>
                      </a:lnTo>
                      <a:lnTo>
                        <a:pt x="35" y="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0" name="Group 515"/>
              <p:cNvGrpSpPr>
                <a:grpSpLocks/>
              </p:cNvGrpSpPr>
              <p:nvPr/>
            </p:nvGrpSpPr>
            <p:grpSpPr bwMode="auto">
              <a:xfrm>
                <a:off x="1393" y="2185"/>
                <a:ext cx="19" cy="28"/>
                <a:chOff x="5805" y="8783"/>
                <a:chExt cx="42" cy="73"/>
              </a:xfrm>
            </p:grpSpPr>
            <p:sp>
              <p:nvSpPr>
                <p:cNvPr id="423" name="Freeform 516"/>
                <p:cNvSpPr>
                  <a:spLocks/>
                </p:cNvSpPr>
                <p:nvPr/>
              </p:nvSpPr>
              <p:spPr bwMode="auto">
                <a:xfrm>
                  <a:off x="5805" y="8783"/>
                  <a:ext cx="42" cy="73"/>
                </a:xfrm>
                <a:custGeom>
                  <a:avLst/>
                  <a:gdLst>
                    <a:gd name="T0" fmla="*/ 0 w 42"/>
                    <a:gd name="T1" fmla="*/ 0 h 73"/>
                    <a:gd name="T2" fmla="*/ 35 w 42"/>
                    <a:gd name="T3" fmla="*/ 23 h 73"/>
                    <a:gd name="T4" fmla="*/ 42 w 42"/>
                    <a:gd name="T5" fmla="*/ 73 h 73"/>
                    <a:gd name="T6" fmla="*/ 0 w 42"/>
                    <a:gd name="T7" fmla="*/ 0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0"/>
                      </a:moveTo>
                      <a:lnTo>
                        <a:pt x="35" y="23"/>
                      </a:lnTo>
                      <a:lnTo>
                        <a:pt x="42" y="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4" name="Freeform 517"/>
                <p:cNvSpPr>
                  <a:spLocks/>
                </p:cNvSpPr>
                <p:nvPr/>
              </p:nvSpPr>
              <p:spPr bwMode="auto">
                <a:xfrm>
                  <a:off x="5805" y="8783"/>
                  <a:ext cx="42" cy="73"/>
                </a:xfrm>
                <a:custGeom>
                  <a:avLst/>
                  <a:gdLst>
                    <a:gd name="T0" fmla="*/ 0 w 42"/>
                    <a:gd name="T1" fmla="*/ 0 h 73"/>
                    <a:gd name="T2" fmla="*/ 35 w 42"/>
                    <a:gd name="T3" fmla="*/ 23 h 73"/>
                    <a:gd name="T4" fmla="*/ 42 w 42"/>
                    <a:gd name="T5" fmla="*/ 73 h 73"/>
                    <a:gd name="T6" fmla="*/ 0 w 42"/>
                    <a:gd name="T7" fmla="*/ 0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0"/>
                      </a:moveTo>
                      <a:lnTo>
                        <a:pt x="35" y="23"/>
                      </a:lnTo>
                      <a:lnTo>
                        <a:pt x="42" y="7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1" name="Group 518"/>
              <p:cNvGrpSpPr>
                <a:grpSpLocks/>
              </p:cNvGrpSpPr>
              <p:nvPr/>
            </p:nvGrpSpPr>
            <p:grpSpPr bwMode="auto">
              <a:xfrm>
                <a:off x="1420" y="2192"/>
                <a:ext cx="14" cy="16"/>
                <a:chOff x="5865" y="8801"/>
                <a:chExt cx="32" cy="42"/>
              </a:xfrm>
            </p:grpSpPr>
            <p:sp>
              <p:nvSpPr>
                <p:cNvPr id="421" name="Freeform 519"/>
                <p:cNvSpPr>
                  <a:spLocks/>
                </p:cNvSpPr>
                <p:nvPr/>
              </p:nvSpPr>
              <p:spPr bwMode="auto">
                <a:xfrm>
                  <a:off x="5865" y="8801"/>
                  <a:ext cx="32" cy="42"/>
                </a:xfrm>
                <a:custGeom>
                  <a:avLst/>
                  <a:gdLst>
                    <a:gd name="T0" fmla="*/ 0 w 32"/>
                    <a:gd name="T1" fmla="*/ 25 h 42"/>
                    <a:gd name="T2" fmla="*/ 22 w 32"/>
                    <a:gd name="T3" fmla="*/ 0 h 42"/>
                    <a:gd name="T4" fmla="*/ 32 w 32"/>
                    <a:gd name="T5" fmla="*/ 42 h 42"/>
                    <a:gd name="T6" fmla="*/ 0 w 32"/>
                    <a:gd name="T7" fmla="*/ 25 h 4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2"/>
                    <a:gd name="T13" fmla="*/ 0 h 42"/>
                    <a:gd name="T14" fmla="*/ 32 w 32"/>
                    <a:gd name="T15" fmla="*/ 42 h 4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2" h="42">
                      <a:moveTo>
                        <a:pt x="0" y="25"/>
                      </a:moveTo>
                      <a:lnTo>
                        <a:pt x="22" y="0"/>
                      </a:lnTo>
                      <a:lnTo>
                        <a:pt x="32" y="42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" name="Freeform 520"/>
                <p:cNvSpPr>
                  <a:spLocks/>
                </p:cNvSpPr>
                <p:nvPr/>
              </p:nvSpPr>
              <p:spPr bwMode="auto">
                <a:xfrm>
                  <a:off x="5865" y="8801"/>
                  <a:ext cx="32" cy="42"/>
                </a:xfrm>
                <a:custGeom>
                  <a:avLst/>
                  <a:gdLst>
                    <a:gd name="T0" fmla="*/ 0 w 32"/>
                    <a:gd name="T1" fmla="*/ 25 h 42"/>
                    <a:gd name="T2" fmla="*/ 22 w 32"/>
                    <a:gd name="T3" fmla="*/ 0 h 42"/>
                    <a:gd name="T4" fmla="*/ 32 w 32"/>
                    <a:gd name="T5" fmla="*/ 42 h 42"/>
                    <a:gd name="T6" fmla="*/ 0 w 32"/>
                    <a:gd name="T7" fmla="*/ 25 h 4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2"/>
                    <a:gd name="T13" fmla="*/ 0 h 42"/>
                    <a:gd name="T14" fmla="*/ 32 w 32"/>
                    <a:gd name="T15" fmla="*/ 42 h 4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2" h="42">
                      <a:moveTo>
                        <a:pt x="0" y="25"/>
                      </a:moveTo>
                      <a:lnTo>
                        <a:pt x="22" y="0"/>
                      </a:lnTo>
                      <a:lnTo>
                        <a:pt x="32" y="42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2" name="Group 521"/>
              <p:cNvGrpSpPr>
                <a:grpSpLocks/>
              </p:cNvGrpSpPr>
              <p:nvPr/>
            </p:nvGrpSpPr>
            <p:grpSpPr bwMode="auto">
              <a:xfrm>
                <a:off x="1509" y="2325"/>
                <a:ext cx="729" cy="427"/>
                <a:chOff x="6067" y="9151"/>
                <a:chExt cx="1647" cy="1123"/>
              </a:xfrm>
            </p:grpSpPr>
            <p:sp>
              <p:nvSpPr>
                <p:cNvPr id="419" name="Freeform 522"/>
                <p:cNvSpPr>
                  <a:spLocks/>
                </p:cNvSpPr>
                <p:nvPr/>
              </p:nvSpPr>
              <p:spPr bwMode="auto">
                <a:xfrm>
                  <a:off x="6067" y="9151"/>
                  <a:ext cx="1647" cy="1123"/>
                </a:xfrm>
                <a:custGeom>
                  <a:avLst/>
                  <a:gdLst>
                    <a:gd name="T0" fmla="*/ 15 w 1647"/>
                    <a:gd name="T1" fmla="*/ 149 h 1123"/>
                    <a:gd name="T2" fmla="*/ 17 w 1647"/>
                    <a:gd name="T3" fmla="*/ 169 h 1123"/>
                    <a:gd name="T4" fmla="*/ 50 w 1647"/>
                    <a:gd name="T5" fmla="*/ 551 h 1123"/>
                    <a:gd name="T6" fmla="*/ 65 w 1647"/>
                    <a:gd name="T7" fmla="*/ 594 h 1123"/>
                    <a:gd name="T8" fmla="*/ 169 w 1647"/>
                    <a:gd name="T9" fmla="*/ 739 h 1123"/>
                    <a:gd name="T10" fmla="*/ 282 w 1647"/>
                    <a:gd name="T11" fmla="*/ 799 h 1123"/>
                    <a:gd name="T12" fmla="*/ 519 w 1647"/>
                    <a:gd name="T13" fmla="*/ 839 h 1123"/>
                    <a:gd name="T14" fmla="*/ 659 w 1647"/>
                    <a:gd name="T15" fmla="*/ 924 h 1123"/>
                    <a:gd name="T16" fmla="*/ 786 w 1647"/>
                    <a:gd name="T17" fmla="*/ 1096 h 1123"/>
                    <a:gd name="T18" fmla="*/ 838 w 1647"/>
                    <a:gd name="T19" fmla="*/ 958 h 1123"/>
                    <a:gd name="T20" fmla="*/ 933 w 1647"/>
                    <a:gd name="T21" fmla="*/ 924 h 1123"/>
                    <a:gd name="T22" fmla="*/ 1008 w 1647"/>
                    <a:gd name="T23" fmla="*/ 909 h 1123"/>
                    <a:gd name="T24" fmla="*/ 1035 w 1647"/>
                    <a:gd name="T25" fmla="*/ 901 h 1123"/>
                    <a:gd name="T26" fmla="*/ 1048 w 1647"/>
                    <a:gd name="T27" fmla="*/ 904 h 1123"/>
                    <a:gd name="T28" fmla="*/ 1193 w 1647"/>
                    <a:gd name="T29" fmla="*/ 951 h 1123"/>
                    <a:gd name="T30" fmla="*/ 1235 w 1647"/>
                    <a:gd name="T31" fmla="*/ 1123 h 1123"/>
                    <a:gd name="T32" fmla="*/ 1265 w 1647"/>
                    <a:gd name="T33" fmla="*/ 1046 h 1123"/>
                    <a:gd name="T34" fmla="*/ 1255 w 1647"/>
                    <a:gd name="T35" fmla="*/ 804 h 1123"/>
                    <a:gd name="T36" fmla="*/ 1370 w 1647"/>
                    <a:gd name="T37" fmla="*/ 649 h 1123"/>
                    <a:gd name="T38" fmla="*/ 1375 w 1647"/>
                    <a:gd name="T39" fmla="*/ 601 h 1123"/>
                    <a:gd name="T40" fmla="*/ 1352 w 1647"/>
                    <a:gd name="T41" fmla="*/ 526 h 1123"/>
                    <a:gd name="T42" fmla="*/ 1372 w 1647"/>
                    <a:gd name="T43" fmla="*/ 501 h 1123"/>
                    <a:gd name="T44" fmla="*/ 1395 w 1647"/>
                    <a:gd name="T45" fmla="*/ 594 h 1123"/>
                    <a:gd name="T46" fmla="*/ 1405 w 1647"/>
                    <a:gd name="T47" fmla="*/ 479 h 1123"/>
                    <a:gd name="T48" fmla="*/ 1447 w 1647"/>
                    <a:gd name="T49" fmla="*/ 422 h 1123"/>
                    <a:gd name="T50" fmla="*/ 1537 w 1647"/>
                    <a:gd name="T51" fmla="*/ 357 h 1123"/>
                    <a:gd name="T52" fmla="*/ 1642 w 1647"/>
                    <a:gd name="T53" fmla="*/ 242 h 1123"/>
                    <a:gd name="T54" fmla="*/ 1624 w 1647"/>
                    <a:gd name="T55" fmla="*/ 187 h 1123"/>
                    <a:gd name="T56" fmla="*/ 1579 w 1647"/>
                    <a:gd name="T57" fmla="*/ 104 h 1123"/>
                    <a:gd name="T58" fmla="*/ 1395 w 1647"/>
                    <a:gd name="T59" fmla="*/ 252 h 1123"/>
                    <a:gd name="T60" fmla="*/ 1300 w 1647"/>
                    <a:gd name="T61" fmla="*/ 312 h 1123"/>
                    <a:gd name="T62" fmla="*/ 1220 w 1647"/>
                    <a:gd name="T63" fmla="*/ 392 h 1123"/>
                    <a:gd name="T64" fmla="*/ 1183 w 1647"/>
                    <a:gd name="T65" fmla="*/ 367 h 1123"/>
                    <a:gd name="T66" fmla="*/ 1200 w 1647"/>
                    <a:gd name="T67" fmla="*/ 337 h 1123"/>
                    <a:gd name="T68" fmla="*/ 1190 w 1647"/>
                    <a:gd name="T69" fmla="*/ 267 h 1123"/>
                    <a:gd name="T70" fmla="*/ 1170 w 1647"/>
                    <a:gd name="T71" fmla="*/ 209 h 1123"/>
                    <a:gd name="T72" fmla="*/ 1095 w 1647"/>
                    <a:gd name="T73" fmla="*/ 242 h 1123"/>
                    <a:gd name="T74" fmla="*/ 1058 w 1647"/>
                    <a:gd name="T75" fmla="*/ 377 h 1123"/>
                    <a:gd name="T76" fmla="*/ 1068 w 1647"/>
                    <a:gd name="T77" fmla="*/ 212 h 1123"/>
                    <a:gd name="T78" fmla="*/ 1083 w 1647"/>
                    <a:gd name="T79" fmla="*/ 177 h 1123"/>
                    <a:gd name="T80" fmla="*/ 1148 w 1647"/>
                    <a:gd name="T81" fmla="*/ 144 h 1123"/>
                    <a:gd name="T82" fmla="*/ 1033 w 1647"/>
                    <a:gd name="T83" fmla="*/ 129 h 1123"/>
                    <a:gd name="T84" fmla="*/ 980 w 1647"/>
                    <a:gd name="T85" fmla="*/ 142 h 1123"/>
                    <a:gd name="T86" fmla="*/ 993 w 1647"/>
                    <a:gd name="T87" fmla="*/ 77 h 1123"/>
                    <a:gd name="T88" fmla="*/ 838 w 1647"/>
                    <a:gd name="T89" fmla="*/ 0 h 1123"/>
                    <a:gd name="T90" fmla="*/ 52 w 1647"/>
                    <a:gd name="T91" fmla="*/ 20 h 1123"/>
                    <a:gd name="T92" fmla="*/ 50 w 1647"/>
                    <a:gd name="T93" fmla="*/ 104 h 1123"/>
                    <a:gd name="T94" fmla="*/ 0 w 1647"/>
                    <a:gd name="T95" fmla="*/ 64 h 1123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647"/>
                    <a:gd name="T145" fmla="*/ 0 h 1123"/>
                    <a:gd name="T146" fmla="*/ 1647 w 1647"/>
                    <a:gd name="T147" fmla="*/ 1123 h 1123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647" h="1123">
                      <a:moveTo>
                        <a:pt x="0" y="64"/>
                      </a:moveTo>
                      <a:lnTo>
                        <a:pt x="15" y="149"/>
                      </a:lnTo>
                      <a:lnTo>
                        <a:pt x="37" y="164"/>
                      </a:lnTo>
                      <a:lnTo>
                        <a:pt x="17" y="169"/>
                      </a:lnTo>
                      <a:lnTo>
                        <a:pt x="5" y="447"/>
                      </a:lnTo>
                      <a:lnTo>
                        <a:pt x="50" y="551"/>
                      </a:lnTo>
                      <a:lnTo>
                        <a:pt x="77" y="551"/>
                      </a:lnTo>
                      <a:lnTo>
                        <a:pt x="65" y="594"/>
                      </a:lnTo>
                      <a:lnTo>
                        <a:pt x="115" y="709"/>
                      </a:lnTo>
                      <a:lnTo>
                        <a:pt x="169" y="739"/>
                      </a:lnTo>
                      <a:lnTo>
                        <a:pt x="214" y="804"/>
                      </a:lnTo>
                      <a:lnTo>
                        <a:pt x="282" y="799"/>
                      </a:lnTo>
                      <a:lnTo>
                        <a:pt x="389" y="864"/>
                      </a:lnTo>
                      <a:lnTo>
                        <a:pt x="519" y="839"/>
                      </a:lnTo>
                      <a:lnTo>
                        <a:pt x="596" y="956"/>
                      </a:lnTo>
                      <a:lnTo>
                        <a:pt x="659" y="924"/>
                      </a:lnTo>
                      <a:lnTo>
                        <a:pt x="728" y="1068"/>
                      </a:lnTo>
                      <a:lnTo>
                        <a:pt x="786" y="1096"/>
                      </a:lnTo>
                      <a:lnTo>
                        <a:pt x="778" y="1013"/>
                      </a:lnTo>
                      <a:lnTo>
                        <a:pt x="838" y="958"/>
                      </a:lnTo>
                      <a:lnTo>
                        <a:pt x="846" y="924"/>
                      </a:lnTo>
                      <a:lnTo>
                        <a:pt x="933" y="924"/>
                      </a:lnTo>
                      <a:lnTo>
                        <a:pt x="1005" y="956"/>
                      </a:lnTo>
                      <a:lnTo>
                        <a:pt x="1008" y="909"/>
                      </a:lnTo>
                      <a:lnTo>
                        <a:pt x="975" y="904"/>
                      </a:lnTo>
                      <a:lnTo>
                        <a:pt x="1035" y="901"/>
                      </a:lnTo>
                      <a:lnTo>
                        <a:pt x="1040" y="876"/>
                      </a:lnTo>
                      <a:lnTo>
                        <a:pt x="1048" y="904"/>
                      </a:lnTo>
                      <a:lnTo>
                        <a:pt x="1163" y="916"/>
                      </a:lnTo>
                      <a:lnTo>
                        <a:pt x="1193" y="951"/>
                      </a:lnTo>
                      <a:lnTo>
                        <a:pt x="1198" y="1031"/>
                      </a:lnTo>
                      <a:lnTo>
                        <a:pt x="1235" y="1123"/>
                      </a:lnTo>
                      <a:lnTo>
                        <a:pt x="1257" y="1118"/>
                      </a:lnTo>
                      <a:lnTo>
                        <a:pt x="1265" y="1046"/>
                      </a:lnTo>
                      <a:lnTo>
                        <a:pt x="1228" y="876"/>
                      </a:lnTo>
                      <a:lnTo>
                        <a:pt x="1255" y="804"/>
                      </a:lnTo>
                      <a:lnTo>
                        <a:pt x="1400" y="664"/>
                      </a:lnTo>
                      <a:lnTo>
                        <a:pt x="1370" y="649"/>
                      </a:lnTo>
                      <a:lnTo>
                        <a:pt x="1395" y="646"/>
                      </a:lnTo>
                      <a:lnTo>
                        <a:pt x="1375" y="601"/>
                      </a:lnTo>
                      <a:lnTo>
                        <a:pt x="1377" y="561"/>
                      </a:lnTo>
                      <a:lnTo>
                        <a:pt x="1352" y="526"/>
                      </a:lnTo>
                      <a:lnTo>
                        <a:pt x="1377" y="551"/>
                      </a:lnTo>
                      <a:lnTo>
                        <a:pt x="1372" y="501"/>
                      </a:lnTo>
                      <a:lnTo>
                        <a:pt x="1390" y="484"/>
                      </a:lnTo>
                      <a:lnTo>
                        <a:pt x="1395" y="594"/>
                      </a:lnTo>
                      <a:lnTo>
                        <a:pt x="1420" y="526"/>
                      </a:lnTo>
                      <a:lnTo>
                        <a:pt x="1405" y="479"/>
                      </a:lnTo>
                      <a:lnTo>
                        <a:pt x="1420" y="511"/>
                      </a:lnTo>
                      <a:lnTo>
                        <a:pt x="1447" y="422"/>
                      </a:lnTo>
                      <a:lnTo>
                        <a:pt x="1562" y="379"/>
                      </a:lnTo>
                      <a:lnTo>
                        <a:pt x="1537" y="357"/>
                      </a:lnTo>
                      <a:lnTo>
                        <a:pt x="1552" y="289"/>
                      </a:lnTo>
                      <a:lnTo>
                        <a:pt x="1642" y="242"/>
                      </a:lnTo>
                      <a:lnTo>
                        <a:pt x="1647" y="212"/>
                      </a:lnTo>
                      <a:lnTo>
                        <a:pt x="1624" y="187"/>
                      </a:lnTo>
                      <a:lnTo>
                        <a:pt x="1624" y="122"/>
                      </a:lnTo>
                      <a:lnTo>
                        <a:pt x="1579" y="104"/>
                      </a:lnTo>
                      <a:lnTo>
                        <a:pt x="1542" y="209"/>
                      </a:lnTo>
                      <a:lnTo>
                        <a:pt x="1395" y="252"/>
                      </a:lnTo>
                      <a:lnTo>
                        <a:pt x="1385" y="294"/>
                      </a:lnTo>
                      <a:lnTo>
                        <a:pt x="1300" y="312"/>
                      </a:lnTo>
                      <a:lnTo>
                        <a:pt x="1307" y="329"/>
                      </a:lnTo>
                      <a:lnTo>
                        <a:pt x="1220" y="392"/>
                      </a:lnTo>
                      <a:lnTo>
                        <a:pt x="1188" y="389"/>
                      </a:lnTo>
                      <a:lnTo>
                        <a:pt x="1183" y="367"/>
                      </a:lnTo>
                      <a:lnTo>
                        <a:pt x="1190" y="347"/>
                      </a:lnTo>
                      <a:lnTo>
                        <a:pt x="1200" y="337"/>
                      </a:lnTo>
                      <a:lnTo>
                        <a:pt x="1205" y="319"/>
                      </a:lnTo>
                      <a:lnTo>
                        <a:pt x="1190" y="267"/>
                      </a:lnTo>
                      <a:lnTo>
                        <a:pt x="1160" y="289"/>
                      </a:lnTo>
                      <a:lnTo>
                        <a:pt x="1170" y="209"/>
                      </a:lnTo>
                      <a:lnTo>
                        <a:pt x="1130" y="187"/>
                      </a:lnTo>
                      <a:lnTo>
                        <a:pt x="1095" y="242"/>
                      </a:lnTo>
                      <a:lnTo>
                        <a:pt x="1080" y="372"/>
                      </a:lnTo>
                      <a:lnTo>
                        <a:pt x="1058" y="377"/>
                      </a:lnTo>
                      <a:lnTo>
                        <a:pt x="1048" y="312"/>
                      </a:lnTo>
                      <a:lnTo>
                        <a:pt x="1068" y="212"/>
                      </a:lnTo>
                      <a:lnTo>
                        <a:pt x="1050" y="227"/>
                      </a:lnTo>
                      <a:lnTo>
                        <a:pt x="1083" y="177"/>
                      </a:lnTo>
                      <a:lnTo>
                        <a:pt x="1160" y="172"/>
                      </a:lnTo>
                      <a:lnTo>
                        <a:pt x="1148" y="144"/>
                      </a:lnTo>
                      <a:lnTo>
                        <a:pt x="1140" y="144"/>
                      </a:lnTo>
                      <a:lnTo>
                        <a:pt x="1033" y="129"/>
                      </a:lnTo>
                      <a:lnTo>
                        <a:pt x="1050" y="102"/>
                      </a:lnTo>
                      <a:lnTo>
                        <a:pt x="980" y="142"/>
                      </a:lnTo>
                      <a:lnTo>
                        <a:pt x="933" y="142"/>
                      </a:lnTo>
                      <a:lnTo>
                        <a:pt x="993" y="77"/>
                      </a:lnTo>
                      <a:lnTo>
                        <a:pt x="861" y="35"/>
                      </a:lnTo>
                      <a:lnTo>
                        <a:pt x="838" y="0"/>
                      </a:lnTo>
                      <a:lnTo>
                        <a:pt x="838" y="20"/>
                      </a:lnTo>
                      <a:lnTo>
                        <a:pt x="52" y="20"/>
                      </a:lnTo>
                      <a:lnTo>
                        <a:pt x="67" y="69"/>
                      </a:lnTo>
                      <a:lnTo>
                        <a:pt x="50" y="104"/>
                      </a:lnTo>
                      <a:lnTo>
                        <a:pt x="55" y="69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" name="Freeform 523"/>
                <p:cNvSpPr>
                  <a:spLocks/>
                </p:cNvSpPr>
                <p:nvPr/>
              </p:nvSpPr>
              <p:spPr bwMode="auto">
                <a:xfrm>
                  <a:off x="6067" y="9151"/>
                  <a:ext cx="1647" cy="1123"/>
                </a:xfrm>
                <a:custGeom>
                  <a:avLst/>
                  <a:gdLst>
                    <a:gd name="T0" fmla="*/ 15 w 1647"/>
                    <a:gd name="T1" fmla="*/ 149 h 1123"/>
                    <a:gd name="T2" fmla="*/ 17 w 1647"/>
                    <a:gd name="T3" fmla="*/ 169 h 1123"/>
                    <a:gd name="T4" fmla="*/ 50 w 1647"/>
                    <a:gd name="T5" fmla="*/ 551 h 1123"/>
                    <a:gd name="T6" fmla="*/ 65 w 1647"/>
                    <a:gd name="T7" fmla="*/ 594 h 1123"/>
                    <a:gd name="T8" fmla="*/ 169 w 1647"/>
                    <a:gd name="T9" fmla="*/ 739 h 1123"/>
                    <a:gd name="T10" fmla="*/ 282 w 1647"/>
                    <a:gd name="T11" fmla="*/ 799 h 1123"/>
                    <a:gd name="T12" fmla="*/ 519 w 1647"/>
                    <a:gd name="T13" fmla="*/ 839 h 1123"/>
                    <a:gd name="T14" fmla="*/ 659 w 1647"/>
                    <a:gd name="T15" fmla="*/ 924 h 1123"/>
                    <a:gd name="T16" fmla="*/ 786 w 1647"/>
                    <a:gd name="T17" fmla="*/ 1096 h 1123"/>
                    <a:gd name="T18" fmla="*/ 838 w 1647"/>
                    <a:gd name="T19" fmla="*/ 958 h 1123"/>
                    <a:gd name="T20" fmla="*/ 933 w 1647"/>
                    <a:gd name="T21" fmla="*/ 924 h 1123"/>
                    <a:gd name="T22" fmla="*/ 1008 w 1647"/>
                    <a:gd name="T23" fmla="*/ 909 h 1123"/>
                    <a:gd name="T24" fmla="*/ 1035 w 1647"/>
                    <a:gd name="T25" fmla="*/ 901 h 1123"/>
                    <a:gd name="T26" fmla="*/ 1048 w 1647"/>
                    <a:gd name="T27" fmla="*/ 904 h 1123"/>
                    <a:gd name="T28" fmla="*/ 1193 w 1647"/>
                    <a:gd name="T29" fmla="*/ 951 h 1123"/>
                    <a:gd name="T30" fmla="*/ 1235 w 1647"/>
                    <a:gd name="T31" fmla="*/ 1123 h 1123"/>
                    <a:gd name="T32" fmla="*/ 1265 w 1647"/>
                    <a:gd name="T33" fmla="*/ 1046 h 1123"/>
                    <a:gd name="T34" fmla="*/ 1255 w 1647"/>
                    <a:gd name="T35" fmla="*/ 804 h 1123"/>
                    <a:gd name="T36" fmla="*/ 1370 w 1647"/>
                    <a:gd name="T37" fmla="*/ 649 h 1123"/>
                    <a:gd name="T38" fmla="*/ 1375 w 1647"/>
                    <a:gd name="T39" fmla="*/ 601 h 1123"/>
                    <a:gd name="T40" fmla="*/ 1352 w 1647"/>
                    <a:gd name="T41" fmla="*/ 526 h 1123"/>
                    <a:gd name="T42" fmla="*/ 1372 w 1647"/>
                    <a:gd name="T43" fmla="*/ 501 h 1123"/>
                    <a:gd name="T44" fmla="*/ 1395 w 1647"/>
                    <a:gd name="T45" fmla="*/ 594 h 1123"/>
                    <a:gd name="T46" fmla="*/ 1405 w 1647"/>
                    <a:gd name="T47" fmla="*/ 479 h 1123"/>
                    <a:gd name="T48" fmla="*/ 1447 w 1647"/>
                    <a:gd name="T49" fmla="*/ 422 h 1123"/>
                    <a:gd name="T50" fmla="*/ 1537 w 1647"/>
                    <a:gd name="T51" fmla="*/ 357 h 1123"/>
                    <a:gd name="T52" fmla="*/ 1642 w 1647"/>
                    <a:gd name="T53" fmla="*/ 242 h 1123"/>
                    <a:gd name="T54" fmla="*/ 1624 w 1647"/>
                    <a:gd name="T55" fmla="*/ 187 h 1123"/>
                    <a:gd name="T56" fmla="*/ 1579 w 1647"/>
                    <a:gd name="T57" fmla="*/ 104 h 1123"/>
                    <a:gd name="T58" fmla="*/ 1395 w 1647"/>
                    <a:gd name="T59" fmla="*/ 252 h 1123"/>
                    <a:gd name="T60" fmla="*/ 1300 w 1647"/>
                    <a:gd name="T61" fmla="*/ 312 h 1123"/>
                    <a:gd name="T62" fmla="*/ 1220 w 1647"/>
                    <a:gd name="T63" fmla="*/ 392 h 1123"/>
                    <a:gd name="T64" fmla="*/ 1183 w 1647"/>
                    <a:gd name="T65" fmla="*/ 367 h 1123"/>
                    <a:gd name="T66" fmla="*/ 1200 w 1647"/>
                    <a:gd name="T67" fmla="*/ 337 h 1123"/>
                    <a:gd name="T68" fmla="*/ 1190 w 1647"/>
                    <a:gd name="T69" fmla="*/ 267 h 1123"/>
                    <a:gd name="T70" fmla="*/ 1170 w 1647"/>
                    <a:gd name="T71" fmla="*/ 209 h 1123"/>
                    <a:gd name="T72" fmla="*/ 1095 w 1647"/>
                    <a:gd name="T73" fmla="*/ 242 h 1123"/>
                    <a:gd name="T74" fmla="*/ 1058 w 1647"/>
                    <a:gd name="T75" fmla="*/ 377 h 1123"/>
                    <a:gd name="T76" fmla="*/ 1068 w 1647"/>
                    <a:gd name="T77" fmla="*/ 212 h 1123"/>
                    <a:gd name="T78" fmla="*/ 1083 w 1647"/>
                    <a:gd name="T79" fmla="*/ 177 h 1123"/>
                    <a:gd name="T80" fmla="*/ 1148 w 1647"/>
                    <a:gd name="T81" fmla="*/ 144 h 1123"/>
                    <a:gd name="T82" fmla="*/ 1033 w 1647"/>
                    <a:gd name="T83" fmla="*/ 129 h 1123"/>
                    <a:gd name="T84" fmla="*/ 980 w 1647"/>
                    <a:gd name="T85" fmla="*/ 142 h 1123"/>
                    <a:gd name="T86" fmla="*/ 993 w 1647"/>
                    <a:gd name="T87" fmla="*/ 77 h 1123"/>
                    <a:gd name="T88" fmla="*/ 838 w 1647"/>
                    <a:gd name="T89" fmla="*/ 0 h 1123"/>
                    <a:gd name="T90" fmla="*/ 52 w 1647"/>
                    <a:gd name="T91" fmla="*/ 20 h 1123"/>
                    <a:gd name="T92" fmla="*/ 50 w 1647"/>
                    <a:gd name="T93" fmla="*/ 104 h 1123"/>
                    <a:gd name="T94" fmla="*/ 0 w 1647"/>
                    <a:gd name="T95" fmla="*/ 64 h 1123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647"/>
                    <a:gd name="T145" fmla="*/ 0 h 1123"/>
                    <a:gd name="T146" fmla="*/ 1647 w 1647"/>
                    <a:gd name="T147" fmla="*/ 1123 h 1123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647" h="1123">
                      <a:moveTo>
                        <a:pt x="0" y="64"/>
                      </a:moveTo>
                      <a:lnTo>
                        <a:pt x="15" y="149"/>
                      </a:lnTo>
                      <a:lnTo>
                        <a:pt x="37" y="164"/>
                      </a:lnTo>
                      <a:lnTo>
                        <a:pt x="17" y="169"/>
                      </a:lnTo>
                      <a:lnTo>
                        <a:pt x="5" y="447"/>
                      </a:lnTo>
                      <a:lnTo>
                        <a:pt x="50" y="551"/>
                      </a:lnTo>
                      <a:lnTo>
                        <a:pt x="77" y="551"/>
                      </a:lnTo>
                      <a:lnTo>
                        <a:pt x="65" y="594"/>
                      </a:lnTo>
                      <a:lnTo>
                        <a:pt x="115" y="709"/>
                      </a:lnTo>
                      <a:lnTo>
                        <a:pt x="169" y="739"/>
                      </a:lnTo>
                      <a:lnTo>
                        <a:pt x="214" y="804"/>
                      </a:lnTo>
                      <a:lnTo>
                        <a:pt x="282" y="799"/>
                      </a:lnTo>
                      <a:lnTo>
                        <a:pt x="389" y="864"/>
                      </a:lnTo>
                      <a:lnTo>
                        <a:pt x="519" y="839"/>
                      </a:lnTo>
                      <a:lnTo>
                        <a:pt x="596" y="956"/>
                      </a:lnTo>
                      <a:lnTo>
                        <a:pt x="659" y="924"/>
                      </a:lnTo>
                      <a:lnTo>
                        <a:pt x="728" y="1068"/>
                      </a:lnTo>
                      <a:lnTo>
                        <a:pt x="786" y="1096"/>
                      </a:lnTo>
                      <a:lnTo>
                        <a:pt x="778" y="1013"/>
                      </a:lnTo>
                      <a:lnTo>
                        <a:pt x="838" y="958"/>
                      </a:lnTo>
                      <a:lnTo>
                        <a:pt x="846" y="924"/>
                      </a:lnTo>
                      <a:lnTo>
                        <a:pt x="933" y="924"/>
                      </a:lnTo>
                      <a:lnTo>
                        <a:pt x="1005" y="956"/>
                      </a:lnTo>
                      <a:lnTo>
                        <a:pt x="1008" y="909"/>
                      </a:lnTo>
                      <a:lnTo>
                        <a:pt x="975" y="904"/>
                      </a:lnTo>
                      <a:lnTo>
                        <a:pt x="1035" y="901"/>
                      </a:lnTo>
                      <a:lnTo>
                        <a:pt x="1040" y="876"/>
                      </a:lnTo>
                      <a:lnTo>
                        <a:pt x="1048" y="904"/>
                      </a:lnTo>
                      <a:lnTo>
                        <a:pt x="1163" y="916"/>
                      </a:lnTo>
                      <a:lnTo>
                        <a:pt x="1193" y="951"/>
                      </a:lnTo>
                      <a:lnTo>
                        <a:pt x="1198" y="1031"/>
                      </a:lnTo>
                      <a:lnTo>
                        <a:pt x="1235" y="1123"/>
                      </a:lnTo>
                      <a:lnTo>
                        <a:pt x="1257" y="1118"/>
                      </a:lnTo>
                      <a:lnTo>
                        <a:pt x="1265" y="1046"/>
                      </a:lnTo>
                      <a:lnTo>
                        <a:pt x="1228" y="876"/>
                      </a:lnTo>
                      <a:lnTo>
                        <a:pt x="1255" y="804"/>
                      </a:lnTo>
                      <a:lnTo>
                        <a:pt x="1400" y="664"/>
                      </a:lnTo>
                      <a:lnTo>
                        <a:pt x="1370" y="649"/>
                      </a:lnTo>
                      <a:lnTo>
                        <a:pt x="1395" y="646"/>
                      </a:lnTo>
                      <a:lnTo>
                        <a:pt x="1375" y="601"/>
                      </a:lnTo>
                      <a:lnTo>
                        <a:pt x="1377" y="561"/>
                      </a:lnTo>
                      <a:lnTo>
                        <a:pt x="1352" y="526"/>
                      </a:lnTo>
                      <a:lnTo>
                        <a:pt x="1377" y="551"/>
                      </a:lnTo>
                      <a:lnTo>
                        <a:pt x="1372" y="501"/>
                      </a:lnTo>
                      <a:lnTo>
                        <a:pt x="1390" y="484"/>
                      </a:lnTo>
                      <a:lnTo>
                        <a:pt x="1395" y="594"/>
                      </a:lnTo>
                      <a:lnTo>
                        <a:pt x="1420" y="526"/>
                      </a:lnTo>
                      <a:lnTo>
                        <a:pt x="1405" y="479"/>
                      </a:lnTo>
                      <a:lnTo>
                        <a:pt x="1420" y="511"/>
                      </a:lnTo>
                      <a:lnTo>
                        <a:pt x="1447" y="422"/>
                      </a:lnTo>
                      <a:lnTo>
                        <a:pt x="1562" y="379"/>
                      </a:lnTo>
                      <a:lnTo>
                        <a:pt x="1537" y="357"/>
                      </a:lnTo>
                      <a:lnTo>
                        <a:pt x="1552" y="289"/>
                      </a:lnTo>
                      <a:lnTo>
                        <a:pt x="1642" y="242"/>
                      </a:lnTo>
                      <a:lnTo>
                        <a:pt x="1647" y="212"/>
                      </a:lnTo>
                      <a:lnTo>
                        <a:pt x="1624" y="187"/>
                      </a:lnTo>
                      <a:lnTo>
                        <a:pt x="1624" y="122"/>
                      </a:lnTo>
                      <a:lnTo>
                        <a:pt x="1579" y="104"/>
                      </a:lnTo>
                      <a:lnTo>
                        <a:pt x="1542" y="209"/>
                      </a:lnTo>
                      <a:lnTo>
                        <a:pt x="1395" y="252"/>
                      </a:lnTo>
                      <a:lnTo>
                        <a:pt x="1385" y="294"/>
                      </a:lnTo>
                      <a:lnTo>
                        <a:pt x="1300" y="312"/>
                      </a:lnTo>
                      <a:lnTo>
                        <a:pt x="1307" y="329"/>
                      </a:lnTo>
                      <a:lnTo>
                        <a:pt x="1220" y="392"/>
                      </a:lnTo>
                      <a:lnTo>
                        <a:pt x="1188" y="389"/>
                      </a:lnTo>
                      <a:lnTo>
                        <a:pt x="1183" y="367"/>
                      </a:lnTo>
                      <a:lnTo>
                        <a:pt x="1190" y="347"/>
                      </a:lnTo>
                      <a:lnTo>
                        <a:pt x="1200" y="337"/>
                      </a:lnTo>
                      <a:lnTo>
                        <a:pt x="1205" y="319"/>
                      </a:lnTo>
                      <a:lnTo>
                        <a:pt x="1190" y="267"/>
                      </a:lnTo>
                      <a:lnTo>
                        <a:pt x="1160" y="289"/>
                      </a:lnTo>
                      <a:lnTo>
                        <a:pt x="1170" y="209"/>
                      </a:lnTo>
                      <a:lnTo>
                        <a:pt x="1130" y="187"/>
                      </a:lnTo>
                      <a:lnTo>
                        <a:pt x="1095" y="242"/>
                      </a:lnTo>
                      <a:lnTo>
                        <a:pt x="1080" y="372"/>
                      </a:lnTo>
                      <a:lnTo>
                        <a:pt x="1058" y="377"/>
                      </a:lnTo>
                      <a:lnTo>
                        <a:pt x="1048" y="312"/>
                      </a:lnTo>
                      <a:lnTo>
                        <a:pt x="1068" y="212"/>
                      </a:lnTo>
                      <a:lnTo>
                        <a:pt x="1050" y="227"/>
                      </a:lnTo>
                      <a:lnTo>
                        <a:pt x="1083" y="177"/>
                      </a:lnTo>
                      <a:lnTo>
                        <a:pt x="1160" y="172"/>
                      </a:lnTo>
                      <a:lnTo>
                        <a:pt x="1148" y="144"/>
                      </a:lnTo>
                      <a:lnTo>
                        <a:pt x="1140" y="144"/>
                      </a:lnTo>
                      <a:lnTo>
                        <a:pt x="1033" y="129"/>
                      </a:lnTo>
                      <a:lnTo>
                        <a:pt x="1050" y="102"/>
                      </a:lnTo>
                      <a:lnTo>
                        <a:pt x="980" y="142"/>
                      </a:lnTo>
                      <a:lnTo>
                        <a:pt x="933" y="142"/>
                      </a:lnTo>
                      <a:lnTo>
                        <a:pt x="993" y="77"/>
                      </a:lnTo>
                      <a:lnTo>
                        <a:pt x="861" y="35"/>
                      </a:lnTo>
                      <a:lnTo>
                        <a:pt x="838" y="0"/>
                      </a:lnTo>
                      <a:lnTo>
                        <a:pt x="838" y="20"/>
                      </a:lnTo>
                      <a:lnTo>
                        <a:pt x="52" y="20"/>
                      </a:lnTo>
                      <a:lnTo>
                        <a:pt x="67" y="69"/>
                      </a:lnTo>
                      <a:lnTo>
                        <a:pt x="50" y="104"/>
                      </a:lnTo>
                      <a:lnTo>
                        <a:pt x="55" y="69"/>
                      </a:lnTo>
                      <a:lnTo>
                        <a:pt x="0" y="6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3" name="Group 524"/>
              <p:cNvGrpSpPr>
                <a:grpSpLocks/>
              </p:cNvGrpSpPr>
              <p:nvPr/>
            </p:nvGrpSpPr>
            <p:grpSpPr bwMode="auto">
              <a:xfrm>
                <a:off x="5470" y="2019"/>
                <a:ext cx="37" cy="16"/>
                <a:chOff x="15016" y="8346"/>
                <a:chExt cx="84" cy="40"/>
              </a:xfrm>
            </p:grpSpPr>
            <p:sp>
              <p:nvSpPr>
                <p:cNvPr id="417" name="Freeform 525"/>
                <p:cNvSpPr>
                  <a:spLocks/>
                </p:cNvSpPr>
                <p:nvPr/>
              </p:nvSpPr>
              <p:spPr bwMode="auto">
                <a:xfrm>
                  <a:off x="15016" y="8346"/>
                  <a:ext cx="84" cy="40"/>
                </a:xfrm>
                <a:custGeom>
                  <a:avLst/>
                  <a:gdLst>
                    <a:gd name="T0" fmla="*/ 0 w 84"/>
                    <a:gd name="T1" fmla="*/ 15 h 40"/>
                    <a:gd name="T2" fmla="*/ 50 w 84"/>
                    <a:gd name="T3" fmla="*/ 0 h 40"/>
                    <a:gd name="T4" fmla="*/ 84 w 84"/>
                    <a:gd name="T5" fmla="*/ 15 h 40"/>
                    <a:gd name="T6" fmla="*/ 67 w 84"/>
                    <a:gd name="T7" fmla="*/ 40 h 40"/>
                    <a:gd name="T8" fmla="*/ 0 w 84"/>
                    <a:gd name="T9" fmla="*/ 15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0"/>
                    <a:gd name="T17" fmla="*/ 84 w 84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0">
                      <a:moveTo>
                        <a:pt x="0" y="15"/>
                      </a:moveTo>
                      <a:lnTo>
                        <a:pt x="50" y="0"/>
                      </a:lnTo>
                      <a:lnTo>
                        <a:pt x="84" y="15"/>
                      </a:lnTo>
                      <a:lnTo>
                        <a:pt x="67" y="4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8" name="Freeform 526"/>
                <p:cNvSpPr>
                  <a:spLocks/>
                </p:cNvSpPr>
                <p:nvPr/>
              </p:nvSpPr>
              <p:spPr bwMode="auto">
                <a:xfrm>
                  <a:off x="15016" y="8346"/>
                  <a:ext cx="84" cy="40"/>
                </a:xfrm>
                <a:custGeom>
                  <a:avLst/>
                  <a:gdLst>
                    <a:gd name="T0" fmla="*/ 0 w 84"/>
                    <a:gd name="T1" fmla="*/ 15 h 40"/>
                    <a:gd name="T2" fmla="*/ 50 w 84"/>
                    <a:gd name="T3" fmla="*/ 0 h 40"/>
                    <a:gd name="T4" fmla="*/ 84 w 84"/>
                    <a:gd name="T5" fmla="*/ 15 h 40"/>
                    <a:gd name="T6" fmla="*/ 67 w 84"/>
                    <a:gd name="T7" fmla="*/ 40 h 40"/>
                    <a:gd name="T8" fmla="*/ 0 w 84"/>
                    <a:gd name="T9" fmla="*/ 15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0"/>
                    <a:gd name="T17" fmla="*/ 84 w 84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0">
                      <a:moveTo>
                        <a:pt x="0" y="15"/>
                      </a:moveTo>
                      <a:lnTo>
                        <a:pt x="50" y="0"/>
                      </a:lnTo>
                      <a:lnTo>
                        <a:pt x="84" y="15"/>
                      </a:lnTo>
                      <a:lnTo>
                        <a:pt x="67" y="40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4" name="Group 527"/>
              <p:cNvGrpSpPr>
                <a:grpSpLocks/>
              </p:cNvGrpSpPr>
              <p:nvPr/>
            </p:nvGrpSpPr>
            <p:grpSpPr bwMode="auto">
              <a:xfrm>
                <a:off x="2346" y="3608"/>
                <a:ext cx="67" cy="80"/>
                <a:chOff x="7958" y="12529"/>
                <a:chExt cx="150" cy="210"/>
              </a:xfrm>
            </p:grpSpPr>
            <p:sp>
              <p:nvSpPr>
                <p:cNvPr id="415" name="Freeform 528"/>
                <p:cNvSpPr>
                  <a:spLocks/>
                </p:cNvSpPr>
                <p:nvPr/>
              </p:nvSpPr>
              <p:spPr bwMode="auto">
                <a:xfrm>
                  <a:off x="7958" y="12529"/>
                  <a:ext cx="150" cy="210"/>
                </a:xfrm>
                <a:custGeom>
                  <a:avLst/>
                  <a:gdLst>
                    <a:gd name="T0" fmla="*/ 0 w 150"/>
                    <a:gd name="T1" fmla="*/ 172 h 210"/>
                    <a:gd name="T2" fmla="*/ 25 w 150"/>
                    <a:gd name="T3" fmla="*/ 5 h 210"/>
                    <a:gd name="T4" fmla="*/ 45 w 150"/>
                    <a:gd name="T5" fmla="*/ 0 h 210"/>
                    <a:gd name="T6" fmla="*/ 133 w 150"/>
                    <a:gd name="T7" fmla="*/ 83 h 210"/>
                    <a:gd name="T8" fmla="*/ 150 w 150"/>
                    <a:gd name="T9" fmla="*/ 115 h 210"/>
                    <a:gd name="T10" fmla="*/ 145 w 150"/>
                    <a:gd name="T11" fmla="*/ 160 h 210"/>
                    <a:gd name="T12" fmla="*/ 105 w 150"/>
                    <a:gd name="T13" fmla="*/ 210 h 210"/>
                    <a:gd name="T14" fmla="*/ 0 w 150"/>
                    <a:gd name="T15" fmla="*/ 172 h 21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0"/>
                    <a:gd name="T25" fmla="*/ 0 h 210"/>
                    <a:gd name="T26" fmla="*/ 150 w 150"/>
                    <a:gd name="T27" fmla="*/ 210 h 21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0" h="210">
                      <a:moveTo>
                        <a:pt x="0" y="172"/>
                      </a:moveTo>
                      <a:lnTo>
                        <a:pt x="25" y="5"/>
                      </a:lnTo>
                      <a:lnTo>
                        <a:pt x="45" y="0"/>
                      </a:lnTo>
                      <a:lnTo>
                        <a:pt x="133" y="83"/>
                      </a:lnTo>
                      <a:lnTo>
                        <a:pt x="150" y="115"/>
                      </a:lnTo>
                      <a:lnTo>
                        <a:pt x="145" y="160"/>
                      </a:lnTo>
                      <a:lnTo>
                        <a:pt x="105" y="210"/>
                      </a:lnTo>
                      <a:lnTo>
                        <a:pt x="0" y="17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6" name="Freeform 529"/>
                <p:cNvSpPr>
                  <a:spLocks/>
                </p:cNvSpPr>
                <p:nvPr/>
              </p:nvSpPr>
              <p:spPr bwMode="auto">
                <a:xfrm>
                  <a:off x="7958" y="12529"/>
                  <a:ext cx="150" cy="210"/>
                </a:xfrm>
                <a:custGeom>
                  <a:avLst/>
                  <a:gdLst>
                    <a:gd name="T0" fmla="*/ 0 w 150"/>
                    <a:gd name="T1" fmla="*/ 172 h 210"/>
                    <a:gd name="T2" fmla="*/ 25 w 150"/>
                    <a:gd name="T3" fmla="*/ 5 h 210"/>
                    <a:gd name="T4" fmla="*/ 45 w 150"/>
                    <a:gd name="T5" fmla="*/ 0 h 210"/>
                    <a:gd name="T6" fmla="*/ 133 w 150"/>
                    <a:gd name="T7" fmla="*/ 83 h 210"/>
                    <a:gd name="T8" fmla="*/ 150 w 150"/>
                    <a:gd name="T9" fmla="*/ 115 h 210"/>
                    <a:gd name="T10" fmla="*/ 145 w 150"/>
                    <a:gd name="T11" fmla="*/ 160 h 210"/>
                    <a:gd name="T12" fmla="*/ 105 w 150"/>
                    <a:gd name="T13" fmla="*/ 210 h 210"/>
                    <a:gd name="T14" fmla="*/ 0 w 150"/>
                    <a:gd name="T15" fmla="*/ 172 h 21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50"/>
                    <a:gd name="T25" fmla="*/ 0 h 210"/>
                    <a:gd name="T26" fmla="*/ 150 w 150"/>
                    <a:gd name="T27" fmla="*/ 210 h 21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50" h="210">
                      <a:moveTo>
                        <a:pt x="0" y="172"/>
                      </a:moveTo>
                      <a:lnTo>
                        <a:pt x="25" y="5"/>
                      </a:lnTo>
                      <a:lnTo>
                        <a:pt x="45" y="0"/>
                      </a:lnTo>
                      <a:lnTo>
                        <a:pt x="133" y="83"/>
                      </a:lnTo>
                      <a:lnTo>
                        <a:pt x="150" y="115"/>
                      </a:lnTo>
                      <a:lnTo>
                        <a:pt x="145" y="160"/>
                      </a:lnTo>
                      <a:lnTo>
                        <a:pt x="105" y="210"/>
                      </a:lnTo>
                      <a:lnTo>
                        <a:pt x="0" y="17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5" name="Group 530"/>
              <p:cNvGrpSpPr>
                <a:grpSpLocks/>
              </p:cNvGrpSpPr>
              <p:nvPr/>
            </p:nvGrpSpPr>
            <p:grpSpPr bwMode="auto">
              <a:xfrm>
                <a:off x="2158" y="2953"/>
                <a:ext cx="172" cy="175"/>
                <a:chOff x="7534" y="10804"/>
                <a:chExt cx="387" cy="462"/>
              </a:xfrm>
            </p:grpSpPr>
            <p:sp>
              <p:nvSpPr>
                <p:cNvPr id="413" name="Freeform 531"/>
                <p:cNvSpPr>
                  <a:spLocks/>
                </p:cNvSpPr>
                <p:nvPr/>
              </p:nvSpPr>
              <p:spPr bwMode="auto">
                <a:xfrm>
                  <a:off x="7534" y="10804"/>
                  <a:ext cx="387" cy="462"/>
                </a:xfrm>
                <a:custGeom>
                  <a:avLst/>
                  <a:gdLst>
                    <a:gd name="T0" fmla="*/ 0 w 387"/>
                    <a:gd name="T1" fmla="*/ 125 h 462"/>
                    <a:gd name="T2" fmla="*/ 38 w 387"/>
                    <a:gd name="T3" fmla="*/ 207 h 462"/>
                    <a:gd name="T4" fmla="*/ 92 w 387"/>
                    <a:gd name="T5" fmla="*/ 217 h 462"/>
                    <a:gd name="T6" fmla="*/ 112 w 387"/>
                    <a:gd name="T7" fmla="*/ 249 h 462"/>
                    <a:gd name="T8" fmla="*/ 167 w 387"/>
                    <a:gd name="T9" fmla="*/ 244 h 462"/>
                    <a:gd name="T10" fmla="*/ 157 w 387"/>
                    <a:gd name="T11" fmla="*/ 384 h 462"/>
                    <a:gd name="T12" fmla="*/ 182 w 387"/>
                    <a:gd name="T13" fmla="*/ 442 h 462"/>
                    <a:gd name="T14" fmla="*/ 215 w 387"/>
                    <a:gd name="T15" fmla="*/ 462 h 462"/>
                    <a:gd name="T16" fmla="*/ 285 w 387"/>
                    <a:gd name="T17" fmla="*/ 404 h 462"/>
                    <a:gd name="T18" fmla="*/ 257 w 387"/>
                    <a:gd name="T19" fmla="*/ 392 h 462"/>
                    <a:gd name="T20" fmla="*/ 245 w 387"/>
                    <a:gd name="T21" fmla="*/ 319 h 462"/>
                    <a:gd name="T22" fmla="*/ 290 w 387"/>
                    <a:gd name="T23" fmla="*/ 337 h 462"/>
                    <a:gd name="T24" fmla="*/ 364 w 387"/>
                    <a:gd name="T25" fmla="*/ 284 h 462"/>
                    <a:gd name="T26" fmla="*/ 342 w 387"/>
                    <a:gd name="T27" fmla="*/ 249 h 462"/>
                    <a:gd name="T28" fmla="*/ 367 w 387"/>
                    <a:gd name="T29" fmla="*/ 217 h 462"/>
                    <a:gd name="T30" fmla="*/ 357 w 387"/>
                    <a:gd name="T31" fmla="*/ 184 h 462"/>
                    <a:gd name="T32" fmla="*/ 387 w 387"/>
                    <a:gd name="T33" fmla="*/ 157 h 462"/>
                    <a:gd name="T34" fmla="*/ 352 w 387"/>
                    <a:gd name="T35" fmla="*/ 149 h 462"/>
                    <a:gd name="T36" fmla="*/ 352 w 387"/>
                    <a:gd name="T37" fmla="*/ 112 h 462"/>
                    <a:gd name="T38" fmla="*/ 295 w 387"/>
                    <a:gd name="T39" fmla="*/ 77 h 462"/>
                    <a:gd name="T40" fmla="*/ 320 w 387"/>
                    <a:gd name="T41" fmla="*/ 65 h 462"/>
                    <a:gd name="T42" fmla="*/ 152 w 387"/>
                    <a:gd name="T43" fmla="*/ 77 h 462"/>
                    <a:gd name="T44" fmla="*/ 97 w 387"/>
                    <a:gd name="T45" fmla="*/ 0 h 462"/>
                    <a:gd name="T46" fmla="*/ 97 w 387"/>
                    <a:gd name="T47" fmla="*/ 37 h 462"/>
                    <a:gd name="T48" fmla="*/ 52 w 387"/>
                    <a:gd name="T49" fmla="*/ 65 h 462"/>
                    <a:gd name="T50" fmla="*/ 65 w 387"/>
                    <a:gd name="T51" fmla="*/ 112 h 462"/>
                    <a:gd name="T52" fmla="*/ 48 w 387"/>
                    <a:gd name="T53" fmla="*/ 137 h 462"/>
                    <a:gd name="T54" fmla="*/ 38 w 387"/>
                    <a:gd name="T55" fmla="*/ 87 h 462"/>
                    <a:gd name="T56" fmla="*/ 52 w 387"/>
                    <a:gd name="T57" fmla="*/ 20 h 462"/>
                    <a:gd name="T58" fmla="*/ 0 w 387"/>
                    <a:gd name="T59" fmla="*/ 125 h 46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387"/>
                    <a:gd name="T91" fmla="*/ 0 h 462"/>
                    <a:gd name="T92" fmla="*/ 387 w 387"/>
                    <a:gd name="T93" fmla="*/ 462 h 46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387" h="462">
                      <a:moveTo>
                        <a:pt x="0" y="125"/>
                      </a:moveTo>
                      <a:lnTo>
                        <a:pt x="38" y="207"/>
                      </a:lnTo>
                      <a:lnTo>
                        <a:pt x="92" y="217"/>
                      </a:lnTo>
                      <a:lnTo>
                        <a:pt x="112" y="249"/>
                      </a:lnTo>
                      <a:lnTo>
                        <a:pt x="167" y="244"/>
                      </a:lnTo>
                      <a:lnTo>
                        <a:pt x="157" y="384"/>
                      </a:lnTo>
                      <a:lnTo>
                        <a:pt x="182" y="442"/>
                      </a:lnTo>
                      <a:lnTo>
                        <a:pt x="215" y="462"/>
                      </a:lnTo>
                      <a:lnTo>
                        <a:pt x="285" y="404"/>
                      </a:lnTo>
                      <a:lnTo>
                        <a:pt x="257" y="392"/>
                      </a:lnTo>
                      <a:lnTo>
                        <a:pt x="245" y="319"/>
                      </a:lnTo>
                      <a:lnTo>
                        <a:pt x="290" y="337"/>
                      </a:lnTo>
                      <a:lnTo>
                        <a:pt x="364" y="284"/>
                      </a:lnTo>
                      <a:lnTo>
                        <a:pt x="342" y="249"/>
                      </a:lnTo>
                      <a:lnTo>
                        <a:pt x="367" y="217"/>
                      </a:lnTo>
                      <a:lnTo>
                        <a:pt x="357" y="184"/>
                      </a:lnTo>
                      <a:lnTo>
                        <a:pt x="387" y="157"/>
                      </a:lnTo>
                      <a:lnTo>
                        <a:pt x="352" y="149"/>
                      </a:lnTo>
                      <a:lnTo>
                        <a:pt x="352" y="112"/>
                      </a:lnTo>
                      <a:lnTo>
                        <a:pt x="295" y="77"/>
                      </a:lnTo>
                      <a:lnTo>
                        <a:pt x="320" y="65"/>
                      </a:lnTo>
                      <a:lnTo>
                        <a:pt x="152" y="77"/>
                      </a:lnTo>
                      <a:lnTo>
                        <a:pt x="97" y="0"/>
                      </a:lnTo>
                      <a:lnTo>
                        <a:pt x="97" y="37"/>
                      </a:lnTo>
                      <a:lnTo>
                        <a:pt x="52" y="65"/>
                      </a:lnTo>
                      <a:lnTo>
                        <a:pt x="65" y="112"/>
                      </a:lnTo>
                      <a:lnTo>
                        <a:pt x="48" y="137"/>
                      </a:lnTo>
                      <a:lnTo>
                        <a:pt x="38" y="87"/>
                      </a:lnTo>
                      <a:lnTo>
                        <a:pt x="52" y="20"/>
                      </a:lnTo>
                      <a:lnTo>
                        <a:pt x="0" y="12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4" name="Freeform 532"/>
                <p:cNvSpPr>
                  <a:spLocks/>
                </p:cNvSpPr>
                <p:nvPr/>
              </p:nvSpPr>
              <p:spPr bwMode="auto">
                <a:xfrm>
                  <a:off x="7534" y="10804"/>
                  <a:ext cx="387" cy="462"/>
                </a:xfrm>
                <a:custGeom>
                  <a:avLst/>
                  <a:gdLst>
                    <a:gd name="T0" fmla="*/ 0 w 387"/>
                    <a:gd name="T1" fmla="*/ 125 h 462"/>
                    <a:gd name="T2" fmla="*/ 38 w 387"/>
                    <a:gd name="T3" fmla="*/ 207 h 462"/>
                    <a:gd name="T4" fmla="*/ 92 w 387"/>
                    <a:gd name="T5" fmla="*/ 217 h 462"/>
                    <a:gd name="T6" fmla="*/ 112 w 387"/>
                    <a:gd name="T7" fmla="*/ 249 h 462"/>
                    <a:gd name="T8" fmla="*/ 167 w 387"/>
                    <a:gd name="T9" fmla="*/ 244 h 462"/>
                    <a:gd name="T10" fmla="*/ 157 w 387"/>
                    <a:gd name="T11" fmla="*/ 384 h 462"/>
                    <a:gd name="T12" fmla="*/ 182 w 387"/>
                    <a:gd name="T13" fmla="*/ 442 h 462"/>
                    <a:gd name="T14" fmla="*/ 215 w 387"/>
                    <a:gd name="T15" fmla="*/ 462 h 462"/>
                    <a:gd name="T16" fmla="*/ 285 w 387"/>
                    <a:gd name="T17" fmla="*/ 404 h 462"/>
                    <a:gd name="T18" fmla="*/ 257 w 387"/>
                    <a:gd name="T19" fmla="*/ 392 h 462"/>
                    <a:gd name="T20" fmla="*/ 245 w 387"/>
                    <a:gd name="T21" fmla="*/ 319 h 462"/>
                    <a:gd name="T22" fmla="*/ 290 w 387"/>
                    <a:gd name="T23" fmla="*/ 337 h 462"/>
                    <a:gd name="T24" fmla="*/ 364 w 387"/>
                    <a:gd name="T25" fmla="*/ 284 h 462"/>
                    <a:gd name="T26" fmla="*/ 342 w 387"/>
                    <a:gd name="T27" fmla="*/ 249 h 462"/>
                    <a:gd name="T28" fmla="*/ 367 w 387"/>
                    <a:gd name="T29" fmla="*/ 217 h 462"/>
                    <a:gd name="T30" fmla="*/ 357 w 387"/>
                    <a:gd name="T31" fmla="*/ 184 h 462"/>
                    <a:gd name="T32" fmla="*/ 387 w 387"/>
                    <a:gd name="T33" fmla="*/ 157 h 462"/>
                    <a:gd name="T34" fmla="*/ 352 w 387"/>
                    <a:gd name="T35" fmla="*/ 149 h 462"/>
                    <a:gd name="T36" fmla="*/ 352 w 387"/>
                    <a:gd name="T37" fmla="*/ 112 h 462"/>
                    <a:gd name="T38" fmla="*/ 295 w 387"/>
                    <a:gd name="T39" fmla="*/ 77 h 462"/>
                    <a:gd name="T40" fmla="*/ 320 w 387"/>
                    <a:gd name="T41" fmla="*/ 65 h 462"/>
                    <a:gd name="T42" fmla="*/ 152 w 387"/>
                    <a:gd name="T43" fmla="*/ 77 h 462"/>
                    <a:gd name="T44" fmla="*/ 97 w 387"/>
                    <a:gd name="T45" fmla="*/ 0 h 462"/>
                    <a:gd name="T46" fmla="*/ 97 w 387"/>
                    <a:gd name="T47" fmla="*/ 37 h 462"/>
                    <a:gd name="T48" fmla="*/ 52 w 387"/>
                    <a:gd name="T49" fmla="*/ 65 h 462"/>
                    <a:gd name="T50" fmla="*/ 65 w 387"/>
                    <a:gd name="T51" fmla="*/ 112 h 462"/>
                    <a:gd name="T52" fmla="*/ 48 w 387"/>
                    <a:gd name="T53" fmla="*/ 137 h 462"/>
                    <a:gd name="T54" fmla="*/ 38 w 387"/>
                    <a:gd name="T55" fmla="*/ 87 h 462"/>
                    <a:gd name="T56" fmla="*/ 52 w 387"/>
                    <a:gd name="T57" fmla="*/ 20 h 462"/>
                    <a:gd name="T58" fmla="*/ 0 w 387"/>
                    <a:gd name="T59" fmla="*/ 125 h 46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387"/>
                    <a:gd name="T91" fmla="*/ 0 h 462"/>
                    <a:gd name="T92" fmla="*/ 387 w 387"/>
                    <a:gd name="T93" fmla="*/ 462 h 46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387" h="462">
                      <a:moveTo>
                        <a:pt x="0" y="125"/>
                      </a:moveTo>
                      <a:lnTo>
                        <a:pt x="38" y="207"/>
                      </a:lnTo>
                      <a:lnTo>
                        <a:pt x="92" y="217"/>
                      </a:lnTo>
                      <a:lnTo>
                        <a:pt x="112" y="249"/>
                      </a:lnTo>
                      <a:lnTo>
                        <a:pt x="167" y="244"/>
                      </a:lnTo>
                      <a:lnTo>
                        <a:pt x="157" y="384"/>
                      </a:lnTo>
                      <a:lnTo>
                        <a:pt x="182" y="442"/>
                      </a:lnTo>
                      <a:lnTo>
                        <a:pt x="215" y="462"/>
                      </a:lnTo>
                      <a:lnTo>
                        <a:pt x="285" y="404"/>
                      </a:lnTo>
                      <a:lnTo>
                        <a:pt x="257" y="392"/>
                      </a:lnTo>
                      <a:lnTo>
                        <a:pt x="245" y="319"/>
                      </a:lnTo>
                      <a:lnTo>
                        <a:pt x="290" y="337"/>
                      </a:lnTo>
                      <a:lnTo>
                        <a:pt x="364" y="284"/>
                      </a:lnTo>
                      <a:lnTo>
                        <a:pt x="342" y="249"/>
                      </a:lnTo>
                      <a:lnTo>
                        <a:pt x="367" y="217"/>
                      </a:lnTo>
                      <a:lnTo>
                        <a:pt x="357" y="184"/>
                      </a:lnTo>
                      <a:lnTo>
                        <a:pt x="387" y="157"/>
                      </a:lnTo>
                      <a:lnTo>
                        <a:pt x="352" y="149"/>
                      </a:lnTo>
                      <a:lnTo>
                        <a:pt x="352" y="112"/>
                      </a:lnTo>
                      <a:lnTo>
                        <a:pt x="295" y="77"/>
                      </a:lnTo>
                      <a:lnTo>
                        <a:pt x="320" y="65"/>
                      </a:lnTo>
                      <a:lnTo>
                        <a:pt x="152" y="77"/>
                      </a:lnTo>
                      <a:lnTo>
                        <a:pt x="97" y="0"/>
                      </a:lnTo>
                      <a:lnTo>
                        <a:pt x="97" y="37"/>
                      </a:lnTo>
                      <a:lnTo>
                        <a:pt x="52" y="65"/>
                      </a:lnTo>
                      <a:lnTo>
                        <a:pt x="65" y="112"/>
                      </a:lnTo>
                      <a:lnTo>
                        <a:pt x="48" y="137"/>
                      </a:lnTo>
                      <a:lnTo>
                        <a:pt x="38" y="87"/>
                      </a:lnTo>
                      <a:lnTo>
                        <a:pt x="52" y="20"/>
                      </a:lnTo>
                      <a:lnTo>
                        <a:pt x="0" y="12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6" name="Group 533"/>
              <p:cNvGrpSpPr>
                <a:grpSpLocks/>
              </p:cNvGrpSpPr>
              <p:nvPr/>
            </p:nvGrpSpPr>
            <p:grpSpPr bwMode="auto">
              <a:xfrm>
                <a:off x="4382" y="2784"/>
                <a:ext cx="88" cy="225"/>
                <a:chOff x="12558" y="10359"/>
                <a:chExt cx="199" cy="592"/>
              </a:xfrm>
            </p:grpSpPr>
            <p:sp>
              <p:nvSpPr>
                <p:cNvPr id="411" name="Freeform 534"/>
                <p:cNvSpPr>
                  <a:spLocks/>
                </p:cNvSpPr>
                <p:nvPr/>
              </p:nvSpPr>
              <p:spPr bwMode="auto">
                <a:xfrm>
                  <a:off x="12558" y="10359"/>
                  <a:ext cx="199" cy="592"/>
                </a:xfrm>
                <a:custGeom>
                  <a:avLst/>
                  <a:gdLst>
                    <a:gd name="T0" fmla="*/ 0 w 199"/>
                    <a:gd name="T1" fmla="*/ 25 h 592"/>
                    <a:gd name="T2" fmla="*/ 24 w 199"/>
                    <a:gd name="T3" fmla="*/ 83 h 592"/>
                    <a:gd name="T4" fmla="*/ 69 w 199"/>
                    <a:gd name="T5" fmla="*/ 113 h 592"/>
                    <a:gd name="T6" fmla="*/ 47 w 199"/>
                    <a:gd name="T7" fmla="*/ 155 h 592"/>
                    <a:gd name="T8" fmla="*/ 117 w 199"/>
                    <a:gd name="T9" fmla="*/ 237 h 592"/>
                    <a:gd name="T10" fmla="*/ 147 w 199"/>
                    <a:gd name="T11" fmla="*/ 342 h 592"/>
                    <a:gd name="T12" fmla="*/ 152 w 199"/>
                    <a:gd name="T13" fmla="*/ 440 h 592"/>
                    <a:gd name="T14" fmla="*/ 67 w 199"/>
                    <a:gd name="T15" fmla="*/ 517 h 592"/>
                    <a:gd name="T16" fmla="*/ 82 w 199"/>
                    <a:gd name="T17" fmla="*/ 592 h 592"/>
                    <a:gd name="T18" fmla="*/ 107 w 199"/>
                    <a:gd name="T19" fmla="*/ 540 h 592"/>
                    <a:gd name="T20" fmla="*/ 124 w 199"/>
                    <a:gd name="T21" fmla="*/ 550 h 592"/>
                    <a:gd name="T22" fmla="*/ 127 w 199"/>
                    <a:gd name="T23" fmla="*/ 517 h 592"/>
                    <a:gd name="T24" fmla="*/ 199 w 199"/>
                    <a:gd name="T25" fmla="*/ 465 h 592"/>
                    <a:gd name="T26" fmla="*/ 189 w 199"/>
                    <a:gd name="T27" fmla="*/ 312 h 592"/>
                    <a:gd name="T28" fmla="*/ 97 w 199"/>
                    <a:gd name="T29" fmla="*/ 180 h 592"/>
                    <a:gd name="T30" fmla="*/ 107 w 199"/>
                    <a:gd name="T31" fmla="*/ 135 h 592"/>
                    <a:gd name="T32" fmla="*/ 162 w 199"/>
                    <a:gd name="T33" fmla="*/ 68 h 592"/>
                    <a:gd name="T34" fmla="*/ 84 w 199"/>
                    <a:gd name="T35" fmla="*/ 0 h 592"/>
                    <a:gd name="T36" fmla="*/ 0 w 199"/>
                    <a:gd name="T37" fmla="*/ 25 h 59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99"/>
                    <a:gd name="T58" fmla="*/ 0 h 592"/>
                    <a:gd name="T59" fmla="*/ 199 w 199"/>
                    <a:gd name="T60" fmla="*/ 592 h 59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99" h="592">
                      <a:moveTo>
                        <a:pt x="0" y="25"/>
                      </a:moveTo>
                      <a:lnTo>
                        <a:pt x="24" y="83"/>
                      </a:lnTo>
                      <a:lnTo>
                        <a:pt x="69" y="113"/>
                      </a:lnTo>
                      <a:lnTo>
                        <a:pt x="47" y="155"/>
                      </a:lnTo>
                      <a:lnTo>
                        <a:pt x="117" y="237"/>
                      </a:lnTo>
                      <a:lnTo>
                        <a:pt x="147" y="342"/>
                      </a:lnTo>
                      <a:lnTo>
                        <a:pt x="152" y="440"/>
                      </a:lnTo>
                      <a:lnTo>
                        <a:pt x="67" y="517"/>
                      </a:lnTo>
                      <a:lnTo>
                        <a:pt x="82" y="592"/>
                      </a:lnTo>
                      <a:lnTo>
                        <a:pt x="107" y="540"/>
                      </a:lnTo>
                      <a:lnTo>
                        <a:pt x="124" y="550"/>
                      </a:lnTo>
                      <a:lnTo>
                        <a:pt x="127" y="517"/>
                      </a:lnTo>
                      <a:lnTo>
                        <a:pt x="199" y="465"/>
                      </a:lnTo>
                      <a:lnTo>
                        <a:pt x="189" y="312"/>
                      </a:lnTo>
                      <a:lnTo>
                        <a:pt x="97" y="180"/>
                      </a:lnTo>
                      <a:lnTo>
                        <a:pt x="107" y="135"/>
                      </a:lnTo>
                      <a:lnTo>
                        <a:pt x="162" y="68"/>
                      </a:lnTo>
                      <a:lnTo>
                        <a:pt x="84" y="0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2" name="Freeform 535"/>
                <p:cNvSpPr>
                  <a:spLocks/>
                </p:cNvSpPr>
                <p:nvPr/>
              </p:nvSpPr>
              <p:spPr bwMode="auto">
                <a:xfrm>
                  <a:off x="12558" y="10359"/>
                  <a:ext cx="199" cy="592"/>
                </a:xfrm>
                <a:custGeom>
                  <a:avLst/>
                  <a:gdLst>
                    <a:gd name="T0" fmla="*/ 0 w 199"/>
                    <a:gd name="T1" fmla="*/ 25 h 592"/>
                    <a:gd name="T2" fmla="*/ 24 w 199"/>
                    <a:gd name="T3" fmla="*/ 83 h 592"/>
                    <a:gd name="T4" fmla="*/ 69 w 199"/>
                    <a:gd name="T5" fmla="*/ 113 h 592"/>
                    <a:gd name="T6" fmla="*/ 47 w 199"/>
                    <a:gd name="T7" fmla="*/ 155 h 592"/>
                    <a:gd name="T8" fmla="*/ 117 w 199"/>
                    <a:gd name="T9" fmla="*/ 237 h 592"/>
                    <a:gd name="T10" fmla="*/ 147 w 199"/>
                    <a:gd name="T11" fmla="*/ 342 h 592"/>
                    <a:gd name="T12" fmla="*/ 152 w 199"/>
                    <a:gd name="T13" fmla="*/ 440 h 592"/>
                    <a:gd name="T14" fmla="*/ 67 w 199"/>
                    <a:gd name="T15" fmla="*/ 517 h 592"/>
                    <a:gd name="T16" fmla="*/ 82 w 199"/>
                    <a:gd name="T17" fmla="*/ 592 h 592"/>
                    <a:gd name="T18" fmla="*/ 107 w 199"/>
                    <a:gd name="T19" fmla="*/ 540 h 592"/>
                    <a:gd name="T20" fmla="*/ 124 w 199"/>
                    <a:gd name="T21" fmla="*/ 550 h 592"/>
                    <a:gd name="T22" fmla="*/ 127 w 199"/>
                    <a:gd name="T23" fmla="*/ 517 h 592"/>
                    <a:gd name="T24" fmla="*/ 199 w 199"/>
                    <a:gd name="T25" fmla="*/ 465 h 592"/>
                    <a:gd name="T26" fmla="*/ 189 w 199"/>
                    <a:gd name="T27" fmla="*/ 312 h 592"/>
                    <a:gd name="T28" fmla="*/ 97 w 199"/>
                    <a:gd name="T29" fmla="*/ 180 h 592"/>
                    <a:gd name="T30" fmla="*/ 107 w 199"/>
                    <a:gd name="T31" fmla="*/ 135 h 592"/>
                    <a:gd name="T32" fmla="*/ 162 w 199"/>
                    <a:gd name="T33" fmla="*/ 68 h 592"/>
                    <a:gd name="T34" fmla="*/ 84 w 199"/>
                    <a:gd name="T35" fmla="*/ 0 h 592"/>
                    <a:gd name="T36" fmla="*/ 0 w 199"/>
                    <a:gd name="T37" fmla="*/ 25 h 59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99"/>
                    <a:gd name="T58" fmla="*/ 0 h 592"/>
                    <a:gd name="T59" fmla="*/ 199 w 199"/>
                    <a:gd name="T60" fmla="*/ 592 h 59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99" h="592">
                      <a:moveTo>
                        <a:pt x="0" y="25"/>
                      </a:moveTo>
                      <a:lnTo>
                        <a:pt x="24" y="83"/>
                      </a:lnTo>
                      <a:lnTo>
                        <a:pt x="69" y="113"/>
                      </a:lnTo>
                      <a:lnTo>
                        <a:pt x="47" y="155"/>
                      </a:lnTo>
                      <a:lnTo>
                        <a:pt x="117" y="237"/>
                      </a:lnTo>
                      <a:lnTo>
                        <a:pt x="147" y="342"/>
                      </a:lnTo>
                      <a:lnTo>
                        <a:pt x="152" y="440"/>
                      </a:lnTo>
                      <a:lnTo>
                        <a:pt x="67" y="517"/>
                      </a:lnTo>
                      <a:lnTo>
                        <a:pt x="82" y="592"/>
                      </a:lnTo>
                      <a:lnTo>
                        <a:pt x="107" y="540"/>
                      </a:lnTo>
                      <a:lnTo>
                        <a:pt x="124" y="550"/>
                      </a:lnTo>
                      <a:lnTo>
                        <a:pt x="127" y="517"/>
                      </a:lnTo>
                      <a:lnTo>
                        <a:pt x="199" y="465"/>
                      </a:lnTo>
                      <a:lnTo>
                        <a:pt x="189" y="312"/>
                      </a:lnTo>
                      <a:lnTo>
                        <a:pt x="97" y="180"/>
                      </a:lnTo>
                      <a:lnTo>
                        <a:pt x="107" y="135"/>
                      </a:lnTo>
                      <a:lnTo>
                        <a:pt x="162" y="68"/>
                      </a:lnTo>
                      <a:lnTo>
                        <a:pt x="84" y="0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7" name="Group 536"/>
              <p:cNvGrpSpPr>
                <a:grpSpLocks/>
              </p:cNvGrpSpPr>
              <p:nvPr/>
            </p:nvGrpSpPr>
            <p:grpSpPr bwMode="auto">
              <a:xfrm>
                <a:off x="3638" y="2848"/>
                <a:ext cx="122" cy="99"/>
                <a:chOff x="10878" y="10529"/>
                <a:chExt cx="275" cy="260"/>
              </a:xfrm>
            </p:grpSpPr>
            <p:sp>
              <p:nvSpPr>
                <p:cNvPr id="409" name="Freeform 537"/>
                <p:cNvSpPr>
                  <a:spLocks/>
                </p:cNvSpPr>
                <p:nvPr/>
              </p:nvSpPr>
              <p:spPr bwMode="auto">
                <a:xfrm>
                  <a:off x="10878" y="10529"/>
                  <a:ext cx="275" cy="260"/>
                </a:xfrm>
                <a:custGeom>
                  <a:avLst/>
                  <a:gdLst>
                    <a:gd name="T0" fmla="*/ 0 w 275"/>
                    <a:gd name="T1" fmla="*/ 260 h 260"/>
                    <a:gd name="T2" fmla="*/ 70 w 275"/>
                    <a:gd name="T3" fmla="*/ 197 h 260"/>
                    <a:gd name="T4" fmla="*/ 57 w 275"/>
                    <a:gd name="T5" fmla="*/ 172 h 260"/>
                    <a:gd name="T6" fmla="*/ 82 w 275"/>
                    <a:gd name="T7" fmla="*/ 137 h 260"/>
                    <a:gd name="T8" fmla="*/ 152 w 275"/>
                    <a:gd name="T9" fmla="*/ 25 h 260"/>
                    <a:gd name="T10" fmla="*/ 245 w 275"/>
                    <a:gd name="T11" fmla="*/ 0 h 260"/>
                    <a:gd name="T12" fmla="*/ 275 w 275"/>
                    <a:gd name="T13" fmla="*/ 95 h 260"/>
                    <a:gd name="T14" fmla="*/ 252 w 275"/>
                    <a:gd name="T15" fmla="*/ 137 h 260"/>
                    <a:gd name="T16" fmla="*/ 145 w 275"/>
                    <a:gd name="T17" fmla="*/ 210 h 260"/>
                    <a:gd name="T18" fmla="*/ 0 w 275"/>
                    <a:gd name="T19" fmla="*/ 260 h 26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75"/>
                    <a:gd name="T31" fmla="*/ 0 h 260"/>
                    <a:gd name="T32" fmla="*/ 275 w 275"/>
                    <a:gd name="T33" fmla="*/ 260 h 26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75" h="260">
                      <a:moveTo>
                        <a:pt x="0" y="260"/>
                      </a:moveTo>
                      <a:lnTo>
                        <a:pt x="70" y="197"/>
                      </a:lnTo>
                      <a:lnTo>
                        <a:pt x="57" y="172"/>
                      </a:lnTo>
                      <a:lnTo>
                        <a:pt x="82" y="137"/>
                      </a:lnTo>
                      <a:lnTo>
                        <a:pt x="152" y="25"/>
                      </a:lnTo>
                      <a:lnTo>
                        <a:pt x="245" y="0"/>
                      </a:lnTo>
                      <a:lnTo>
                        <a:pt x="275" y="95"/>
                      </a:lnTo>
                      <a:lnTo>
                        <a:pt x="252" y="137"/>
                      </a:lnTo>
                      <a:lnTo>
                        <a:pt x="145" y="210"/>
                      </a:lnTo>
                      <a:lnTo>
                        <a:pt x="0" y="26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10" name="Freeform 538"/>
                <p:cNvSpPr>
                  <a:spLocks/>
                </p:cNvSpPr>
                <p:nvPr/>
              </p:nvSpPr>
              <p:spPr bwMode="auto">
                <a:xfrm>
                  <a:off x="10878" y="10529"/>
                  <a:ext cx="275" cy="260"/>
                </a:xfrm>
                <a:custGeom>
                  <a:avLst/>
                  <a:gdLst>
                    <a:gd name="T0" fmla="*/ 0 w 275"/>
                    <a:gd name="T1" fmla="*/ 260 h 260"/>
                    <a:gd name="T2" fmla="*/ 70 w 275"/>
                    <a:gd name="T3" fmla="*/ 197 h 260"/>
                    <a:gd name="T4" fmla="*/ 57 w 275"/>
                    <a:gd name="T5" fmla="*/ 172 h 260"/>
                    <a:gd name="T6" fmla="*/ 82 w 275"/>
                    <a:gd name="T7" fmla="*/ 137 h 260"/>
                    <a:gd name="T8" fmla="*/ 152 w 275"/>
                    <a:gd name="T9" fmla="*/ 25 h 260"/>
                    <a:gd name="T10" fmla="*/ 245 w 275"/>
                    <a:gd name="T11" fmla="*/ 0 h 260"/>
                    <a:gd name="T12" fmla="*/ 275 w 275"/>
                    <a:gd name="T13" fmla="*/ 95 h 260"/>
                    <a:gd name="T14" fmla="*/ 252 w 275"/>
                    <a:gd name="T15" fmla="*/ 137 h 260"/>
                    <a:gd name="T16" fmla="*/ 145 w 275"/>
                    <a:gd name="T17" fmla="*/ 210 h 260"/>
                    <a:gd name="T18" fmla="*/ 0 w 275"/>
                    <a:gd name="T19" fmla="*/ 260 h 26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75"/>
                    <a:gd name="T31" fmla="*/ 0 h 260"/>
                    <a:gd name="T32" fmla="*/ 275 w 275"/>
                    <a:gd name="T33" fmla="*/ 260 h 26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75" h="260">
                      <a:moveTo>
                        <a:pt x="0" y="260"/>
                      </a:moveTo>
                      <a:lnTo>
                        <a:pt x="70" y="197"/>
                      </a:lnTo>
                      <a:lnTo>
                        <a:pt x="57" y="172"/>
                      </a:lnTo>
                      <a:lnTo>
                        <a:pt x="82" y="137"/>
                      </a:lnTo>
                      <a:lnTo>
                        <a:pt x="152" y="25"/>
                      </a:lnTo>
                      <a:lnTo>
                        <a:pt x="245" y="0"/>
                      </a:lnTo>
                      <a:lnTo>
                        <a:pt x="275" y="95"/>
                      </a:lnTo>
                      <a:lnTo>
                        <a:pt x="252" y="137"/>
                      </a:lnTo>
                      <a:lnTo>
                        <a:pt x="145" y="210"/>
                      </a:lnTo>
                      <a:lnTo>
                        <a:pt x="0" y="26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8" name="Group 539"/>
              <p:cNvGrpSpPr>
                <a:grpSpLocks/>
              </p:cNvGrpSpPr>
              <p:nvPr/>
            </p:nvGrpSpPr>
            <p:grpSpPr bwMode="auto">
              <a:xfrm>
                <a:off x="3629" y="2875"/>
                <a:ext cx="46" cy="72"/>
                <a:chOff x="10856" y="10599"/>
                <a:chExt cx="104" cy="190"/>
              </a:xfrm>
            </p:grpSpPr>
            <p:sp>
              <p:nvSpPr>
                <p:cNvPr id="407" name="Freeform 540"/>
                <p:cNvSpPr>
                  <a:spLocks/>
                </p:cNvSpPr>
                <p:nvPr/>
              </p:nvSpPr>
              <p:spPr bwMode="auto">
                <a:xfrm>
                  <a:off x="10856" y="10599"/>
                  <a:ext cx="104" cy="190"/>
                </a:xfrm>
                <a:custGeom>
                  <a:avLst/>
                  <a:gdLst>
                    <a:gd name="T0" fmla="*/ 0 w 104"/>
                    <a:gd name="T1" fmla="*/ 37 h 190"/>
                    <a:gd name="T2" fmla="*/ 22 w 104"/>
                    <a:gd name="T3" fmla="*/ 190 h 190"/>
                    <a:gd name="T4" fmla="*/ 94 w 104"/>
                    <a:gd name="T5" fmla="*/ 127 h 190"/>
                    <a:gd name="T6" fmla="*/ 82 w 104"/>
                    <a:gd name="T7" fmla="*/ 100 h 190"/>
                    <a:gd name="T8" fmla="*/ 104 w 104"/>
                    <a:gd name="T9" fmla="*/ 70 h 190"/>
                    <a:gd name="T10" fmla="*/ 104 w 104"/>
                    <a:gd name="T11" fmla="*/ 27 h 190"/>
                    <a:gd name="T12" fmla="*/ 50 w 104"/>
                    <a:gd name="T13" fmla="*/ 0 h 190"/>
                    <a:gd name="T14" fmla="*/ 0 w 104"/>
                    <a:gd name="T15" fmla="*/ 37 h 19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04"/>
                    <a:gd name="T25" fmla="*/ 0 h 190"/>
                    <a:gd name="T26" fmla="*/ 104 w 104"/>
                    <a:gd name="T27" fmla="*/ 190 h 19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04" h="190">
                      <a:moveTo>
                        <a:pt x="0" y="37"/>
                      </a:moveTo>
                      <a:lnTo>
                        <a:pt x="22" y="190"/>
                      </a:lnTo>
                      <a:lnTo>
                        <a:pt x="94" y="127"/>
                      </a:lnTo>
                      <a:lnTo>
                        <a:pt x="82" y="100"/>
                      </a:lnTo>
                      <a:lnTo>
                        <a:pt x="104" y="70"/>
                      </a:lnTo>
                      <a:lnTo>
                        <a:pt x="104" y="27"/>
                      </a:lnTo>
                      <a:lnTo>
                        <a:pt x="50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8" name="Freeform 541"/>
                <p:cNvSpPr>
                  <a:spLocks/>
                </p:cNvSpPr>
                <p:nvPr/>
              </p:nvSpPr>
              <p:spPr bwMode="auto">
                <a:xfrm>
                  <a:off x="10856" y="10599"/>
                  <a:ext cx="104" cy="190"/>
                </a:xfrm>
                <a:custGeom>
                  <a:avLst/>
                  <a:gdLst>
                    <a:gd name="T0" fmla="*/ 0 w 104"/>
                    <a:gd name="T1" fmla="*/ 37 h 190"/>
                    <a:gd name="T2" fmla="*/ 22 w 104"/>
                    <a:gd name="T3" fmla="*/ 190 h 190"/>
                    <a:gd name="T4" fmla="*/ 94 w 104"/>
                    <a:gd name="T5" fmla="*/ 127 h 190"/>
                    <a:gd name="T6" fmla="*/ 82 w 104"/>
                    <a:gd name="T7" fmla="*/ 100 h 190"/>
                    <a:gd name="T8" fmla="*/ 104 w 104"/>
                    <a:gd name="T9" fmla="*/ 70 h 190"/>
                    <a:gd name="T10" fmla="*/ 104 w 104"/>
                    <a:gd name="T11" fmla="*/ 27 h 190"/>
                    <a:gd name="T12" fmla="*/ 50 w 104"/>
                    <a:gd name="T13" fmla="*/ 0 h 190"/>
                    <a:gd name="T14" fmla="*/ 0 w 104"/>
                    <a:gd name="T15" fmla="*/ 37 h 19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04"/>
                    <a:gd name="T25" fmla="*/ 0 h 190"/>
                    <a:gd name="T26" fmla="*/ 104 w 104"/>
                    <a:gd name="T27" fmla="*/ 190 h 19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04" h="190">
                      <a:moveTo>
                        <a:pt x="0" y="37"/>
                      </a:moveTo>
                      <a:lnTo>
                        <a:pt x="22" y="190"/>
                      </a:lnTo>
                      <a:lnTo>
                        <a:pt x="94" y="127"/>
                      </a:lnTo>
                      <a:lnTo>
                        <a:pt x="82" y="100"/>
                      </a:lnTo>
                      <a:lnTo>
                        <a:pt x="104" y="70"/>
                      </a:lnTo>
                      <a:lnTo>
                        <a:pt x="104" y="27"/>
                      </a:lnTo>
                      <a:lnTo>
                        <a:pt x="50" y="0"/>
                      </a:lnTo>
                      <a:lnTo>
                        <a:pt x="0" y="3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09" name="Group 542"/>
              <p:cNvGrpSpPr>
                <a:grpSpLocks/>
              </p:cNvGrpSpPr>
              <p:nvPr/>
            </p:nvGrpSpPr>
            <p:grpSpPr bwMode="auto">
              <a:xfrm>
                <a:off x="3261" y="2374"/>
                <a:ext cx="118" cy="111"/>
                <a:chOff x="10025" y="9280"/>
                <a:chExt cx="267" cy="293"/>
              </a:xfrm>
            </p:grpSpPr>
            <p:sp>
              <p:nvSpPr>
                <p:cNvPr id="405" name="Freeform 543"/>
                <p:cNvSpPr>
                  <a:spLocks/>
                </p:cNvSpPr>
                <p:nvPr/>
              </p:nvSpPr>
              <p:spPr bwMode="auto">
                <a:xfrm>
                  <a:off x="10025" y="9280"/>
                  <a:ext cx="267" cy="293"/>
                </a:xfrm>
                <a:custGeom>
                  <a:avLst/>
                  <a:gdLst>
                    <a:gd name="T0" fmla="*/ 0 w 267"/>
                    <a:gd name="T1" fmla="*/ 70 h 293"/>
                    <a:gd name="T2" fmla="*/ 0 w 267"/>
                    <a:gd name="T3" fmla="*/ 18 h 293"/>
                    <a:gd name="T4" fmla="*/ 67 w 267"/>
                    <a:gd name="T5" fmla="*/ 0 h 293"/>
                    <a:gd name="T6" fmla="*/ 124 w 267"/>
                    <a:gd name="T7" fmla="*/ 58 h 293"/>
                    <a:gd name="T8" fmla="*/ 184 w 267"/>
                    <a:gd name="T9" fmla="*/ 43 h 293"/>
                    <a:gd name="T10" fmla="*/ 259 w 267"/>
                    <a:gd name="T11" fmla="*/ 133 h 293"/>
                    <a:gd name="T12" fmla="*/ 247 w 267"/>
                    <a:gd name="T13" fmla="*/ 228 h 293"/>
                    <a:gd name="T14" fmla="*/ 267 w 267"/>
                    <a:gd name="T15" fmla="*/ 270 h 293"/>
                    <a:gd name="T16" fmla="*/ 207 w 267"/>
                    <a:gd name="T17" fmla="*/ 293 h 293"/>
                    <a:gd name="T18" fmla="*/ 184 w 267"/>
                    <a:gd name="T19" fmla="*/ 210 h 293"/>
                    <a:gd name="T20" fmla="*/ 157 w 267"/>
                    <a:gd name="T21" fmla="*/ 243 h 293"/>
                    <a:gd name="T22" fmla="*/ 67 w 267"/>
                    <a:gd name="T23" fmla="*/ 165 h 293"/>
                    <a:gd name="T24" fmla="*/ 22 w 267"/>
                    <a:gd name="T25" fmla="*/ 80 h 293"/>
                    <a:gd name="T26" fmla="*/ 0 w 267"/>
                    <a:gd name="T27" fmla="*/ 98 h 293"/>
                    <a:gd name="T28" fmla="*/ 0 w 267"/>
                    <a:gd name="T29" fmla="*/ 70 h 29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67"/>
                    <a:gd name="T46" fmla="*/ 0 h 293"/>
                    <a:gd name="T47" fmla="*/ 267 w 267"/>
                    <a:gd name="T48" fmla="*/ 293 h 29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67" h="293">
                      <a:moveTo>
                        <a:pt x="0" y="70"/>
                      </a:moveTo>
                      <a:lnTo>
                        <a:pt x="0" y="18"/>
                      </a:lnTo>
                      <a:lnTo>
                        <a:pt x="67" y="0"/>
                      </a:lnTo>
                      <a:lnTo>
                        <a:pt x="124" y="58"/>
                      </a:lnTo>
                      <a:lnTo>
                        <a:pt x="184" y="43"/>
                      </a:lnTo>
                      <a:lnTo>
                        <a:pt x="259" y="133"/>
                      </a:lnTo>
                      <a:lnTo>
                        <a:pt x="247" y="228"/>
                      </a:lnTo>
                      <a:lnTo>
                        <a:pt x="267" y="270"/>
                      </a:lnTo>
                      <a:lnTo>
                        <a:pt x="207" y="293"/>
                      </a:lnTo>
                      <a:lnTo>
                        <a:pt x="184" y="210"/>
                      </a:lnTo>
                      <a:lnTo>
                        <a:pt x="157" y="243"/>
                      </a:lnTo>
                      <a:lnTo>
                        <a:pt x="67" y="165"/>
                      </a:lnTo>
                      <a:lnTo>
                        <a:pt x="22" y="80"/>
                      </a:lnTo>
                      <a:lnTo>
                        <a:pt x="0" y="98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6" name="Freeform 544"/>
                <p:cNvSpPr>
                  <a:spLocks/>
                </p:cNvSpPr>
                <p:nvPr/>
              </p:nvSpPr>
              <p:spPr bwMode="auto">
                <a:xfrm>
                  <a:off x="10025" y="9280"/>
                  <a:ext cx="267" cy="293"/>
                </a:xfrm>
                <a:custGeom>
                  <a:avLst/>
                  <a:gdLst>
                    <a:gd name="T0" fmla="*/ 0 w 267"/>
                    <a:gd name="T1" fmla="*/ 70 h 293"/>
                    <a:gd name="T2" fmla="*/ 0 w 267"/>
                    <a:gd name="T3" fmla="*/ 18 h 293"/>
                    <a:gd name="T4" fmla="*/ 67 w 267"/>
                    <a:gd name="T5" fmla="*/ 0 h 293"/>
                    <a:gd name="T6" fmla="*/ 124 w 267"/>
                    <a:gd name="T7" fmla="*/ 58 h 293"/>
                    <a:gd name="T8" fmla="*/ 184 w 267"/>
                    <a:gd name="T9" fmla="*/ 43 h 293"/>
                    <a:gd name="T10" fmla="*/ 259 w 267"/>
                    <a:gd name="T11" fmla="*/ 133 h 293"/>
                    <a:gd name="T12" fmla="*/ 247 w 267"/>
                    <a:gd name="T13" fmla="*/ 228 h 293"/>
                    <a:gd name="T14" fmla="*/ 267 w 267"/>
                    <a:gd name="T15" fmla="*/ 270 h 293"/>
                    <a:gd name="T16" fmla="*/ 207 w 267"/>
                    <a:gd name="T17" fmla="*/ 293 h 293"/>
                    <a:gd name="T18" fmla="*/ 184 w 267"/>
                    <a:gd name="T19" fmla="*/ 210 h 293"/>
                    <a:gd name="T20" fmla="*/ 157 w 267"/>
                    <a:gd name="T21" fmla="*/ 243 h 293"/>
                    <a:gd name="T22" fmla="*/ 67 w 267"/>
                    <a:gd name="T23" fmla="*/ 165 h 293"/>
                    <a:gd name="T24" fmla="*/ 22 w 267"/>
                    <a:gd name="T25" fmla="*/ 80 h 293"/>
                    <a:gd name="T26" fmla="*/ 0 w 267"/>
                    <a:gd name="T27" fmla="*/ 98 h 293"/>
                    <a:gd name="T28" fmla="*/ 0 w 267"/>
                    <a:gd name="T29" fmla="*/ 70 h 29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67"/>
                    <a:gd name="T46" fmla="*/ 0 h 293"/>
                    <a:gd name="T47" fmla="*/ 267 w 267"/>
                    <a:gd name="T48" fmla="*/ 293 h 29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67" h="293">
                      <a:moveTo>
                        <a:pt x="0" y="70"/>
                      </a:moveTo>
                      <a:lnTo>
                        <a:pt x="0" y="18"/>
                      </a:lnTo>
                      <a:lnTo>
                        <a:pt x="67" y="0"/>
                      </a:lnTo>
                      <a:lnTo>
                        <a:pt x="124" y="58"/>
                      </a:lnTo>
                      <a:lnTo>
                        <a:pt x="184" y="43"/>
                      </a:lnTo>
                      <a:lnTo>
                        <a:pt x="259" y="133"/>
                      </a:lnTo>
                      <a:lnTo>
                        <a:pt x="247" y="228"/>
                      </a:lnTo>
                      <a:lnTo>
                        <a:pt x="267" y="270"/>
                      </a:lnTo>
                      <a:lnTo>
                        <a:pt x="207" y="293"/>
                      </a:lnTo>
                      <a:lnTo>
                        <a:pt x="184" y="210"/>
                      </a:lnTo>
                      <a:lnTo>
                        <a:pt x="157" y="243"/>
                      </a:lnTo>
                      <a:lnTo>
                        <a:pt x="67" y="165"/>
                      </a:lnTo>
                      <a:lnTo>
                        <a:pt x="22" y="80"/>
                      </a:lnTo>
                      <a:lnTo>
                        <a:pt x="0" y="98"/>
                      </a:lnTo>
                      <a:lnTo>
                        <a:pt x="0" y="7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0" name="Group 545"/>
              <p:cNvGrpSpPr>
                <a:grpSpLocks/>
              </p:cNvGrpSpPr>
              <p:nvPr/>
            </p:nvGrpSpPr>
            <p:grpSpPr bwMode="auto">
              <a:xfrm>
                <a:off x="3233" y="3226"/>
                <a:ext cx="160" cy="189"/>
                <a:chOff x="9962" y="11523"/>
                <a:chExt cx="362" cy="497"/>
              </a:xfrm>
            </p:grpSpPr>
            <p:sp>
              <p:nvSpPr>
                <p:cNvPr id="403" name="Freeform 546"/>
                <p:cNvSpPr>
                  <a:spLocks/>
                </p:cNvSpPr>
                <p:nvPr/>
              </p:nvSpPr>
              <p:spPr bwMode="auto">
                <a:xfrm>
                  <a:off x="9962" y="11523"/>
                  <a:ext cx="362" cy="497"/>
                </a:xfrm>
                <a:custGeom>
                  <a:avLst/>
                  <a:gdLst>
                    <a:gd name="T0" fmla="*/ 0 w 362"/>
                    <a:gd name="T1" fmla="*/ 464 h 497"/>
                    <a:gd name="T2" fmla="*/ 50 w 362"/>
                    <a:gd name="T3" fmla="*/ 444 h 497"/>
                    <a:gd name="T4" fmla="*/ 280 w 362"/>
                    <a:gd name="T5" fmla="*/ 497 h 497"/>
                    <a:gd name="T6" fmla="*/ 332 w 362"/>
                    <a:gd name="T7" fmla="*/ 474 h 497"/>
                    <a:gd name="T8" fmla="*/ 297 w 362"/>
                    <a:gd name="T9" fmla="*/ 437 h 497"/>
                    <a:gd name="T10" fmla="*/ 297 w 362"/>
                    <a:gd name="T11" fmla="*/ 282 h 497"/>
                    <a:gd name="T12" fmla="*/ 362 w 362"/>
                    <a:gd name="T13" fmla="*/ 282 h 497"/>
                    <a:gd name="T14" fmla="*/ 355 w 362"/>
                    <a:gd name="T15" fmla="*/ 200 h 497"/>
                    <a:gd name="T16" fmla="*/ 297 w 362"/>
                    <a:gd name="T17" fmla="*/ 210 h 497"/>
                    <a:gd name="T18" fmla="*/ 292 w 362"/>
                    <a:gd name="T19" fmla="*/ 70 h 497"/>
                    <a:gd name="T20" fmla="*/ 267 w 362"/>
                    <a:gd name="T21" fmla="*/ 42 h 497"/>
                    <a:gd name="T22" fmla="*/ 227 w 362"/>
                    <a:gd name="T23" fmla="*/ 45 h 497"/>
                    <a:gd name="T24" fmla="*/ 217 w 362"/>
                    <a:gd name="T25" fmla="*/ 82 h 497"/>
                    <a:gd name="T26" fmla="*/ 180 w 362"/>
                    <a:gd name="T27" fmla="*/ 90 h 497"/>
                    <a:gd name="T28" fmla="*/ 132 w 362"/>
                    <a:gd name="T29" fmla="*/ 0 h 497"/>
                    <a:gd name="T30" fmla="*/ 23 w 362"/>
                    <a:gd name="T31" fmla="*/ 20 h 497"/>
                    <a:gd name="T32" fmla="*/ 63 w 362"/>
                    <a:gd name="T33" fmla="*/ 202 h 497"/>
                    <a:gd name="T34" fmla="*/ 0 w 362"/>
                    <a:gd name="T35" fmla="*/ 464 h 4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62"/>
                    <a:gd name="T55" fmla="*/ 0 h 497"/>
                    <a:gd name="T56" fmla="*/ 362 w 362"/>
                    <a:gd name="T57" fmla="*/ 497 h 49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62" h="497">
                      <a:moveTo>
                        <a:pt x="0" y="464"/>
                      </a:moveTo>
                      <a:lnTo>
                        <a:pt x="50" y="444"/>
                      </a:lnTo>
                      <a:lnTo>
                        <a:pt x="280" y="497"/>
                      </a:lnTo>
                      <a:lnTo>
                        <a:pt x="332" y="474"/>
                      </a:lnTo>
                      <a:lnTo>
                        <a:pt x="297" y="437"/>
                      </a:lnTo>
                      <a:lnTo>
                        <a:pt x="297" y="282"/>
                      </a:lnTo>
                      <a:lnTo>
                        <a:pt x="362" y="282"/>
                      </a:lnTo>
                      <a:lnTo>
                        <a:pt x="355" y="200"/>
                      </a:lnTo>
                      <a:lnTo>
                        <a:pt x="297" y="210"/>
                      </a:lnTo>
                      <a:lnTo>
                        <a:pt x="292" y="70"/>
                      </a:lnTo>
                      <a:lnTo>
                        <a:pt x="267" y="42"/>
                      </a:lnTo>
                      <a:lnTo>
                        <a:pt x="227" y="45"/>
                      </a:lnTo>
                      <a:lnTo>
                        <a:pt x="217" y="82"/>
                      </a:lnTo>
                      <a:lnTo>
                        <a:pt x="180" y="90"/>
                      </a:lnTo>
                      <a:lnTo>
                        <a:pt x="132" y="0"/>
                      </a:lnTo>
                      <a:lnTo>
                        <a:pt x="23" y="20"/>
                      </a:lnTo>
                      <a:lnTo>
                        <a:pt x="63" y="202"/>
                      </a:lnTo>
                      <a:lnTo>
                        <a:pt x="0" y="46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4" name="Freeform 547"/>
                <p:cNvSpPr>
                  <a:spLocks/>
                </p:cNvSpPr>
                <p:nvPr/>
              </p:nvSpPr>
              <p:spPr bwMode="auto">
                <a:xfrm>
                  <a:off x="9962" y="11523"/>
                  <a:ext cx="362" cy="497"/>
                </a:xfrm>
                <a:custGeom>
                  <a:avLst/>
                  <a:gdLst>
                    <a:gd name="T0" fmla="*/ 0 w 362"/>
                    <a:gd name="T1" fmla="*/ 464 h 497"/>
                    <a:gd name="T2" fmla="*/ 50 w 362"/>
                    <a:gd name="T3" fmla="*/ 444 h 497"/>
                    <a:gd name="T4" fmla="*/ 280 w 362"/>
                    <a:gd name="T5" fmla="*/ 497 h 497"/>
                    <a:gd name="T6" fmla="*/ 332 w 362"/>
                    <a:gd name="T7" fmla="*/ 474 h 497"/>
                    <a:gd name="T8" fmla="*/ 297 w 362"/>
                    <a:gd name="T9" fmla="*/ 437 h 497"/>
                    <a:gd name="T10" fmla="*/ 297 w 362"/>
                    <a:gd name="T11" fmla="*/ 282 h 497"/>
                    <a:gd name="T12" fmla="*/ 362 w 362"/>
                    <a:gd name="T13" fmla="*/ 282 h 497"/>
                    <a:gd name="T14" fmla="*/ 355 w 362"/>
                    <a:gd name="T15" fmla="*/ 200 h 497"/>
                    <a:gd name="T16" fmla="*/ 297 w 362"/>
                    <a:gd name="T17" fmla="*/ 210 h 497"/>
                    <a:gd name="T18" fmla="*/ 292 w 362"/>
                    <a:gd name="T19" fmla="*/ 70 h 497"/>
                    <a:gd name="T20" fmla="*/ 267 w 362"/>
                    <a:gd name="T21" fmla="*/ 42 h 497"/>
                    <a:gd name="T22" fmla="*/ 227 w 362"/>
                    <a:gd name="T23" fmla="*/ 45 h 497"/>
                    <a:gd name="T24" fmla="*/ 217 w 362"/>
                    <a:gd name="T25" fmla="*/ 82 h 497"/>
                    <a:gd name="T26" fmla="*/ 180 w 362"/>
                    <a:gd name="T27" fmla="*/ 90 h 497"/>
                    <a:gd name="T28" fmla="*/ 132 w 362"/>
                    <a:gd name="T29" fmla="*/ 0 h 497"/>
                    <a:gd name="T30" fmla="*/ 23 w 362"/>
                    <a:gd name="T31" fmla="*/ 20 h 497"/>
                    <a:gd name="T32" fmla="*/ 63 w 362"/>
                    <a:gd name="T33" fmla="*/ 202 h 497"/>
                    <a:gd name="T34" fmla="*/ 0 w 362"/>
                    <a:gd name="T35" fmla="*/ 464 h 49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62"/>
                    <a:gd name="T55" fmla="*/ 0 h 497"/>
                    <a:gd name="T56" fmla="*/ 362 w 362"/>
                    <a:gd name="T57" fmla="*/ 497 h 49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62" h="497">
                      <a:moveTo>
                        <a:pt x="0" y="464"/>
                      </a:moveTo>
                      <a:lnTo>
                        <a:pt x="50" y="444"/>
                      </a:lnTo>
                      <a:lnTo>
                        <a:pt x="280" y="497"/>
                      </a:lnTo>
                      <a:lnTo>
                        <a:pt x="332" y="474"/>
                      </a:lnTo>
                      <a:lnTo>
                        <a:pt x="297" y="437"/>
                      </a:lnTo>
                      <a:lnTo>
                        <a:pt x="297" y="282"/>
                      </a:lnTo>
                      <a:lnTo>
                        <a:pt x="362" y="282"/>
                      </a:lnTo>
                      <a:lnTo>
                        <a:pt x="355" y="200"/>
                      </a:lnTo>
                      <a:lnTo>
                        <a:pt x="297" y="210"/>
                      </a:lnTo>
                      <a:lnTo>
                        <a:pt x="292" y="70"/>
                      </a:lnTo>
                      <a:lnTo>
                        <a:pt x="267" y="42"/>
                      </a:lnTo>
                      <a:lnTo>
                        <a:pt x="227" y="45"/>
                      </a:lnTo>
                      <a:lnTo>
                        <a:pt x="217" y="82"/>
                      </a:lnTo>
                      <a:lnTo>
                        <a:pt x="180" y="90"/>
                      </a:lnTo>
                      <a:lnTo>
                        <a:pt x="132" y="0"/>
                      </a:lnTo>
                      <a:lnTo>
                        <a:pt x="23" y="20"/>
                      </a:lnTo>
                      <a:lnTo>
                        <a:pt x="63" y="202"/>
                      </a:lnTo>
                      <a:lnTo>
                        <a:pt x="0" y="46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1" name="Group 548"/>
              <p:cNvGrpSpPr>
                <a:grpSpLocks/>
              </p:cNvGrpSpPr>
              <p:nvPr/>
            </p:nvGrpSpPr>
            <p:grpSpPr bwMode="auto">
              <a:xfrm>
                <a:off x="3239" y="3211"/>
                <a:ext cx="15" cy="15"/>
                <a:chOff x="9975" y="11483"/>
                <a:chExt cx="35" cy="40"/>
              </a:xfrm>
            </p:grpSpPr>
            <p:sp>
              <p:nvSpPr>
                <p:cNvPr id="401" name="Freeform 549"/>
                <p:cNvSpPr>
                  <a:spLocks/>
                </p:cNvSpPr>
                <p:nvPr/>
              </p:nvSpPr>
              <p:spPr bwMode="auto">
                <a:xfrm>
                  <a:off x="9975" y="11483"/>
                  <a:ext cx="35" cy="40"/>
                </a:xfrm>
                <a:custGeom>
                  <a:avLst/>
                  <a:gdLst>
                    <a:gd name="T0" fmla="*/ 0 w 35"/>
                    <a:gd name="T1" fmla="*/ 12 h 40"/>
                    <a:gd name="T2" fmla="*/ 7 w 35"/>
                    <a:gd name="T3" fmla="*/ 40 h 40"/>
                    <a:gd name="T4" fmla="*/ 35 w 35"/>
                    <a:gd name="T5" fmla="*/ 0 h 40"/>
                    <a:gd name="T6" fmla="*/ 0 w 35"/>
                    <a:gd name="T7" fmla="*/ 12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12"/>
                      </a:moveTo>
                      <a:lnTo>
                        <a:pt x="7" y="40"/>
                      </a:lnTo>
                      <a:lnTo>
                        <a:pt x="35" y="0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2" name="Freeform 550"/>
                <p:cNvSpPr>
                  <a:spLocks/>
                </p:cNvSpPr>
                <p:nvPr/>
              </p:nvSpPr>
              <p:spPr bwMode="auto">
                <a:xfrm>
                  <a:off x="9975" y="11483"/>
                  <a:ext cx="35" cy="40"/>
                </a:xfrm>
                <a:custGeom>
                  <a:avLst/>
                  <a:gdLst>
                    <a:gd name="T0" fmla="*/ 0 w 35"/>
                    <a:gd name="T1" fmla="*/ 12 h 40"/>
                    <a:gd name="T2" fmla="*/ 7 w 35"/>
                    <a:gd name="T3" fmla="*/ 40 h 40"/>
                    <a:gd name="T4" fmla="*/ 35 w 35"/>
                    <a:gd name="T5" fmla="*/ 0 h 40"/>
                    <a:gd name="T6" fmla="*/ 0 w 35"/>
                    <a:gd name="T7" fmla="*/ 12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5"/>
                    <a:gd name="T13" fmla="*/ 0 h 40"/>
                    <a:gd name="T14" fmla="*/ 35 w 3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5" h="40">
                      <a:moveTo>
                        <a:pt x="0" y="12"/>
                      </a:moveTo>
                      <a:lnTo>
                        <a:pt x="7" y="40"/>
                      </a:lnTo>
                      <a:lnTo>
                        <a:pt x="35" y="0"/>
                      </a:lnTo>
                      <a:lnTo>
                        <a:pt x="0" y="1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2" name="Group 551"/>
              <p:cNvGrpSpPr>
                <a:grpSpLocks/>
              </p:cNvGrpSpPr>
              <p:nvPr/>
            </p:nvGrpSpPr>
            <p:grpSpPr bwMode="auto">
              <a:xfrm>
                <a:off x="3339" y="3411"/>
                <a:ext cx="119" cy="140"/>
                <a:chOff x="10202" y="12010"/>
                <a:chExt cx="269" cy="369"/>
              </a:xfrm>
            </p:grpSpPr>
            <p:sp>
              <p:nvSpPr>
                <p:cNvPr id="399" name="Freeform 552"/>
                <p:cNvSpPr>
                  <a:spLocks/>
                </p:cNvSpPr>
                <p:nvPr/>
              </p:nvSpPr>
              <p:spPr bwMode="auto">
                <a:xfrm>
                  <a:off x="10202" y="12010"/>
                  <a:ext cx="269" cy="369"/>
                </a:xfrm>
                <a:custGeom>
                  <a:avLst/>
                  <a:gdLst>
                    <a:gd name="T0" fmla="*/ 0 w 269"/>
                    <a:gd name="T1" fmla="*/ 279 h 369"/>
                    <a:gd name="T2" fmla="*/ 0 w 269"/>
                    <a:gd name="T3" fmla="*/ 175 h 369"/>
                    <a:gd name="T4" fmla="*/ 30 w 269"/>
                    <a:gd name="T5" fmla="*/ 170 h 369"/>
                    <a:gd name="T6" fmla="*/ 30 w 269"/>
                    <a:gd name="T7" fmla="*/ 25 h 369"/>
                    <a:gd name="T8" fmla="*/ 85 w 269"/>
                    <a:gd name="T9" fmla="*/ 10 h 369"/>
                    <a:gd name="T10" fmla="*/ 102 w 269"/>
                    <a:gd name="T11" fmla="*/ 35 h 369"/>
                    <a:gd name="T12" fmla="*/ 152 w 269"/>
                    <a:gd name="T13" fmla="*/ 0 h 369"/>
                    <a:gd name="T14" fmla="*/ 232 w 269"/>
                    <a:gd name="T15" fmla="*/ 155 h 369"/>
                    <a:gd name="T16" fmla="*/ 269 w 269"/>
                    <a:gd name="T17" fmla="*/ 180 h 369"/>
                    <a:gd name="T18" fmla="*/ 159 w 269"/>
                    <a:gd name="T19" fmla="*/ 317 h 369"/>
                    <a:gd name="T20" fmla="*/ 97 w 269"/>
                    <a:gd name="T21" fmla="*/ 317 h 369"/>
                    <a:gd name="T22" fmla="*/ 67 w 269"/>
                    <a:gd name="T23" fmla="*/ 369 h 369"/>
                    <a:gd name="T24" fmla="*/ 22 w 269"/>
                    <a:gd name="T25" fmla="*/ 369 h 369"/>
                    <a:gd name="T26" fmla="*/ 25 w 269"/>
                    <a:gd name="T27" fmla="*/ 324 h 369"/>
                    <a:gd name="T28" fmla="*/ 0 w 269"/>
                    <a:gd name="T29" fmla="*/ 279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69"/>
                    <a:gd name="T46" fmla="*/ 0 h 369"/>
                    <a:gd name="T47" fmla="*/ 269 w 269"/>
                    <a:gd name="T48" fmla="*/ 369 h 369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69" h="369">
                      <a:moveTo>
                        <a:pt x="0" y="279"/>
                      </a:moveTo>
                      <a:lnTo>
                        <a:pt x="0" y="175"/>
                      </a:lnTo>
                      <a:lnTo>
                        <a:pt x="30" y="170"/>
                      </a:lnTo>
                      <a:lnTo>
                        <a:pt x="30" y="25"/>
                      </a:lnTo>
                      <a:lnTo>
                        <a:pt x="85" y="10"/>
                      </a:lnTo>
                      <a:lnTo>
                        <a:pt x="102" y="35"/>
                      </a:lnTo>
                      <a:lnTo>
                        <a:pt x="152" y="0"/>
                      </a:lnTo>
                      <a:lnTo>
                        <a:pt x="232" y="155"/>
                      </a:lnTo>
                      <a:lnTo>
                        <a:pt x="269" y="180"/>
                      </a:lnTo>
                      <a:lnTo>
                        <a:pt x="159" y="317"/>
                      </a:lnTo>
                      <a:lnTo>
                        <a:pt x="97" y="317"/>
                      </a:lnTo>
                      <a:lnTo>
                        <a:pt x="67" y="369"/>
                      </a:lnTo>
                      <a:lnTo>
                        <a:pt x="22" y="369"/>
                      </a:lnTo>
                      <a:lnTo>
                        <a:pt x="25" y="324"/>
                      </a:lnTo>
                      <a:lnTo>
                        <a:pt x="0" y="27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00" name="Freeform 553"/>
                <p:cNvSpPr>
                  <a:spLocks/>
                </p:cNvSpPr>
                <p:nvPr/>
              </p:nvSpPr>
              <p:spPr bwMode="auto">
                <a:xfrm>
                  <a:off x="10202" y="12010"/>
                  <a:ext cx="269" cy="369"/>
                </a:xfrm>
                <a:custGeom>
                  <a:avLst/>
                  <a:gdLst>
                    <a:gd name="T0" fmla="*/ 0 w 269"/>
                    <a:gd name="T1" fmla="*/ 279 h 369"/>
                    <a:gd name="T2" fmla="*/ 0 w 269"/>
                    <a:gd name="T3" fmla="*/ 175 h 369"/>
                    <a:gd name="T4" fmla="*/ 30 w 269"/>
                    <a:gd name="T5" fmla="*/ 170 h 369"/>
                    <a:gd name="T6" fmla="*/ 30 w 269"/>
                    <a:gd name="T7" fmla="*/ 25 h 369"/>
                    <a:gd name="T8" fmla="*/ 85 w 269"/>
                    <a:gd name="T9" fmla="*/ 10 h 369"/>
                    <a:gd name="T10" fmla="*/ 102 w 269"/>
                    <a:gd name="T11" fmla="*/ 35 h 369"/>
                    <a:gd name="T12" fmla="*/ 152 w 269"/>
                    <a:gd name="T13" fmla="*/ 0 h 369"/>
                    <a:gd name="T14" fmla="*/ 232 w 269"/>
                    <a:gd name="T15" fmla="*/ 155 h 369"/>
                    <a:gd name="T16" fmla="*/ 269 w 269"/>
                    <a:gd name="T17" fmla="*/ 180 h 369"/>
                    <a:gd name="T18" fmla="*/ 159 w 269"/>
                    <a:gd name="T19" fmla="*/ 317 h 369"/>
                    <a:gd name="T20" fmla="*/ 97 w 269"/>
                    <a:gd name="T21" fmla="*/ 317 h 369"/>
                    <a:gd name="T22" fmla="*/ 67 w 269"/>
                    <a:gd name="T23" fmla="*/ 369 h 369"/>
                    <a:gd name="T24" fmla="*/ 22 w 269"/>
                    <a:gd name="T25" fmla="*/ 369 h 369"/>
                    <a:gd name="T26" fmla="*/ 25 w 269"/>
                    <a:gd name="T27" fmla="*/ 324 h 369"/>
                    <a:gd name="T28" fmla="*/ 0 w 269"/>
                    <a:gd name="T29" fmla="*/ 279 h 36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69"/>
                    <a:gd name="T46" fmla="*/ 0 h 369"/>
                    <a:gd name="T47" fmla="*/ 269 w 269"/>
                    <a:gd name="T48" fmla="*/ 369 h 369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69" h="369">
                      <a:moveTo>
                        <a:pt x="0" y="279"/>
                      </a:moveTo>
                      <a:lnTo>
                        <a:pt x="0" y="175"/>
                      </a:lnTo>
                      <a:lnTo>
                        <a:pt x="30" y="170"/>
                      </a:lnTo>
                      <a:lnTo>
                        <a:pt x="30" y="25"/>
                      </a:lnTo>
                      <a:lnTo>
                        <a:pt x="85" y="10"/>
                      </a:lnTo>
                      <a:lnTo>
                        <a:pt x="102" y="35"/>
                      </a:lnTo>
                      <a:lnTo>
                        <a:pt x="152" y="0"/>
                      </a:lnTo>
                      <a:lnTo>
                        <a:pt x="232" y="155"/>
                      </a:lnTo>
                      <a:lnTo>
                        <a:pt x="269" y="180"/>
                      </a:lnTo>
                      <a:lnTo>
                        <a:pt x="159" y="317"/>
                      </a:lnTo>
                      <a:lnTo>
                        <a:pt x="97" y="317"/>
                      </a:lnTo>
                      <a:lnTo>
                        <a:pt x="67" y="369"/>
                      </a:lnTo>
                      <a:lnTo>
                        <a:pt x="22" y="369"/>
                      </a:lnTo>
                      <a:lnTo>
                        <a:pt x="25" y="324"/>
                      </a:lnTo>
                      <a:lnTo>
                        <a:pt x="0" y="27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3" name="Group 554"/>
              <p:cNvGrpSpPr>
                <a:grpSpLocks/>
              </p:cNvGrpSpPr>
              <p:nvPr/>
            </p:nvGrpSpPr>
            <p:grpSpPr bwMode="auto">
              <a:xfrm>
                <a:off x="3457" y="3175"/>
                <a:ext cx="21" cy="28"/>
                <a:chOff x="10469" y="11388"/>
                <a:chExt cx="47" cy="75"/>
              </a:xfrm>
            </p:grpSpPr>
            <p:sp>
              <p:nvSpPr>
                <p:cNvPr id="397" name="Freeform 555"/>
                <p:cNvSpPr>
                  <a:spLocks/>
                </p:cNvSpPr>
                <p:nvPr/>
              </p:nvSpPr>
              <p:spPr bwMode="auto">
                <a:xfrm>
                  <a:off x="10469" y="11388"/>
                  <a:ext cx="47" cy="75"/>
                </a:xfrm>
                <a:custGeom>
                  <a:avLst/>
                  <a:gdLst>
                    <a:gd name="T0" fmla="*/ 0 w 47"/>
                    <a:gd name="T1" fmla="*/ 7 h 75"/>
                    <a:gd name="T2" fmla="*/ 2 w 47"/>
                    <a:gd name="T3" fmla="*/ 40 h 75"/>
                    <a:gd name="T4" fmla="*/ 12 w 47"/>
                    <a:gd name="T5" fmla="*/ 75 h 75"/>
                    <a:gd name="T6" fmla="*/ 47 w 47"/>
                    <a:gd name="T7" fmla="*/ 30 h 75"/>
                    <a:gd name="T8" fmla="*/ 45 w 47"/>
                    <a:gd name="T9" fmla="*/ 0 h 75"/>
                    <a:gd name="T10" fmla="*/ 0 w 47"/>
                    <a:gd name="T11" fmla="*/ 7 h 7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7"/>
                    <a:gd name="T19" fmla="*/ 0 h 75"/>
                    <a:gd name="T20" fmla="*/ 47 w 47"/>
                    <a:gd name="T21" fmla="*/ 75 h 7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7" h="75">
                      <a:moveTo>
                        <a:pt x="0" y="7"/>
                      </a:moveTo>
                      <a:lnTo>
                        <a:pt x="2" y="40"/>
                      </a:lnTo>
                      <a:lnTo>
                        <a:pt x="12" y="75"/>
                      </a:lnTo>
                      <a:lnTo>
                        <a:pt x="47" y="30"/>
                      </a:lnTo>
                      <a:lnTo>
                        <a:pt x="4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98" name="Freeform 556"/>
                <p:cNvSpPr>
                  <a:spLocks/>
                </p:cNvSpPr>
                <p:nvPr/>
              </p:nvSpPr>
              <p:spPr bwMode="auto">
                <a:xfrm>
                  <a:off x="10469" y="11388"/>
                  <a:ext cx="47" cy="75"/>
                </a:xfrm>
                <a:custGeom>
                  <a:avLst/>
                  <a:gdLst>
                    <a:gd name="T0" fmla="*/ 0 w 47"/>
                    <a:gd name="T1" fmla="*/ 7 h 75"/>
                    <a:gd name="T2" fmla="*/ 2 w 47"/>
                    <a:gd name="T3" fmla="*/ 40 h 75"/>
                    <a:gd name="T4" fmla="*/ 12 w 47"/>
                    <a:gd name="T5" fmla="*/ 75 h 75"/>
                    <a:gd name="T6" fmla="*/ 47 w 47"/>
                    <a:gd name="T7" fmla="*/ 30 h 75"/>
                    <a:gd name="T8" fmla="*/ 45 w 47"/>
                    <a:gd name="T9" fmla="*/ 0 h 75"/>
                    <a:gd name="T10" fmla="*/ 0 w 47"/>
                    <a:gd name="T11" fmla="*/ 7 h 7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7"/>
                    <a:gd name="T19" fmla="*/ 0 h 75"/>
                    <a:gd name="T20" fmla="*/ 47 w 47"/>
                    <a:gd name="T21" fmla="*/ 75 h 7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7" h="75">
                      <a:moveTo>
                        <a:pt x="0" y="7"/>
                      </a:moveTo>
                      <a:lnTo>
                        <a:pt x="2" y="40"/>
                      </a:lnTo>
                      <a:lnTo>
                        <a:pt x="12" y="75"/>
                      </a:lnTo>
                      <a:lnTo>
                        <a:pt x="47" y="30"/>
                      </a:lnTo>
                      <a:lnTo>
                        <a:pt x="45" y="0"/>
                      </a:lnTo>
                      <a:lnTo>
                        <a:pt x="0" y="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4" name="Group 557"/>
              <p:cNvGrpSpPr>
                <a:grpSpLocks/>
              </p:cNvGrpSpPr>
              <p:nvPr/>
            </p:nvGrpSpPr>
            <p:grpSpPr bwMode="auto">
              <a:xfrm>
                <a:off x="3193" y="2944"/>
                <a:ext cx="98" cy="172"/>
                <a:chOff x="9872" y="10781"/>
                <a:chExt cx="222" cy="452"/>
              </a:xfrm>
            </p:grpSpPr>
            <p:sp>
              <p:nvSpPr>
                <p:cNvPr id="395" name="Freeform 558"/>
                <p:cNvSpPr>
                  <a:spLocks/>
                </p:cNvSpPr>
                <p:nvPr/>
              </p:nvSpPr>
              <p:spPr bwMode="auto">
                <a:xfrm>
                  <a:off x="9872" y="10781"/>
                  <a:ext cx="222" cy="452"/>
                </a:xfrm>
                <a:custGeom>
                  <a:avLst/>
                  <a:gdLst>
                    <a:gd name="T0" fmla="*/ 0 w 222"/>
                    <a:gd name="T1" fmla="*/ 325 h 452"/>
                    <a:gd name="T2" fmla="*/ 28 w 222"/>
                    <a:gd name="T3" fmla="*/ 237 h 452"/>
                    <a:gd name="T4" fmla="*/ 85 w 222"/>
                    <a:gd name="T5" fmla="*/ 247 h 452"/>
                    <a:gd name="T6" fmla="*/ 143 w 222"/>
                    <a:gd name="T7" fmla="*/ 75 h 452"/>
                    <a:gd name="T8" fmla="*/ 178 w 222"/>
                    <a:gd name="T9" fmla="*/ 43 h 452"/>
                    <a:gd name="T10" fmla="*/ 163 w 222"/>
                    <a:gd name="T11" fmla="*/ 8 h 452"/>
                    <a:gd name="T12" fmla="*/ 178 w 222"/>
                    <a:gd name="T13" fmla="*/ 0 h 452"/>
                    <a:gd name="T14" fmla="*/ 200 w 222"/>
                    <a:gd name="T15" fmla="*/ 110 h 452"/>
                    <a:gd name="T16" fmla="*/ 163 w 222"/>
                    <a:gd name="T17" fmla="*/ 128 h 452"/>
                    <a:gd name="T18" fmla="*/ 203 w 222"/>
                    <a:gd name="T19" fmla="*/ 222 h 452"/>
                    <a:gd name="T20" fmla="*/ 178 w 222"/>
                    <a:gd name="T21" fmla="*/ 315 h 452"/>
                    <a:gd name="T22" fmla="*/ 222 w 222"/>
                    <a:gd name="T23" fmla="*/ 395 h 452"/>
                    <a:gd name="T24" fmla="*/ 215 w 222"/>
                    <a:gd name="T25" fmla="*/ 452 h 452"/>
                    <a:gd name="T26" fmla="*/ 143 w 222"/>
                    <a:gd name="T27" fmla="*/ 427 h 452"/>
                    <a:gd name="T28" fmla="*/ 83 w 222"/>
                    <a:gd name="T29" fmla="*/ 425 h 452"/>
                    <a:gd name="T30" fmla="*/ 38 w 222"/>
                    <a:gd name="T31" fmla="*/ 427 h 452"/>
                    <a:gd name="T32" fmla="*/ 38 w 222"/>
                    <a:gd name="T33" fmla="*/ 355 h 452"/>
                    <a:gd name="T34" fmla="*/ 0 w 222"/>
                    <a:gd name="T35" fmla="*/ 325 h 45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22"/>
                    <a:gd name="T55" fmla="*/ 0 h 452"/>
                    <a:gd name="T56" fmla="*/ 222 w 222"/>
                    <a:gd name="T57" fmla="*/ 452 h 45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22" h="452">
                      <a:moveTo>
                        <a:pt x="0" y="325"/>
                      </a:moveTo>
                      <a:lnTo>
                        <a:pt x="28" y="237"/>
                      </a:lnTo>
                      <a:lnTo>
                        <a:pt x="85" y="247"/>
                      </a:lnTo>
                      <a:lnTo>
                        <a:pt x="143" y="75"/>
                      </a:lnTo>
                      <a:lnTo>
                        <a:pt x="178" y="43"/>
                      </a:lnTo>
                      <a:lnTo>
                        <a:pt x="163" y="8"/>
                      </a:lnTo>
                      <a:lnTo>
                        <a:pt x="178" y="0"/>
                      </a:lnTo>
                      <a:lnTo>
                        <a:pt x="200" y="110"/>
                      </a:lnTo>
                      <a:lnTo>
                        <a:pt x="163" y="128"/>
                      </a:lnTo>
                      <a:lnTo>
                        <a:pt x="203" y="222"/>
                      </a:lnTo>
                      <a:lnTo>
                        <a:pt x="178" y="315"/>
                      </a:lnTo>
                      <a:lnTo>
                        <a:pt x="222" y="395"/>
                      </a:lnTo>
                      <a:lnTo>
                        <a:pt x="215" y="452"/>
                      </a:lnTo>
                      <a:lnTo>
                        <a:pt x="143" y="427"/>
                      </a:lnTo>
                      <a:lnTo>
                        <a:pt x="83" y="425"/>
                      </a:lnTo>
                      <a:lnTo>
                        <a:pt x="38" y="427"/>
                      </a:lnTo>
                      <a:lnTo>
                        <a:pt x="38" y="355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96" name="Freeform 559"/>
                <p:cNvSpPr>
                  <a:spLocks/>
                </p:cNvSpPr>
                <p:nvPr/>
              </p:nvSpPr>
              <p:spPr bwMode="auto">
                <a:xfrm>
                  <a:off x="9872" y="10781"/>
                  <a:ext cx="222" cy="452"/>
                </a:xfrm>
                <a:custGeom>
                  <a:avLst/>
                  <a:gdLst>
                    <a:gd name="T0" fmla="*/ 0 w 222"/>
                    <a:gd name="T1" fmla="*/ 325 h 452"/>
                    <a:gd name="T2" fmla="*/ 28 w 222"/>
                    <a:gd name="T3" fmla="*/ 237 h 452"/>
                    <a:gd name="T4" fmla="*/ 85 w 222"/>
                    <a:gd name="T5" fmla="*/ 247 h 452"/>
                    <a:gd name="T6" fmla="*/ 143 w 222"/>
                    <a:gd name="T7" fmla="*/ 75 h 452"/>
                    <a:gd name="T8" fmla="*/ 178 w 222"/>
                    <a:gd name="T9" fmla="*/ 43 h 452"/>
                    <a:gd name="T10" fmla="*/ 163 w 222"/>
                    <a:gd name="T11" fmla="*/ 8 h 452"/>
                    <a:gd name="T12" fmla="*/ 178 w 222"/>
                    <a:gd name="T13" fmla="*/ 0 h 452"/>
                    <a:gd name="T14" fmla="*/ 200 w 222"/>
                    <a:gd name="T15" fmla="*/ 110 h 452"/>
                    <a:gd name="T16" fmla="*/ 163 w 222"/>
                    <a:gd name="T17" fmla="*/ 128 h 452"/>
                    <a:gd name="T18" fmla="*/ 203 w 222"/>
                    <a:gd name="T19" fmla="*/ 222 h 452"/>
                    <a:gd name="T20" fmla="*/ 178 w 222"/>
                    <a:gd name="T21" fmla="*/ 315 h 452"/>
                    <a:gd name="T22" fmla="*/ 222 w 222"/>
                    <a:gd name="T23" fmla="*/ 395 h 452"/>
                    <a:gd name="T24" fmla="*/ 215 w 222"/>
                    <a:gd name="T25" fmla="*/ 452 h 452"/>
                    <a:gd name="T26" fmla="*/ 143 w 222"/>
                    <a:gd name="T27" fmla="*/ 427 h 452"/>
                    <a:gd name="T28" fmla="*/ 83 w 222"/>
                    <a:gd name="T29" fmla="*/ 425 h 452"/>
                    <a:gd name="T30" fmla="*/ 38 w 222"/>
                    <a:gd name="T31" fmla="*/ 427 h 452"/>
                    <a:gd name="T32" fmla="*/ 38 w 222"/>
                    <a:gd name="T33" fmla="*/ 355 h 452"/>
                    <a:gd name="T34" fmla="*/ 0 w 222"/>
                    <a:gd name="T35" fmla="*/ 325 h 45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22"/>
                    <a:gd name="T55" fmla="*/ 0 h 452"/>
                    <a:gd name="T56" fmla="*/ 222 w 222"/>
                    <a:gd name="T57" fmla="*/ 452 h 45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22" h="452">
                      <a:moveTo>
                        <a:pt x="0" y="325"/>
                      </a:moveTo>
                      <a:lnTo>
                        <a:pt x="28" y="237"/>
                      </a:lnTo>
                      <a:lnTo>
                        <a:pt x="85" y="247"/>
                      </a:lnTo>
                      <a:lnTo>
                        <a:pt x="143" y="75"/>
                      </a:lnTo>
                      <a:lnTo>
                        <a:pt x="178" y="43"/>
                      </a:lnTo>
                      <a:lnTo>
                        <a:pt x="163" y="8"/>
                      </a:lnTo>
                      <a:lnTo>
                        <a:pt x="178" y="0"/>
                      </a:lnTo>
                      <a:lnTo>
                        <a:pt x="200" y="110"/>
                      </a:lnTo>
                      <a:lnTo>
                        <a:pt x="163" y="128"/>
                      </a:lnTo>
                      <a:lnTo>
                        <a:pt x="203" y="222"/>
                      </a:lnTo>
                      <a:lnTo>
                        <a:pt x="178" y="315"/>
                      </a:lnTo>
                      <a:lnTo>
                        <a:pt x="222" y="395"/>
                      </a:lnTo>
                      <a:lnTo>
                        <a:pt x="215" y="452"/>
                      </a:lnTo>
                      <a:lnTo>
                        <a:pt x="143" y="427"/>
                      </a:lnTo>
                      <a:lnTo>
                        <a:pt x="83" y="425"/>
                      </a:lnTo>
                      <a:lnTo>
                        <a:pt x="38" y="427"/>
                      </a:lnTo>
                      <a:lnTo>
                        <a:pt x="38" y="355"/>
                      </a:lnTo>
                      <a:lnTo>
                        <a:pt x="0" y="32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5" name="Group 560"/>
              <p:cNvGrpSpPr>
                <a:grpSpLocks/>
              </p:cNvGrpSpPr>
              <p:nvPr/>
            </p:nvGrpSpPr>
            <p:grpSpPr bwMode="auto">
              <a:xfrm>
                <a:off x="3272" y="2972"/>
                <a:ext cx="164" cy="124"/>
                <a:chOff x="10050" y="10854"/>
                <a:chExt cx="371" cy="327"/>
              </a:xfrm>
            </p:grpSpPr>
            <p:sp>
              <p:nvSpPr>
                <p:cNvPr id="393" name="Freeform 561"/>
                <p:cNvSpPr>
                  <a:spLocks/>
                </p:cNvSpPr>
                <p:nvPr/>
              </p:nvSpPr>
              <p:spPr bwMode="auto">
                <a:xfrm>
                  <a:off x="10050" y="10854"/>
                  <a:ext cx="371" cy="327"/>
                </a:xfrm>
                <a:custGeom>
                  <a:avLst/>
                  <a:gdLst>
                    <a:gd name="T0" fmla="*/ 0 w 371"/>
                    <a:gd name="T1" fmla="*/ 242 h 327"/>
                    <a:gd name="T2" fmla="*/ 22 w 371"/>
                    <a:gd name="T3" fmla="*/ 149 h 327"/>
                    <a:gd name="T4" fmla="*/ 114 w 371"/>
                    <a:gd name="T5" fmla="*/ 117 h 327"/>
                    <a:gd name="T6" fmla="*/ 127 w 371"/>
                    <a:gd name="T7" fmla="*/ 85 h 327"/>
                    <a:gd name="T8" fmla="*/ 169 w 371"/>
                    <a:gd name="T9" fmla="*/ 75 h 327"/>
                    <a:gd name="T10" fmla="*/ 232 w 371"/>
                    <a:gd name="T11" fmla="*/ 0 h 327"/>
                    <a:gd name="T12" fmla="*/ 252 w 371"/>
                    <a:gd name="T13" fmla="*/ 85 h 327"/>
                    <a:gd name="T14" fmla="*/ 302 w 371"/>
                    <a:gd name="T15" fmla="*/ 117 h 327"/>
                    <a:gd name="T16" fmla="*/ 371 w 371"/>
                    <a:gd name="T17" fmla="*/ 232 h 327"/>
                    <a:gd name="T18" fmla="*/ 197 w 371"/>
                    <a:gd name="T19" fmla="*/ 267 h 327"/>
                    <a:gd name="T20" fmla="*/ 142 w 371"/>
                    <a:gd name="T21" fmla="*/ 232 h 327"/>
                    <a:gd name="T22" fmla="*/ 114 w 371"/>
                    <a:gd name="T23" fmla="*/ 294 h 327"/>
                    <a:gd name="T24" fmla="*/ 67 w 371"/>
                    <a:gd name="T25" fmla="*/ 294 h 327"/>
                    <a:gd name="T26" fmla="*/ 42 w 371"/>
                    <a:gd name="T27" fmla="*/ 327 h 327"/>
                    <a:gd name="T28" fmla="*/ 0 w 371"/>
                    <a:gd name="T29" fmla="*/ 242 h 32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71"/>
                    <a:gd name="T46" fmla="*/ 0 h 327"/>
                    <a:gd name="T47" fmla="*/ 371 w 371"/>
                    <a:gd name="T48" fmla="*/ 327 h 32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71" h="327">
                      <a:moveTo>
                        <a:pt x="0" y="242"/>
                      </a:moveTo>
                      <a:lnTo>
                        <a:pt x="22" y="149"/>
                      </a:lnTo>
                      <a:lnTo>
                        <a:pt x="114" y="117"/>
                      </a:lnTo>
                      <a:lnTo>
                        <a:pt x="127" y="85"/>
                      </a:lnTo>
                      <a:lnTo>
                        <a:pt x="169" y="75"/>
                      </a:lnTo>
                      <a:lnTo>
                        <a:pt x="232" y="0"/>
                      </a:lnTo>
                      <a:lnTo>
                        <a:pt x="252" y="85"/>
                      </a:lnTo>
                      <a:lnTo>
                        <a:pt x="302" y="117"/>
                      </a:lnTo>
                      <a:lnTo>
                        <a:pt x="371" y="232"/>
                      </a:lnTo>
                      <a:lnTo>
                        <a:pt x="197" y="267"/>
                      </a:lnTo>
                      <a:lnTo>
                        <a:pt x="142" y="232"/>
                      </a:lnTo>
                      <a:lnTo>
                        <a:pt x="114" y="294"/>
                      </a:lnTo>
                      <a:lnTo>
                        <a:pt x="67" y="294"/>
                      </a:lnTo>
                      <a:lnTo>
                        <a:pt x="42" y="327"/>
                      </a:lnTo>
                      <a:lnTo>
                        <a:pt x="0" y="24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94" name="Freeform 562"/>
                <p:cNvSpPr>
                  <a:spLocks/>
                </p:cNvSpPr>
                <p:nvPr/>
              </p:nvSpPr>
              <p:spPr bwMode="auto">
                <a:xfrm>
                  <a:off x="10050" y="10854"/>
                  <a:ext cx="371" cy="327"/>
                </a:xfrm>
                <a:custGeom>
                  <a:avLst/>
                  <a:gdLst>
                    <a:gd name="T0" fmla="*/ 0 w 371"/>
                    <a:gd name="T1" fmla="*/ 242 h 327"/>
                    <a:gd name="T2" fmla="*/ 22 w 371"/>
                    <a:gd name="T3" fmla="*/ 149 h 327"/>
                    <a:gd name="T4" fmla="*/ 114 w 371"/>
                    <a:gd name="T5" fmla="*/ 117 h 327"/>
                    <a:gd name="T6" fmla="*/ 127 w 371"/>
                    <a:gd name="T7" fmla="*/ 85 h 327"/>
                    <a:gd name="T8" fmla="*/ 169 w 371"/>
                    <a:gd name="T9" fmla="*/ 75 h 327"/>
                    <a:gd name="T10" fmla="*/ 232 w 371"/>
                    <a:gd name="T11" fmla="*/ 0 h 327"/>
                    <a:gd name="T12" fmla="*/ 252 w 371"/>
                    <a:gd name="T13" fmla="*/ 85 h 327"/>
                    <a:gd name="T14" fmla="*/ 302 w 371"/>
                    <a:gd name="T15" fmla="*/ 117 h 327"/>
                    <a:gd name="T16" fmla="*/ 371 w 371"/>
                    <a:gd name="T17" fmla="*/ 232 h 327"/>
                    <a:gd name="T18" fmla="*/ 197 w 371"/>
                    <a:gd name="T19" fmla="*/ 267 h 327"/>
                    <a:gd name="T20" fmla="*/ 142 w 371"/>
                    <a:gd name="T21" fmla="*/ 232 h 327"/>
                    <a:gd name="T22" fmla="*/ 114 w 371"/>
                    <a:gd name="T23" fmla="*/ 294 h 327"/>
                    <a:gd name="T24" fmla="*/ 67 w 371"/>
                    <a:gd name="T25" fmla="*/ 294 h 327"/>
                    <a:gd name="T26" fmla="*/ 42 w 371"/>
                    <a:gd name="T27" fmla="*/ 327 h 327"/>
                    <a:gd name="T28" fmla="*/ 0 w 371"/>
                    <a:gd name="T29" fmla="*/ 242 h 32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71"/>
                    <a:gd name="T46" fmla="*/ 0 h 327"/>
                    <a:gd name="T47" fmla="*/ 371 w 371"/>
                    <a:gd name="T48" fmla="*/ 327 h 32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71" h="327">
                      <a:moveTo>
                        <a:pt x="0" y="242"/>
                      </a:moveTo>
                      <a:lnTo>
                        <a:pt x="22" y="149"/>
                      </a:lnTo>
                      <a:lnTo>
                        <a:pt x="114" y="117"/>
                      </a:lnTo>
                      <a:lnTo>
                        <a:pt x="127" y="85"/>
                      </a:lnTo>
                      <a:lnTo>
                        <a:pt x="169" y="75"/>
                      </a:lnTo>
                      <a:lnTo>
                        <a:pt x="232" y="0"/>
                      </a:lnTo>
                      <a:lnTo>
                        <a:pt x="252" y="85"/>
                      </a:lnTo>
                      <a:lnTo>
                        <a:pt x="302" y="117"/>
                      </a:lnTo>
                      <a:lnTo>
                        <a:pt x="371" y="232"/>
                      </a:lnTo>
                      <a:lnTo>
                        <a:pt x="197" y="267"/>
                      </a:lnTo>
                      <a:lnTo>
                        <a:pt x="142" y="232"/>
                      </a:lnTo>
                      <a:lnTo>
                        <a:pt x="114" y="294"/>
                      </a:lnTo>
                      <a:lnTo>
                        <a:pt x="67" y="294"/>
                      </a:lnTo>
                      <a:lnTo>
                        <a:pt x="42" y="327"/>
                      </a:lnTo>
                      <a:lnTo>
                        <a:pt x="0" y="24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6" name="Group 563"/>
              <p:cNvGrpSpPr>
                <a:grpSpLocks/>
              </p:cNvGrpSpPr>
              <p:nvPr/>
            </p:nvGrpSpPr>
            <p:grpSpPr bwMode="auto">
              <a:xfrm>
                <a:off x="3257" y="2778"/>
                <a:ext cx="136" cy="252"/>
                <a:chOff x="10015" y="10344"/>
                <a:chExt cx="309" cy="662"/>
              </a:xfrm>
            </p:grpSpPr>
            <p:sp>
              <p:nvSpPr>
                <p:cNvPr id="391" name="Freeform 564"/>
                <p:cNvSpPr>
                  <a:spLocks/>
                </p:cNvSpPr>
                <p:nvPr/>
              </p:nvSpPr>
              <p:spPr bwMode="auto">
                <a:xfrm>
                  <a:off x="10015" y="10344"/>
                  <a:ext cx="309" cy="662"/>
                </a:xfrm>
                <a:custGeom>
                  <a:avLst/>
                  <a:gdLst>
                    <a:gd name="T0" fmla="*/ 0 w 309"/>
                    <a:gd name="T1" fmla="*/ 370 h 662"/>
                    <a:gd name="T2" fmla="*/ 47 w 309"/>
                    <a:gd name="T3" fmla="*/ 407 h 662"/>
                    <a:gd name="T4" fmla="*/ 35 w 309"/>
                    <a:gd name="T5" fmla="*/ 437 h 662"/>
                    <a:gd name="T6" fmla="*/ 55 w 309"/>
                    <a:gd name="T7" fmla="*/ 552 h 662"/>
                    <a:gd name="T8" fmla="*/ 20 w 309"/>
                    <a:gd name="T9" fmla="*/ 567 h 662"/>
                    <a:gd name="T10" fmla="*/ 57 w 309"/>
                    <a:gd name="T11" fmla="*/ 662 h 662"/>
                    <a:gd name="T12" fmla="*/ 152 w 309"/>
                    <a:gd name="T13" fmla="*/ 629 h 662"/>
                    <a:gd name="T14" fmla="*/ 162 w 309"/>
                    <a:gd name="T15" fmla="*/ 595 h 662"/>
                    <a:gd name="T16" fmla="*/ 207 w 309"/>
                    <a:gd name="T17" fmla="*/ 585 h 662"/>
                    <a:gd name="T18" fmla="*/ 272 w 309"/>
                    <a:gd name="T19" fmla="*/ 512 h 662"/>
                    <a:gd name="T20" fmla="*/ 244 w 309"/>
                    <a:gd name="T21" fmla="*/ 430 h 662"/>
                    <a:gd name="T22" fmla="*/ 279 w 309"/>
                    <a:gd name="T23" fmla="*/ 327 h 662"/>
                    <a:gd name="T24" fmla="*/ 309 w 309"/>
                    <a:gd name="T25" fmla="*/ 317 h 662"/>
                    <a:gd name="T26" fmla="*/ 309 w 309"/>
                    <a:gd name="T27" fmla="*/ 165 h 662"/>
                    <a:gd name="T28" fmla="*/ 77 w 309"/>
                    <a:gd name="T29" fmla="*/ 0 h 662"/>
                    <a:gd name="T30" fmla="*/ 47 w 309"/>
                    <a:gd name="T31" fmla="*/ 18 h 662"/>
                    <a:gd name="T32" fmla="*/ 47 w 309"/>
                    <a:gd name="T33" fmla="*/ 83 h 662"/>
                    <a:gd name="T34" fmla="*/ 77 w 309"/>
                    <a:gd name="T35" fmla="*/ 123 h 662"/>
                    <a:gd name="T36" fmla="*/ 57 w 309"/>
                    <a:gd name="T37" fmla="*/ 270 h 662"/>
                    <a:gd name="T38" fmla="*/ 0 w 309"/>
                    <a:gd name="T39" fmla="*/ 370 h 66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309"/>
                    <a:gd name="T61" fmla="*/ 0 h 662"/>
                    <a:gd name="T62" fmla="*/ 309 w 309"/>
                    <a:gd name="T63" fmla="*/ 662 h 662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309" h="662">
                      <a:moveTo>
                        <a:pt x="0" y="370"/>
                      </a:moveTo>
                      <a:lnTo>
                        <a:pt x="47" y="407"/>
                      </a:lnTo>
                      <a:lnTo>
                        <a:pt x="35" y="437"/>
                      </a:lnTo>
                      <a:lnTo>
                        <a:pt x="55" y="552"/>
                      </a:lnTo>
                      <a:lnTo>
                        <a:pt x="20" y="567"/>
                      </a:lnTo>
                      <a:lnTo>
                        <a:pt x="57" y="662"/>
                      </a:lnTo>
                      <a:lnTo>
                        <a:pt x="152" y="629"/>
                      </a:lnTo>
                      <a:lnTo>
                        <a:pt x="162" y="595"/>
                      </a:lnTo>
                      <a:lnTo>
                        <a:pt x="207" y="585"/>
                      </a:lnTo>
                      <a:lnTo>
                        <a:pt x="272" y="512"/>
                      </a:lnTo>
                      <a:lnTo>
                        <a:pt x="244" y="430"/>
                      </a:lnTo>
                      <a:lnTo>
                        <a:pt x="279" y="327"/>
                      </a:lnTo>
                      <a:lnTo>
                        <a:pt x="309" y="317"/>
                      </a:lnTo>
                      <a:lnTo>
                        <a:pt x="309" y="165"/>
                      </a:lnTo>
                      <a:lnTo>
                        <a:pt x="77" y="0"/>
                      </a:lnTo>
                      <a:lnTo>
                        <a:pt x="47" y="18"/>
                      </a:lnTo>
                      <a:lnTo>
                        <a:pt x="47" y="83"/>
                      </a:lnTo>
                      <a:lnTo>
                        <a:pt x="77" y="123"/>
                      </a:lnTo>
                      <a:lnTo>
                        <a:pt x="57" y="270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92" name="Freeform 565"/>
                <p:cNvSpPr>
                  <a:spLocks/>
                </p:cNvSpPr>
                <p:nvPr/>
              </p:nvSpPr>
              <p:spPr bwMode="auto">
                <a:xfrm>
                  <a:off x="10015" y="10344"/>
                  <a:ext cx="309" cy="662"/>
                </a:xfrm>
                <a:custGeom>
                  <a:avLst/>
                  <a:gdLst>
                    <a:gd name="T0" fmla="*/ 0 w 309"/>
                    <a:gd name="T1" fmla="*/ 370 h 662"/>
                    <a:gd name="T2" fmla="*/ 47 w 309"/>
                    <a:gd name="T3" fmla="*/ 407 h 662"/>
                    <a:gd name="T4" fmla="*/ 35 w 309"/>
                    <a:gd name="T5" fmla="*/ 437 h 662"/>
                    <a:gd name="T6" fmla="*/ 55 w 309"/>
                    <a:gd name="T7" fmla="*/ 552 h 662"/>
                    <a:gd name="T8" fmla="*/ 20 w 309"/>
                    <a:gd name="T9" fmla="*/ 567 h 662"/>
                    <a:gd name="T10" fmla="*/ 57 w 309"/>
                    <a:gd name="T11" fmla="*/ 662 h 662"/>
                    <a:gd name="T12" fmla="*/ 152 w 309"/>
                    <a:gd name="T13" fmla="*/ 629 h 662"/>
                    <a:gd name="T14" fmla="*/ 162 w 309"/>
                    <a:gd name="T15" fmla="*/ 595 h 662"/>
                    <a:gd name="T16" fmla="*/ 207 w 309"/>
                    <a:gd name="T17" fmla="*/ 585 h 662"/>
                    <a:gd name="T18" fmla="*/ 272 w 309"/>
                    <a:gd name="T19" fmla="*/ 512 h 662"/>
                    <a:gd name="T20" fmla="*/ 244 w 309"/>
                    <a:gd name="T21" fmla="*/ 430 h 662"/>
                    <a:gd name="T22" fmla="*/ 279 w 309"/>
                    <a:gd name="T23" fmla="*/ 327 h 662"/>
                    <a:gd name="T24" fmla="*/ 309 w 309"/>
                    <a:gd name="T25" fmla="*/ 317 h 662"/>
                    <a:gd name="T26" fmla="*/ 309 w 309"/>
                    <a:gd name="T27" fmla="*/ 165 h 662"/>
                    <a:gd name="T28" fmla="*/ 77 w 309"/>
                    <a:gd name="T29" fmla="*/ 0 h 662"/>
                    <a:gd name="T30" fmla="*/ 47 w 309"/>
                    <a:gd name="T31" fmla="*/ 18 h 662"/>
                    <a:gd name="T32" fmla="*/ 47 w 309"/>
                    <a:gd name="T33" fmla="*/ 83 h 662"/>
                    <a:gd name="T34" fmla="*/ 77 w 309"/>
                    <a:gd name="T35" fmla="*/ 123 h 662"/>
                    <a:gd name="T36" fmla="*/ 57 w 309"/>
                    <a:gd name="T37" fmla="*/ 270 h 662"/>
                    <a:gd name="T38" fmla="*/ 0 w 309"/>
                    <a:gd name="T39" fmla="*/ 370 h 66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309"/>
                    <a:gd name="T61" fmla="*/ 0 h 662"/>
                    <a:gd name="T62" fmla="*/ 309 w 309"/>
                    <a:gd name="T63" fmla="*/ 662 h 662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309" h="662">
                      <a:moveTo>
                        <a:pt x="0" y="370"/>
                      </a:moveTo>
                      <a:lnTo>
                        <a:pt x="47" y="407"/>
                      </a:lnTo>
                      <a:lnTo>
                        <a:pt x="35" y="437"/>
                      </a:lnTo>
                      <a:lnTo>
                        <a:pt x="55" y="552"/>
                      </a:lnTo>
                      <a:lnTo>
                        <a:pt x="20" y="567"/>
                      </a:lnTo>
                      <a:lnTo>
                        <a:pt x="57" y="662"/>
                      </a:lnTo>
                      <a:lnTo>
                        <a:pt x="152" y="629"/>
                      </a:lnTo>
                      <a:lnTo>
                        <a:pt x="162" y="595"/>
                      </a:lnTo>
                      <a:lnTo>
                        <a:pt x="207" y="585"/>
                      </a:lnTo>
                      <a:lnTo>
                        <a:pt x="272" y="512"/>
                      </a:lnTo>
                      <a:lnTo>
                        <a:pt x="244" y="430"/>
                      </a:lnTo>
                      <a:lnTo>
                        <a:pt x="279" y="327"/>
                      </a:lnTo>
                      <a:lnTo>
                        <a:pt x="309" y="317"/>
                      </a:lnTo>
                      <a:lnTo>
                        <a:pt x="309" y="165"/>
                      </a:lnTo>
                      <a:lnTo>
                        <a:pt x="77" y="0"/>
                      </a:lnTo>
                      <a:lnTo>
                        <a:pt x="47" y="18"/>
                      </a:lnTo>
                      <a:lnTo>
                        <a:pt x="47" y="83"/>
                      </a:lnTo>
                      <a:lnTo>
                        <a:pt x="77" y="123"/>
                      </a:lnTo>
                      <a:lnTo>
                        <a:pt x="57" y="270"/>
                      </a:lnTo>
                      <a:lnTo>
                        <a:pt x="0" y="37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7" name="Group 566"/>
              <p:cNvGrpSpPr>
                <a:grpSpLocks/>
              </p:cNvGrpSpPr>
              <p:nvPr/>
            </p:nvGrpSpPr>
            <p:grpSpPr bwMode="auto">
              <a:xfrm>
                <a:off x="3229" y="3084"/>
                <a:ext cx="95" cy="133"/>
                <a:chOff x="9952" y="11148"/>
                <a:chExt cx="215" cy="350"/>
              </a:xfrm>
            </p:grpSpPr>
            <p:sp>
              <p:nvSpPr>
                <p:cNvPr id="389" name="Freeform 567"/>
                <p:cNvSpPr>
                  <a:spLocks/>
                </p:cNvSpPr>
                <p:nvPr/>
              </p:nvSpPr>
              <p:spPr bwMode="auto">
                <a:xfrm>
                  <a:off x="9952" y="11148"/>
                  <a:ext cx="215" cy="350"/>
                </a:xfrm>
                <a:custGeom>
                  <a:avLst/>
                  <a:gdLst>
                    <a:gd name="T0" fmla="*/ 0 w 215"/>
                    <a:gd name="T1" fmla="*/ 300 h 350"/>
                    <a:gd name="T2" fmla="*/ 23 w 215"/>
                    <a:gd name="T3" fmla="*/ 350 h 350"/>
                    <a:gd name="T4" fmla="*/ 50 w 215"/>
                    <a:gd name="T5" fmla="*/ 335 h 350"/>
                    <a:gd name="T6" fmla="*/ 98 w 215"/>
                    <a:gd name="T7" fmla="*/ 340 h 350"/>
                    <a:gd name="T8" fmla="*/ 132 w 215"/>
                    <a:gd name="T9" fmla="*/ 297 h 350"/>
                    <a:gd name="T10" fmla="*/ 145 w 215"/>
                    <a:gd name="T11" fmla="*/ 230 h 350"/>
                    <a:gd name="T12" fmla="*/ 187 w 215"/>
                    <a:gd name="T13" fmla="*/ 173 h 350"/>
                    <a:gd name="T14" fmla="*/ 215 w 215"/>
                    <a:gd name="T15" fmla="*/ 0 h 350"/>
                    <a:gd name="T16" fmla="*/ 165 w 215"/>
                    <a:gd name="T17" fmla="*/ 0 h 350"/>
                    <a:gd name="T18" fmla="*/ 140 w 215"/>
                    <a:gd name="T19" fmla="*/ 30 h 350"/>
                    <a:gd name="T20" fmla="*/ 132 w 215"/>
                    <a:gd name="T21" fmla="*/ 88 h 350"/>
                    <a:gd name="T22" fmla="*/ 63 w 215"/>
                    <a:gd name="T23" fmla="*/ 63 h 350"/>
                    <a:gd name="T24" fmla="*/ 60 w 215"/>
                    <a:gd name="T25" fmla="*/ 95 h 350"/>
                    <a:gd name="T26" fmla="*/ 88 w 215"/>
                    <a:gd name="T27" fmla="*/ 98 h 350"/>
                    <a:gd name="T28" fmla="*/ 80 w 215"/>
                    <a:gd name="T29" fmla="*/ 242 h 350"/>
                    <a:gd name="T30" fmla="*/ 43 w 215"/>
                    <a:gd name="T31" fmla="*/ 220 h 350"/>
                    <a:gd name="T32" fmla="*/ 0 w 215"/>
                    <a:gd name="T33" fmla="*/ 300 h 35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15"/>
                    <a:gd name="T52" fmla="*/ 0 h 350"/>
                    <a:gd name="T53" fmla="*/ 215 w 215"/>
                    <a:gd name="T54" fmla="*/ 350 h 35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15" h="350">
                      <a:moveTo>
                        <a:pt x="0" y="300"/>
                      </a:moveTo>
                      <a:lnTo>
                        <a:pt x="23" y="350"/>
                      </a:lnTo>
                      <a:lnTo>
                        <a:pt x="50" y="335"/>
                      </a:lnTo>
                      <a:lnTo>
                        <a:pt x="98" y="340"/>
                      </a:lnTo>
                      <a:lnTo>
                        <a:pt x="132" y="297"/>
                      </a:lnTo>
                      <a:lnTo>
                        <a:pt x="145" y="230"/>
                      </a:lnTo>
                      <a:lnTo>
                        <a:pt x="187" y="173"/>
                      </a:lnTo>
                      <a:lnTo>
                        <a:pt x="215" y="0"/>
                      </a:lnTo>
                      <a:lnTo>
                        <a:pt x="165" y="0"/>
                      </a:lnTo>
                      <a:lnTo>
                        <a:pt x="140" y="30"/>
                      </a:lnTo>
                      <a:lnTo>
                        <a:pt x="132" y="88"/>
                      </a:lnTo>
                      <a:lnTo>
                        <a:pt x="63" y="63"/>
                      </a:lnTo>
                      <a:lnTo>
                        <a:pt x="60" y="95"/>
                      </a:lnTo>
                      <a:lnTo>
                        <a:pt x="88" y="98"/>
                      </a:lnTo>
                      <a:lnTo>
                        <a:pt x="80" y="242"/>
                      </a:lnTo>
                      <a:lnTo>
                        <a:pt x="43" y="220"/>
                      </a:lnTo>
                      <a:lnTo>
                        <a:pt x="0" y="30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90" name="Freeform 568"/>
                <p:cNvSpPr>
                  <a:spLocks/>
                </p:cNvSpPr>
                <p:nvPr/>
              </p:nvSpPr>
              <p:spPr bwMode="auto">
                <a:xfrm>
                  <a:off x="9952" y="11148"/>
                  <a:ext cx="215" cy="350"/>
                </a:xfrm>
                <a:custGeom>
                  <a:avLst/>
                  <a:gdLst>
                    <a:gd name="T0" fmla="*/ 0 w 215"/>
                    <a:gd name="T1" fmla="*/ 300 h 350"/>
                    <a:gd name="T2" fmla="*/ 23 w 215"/>
                    <a:gd name="T3" fmla="*/ 350 h 350"/>
                    <a:gd name="T4" fmla="*/ 50 w 215"/>
                    <a:gd name="T5" fmla="*/ 335 h 350"/>
                    <a:gd name="T6" fmla="*/ 98 w 215"/>
                    <a:gd name="T7" fmla="*/ 340 h 350"/>
                    <a:gd name="T8" fmla="*/ 132 w 215"/>
                    <a:gd name="T9" fmla="*/ 297 h 350"/>
                    <a:gd name="T10" fmla="*/ 145 w 215"/>
                    <a:gd name="T11" fmla="*/ 230 h 350"/>
                    <a:gd name="T12" fmla="*/ 187 w 215"/>
                    <a:gd name="T13" fmla="*/ 173 h 350"/>
                    <a:gd name="T14" fmla="*/ 215 w 215"/>
                    <a:gd name="T15" fmla="*/ 0 h 350"/>
                    <a:gd name="T16" fmla="*/ 165 w 215"/>
                    <a:gd name="T17" fmla="*/ 0 h 350"/>
                    <a:gd name="T18" fmla="*/ 140 w 215"/>
                    <a:gd name="T19" fmla="*/ 30 h 350"/>
                    <a:gd name="T20" fmla="*/ 132 w 215"/>
                    <a:gd name="T21" fmla="*/ 88 h 350"/>
                    <a:gd name="T22" fmla="*/ 63 w 215"/>
                    <a:gd name="T23" fmla="*/ 63 h 350"/>
                    <a:gd name="T24" fmla="*/ 60 w 215"/>
                    <a:gd name="T25" fmla="*/ 95 h 350"/>
                    <a:gd name="T26" fmla="*/ 88 w 215"/>
                    <a:gd name="T27" fmla="*/ 98 h 350"/>
                    <a:gd name="T28" fmla="*/ 80 w 215"/>
                    <a:gd name="T29" fmla="*/ 242 h 350"/>
                    <a:gd name="T30" fmla="*/ 43 w 215"/>
                    <a:gd name="T31" fmla="*/ 220 h 350"/>
                    <a:gd name="T32" fmla="*/ 0 w 215"/>
                    <a:gd name="T33" fmla="*/ 300 h 35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15"/>
                    <a:gd name="T52" fmla="*/ 0 h 350"/>
                    <a:gd name="T53" fmla="*/ 215 w 215"/>
                    <a:gd name="T54" fmla="*/ 350 h 35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15" h="350">
                      <a:moveTo>
                        <a:pt x="0" y="300"/>
                      </a:moveTo>
                      <a:lnTo>
                        <a:pt x="23" y="350"/>
                      </a:lnTo>
                      <a:lnTo>
                        <a:pt x="50" y="335"/>
                      </a:lnTo>
                      <a:lnTo>
                        <a:pt x="98" y="340"/>
                      </a:lnTo>
                      <a:lnTo>
                        <a:pt x="132" y="297"/>
                      </a:lnTo>
                      <a:lnTo>
                        <a:pt x="145" y="230"/>
                      </a:lnTo>
                      <a:lnTo>
                        <a:pt x="187" y="173"/>
                      </a:lnTo>
                      <a:lnTo>
                        <a:pt x="215" y="0"/>
                      </a:lnTo>
                      <a:lnTo>
                        <a:pt x="165" y="0"/>
                      </a:lnTo>
                      <a:lnTo>
                        <a:pt x="140" y="30"/>
                      </a:lnTo>
                      <a:lnTo>
                        <a:pt x="132" y="88"/>
                      </a:lnTo>
                      <a:lnTo>
                        <a:pt x="63" y="63"/>
                      </a:lnTo>
                      <a:lnTo>
                        <a:pt x="60" y="95"/>
                      </a:lnTo>
                      <a:lnTo>
                        <a:pt x="88" y="98"/>
                      </a:lnTo>
                      <a:lnTo>
                        <a:pt x="80" y="242"/>
                      </a:lnTo>
                      <a:lnTo>
                        <a:pt x="43" y="220"/>
                      </a:lnTo>
                      <a:lnTo>
                        <a:pt x="0" y="30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8" name="Group 569"/>
              <p:cNvGrpSpPr>
                <a:grpSpLocks/>
              </p:cNvGrpSpPr>
              <p:nvPr/>
            </p:nvGrpSpPr>
            <p:grpSpPr bwMode="auto">
              <a:xfrm>
                <a:off x="3243" y="3061"/>
                <a:ext cx="241" cy="279"/>
                <a:chOff x="9985" y="11088"/>
                <a:chExt cx="544" cy="734"/>
              </a:xfrm>
            </p:grpSpPr>
            <p:sp>
              <p:nvSpPr>
                <p:cNvPr id="387" name="Freeform 570"/>
                <p:cNvSpPr>
                  <a:spLocks/>
                </p:cNvSpPr>
                <p:nvPr/>
              </p:nvSpPr>
              <p:spPr bwMode="auto">
                <a:xfrm>
                  <a:off x="9985" y="11088"/>
                  <a:ext cx="544" cy="734"/>
                </a:xfrm>
                <a:custGeom>
                  <a:avLst/>
                  <a:gdLst>
                    <a:gd name="T0" fmla="*/ 0 w 544"/>
                    <a:gd name="T1" fmla="*/ 435 h 734"/>
                    <a:gd name="T2" fmla="*/ 0 w 544"/>
                    <a:gd name="T3" fmla="*/ 457 h 734"/>
                    <a:gd name="T4" fmla="*/ 109 w 544"/>
                    <a:gd name="T5" fmla="*/ 435 h 734"/>
                    <a:gd name="T6" fmla="*/ 159 w 544"/>
                    <a:gd name="T7" fmla="*/ 527 h 734"/>
                    <a:gd name="T8" fmla="*/ 194 w 544"/>
                    <a:gd name="T9" fmla="*/ 517 h 734"/>
                    <a:gd name="T10" fmla="*/ 204 w 544"/>
                    <a:gd name="T11" fmla="*/ 480 h 734"/>
                    <a:gd name="T12" fmla="*/ 244 w 544"/>
                    <a:gd name="T13" fmla="*/ 477 h 734"/>
                    <a:gd name="T14" fmla="*/ 272 w 544"/>
                    <a:gd name="T15" fmla="*/ 502 h 734"/>
                    <a:gd name="T16" fmla="*/ 274 w 544"/>
                    <a:gd name="T17" fmla="*/ 645 h 734"/>
                    <a:gd name="T18" fmla="*/ 334 w 544"/>
                    <a:gd name="T19" fmla="*/ 637 h 734"/>
                    <a:gd name="T20" fmla="*/ 499 w 544"/>
                    <a:gd name="T21" fmla="*/ 734 h 734"/>
                    <a:gd name="T22" fmla="*/ 494 w 544"/>
                    <a:gd name="T23" fmla="*/ 690 h 734"/>
                    <a:gd name="T24" fmla="*/ 464 w 544"/>
                    <a:gd name="T25" fmla="*/ 670 h 734"/>
                    <a:gd name="T26" fmla="*/ 469 w 544"/>
                    <a:gd name="T27" fmla="*/ 567 h 734"/>
                    <a:gd name="T28" fmla="*/ 521 w 544"/>
                    <a:gd name="T29" fmla="*/ 530 h 734"/>
                    <a:gd name="T30" fmla="*/ 491 w 544"/>
                    <a:gd name="T31" fmla="*/ 460 h 734"/>
                    <a:gd name="T32" fmla="*/ 484 w 544"/>
                    <a:gd name="T33" fmla="*/ 340 h 734"/>
                    <a:gd name="T34" fmla="*/ 479 w 544"/>
                    <a:gd name="T35" fmla="*/ 307 h 734"/>
                    <a:gd name="T36" fmla="*/ 499 w 544"/>
                    <a:gd name="T37" fmla="*/ 255 h 734"/>
                    <a:gd name="T38" fmla="*/ 521 w 544"/>
                    <a:gd name="T39" fmla="*/ 158 h 734"/>
                    <a:gd name="T40" fmla="*/ 544 w 544"/>
                    <a:gd name="T41" fmla="*/ 118 h 734"/>
                    <a:gd name="T42" fmla="*/ 536 w 544"/>
                    <a:gd name="T43" fmla="*/ 63 h 734"/>
                    <a:gd name="T44" fmla="*/ 436 w 544"/>
                    <a:gd name="T45" fmla="*/ 0 h 734"/>
                    <a:gd name="T46" fmla="*/ 264 w 544"/>
                    <a:gd name="T47" fmla="*/ 33 h 734"/>
                    <a:gd name="T48" fmla="*/ 204 w 544"/>
                    <a:gd name="T49" fmla="*/ 0 h 734"/>
                    <a:gd name="T50" fmla="*/ 179 w 544"/>
                    <a:gd name="T51" fmla="*/ 60 h 734"/>
                    <a:gd name="T52" fmla="*/ 154 w 544"/>
                    <a:gd name="T53" fmla="*/ 233 h 734"/>
                    <a:gd name="T54" fmla="*/ 112 w 544"/>
                    <a:gd name="T55" fmla="*/ 285 h 734"/>
                    <a:gd name="T56" fmla="*/ 97 w 544"/>
                    <a:gd name="T57" fmla="*/ 357 h 734"/>
                    <a:gd name="T58" fmla="*/ 65 w 544"/>
                    <a:gd name="T59" fmla="*/ 397 h 734"/>
                    <a:gd name="T60" fmla="*/ 15 w 544"/>
                    <a:gd name="T61" fmla="*/ 392 h 734"/>
                    <a:gd name="T62" fmla="*/ 0 w 544"/>
                    <a:gd name="T63" fmla="*/ 435 h 734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544"/>
                    <a:gd name="T97" fmla="*/ 0 h 734"/>
                    <a:gd name="T98" fmla="*/ 544 w 544"/>
                    <a:gd name="T99" fmla="*/ 734 h 734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544" h="734">
                      <a:moveTo>
                        <a:pt x="0" y="435"/>
                      </a:moveTo>
                      <a:lnTo>
                        <a:pt x="0" y="457"/>
                      </a:lnTo>
                      <a:lnTo>
                        <a:pt x="109" y="435"/>
                      </a:lnTo>
                      <a:lnTo>
                        <a:pt x="159" y="527"/>
                      </a:lnTo>
                      <a:lnTo>
                        <a:pt x="194" y="517"/>
                      </a:lnTo>
                      <a:lnTo>
                        <a:pt x="204" y="480"/>
                      </a:lnTo>
                      <a:lnTo>
                        <a:pt x="244" y="477"/>
                      </a:lnTo>
                      <a:lnTo>
                        <a:pt x="272" y="502"/>
                      </a:lnTo>
                      <a:lnTo>
                        <a:pt x="274" y="645"/>
                      </a:lnTo>
                      <a:lnTo>
                        <a:pt x="334" y="637"/>
                      </a:lnTo>
                      <a:lnTo>
                        <a:pt x="499" y="734"/>
                      </a:lnTo>
                      <a:lnTo>
                        <a:pt x="494" y="690"/>
                      </a:lnTo>
                      <a:lnTo>
                        <a:pt x="464" y="670"/>
                      </a:lnTo>
                      <a:lnTo>
                        <a:pt x="469" y="567"/>
                      </a:lnTo>
                      <a:lnTo>
                        <a:pt x="521" y="530"/>
                      </a:lnTo>
                      <a:lnTo>
                        <a:pt x="491" y="460"/>
                      </a:lnTo>
                      <a:lnTo>
                        <a:pt x="484" y="340"/>
                      </a:lnTo>
                      <a:lnTo>
                        <a:pt x="479" y="307"/>
                      </a:lnTo>
                      <a:lnTo>
                        <a:pt x="499" y="255"/>
                      </a:lnTo>
                      <a:lnTo>
                        <a:pt x="521" y="158"/>
                      </a:lnTo>
                      <a:lnTo>
                        <a:pt x="544" y="118"/>
                      </a:lnTo>
                      <a:lnTo>
                        <a:pt x="536" y="63"/>
                      </a:lnTo>
                      <a:lnTo>
                        <a:pt x="436" y="0"/>
                      </a:lnTo>
                      <a:lnTo>
                        <a:pt x="264" y="33"/>
                      </a:lnTo>
                      <a:lnTo>
                        <a:pt x="204" y="0"/>
                      </a:lnTo>
                      <a:lnTo>
                        <a:pt x="179" y="60"/>
                      </a:lnTo>
                      <a:lnTo>
                        <a:pt x="154" y="233"/>
                      </a:lnTo>
                      <a:lnTo>
                        <a:pt x="112" y="285"/>
                      </a:lnTo>
                      <a:lnTo>
                        <a:pt x="97" y="357"/>
                      </a:lnTo>
                      <a:lnTo>
                        <a:pt x="65" y="397"/>
                      </a:lnTo>
                      <a:lnTo>
                        <a:pt x="15" y="392"/>
                      </a:lnTo>
                      <a:lnTo>
                        <a:pt x="0" y="43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8" name="Freeform 571"/>
                <p:cNvSpPr>
                  <a:spLocks/>
                </p:cNvSpPr>
                <p:nvPr/>
              </p:nvSpPr>
              <p:spPr bwMode="auto">
                <a:xfrm>
                  <a:off x="9985" y="11088"/>
                  <a:ext cx="544" cy="734"/>
                </a:xfrm>
                <a:custGeom>
                  <a:avLst/>
                  <a:gdLst>
                    <a:gd name="T0" fmla="*/ 0 w 544"/>
                    <a:gd name="T1" fmla="*/ 435 h 734"/>
                    <a:gd name="T2" fmla="*/ 0 w 544"/>
                    <a:gd name="T3" fmla="*/ 457 h 734"/>
                    <a:gd name="T4" fmla="*/ 109 w 544"/>
                    <a:gd name="T5" fmla="*/ 435 h 734"/>
                    <a:gd name="T6" fmla="*/ 159 w 544"/>
                    <a:gd name="T7" fmla="*/ 527 h 734"/>
                    <a:gd name="T8" fmla="*/ 194 w 544"/>
                    <a:gd name="T9" fmla="*/ 517 h 734"/>
                    <a:gd name="T10" fmla="*/ 204 w 544"/>
                    <a:gd name="T11" fmla="*/ 480 h 734"/>
                    <a:gd name="T12" fmla="*/ 244 w 544"/>
                    <a:gd name="T13" fmla="*/ 477 h 734"/>
                    <a:gd name="T14" fmla="*/ 272 w 544"/>
                    <a:gd name="T15" fmla="*/ 502 h 734"/>
                    <a:gd name="T16" fmla="*/ 274 w 544"/>
                    <a:gd name="T17" fmla="*/ 645 h 734"/>
                    <a:gd name="T18" fmla="*/ 334 w 544"/>
                    <a:gd name="T19" fmla="*/ 637 h 734"/>
                    <a:gd name="T20" fmla="*/ 499 w 544"/>
                    <a:gd name="T21" fmla="*/ 734 h 734"/>
                    <a:gd name="T22" fmla="*/ 494 w 544"/>
                    <a:gd name="T23" fmla="*/ 690 h 734"/>
                    <a:gd name="T24" fmla="*/ 464 w 544"/>
                    <a:gd name="T25" fmla="*/ 670 h 734"/>
                    <a:gd name="T26" fmla="*/ 469 w 544"/>
                    <a:gd name="T27" fmla="*/ 567 h 734"/>
                    <a:gd name="T28" fmla="*/ 521 w 544"/>
                    <a:gd name="T29" fmla="*/ 530 h 734"/>
                    <a:gd name="T30" fmla="*/ 491 w 544"/>
                    <a:gd name="T31" fmla="*/ 460 h 734"/>
                    <a:gd name="T32" fmla="*/ 484 w 544"/>
                    <a:gd name="T33" fmla="*/ 340 h 734"/>
                    <a:gd name="T34" fmla="*/ 479 w 544"/>
                    <a:gd name="T35" fmla="*/ 307 h 734"/>
                    <a:gd name="T36" fmla="*/ 499 w 544"/>
                    <a:gd name="T37" fmla="*/ 255 h 734"/>
                    <a:gd name="T38" fmla="*/ 521 w 544"/>
                    <a:gd name="T39" fmla="*/ 158 h 734"/>
                    <a:gd name="T40" fmla="*/ 544 w 544"/>
                    <a:gd name="T41" fmla="*/ 118 h 734"/>
                    <a:gd name="T42" fmla="*/ 536 w 544"/>
                    <a:gd name="T43" fmla="*/ 63 h 734"/>
                    <a:gd name="T44" fmla="*/ 436 w 544"/>
                    <a:gd name="T45" fmla="*/ 0 h 734"/>
                    <a:gd name="T46" fmla="*/ 264 w 544"/>
                    <a:gd name="T47" fmla="*/ 33 h 734"/>
                    <a:gd name="T48" fmla="*/ 204 w 544"/>
                    <a:gd name="T49" fmla="*/ 0 h 734"/>
                    <a:gd name="T50" fmla="*/ 179 w 544"/>
                    <a:gd name="T51" fmla="*/ 60 h 734"/>
                    <a:gd name="T52" fmla="*/ 154 w 544"/>
                    <a:gd name="T53" fmla="*/ 233 h 734"/>
                    <a:gd name="T54" fmla="*/ 112 w 544"/>
                    <a:gd name="T55" fmla="*/ 285 h 734"/>
                    <a:gd name="T56" fmla="*/ 97 w 544"/>
                    <a:gd name="T57" fmla="*/ 357 h 734"/>
                    <a:gd name="T58" fmla="*/ 65 w 544"/>
                    <a:gd name="T59" fmla="*/ 397 h 734"/>
                    <a:gd name="T60" fmla="*/ 15 w 544"/>
                    <a:gd name="T61" fmla="*/ 392 h 734"/>
                    <a:gd name="T62" fmla="*/ 0 w 544"/>
                    <a:gd name="T63" fmla="*/ 435 h 734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544"/>
                    <a:gd name="T97" fmla="*/ 0 h 734"/>
                    <a:gd name="T98" fmla="*/ 544 w 544"/>
                    <a:gd name="T99" fmla="*/ 734 h 734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544" h="734">
                      <a:moveTo>
                        <a:pt x="0" y="435"/>
                      </a:moveTo>
                      <a:lnTo>
                        <a:pt x="0" y="457"/>
                      </a:lnTo>
                      <a:lnTo>
                        <a:pt x="109" y="435"/>
                      </a:lnTo>
                      <a:lnTo>
                        <a:pt x="159" y="527"/>
                      </a:lnTo>
                      <a:lnTo>
                        <a:pt x="194" y="517"/>
                      </a:lnTo>
                      <a:lnTo>
                        <a:pt x="204" y="480"/>
                      </a:lnTo>
                      <a:lnTo>
                        <a:pt x="244" y="477"/>
                      </a:lnTo>
                      <a:lnTo>
                        <a:pt x="272" y="502"/>
                      </a:lnTo>
                      <a:lnTo>
                        <a:pt x="274" y="645"/>
                      </a:lnTo>
                      <a:lnTo>
                        <a:pt x="334" y="637"/>
                      </a:lnTo>
                      <a:lnTo>
                        <a:pt x="499" y="734"/>
                      </a:lnTo>
                      <a:lnTo>
                        <a:pt x="494" y="690"/>
                      </a:lnTo>
                      <a:lnTo>
                        <a:pt x="464" y="670"/>
                      </a:lnTo>
                      <a:lnTo>
                        <a:pt x="469" y="567"/>
                      </a:lnTo>
                      <a:lnTo>
                        <a:pt x="521" y="530"/>
                      </a:lnTo>
                      <a:lnTo>
                        <a:pt x="491" y="460"/>
                      </a:lnTo>
                      <a:lnTo>
                        <a:pt x="484" y="340"/>
                      </a:lnTo>
                      <a:lnTo>
                        <a:pt x="479" y="307"/>
                      </a:lnTo>
                      <a:lnTo>
                        <a:pt x="499" y="255"/>
                      </a:lnTo>
                      <a:lnTo>
                        <a:pt x="521" y="158"/>
                      </a:lnTo>
                      <a:lnTo>
                        <a:pt x="544" y="118"/>
                      </a:lnTo>
                      <a:lnTo>
                        <a:pt x="536" y="63"/>
                      </a:lnTo>
                      <a:lnTo>
                        <a:pt x="436" y="0"/>
                      </a:lnTo>
                      <a:lnTo>
                        <a:pt x="264" y="33"/>
                      </a:lnTo>
                      <a:lnTo>
                        <a:pt x="204" y="0"/>
                      </a:lnTo>
                      <a:lnTo>
                        <a:pt x="179" y="60"/>
                      </a:lnTo>
                      <a:lnTo>
                        <a:pt x="154" y="233"/>
                      </a:lnTo>
                      <a:lnTo>
                        <a:pt x="112" y="285"/>
                      </a:lnTo>
                      <a:lnTo>
                        <a:pt x="97" y="357"/>
                      </a:lnTo>
                      <a:lnTo>
                        <a:pt x="65" y="397"/>
                      </a:lnTo>
                      <a:lnTo>
                        <a:pt x="15" y="392"/>
                      </a:lnTo>
                      <a:lnTo>
                        <a:pt x="0" y="43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9" name="Group 572"/>
              <p:cNvGrpSpPr>
                <a:grpSpLocks/>
              </p:cNvGrpSpPr>
              <p:nvPr/>
            </p:nvGrpSpPr>
            <p:grpSpPr bwMode="auto">
              <a:xfrm>
                <a:off x="3498" y="2576"/>
                <a:ext cx="29" cy="19"/>
                <a:chOff x="10561" y="9812"/>
                <a:chExt cx="65" cy="50"/>
              </a:xfrm>
            </p:grpSpPr>
            <p:sp>
              <p:nvSpPr>
                <p:cNvPr id="385" name="Freeform 573"/>
                <p:cNvSpPr>
                  <a:spLocks/>
                </p:cNvSpPr>
                <p:nvPr/>
              </p:nvSpPr>
              <p:spPr bwMode="auto">
                <a:xfrm>
                  <a:off x="10561" y="9812"/>
                  <a:ext cx="65" cy="50"/>
                </a:xfrm>
                <a:custGeom>
                  <a:avLst/>
                  <a:gdLst>
                    <a:gd name="T0" fmla="*/ 0 w 65"/>
                    <a:gd name="T1" fmla="*/ 30 h 50"/>
                    <a:gd name="T2" fmla="*/ 20 w 65"/>
                    <a:gd name="T3" fmla="*/ 50 h 50"/>
                    <a:gd name="T4" fmla="*/ 65 w 65"/>
                    <a:gd name="T5" fmla="*/ 0 h 50"/>
                    <a:gd name="T6" fmla="*/ 0 w 65"/>
                    <a:gd name="T7" fmla="*/ 30 h 5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5"/>
                    <a:gd name="T13" fmla="*/ 0 h 50"/>
                    <a:gd name="T14" fmla="*/ 65 w 65"/>
                    <a:gd name="T15" fmla="*/ 50 h 5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5" h="50">
                      <a:moveTo>
                        <a:pt x="0" y="30"/>
                      </a:moveTo>
                      <a:lnTo>
                        <a:pt x="20" y="50"/>
                      </a:lnTo>
                      <a:lnTo>
                        <a:pt x="65" y="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6" name="Freeform 574"/>
                <p:cNvSpPr>
                  <a:spLocks/>
                </p:cNvSpPr>
                <p:nvPr/>
              </p:nvSpPr>
              <p:spPr bwMode="auto">
                <a:xfrm>
                  <a:off x="10561" y="9812"/>
                  <a:ext cx="65" cy="50"/>
                </a:xfrm>
                <a:custGeom>
                  <a:avLst/>
                  <a:gdLst>
                    <a:gd name="T0" fmla="*/ 0 w 65"/>
                    <a:gd name="T1" fmla="*/ 30 h 50"/>
                    <a:gd name="T2" fmla="*/ 20 w 65"/>
                    <a:gd name="T3" fmla="*/ 50 h 50"/>
                    <a:gd name="T4" fmla="*/ 65 w 65"/>
                    <a:gd name="T5" fmla="*/ 0 h 50"/>
                    <a:gd name="T6" fmla="*/ 0 w 65"/>
                    <a:gd name="T7" fmla="*/ 30 h 5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5"/>
                    <a:gd name="T13" fmla="*/ 0 h 50"/>
                    <a:gd name="T14" fmla="*/ 65 w 65"/>
                    <a:gd name="T15" fmla="*/ 50 h 5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5" h="50">
                      <a:moveTo>
                        <a:pt x="0" y="30"/>
                      </a:moveTo>
                      <a:lnTo>
                        <a:pt x="20" y="50"/>
                      </a:lnTo>
                      <a:lnTo>
                        <a:pt x="65" y="0"/>
                      </a:lnTo>
                      <a:lnTo>
                        <a:pt x="0" y="3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0" name="Group 575"/>
              <p:cNvGrpSpPr>
                <a:grpSpLocks/>
              </p:cNvGrpSpPr>
              <p:nvPr/>
            </p:nvGrpSpPr>
            <p:grpSpPr bwMode="auto">
              <a:xfrm>
                <a:off x="3099" y="2951"/>
                <a:ext cx="34" cy="93"/>
                <a:chOff x="9658" y="10799"/>
                <a:chExt cx="77" cy="244"/>
              </a:xfrm>
            </p:grpSpPr>
            <p:sp>
              <p:nvSpPr>
                <p:cNvPr id="383" name="Freeform 576"/>
                <p:cNvSpPr>
                  <a:spLocks/>
                </p:cNvSpPr>
                <p:nvPr/>
              </p:nvSpPr>
              <p:spPr bwMode="auto">
                <a:xfrm>
                  <a:off x="9658" y="10799"/>
                  <a:ext cx="77" cy="244"/>
                </a:xfrm>
                <a:custGeom>
                  <a:avLst/>
                  <a:gdLst>
                    <a:gd name="T0" fmla="*/ 0 w 77"/>
                    <a:gd name="T1" fmla="*/ 60 h 244"/>
                    <a:gd name="T2" fmla="*/ 30 w 77"/>
                    <a:gd name="T3" fmla="*/ 244 h 244"/>
                    <a:gd name="T4" fmla="*/ 57 w 77"/>
                    <a:gd name="T5" fmla="*/ 244 h 244"/>
                    <a:gd name="T6" fmla="*/ 77 w 77"/>
                    <a:gd name="T7" fmla="*/ 25 h 244"/>
                    <a:gd name="T8" fmla="*/ 57 w 77"/>
                    <a:gd name="T9" fmla="*/ 0 h 244"/>
                    <a:gd name="T10" fmla="*/ 40 w 77"/>
                    <a:gd name="T11" fmla="*/ 17 h 244"/>
                    <a:gd name="T12" fmla="*/ 0 w 77"/>
                    <a:gd name="T13" fmla="*/ 60 h 24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7"/>
                    <a:gd name="T22" fmla="*/ 0 h 244"/>
                    <a:gd name="T23" fmla="*/ 77 w 77"/>
                    <a:gd name="T24" fmla="*/ 244 h 24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7" h="244">
                      <a:moveTo>
                        <a:pt x="0" y="60"/>
                      </a:moveTo>
                      <a:lnTo>
                        <a:pt x="30" y="244"/>
                      </a:lnTo>
                      <a:lnTo>
                        <a:pt x="57" y="244"/>
                      </a:lnTo>
                      <a:lnTo>
                        <a:pt x="77" y="25"/>
                      </a:lnTo>
                      <a:lnTo>
                        <a:pt x="57" y="0"/>
                      </a:lnTo>
                      <a:lnTo>
                        <a:pt x="40" y="17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4" name="Freeform 577"/>
                <p:cNvSpPr>
                  <a:spLocks/>
                </p:cNvSpPr>
                <p:nvPr/>
              </p:nvSpPr>
              <p:spPr bwMode="auto">
                <a:xfrm>
                  <a:off x="9658" y="10799"/>
                  <a:ext cx="77" cy="244"/>
                </a:xfrm>
                <a:custGeom>
                  <a:avLst/>
                  <a:gdLst>
                    <a:gd name="T0" fmla="*/ 0 w 77"/>
                    <a:gd name="T1" fmla="*/ 60 h 244"/>
                    <a:gd name="T2" fmla="*/ 30 w 77"/>
                    <a:gd name="T3" fmla="*/ 244 h 244"/>
                    <a:gd name="T4" fmla="*/ 57 w 77"/>
                    <a:gd name="T5" fmla="*/ 244 h 244"/>
                    <a:gd name="T6" fmla="*/ 77 w 77"/>
                    <a:gd name="T7" fmla="*/ 25 h 244"/>
                    <a:gd name="T8" fmla="*/ 57 w 77"/>
                    <a:gd name="T9" fmla="*/ 0 h 244"/>
                    <a:gd name="T10" fmla="*/ 40 w 77"/>
                    <a:gd name="T11" fmla="*/ 17 h 244"/>
                    <a:gd name="T12" fmla="*/ 0 w 77"/>
                    <a:gd name="T13" fmla="*/ 60 h 24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7"/>
                    <a:gd name="T22" fmla="*/ 0 h 244"/>
                    <a:gd name="T23" fmla="*/ 77 w 77"/>
                    <a:gd name="T24" fmla="*/ 244 h 24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7" h="244">
                      <a:moveTo>
                        <a:pt x="0" y="60"/>
                      </a:moveTo>
                      <a:lnTo>
                        <a:pt x="30" y="244"/>
                      </a:lnTo>
                      <a:lnTo>
                        <a:pt x="57" y="244"/>
                      </a:lnTo>
                      <a:lnTo>
                        <a:pt x="77" y="25"/>
                      </a:lnTo>
                      <a:lnTo>
                        <a:pt x="57" y="0"/>
                      </a:lnTo>
                      <a:lnTo>
                        <a:pt x="40" y="17"/>
                      </a:lnTo>
                      <a:lnTo>
                        <a:pt x="0" y="6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1" name="Group 578"/>
              <p:cNvGrpSpPr>
                <a:grpSpLocks/>
              </p:cNvGrpSpPr>
              <p:nvPr/>
            </p:nvGrpSpPr>
            <p:grpSpPr bwMode="auto">
              <a:xfrm>
                <a:off x="3208" y="3106"/>
                <a:ext cx="23" cy="19"/>
                <a:chOff x="9905" y="11208"/>
                <a:chExt cx="52" cy="48"/>
              </a:xfrm>
            </p:grpSpPr>
            <p:sp>
              <p:nvSpPr>
                <p:cNvPr id="381" name="Freeform 579"/>
                <p:cNvSpPr>
                  <a:spLocks/>
                </p:cNvSpPr>
                <p:nvPr/>
              </p:nvSpPr>
              <p:spPr bwMode="auto">
                <a:xfrm>
                  <a:off x="9905" y="11208"/>
                  <a:ext cx="52" cy="48"/>
                </a:xfrm>
                <a:custGeom>
                  <a:avLst/>
                  <a:gdLst>
                    <a:gd name="T0" fmla="*/ 0 w 52"/>
                    <a:gd name="T1" fmla="*/ 48 h 48"/>
                    <a:gd name="T2" fmla="*/ 5 w 52"/>
                    <a:gd name="T3" fmla="*/ 3 h 48"/>
                    <a:gd name="T4" fmla="*/ 52 w 52"/>
                    <a:gd name="T5" fmla="*/ 0 h 48"/>
                    <a:gd name="T6" fmla="*/ 52 w 52"/>
                    <a:gd name="T7" fmla="*/ 40 h 48"/>
                    <a:gd name="T8" fmla="*/ 0 w 52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"/>
                    <a:gd name="T16" fmla="*/ 0 h 48"/>
                    <a:gd name="T17" fmla="*/ 52 w 5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" h="48">
                      <a:moveTo>
                        <a:pt x="0" y="48"/>
                      </a:moveTo>
                      <a:lnTo>
                        <a:pt x="5" y="3"/>
                      </a:lnTo>
                      <a:lnTo>
                        <a:pt x="52" y="0"/>
                      </a:lnTo>
                      <a:lnTo>
                        <a:pt x="52" y="40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2" name="Freeform 580"/>
                <p:cNvSpPr>
                  <a:spLocks/>
                </p:cNvSpPr>
                <p:nvPr/>
              </p:nvSpPr>
              <p:spPr bwMode="auto">
                <a:xfrm>
                  <a:off x="9905" y="11208"/>
                  <a:ext cx="52" cy="48"/>
                </a:xfrm>
                <a:custGeom>
                  <a:avLst/>
                  <a:gdLst>
                    <a:gd name="T0" fmla="*/ 0 w 52"/>
                    <a:gd name="T1" fmla="*/ 48 h 48"/>
                    <a:gd name="T2" fmla="*/ 5 w 52"/>
                    <a:gd name="T3" fmla="*/ 3 h 48"/>
                    <a:gd name="T4" fmla="*/ 52 w 52"/>
                    <a:gd name="T5" fmla="*/ 0 h 48"/>
                    <a:gd name="T6" fmla="*/ 52 w 52"/>
                    <a:gd name="T7" fmla="*/ 40 h 48"/>
                    <a:gd name="T8" fmla="*/ 0 w 52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"/>
                    <a:gd name="T16" fmla="*/ 0 h 48"/>
                    <a:gd name="T17" fmla="*/ 52 w 5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" h="48">
                      <a:moveTo>
                        <a:pt x="0" y="48"/>
                      </a:moveTo>
                      <a:lnTo>
                        <a:pt x="5" y="3"/>
                      </a:lnTo>
                      <a:lnTo>
                        <a:pt x="52" y="0"/>
                      </a:lnTo>
                      <a:lnTo>
                        <a:pt x="52" y="40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2" name="Group 581"/>
              <p:cNvGrpSpPr>
                <a:grpSpLocks/>
              </p:cNvGrpSpPr>
              <p:nvPr/>
            </p:nvGrpSpPr>
            <p:grpSpPr bwMode="auto">
              <a:xfrm>
                <a:off x="3505" y="2864"/>
                <a:ext cx="192" cy="223"/>
                <a:chOff x="10576" y="10569"/>
                <a:chExt cx="434" cy="589"/>
              </a:xfrm>
            </p:grpSpPr>
            <p:sp>
              <p:nvSpPr>
                <p:cNvPr id="379" name="Freeform 582"/>
                <p:cNvSpPr>
                  <a:spLocks/>
                </p:cNvSpPr>
                <p:nvPr/>
              </p:nvSpPr>
              <p:spPr bwMode="auto">
                <a:xfrm>
                  <a:off x="10576" y="10569"/>
                  <a:ext cx="434" cy="589"/>
                </a:xfrm>
                <a:custGeom>
                  <a:avLst/>
                  <a:gdLst>
                    <a:gd name="T0" fmla="*/ 0 w 434"/>
                    <a:gd name="T1" fmla="*/ 409 h 589"/>
                    <a:gd name="T2" fmla="*/ 35 w 434"/>
                    <a:gd name="T3" fmla="*/ 379 h 589"/>
                    <a:gd name="T4" fmla="*/ 35 w 434"/>
                    <a:gd name="T5" fmla="*/ 307 h 589"/>
                    <a:gd name="T6" fmla="*/ 90 w 434"/>
                    <a:gd name="T7" fmla="*/ 210 h 589"/>
                    <a:gd name="T8" fmla="*/ 115 w 434"/>
                    <a:gd name="T9" fmla="*/ 37 h 589"/>
                    <a:gd name="T10" fmla="*/ 160 w 434"/>
                    <a:gd name="T11" fmla="*/ 0 h 589"/>
                    <a:gd name="T12" fmla="*/ 190 w 434"/>
                    <a:gd name="T13" fmla="*/ 115 h 589"/>
                    <a:gd name="T14" fmla="*/ 290 w 434"/>
                    <a:gd name="T15" fmla="*/ 217 h 589"/>
                    <a:gd name="T16" fmla="*/ 255 w 434"/>
                    <a:gd name="T17" fmla="*/ 275 h 589"/>
                    <a:gd name="T18" fmla="*/ 282 w 434"/>
                    <a:gd name="T19" fmla="*/ 292 h 589"/>
                    <a:gd name="T20" fmla="*/ 320 w 434"/>
                    <a:gd name="T21" fmla="*/ 365 h 589"/>
                    <a:gd name="T22" fmla="*/ 434 w 434"/>
                    <a:gd name="T23" fmla="*/ 404 h 589"/>
                    <a:gd name="T24" fmla="*/ 344 w 434"/>
                    <a:gd name="T25" fmla="*/ 522 h 589"/>
                    <a:gd name="T26" fmla="*/ 257 w 434"/>
                    <a:gd name="T27" fmla="*/ 569 h 589"/>
                    <a:gd name="T28" fmla="*/ 172 w 434"/>
                    <a:gd name="T29" fmla="*/ 589 h 589"/>
                    <a:gd name="T30" fmla="*/ 82 w 434"/>
                    <a:gd name="T31" fmla="*/ 542 h 589"/>
                    <a:gd name="T32" fmla="*/ 50 w 434"/>
                    <a:gd name="T33" fmla="*/ 457 h 589"/>
                    <a:gd name="T34" fmla="*/ 0 w 434"/>
                    <a:gd name="T35" fmla="*/ 409 h 58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434"/>
                    <a:gd name="T55" fmla="*/ 0 h 589"/>
                    <a:gd name="T56" fmla="*/ 434 w 434"/>
                    <a:gd name="T57" fmla="*/ 589 h 589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434" h="589">
                      <a:moveTo>
                        <a:pt x="0" y="409"/>
                      </a:moveTo>
                      <a:lnTo>
                        <a:pt x="35" y="379"/>
                      </a:lnTo>
                      <a:lnTo>
                        <a:pt x="35" y="307"/>
                      </a:lnTo>
                      <a:lnTo>
                        <a:pt x="90" y="210"/>
                      </a:lnTo>
                      <a:lnTo>
                        <a:pt x="115" y="37"/>
                      </a:lnTo>
                      <a:lnTo>
                        <a:pt x="160" y="0"/>
                      </a:lnTo>
                      <a:lnTo>
                        <a:pt x="190" y="115"/>
                      </a:lnTo>
                      <a:lnTo>
                        <a:pt x="290" y="217"/>
                      </a:lnTo>
                      <a:lnTo>
                        <a:pt x="255" y="275"/>
                      </a:lnTo>
                      <a:lnTo>
                        <a:pt x="282" y="292"/>
                      </a:lnTo>
                      <a:lnTo>
                        <a:pt x="320" y="365"/>
                      </a:lnTo>
                      <a:lnTo>
                        <a:pt x="434" y="404"/>
                      </a:lnTo>
                      <a:lnTo>
                        <a:pt x="344" y="522"/>
                      </a:lnTo>
                      <a:lnTo>
                        <a:pt x="257" y="569"/>
                      </a:lnTo>
                      <a:lnTo>
                        <a:pt x="172" y="589"/>
                      </a:lnTo>
                      <a:lnTo>
                        <a:pt x="82" y="542"/>
                      </a:lnTo>
                      <a:lnTo>
                        <a:pt x="50" y="457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" name="Freeform 583"/>
                <p:cNvSpPr>
                  <a:spLocks/>
                </p:cNvSpPr>
                <p:nvPr/>
              </p:nvSpPr>
              <p:spPr bwMode="auto">
                <a:xfrm>
                  <a:off x="10576" y="10569"/>
                  <a:ext cx="434" cy="589"/>
                </a:xfrm>
                <a:custGeom>
                  <a:avLst/>
                  <a:gdLst>
                    <a:gd name="T0" fmla="*/ 0 w 434"/>
                    <a:gd name="T1" fmla="*/ 409 h 589"/>
                    <a:gd name="T2" fmla="*/ 35 w 434"/>
                    <a:gd name="T3" fmla="*/ 379 h 589"/>
                    <a:gd name="T4" fmla="*/ 35 w 434"/>
                    <a:gd name="T5" fmla="*/ 307 h 589"/>
                    <a:gd name="T6" fmla="*/ 90 w 434"/>
                    <a:gd name="T7" fmla="*/ 210 h 589"/>
                    <a:gd name="T8" fmla="*/ 115 w 434"/>
                    <a:gd name="T9" fmla="*/ 37 h 589"/>
                    <a:gd name="T10" fmla="*/ 160 w 434"/>
                    <a:gd name="T11" fmla="*/ 0 h 589"/>
                    <a:gd name="T12" fmla="*/ 190 w 434"/>
                    <a:gd name="T13" fmla="*/ 115 h 589"/>
                    <a:gd name="T14" fmla="*/ 290 w 434"/>
                    <a:gd name="T15" fmla="*/ 217 h 589"/>
                    <a:gd name="T16" fmla="*/ 255 w 434"/>
                    <a:gd name="T17" fmla="*/ 275 h 589"/>
                    <a:gd name="T18" fmla="*/ 282 w 434"/>
                    <a:gd name="T19" fmla="*/ 292 h 589"/>
                    <a:gd name="T20" fmla="*/ 320 w 434"/>
                    <a:gd name="T21" fmla="*/ 365 h 589"/>
                    <a:gd name="T22" fmla="*/ 434 w 434"/>
                    <a:gd name="T23" fmla="*/ 404 h 589"/>
                    <a:gd name="T24" fmla="*/ 344 w 434"/>
                    <a:gd name="T25" fmla="*/ 522 h 589"/>
                    <a:gd name="T26" fmla="*/ 257 w 434"/>
                    <a:gd name="T27" fmla="*/ 569 h 589"/>
                    <a:gd name="T28" fmla="*/ 172 w 434"/>
                    <a:gd name="T29" fmla="*/ 589 h 589"/>
                    <a:gd name="T30" fmla="*/ 82 w 434"/>
                    <a:gd name="T31" fmla="*/ 542 h 589"/>
                    <a:gd name="T32" fmla="*/ 50 w 434"/>
                    <a:gd name="T33" fmla="*/ 457 h 589"/>
                    <a:gd name="T34" fmla="*/ 0 w 434"/>
                    <a:gd name="T35" fmla="*/ 409 h 58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434"/>
                    <a:gd name="T55" fmla="*/ 0 h 589"/>
                    <a:gd name="T56" fmla="*/ 434 w 434"/>
                    <a:gd name="T57" fmla="*/ 589 h 589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434" h="589">
                      <a:moveTo>
                        <a:pt x="0" y="409"/>
                      </a:moveTo>
                      <a:lnTo>
                        <a:pt x="35" y="379"/>
                      </a:lnTo>
                      <a:lnTo>
                        <a:pt x="35" y="307"/>
                      </a:lnTo>
                      <a:lnTo>
                        <a:pt x="90" y="210"/>
                      </a:lnTo>
                      <a:lnTo>
                        <a:pt x="115" y="37"/>
                      </a:lnTo>
                      <a:lnTo>
                        <a:pt x="160" y="0"/>
                      </a:lnTo>
                      <a:lnTo>
                        <a:pt x="190" y="115"/>
                      </a:lnTo>
                      <a:lnTo>
                        <a:pt x="290" y="217"/>
                      </a:lnTo>
                      <a:lnTo>
                        <a:pt x="255" y="275"/>
                      </a:lnTo>
                      <a:lnTo>
                        <a:pt x="282" y="292"/>
                      </a:lnTo>
                      <a:lnTo>
                        <a:pt x="320" y="365"/>
                      </a:lnTo>
                      <a:lnTo>
                        <a:pt x="434" y="404"/>
                      </a:lnTo>
                      <a:lnTo>
                        <a:pt x="344" y="522"/>
                      </a:lnTo>
                      <a:lnTo>
                        <a:pt x="257" y="569"/>
                      </a:lnTo>
                      <a:lnTo>
                        <a:pt x="172" y="589"/>
                      </a:lnTo>
                      <a:lnTo>
                        <a:pt x="82" y="542"/>
                      </a:lnTo>
                      <a:lnTo>
                        <a:pt x="50" y="457"/>
                      </a:lnTo>
                      <a:lnTo>
                        <a:pt x="0" y="40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3" name="Group 584"/>
              <p:cNvGrpSpPr>
                <a:grpSpLocks/>
              </p:cNvGrpSpPr>
              <p:nvPr/>
            </p:nvGrpSpPr>
            <p:grpSpPr bwMode="auto">
              <a:xfrm>
                <a:off x="3618" y="2946"/>
                <a:ext cx="18" cy="28"/>
                <a:chOff x="10831" y="10786"/>
                <a:chExt cx="42" cy="73"/>
              </a:xfrm>
            </p:grpSpPr>
            <p:sp>
              <p:nvSpPr>
                <p:cNvPr id="377" name="Freeform 585"/>
                <p:cNvSpPr>
                  <a:spLocks/>
                </p:cNvSpPr>
                <p:nvPr/>
              </p:nvSpPr>
              <p:spPr bwMode="auto">
                <a:xfrm>
                  <a:off x="10831" y="10786"/>
                  <a:ext cx="42" cy="73"/>
                </a:xfrm>
                <a:custGeom>
                  <a:avLst/>
                  <a:gdLst>
                    <a:gd name="T0" fmla="*/ 0 w 42"/>
                    <a:gd name="T1" fmla="*/ 55 h 73"/>
                    <a:gd name="T2" fmla="*/ 30 w 42"/>
                    <a:gd name="T3" fmla="*/ 73 h 73"/>
                    <a:gd name="T4" fmla="*/ 42 w 42"/>
                    <a:gd name="T5" fmla="*/ 50 h 73"/>
                    <a:gd name="T6" fmla="*/ 20 w 42"/>
                    <a:gd name="T7" fmla="*/ 43 h 73"/>
                    <a:gd name="T8" fmla="*/ 42 w 42"/>
                    <a:gd name="T9" fmla="*/ 25 h 73"/>
                    <a:gd name="T10" fmla="*/ 35 w 42"/>
                    <a:gd name="T11" fmla="*/ 0 h 73"/>
                    <a:gd name="T12" fmla="*/ 0 w 42"/>
                    <a:gd name="T13" fmla="*/ 55 h 7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2"/>
                    <a:gd name="T22" fmla="*/ 0 h 73"/>
                    <a:gd name="T23" fmla="*/ 42 w 42"/>
                    <a:gd name="T24" fmla="*/ 73 h 7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2" h="73">
                      <a:moveTo>
                        <a:pt x="0" y="55"/>
                      </a:moveTo>
                      <a:lnTo>
                        <a:pt x="30" y="73"/>
                      </a:lnTo>
                      <a:lnTo>
                        <a:pt x="42" y="50"/>
                      </a:lnTo>
                      <a:lnTo>
                        <a:pt x="20" y="43"/>
                      </a:lnTo>
                      <a:lnTo>
                        <a:pt x="42" y="25"/>
                      </a:lnTo>
                      <a:lnTo>
                        <a:pt x="35" y="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8" name="Freeform 586"/>
                <p:cNvSpPr>
                  <a:spLocks/>
                </p:cNvSpPr>
                <p:nvPr/>
              </p:nvSpPr>
              <p:spPr bwMode="auto">
                <a:xfrm>
                  <a:off x="10831" y="10786"/>
                  <a:ext cx="42" cy="73"/>
                </a:xfrm>
                <a:custGeom>
                  <a:avLst/>
                  <a:gdLst>
                    <a:gd name="T0" fmla="*/ 0 w 42"/>
                    <a:gd name="T1" fmla="*/ 55 h 73"/>
                    <a:gd name="T2" fmla="*/ 30 w 42"/>
                    <a:gd name="T3" fmla="*/ 73 h 73"/>
                    <a:gd name="T4" fmla="*/ 42 w 42"/>
                    <a:gd name="T5" fmla="*/ 50 h 73"/>
                    <a:gd name="T6" fmla="*/ 20 w 42"/>
                    <a:gd name="T7" fmla="*/ 43 h 73"/>
                    <a:gd name="T8" fmla="*/ 42 w 42"/>
                    <a:gd name="T9" fmla="*/ 25 h 73"/>
                    <a:gd name="T10" fmla="*/ 35 w 42"/>
                    <a:gd name="T11" fmla="*/ 0 h 73"/>
                    <a:gd name="T12" fmla="*/ 0 w 42"/>
                    <a:gd name="T13" fmla="*/ 55 h 7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2"/>
                    <a:gd name="T22" fmla="*/ 0 h 73"/>
                    <a:gd name="T23" fmla="*/ 42 w 42"/>
                    <a:gd name="T24" fmla="*/ 73 h 7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2" h="73">
                      <a:moveTo>
                        <a:pt x="0" y="55"/>
                      </a:moveTo>
                      <a:lnTo>
                        <a:pt x="30" y="73"/>
                      </a:lnTo>
                      <a:lnTo>
                        <a:pt x="42" y="50"/>
                      </a:lnTo>
                      <a:lnTo>
                        <a:pt x="20" y="43"/>
                      </a:lnTo>
                      <a:lnTo>
                        <a:pt x="42" y="25"/>
                      </a:lnTo>
                      <a:lnTo>
                        <a:pt x="35" y="0"/>
                      </a:lnTo>
                      <a:lnTo>
                        <a:pt x="0" y="5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4" name="Group 587"/>
              <p:cNvGrpSpPr>
                <a:grpSpLocks/>
              </p:cNvGrpSpPr>
              <p:nvPr/>
            </p:nvGrpSpPr>
            <p:grpSpPr bwMode="auto">
              <a:xfrm>
                <a:off x="3197" y="3106"/>
                <a:ext cx="71" cy="92"/>
                <a:chOff x="9880" y="11208"/>
                <a:chExt cx="160" cy="240"/>
              </a:xfrm>
            </p:grpSpPr>
            <p:sp>
              <p:nvSpPr>
                <p:cNvPr id="375" name="Freeform 588"/>
                <p:cNvSpPr>
                  <a:spLocks/>
                </p:cNvSpPr>
                <p:nvPr/>
              </p:nvSpPr>
              <p:spPr bwMode="auto">
                <a:xfrm>
                  <a:off x="9880" y="11208"/>
                  <a:ext cx="160" cy="240"/>
                </a:xfrm>
                <a:custGeom>
                  <a:avLst/>
                  <a:gdLst>
                    <a:gd name="T0" fmla="*/ 0 w 160"/>
                    <a:gd name="T1" fmla="*/ 110 h 240"/>
                    <a:gd name="T2" fmla="*/ 15 w 160"/>
                    <a:gd name="T3" fmla="*/ 75 h 240"/>
                    <a:gd name="T4" fmla="*/ 30 w 160"/>
                    <a:gd name="T5" fmla="*/ 78 h 240"/>
                    <a:gd name="T6" fmla="*/ 22 w 160"/>
                    <a:gd name="T7" fmla="*/ 48 h 240"/>
                    <a:gd name="T8" fmla="*/ 77 w 160"/>
                    <a:gd name="T9" fmla="*/ 40 h 240"/>
                    <a:gd name="T10" fmla="*/ 77 w 160"/>
                    <a:gd name="T11" fmla="*/ 0 h 240"/>
                    <a:gd name="T12" fmla="*/ 135 w 160"/>
                    <a:gd name="T13" fmla="*/ 0 h 240"/>
                    <a:gd name="T14" fmla="*/ 132 w 160"/>
                    <a:gd name="T15" fmla="*/ 38 h 240"/>
                    <a:gd name="T16" fmla="*/ 160 w 160"/>
                    <a:gd name="T17" fmla="*/ 40 h 240"/>
                    <a:gd name="T18" fmla="*/ 152 w 160"/>
                    <a:gd name="T19" fmla="*/ 177 h 240"/>
                    <a:gd name="T20" fmla="*/ 115 w 160"/>
                    <a:gd name="T21" fmla="*/ 160 h 240"/>
                    <a:gd name="T22" fmla="*/ 72 w 160"/>
                    <a:gd name="T23" fmla="*/ 240 h 240"/>
                    <a:gd name="T24" fmla="*/ 0 w 160"/>
                    <a:gd name="T25" fmla="*/ 110 h 24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60"/>
                    <a:gd name="T40" fmla="*/ 0 h 240"/>
                    <a:gd name="T41" fmla="*/ 160 w 160"/>
                    <a:gd name="T42" fmla="*/ 240 h 24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60" h="240">
                      <a:moveTo>
                        <a:pt x="0" y="110"/>
                      </a:moveTo>
                      <a:lnTo>
                        <a:pt x="15" y="75"/>
                      </a:lnTo>
                      <a:lnTo>
                        <a:pt x="30" y="78"/>
                      </a:lnTo>
                      <a:lnTo>
                        <a:pt x="22" y="48"/>
                      </a:lnTo>
                      <a:lnTo>
                        <a:pt x="77" y="40"/>
                      </a:lnTo>
                      <a:lnTo>
                        <a:pt x="77" y="0"/>
                      </a:lnTo>
                      <a:lnTo>
                        <a:pt x="135" y="0"/>
                      </a:lnTo>
                      <a:lnTo>
                        <a:pt x="132" y="38"/>
                      </a:lnTo>
                      <a:lnTo>
                        <a:pt x="160" y="40"/>
                      </a:lnTo>
                      <a:lnTo>
                        <a:pt x="152" y="177"/>
                      </a:lnTo>
                      <a:lnTo>
                        <a:pt x="115" y="160"/>
                      </a:lnTo>
                      <a:lnTo>
                        <a:pt x="72" y="240"/>
                      </a:lnTo>
                      <a:lnTo>
                        <a:pt x="0" y="11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6" name="Freeform 589"/>
                <p:cNvSpPr>
                  <a:spLocks/>
                </p:cNvSpPr>
                <p:nvPr/>
              </p:nvSpPr>
              <p:spPr bwMode="auto">
                <a:xfrm>
                  <a:off x="9880" y="11208"/>
                  <a:ext cx="160" cy="240"/>
                </a:xfrm>
                <a:custGeom>
                  <a:avLst/>
                  <a:gdLst>
                    <a:gd name="T0" fmla="*/ 0 w 160"/>
                    <a:gd name="T1" fmla="*/ 110 h 240"/>
                    <a:gd name="T2" fmla="*/ 15 w 160"/>
                    <a:gd name="T3" fmla="*/ 75 h 240"/>
                    <a:gd name="T4" fmla="*/ 30 w 160"/>
                    <a:gd name="T5" fmla="*/ 78 h 240"/>
                    <a:gd name="T6" fmla="*/ 22 w 160"/>
                    <a:gd name="T7" fmla="*/ 48 h 240"/>
                    <a:gd name="T8" fmla="*/ 77 w 160"/>
                    <a:gd name="T9" fmla="*/ 40 h 240"/>
                    <a:gd name="T10" fmla="*/ 77 w 160"/>
                    <a:gd name="T11" fmla="*/ 0 h 240"/>
                    <a:gd name="T12" fmla="*/ 135 w 160"/>
                    <a:gd name="T13" fmla="*/ 0 h 240"/>
                    <a:gd name="T14" fmla="*/ 132 w 160"/>
                    <a:gd name="T15" fmla="*/ 38 h 240"/>
                    <a:gd name="T16" fmla="*/ 160 w 160"/>
                    <a:gd name="T17" fmla="*/ 40 h 240"/>
                    <a:gd name="T18" fmla="*/ 152 w 160"/>
                    <a:gd name="T19" fmla="*/ 177 h 240"/>
                    <a:gd name="T20" fmla="*/ 115 w 160"/>
                    <a:gd name="T21" fmla="*/ 160 h 240"/>
                    <a:gd name="T22" fmla="*/ 72 w 160"/>
                    <a:gd name="T23" fmla="*/ 240 h 240"/>
                    <a:gd name="T24" fmla="*/ 0 w 160"/>
                    <a:gd name="T25" fmla="*/ 110 h 24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60"/>
                    <a:gd name="T40" fmla="*/ 0 h 240"/>
                    <a:gd name="T41" fmla="*/ 160 w 160"/>
                    <a:gd name="T42" fmla="*/ 240 h 24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60" h="240">
                      <a:moveTo>
                        <a:pt x="0" y="110"/>
                      </a:moveTo>
                      <a:lnTo>
                        <a:pt x="15" y="75"/>
                      </a:lnTo>
                      <a:lnTo>
                        <a:pt x="30" y="78"/>
                      </a:lnTo>
                      <a:lnTo>
                        <a:pt x="22" y="48"/>
                      </a:lnTo>
                      <a:lnTo>
                        <a:pt x="77" y="40"/>
                      </a:lnTo>
                      <a:lnTo>
                        <a:pt x="77" y="0"/>
                      </a:lnTo>
                      <a:lnTo>
                        <a:pt x="135" y="0"/>
                      </a:lnTo>
                      <a:lnTo>
                        <a:pt x="132" y="38"/>
                      </a:lnTo>
                      <a:lnTo>
                        <a:pt x="160" y="40"/>
                      </a:lnTo>
                      <a:lnTo>
                        <a:pt x="152" y="177"/>
                      </a:lnTo>
                      <a:lnTo>
                        <a:pt x="115" y="160"/>
                      </a:lnTo>
                      <a:lnTo>
                        <a:pt x="72" y="240"/>
                      </a:lnTo>
                      <a:lnTo>
                        <a:pt x="0" y="11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590"/>
              <p:cNvGrpSpPr>
                <a:grpSpLocks/>
              </p:cNvGrpSpPr>
              <p:nvPr/>
            </p:nvGrpSpPr>
            <p:grpSpPr bwMode="auto">
              <a:xfrm>
                <a:off x="2875" y="2933"/>
                <a:ext cx="38" cy="15"/>
                <a:chOff x="9154" y="10751"/>
                <a:chExt cx="85" cy="40"/>
              </a:xfrm>
            </p:grpSpPr>
            <p:sp>
              <p:nvSpPr>
                <p:cNvPr id="373" name="Freeform 591"/>
                <p:cNvSpPr>
                  <a:spLocks/>
                </p:cNvSpPr>
                <p:nvPr/>
              </p:nvSpPr>
              <p:spPr bwMode="auto">
                <a:xfrm>
                  <a:off x="9154" y="10751"/>
                  <a:ext cx="85" cy="40"/>
                </a:xfrm>
                <a:custGeom>
                  <a:avLst/>
                  <a:gdLst>
                    <a:gd name="T0" fmla="*/ 0 w 85"/>
                    <a:gd name="T1" fmla="*/ 40 h 40"/>
                    <a:gd name="T2" fmla="*/ 0 w 85"/>
                    <a:gd name="T3" fmla="*/ 0 h 40"/>
                    <a:gd name="T4" fmla="*/ 85 w 85"/>
                    <a:gd name="T5" fmla="*/ 3 h 40"/>
                    <a:gd name="T6" fmla="*/ 0 w 85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5"/>
                    <a:gd name="T13" fmla="*/ 0 h 40"/>
                    <a:gd name="T14" fmla="*/ 85 w 8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5" h="40">
                      <a:moveTo>
                        <a:pt x="0" y="40"/>
                      </a:moveTo>
                      <a:lnTo>
                        <a:pt x="0" y="0"/>
                      </a:lnTo>
                      <a:lnTo>
                        <a:pt x="85" y="3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4" name="Freeform 592"/>
                <p:cNvSpPr>
                  <a:spLocks/>
                </p:cNvSpPr>
                <p:nvPr/>
              </p:nvSpPr>
              <p:spPr bwMode="auto">
                <a:xfrm>
                  <a:off x="9154" y="10751"/>
                  <a:ext cx="85" cy="40"/>
                </a:xfrm>
                <a:custGeom>
                  <a:avLst/>
                  <a:gdLst>
                    <a:gd name="T0" fmla="*/ 0 w 85"/>
                    <a:gd name="T1" fmla="*/ 40 h 40"/>
                    <a:gd name="T2" fmla="*/ 0 w 85"/>
                    <a:gd name="T3" fmla="*/ 0 h 40"/>
                    <a:gd name="T4" fmla="*/ 85 w 85"/>
                    <a:gd name="T5" fmla="*/ 3 h 40"/>
                    <a:gd name="T6" fmla="*/ 0 w 85"/>
                    <a:gd name="T7" fmla="*/ 4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5"/>
                    <a:gd name="T13" fmla="*/ 0 h 40"/>
                    <a:gd name="T14" fmla="*/ 85 w 85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5" h="40">
                      <a:moveTo>
                        <a:pt x="0" y="40"/>
                      </a:moveTo>
                      <a:lnTo>
                        <a:pt x="0" y="0"/>
                      </a:lnTo>
                      <a:lnTo>
                        <a:pt x="85" y="3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593"/>
              <p:cNvGrpSpPr>
                <a:grpSpLocks/>
              </p:cNvGrpSpPr>
              <p:nvPr/>
            </p:nvGrpSpPr>
            <p:grpSpPr bwMode="auto">
              <a:xfrm>
                <a:off x="3048" y="2971"/>
                <a:ext cx="54" cy="97"/>
                <a:chOff x="9543" y="10851"/>
                <a:chExt cx="122" cy="255"/>
              </a:xfrm>
            </p:grpSpPr>
            <p:sp>
              <p:nvSpPr>
                <p:cNvPr id="371" name="Freeform 594"/>
                <p:cNvSpPr>
                  <a:spLocks/>
                </p:cNvSpPr>
                <p:nvPr/>
              </p:nvSpPr>
              <p:spPr bwMode="auto">
                <a:xfrm>
                  <a:off x="9543" y="10851"/>
                  <a:ext cx="122" cy="255"/>
                </a:xfrm>
                <a:custGeom>
                  <a:avLst/>
                  <a:gdLst>
                    <a:gd name="T0" fmla="*/ 0 w 122"/>
                    <a:gd name="T1" fmla="*/ 240 h 255"/>
                    <a:gd name="T2" fmla="*/ 10 w 122"/>
                    <a:gd name="T3" fmla="*/ 63 h 255"/>
                    <a:gd name="T4" fmla="*/ 7 w 122"/>
                    <a:gd name="T5" fmla="*/ 8 h 255"/>
                    <a:gd name="T6" fmla="*/ 82 w 122"/>
                    <a:gd name="T7" fmla="*/ 0 h 255"/>
                    <a:gd name="T8" fmla="*/ 122 w 122"/>
                    <a:gd name="T9" fmla="*/ 197 h 255"/>
                    <a:gd name="T10" fmla="*/ 30 w 122"/>
                    <a:gd name="T11" fmla="*/ 255 h 255"/>
                    <a:gd name="T12" fmla="*/ 0 w 122"/>
                    <a:gd name="T13" fmla="*/ 240 h 25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2"/>
                    <a:gd name="T22" fmla="*/ 0 h 255"/>
                    <a:gd name="T23" fmla="*/ 122 w 122"/>
                    <a:gd name="T24" fmla="*/ 255 h 25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2" h="255">
                      <a:moveTo>
                        <a:pt x="0" y="240"/>
                      </a:moveTo>
                      <a:lnTo>
                        <a:pt x="10" y="63"/>
                      </a:lnTo>
                      <a:lnTo>
                        <a:pt x="7" y="8"/>
                      </a:lnTo>
                      <a:lnTo>
                        <a:pt x="82" y="0"/>
                      </a:lnTo>
                      <a:lnTo>
                        <a:pt x="122" y="197"/>
                      </a:lnTo>
                      <a:lnTo>
                        <a:pt x="30" y="255"/>
                      </a:lnTo>
                      <a:lnTo>
                        <a:pt x="0" y="24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2" name="Freeform 595"/>
                <p:cNvSpPr>
                  <a:spLocks/>
                </p:cNvSpPr>
                <p:nvPr/>
              </p:nvSpPr>
              <p:spPr bwMode="auto">
                <a:xfrm>
                  <a:off x="9543" y="10851"/>
                  <a:ext cx="122" cy="255"/>
                </a:xfrm>
                <a:custGeom>
                  <a:avLst/>
                  <a:gdLst>
                    <a:gd name="T0" fmla="*/ 0 w 122"/>
                    <a:gd name="T1" fmla="*/ 240 h 255"/>
                    <a:gd name="T2" fmla="*/ 10 w 122"/>
                    <a:gd name="T3" fmla="*/ 63 h 255"/>
                    <a:gd name="T4" fmla="*/ 7 w 122"/>
                    <a:gd name="T5" fmla="*/ 8 h 255"/>
                    <a:gd name="T6" fmla="*/ 82 w 122"/>
                    <a:gd name="T7" fmla="*/ 0 h 255"/>
                    <a:gd name="T8" fmla="*/ 122 w 122"/>
                    <a:gd name="T9" fmla="*/ 197 h 255"/>
                    <a:gd name="T10" fmla="*/ 30 w 122"/>
                    <a:gd name="T11" fmla="*/ 255 h 255"/>
                    <a:gd name="T12" fmla="*/ 0 w 122"/>
                    <a:gd name="T13" fmla="*/ 240 h 25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2"/>
                    <a:gd name="T22" fmla="*/ 0 h 255"/>
                    <a:gd name="T23" fmla="*/ 122 w 122"/>
                    <a:gd name="T24" fmla="*/ 255 h 25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2" h="255">
                      <a:moveTo>
                        <a:pt x="0" y="240"/>
                      </a:moveTo>
                      <a:lnTo>
                        <a:pt x="10" y="63"/>
                      </a:lnTo>
                      <a:lnTo>
                        <a:pt x="7" y="8"/>
                      </a:lnTo>
                      <a:lnTo>
                        <a:pt x="82" y="0"/>
                      </a:lnTo>
                      <a:lnTo>
                        <a:pt x="122" y="197"/>
                      </a:lnTo>
                      <a:lnTo>
                        <a:pt x="30" y="255"/>
                      </a:lnTo>
                      <a:lnTo>
                        <a:pt x="0" y="24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596"/>
              <p:cNvGrpSpPr>
                <a:grpSpLocks/>
              </p:cNvGrpSpPr>
              <p:nvPr/>
            </p:nvGrpSpPr>
            <p:grpSpPr bwMode="auto">
              <a:xfrm>
                <a:off x="2898" y="2946"/>
                <a:ext cx="91" cy="84"/>
                <a:chOff x="9204" y="10786"/>
                <a:chExt cx="207" cy="220"/>
              </a:xfrm>
            </p:grpSpPr>
            <p:sp>
              <p:nvSpPr>
                <p:cNvPr id="369" name="Freeform 597"/>
                <p:cNvSpPr>
                  <a:spLocks/>
                </p:cNvSpPr>
                <p:nvPr/>
              </p:nvSpPr>
              <p:spPr bwMode="auto">
                <a:xfrm>
                  <a:off x="9204" y="10786"/>
                  <a:ext cx="207" cy="220"/>
                </a:xfrm>
                <a:custGeom>
                  <a:avLst/>
                  <a:gdLst>
                    <a:gd name="T0" fmla="*/ 0 w 207"/>
                    <a:gd name="T1" fmla="*/ 73 h 220"/>
                    <a:gd name="T2" fmla="*/ 35 w 207"/>
                    <a:gd name="T3" fmla="*/ 38 h 220"/>
                    <a:gd name="T4" fmla="*/ 35 w 207"/>
                    <a:gd name="T5" fmla="*/ 0 h 220"/>
                    <a:gd name="T6" fmla="*/ 102 w 207"/>
                    <a:gd name="T7" fmla="*/ 5 h 220"/>
                    <a:gd name="T8" fmla="*/ 119 w 207"/>
                    <a:gd name="T9" fmla="*/ 25 h 220"/>
                    <a:gd name="T10" fmla="*/ 169 w 207"/>
                    <a:gd name="T11" fmla="*/ 3 h 220"/>
                    <a:gd name="T12" fmla="*/ 199 w 207"/>
                    <a:gd name="T13" fmla="*/ 100 h 220"/>
                    <a:gd name="T14" fmla="*/ 207 w 207"/>
                    <a:gd name="T15" fmla="*/ 172 h 220"/>
                    <a:gd name="T16" fmla="*/ 187 w 207"/>
                    <a:gd name="T17" fmla="*/ 165 h 220"/>
                    <a:gd name="T18" fmla="*/ 187 w 207"/>
                    <a:gd name="T19" fmla="*/ 207 h 220"/>
                    <a:gd name="T20" fmla="*/ 154 w 207"/>
                    <a:gd name="T21" fmla="*/ 220 h 220"/>
                    <a:gd name="T22" fmla="*/ 152 w 207"/>
                    <a:gd name="T23" fmla="*/ 172 h 220"/>
                    <a:gd name="T24" fmla="*/ 134 w 207"/>
                    <a:gd name="T25" fmla="*/ 172 h 220"/>
                    <a:gd name="T26" fmla="*/ 104 w 207"/>
                    <a:gd name="T27" fmla="*/ 110 h 220"/>
                    <a:gd name="T28" fmla="*/ 47 w 207"/>
                    <a:gd name="T29" fmla="*/ 145 h 220"/>
                    <a:gd name="T30" fmla="*/ 0 w 207"/>
                    <a:gd name="T31" fmla="*/ 73 h 2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207"/>
                    <a:gd name="T49" fmla="*/ 0 h 220"/>
                    <a:gd name="T50" fmla="*/ 207 w 207"/>
                    <a:gd name="T51" fmla="*/ 220 h 2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207" h="220">
                      <a:moveTo>
                        <a:pt x="0" y="73"/>
                      </a:moveTo>
                      <a:lnTo>
                        <a:pt x="35" y="38"/>
                      </a:lnTo>
                      <a:lnTo>
                        <a:pt x="35" y="0"/>
                      </a:lnTo>
                      <a:lnTo>
                        <a:pt x="102" y="5"/>
                      </a:lnTo>
                      <a:lnTo>
                        <a:pt x="119" y="25"/>
                      </a:lnTo>
                      <a:lnTo>
                        <a:pt x="169" y="3"/>
                      </a:lnTo>
                      <a:lnTo>
                        <a:pt x="199" y="100"/>
                      </a:lnTo>
                      <a:lnTo>
                        <a:pt x="207" y="172"/>
                      </a:lnTo>
                      <a:lnTo>
                        <a:pt x="187" y="165"/>
                      </a:lnTo>
                      <a:lnTo>
                        <a:pt x="187" y="207"/>
                      </a:lnTo>
                      <a:lnTo>
                        <a:pt x="154" y="220"/>
                      </a:lnTo>
                      <a:lnTo>
                        <a:pt x="152" y="172"/>
                      </a:lnTo>
                      <a:lnTo>
                        <a:pt x="134" y="172"/>
                      </a:lnTo>
                      <a:lnTo>
                        <a:pt x="104" y="110"/>
                      </a:lnTo>
                      <a:lnTo>
                        <a:pt x="47" y="145"/>
                      </a:ln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" name="Freeform 598"/>
                <p:cNvSpPr>
                  <a:spLocks/>
                </p:cNvSpPr>
                <p:nvPr/>
              </p:nvSpPr>
              <p:spPr bwMode="auto">
                <a:xfrm>
                  <a:off x="9204" y="10786"/>
                  <a:ext cx="207" cy="220"/>
                </a:xfrm>
                <a:custGeom>
                  <a:avLst/>
                  <a:gdLst>
                    <a:gd name="T0" fmla="*/ 0 w 207"/>
                    <a:gd name="T1" fmla="*/ 73 h 220"/>
                    <a:gd name="T2" fmla="*/ 35 w 207"/>
                    <a:gd name="T3" fmla="*/ 38 h 220"/>
                    <a:gd name="T4" fmla="*/ 35 w 207"/>
                    <a:gd name="T5" fmla="*/ 0 h 220"/>
                    <a:gd name="T6" fmla="*/ 102 w 207"/>
                    <a:gd name="T7" fmla="*/ 5 h 220"/>
                    <a:gd name="T8" fmla="*/ 119 w 207"/>
                    <a:gd name="T9" fmla="*/ 25 h 220"/>
                    <a:gd name="T10" fmla="*/ 169 w 207"/>
                    <a:gd name="T11" fmla="*/ 3 h 220"/>
                    <a:gd name="T12" fmla="*/ 199 w 207"/>
                    <a:gd name="T13" fmla="*/ 100 h 220"/>
                    <a:gd name="T14" fmla="*/ 207 w 207"/>
                    <a:gd name="T15" fmla="*/ 172 h 220"/>
                    <a:gd name="T16" fmla="*/ 187 w 207"/>
                    <a:gd name="T17" fmla="*/ 165 h 220"/>
                    <a:gd name="T18" fmla="*/ 187 w 207"/>
                    <a:gd name="T19" fmla="*/ 207 h 220"/>
                    <a:gd name="T20" fmla="*/ 154 w 207"/>
                    <a:gd name="T21" fmla="*/ 220 h 220"/>
                    <a:gd name="T22" fmla="*/ 152 w 207"/>
                    <a:gd name="T23" fmla="*/ 172 h 220"/>
                    <a:gd name="T24" fmla="*/ 134 w 207"/>
                    <a:gd name="T25" fmla="*/ 172 h 220"/>
                    <a:gd name="T26" fmla="*/ 104 w 207"/>
                    <a:gd name="T27" fmla="*/ 110 h 220"/>
                    <a:gd name="T28" fmla="*/ 47 w 207"/>
                    <a:gd name="T29" fmla="*/ 145 h 220"/>
                    <a:gd name="T30" fmla="*/ 0 w 207"/>
                    <a:gd name="T31" fmla="*/ 73 h 2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207"/>
                    <a:gd name="T49" fmla="*/ 0 h 220"/>
                    <a:gd name="T50" fmla="*/ 207 w 207"/>
                    <a:gd name="T51" fmla="*/ 220 h 2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207" h="220">
                      <a:moveTo>
                        <a:pt x="0" y="73"/>
                      </a:moveTo>
                      <a:lnTo>
                        <a:pt x="35" y="38"/>
                      </a:lnTo>
                      <a:lnTo>
                        <a:pt x="35" y="0"/>
                      </a:lnTo>
                      <a:lnTo>
                        <a:pt x="102" y="5"/>
                      </a:lnTo>
                      <a:lnTo>
                        <a:pt x="119" y="25"/>
                      </a:lnTo>
                      <a:lnTo>
                        <a:pt x="169" y="3"/>
                      </a:lnTo>
                      <a:lnTo>
                        <a:pt x="199" y="100"/>
                      </a:lnTo>
                      <a:lnTo>
                        <a:pt x="207" y="172"/>
                      </a:lnTo>
                      <a:lnTo>
                        <a:pt x="187" y="165"/>
                      </a:lnTo>
                      <a:lnTo>
                        <a:pt x="187" y="207"/>
                      </a:lnTo>
                      <a:lnTo>
                        <a:pt x="154" y="220"/>
                      </a:lnTo>
                      <a:lnTo>
                        <a:pt x="152" y="172"/>
                      </a:lnTo>
                      <a:lnTo>
                        <a:pt x="134" y="172"/>
                      </a:lnTo>
                      <a:lnTo>
                        <a:pt x="104" y="110"/>
                      </a:lnTo>
                      <a:lnTo>
                        <a:pt x="47" y="145"/>
                      </a:lnTo>
                      <a:lnTo>
                        <a:pt x="0" y="7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599"/>
              <p:cNvGrpSpPr>
                <a:grpSpLocks/>
              </p:cNvGrpSpPr>
              <p:nvPr/>
            </p:nvGrpSpPr>
            <p:grpSpPr bwMode="auto">
              <a:xfrm>
                <a:off x="3655" y="2684"/>
                <a:ext cx="22" cy="16"/>
                <a:chOff x="10915" y="10097"/>
                <a:chExt cx="50" cy="40"/>
              </a:xfrm>
            </p:grpSpPr>
            <p:sp>
              <p:nvSpPr>
                <p:cNvPr id="367" name="Freeform 600"/>
                <p:cNvSpPr>
                  <a:spLocks/>
                </p:cNvSpPr>
                <p:nvPr/>
              </p:nvSpPr>
              <p:spPr bwMode="auto">
                <a:xfrm>
                  <a:off x="10915" y="10097"/>
                  <a:ext cx="50" cy="40"/>
                </a:xfrm>
                <a:custGeom>
                  <a:avLst/>
                  <a:gdLst>
                    <a:gd name="T0" fmla="*/ 0 w 50"/>
                    <a:gd name="T1" fmla="*/ 0 h 40"/>
                    <a:gd name="T2" fmla="*/ 28 w 50"/>
                    <a:gd name="T3" fmla="*/ 40 h 40"/>
                    <a:gd name="T4" fmla="*/ 50 w 50"/>
                    <a:gd name="T5" fmla="*/ 2 h 40"/>
                    <a:gd name="T6" fmla="*/ 0 w 50"/>
                    <a:gd name="T7" fmla="*/ 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0"/>
                    <a:gd name="T13" fmla="*/ 0 h 40"/>
                    <a:gd name="T14" fmla="*/ 50 w 50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0" h="40">
                      <a:moveTo>
                        <a:pt x="0" y="0"/>
                      </a:moveTo>
                      <a:lnTo>
                        <a:pt x="28" y="40"/>
                      </a:lnTo>
                      <a:lnTo>
                        <a:pt x="5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68" name="Freeform 601"/>
                <p:cNvSpPr>
                  <a:spLocks/>
                </p:cNvSpPr>
                <p:nvPr/>
              </p:nvSpPr>
              <p:spPr bwMode="auto">
                <a:xfrm>
                  <a:off x="10915" y="10097"/>
                  <a:ext cx="50" cy="40"/>
                </a:xfrm>
                <a:custGeom>
                  <a:avLst/>
                  <a:gdLst>
                    <a:gd name="T0" fmla="*/ 0 w 50"/>
                    <a:gd name="T1" fmla="*/ 0 h 40"/>
                    <a:gd name="T2" fmla="*/ 28 w 50"/>
                    <a:gd name="T3" fmla="*/ 40 h 40"/>
                    <a:gd name="T4" fmla="*/ 50 w 50"/>
                    <a:gd name="T5" fmla="*/ 2 h 40"/>
                    <a:gd name="T6" fmla="*/ 0 w 50"/>
                    <a:gd name="T7" fmla="*/ 0 h 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0"/>
                    <a:gd name="T13" fmla="*/ 0 h 40"/>
                    <a:gd name="T14" fmla="*/ 50 w 50"/>
                    <a:gd name="T15" fmla="*/ 40 h 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0" h="40">
                      <a:moveTo>
                        <a:pt x="0" y="0"/>
                      </a:moveTo>
                      <a:lnTo>
                        <a:pt x="28" y="40"/>
                      </a:lnTo>
                      <a:lnTo>
                        <a:pt x="50" y="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602"/>
              <p:cNvGrpSpPr>
                <a:grpSpLocks/>
              </p:cNvGrpSpPr>
              <p:nvPr/>
            </p:nvGrpSpPr>
            <p:grpSpPr bwMode="auto">
              <a:xfrm>
                <a:off x="3518" y="2620"/>
                <a:ext cx="20" cy="64"/>
                <a:chOff x="10606" y="9927"/>
                <a:chExt cx="45" cy="170"/>
              </a:xfrm>
            </p:grpSpPr>
            <p:sp>
              <p:nvSpPr>
                <p:cNvPr id="365" name="Freeform 603"/>
                <p:cNvSpPr>
                  <a:spLocks/>
                </p:cNvSpPr>
                <p:nvPr/>
              </p:nvSpPr>
              <p:spPr bwMode="auto">
                <a:xfrm>
                  <a:off x="10606" y="9927"/>
                  <a:ext cx="45" cy="170"/>
                </a:xfrm>
                <a:custGeom>
                  <a:avLst/>
                  <a:gdLst>
                    <a:gd name="T0" fmla="*/ 0 w 45"/>
                    <a:gd name="T1" fmla="*/ 80 h 170"/>
                    <a:gd name="T2" fmla="*/ 20 w 45"/>
                    <a:gd name="T3" fmla="*/ 170 h 170"/>
                    <a:gd name="T4" fmla="*/ 28 w 45"/>
                    <a:gd name="T5" fmla="*/ 167 h 170"/>
                    <a:gd name="T6" fmla="*/ 40 w 45"/>
                    <a:gd name="T7" fmla="*/ 73 h 170"/>
                    <a:gd name="T8" fmla="*/ 20 w 45"/>
                    <a:gd name="T9" fmla="*/ 80 h 170"/>
                    <a:gd name="T10" fmla="*/ 28 w 45"/>
                    <a:gd name="T11" fmla="*/ 40 h 170"/>
                    <a:gd name="T12" fmla="*/ 40 w 45"/>
                    <a:gd name="T13" fmla="*/ 15 h 170"/>
                    <a:gd name="T14" fmla="*/ 45 w 45"/>
                    <a:gd name="T15" fmla="*/ 0 h 170"/>
                    <a:gd name="T16" fmla="*/ 30 w 45"/>
                    <a:gd name="T17" fmla="*/ 0 h 170"/>
                    <a:gd name="T18" fmla="*/ 0 w 45"/>
                    <a:gd name="T19" fmla="*/ 80 h 17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5"/>
                    <a:gd name="T31" fmla="*/ 0 h 170"/>
                    <a:gd name="T32" fmla="*/ 45 w 45"/>
                    <a:gd name="T33" fmla="*/ 170 h 17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5" h="170">
                      <a:moveTo>
                        <a:pt x="0" y="80"/>
                      </a:moveTo>
                      <a:lnTo>
                        <a:pt x="20" y="170"/>
                      </a:lnTo>
                      <a:lnTo>
                        <a:pt x="28" y="167"/>
                      </a:lnTo>
                      <a:lnTo>
                        <a:pt x="40" y="73"/>
                      </a:lnTo>
                      <a:lnTo>
                        <a:pt x="20" y="80"/>
                      </a:lnTo>
                      <a:lnTo>
                        <a:pt x="28" y="40"/>
                      </a:lnTo>
                      <a:lnTo>
                        <a:pt x="40" y="15"/>
                      </a:lnTo>
                      <a:lnTo>
                        <a:pt x="45" y="0"/>
                      </a:lnTo>
                      <a:lnTo>
                        <a:pt x="30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66" name="Freeform 604"/>
                <p:cNvSpPr>
                  <a:spLocks/>
                </p:cNvSpPr>
                <p:nvPr/>
              </p:nvSpPr>
              <p:spPr bwMode="auto">
                <a:xfrm>
                  <a:off x="10606" y="9927"/>
                  <a:ext cx="45" cy="170"/>
                </a:xfrm>
                <a:custGeom>
                  <a:avLst/>
                  <a:gdLst>
                    <a:gd name="T0" fmla="*/ 0 w 45"/>
                    <a:gd name="T1" fmla="*/ 80 h 170"/>
                    <a:gd name="T2" fmla="*/ 20 w 45"/>
                    <a:gd name="T3" fmla="*/ 170 h 170"/>
                    <a:gd name="T4" fmla="*/ 28 w 45"/>
                    <a:gd name="T5" fmla="*/ 167 h 170"/>
                    <a:gd name="T6" fmla="*/ 40 w 45"/>
                    <a:gd name="T7" fmla="*/ 73 h 170"/>
                    <a:gd name="T8" fmla="*/ 20 w 45"/>
                    <a:gd name="T9" fmla="*/ 80 h 170"/>
                    <a:gd name="T10" fmla="*/ 28 w 45"/>
                    <a:gd name="T11" fmla="*/ 40 h 170"/>
                    <a:gd name="T12" fmla="*/ 40 w 45"/>
                    <a:gd name="T13" fmla="*/ 15 h 170"/>
                    <a:gd name="T14" fmla="*/ 45 w 45"/>
                    <a:gd name="T15" fmla="*/ 0 h 170"/>
                    <a:gd name="T16" fmla="*/ 30 w 45"/>
                    <a:gd name="T17" fmla="*/ 0 h 170"/>
                    <a:gd name="T18" fmla="*/ 0 w 45"/>
                    <a:gd name="T19" fmla="*/ 80 h 17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5"/>
                    <a:gd name="T31" fmla="*/ 0 h 170"/>
                    <a:gd name="T32" fmla="*/ 45 w 45"/>
                    <a:gd name="T33" fmla="*/ 170 h 17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5" h="170">
                      <a:moveTo>
                        <a:pt x="0" y="80"/>
                      </a:moveTo>
                      <a:lnTo>
                        <a:pt x="20" y="170"/>
                      </a:lnTo>
                      <a:lnTo>
                        <a:pt x="28" y="167"/>
                      </a:lnTo>
                      <a:lnTo>
                        <a:pt x="40" y="73"/>
                      </a:lnTo>
                      <a:lnTo>
                        <a:pt x="20" y="80"/>
                      </a:lnTo>
                      <a:lnTo>
                        <a:pt x="28" y="40"/>
                      </a:lnTo>
                      <a:lnTo>
                        <a:pt x="40" y="15"/>
                      </a:lnTo>
                      <a:lnTo>
                        <a:pt x="45" y="0"/>
                      </a:lnTo>
                      <a:lnTo>
                        <a:pt x="30" y="0"/>
                      </a:lnTo>
                      <a:lnTo>
                        <a:pt x="0" y="8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0" name="Group 605"/>
              <p:cNvGrpSpPr>
                <a:grpSpLocks/>
              </p:cNvGrpSpPr>
              <p:nvPr/>
            </p:nvGrpSpPr>
            <p:grpSpPr bwMode="auto">
              <a:xfrm>
                <a:off x="2978" y="2976"/>
                <a:ext cx="76" cy="96"/>
                <a:chOff x="9386" y="10866"/>
                <a:chExt cx="172" cy="252"/>
              </a:xfrm>
            </p:grpSpPr>
            <p:sp>
              <p:nvSpPr>
                <p:cNvPr id="363" name="Freeform 606"/>
                <p:cNvSpPr>
                  <a:spLocks/>
                </p:cNvSpPr>
                <p:nvPr/>
              </p:nvSpPr>
              <p:spPr bwMode="auto">
                <a:xfrm>
                  <a:off x="9386" y="10866"/>
                  <a:ext cx="172" cy="252"/>
                </a:xfrm>
                <a:custGeom>
                  <a:avLst/>
                  <a:gdLst>
                    <a:gd name="T0" fmla="*/ 0 w 172"/>
                    <a:gd name="T1" fmla="*/ 162 h 252"/>
                    <a:gd name="T2" fmla="*/ 2 w 172"/>
                    <a:gd name="T3" fmla="*/ 125 h 252"/>
                    <a:gd name="T4" fmla="*/ 5 w 172"/>
                    <a:gd name="T5" fmla="*/ 85 h 252"/>
                    <a:gd name="T6" fmla="*/ 22 w 172"/>
                    <a:gd name="T7" fmla="*/ 90 h 252"/>
                    <a:gd name="T8" fmla="*/ 15 w 172"/>
                    <a:gd name="T9" fmla="*/ 15 h 252"/>
                    <a:gd name="T10" fmla="*/ 67 w 172"/>
                    <a:gd name="T11" fmla="*/ 0 h 252"/>
                    <a:gd name="T12" fmla="*/ 100 w 172"/>
                    <a:gd name="T13" fmla="*/ 10 h 252"/>
                    <a:gd name="T14" fmla="*/ 115 w 172"/>
                    <a:gd name="T15" fmla="*/ 35 h 252"/>
                    <a:gd name="T16" fmla="*/ 172 w 172"/>
                    <a:gd name="T17" fmla="*/ 43 h 252"/>
                    <a:gd name="T18" fmla="*/ 159 w 172"/>
                    <a:gd name="T19" fmla="*/ 225 h 252"/>
                    <a:gd name="T20" fmla="*/ 25 w 172"/>
                    <a:gd name="T21" fmla="*/ 252 h 252"/>
                    <a:gd name="T22" fmla="*/ 25 w 172"/>
                    <a:gd name="T23" fmla="*/ 187 h 252"/>
                    <a:gd name="T24" fmla="*/ 0 w 172"/>
                    <a:gd name="T25" fmla="*/ 162 h 25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72"/>
                    <a:gd name="T40" fmla="*/ 0 h 252"/>
                    <a:gd name="T41" fmla="*/ 172 w 172"/>
                    <a:gd name="T42" fmla="*/ 252 h 25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72" h="252">
                      <a:moveTo>
                        <a:pt x="0" y="162"/>
                      </a:moveTo>
                      <a:lnTo>
                        <a:pt x="2" y="125"/>
                      </a:lnTo>
                      <a:lnTo>
                        <a:pt x="5" y="85"/>
                      </a:lnTo>
                      <a:lnTo>
                        <a:pt x="22" y="90"/>
                      </a:lnTo>
                      <a:lnTo>
                        <a:pt x="15" y="15"/>
                      </a:lnTo>
                      <a:lnTo>
                        <a:pt x="67" y="0"/>
                      </a:lnTo>
                      <a:lnTo>
                        <a:pt x="100" y="10"/>
                      </a:lnTo>
                      <a:lnTo>
                        <a:pt x="115" y="35"/>
                      </a:lnTo>
                      <a:lnTo>
                        <a:pt x="172" y="43"/>
                      </a:lnTo>
                      <a:lnTo>
                        <a:pt x="159" y="225"/>
                      </a:lnTo>
                      <a:lnTo>
                        <a:pt x="25" y="252"/>
                      </a:lnTo>
                      <a:lnTo>
                        <a:pt x="25" y="187"/>
                      </a:lnTo>
                      <a:lnTo>
                        <a:pt x="0" y="16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64" name="Freeform 607"/>
                <p:cNvSpPr>
                  <a:spLocks/>
                </p:cNvSpPr>
                <p:nvPr/>
              </p:nvSpPr>
              <p:spPr bwMode="auto">
                <a:xfrm>
                  <a:off x="9386" y="10866"/>
                  <a:ext cx="172" cy="252"/>
                </a:xfrm>
                <a:custGeom>
                  <a:avLst/>
                  <a:gdLst>
                    <a:gd name="T0" fmla="*/ 0 w 172"/>
                    <a:gd name="T1" fmla="*/ 162 h 252"/>
                    <a:gd name="T2" fmla="*/ 2 w 172"/>
                    <a:gd name="T3" fmla="*/ 125 h 252"/>
                    <a:gd name="T4" fmla="*/ 5 w 172"/>
                    <a:gd name="T5" fmla="*/ 85 h 252"/>
                    <a:gd name="T6" fmla="*/ 22 w 172"/>
                    <a:gd name="T7" fmla="*/ 90 h 252"/>
                    <a:gd name="T8" fmla="*/ 15 w 172"/>
                    <a:gd name="T9" fmla="*/ 15 h 252"/>
                    <a:gd name="T10" fmla="*/ 67 w 172"/>
                    <a:gd name="T11" fmla="*/ 0 h 252"/>
                    <a:gd name="T12" fmla="*/ 100 w 172"/>
                    <a:gd name="T13" fmla="*/ 10 h 252"/>
                    <a:gd name="T14" fmla="*/ 115 w 172"/>
                    <a:gd name="T15" fmla="*/ 35 h 252"/>
                    <a:gd name="T16" fmla="*/ 172 w 172"/>
                    <a:gd name="T17" fmla="*/ 43 h 252"/>
                    <a:gd name="T18" fmla="*/ 159 w 172"/>
                    <a:gd name="T19" fmla="*/ 225 h 252"/>
                    <a:gd name="T20" fmla="*/ 25 w 172"/>
                    <a:gd name="T21" fmla="*/ 252 h 252"/>
                    <a:gd name="T22" fmla="*/ 25 w 172"/>
                    <a:gd name="T23" fmla="*/ 187 h 252"/>
                    <a:gd name="T24" fmla="*/ 0 w 172"/>
                    <a:gd name="T25" fmla="*/ 162 h 25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72"/>
                    <a:gd name="T40" fmla="*/ 0 h 252"/>
                    <a:gd name="T41" fmla="*/ 172 w 172"/>
                    <a:gd name="T42" fmla="*/ 252 h 25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72" h="252">
                      <a:moveTo>
                        <a:pt x="0" y="162"/>
                      </a:moveTo>
                      <a:lnTo>
                        <a:pt x="2" y="125"/>
                      </a:lnTo>
                      <a:lnTo>
                        <a:pt x="5" y="85"/>
                      </a:lnTo>
                      <a:lnTo>
                        <a:pt x="22" y="90"/>
                      </a:lnTo>
                      <a:lnTo>
                        <a:pt x="15" y="15"/>
                      </a:lnTo>
                      <a:lnTo>
                        <a:pt x="67" y="0"/>
                      </a:lnTo>
                      <a:lnTo>
                        <a:pt x="100" y="10"/>
                      </a:lnTo>
                      <a:lnTo>
                        <a:pt x="115" y="35"/>
                      </a:lnTo>
                      <a:lnTo>
                        <a:pt x="172" y="43"/>
                      </a:lnTo>
                      <a:lnTo>
                        <a:pt x="159" y="225"/>
                      </a:lnTo>
                      <a:lnTo>
                        <a:pt x="25" y="252"/>
                      </a:lnTo>
                      <a:lnTo>
                        <a:pt x="25" y="187"/>
                      </a:lnTo>
                      <a:lnTo>
                        <a:pt x="0" y="16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1" name="Group 608"/>
              <p:cNvGrpSpPr>
                <a:grpSpLocks/>
              </p:cNvGrpSpPr>
              <p:nvPr/>
            </p:nvGrpSpPr>
            <p:grpSpPr bwMode="auto">
              <a:xfrm>
                <a:off x="3528" y="2616"/>
                <a:ext cx="56" cy="69"/>
                <a:chOff x="10629" y="9917"/>
                <a:chExt cx="127" cy="182"/>
              </a:xfrm>
            </p:grpSpPr>
            <p:sp>
              <p:nvSpPr>
                <p:cNvPr id="361" name="Freeform 609"/>
                <p:cNvSpPr>
                  <a:spLocks/>
                </p:cNvSpPr>
                <p:nvPr/>
              </p:nvSpPr>
              <p:spPr bwMode="auto">
                <a:xfrm>
                  <a:off x="10629" y="9917"/>
                  <a:ext cx="127" cy="182"/>
                </a:xfrm>
                <a:custGeom>
                  <a:avLst/>
                  <a:gdLst>
                    <a:gd name="T0" fmla="*/ 0 w 127"/>
                    <a:gd name="T1" fmla="*/ 90 h 182"/>
                    <a:gd name="T2" fmla="*/ 2 w 127"/>
                    <a:gd name="T3" fmla="*/ 50 h 182"/>
                    <a:gd name="T4" fmla="*/ 17 w 127"/>
                    <a:gd name="T5" fmla="*/ 25 h 182"/>
                    <a:gd name="T6" fmla="*/ 47 w 127"/>
                    <a:gd name="T7" fmla="*/ 48 h 182"/>
                    <a:gd name="T8" fmla="*/ 112 w 127"/>
                    <a:gd name="T9" fmla="*/ 0 h 182"/>
                    <a:gd name="T10" fmla="*/ 127 w 127"/>
                    <a:gd name="T11" fmla="*/ 50 h 182"/>
                    <a:gd name="T12" fmla="*/ 59 w 127"/>
                    <a:gd name="T13" fmla="*/ 80 h 182"/>
                    <a:gd name="T14" fmla="*/ 92 w 127"/>
                    <a:gd name="T15" fmla="*/ 118 h 182"/>
                    <a:gd name="T16" fmla="*/ 77 w 127"/>
                    <a:gd name="T17" fmla="*/ 150 h 182"/>
                    <a:gd name="T18" fmla="*/ 34 w 127"/>
                    <a:gd name="T19" fmla="*/ 182 h 182"/>
                    <a:gd name="T20" fmla="*/ 2 w 127"/>
                    <a:gd name="T21" fmla="*/ 175 h 182"/>
                    <a:gd name="T22" fmla="*/ 14 w 127"/>
                    <a:gd name="T23" fmla="*/ 85 h 182"/>
                    <a:gd name="T24" fmla="*/ 0 w 127"/>
                    <a:gd name="T25" fmla="*/ 90 h 18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27"/>
                    <a:gd name="T40" fmla="*/ 0 h 182"/>
                    <a:gd name="T41" fmla="*/ 127 w 127"/>
                    <a:gd name="T42" fmla="*/ 182 h 18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27" h="182">
                      <a:moveTo>
                        <a:pt x="0" y="90"/>
                      </a:moveTo>
                      <a:lnTo>
                        <a:pt x="2" y="50"/>
                      </a:lnTo>
                      <a:lnTo>
                        <a:pt x="17" y="25"/>
                      </a:lnTo>
                      <a:lnTo>
                        <a:pt x="47" y="48"/>
                      </a:lnTo>
                      <a:lnTo>
                        <a:pt x="112" y="0"/>
                      </a:lnTo>
                      <a:lnTo>
                        <a:pt x="127" y="50"/>
                      </a:lnTo>
                      <a:lnTo>
                        <a:pt x="59" y="80"/>
                      </a:lnTo>
                      <a:lnTo>
                        <a:pt x="92" y="118"/>
                      </a:lnTo>
                      <a:lnTo>
                        <a:pt x="77" y="150"/>
                      </a:lnTo>
                      <a:lnTo>
                        <a:pt x="34" y="182"/>
                      </a:lnTo>
                      <a:lnTo>
                        <a:pt x="2" y="175"/>
                      </a:lnTo>
                      <a:lnTo>
                        <a:pt x="14" y="85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62" name="Freeform 610"/>
                <p:cNvSpPr>
                  <a:spLocks/>
                </p:cNvSpPr>
                <p:nvPr/>
              </p:nvSpPr>
              <p:spPr bwMode="auto">
                <a:xfrm>
                  <a:off x="10629" y="9917"/>
                  <a:ext cx="127" cy="182"/>
                </a:xfrm>
                <a:custGeom>
                  <a:avLst/>
                  <a:gdLst>
                    <a:gd name="T0" fmla="*/ 0 w 127"/>
                    <a:gd name="T1" fmla="*/ 90 h 182"/>
                    <a:gd name="T2" fmla="*/ 2 w 127"/>
                    <a:gd name="T3" fmla="*/ 50 h 182"/>
                    <a:gd name="T4" fmla="*/ 17 w 127"/>
                    <a:gd name="T5" fmla="*/ 25 h 182"/>
                    <a:gd name="T6" fmla="*/ 47 w 127"/>
                    <a:gd name="T7" fmla="*/ 48 h 182"/>
                    <a:gd name="T8" fmla="*/ 112 w 127"/>
                    <a:gd name="T9" fmla="*/ 0 h 182"/>
                    <a:gd name="T10" fmla="*/ 127 w 127"/>
                    <a:gd name="T11" fmla="*/ 50 h 182"/>
                    <a:gd name="T12" fmla="*/ 59 w 127"/>
                    <a:gd name="T13" fmla="*/ 80 h 182"/>
                    <a:gd name="T14" fmla="*/ 92 w 127"/>
                    <a:gd name="T15" fmla="*/ 118 h 182"/>
                    <a:gd name="T16" fmla="*/ 77 w 127"/>
                    <a:gd name="T17" fmla="*/ 150 h 182"/>
                    <a:gd name="T18" fmla="*/ 34 w 127"/>
                    <a:gd name="T19" fmla="*/ 182 h 182"/>
                    <a:gd name="T20" fmla="*/ 2 w 127"/>
                    <a:gd name="T21" fmla="*/ 175 h 182"/>
                    <a:gd name="T22" fmla="*/ 14 w 127"/>
                    <a:gd name="T23" fmla="*/ 85 h 182"/>
                    <a:gd name="T24" fmla="*/ 0 w 127"/>
                    <a:gd name="T25" fmla="*/ 90 h 18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27"/>
                    <a:gd name="T40" fmla="*/ 0 h 182"/>
                    <a:gd name="T41" fmla="*/ 127 w 127"/>
                    <a:gd name="T42" fmla="*/ 182 h 18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27" h="182">
                      <a:moveTo>
                        <a:pt x="0" y="90"/>
                      </a:moveTo>
                      <a:lnTo>
                        <a:pt x="2" y="50"/>
                      </a:lnTo>
                      <a:lnTo>
                        <a:pt x="17" y="25"/>
                      </a:lnTo>
                      <a:lnTo>
                        <a:pt x="47" y="48"/>
                      </a:lnTo>
                      <a:lnTo>
                        <a:pt x="112" y="0"/>
                      </a:lnTo>
                      <a:lnTo>
                        <a:pt x="127" y="50"/>
                      </a:lnTo>
                      <a:lnTo>
                        <a:pt x="59" y="80"/>
                      </a:lnTo>
                      <a:lnTo>
                        <a:pt x="92" y="118"/>
                      </a:lnTo>
                      <a:lnTo>
                        <a:pt x="77" y="150"/>
                      </a:lnTo>
                      <a:lnTo>
                        <a:pt x="34" y="182"/>
                      </a:lnTo>
                      <a:lnTo>
                        <a:pt x="2" y="175"/>
                      </a:lnTo>
                      <a:lnTo>
                        <a:pt x="14" y="85"/>
                      </a:lnTo>
                      <a:lnTo>
                        <a:pt x="0" y="9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2" name="Group 611"/>
              <p:cNvGrpSpPr>
                <a:grpSpLocks/>
              </p:cNvGrpSpPr>
              <p:nvPr/>
            </p:nvGrpSpPr>
            <p:grpSpPr bwMode="auto">
              <a:xfrm>
                <a:off x="3518" y="3070"/>
                <a:ext cx="100" cy="141"/>
                <a:chOff x="10606" y="11111"/>
                <a:chExt cx="225" cy="372"/>
              </a:xfrm>
            </p:grpSpPr>
            <p:sp>
              <p:nvSpPr>
                <p:cNvPr id="359" name="Freeform 612"/>
                <p:cNvSpPr>
                  <a:spLocks/>
                </p:cNvSpPr>
                <p:nvPr/>
              </p:nvSpPr>
              <p:spPr bwMode="auto">
                <a:xfrm>
                  <a:off x="10606" y="11111"/>
                  <a:ext cx="225" cy="372"/>
                </a:xfrm>
                <a:custGeom>
                  <a:avLst/>
                  <a:gdLst>
                    <a:gd name="T0" fmla="*/ 0 w 225"/>
                    <a:gd name="T1" fmla="*/ 22 h 372"/>
                    <a:gd name="T2" fmla="*/ 28 w 225"/>
                    <a:gd name="T3" fmla="*/ 95 h 372"/>
                    <a:gd name="T4" fmla="*/ 0 w 225"/>
                    <a:gd name="T5" fmla="*/ 172 h 372"/>
                    <a:gd name="T6" fmla="*/ 18 w 225"/>
                    <a:gd name="T7" fmla="*/ 195 h 372"/>
                    <a:gd name="T8" fmla="*/ 3 w 225"/>
                    <a:gd name="T9" fmla="*/ 217 h 372"/>
                    <a:gd name="T10" fmla="*/ 152 w 225"/>
                    <a:gd name="T11" fmla="*/ 372 h 372"/>
                    <a:gd name="T12" fmla="*/ 215 w 225"/>
                    <a:gd name="T13" fmla="*/ 252 h 372"/>
                    <a:gd name="T14" fmla="*/ 202 w 225"/>
                    <a:gd name="T15" fmla="*/ 215 h 372"/>
                    <a:gd name="T16" fmla="*/ 202 w 225"/>
                    <a:gd name="T17" fmla="*/ 70 h 372"/>
                    <a:gd name="T18" fmla="*/ 225 w 225"/>
                    <a:gd name="T19" fmla="*/ 27 h 372"/>
                    <a:gd name="T20" fmla="*/ 142 w 225"/>
                    <a:gd name="T21" fmla="*/ 45 h 372"/>
                    <a:gd name="T22" fmla="*/ 52 w 225"/>
                    <a:gd name="T23" fmla="*/ 0 h 372"/>
                    <a:gd name="T24" fmla="*/ 0 w 225"/>
                    <a:gd name="T25" fmla="*/ 22 h 37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25"/>
                    <a:gd name="T40" fmla="*/ 0 h 372"/>
                    <a:gd name="T41" fmla="*/ 225 w 225"/>
                    <a:gd name="T42" fmla="*/ 372 h 37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25" h="372">
                      <a:moveTo>
                        <a:pt x="0" y="22"/>
                      </a:moveTo>
                      <a:lnTo>
                        <a:pt x="28" y="95"/>
                      </a:lnTo>
                      <a:lnTo>
                        <a:pt x="0" y="172"/>
                      </a:lnTo>
                      <a:lnTo>
                        <a:pt x="18" y="195"/>
                      </a:lnTo>
                      <a:lnTo>
                        <a:pt x="3" y="217"/>
                      </a:lnTo>
                      <a:lnTo>
                        <a:pt x="152" y="372"/>
                      </a:lnTo>
                      <a:lnTo>
                        <a:pt x="215" y="252"/>
                      </a:lnTo>
                      <a:lnTo>
                        <a:pt x="202" y="215"/>
                      </a:lnTo>
                      <a:lnTo>
                        <a:pt x="202" y="70"/>
                      </a:lnTo>
                      <a:lnTo>
                        <a:pt x="225" y="27"/>
                      </a:lnTo>
                      <a:lnTo>
                        <a:pt x="142" y="45"/>
                      </a:lnTo>
                      <a:lnTo>
                        <a:pt x="52" y="0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60" name="Freeform 613"/>
                <p:cNvSpPr>
                  <a:spLocks/>
                </p:cNvSpPr>
                <p:nvPr/>
              </p:nvSpPr>
              <p:spPr bwMode="auto">
                <a:xfrm>
                  <a:off x="10606" y="11111"/>
                  <a:ext cx="225" cy="372"/>
                </a:xfrm>
                <a:custGeom>
                  <a:avLst/>
                  <a:gdLst>
                    <a:gd name="T0" fmla="*/ 0 w 225"/>
                    <a:gd name="T1" fmla="*/ 22 h 372"/>
                    <a:gd name="T2" fmla="*/ 28 w 225"/>
                    <a:gd name="T3" fmla="*/ 95 h 372"/>
                    <a:gd name="T4" fmla="*/ 0 w 225"/>
                    <a:gd name="T5" fmla="*/ 172 h 372"/>
                    <a:gd name="T6" fmla="*/ 18 w 225"/>
                    <a:gd name="T7" fmla="*/ 195 h 372"/>
                    <a:gd name="T8" fmla="*/ 3 w 225"/>
                    <a:gd name="T9" fmla="*/ 217 h 372"/>
                    <a:gd name="T10" fmla="*/ 152 w 225"/>
                    <a:gd name="T11" fmla="*/ 372 h 372"/>
                    <a:gd name="T12" fmla="*/ 215 w 225"/>
                    <a:gd name="T13" fmla="*/ 252 h 372"/>
                    <a:gd name="T14" fmla="*/ 202 w 225"/>
                    <a:gd name="T15" fmla="*/ 215 h 372"/>
                    <a:gd name="T16" fmla="*/ 202 w 225"/>
                    <a:gd name="T17" fmla="*/ 70 h 372"/>
                    <a:gd name="T18" fmla="*/ 225 w 225"/>
                    <a:gd name="T19" fmla="*/ 27 h 372"/>
                    <a:gd name="T20" fmla="*/ 142 w 225"/>
                    <a:gd name="T21" fmla="*/ 45 h 372"/>
                    <a:gd name="T22" fmla="*/ 52 w 225"/>
                    <a:gd name="T23" fmla="*/ 0 h 372"/>
                    <a:gd name="T24" fmla="*/ 0 w 225"/>
                    <a:gd name="T25" fmla="*/ 22 h 37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25"/>
                    <a:gd name="T40" fmla="*/ 0 h 372"/>
                    <a:gd name="T41" fmla="*/ 225 w 225"/>
                    <a:gd name="T42" fmla="*/ 372 h 37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25" h="372">
                      <a:moveTo>
                        <a:pt x="0" y="22"/>
                      </a:moveTo>
                      <a:lnTo>
                        <a:pt x="28" y="95"/>
                      </a:lnTo>
                      <a:lnTo>
                        <a:pt x="0" y="172"/>
                      </a:lnTo>
                      <a:lnTo>
                        <a:pt x="18" y="195"/>
                      </a:lnTo>
                      <a:lnTo>
                        <a:pt x="3" y="217"/>
                      </a:lnTo>
                      <a:lnTo>
                        <a:pt x="152" y="372"/>
                      </a:lnTo>
                      <a:lnTo>
                        <a:pt x="215" y="252"/>
                      </a:lnTo>
                      <a:lnTo>
                        <a:pt x="202" y="215"/>
                      </a:lnTo>
                      <a:lnTo>
                        <a:pt x="202" y="70"/>
                      </a:lnTo>
                      <a:lnTo>
                        <a:pt x="225" y="27"/>
                      </a:lnTo>
                      <a:lnTo>
                        <a:pt x="142" y="45"/>
                      </a:lnTo>
                      <a:lnTo>
                        <a:pt x="52" y="0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3" name="Group 614"/>
              <p:cNvGrpSpPr>
                <a:grpSpLocks/>
              </p:cNvGrpSpPr>
              <p:nvPr/>
            </p:nvGrpSpPr>
            <p:grpSpPr bwMode="auto">
              <a:xfrm>
                <a:off x="3677" y="2674"/>
                <a:ext cx="23" cy="21"/>
                <a:chOff x="10965" y="10070"/>
                <a:chExt cx="53" cy="54"/>
              </a:xfrm>
            </p:grpSpPr>
            <p:sp>
              <p:nvSpPr>
                <p:cNvPr id="357" name="Freeform 615"/>
                <p:cNvSpPr>
                  <a:spLocks/>
                </p:cNvSpPr>
                <p:nvPr/>
              </p:nvSpPr>
              <p:spPr bwMode="auto">
                <a:xfrm>
                  <a:off x="10965" y="10070"/>
                  <a:ext cx="53" cy="54"/>
                </a:xfrm>
                <a:custGeom>
                  <a:avLst/>
                  <a:gdLst>
                    <a:gd name="T0" fmla="*/ 0 w 53"/>
                    <a:gd name="T1" fmla="*/ 27 h 54"/>
                    <a:gd name="T2" fmla="*/ 43 w 53"/>
                    <a:gd name="T3" fmla="*/ 0 h 54"/>
                    <a:gd name="T4" fmla="*/ 53 w 53"/>
                    <a:gd name="T5" fmla="*/ 54 h 54"/>
                    <a:gd name="T6" fmla="*/ 0 w 53"/>
                    <a:gd name="T7" fmla="*/ 27 h 5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3"/>
                    <a:gd name="T13" fmla="*/ 0 h 54"/>
                    <a:gd name="T14" fmla="*/ 53 w 53"/>
                    <a:gd name="T15" fmla="*/ 54 h 5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3" h="54">
                      <a:moveTo>
                        <a:pt x="0" y="27"/>
                      </a:moveTo>
                      <a:lnTo>
                        <a:pt x="43" y="0"/>
                      </a:lnTo>
                      <a:lnTo>
                        <a:pt x="53" y="54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8" name="Freeform 616"/>
                <p:cNvSpPr>
                  <a:spLocks/>
                </p:cNvSpPr>
                <p:nvPr/>
              </p:nvSpPr>
              <p:spPr bwMode="auto">
                <a:xfrm>
                  <a:off x="10965" y="10070"/>
                  <a:ext cx="53" cy="54"/>
                </a:xfrm>
                <a:custGeom>
                  <a:avLst/>
                  <a:gdLst>
                    <a:gd name="T0" fmla="*/ 0 w 53"/>
                    <a:gd name="T1" fmla="*/ 27 h 54"/>
                    <a:gd name="T2" fmla="*/ 43 w 53"/>
                    <a:gd name="T3" fmla="*/ 0 h 54"/>
                    <a:gd name="T4" fmla="*/ 53 w 53"/>
                    <a:gd name="T5" fmla="*/ 54 h 54"/>
                    <a:gd name="T6" fmla="*/ 0 w 53"/>
                    <a:gd name="T7" fmla="*/ 27 h 5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3"/>
                    <a:gd name="T13" fmla="*/ 0 h 54"/>
                    <a:gd name="T14" fmla="*/ 53 w 53"/>
                    <a:gd name="T15" fmla="*/ 54 h 5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3" h="54">
                      <a:moveTo>
                        <a:pt x="0" y="27"/>
                      </a:moveTo>
                      <a:lnTo>
                        <a:pt x="43" y="0"/>
                      </a:lnTo>
                      <a:lnTo>
                        <a:pt x="53" y="5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4" name="Group 617"/>
              <p:cNvGrpSpPr>
                <a:grpSpLocks/>
              </p:cNvGrpSpPr>
              <p:nvPr/>
            </p:nvGrpSpPr>
            <p:grpSpPr bwMode="auto">
              <a:xfrm>
                <a:off x="3531" y="2593"/>
                <a:ext cx="19" cy="27"/>
                <a:chOff x="10636" y="9857"/>
                <a:chExt cx="42" cy="70"/>
              </a:xfrm>
            </p:grpSpPr>
            <p:sp>
              <p:nvSpPr>
                <p:cNvPr id="355" name="Freeform 618"/>
                <p:cNvSpPr>
                  <a:spLocks/>
                </p:cNvSpPr>
                <p:nvPr/>
              </p:nvSpPr>
              <p:spPr bwMode="auto">
                <a:xfrm>
                  <a:off x="10636" y="9857"/>
                  <a:ext cx="42" cy="70"/>
                </a:xfrm>
                <a:custGeom>
                  <a:avLst/>
                  <a:gdLst>
                    <a:gd name="T0" fmla="*/ 0 w 42"/>
                    <a:gd name="T1" fmla="*/ 70 h 70"/>
                    <a:gd name="T2" fmla="*/ 12 w 42"/>
                    <a:gd name="T3" fmla="*/ 70 h 70"/>
                    <a:gd name="T4" fmla="*/ 42 w 42"/>
                    <a:gd name="T5" fmla="*/ 23 h 70"/>
                    <a:gd name="T6" fmla="*/ 25 w 42"/>
                    <a:gd name="T7" fmla="*/ 0 h 70"/>
                    <a:gd name="T8" fmla="*/ 0 w 42"/>
                    <a:gd name="T9" fmla="*/ 70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70"/>
                    <a:gd name="T17" fmla="*/ 42 w 42"/>
                    <a:gd name="T18" fmla="*/ 70 h 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70">
                      <a:moveTo>
                        <a:pt x="0" y="70"/>
                      </a:moveTo>
                      <a:lnTo>
                        <a:pt x="12" y="70"/>
                      </a:lnTo>
                      <a:lnTo>
                        <a:pt x="42" y="23"/>
                      </a:lnTo>
                      <a:lnTo>
                        <a:pt x="25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6" name="Freeform 619"/>
                <p:cNvSpPr>
                  <a:spLocks/>
                </p:cNvSpPr>
                <p:nvPr/>
              </p:nvSpPr>
              <p:spPr bwMode="auto">
                <a:xfrm>
                  <a:off x="10636" y="9857"/>
                  <a:ext cx="42" cy="70"/>
                </a:xfrm>
                <a:custGeom>
                  <a:avLst/>
                  <a:gdLst>
                    <a:gd name="T0" fmla="*/ 0 w 42"/>
                    <a:gd name="T1" fmla="*/ 70 h 70"/>
                    <a:gd name="T2" fmla="*/ 12 w 42"/>
                    <a:gd name="T3" fmla="*/ 70 h 70"/>
                    <a:gd name="T4" fmla="*/ 42 w 42"/>
                    <a:gd name="T5" fmla="*/ 23 h 70"/>
                    <a:gd name="T6" fmla="*/ 25 w 42"/>
                    <a:gd name="T7" fmla="*/ 0 h 70"/>
                    <a:gd name="T8" fmla="*/ 0 w 42"/>
                    <a:gd name="T9" fmla="*/ 70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70"/>
                    <a:gd name="T17" fmla="*/ 42 w 42"/>
                    <a:gd name="T18" fmla="*/ 70 h 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70">
                      <a:moveTo>
                        <a:pt x="0" y="70"/>
                      </a:moveTo>
                      <a:lnTo>
                        <a:pt x="12" y="70"/>
                      </a:lnTo>
                      <a:lnTo>
                        <a:pt x="42" y="23"/>
                      </a:lnTo>
                      <a:lnTo>
                        <a:pt x="25" y="0"/>
                      </a:lnTo>
                      <a:lnTo>
                        <a:pt x="0" y="7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5" name="Group 620"/>
              <p:cNvGrpSpPr>
                <a:grpSpLocks/>
              </p:cNvGrpSpPr>
              <p:nvPr/>
            </p:nvGrpSpPr>
            <p:grpSpPr bwMode="auto">
              <a:xfrm>
                <a:off x="2943" y="3011"/>
                <a:ext cx="48" cy="61"/>
                <a:chOff x="9306" y="10958"/>
                <a:chExt cx="110" cy="160"/>
              </a:xfrm>
            </p:grpSpPr>
            <p:sp>
              <p:nvSpPr>
                <p:cNvPr id="353" name="Freeform 621"/>
                <p:cNvSpPr>
                  <a:spLocks/>
                </p:cNvSpPr>
                <p:nvPr/>
              </p:nvSpPr>
              <p:spPr bwMode="auto">
                <a:xfrm>
                  <a:off x="9306" y="10958"/>
                  <a:ext cx="110" cy="160"/>
                </a:xfrm>
                <a:custGeom>
                  <a:avLst/>
                  <a:gdLst>
                    <a:gd name="T0" fmla="*/ 0 w 110"/>
                    <a:gd name="T1" fmla="*/ 60 h 160"/>
                    <a:gd name="T2" fmla="*/ 35 w 110"/>
                    <a:gd name="T3" fmla="*/ 0 h 160"/>
                    <a:gd name="T4" fmla="*/ 52 w 110"/>
                    <a:gd name="T5" fmla="*/ 0 h 160"/>
                    <a:gd name="T6" fmla="*/ 52 w 110"/>
                    <a:gd name="T7" fmla="*/ 45 h 160"/>
                    <a:gd name="T8" fmla="*/ 87 w 110"/>
                    <a:gd name="T9" fmla="*/ 33 h 160"/>
                    <a:gd name="T10" fmla="*/ 82 w 110"/>
                    <a:gd name="T11" fmla="*/ 73 h 160"/>
                    <a:gd name="T12" fmla="*/ 110 w 110"/>
                    <a:gd name="T13" fmla="*/ 95 h 160"/>
                    <a:gd name="T14" fmla="*/ 110 w 110"/>
                    <a:gd name="T15" fmla="*/ 160 h 160"/>
                    <a:gd name="T16" fmla="*/ 0 w 110"/>
                    <a:gd name="T17" fmla="*/ 60 h 16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0"/>
                    <a:gd name="T28" fmla="*/ 0 h 160"/>
                    <a:gd name="T29" fmla="*/ 110 w 110"/>
                    <a:gd name="T30" fmla="*/ 160 h 16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0" h="160">
                      <a:moveTo>
                        <a:pt x="0" y="60"/>
                      </a:moveTo>
                      <a:lnTo>
                        <a:pt x="35" y="0"/>
                      </a:lnTo>
                      <a:lnTo>
                        <a:pt x="52" y="0"/>
                      </a:lnTo>
                      <a:lnTo>
                        <a:pt x="52" y="45"/>
                      </a:lnTo>
                      <a:lnTo>
                        <a:pt x="87" y="33"/>
                      </a:lnTo>
                      <a:lnTo>
                        <a:pt x="82" y="73"/>
                      </a:lnTo>
                      <a:lnTo>
                        <a:pt x="110" y="95"/>
                      </a:lnTo>
                      <a:lnTo>
                        <a:pt x="110" y="1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4" name="Freeform 622"/>
                <p:cNvSpPr>
                  <a:spLocks/>
                </p:cNvSpPr>
                <p:nvPr/>
              </p:nvSpPr>
              <p:spPr bwMode="auto">
                <a:xfrm>
                  <a:off x="9306" y="10958"/>
                  <a:ext cx="110" cy="160"/>
                </a:xfrm>
                <a:custGeom>
                  <a:avLst/>
                  <a:gdLst>
                    <a:gd name="T0" fmla="*/ 0 w 110"/>
                    <a:gd name="T1" fmla="*/ 60 h 160"/>
                    <a:gd name="T2" fmla="*/ 35 w 110"/>
                    <a:gd name="T3" fmla="*/ 0 h 160"/>
                    <a:gd name="T4" fmla="*/ 52 w 110"/>
                    <a:gd name="T5" fmla="*/ 0 h 160"/>
                    <a:gd name="T6" fmla="*/ 52 w 110"/>
                    <a:gd name="T7" fmla="*/ 45 h 160"/>
                    <a:gd name="T8" fmla="*/ 87 w 110"/>
                    <a:gd name="T9" fmla="*/ 33 h 160"/>
                    <a:gd name="T10" fmla="*/ 82 w 110"/>
                    <a:gd name="T11" fmla="*/ 73 h 160"/>
                    <a:gd name="T12" fmla="*/ 110 w 110"/>
                    <a:gd name="T13" fmla="*/ 95 h 160"/>
                    <a:gd name="T14" fmla="*/ 110 w 110"/>
                    <a:gd name="T15" fmla="*/ 160 h 160"/>
                    <a:gd name="T16" fmla="*/ 0 w 110"/>
                    <a:gd name="T17" fmla="*/ 60 h 16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0"/>
                    <a:gd name="T28" fmla="*/ 0 h 160"/>
                    <a:gd name="T29" fmla="*/ 110 w 110"/>
                    <a:gd name="T30" fmla="*/ 160 h 16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0" h="160">
                      <a:moveTo>
                        <a:pt x="0" y="60"/>
                      </a:moveTo>
                      <a:lnTo>
                        <a:pt x="35" y="0"/>
                      </a:lnTo>
                      <a:lnTo>
                        <a:pt x="52" y="0"/>
                      </a:lnTo>
                      <a:lnTo>
                        <a:pt x="52" y="45"/>
                      </a:lnTo>
                      <a:lnTo>
                        <a:pt x="87" y="33"/>
                      </a:lnTo>
                      <a:lnTo>
                        <a:pt x="82" y="73"/>
                      </a:lnTo>
                      <a:lnTo>
                        <a:pt x="110" y="95"/>
                      </a:lnTo>
                      <a:lnTo>
                        <a:pt x="110" y="160"/>
                      </a:lnTo>
                      <a:lnTo>
                        <a:pt x="0" y="6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6" name="Group 623"/>
              <p:cNvGrpSpPr>
                <a:grpSpLocks/>
              </p:cNvGrpSpPr>
              <p:nvPr/>
            </p:nvGrpSpPr>
            <p:grpSpPr bwMode="auto">
              <a:xfrm>
                <a:off x="3204" y="2620"/>
                <a:ext cx="200" cy="222"/>
                <a:chOff x="9897" y="9927"/>
                <a:chExt cx="452" cy="585"/>
              </a:xfrm>
            </p:grpSpPr>
            <p:sp>
              <p:nvSpPr>
                <p:cNvPr id="351" name="Freeform 624"/>
                <p:cNvSpPr>
                  <a:spLocks/>
                </p:cNvSpPr>
                <p:nvPr/>
              </p:nvSpPr>
              <p:spPr bwMode="auto">
                <a:xfrm>
                  <a:off x="9897" y="9927"/>
                  <a:ext cx="452" cy="585"/>
                </a:xfrm>
                <a:custGeom>
                  <a:avLst/>
                  <a:gdLst>
                    <a:gd name="T0" fmla="*/ 0 w 452"/>
                    <a:gd name="T1" fmla="*/ 305 h 585"/>
                    <a:gd name="T2" fmla="*/ 0 w 452"/>
                    <a:gd name="T3" fmla="*/ 125 h 585"/>
                    <a:gd name="T4" fmla="*/ 60 w 452"/>
                    <a:gd name="T5" fmla="*/ 0 h 585"/>
                    <a:gd name="T6" fmla="*/ 168 w 452"/>
                    <a:gd name="T7" fmla="*/ 38 h 585"/>
                    <a:gd name="T8" fmla="*/ 185 w 452"/>
                    <a:gd name="T9" fmla="*/ 83 h 585"/>
                    <a:gd name="T10" fmla="*/ 272 w 452"/>
                    <a:gd name="T11" fmla="*/ 125 h 585"/>
                    <a:gd name="T12" fmla="*/ 300 w 452"/>
                    <a:gd name="T13" fmla="*/ 108 h 585"/>
                    <a:gd name="T14" fmla="*/ 302 w 452"/>
                    <a:gd name="T15" fmla="*/ 48 h 585"/>
                    <a:gd name="T16" fmla="*/ 335 w 452"/>
                    <a:gd name="T17" fmla="*/ 15 h 585"/>
                    <a:gd name="T18" fmla="*/ 452 w 452"/>
                    <a:gd name="T19" fmla="*/ 65 h 585"/>
                    <a:gd name="T20" fmla="*/ 440 w 452"/>
                    <a:gd name="T21" fmla="*/ 135 h 585"/>
                    <a:gd name="T22" fmla="*/ 452 w 452"/>
                    <a:gd name="T23" fmla="*/ 480 h 585"/>
                    <a:gd name="T24" fmla="*/ 452 w 452"/>
                    <a:gd name="T25" fmla="*/ 555 h 585"/>
                    <a:gd name="T26" fmla="*/ 422 w 452"/>
                    <a:gd name="T27" fmla="*/ 560 h 585"/>
                    <a:gd name="T28" fmla="*/ 422 w 452"/>
                    <a:gd name="T29" fmla="*/ 585 h 585"/>
                    <a:gd name="T30" fmla="*/ 195 w 452"/>
                    <a:gd name="T31" fmla="*/ 417 h 585"/>
                    <a:gd name="T32" fmla="*/ 168 w 452"/>
                    <a:gd name="T33" fmla="*/ 435 h 585"/>
                    <a:gd name="T34" fmla="*/ 73 w 452"/>
                    <a:gd name="T35" fmla="*/ 415 h 585"/>
                    <a:gd name="T36" fmla="*/ 0 w 452"/>
                    <a:gd name="T37" fmla="*/ 305 h 58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52"/>
                    <a:gd name="T58" fmla="*/ 0 h 585"/>
                    <a:gd name="T59" fmla="*/ 452 w 452"/>
                    <a:gd name="T60" fmla="*/ 585 h 58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52" h="585">
                      <a:moveTo>
                        <a:pt x="0" y="305"/>
                      </a:moveTo>
                      <a:lnTo>
                        <a:pt x="0" y="125"/>
                      </a:lnTo>
                      <a:lnTo>
                        <a:pt x="60" y="0"/>
                      </a:lnTo>
                      <a:lnTo>
                        <a:pt x="168" y="38"/>
                      </a:lnTo>
                      <a:lnTo>
                        <a:pt x="185" y="83"/>
                      </a:lnTo>
                      <a:lnTo>
                        <a:pt x="272" y="125"/>
                      </a:lnTo>
                      <a:lnTo>
                        <a:pt x="300" y="108"/>
                      </a:lnTo>
                      <a:lnTo>
                        <a:pt x="302" y="48"/>
                      </a:lnTo>
                      <a:lnTo>
                        <a:pt x="335" y="15"/>
                      </a:lnTo>
                      <a:lnTo>
                        <a:pt x="452" y="65"/>
                      </a:lnTo>
                      <a:lnTo>
                        <a:pt x="440" y="135"/>
                      </a:lnTo>
                      <a:lnTo>
                        <a:pt x="452" y="480"/>
                      </a:lnTo>
                      <a:lnTo>
                        <a:pt x="452" y="555"/>
                      </a:lnTo>
                      <a:lnTo>
                        <a:pt x="422" y="560"/>
                      </a:lnTo>
                      <a:lnTo>
                        <a:pt x="422" y="585"/>
                      </a:lnTo>
                      <a:lnTo>
                        <a:pt x="195" y="417"/>
                      </a:lnTo>
                      <a:lnTo>
                        <a:pt x="168" y="435"/>
                      </a:lnTo>
                      <a:lnTo>
                        <a:pt x="73" y="415"/>
                      </a:lnTo>
                      <a:lnTo>
                        <a:pt x="0" y="30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2" name="Freeform 625"/>
                <p:cNvSpPr>
                  <a:spLocks/>
                </p:cNvSpPr>
                <p:nvPr/>
              </p:nvSpPr>
              <p:spPr bwMode="auto">
                <a:xfrm>
                  <a:off x="9897" y="9927"/>
                  <a:ext cx="452" cy="585"/>
                </a:xfrm>
                <a:custGeom>
                  <a:avLst/>
                  <a:gdLst>
                    <a:gd name="T0" fmla="*/ 0 w 452"/>
                    <a:gd name="T1" fmla="*/ 305 h 585"/>
                    <a:gd name="T2" fmla="*/ 0 w 452"/>
                    <a:gd name="T3" fmla="*/ 125 h 585"/>
                    <a:gd name="T4" fmla="*/ 60 w 452"/>
                    <a:gd name="T5" fmla="*/ 0 h 585"/>
                    <a:gd name="T6" fmla="*/ 168 w 452"/>
                    <a:gd name="T7" fmla="*/ 38 h 585"/>
                    <a:gd name="T8" fmla="*/ 185 w 452"/>
                    <a:gd name="T9" fmla="*/ 83 h 585"/>
                    <a:gd name="T10" fmla="*/ 272 w 452"/>
                    <a:gd name="T11" fmla="*/ 125 h 585"/>
                    <a:gd name="T12" fmla="*/ 300 w 452"/>
                    <a:gd name="T13" fmla="*/ 108 h 585"/>
                    <a:gd name="T14" fmla="*/ 302 w 452"/>
                    <a:gd name="T15" fmla="*/ 48 h 585"/>
                    <a:gd name="T16" fmla="*/ 335 w 452"/>
                    <a:gd name="T17" fmla="*/ 15 h 585"/>
                    <a:gd name="T18" fmla="*/ 452 w 452"/>
                    <a:gd name="T19" fmla="*/ 65 h 585"/>
                    <a:gd name="T20" fmla="*/ 440 w 452"/>
                    <a:gd name="T21" fmla="*/ 135 h 585"/>
                    <a:gd name="T22" fmla="*/ 452 w 452"/>
                    <a:gd name="T23" fmla="*/ 480 h 585"/>
                    <a:gd name="T24" fmla="*/ 452 w 452"/>
                    <a:gd name="T25" fmla="*/ 555 h 585"/>
                    <a:gd name="T26" fmla="*/ 422 w 452"/>
                    <a:gd name="T27" fmla="*/ 560 h 585"/>
                    <a:gd name="T28" fmla="*/ 422 w 452"/>
                    <a:gd name="T29" fmla="*/ 585 h 585"/>
                    <a:gd name="T30" fmla="*/ 195 w 452"/>
                    <a:gd name="T31" fmla="*/ 417 h 585"/>
                    <a:gd name="T32" fmla="*/ 168 w 452"/>
                    <a:gd name="T33" fmla="*/ 435 h 585"/>
                    <a:gd name="T34" fmla="*/ 73 w 452"/>
                    <a:gd name="T35" fmla="*/ 415 h 585"/>
                    <a:gd name="T36" fmla="*/ 0 w 452"/>
                    <a:gd name="T37" fmla="*/ 305 h 58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52"/>
                    <a:gd name="T58" fmla="*/ 0 h 585"/>
                    <a:gd name="T59" fmla="*/ 452 w 452"/>
                    <a:gd name="T60" fmla="*/ 585 h 58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52" h="585">
                      <a:moveTo>
                        <a:pt x="0" y="305"/>
                      </a:moveTo>
                      <a:lnTo>
                        <a:pt x="0" y="125"/>
                      </a:lnTo>
                      <a:lnTo>
                        <a:pt x="60" y="0"/>
                      </a:lnTo>
                      <a:lnTo>
                        <a:pt x="168" y="38"/>
                      </a:lnTo>
                      <a:lnTo>
                        <a:pt x="185" y="83"/>
                      </a:lnTo>
                      <a:lnTo>
                        <a:pt x="272" y="125"/>
                      </a:lnTo>
                      <a:lnTo>
                        <a:pt x="300" y="108"/>
                      </a:lnTo>
                      <a:lnTo>
                        <a:pt x="302" y="48"/>
                      </a:lnTo>
                      <a:lnTo>
                        <a:pt x="335" y="15"/>
                      </a:lnTo>
                      <a:lnTo>
                        <a:pt x="452" y="65"/>
                      </a:lnTo>
                      <a:lnTo>
                        <a:pt x="440" y="135"/>
                      </a:lnTo>
                      <a:lnTo>
                        <a:pt x="452" y="480"/>
                      </a:lnTo>
                      <a:lnTo>
                        <a:pt x="452" y="555"/>
                      </a:lnTo>
                      <a:lnTo>
                        <a:pt x="422" y="560"/>
                      </a:lnTo>
                      <a:lnTo>
                        <a:pt x="422" y="585"/>
                      </a:lnTo>
                      <a:lnTo>
                        <a:pt x="195" y="417"/>
                      </a:lnTo>
                      <a:lnTo>
                        <a:pt x="168" y="435"/>
                      </a:lnTo>
                      <a:lnTo>
                        <a:pt x="73" y="415"/>
                      </a:lnTo>
                      <a:lnTo>
                        <a:pt x="0" y="30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7" name="Group 626"/>
              <p:cNvGrpSpPr>
                <a:grpSpLocks/>
              </p:cNvGrpSpPr>
              <p:nvPr/>
            </p:nvGrpSpPr>
            <p:grpSpPr bwMode="auto">
              <a:xfrm>
                <a:off x="3633" y="3325"/>
                <a:ext cx="90" cy="212"/>
                <a:chOff x="10866" y="11783"/>
                <a:chExt cx="204" cy="559"/>
              </a:xfrm>
            </p:grpSpPr>
            <p:sp>
              <p:nvSpPr>
                <p:cNvPr id="349" name="Freeform 627"/>
                <p:cNvSpPr>
                  <a:spLocks/>
                </p:cNvSpPr>
                <p:nvPr/>
              </p:nvSpPr>
              <p:spPr bwMode="auto">
                <a:xfrm>
                  <a:off x="10866" y="11783"/>
                  <a:ext cx="204" cy="559"/>
                </a:xfrm>
                <a:custGeom>
                  <a:avLst/>
                  <a:gdLst>
                    <a:gd name="T0" fmla="*/ 0 w 204"/>
                    <a:gd name="T1" fmla="*/ 399 h 559"/>
                    <a:gd name="T2" fmla="*/ 17 w 204"/>
                    <a:gd name="T3" fmla="*/ 509 h 559"/>
                    <a:gd name="T4" fmla="*/ 54 w 204"/>
                    <a:gd name="T5" fmla="*/ 559 h 559"/>
                    <a:gd name="T6" fmla="*/ 117 w 204"/>
                    <a:gd name="T7" fmla="*/ 509 h 559"/>
                    <a:gd name="T8" fmla="*/ 189 w 204"/>
                    <a:gd name="T9" fmla="*/ 124 h 559"/>
                    <a:gd name="T10" fmla="*/ 204 w 204"/>
                    <a:gd name="T11" fmla="*/ 139 h 559"/>
                    <a:gd name="T12" fmla="*/ 174 w 204"/>
                    <a:gd name="T13" fmla="*/ 0 h 559"/>
                    <a:gd name="T14" fmla="*/ 137 w 204"/>
                    <a:gd name="T15" fmla="*/ 54 h 559"/>
                    <a:gd name="T16" fmla="*/ 137 w 204"/>
                    <a:gd name="T17" fmla="*/ 97 h 559"/>
                    <a:gd name="T18" fmla="*/ 94 w 204"/>
                    <a:gd name="T19" fmla="*/ 147 h 559"/>
                    <a:gd name="T20" fmla="*/ 35 w 204"/>
                    <a:gd name="T21" fmla="*/ 162 h 559"/>
                    <a:gd name="T22" fmla="*/ 20 w 204"/>
                    <a:gd name="T23" fmla="*/ 212 h 559"/>
                    <a:gd name="T24" fmla="*/ 35 w 204"/>
                    <a:gd name="T25" fmla="*/ 309 h 559"/>
                    <a:gd name="T26" fmla="*/ 0 w 204"/>
                    <a:gd name="T27" fmla="*/ 399 h 559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04"/>
                    <a:gd name="T43" fmla="*/ 0 h 559"/>
                    <a:gd name="T44" fmla="*/ 204 w 204"/>
                    <a:gd name="T45" fmla="*/ 559 h 559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04" h="559">
                      <a:moveTo>
                        <a:pt x="0" y="399"/>
                      </a:moveTo>
                      <a:lnTo>
                        <a:pt x="17" y="509"/>
                      </a:lnTo>
                      <a:lnTo>
                        <a:pt x="54" y="559"/>
                      </a:lnTo>
                      <a:lnTo>
                        <a:pt x="117" y="509"/>
                      </a:lnTo>
                      <a:lnTo>
                        <a:pt x="189" y="124"/>
                      </a:lnTo>
                      <a:lnTo>
                        <a:pt x="204" y="139"/>
                      </a:lnTo>
                      <a:lnTo>
                        <a:pt x="174" y="0"/>
                      </a:lnTo>
                      <a:lnTo>
                        <a:pt x="137" y="54"/>
                      </a:lnTo>
                      <a:lnTo>
                        <a:pt x="137" y="97"/>
                      </a:lnTo>
                      <a:lnTo>
                        <a:pt x="94" y="147"/>
                      </a:lnTo>
                      <a:lnTo>
                        <a:pt x="35" y="162"/>
                      </a:lnTo>
                      <a:lnTo>
                        <a:pt x="20" y="212"/>
                      </a:lnTo>
                      <a:lnTo>
                        <a:pt x="35" y="309"/>
                      </a:lnTo>
                      <a:lnTo>
                        <a:pt x="0" y="39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0" name="Freeform 628"/>
                <p:cNvSpPr>
                  <a:spLocks/>
                </p:cNvSpPr>
                <p:nvPr/>
              </p:nvSpPr>
              <p:spPr bwMode="auto">
                <a:xfrm>
                  <a:off x="10866" y="11783"/>
                  <a:ext cx="204" cy="559"/>
                </a:xfrm>
                <a:custGeom>
                  <a:avLst/>
                  <a:gdLst>
                    <a:gd name="T0" fmla="*/ 0 w 204"/>
                    <a:gd name="T1" fmla="*/ 399 h 559"/>
                    <a:gd name="T2" fmla="*/ 17 w 204"/>
                    <a:gd name="T3" fmla="*/ 509 h 559"/>
                    <a:gd name="T4" fmla="*/ 54 w 204"/>
                    <a:gd name="T5" fmla="*/ 559 h 559"/>
                    <a:gd name="T6" fmla="*/ 117 w 204"/>
                    <a:gd name="T7" fmla="*/ 509 h 559"/>
                    <a:gd name="T8" fmla="*/ 189 w 204"/>
                    <a:gd name="T9" fmla="*/ 124 h 559"/>
                    <a:gd name="T10" fmla="*/ 204 w 204"/>
                    <a:gd name="T11" fmla="*/ 139 h 559"/>
                    <a:gd name="T12" fmla="*/ 174 w 204"/>
                    <a:gd name="T13" fmla="*/ 0 h 559"/>
                    <a:gd name="T14" fmla="*/ 137 w 204"/>
                    <a:gd name="T15" fmla="*/ 54 h 559"/>
                    <a:gd name="T16" fmla="*/ 137 w 204"/>
                    <a:gd name="T17" fmla="*/ 97 h 559"/>
                    <a:gd name="T18" fmla="*/ 94 w 204"/>
                    <a:gd name="T19" fmla="*/ 147 h 559"/>
                    <a:gd name="T20" fmla="*/ 35 w 204"/>
                    <a:gd name="T21" fmla="*/ 162 h 559"/>
                    <a:gd name="T22" fmla="*/ 20 w 204"/>
                    <a:gd name="T23" fmla="*/ 212 h 559"/>
                    <a:gd name="T24" fmla="*/ 35 w 204"/>
                    <a:gd name="T25" fmla="*/ 309 h 559"/>
                    <a:gd name="T26" fmla="*/ 0 w 204"/>
                    <a:gd name="T27" fmla="*/ 399 h 559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04"/>
                    <a:gd name="T43" fmla="*/ 0 h 559"/>
                    <a:gd name="T44" fmla="*/ 204 w 204"/>
                    <a:gd name="T45" fmla="*/ 559 h 559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04" h="559">
                      <a:moveTo>
                        <a:pt x="0" y="399"/>
                      </a:moveTo>
                      <a:lnTo>
                        <a:pt x="17" y="509"/>
                      </a:lnTo>
                      <a:lnTo>
                        <a:pt x="54" y="559"/>
                      </a:lnTo>
                      <a:lnTo>
                        <a:pt x="117" y="509"/>
                      </a:lnTo>
                      <a:lnTo>
                        <a:pt x="189" y="124"/>
                      </a:lnTo>
                      <a:lnTo>
                        <a:pt x="204" y="139"/>
                      </a:lnTo>
                      <a:lnTo>
                        <a:pt x="174" y="0"/>
                      </a:lnTo>
                      <a:lnTo>
                        <a:pt x="137" y="54"/>
                      </a:lnTo>
                      <a:lnTo>
                        <a:pt x="137" y="97"/>
                      </a:lnTo>
                      <a:lnTo>
                        <a:pt x="94" y="147"/>
                      </a:lnTo>
                      <a:lnTo>
                        <a:pt x="35" y="162"/>
                      </a:lnTo>
                      <a:lnTo>
                        <a:pt x="20" y="212"/>
                      </a:lnTo>
                      <a:lnTo>
                        <a:pt x="35" y="309"/>
                      </a:lnTo>
                      <a:lnTo>
                        <a:pt x="0" y="39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8" name="Group 629"/>
              <p:cNvGrpSpPr>
                <a:grpSpLocks/>
              </p:cNvGrpSpPr>
              <p:nvPr/>
            </p:nvGrpSpPr>
            <p:grpSpPr bwMode="auto">
              <a:xfrm>
                <a:off x="3503" y="3281"/>
                <a:ext cx="40" cy="120"/>
                <a:chOff x="10571" y="11668"/>
                <a:chExt cx="92" cy="317"/>
              </a:xfrm>
            </p:grpSpPr>
            <p:sp>
              <p:nvSpPr>
                <p:cNvPr id="347" name="Freeform 630"/>
                <p:cNvSpPr>
                  <a:spLocks/>
                </p:cNvSpPr>
                <p:nvPr/>
              </p:nvSpPr>
              <p:spPr bwMode="auto">
                <a:xfrm>
                  <a:off x="10571" y="11668"/>
                  <a:ext cx="92" cy="317"/>
                </a:xfrm>
                <a:custGeom>
                  <a:avLst/>
                  <a:gdLst>
                    <a:gd name="T0" fmla="*/ 0 w 92"/>
                    <a:gd name="T1" fmla="*/ 167 h 317"/>
                    <a:gd name="T2" fmla="*/ 10 w 92"/>
                    <a:gd name="T3" fmla="*/ 187 h 317"/>
                    <a:gd name="T4" fmla="*/ 50 w 92"/>
                    <a:gd name="T5" fmla="*/ 207 h 317"/>
                    <a:gd name="T6" fmla="*/ 43 w 92"/>
                    <a:gd name="T7" fmla="*/ 269 h 317"/>
                    <a:gd name="T8" fmla="*/ 75 w 92"/>
                    <a:gd name="T9" fmla="*/ 317 h 317"/>
                    <a:gd name="T10" fmla="*/ 92 w 92"/>
                    <a:gd name="T11" fmla="*/ 227 h 317"/>
                    <a:gd name="T12" fmla="*/ 63 w 92"/>
                    <a:gd name="T13" fmla="*/ 162 h 317"/>
                    <a:gd name="T14" fmla="*/ 75 w 92"/>
                    <a:gd name="T15" fmla="*/ 202 h 317"/>
                    <a:gd name="T16" fmla="*/ 55 w 92"/>
                    <a:gd name="T17" fmla="*/ 194 h 317"/>
                    <a:gd name="T18" fmla="*/ 38 w 92"/>
                    <a:gd name="T19" fmla="*/ 117 h 317"/>
                    <a:gd name="T20" fmla="*/ 38 w 92"/>
                    <a:gd name="T21" fmla="*/ 10 h 317"/>
                    <a:gd name="T22" fmla="*/ 5 w 92"/>
                    <a:gd name="T23" fmla="*/ 0 h 317"/>
                    <a:gd name="T24" fmla="*/ 28 w 92"/>
                    <a:gd name="T25" fmla="*/ 55 h 317"/>
                    <a:gd name="T26" fmla="*/ 0 w 92"/>
                    <a:gd name="T27" fmla="*/ 167 h 31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92"/>
                    <a:gd name="T43" fmla="*/ 0 h 317"/>
                    <a:gd name="T44" fmla="*/ 92 w 92"/>
                    <a:gd name="T45" fmla="*/ 317 h 31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92" h="317">
                      <a:moveTo>
                        <a:pt x="0" y="167"/>
                      </a:moveTo>
                      <a:lnTo>
                        <a:pt x="10" y="187"/>
                      </a:lnTo>
                      <a:lnTo>
                        <a:pt x="50" y="207"/>
                      </a:lnTo>
                      <a:lnTo>
                        <a:pt x="43" y="269"/>
                      </a:lnTo>
                      <a:lnTo>
                        <a:pt x="75" y="317"/>
                      </a:lnTo>
                      <a:lnTo>
                        <a:pt x="92" y="227"/>
                      </a:lnTo>
                      <a:lnTo>
                        <a:pt x="63" y="162"/>
                      </a:lnTo>
                      <a:lnTo>
                        <a:pt x="75" y="202"/>
                      </a:lnTo>
                      <a:lnTo>
                        <a:pt x="55" y="194"/>
                      </a:lnTo>
                      <a:lnTo>
                        <a:pt x="38" y="117"/>
                      </a:lnTo>
                      <a:lnTo>
                        <a:pt x="38" y="10"/>
                      </a:lnTo>
                      <a:lnTo>
                        <a:pt x="5" y="0"/>
                      </a:lnTo>
                      <a:lnTo>
                        <a:pt x="28" y="55"/>
                      </a:lnTo>
                      <a:lnTo>
                        <a:pt x="0" y="16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8" name="Freeform 631"/>
                <p:cNvSpPr>
                  <a:spLocks/>
                </p:cNvSpPr>
                <p:nvPr/>
              </p:nvSpPr>
              <p:spPr bwMode="auto">
                <a:xfrm>
                  <a:off x="10571" y="11668"/>
                  <a:ext cx="92" cy="317"/>
                </a:xfrm>
                <a:custGeom>
                  <a:avLst/>
                  <a:gdLst>
                    <a:gd name="T0" fmla="*/ 0 w 92"/>
                    <a:gd name="T1" fmla="*/ 167 h 317"/>
                    <a:gd name="T2" fmla="*/ 10 w 92"/>
                    <a:gd name="T3" fmla="*/ 187 h 317"/>
                    <a:gd name="T4" fmla="*/ 50 w 92"/>
                    <a:gd name="T5" fmla="*/ 207 h 317"/>
                    <a:gd name="T6" fmla="*/ 43 w 92"/>
                    <a:gd name="T7" fmla="*/ 269 h 317"/>
                    <a:gd name="T8" fmla="*/ 75 w 92"/>
                    <a:gd name="T9" fmla="*/ 317 h 317"/>
                    <a:gd name="T10" fmla="*/ 92 w 92"/>
                    <a:gd name="T11" fmla="*/ 227 h 317"/>
                    <a:gd name="T12" fmla="*/ 63 w 92"/>
                    <a:gd name="T13" fmla="*/ 162 h 317"/>
                    <a:gd name="T14" fmla="*/ 75 w 92"/>
                    <a:gd name="T15" fmla="*/ 202 h 317"/>
                    <a:gd name="T16" fmla="*/ 55 w 92"/>
                    <a:gd name="T17" fmla="*/ 194 h 317"/>
                    <a:gd name="T18" fmla="*/ 38 w 92"/>
                    <a:gd name="T19" fmla="*/ 117 h 317"/>
                    <a:gd name="T20" fmla="*/ 38 w 92"/>
                    <a:gd name="T21" fmla="*/ 10 h 317"/>
                    <a:gd name="T22" fmla="*/ 5 w 92"/>
                    <a:gd name="T23" fmla="*/ 0 h 317"/>
                    <a:gd name="T24" fmla="*/ 28 w 92"/>
                    <a:gd name="T25" fmla="*/ 55 h 317"/>
                    <a:gd name="T26" fmla="*/ 0 w 92"/>
                    <a:gd name="T27" fmla="*/ 167 h 31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92"/>
                    <a:gd name="T43" fmla="*/ 0 h 317"/>
                    <a:gd name="T44" fmla="*/ 92 w 92"/>
                    <a:gd name="T45" fmla="*/ 317 h 31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92" h="317">
                      <a:moveTo>
                        <a:pt x="0" y="167"/>
                      </a:moveTo>
                      <a:lnTo>
                        <a:pt x="10" y="187"/>
                      </a:lnTo>
                      <a:lnTo>
                        <a:pt x="50" y="207"/>
                      </a:lnTo>
                      <a:lnTo>
                        <a:pt x="43" y="269"/>
                      </a:lnTo>
                      <a:lnTo>
                        <a:pt x="75" y="317"/>
                      </a:lnTo>
                      <a:lnTo>
                        <a:pt x="92" y="227"/>
                      </a:lnTo>
                      <a:lnTo>
                        <a:pt x="63" y="162"/>
                      </a:lnTo>
                      <a:lnTo>
                        <a:pt x="75" y="202"/>
                      </a:lnTo>
                      <a:lnTo>
                        <a:pt x="55" y="194"/>
                      </a:lnTo>
                      <a:lnTo>
                        <a:pt x="38" y="117"/>
                      </a:lnTo>
                      <a:lnTo>
                        <a:pt x="38" y="10"/>
                      </a:lnTo>
                      <a:lnTo>
                        <a:pt x="5" y="0"/>
                      </a:lnTo>
                      <a:lnTo>
                        <a:pt x="28" y="55"/>
                      </a:lnTo>
                      <a:lnTo>
                        <a:pt x="0" y="16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39" name="Group 632"/>
              <p:cNvGrpSpPr>
                <a:grpSpLocks/>
              </p:cNvGrpSpPr>
              <p:nvPr/>
            </p:nvGrpSpPr>
            <p:grpSpPr bwMode="auto">
              <a:xfrm>
                <a:off x="2934" y="2754"/>
                <a:ext cx="205" cy="230"/>
                <a:chOff x="9286" y="10279"/>
                <a:chExt cx="464" cy="607"/>
              </a:xfrm>
            </p:grpSpPr>
            <p:sp>
              <p:nvSpPr>
                <p:cNvPr id="345" name="Freeform 633"/>
                <p:cNvSpPr>
                  <a:spLocks/>
                </p:cNvSpPr>
                <p:nvPr/>
              </p:nvSpPr>
              <p:spPr bwMode="auto">
                <a:xfrm>
                  <a:off x="9286" y="10279"/>
                  <a:ext cx="464" cy="607"/>
                </a:xfrm>
                <a:custGeom>
                  <a:avLst/>
                  <a:gdLst>
                    <a:gd name="T0" fmla="*/ 0 w 464"/>
                    <a:gd name="T1" fmla="*/ 420 h 607"/>
                    <a:gd name="T2" fmla="*/ 17 w 464"/>
                    <a:gd name="T3" fmla="*/ 380 h 607"/>
                    <a:gd name="T4" fmla="*/ 42 w 464"/>
                    <a:gd name="T5" fmla="*/ 407 h 607"/>
                    <a:gd name="T6" fmla="*/ 187 w 464"/>
                    <a:gd name="T7" fmla="*/ 390 h 607"/>
                    <a:gd name="T8" fmla="*/ 152 w 464"/>
                    <a:gd name="T9" fmla="*/ 0 h 607"/>
                    <a:gd name="T10" fmla="*/ 207 w 464"/>
                    <a:gd name="T11" fmla="*/ 0 h 607"/>
                    <a:gd name="T12" fmla="*/ 439 w 464"/>
                    <a:gd name="T13" fmla="*/ 215 h 607"/>
                    <a:gd name="T14" fmla="*/ 442 w 464"/>
                    <a:gd name="T15" fmla="*/ 250 h 607"/>
                    <a:gd name="T16" fmla="*/ 464 w 464"/>
                    <a:gd name="T17" fmla="*/ 245 h 607"/>
                    <a:gd name="T18" fmla="*/ 464 w 464"/>
                    <a:gd name="T19" fmla="*/ 370 h 607"/>
                    <a:gd name="T20" fmla="*/ 444 w 464"/>
                    <a:gd name="T21" fmla="*/ 395 h 607"/>
                    <a:gd name="T22" fmla="*/ 349 w 464"/>
                    <a:gd name="T23" fmla="*/ 415 h 607"/>
                    <a:gd name="T24" fmla="*/ 230 w 464"/>
                    <a:gd name="T25" fmla="*/ 485 h 607"/>
                    <a:gd name="T26" fmla="*/ 197 w 464"/>
                    <a:gd name="T27" fmla="*/ 600 h 607"/>
                    <a:gd name="T28" fmla="*/ 167 w 464"/>
                    <a:gd name="T29" fmla="*/ 587 h 607"/>
                    <a:gd name="T30" fmla="*/ 115 w 464"/>
                    <a:gd name="T31" fmla="*/ 607 h 607"/>
                    <a:gd name="T32" fmla="*/ 87 w 464"/>
                    <a:gd name="T33" fmla="*/ 512 h 607"/>
                    <a:gd name="T34" fmla="*/ 37 w 464"/>
                    <a:gd name="T35" fmla="*/ 532 h 607"/>
                    <a:gd name="T36" fmla="*/ 22 w 464"/>
                    <a:gd name="T37" fmla="*/ 517 h 607"/>
                    <a:gd name="T38" fmla="*/ 0 w 464"/>
                    <a:gd name="T39" fmla="*/ 420 h 60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464"/>
                    <a:gd name="T61" fmla="*/ 0 h 607"/>
                    <a:gd name="T62" fmla="*/ 464 w 464"/>
                    <a:gd name="T63" fmla="*/ 607 h 607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464" h="607">
                      <a:moveTo>
                        <a:pt x="0" y="420"/>
                      </a:moveTo>
                      <a:lnTo>
                        <a:pt x="17" y="380"/>
                      </a:lnTo>
                      <a:lnTo>
                        <a:pt x="42" y="407"/>
                      </a:lnTo>
                      <a:lnTo>
                        <a:pt x="187" y="390"/>
                      </a:lnTo>
                      <a:lnTo>
                        <a:pt x="152" y="0"/>
                      </a:lnTo>
                      <a:lnTo>
                        <a:pt x="207" y="0"/>
                      </a:lnTo>
                      <a:lnTo>
                        <a:pt x="439" y="215"/>
                      </a:lnTo>
                      <a:lnTo>
                        <a:pt x="442" y="250"/>
                      </a:lnTo>
                      <a:lnTo>
                        <a:pt x="464" y="245"/>
                      </a:lnTo>
                      <a:lnTo>
                        <a:pt x="464" y="370"/>
                      </a:lnTo>
                      <a:lnTo>
                        <a:pt x="444" y="395"/>
                      </a:lnTo>
                      <a:lnTo>
                        <a:pt x="349" y="415"/>
                      </a:lnTo>
                      <a:lnTo>
                        <a:pt x="230" y="485"/>
                      </a:lnTo>
                      <a:lnTo>
                        <a:pt x="197" y="600"/>
                      </a:lnTo>
                      <a:lnTo>
                        <a:pt x="167" y="587"/>
                      </a:lnTo>
                      <a:lnTo>
                        <a:pt x="115" y="607"/>
                      </a:lnTo>
                      <a:lnTo>
                        <a:pt x="87" y="512"/>
                      </a:lnTo>
                      <a:lnTo>
                        <a:pt x="37" y="532"/>
                      </a:lnTo>
                      <a:lnTo>
                        <a:pt x="22" y="517"/>
                      </a:lnTo>
                      <a:lnTo>
                        <a:pt x="0" y="42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6" name="Freeform 634"/>
                <p:cNvSpPr>
                  <a:spLocks/>
                </p:cNvSpPr>
                <p:nvPr/>
              </p:nvSpPr>
              <p:spPr bwMode="auto">
                <a:xfrm>
                  <a:off x="9286" y="10279"/>
                  <a:ext cx="464" cy="607"/>
                </a:xfrm>
                <a:custGeom>
                  <a:avLst/>
                  <a:gdLst>
                    <a:gd name="T0" fmla="*/ 0 w 464"/>
                    <a:gd name="T1" fmla="*/ 420 h 607"/>
                    <a:gd name="T2" fmla="*/ 17 w 464"/>
                    <a:gd name="T3" fmla="*/ 380 h 607"/>
                    <a:gd name="T4" fmla="*/ 42 w 464"/>
                    <a:gd name="T5" fmla="*/ 407 h 607"/>
                    <a:gd name="T6" fmla="*/ 187 w 464"/>
                    <a:gd name="T7" fmla="*/ 390 h 607"/>
                    <a:gd name="T8" fmla="*/ 152 w 464"/>
                    <a:gd name="T9" fmla="*/ 0 h 607"/>
                    <a:gd name="T10" fmla="*/ 207 w 464"/>
                    <a:gd name="T11" fmla="*/ 0 h 607"/>
                    <a:gd name="T12" fmla="*/ 439 w 464"/>
                    <a:gd name="T13" fmla="*/ 215 h 607"/>
                    <a:gd name="T14" fmla="*/ 442 w 464"/>
                    <a:gd name="T15" fmla="*/ 250 h 607"/>
                    <a:gd name="T16" fmla="*/ 464 w 464"/>
                    <a:gd name="T17" fmla="*/ 245 h 607"/>
                    <a:gd name="T18" fmla="*/ 464 w 464"/>
                    <a:gd name="T19" fmla="*/ 370 h 607"/>
                    <a:gd name="T20" fmla="*/ 444 w 464"/>
                    <a:gd name="T21" fmla="*/ 395 h 607"/>
                    <a:gd name="T22" fmla="*/ 349 w 464"/>
                    <a:gd name="T23" fmla="*/ 415 h 607"/>
                    <a:gd name="T24" fmla="*/ 230 w 464"/>
                    <a:gd name="T25" fmla="*/ 485 h 607"/>
                    <a:gd name="T26" fmla="*/ 197 w 464"/>
                    <a:gd name="T27" fmla="*/ 600 h 607"/>
                    <a:gd name="T28" fmla="*/ 167 w 464"/>
                    <a:gd name="T29" fmla="*/ 587 h 607"/>
                    <a:gd name="T30" fmla="*/ 115 w 464"/>
                    <a:gd name="T31" fmla="*/ 607 h 607"/>
                    <a:gd name="T32" fmla="*/ 87 w 464"/>
                    <a:gd name="T33" fmla="*/ 512 h 607"/>
                    <a:gd name="T34" fmla="*/ 37 w 464"/>
                    <a:gd name="T35" fmla="*/ 532 h 607"/>
                    <a:gd name="T36" fmla="*/ 22 w 464"/>
                    <a:gd name="T37" fmla="*/ 517 h 607"/>
                    <a:gd name="T38" fmla="*/ 0 w 464"/>
                    <a:gd name="T39" fmla="*/ 420 h 60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464"/>
                    <a:gd name="T61" fmla="*/ 0 h 607"/>
                    <a:gd name="T62" fmla="*/ 464 w 464"/>
                    <a:gd name="T63" fmla="*/ 607 h 607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464" h="607">
                      <a:moveTo>
                        <a:pt x="0" y="420"/>
                      </a:moveTo>
                      <a:lnTo>
                        <a:pt x="17" y="380"/>
                      </a:lnTo>
                      <a:lnTo>
                        <a:pt x="42" y="407"/>
                      </a:lnTo>
                      <a:lnTo>
                        <a:pt x="187" y="390"/>
                      </a:lnTo>
                      <a:lnTo>
                        <a:pt x="152" y="0"/>
                      </a:lnTo>
                      <a:lnTo>
                        <a:pt x="207" y="0"/>
                      </a:lnTo>
                      <a:lnTo>
                        <a:pt x="439" y="215"/>
                      </a:lnTo>
                      <a:lnTo>
                        <a:pt x="442" y="250"/>
                      </a:lnTo>
                      <a:lnTo>
                        <a:pt x="464" y="245"/>
                      </a:lnTo>
                      <a:lnTo>
                        <a:pt x="464" y="370"/>
                      </a:lnTo>
                      <a:lnTo>
                        <a:pt x="444" y="395"/>
                      </a:lnTo>
                      <a:lnTo>
                        <a:pt x="349" y="415"/>
                      </a:lnTo>
                      <a:lnTo>
                        <a:pt x="230" y="485"/>
                      </a:lnTo>
                      <a:lnTo>
                        <a:pt x="197" y="600"/>
                      </a:lnTo>
                      <a:lnTo>
                        <a:pt x="167" y="587"/>
                      </a:lnTo>
                      <a:lnTo>
                        <a:pt x="115" y="607"/>
                      </a:lnTo>
                      <a:lnTo>
                        <a:pt x="87" y="512"/>
                      </a:lnTo>
                      <a:lnTo>
                        <a:pt x="37" y="532"/>
                      </a:lnTo>
                      <a:lnTo>
                        <a:pt x="22" y="517"/>
                      </a:lnTo>
                      <a:lnTo>
                        <a:pt x="0" y="42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0" name="Group 635"/>
              <p:cNvGrpSpPr>
                <a:grpSpLocks/>
              </p:cNvGrpSpPr>
              <p:nvPr/>
            </p:nvGrpSpPr>
            <p:grpSpPr bwMode="auto">
              <a:xfrm>
                <a:off x="2872" y="2717"/>
                <a:ext cx="153" cy="195"/>
                <a:chOff x="9146" y="10182"/>
                <a:chExt cx="347" cy="514"/>
              </a:xfrm>
            </p:grpSpPr>
            <p:sp>
              <p:nvSpPr>
                <p:cNvPr id="343" name="Freeform 636"/>
                <p:cNvSpPr>
                  <a:spLocks/>
                </p:cNvSpPr>
                <p:nvPr/>
              </p:nvSpPr>
              <p:spPr bwMode="auto">
                <a:xfrm>
                  <a:off x="9146" y="10182"/>
                  <a:ext cx="347" cy="514"/>
                </a:xfrm>
                <a:custGeom>
                  <a:avLst/>
                  <a:gdLst>
                    <a:gd name="T0" fmla="*/ 0 w 347"/>
                    <a:gd name="T1" fmla="*/ 257 h 514"/>
                    <a:gd name="T2" fmla="*/ 20 w 347"/>
                    <a:gd name="T3" fmla="*/ 290 h 514"/>
                    <a:gd name="T4" fmla="*/ 23 w 347"/>
                    <a:gd name="T5" fmla="*/ 367 h 514"/>
                    <a:gd name="T6" fmla="*/ 5 w 347"/>
                    <a:gd name="T7" fmla="*/ 462 h 514"/>
                    <a:gd name="T8" fmla="*/ 73 w 347"/>
                    <a:gd name="T9" fmla="*/ 439 h 514"/>
                    <a:gd name="T10" fmla="*/ 140 w 347"/>
                    <a:gd name="T11" fmla="*/ 514 h 514"/>
                    <a:gd name="T12" fmla="*/ 157 w 347"/>
                    <a:gd name="T13" fmla="*/ 474 h 514"/>
                    <a:gd name="T14" fmla="*/ 182 w 347"/>
                    <a:gd name="T15" fmla="*/ 502 h 514"/>
                    <a:gd name="T16" fmla="*/ 327 w 347"/>
                    <a:gd name="T17" fmla="*/ 487 h 514"/>
                    <a:gd name="T18" fmla="*/ 295 w 347"/>
                    <a:gd name="T19" fmla="*/ 95 h 514"/>
                    <a:gd name="T20" fmla="*/ 347 w 347"/>
                    <a:gd name="T21" fmla="*/ 95 h 514"/>
                    <a:gd name="T22" fmla="*/ 240 w 347"/>
                    <a:gd name="T23" fmla="*/ 0 h 514"/>
                    <a:gd name="T24" fmla="*/ 237 w 347"/>
                    <a:gd name="T25" fmla="*/ 55 h 514"/>
                    <a:gd name="T26" fmla="*/ 145 w 347"/>
                    <a:gd name="T27" fmla="*/ 55 h 514"/>
                    <a:gd name="T28" fmla="*/ 145 w 347"/>
                    <a:gd name="T29" fmla="*/ 157 h 514"/>
                    <a:gd name="T30" fmla="*/ 110 w 347"/>
                    <a:gd name="T31" fmla="*/ 180 h 514"/>
                    <a:gd name="T32" fmla="*/ 112 w 347"/>
                    <a:gd name="T33" fmla="*/ 245 h 514"/>
                    <a:gd name="T34" fmla="*/ 0 w 347"/>
                    <a:gd name="T35" fmla="*/ 257 h 51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47"/>
                    <a:gd name="T55" fmla="*/ 0 h 514"/>
                    <a:gd name="T56" fmla="*/ 347 w 347"/>
                    <a:gd name="T57" fmla="*/ 514 h 51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47" h="514">
                      <a:moveTo>
                        <a:pt x="0" y="257"/>
                      </a:moveTo>
                      <a:lnTo>
                        <a:pt x="20" y="290"/>
                      </a:lnTo>
                      <a:lnTo>
                        <a:pt x="23" y="367"/>
                      </a:lnTo>
                      <a:lnTo>
                        <a:pt x="5" y="462"/>
                      </a:lnTo>
                      <a:lnTo>
                        <a:pt x="73" y="439"/>
                      </a:lnTo>
                      <a:lnTo>
                        <a:pt x="140" y="514"/>
                      </a:lnTo>
                      <a:lnTo>
                        <a:pt x="157" y="474"/>
                      </a:lnTo>
                      <a:lnTo>
                        <a:pt x="182" y="502"/>
                      </a:lnTo>
                      <a:lnTo>
                        <a:pt x="327" y="487"/>
                      </a:lnTo>
                      <a:lnTo>
                        <a:pt x="295" y="95"/>
                      </a:lnTo>
                      <a:lnTo>
                        <a:pt x="347" y="95"/>
                      </a:lnTo>
                      <a:lnTo>
                        <a:pt x="240" y="0"/>
                      </a:lnTo>
                      <a:lnTo>
                        <a:pt x="237" y="55"/>
                      </a:lnTo>
                      <a:lnTo>
                        <a:pt x="145" y="55"/>
                      </a:lnTo>
                      <a:lnTo>
                        <a:pt x="145" y="157"/>
                      </a:lnTo>
                      <a:lnTo>
                        <a:pt x="110" y="180"/>
                      </a:lnTo>
                      <a:lnTo>
                        <a:pt x="112" y="245"/>
                      </a:lnTo>
                      <a:lnTo>
                        <a:pt x="0" y="25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4" name="Freeform 637"/>
                <p:cNvSpPr>
                  <a:spLocks/>
                </p:cNvSpPr>
                <p:nvPr/>
              </p:nvSpPr>
              <p:spPr bwMode="auto">
                <a:xfrm>
                  <a:off x="9146" y="10182"/>
                  <a:ext cx="347" cy="514"/>
                </a:xfrm>
                <a:custGeom>
                  <a:avLst/>
                  <a:gdLst>
                    <a:gd name="T0" fmla="*/ 0 w 347"/>
                    <a:gd name="T1" fmla="*/ 257 h 514"/>
                    <a:gd name="T2" fmla="*/ 20 w 347"/>
                    <a:gd name="T3" fmla="*/ 290 h 514"/>
                    <a:gd name="T4" fmla="*/ 23 w 347"/>
                    <a:gd name="T5" fmla="*/ 367 h 514"/>
                    <a:gd name="T6" fmla="*/ 5 w 347"/>
                    <a:gd name="T7" fmla="*/ 462 h 514"/>
                    <a:gd name="T8" fmla="*/ 73 w 347"/>
                    <a:gd name="T9" fmla="*/ 439 h 514"/>
                    <a:gd name="T10" fmla="*/ 140 w 347"/>
                    <a:gd name="T11" fmla="*/ 514 h 514"/>
                    <a:gd name="T12" fmla="*/ 157 w 347"/>
                    <a:gd name="T13" fmla="*/ 474 h 514"/>
                    <a:gd name="T14" fmla="*/ 182 w 347"/>
                    <a:gd name="T15" fmla="*/ 502 h 514"/>
                    <a:gd name="T16" fmla="*/ 327 w 347"/>
                    <a:gd name="T17" fmla="*/ 487 h 514"/>
                    <a:gd name="T18" fmla="*/ 295 w 347"/>
                    <a:gd name="T19" fmla="*/ 95 h 514"/>
                    <a:gd name="T20" fmla="*/ 347 w 347"/>
                    <a:gd name="T21" fmla="*/ 95 h 514"/>
                    <a:gd name="T22" fmla="*/ 240 w 347"/>
                    <a:gd name="T23" fmla="*/ 0 h 514"/>
                    <a:gd name="T24" fmla="*/ 237 w 347"/>
                    <a:gd name="T25" fmla="*/ 55 h 514"/>
                    <a:gd name="T26" fmla="*/ 145 w 347"/>
                    <a:gd name="T27" fmla="*/ 55 h 514"/>
                    <a:gd name="T28" fmla="*/ 145 w 347"/>
                    <a:gd name="T29" fmla="*/ 157 h 514"/>
                    <a:gd name="T30" fmla="*/ 110 w 347"/>
                    <a:gd name="T31" fmla="*/ 180 h 514"/>
                    <a:gd name="T32" fmla="*/ 112 w 347"/>
                    <a:gd name="T33" fmla="*/ 245 h 514"/>
                    <a:gd name="T34" fmla="*/ 0 w 347"/>
                    <a:gd name="T35" fmla="*/ 257 h 51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47"/>
                    <a:gd name="T55" fmla="*/ 0 h 514"/>
                    <a:gd name="T56" fmla="*/ 347 w 347"/>
                    <a:gd name="T57" fmla="*/ 514 h 51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47" h="514">
                      <a:moveTo>
                        <a:pt x="0" y="257"/>
                      </a:moveTo>
                      <a:lnTo>
                        <a:pt x="20" y="290"/>
                      </a:lnTo>
                      <a:lnTo>
                        <a:pt x="23" y="367"/>
                      </a:lnTo>
                      <a:lnTo>
                        <a:pt x="5" y="462"/>
                      </a:lnTo>
                      <a:lnTo>
                        <a:pt x="73" y="439"/>
                      </a:lnTo>
                      <a:lnTo>
                        <a:pt x="140" y="514"/>
                      </a:lnTo>
                      <a:lnTo>
                        <a:pt x="157" y="474"/>
                      </a:lnTo>
                      <a:lnTo>
                        <a:pt x="182" y="502"/>
                      </a:lnTo>
                      <a:lnTo>
                        <a:pt x="327" y="487"/>
                      </a:lnTo>
                      <a:lnTo>
                        <a:pt x="295" y="95"/>
                      </a:lnTo>
                      <a:lnTo>
                        <a:pt x="347" y="95"/>
                      </a:lnTo>
                      <a:lnTo>
                        <a:pt x="240" y="0"/>
                      </a:lnTo>
                      <a:lnTo>
                        <a:pt x="237" y="55"/>
                      </a:lnTo>
                      <a:lnTo>
                        <a:pt x="145" y="55"/>
                      </a:lnTo>
                      <a:lnTo>
                        <a:pt x="145" y="157"/>
                      </a:lnTo>
                      <a:lnTo>
                        <a:pt x="110" y="180"/>
                      </a:lnTo>
                      <a:lnTo>
                        <a:pt x="112" y="245"/>
                      </a:lnTo>
                      <a:lnTo>
                        <a:pt x="0" y="25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1" name="Group 638"/>
              <p:cNvGrpSpPr>
                <a:grpSpLocks/>
              </p:cNvGrpSpPr>
              <p:nvPr/>
            </p:nvGrpSpPr>
            <p:grpSpPr bwMode="auto">
              <a:xfrm>
                <a:off x="2923" y="2576"/>
                <a:ext cx="149" cy="136"/>
                <a:chOff x="9261" y="9812"/>
                <a:chExt cx="337" cy="357"/>
              </a:xfrm>
            </p:grpSpPr>
            <p:sp>
              <p:nvSpPr>
                <p:cNvPr id="341" name="Freeform 639"/>
                <p:cNvSpPr>
                  <a:spLocks/>
                </p:cNvSpPr>
                <p:nvPr/>
              </p:nvSpPr>
              <p:spPr bwMode="auto">
                <a:xfrm>
                  <a:off x="9261" y="9812"/>
                  <a:ext cx="337" cy="357"/>
                </a:xfrm>
                <a:custGeom>
                  <a:avLst/>
                  <a:gdLst>
                    <a:gd name="T0" fmla="*/ 0 w 337"/>
                    <a:gd name="T1" fmla="*/ 350 h 357"/>
                    <a:gd name="T2" fmla="*/ 82 w 337"/>
                    <a:gd name="T3" fmla="*/ 282 h 357"/>
                    <a:gd name="T4" fmla="*/ 112 w 337"/>
                    <a:gd name="T5" fmla="*/ 140 h 357"/>
                    <a:gd name="T6" fmla="*/ 180 w 337"/>
                    <a:gd name="T7" fmla="*/ 70 h 357"/>
                    <a:gd name="T8" fmla="*/ 205 w 337"/>
                    <a:gd name="T9" fmla="*/ 0 h 357"/>
                    <a:gd name="T10" fmla="*/ 307 w 337"/>
                    <a:gd name="T11" fmla="*/ 23 h 357"/>
                    <a:gd name="T12" fmla="*/ 337 w 337"/>
                    <a:gd name="T13" fmla="*/ 155 h 357"/>
                    <a:gd name="T14" fmla="*/ 292 w 337"/>
                    <a:gd name="T15" fmla="*/ 160 h 357"/>
                    <a:gd name="T16" fmla="*/ 264 w 337"/>
                    <a:gd name="T17" fmla="*/ 178 h 357"/>
                    <a:gd name="T18" fmla="*/ 269 w 337"/>
                    <a:gd name="T19" fmla="*/ 210 h 357"/>
                    <a:gd name="T20" fmla="*/ 140 w 337"/>
                    <a:gd name="T21" fmla="*/ 285 h 357"/>
                    <a:gd name="T22" fmla="*/ 125 w 337"/>
                    <a:gd name="T23" fmla="*/ 357 h 357"/>
                    <a:gd name="T24" fmla="*/ 0 w 337"/>
                    <a:gd name="T25" fmla="*/ 350 h 35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37"/>
                    <a:gd name="T40" fmla="*/ 0 h 357"/>
                    <a:gd name="T41" fmla="*/ 337 w 337"/>
                    <a:gd name="T42" fmla="*/ 357 h 35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37" h="357">
                      <a:moveTo>
                        <a:pt x="0" y="350"/>
                      </a:moveTo>
                      <a:lnTo>
                        <a:pt x="82" y="282"/>
                      </a:lnTo>
                      <a:lnTo>
                        <a:pt x="112" y="140"/>
                      </a:lnTo>
                      <a:lnTo>
                        <a:pt x="180" y="70"/>
                      </a:lnTo>
                      <a:lnTo>
                        <a:pt x="205" y="0"/>
                      </a:lnTo>
                      <a:lnTo>
                        <a:pt x="307" y="23"/>
                      </a:lnTo>
                      <a:lnTo>
                        <a:pt x="337" y="155"/>
                      </a:lnTo>
                      <a:lnTo>
                        <a:pt x="292" y="160"/>
                      </a:lnTo>
                      <a:lnTo>
                        <a:pt x="264" y="178"/>
                      </a:lnTo>
                      <a:lnTo>
                        <a:pt x="269" y="210"/>
                      </a:lnTo>
                      <a:lnTo>
                        <a:pt x="140" y="285"/>
                      </a:lnTo>
                      <a:lnTo>
                        <a:pt x="125" y="357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2" name="Freeform 640"/>
                <p:cNvSpPr>
                  <a:spLocks/>
                </p:cNvSpPr>
                <p:nvPr/>
              </p:nvSpPr>
              <p:spPr bwMode="auto">
                <a:xfrm>
                  <a:off x="9261" y="9812"/>
                  <a:ext cx="337" cy="357"/>
                </a:xfrm>
                <a:custGeom>
                  <a:avLst/>
                  <a:gdLst>
                    <a:gd name="T0" fmla="*/ 0 w 337"/>
                    <a:gd name="T1" fmla="*/ 350 h 357"/>
                    <a:gd name="T2" fmla="*/ 82 w 337"/>
                    <a:gd name="T3" fmla="*/ 282 h 357"/>
                    <a:gd name="T4" fmla="*/ 112 w 337"/>
                    <a:gd name="T5" fmla="*/ 140 h 357"/>
                    <a:gd name="T6" fmla="*/ 180 w 337"/>
                    <a:gd name="T7" fmla="*/ 70 h 357"/>
                    <a:gd name="T8" fmla="*/ 205 w 337"/>
                    <a:gd name="T9" fmla="*/ 0 h 357"/>
                    <a:gd name="T10" fmla="*/ 307 w 337"/>
                    <a:gd name="T11" fmla="*/ 23 h 357"/>
                    <a:gd name="T12" fmla="*/ 337 w 337"/>
                    <a:gd name="T13" fmla="*/ 155 h 357"/>
                    <a:gd name="T14" fmla="*/ 292 w 337"/>
                    <a:gd name="T15" fmla="*/ 160 h 357"/>
                    <a:gd name="T16" fmla="*/ 264 w 337"/>
                    <a:gd name="T17" fmla="*/ 178 h 357"/>
                    <a:gd name="T18" fmla="*/ 269 w 337"/>
                    <a:gd name="T19" fmla="*/ 210 h 357"/>
                    <a:gd name="T20" fmla="*/ 140 w 337"/>
                    <a:gd name="T21" fmla="*/ 285 h 357"/>
                    <a:gd name="T22" fmla="*/ 125 w 337"/>
                    <a:gd name="T23" fmla="*/ 357 h 357"/>
                    <a:gd name="T24" fmla="*/ 0 w 337"/>
                    <a:gd name="T25" fmla="*/ 350 h 35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37"/>
                    <a:gd name="T40" fmla="*/ 0 h 357"/>
                    <a:gd name="T41" fmla="*/ 337 w 337"/>
                    <a:gd name="T42" fmla="*/ 357 h 35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37" h="357">
                      <a:moveTo>
                        <a:pt x="0" y="350"/>
                      </a:moveTo>
                      <a:lnTo>
                        <a:pt x="82" y="282"/>
                      </a:lnTo>
                      <a:lnTo>
                        <a:pt x="112" y="140"/>
                      </a:lnTo>
                      <a:lnTo>
                        <a:pt x="180" y="70"/>
                      </a:lnTo>
                      <a:lnTo>
                        <a:pt x="205" y="0"/>
                      </a:lnTo>
                      <a:lnTo>
                        <a:pt x="307" y="23"/>
                      </a:lnTo>
                      <a:lnTo>
                        <a:pt x="337" y="155"/>
                      </a:lnTo>
                      <a:lnTo>
                        <a:pt x="292" y="160"/>
                      </a:lnTo>
                      <a:lnTo>
                        <a:pt x="264" y="178"/>
                      </a:lnTo>
                      <a:lnTo>
                        <a:pt x="269" y="210"/>
                      </a:lnTo>
                      <a:lnTo>
                        <a:pt x="140" y="285"/>
                      </a:lnTo>
                      <a:lnTo>
                        <a:pt x="125" y="357"/>
                      </a:lnTo>
                      <a:lnTo>
                        <a:pt x="0" y="35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2" name="Group 641"/>
              <p:cNvGrpSpPr>
                <a:grpSpLocks/>
              </p:cNvGrpSpPr>
              <p:nvPr/>
            </p:nvGrpSpPr>
            <p:grpSpPr bwMode="auto">
              <a:xfrm>
                <a:off x="3467" y="3298"/>
                <a:ext cx="134" cy="253"/>
                <a:chOff x="10491" y="11713"/>
                <a:chExt cx="302" cy="666"/>
              </a:xfrm>
            </p:grpSpPr>
            <p:sp>
              <p:nvSpPr>
                <p:cNvPr id="339" name="Freeform 642"/>
                <p:cNvSpPr>
                  <a:spLocks/>
                </p:cNvSpPr>
                <p:nvPr/>
              </p:nvSpPr>
              <p:spPr bwMode="auto">
                <a:xfrm>
                  <a:off x="10491" y="11713"/>
                  <a:ext cx="302" cy="666"/>
                </a:xfrm>
                <a:custGeom>
                  <a:avLst/>
                  <a:gdLst>
                    <a:gd name="T0" fmla="*/ 0 w 302"/>
                    <a:gd name="T1" fmla="*/ 179 h 666"/>
                    <a:gd name="T2" fmla="*/ 8 w 302"/>
                    <a:gd name="T3" fmla="*/ 207 h 666"/>
                    <a:gd name="T4" fmla="*/ 78 w 302"/>
                    <a:gd name="T5" fmla="*/ 239 h 666"/>
                    <a:gd name="T6" fmla="*/ 83 w 302"/>
                    <a:gd name="T7" fmla="*/ 274 h 666"/>
                    <a:gd name="T8" fmla="*/ 83 w 302"/>
                    <a:gd name="T9" fmla="*/ 382 h 666"/>
                    <a:gd name="T10" fmla="*/ 43 w 302"/>
                    <a:gd name="T11" fmla="*/ 489 h 666"/>
                    <a:gd name="T12" fmla="*/ 53 w 302"/>
                    <a:gd name="T13" fmla="*/ 621 h 666"/>
                    <a:gd name="T14" fmla="*/ 55 w 302"/>
                    <a:gd name="T15" fmla="*/ 666 h 666"/>
                    <a:gd name="T16" fmla="*/ 83 w 302"/>
                    <a:gd name="T17" fmla="*/ 666 h 666"/>
                    <a:gd name="T18" fmla="*/ 83 w 302"/>
                    <a:gd name="T19" fmla="*/ 621 h 666"/>
                    <a:gd name="T20" fmla="*/ 155 w 302"/>
                    <a:gd name="T21" fmla="*/ 564 h 666"/>
                    <a:gd name="T22" fmla="*/ 133 w 302"/>
                    <a:gd name="T23" fmla="*/ 382 h 666"/>
                    <a:gd name="T24" fmla="*/ 300 w 302"/>
                    <a:gd name="T25" fmla="*/ 202 h 666"/>
                    <a:gd name="T26" fmla="*/ 302 w 302"/>
                    <a:gd name="T27" fmla="*/ 0 h 666"/>
                    <a:gd name="T28" fmla="*/ 260 w 302"/>
                    <a:gd name="T29" fmla="*/ 32 h 666"/>
                    <a:gd name="T30" fmla="*/ 143 w 302"/>
                    <a:gd name="T31" fmla="*/ 47 h 666"/>
                    <a:gd name="T32" fmla="*/ 143 w 302"/>
                    <a:gd name="T33" fmla="*/ 117 h 666"/>
                    <a:gd name="T34" fmla="*/ 170 w 302"/>
                    <a:gd name="T35" fmla="*/ 179 h 666"/>
                    <a:gd name="T36" fmla="*/ 152 w 302"/>
                    <a:gd name="T37" fmla="*/ 267 h 666"/>
                    <a:gd name="T38" fmla="*/ 123 w 302"/>
                    <a:gd name="T39" fmla="*/ 224 h 666"/>
                    <a:gd name="T40" fmla="*/ 128 w 302"/>
                    <a:gd name="T41" fmla="*/ 162 h 666"/>
                    <a:gd name="T42" fmla="*/ 90 w 302"/>
                    <a:gd name="T43" fmla="*/ 142 h 666"/>
                    <a:gd name="T44" fmla="*/ 0 w 302"/>
                    <a:gd name="T45" fmla="*/ 179 h 66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02"/>
                    <a:gd name="T70" fmla="*/ 0 h 666"/>
                    <a:gd name="T71" fmla="*/ 302 w 302"/>
                    <a:gd name="T72" fmla="*/ 666 h 66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02" h="666">
                      <a:moveTo>
                        <a:pt x="0" y="179"/>
                      </a:moveTo>
                      <a:lnTo>
                        <a:pt x="8" y="207"/>
                      </a:lnTo>
                      <a:lnTo>
                        <a:pt x="78" y="239"/>
                      </a:lnTo>
                      <a:lnTo>
                        <a:pt x="83" y="274"/>
                      </a:lnTo>
                      <a:lnTo>
                        <a:pt x="83" y="382"/>
                      </a:lnTo>
                      <a:lnTo>
                        <a:pt x="43" y="489"/>
                      </a:lnTo>
                      <a:lnTo>
                        <a:pt x="53" y="621"/>
                      </a:lnTo>
                      <a:lnTo>
                        <a:pt x="55" y="666"/>
                      </a:lnTo>
                      <a:lnTo>
                        <a:pt x="83" y="666"/>
                      </a:lnTo>
                      <a:lnTo>
                        <a:pt x="83" y="621"/>
                      </a:lnTo>
                      <a:lnTo>
                        <a:pt x="155" y="564"/>
                      </a:lnTo>
                      <a:lnTo>
                        <a:pt x="133" y="382"/>
                      </a:lnTo>
                      <a:lnTo>
                        <a:pt x="300" y="202"/>
                      </a:lnTo>
                      <a:lnTo>
                        <a:pt x="302" y="0"/>
                      </a:lnTo>
                      <a:lnTo>
                        <a:pt x="260" y="32"/>
                      </a:lnTo>
                      <a:lnTo>
                        <a:pt x="143" y="47"/>
                      </a:lnTo>
                      <a:lnTo>
                        <a:pt x="143" y="117"/>
                      </a:lnTo>
                      <a:lnTo>
                        <a:pt x="170" y="179"/>
                      </a:lnTo>
                      <a:lnTo>
                        <a:pt x="152" y="267"/>
                      </a:lnTo>
                      <a:lnTo>
                        <a:pt x="123" y="224"/>
                      </a:lnTo>
                      <a:lnTo>
                        <a:pt x="128" y="162"/>
                      </a:lnTo>
                      <a:lnTo>
                        <a:pt x="90" y="142"/>
                      </a:lnTo>
                      <a:lnTo>
                        <a:pt x="0" y="17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0" name="Freeform 643"/>
                <p:cNvSpPr>
                  <a:spLocks/>
                </p:cNvSpPr>
                <p:nvPr/>
              </p:nvSpPr>
              <p:spPr bwMode="auto">
                <a:xfrm>
                  <a:off x="10491" y="11713"/>
                  <a:ext cx="302" cy="666"/>
                </a:xfrm>
                <a:custGeom>
                  <a:avLst/>
                  <a:gdLst>
                    <a:gd name="T0" fmla="*/ 0 w 302"/>
                    <a:gd name="T1" fmla="*/ 179 h 666"/>
                    <a:gd name="T2" fmla="*/ 8 w 302"/>
                    <a:gd name="T3" fmla="*/ 207 h 666"/>
                    <a:gd name="T4" fmla="*/ 78 w 302"/>
                    <a:gd name="T5" fmla="*/ 239 h 666"/>
                    <a:gd name="T6" fmla="*/ 83 w 302"/>
                    <a:gd name="T7" fmla="*/ 274 h 666"/>
                    <a:gd name="T8" fmla="*/ 83 w 302"/>
                    <a:gd name="T9" fmla="*/ 382 h 666"/>
                    <a:gd name="T10" fmla="*/ 43 w 302"/>
                    <a:gd name="T11" fmla="*/ 489 h 666"/>
                    <a:gd name="T12" fmla="*/ 53 w 302"/>
                    <a:gd name="T13" fmla="*/ 621 h 666"/>
                    <a:gd name="T14" fmla="*/ 55 w 302"/>
                    <a:gd name="T15" fmla="*/ 666 h 666"/>
                    <a:gd name="T16" fmla="*/ 83 w 302"/>
                    <a:gd name="T17" fmla="*/ 666 h 666"/>
                    <a:gd name="T18" fmla="*/ 83 w 302"/>
                    <a:gd name="T19" fmla="*/ 621 h 666"/>
                    <a:gd name="T20" fmla="*/ 155 w 302"/>
                    <a:gd name="T21" fmla="*/ 564 h 666"/>
                    <a:gd name="T22" fmla="*/ 133 w 302"/>
                    <a:gd name="T23" fmla="*/ 382 h 666"/>
                    <a:gd name="T24" fmla="*/ 300 w 302"/>
                    <a:gd name="T25" fmla="*/ 202 h 666"/>
                    <a:gd name="T26" fmla="*/ 302 w 302"/>
                    <a:gd name="T27" fmla="*/ 0 h 666"/>
                    <a:gd name="T28" fmla="*/ 260 w 302"/>
                    <a:gd name="T29" fmla="*/ 32 h 666"/>
                    <a:gd name="T30" fmla="*/ 143 w 302"/>
                    <a:gd name="T31" fmla="*/ 47 h 666"/>
                    <a:gd name="T32" fmla="*/ 143 w 302"/>
                    <a:gd name="T33" fmla="*/ 117 h 666"/>
                    <a:gd name="T34" fmla="*/ 170 w 302"/>
                    <a:gd name="T35" fmla="*/ 179 h 666"/>
                    <a:gd name="T36" fmla="*/ 152 w 302"/>
                    <a:gd name="T37" fmla="*/ 267 h 666"/>
                    <a:gd name="T38" fmla="*/ 123 w 302"/>
                    <a:gd name="T39" fmla="*/ 224 h 666"/>
                    <a:gd name="T40" fmla="*/ 128 w 302"/>
                    <a:gd name="T41" fmla="*/ 162 h 666"/>
                    <a:gd name="T42" fmla="*/ 90 w 302"/>
                    <a:gd name="T43" fmla="*/ 142 h 666"/>
                    <a:gd name="T44" fmla="*/ 0 w 302"/>
                    <a:gd name="T45" fmla="*/ 179 h 66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02"/>
                    <a:gd name="T70" fmla="*/ 0 h 666"/>
                    <a:gd name="T71" fmla="*/ 302 w 302"/>
                    <a:gd name="T72" fmla="*/ 666 h 66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02" h="666">
                      <a:moveTo>
                        <a:pt x="0" y="179"/>
                      </a:moveTo>
                      <a:lnTo>
                        <a:pt x="8" y="207"/>
                      </a:lnTo>
                      <a:lnTo>
                        <a:pt x="78" y="239"/>
                      </a:lnTo>
                      <a:lnTo>
                        <a:pt x="83" y="274"/>
                      </a:lnTo>
                      <a:lnTo>
                        <a:pt x="83" y="382"/>
                      </a:lnTo>
                      <a:lnTo>
                        <a:pt x="43" y="489"/>
                      </a:lnTo>
                      <a:lnTo>
                        <a:pt x="53" y="621"/>
                      </a:lnTo>
                      <a:lnTo>
                        <a:pt x="55" y="666"/>
                      </a:lnTo>
                      <a:lnTo>
                        <a:pt x="83" y="666"/>
                      </a:lnTo>
                      <a:lnTo>
                        <a:pt x="83" y="621"/>
                      </a:lnTo>
                      <a:lnTo>
                        <a:pt x="155" y="564"/>
                      </a:lnTo>
                      <a:lnTo>
                        <a:pt x="133" y="382"/>
                      </a:lnTo>
                      <a:lnTo>
                        <a:pt x="300" y="202"/>
                      </a:lnTo>
                      <a:lnTo>
                        <a:pt x="302" y="0"/>
                      </a:lnTo>
                      <a:lnTo>
                        <a:pt x="260" y="32"/>
                      </a:lnTo>
                      <a:lnTo>
                        <a:pt x="143" y="47"/>
                      </a:lnTo>
                      <a:lnTo>
                        <a:pt x="143" y="117"/>
                      </a:lnTo>
                      <a:lnTo>
                        <a:pt x="170" y="179"/>
                      </a:lnTo>
                      <a:lnTo>
                        <a:pt x="152" y="267"/>
                      </a:lnTo>
                      <a:lnTo>
                        <a:pt x="123" y="224"/>
                      </a:lnTo>
                      <a:lnTo>
                        <a:pt x="128" y="162"/>
                      </a:lnTo>
                      <a:lnTo>
                        <a:pt x="90" y="142"/>
                      </a:lnTo>
                      <a:lnTo>
                        <a:pt x="0" y="17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3" name="Group 644"/>
              <p:cNvGrpSpPr>
                <a:grpSpLocks/>
              </p:cNvGrpSpPr>
              <p:nvPr/>
            </p:nvGrpSpPr>
            <p:grpSpPr bwMode="auto">
              <a:xfrm>
                <a:off x="3090" y="2777"/>
                <a:ext cx="201" cy="184"/>
                <a:chOff x="9638" y="10342"/>
                <a:chExt cx="456" cy="484"/>
              </a:xfrm>
            </p:grpSpPr>
            <p:sp>
              <p:nvSpPr>
                <p:cNvPr id="337" name="Freeform 645"/>
                <p:cNvSpPr>
                  <a:spLocks/>
                </p:cNvSpPr>
                <p:nvPr/>
              </p:nvSpPr>
              <p:spPr bwMode="auto">
                <a:xfrm>
                  <a:off x="9638" y="10342"/>
                  <a:ext cx="456" cy="484"/>
                </a:xfrm>
                <a:custGeom>
                  <a:avLst/>
                  <a:gdLst>
                    <a:gd name="T0" fmla="*/ 0 w 456"/>
                    <a:gd name="T1" fmla="*/ 354 h 484"/>
                    <a:gd name="T2" fmla="*/ 5 w 456"/>
                    <a:gd name="T3" fmla="*/ 387 h 484"/>
                    <a:gd name="T4" fmla="*/ 60 w 456"/>
                    <a:gd name="T5" fmla="*/ 477 h 484"/>
                    <a:gd name="T6" fmla="*/ 77 w 456"/>
                    <a:gd name="T7" fmla="*/ 457 h 484"/>
                    <a:gd name="T8" fmla="*/ 95 w 456"/>
                    <a:gd name="T9" fmla="*/ 484 h 484"/>
                    <a:gd name="T10" fmla="*/ 130 w 456"/>
                    <a:gd name="T11" fmla="*/ 399 h 484"/>
                    <a:gd name="T12" fmla="*/ 257 w 456"/>
                    <a:gd name="T13" fmla="*/ 439 h 484"/>
                    <a:gd name="T14" fmla="*/ 374 w 456"/>
                    <a:gd name="T15" fmla="*/ 399 h 484"/>
                    <a:gd name="T16" fmla="*/ 377 w 456"/>
                    <a:gd name="T17" fmla="*/ 372 h 484"/>
                    <a:gd name="T18" fmla="*/ 437 w 456"/>
                    <a:gd name="T19" fmla="*/ 272 h 484"/>
                    <a:gd name="T20" fmla="*/ 456 w 456"/>
                    <a:gd name="T21" fmla="*/ 125 h 484"/>
                    <a:gd name="T22" fmla="*/ 424 w 456"/>
                    <a:gd name="T23" fmla="*/ 82 h 484"/>
                    <a:gd name="T24" fmla="*/ 424 w 456"/>
                    <a:gd name="T25" fmla="*/ 20 h 484"/>
                    <a:gd name="T26" fmla="*/ 332 w 456"/>
                    <a:gd name="T27" fmla="*/ 0 h 484"/>
                    <a:gd name="T28" fmla="*/ 155 w 456"/>
                    <a:gd name="T29" fmla="*/ 165 h 484"/>
                    <a:gd name="T30" fmla="*/ 110 w 456"/>
                    <a:gd name="T31" fmla="*/ 179 h 484"/>
                    <a:gd name="T32" fmla="*/ 110 w 456"/>
                    <a:gd name="T33" fmla="*/ 307 h 484"/>
                    <a:gd name="T34" fmla="*/ 92 w 456"/>
                    <a:gd name="T35" fmla="*/ 332 h 484"/>
                    <a:gd name="T36" fmla="*/ 0 w 456"/>
                    <a:gd name="T37" fmla="*/ 354 h 48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56"/>
                    <a:gd name="T58" fmla="*/ 0 h 484"/>
                    <a:gd name="T59" fmla="*/ 456 w 456"/>
                    <a:gd name="T60" fmla="*/ 484 h 48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56" h="484">
                      <a:moveTo>
                        <a:pt x="0" y="354"/>
                      </a:moveTo>
                      <a:lnTo>
                        <a:pt x="5" y="387"/>
                      </a:lnTo>
                      <a:lnTo>
                        <a:pt x="60" y="477"/>
                      </a:lnTo>
                      <a:lnTo>
                        <a:pt x="77" y="457"/>
                      </a:lnTo>
                      <a:lnTo>
                        <a:pt x="95" y="484"/>
                      </a:lnTo>
                      <a:lnTo>
                        <a:pt x="130" y="399"/>
                      </a:lnTo>
                      <a:lnTo>
                        <a:pt x="257" y="439"/>
                      </a:lnTo>
                      <a:lnTo>
                        <a:pt x="374" y="399"/>
                      </a:lnTo>
                      <a:lnTo>
                        <a:pt x="377" y="372"/>
                      </a:lnTo>
                      <a:lnTo>
                        <a:pt x="437" y="272"/>
                      </a:lnTo>
                      <a:lnTo>
                        <a:pt x="456" y="125"/>
                      </a:lnTo>
                      <a:lnTo>
                        <a:pt x="424" y="82"/>
                      </a:lnTo>
                      <a:lnTo>
                        <a:pt x="424" y="20"/>
                      </a:lnTo>
                      <a:lnTo>
                        <a:pt x="332" y="0"/>
                      </a:lnTo>
                      <a:lnTo>
                        <a:pt x="155" y="165"/>
                      </a:lnTo>
                      <a:lnTo>
                        <a:pt x="110" y="179"/>
                      </a:lnTo>
                      <a:lnTo>
                        <a:pt x="110" y="307"/>
                      </a:lnTo>
                      <a:lnTo>
                        <a:pt x="92" y="332"/>
                      </a:lnTo>
                      <a:lnTo>
                        <a:pt x="0" y="35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8" name="Freeform 646"/>
                <p:cNvSpPr>
                  <a:spLocks/>
                </p:cNvSpPr>
                <p:nvPr/>
              </p:nvSpPr>
              <p:spPr bwMode="auto">
                <a:xfrm>
                  <a:off x="9638" y="10342"/>
                  <a:ext cx="456" cy="484"/>
                </a:xfrm>
                <a:custGeom>
                  <a:avLst/>
                  <a:gdLst>
                    <a:gd name="T0" fmla="*/ 0 w 456"/>
                    <a:gd name="T1" fmla="*/ 354 h 484"/>
                    <a:gd name="T2" fmla="*/ 5 w 456"/>
                    <a:gd name="T3" fmla="*/ 387 h 484"/>
                    <a:gd name="T4" fmla="*/ 60 w 456"/>
                    <a:gd name="T5" fmla="*/ 477 h 484"/>
                    <a:gd name="T6" fmla="*/ 77 w 456"/>
                    <a:gd name="T7" fmla="*/ 457 h 484"/>
                    <a:gd name="T8" fmla="*/ 95 w 456"/>
                    <a:gd name="T9" fmla="*/ 484 h 484"/>
                    <a:gd name="T10" fmla="*/ 130 w 456"/>
                    <a:gd name="T11" fmla="*/ 399 h 484"/>
                    <a:gd name="T12" fmla="*/ 257 w 456"/>
                    <a:gd name="T13" fmla="*/ 439 h 484"/>
                    <a:gd name="T14" fmla="*/ 374 w 456"/>
                    <a:gd name="T15" fmla="*/ 399 h 484"/>
                    <a:gd name="T16" fmla="*/ 377 w 456"/>
                    <a:gd name="T17" fmla="*/ 372 h 484"/>
                    <a:gd name="T18" fmla="*/ 437 w 456"/>
                    <a:gd name="T19" fmla="*/ 272 h 484"/>
                    <a:gd name="T20" fmla="*/ 456 w 456"/>
                    <a:gd name="T21" fmla="*/ 125 h 484"/>
                    <a:gd name="T22" fmla="*/ 424 w 456"/>
                    <a:gd name="T23" fmla="*/ 82 h 484"/>
                    <a:gd name="T24" fmla="*/ 424 w 456"/>
                    <a:gd name="T25" fmla="*/ 20 h 484"/>
                    <a:gd name="T26" fmla="*/ 332 w 456"/>
                    <a:gd name="T27" fmla="*/ 0 h 484"/>
                    <a:gd name="T28" fmla="*/ 155 w 456"/>
                    <a:gd name="T29" fmla="*/ 165 h 484"/>
                    <a:gd name="T30" fmla="*/ 110 w 456"/>
                    <a:gd name="T31" fmla="*/ 179 h 484"/>
                    <a:gd name="T32" fmla="*/ 110 w 456"/>
                    <a:gd name="T33" fmla="*/ 307 h 484"/>
                    <a:gd name="T34" fmla="*/ 92 w 456"/>
                    <a:gd name="T35" fmla="*/ 332 h 484"/>
                    <a:gd name="T36" fmla="*/ 0 w 456"/>
                    <a:gd name="T37" fmla="*/ 354 h 48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56"/>
                    <a:gd name="T58" fmla="*/ 0 h 484"/>
                    <a:gd name="T59" fmla="*/ 456 w 456"/>
                    <a:gd name="T60" fmla="*/ 484 h 48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56" h="484">
                      <a:moveTo>
                        <a:pt x="0" y="354"/>
                      </a:moveTo>
                      <a:lnTo>
                        <a:pt x="5" y="387"/>
                      </a:lnTo>
                      <a:lnTo>
                        <a:pt x="60" y="477"/>
                      </a:lnTo>
                      <a:lnTo>
                        <a:pt x="77" y="457"/>
                      </a:lnTo>
                      <a:lnTo>
                        <a:pt x="95" y="484"/>
                      </a:lnTo>
                      <a:lnTo>
                        <a:pt x="130" y="399"/>
                      </a:lnTo>
                      <a:lnTo>
                        <a:pt x="257" y="439"/>
                      </a:lnTo>
                      <a:lnTo>
                        <a:pt x="374" y="399"/>
                      </a:lnTo>
                      <a:lnTo>
                        <a:pt x="377" y="372"/>
                      </a:lnTo>
                      <a:lnTo>
                        <a:pt x="437" y="272"/>
                      </a:lnTo>
                      <a:lnTo>
                        <a:pt x="456" y="125"/>
                      </a:lnTo>
                      <a:lnTo>
                        <a:pt x="424" y="82"/>
                      </a:lnTo>
                      <a:lnTo>
                        <a:pt x="424" y="20"/>
                      </a:lnTo>
                      <a:lnTo>
                        <a:pt x="332" y="0"/>
                      </a:lnTo>
                      <a:lnTo>
                        <a:pt x="155" y="165"/>
                      </a:lnTo>
                      <a:lnTo>
                        <a:pt x="110" y="179"/>
                      </a:lnTo>
                      <a:lnTo>
                        <a:pt x="110" y="307"/>
                      </a:lnTo>
                      <a:lnTo>
                        <a:pt x="92" y="332"/>
                      </a:lnTo>
                      <a:lnTo>
                        <a:pt x="0" y="35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4" name="Group 647"/>
              <p:cNvGrpSpPr>
                <a:grpSpLocks/>
              </p:cNvGrpSpPr>
              <p:nvPr/>
            </p:nvGrpSpPr>
            <p:grpSpPr bwMode="auto">
              <a:xfrm>
                <a:off x="3124" y="2929"/>
                <a:ext cx="148" cy="147"/>
                <a:chOff x="9715" y="10741"/>
                <a:chExt cx="335" cy="387"/>
              </a:xfrm>
            </p:grpSpPr>
            <p:sp>
              <p:nvSpPr>
                <p:cNvPr id="335" name="Freeform 648"/>
                <p:cNvSpPr>
                  <a:spLocks/>
                </p:cNvSpPr>
                <p:nvPr/>
              </p:nvSpPr>
              <p:spPr bwMode="auto">
                <a:xfrm>
                  <a:off x="9715" y="10741"/>
                  <a:ext cx="335" cy="387"/>
                </a:xfrm>
                <a:custGeom>
                  <a:avLst/>
                  <a:gdLst>
                    <a:gd name="T0" fmla="*/ 0 w 335"/>
                    <a:gd name="T1" fmla="*/ 300 h 387"/>
                    <a:gd name="T2" fmla="*/ 18 w 335"/>
                    <a:gd name="T3" fmla="*/ 83 h 387"/>
                    <a:gd name="T4" fmla="*/ 53 w 335"/>
                    <a:gd name="T5" fmla="*/ 0 h 387"/>
                    <a:gd name="T6" fmla="*/ 180 w 335"/>
                    <a:gd name="T7" fmla="*/ 40 h 387"/>
                    <a:gd name="T8" fmla="*/ 297 w 335"/>
                    <a:gd name="T9" fmla="*/ 0 h 387"/>
                    <a:gd name="T10" fmla="*/ 320 w 335"/>
                    <a:gd name="T11" fmla="*/ 50 h 387"/>
                    <a:gd name="T12" fmla="*/ 335 w 335"/>
                    <a:gd name="T13" fmla="*/ 83 h 387"/>
                    <a:gd name="T14" fmla="*/ 300 w 335"/>
                    <a:gd name="T15" fmla="*/ 115 h 387"/>
                    <a:gd name="T16" fmla="*/ 240 w 335"/>
                    <a:gd name="T17" fmla="*/ 290 h 387"/>
                    <a:gd name="T18" fmla="*/ 185 w 335"/>
                    <a:gd name="T19" fmla="*/ 280 h 387"/>
                    <a:gd name="T20" fmla="*/ 155 w 335"/>
                    <a:gd name="T21" fmla="*/ 365 h 387"/>
                    <a:gd name="T22" fmla="*/ 92 w 335"/>
                    <a:gd name="T23" fmla="*/ 387 h 387"/>
                    <a:gd name="T24" fmla="*/ 53 w 335"/>
                    <a:gd name="T25" fmla="*/ 307 h 387"/>
                    <a:gd name="T26" fmla="*/ 0 w 335"/>
                    <a:gd name="T27" fmla="*/ 300 h 38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35"/>
                    <a:gd name="T43" fmla="*/ 0 h 387"/>
                    <a:gd name="T44" fmla="*/ 335 w 335"/>
                    <a:gd name="T45" fmla="*/ 387 h 38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35" h="387">
                      <a:moveTo>
                        <a:pt x="0" y="300"/>
                      </a:moveTo>
                      <a:lnTo>
                        <a:pt x="18" y="83"/>
                      </a:lnTo>
                      <a:lnTo>
                        <a:pt x="53" y="0"/>
                      </a:lnTo>
                      <a:lnTo>
                        <a:pt x="180" y="40"/>
                      </a:lnTo>
                      <a:lnTo>
                        <a:pt x="297" y="0"/>
                      </a:lnTo>
                      <a:lnTo>
                        <a:pt x="320" y="50"/>
                      </a:lnTo>
                      <a:lnTo>
                        <a:pt x="335" y="83"/>
                      </a:lnTo>
                      <a:lnTo>
                        <a:pt x="300" y="115"/>
                      </a:lnTo>
                      <a:lnTo>
                        <a:pt x="240" y="290"/>
                      </a:lnTo>
                      <a:lnTo>
                        <a:pt x="185" y="280"/>
                      </a:lnTo>
                      <a:lnTo>
                        <a:pt x="155" y="365"/>
                      </a:lnTo>
                      <a:lnTo>
                        <a:pt x="92" y="387"/>
                      </a:lnTo>
                      <a:lnTo>
                        <a:pt x="53" y="307"/>
                      </a:lnTo>
                      <a:lnTo>
                        <a:pt x="0" y="30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6" name="Freeform 649"/>
                <p:cNvSpPr>
                  <a:spLocks/>
                </p:cNvSpPr>
                <p:nvPr/>
              </p:nvSpPr>
              <p:spPr bwMode="auto">
                <a:xfrm>
                  <a:off x="9715" y="10741"/>
                  <a:ext cx="335" cy="387"/>
                </a:xfrm>
                <a:custGeom>
                  <a:avLst/>
                  <a:gdLst>
                    <a:gd name="T0" fmla="*/ 0 w 335"/>
                    <a:gd name="T1" fmla="*/ 300 h 387"/>
                    <a:gd name="T2" fmla="*/ 18 w 335"/>
                    <a:gd name="T3" fmla="*/ 83 h 387"/>
                    <a:gd name="T4" fmla="*/ 53 w 335"/>
                    <a:gd name="T5" fmla="*/ 0 h 387"/>
                    <a:gd name="T6" fmla="*/ 180 w 335"/>
                    <a:gd name="T7" fmla="*/ 40 h 387"/>
                    <a:gd name="T8" fmla="*/ 297 w 335"/>
                    <a:gd name="T9" fmla="*/ 0 h 387"/>
                    <a:gd name="T10" fmla="*/ 320 w 335"/>
                    <a:gd name="T11" fmla="*/ 50 h 387"/>
                    <a:gd name="T12" fmla="*/ 335 w 335"/>
                    <a:gd name="T13" fmla="*/ 83 h 387"/>
                    <a:gd name="T14" fmla="*/ 300 w 335"/>
                    <a:gd name="T15" fmla="*/ 115 h 387"/>
                    <a:gd name="T16" fmla="*/ 240 w 335"/>
                    <a:gd name="T17" fmla="*/ 290 h 387"/>
                    <a:gd name="T18" fmla="*/ 185 w 335"/>
                    <a:gd name="T19" fmla="*/ 280 h 387"/>
                    <a:gd name="T20" fmla="*/ 155 w 335"/>
                    <a:gd name="T21" fmla="*/ 365 h 387"/>
                    <a:gd name="T22" fmla="*/ 92 w 335"/>
                    <a:gd name="T23" fmla="*/ 387 h 387"/>
                    <a:gd name="T24" fmla="*/ 53 w 335"/>
                    <a:gd name="T25" fmla="*/ 307 h 387"/>
                    <a:gd name="T26" fmla="*/ 0 w 335"/>
                    <a:gd name="T27" fmla="*/ 300 h 38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35"/>
                    <a:gd name="T43" fmla="*/ 0 h 387"/>
                    <a:gd name="T44" fmla="*/ 335 w 335"/>
                    <a:gd name="T45" fmla="*/ 387 h 38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35" h="387">
                      <a:moveTo>
                        <a:pt x="0" y="300"/>
                      </a:moveTo>
                      <a:lnTo>
                        <a:pt x="18" y="83"/>
                      </a:lnTo>
                      <a:lnTo>
                        <a:pt x="53" y="0"/>
                      </a:lnTo>
                      <a:lnTo>
                        <a:pt x="180" y="40"/>
                      </a:lnTo>
                      <a:lnTo>
                        <a:pt x="297" y="0"/>
                      </a:lnTo>
                      <a:lnTo>
                        <a:pt x="320" y="50"/>
                      </a:lnTo>
                      <a:lnTo>
                        <a:pt x="335" y="83"/>
                      </a:lnTo>
                      <a:lnTo>
                        <a:pt x="300" y="115"/>
                      </a:lnTo>
                      <a:lnTo>
                        <a:pt x="240" y="290"/>
                      </a:lnTo>
                      <a:lnTo>
                        <a:pt x="185" y="280"/>
                      </a:lnTo>
                      <a:lnTo>
                        <a:pt x="155" y="365"/>
                      </a:lnTo>
                      <a:lnTo>
                        <a:pt x="92" y="387"/>
                      </a:lnTo>
                      <a:lnTo>
                        <a:pt x="53" y="307"/>
                      </a:lnTo>
                      <a:lnTo>
                        <a:pt x="0" y="30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5" name="Group 650"/>
              <p:cNvGrpSpPr>
                <a:grpSpLocks/>
              </p:cNvGrpSpPr>
              <p:nvPr/>
            </p:nvGrpSpPr>
            <p:grpSpPr bwMode="auto">
              <a:xfrm>
                <a:off x="2875" y="2946"/>
                <a:ext cx="38" cy="27"/>
                <a:chOff x="9154" y="10786"/>
                <a:chExt cx="85" cy="70"/>
              </a:xfrm>
            </p:grpSpPr>
            <p:sp>
              <p:nvSpPr>
                <p:cNvPr id="333" name="Freeform 651"/>
                <p:cNvSpPr>
                  <a:spLocks/>
                </p:cNvSpPr>
                <p:nvPr/>
              </p:nvSpPr>
              <p:spPr bwMode="auto">
                <a:xfrm>
                  <a:off x="9154" y="10786"/>
                  <a:ext cx="85" cy="70"/>
                </a:xfrm>
                <a:custGeom>
                  <a:avLst/>
                  <a:gdLst>
                    <a:gd name="T0" fmla="*/ 0 w 85"/>
                    <a:gd name="T1" fmla="*/ 5 h 70"/>
                    <a:gd name="T2" fmla="*/ 22 w 85"/>
                    <a:gd name="T3" fmla="*/ 35 h 70"/>
                    <a:gd name="T4" fmla="*/ 50 w 85"/>
                    <a:gd name="T5" fmla="*/ 30 h 70"/>
                    <a:gd name="T6" fmla="*/ 35 w 85"/>
                    <a:gd name="T7" fmla="*/ 35 h 70"/>
                    <a:gd name="T8" fmla="*/ 50 w 85"/>
                    <a:gd name="T9" fmla="*/ 70 h 70"/>
                    <a:gd name="T10" fmla="*/ 85 w 85"/>
                    <a:gd name="T11" fmla="*/ 35 h 70"/>
                    <a:gd name="T12" fmla="*/ 85 w 85"/>
                    <a:gd name="T13" fmla="*/ 0 h 70"/>
                    <a:gd name="T14" fmla="*/ 0 w 85"/>
                    <a:gd name="T15" fmla="*/ 5 h 7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85"/>
                    <a:gd name="T25" fmla="*/ 0 h 70"/>
                    <a:gd name="T26" fmla="*/ 85 w 85"/>
                    <a:gd name="T27" fmla="*/ 70 h 7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85" h="70">
                      <a:moveTo>
                        <a:pt x="0" y="5"/>
                      </a:moveTo>
                      <a:lnTo>
                        <a:pt x="22" y="35"/>
                      </a:lnTo>
                      <a:lnTo>
                        <a:pt x="50" y="30"/>
                      </a:lnTo>
                      <a:lnTo>
                        <a:pt x="35" y="35"/>
                      </a:lnTo>
                      <a:lnTo>
                        <a:pt x="50" y="70"/>
                      </a:lnTo>
                      <a:lnTo>
                        <a:pt x="85" y="35"/>
                      </a:lnTo>
                      <a:lnTo>
                        <a:pt x="85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4" name="Freeform 652"/>
                <p:cNvSpPr>
                  <a:spLocks/>
                </p:cNvSpPr>
                <p:nvPr/>
              </p:nvSpPr>
              <p:spPr bwMode="auto">
                <a:xfrm>
                  <a:off x="9154" y="10786"/>
                  <a:ext cx="85" cy="70"/>
                </a:xfrm>
                <a:custGeom>
                  <a:avLst/>
                  <a:gdLst>
                    <a:gd name="T0" fmla="*/ 0 w 85"/>
                    <a:gd name="T1" fmla="*/ 5 h 70"/>
                    <a:gd name="T2" fmla="*/ 22 w 85"/>
                    <a:gd name="T3" fmla="*/ 35 h 70"/>
                    <a:gd name="T4" fmla="*/ 50 w 85"/>
                    <a:gd name="T5" fmla="*/ 30 h 70"/>
                    <a:gd name="T6" fmla="*/ 35 w 85"/>
                    <a:gd name="T7" fmla="*/ 35 h 70"/>
                    <a:gd name="T8" fmla="*/ 50 w 85"/>
                    <a:gd name="T9" fmla="*/ 70 h 70"/>
                    <a:gd name="T10" fmla="*/ 85 w 85"/>
                    <a:gd name="T11" fmla="*/ 35 h 70"/>
                    <a:gd name="T12" fmla="*/ 85 w 85"/>
                    <a:gd name="T13" fmla="*/ 0 h 70"/>
                    <a:gd name="T14" fmla="*/ 0 w 85"/>
                    <a:gd name="T15" fmla="*/ 5 h 7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85"/>
                    <a:gd name="T25" fmla="*/ 0 h 70"/>
                    <a:gd name="T26" fmla="*/ 85 w 85"/>
                    <a:gd name="T27" fmla="*/ 70 h 7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85" h="70">
                      <a:moveTo>
                        <a:pt x="0" y="5"/>
                      </a:moveTo>
                      <a:lnTo>
                        <a:pt x="22" y="35"/>
                      </a:lnTo>
                      <a:lnTo>
                        <a:pt x="50" y="30"/>
                      </a:lnTo>
                      <a:lnTo>
                        <a:pt x="35" y="35"/>
                      </a:lnTo>
                      <a:lnTo>
                        <a:pt x="50" y="70"/>
                      </a:lnTo>
                      <a:lnTo>
                        <a:pt x="85" y="35"/>
                      </a:lnTo>
                      <a:lnTo>
                        <a:pt x="85" y="0"/>
                      </a:lnTo>
                      <a:lnTo>
                        <a:pt x="0" y="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6" name="Group 653"/>
              <p:cNvGrpSpPr>
                <a:grpSpLocks/>
              </p:cNvGrpSpPr>
              <p:nvPr/>
            </p:nvGrpSpPr>
            <p:grpSpPr bwMode="auto">
              <a:xfrm>
                <a:off x="3730" y="2738"/>
                <a:ext cx="16" cy="22"/>
                <a:chOff x="11085" y="10237"/>
                <a:chExt cx="35" cy="60"/>
              </a:xfrm>
            </p:grpSpPr>
            <p:sp>
              <p:nvSpPr>
                <p:cNvPr id="331" name="Freeform 654"/>
                <p:cNvSpPr>
                  <a:spLocks/>
                </p:cNvSpPr>
                <p:nvPr/>
              </p:nvSpPr>
              <p:spPr bwMode="auto">
                <a:xfrm>
                  <a:off x="11085" y="10237"/>
                  <a:ext cx="35" cy="60"/>
                </a:xfrm>
                <a:custGeom>
                  <a:avLst/>
                  <a:gdLst>
                    <a:gd name="T0" fmla="*/ 0 w 35"/>
                    <a:gd name="T1" fmla="*/ 52 h 60"/>
                    <a:gd name="T2" fmla="*/ 15 w 35"/>
                    <a:gd name="T3" fmla="*/ 60 h 60"/>
                    <a:gd name="T4" fmla="*/ 35 w 35"/>
                    <a:gd name="T5" fmla="*/ 57 h 60"/>
                    <a:gd name="T6" fmla="*/ 18 w 35"/>
                    <a:gd name="T7" fmla="*/ 0 h 60"/>
                    <a:gd name="T8" fmla="*/ 0 w 35"/>
                    <a:gd name="T9" fmla="*/ 5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60"/>
                    <a:gd name="T17" fmla="*/ 35 w 35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60">
                      <a:moveTo>
                        <a:pt x="0" y="52"/>
                      </a:moveTo>
                      <a:lnTo>
                        <a:pt x="15" y="60"/>
                      </a:lnTo>
                      <a:lnTo>
                        <a:pt x="35" y="57"/>
                      </a:lnTo>
                      <a:lnTo>
                        <a:pt x="18" y="0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2" name="Freeform 655"/>
                <p:cNvSpPr>
                  <a:spLocks/>
                </p:cNvSpPr>
                <p:nvPr/>
              </p:nvSpPr>
              <p:spPr bwMode="auto">
                <a:xfrm>
                  <a:off x="11085" y="10237"/>
                  <a:ext cx="35" cy="60"/>
                </a:xfrm>
                <a:custGeom>
                  <a:avLst/>
                  <a:gdLst>
                    <a:gd name="T0" fmla="*/ 0 w 35"/>
                    <a:gd name="T1" fmla="*/ 52 h 60"/>
                    <a:gd name="T2" fmla="*/ 15 w 35"/>
                    <a:gd name="T3" fmla="*/ 60 h 60"/>
                    <a:gd name="T4" fmla="*/ 35 w 35"/>
                    <a:gd name="T5" fmla="*/ 57 h 60"/>
                    <a:gd name="T6" fmla="*/ 18 w 35"/>
                    <a:gd name="T7" fmla="*/ 0 h 60"/>
                    <a:gd name="T8" fmla="*/ 0 w 35"/>
                    <a:gd name="T9" fmla="*/ 5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60"/>
                    <a:gd name="T17" fmla="*/ 35 w 35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60">
                      <a:moveTo>
                        <a:pt x="0" y="52"/>
                      </a:moveTo>
                      <a:lnTo>
                        <a:pt x="15" y="60"/>
                      </a:lnTo>
                      <a:lnTo>
                        <a:pt x="35" y="57"/>
                      </a:lnTo>
                      <a:lnTo>
                        <a:pt x="18" y="0"/>
                      </a:lnTo>
                      <a:lnTo>
                        <a:pt x="0" y="5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7" name="Group 656"/>
              <p:cNvGrpSpPr>
                <a:grpSpLocks/>
              </p:cNvGrpSpPr>
              <p:nvPr/>
            </p:nvGrpSpPr>
            <p:grpSpPr bwMode="auto">
              <a:xfrm>
                <a:off x="3457" y="3156"/>
                <a:ext cx="20" cy="23"/>
                <a:chOff x="10469" y="11338"/>
                <a:chExt cx="45" cy="62"/>
              </a:xfrm>
            </p:grpSpPr>
            <p:sp>
              <p:nvSpPr>
                <p:cNvPr id="329" name="Freeform 657"/>
                <p:cNvSpPr>
                  <a:spLocks/>
                </p:cNvSpPr>
                <p:nvPr/>
              </p:nvSpPr>
              <p:spPr bwMode="auto">
                <a:xfrm>
                  <a:off x="10469" y="11338"/>
                  <a:ext cx="45" cy="62"/>
                </a:xfrm>
                <a:custGeom>
                  <a:avLst/>
                  <a:gdLst>
                    <a:gd name="T0" fmla="*/ 0 w 45"/>
                    <a:gd name="T1" fmla="*/ 62 h 62"/>
                    <a:gd name="T2" fmla="*/ 15 w 45"/>
                    <a:gd name="T3" fmla="*/ 5 h 62"/>
                    <a:gd name="T4" fmla="*/ 37 w 45"/>
                    <a:gd name="T5" fmla="*/ 0 h 62"/>
                    <a:gd name="T6" fmla="*/ 45 w 45"/>
                    <a:gd name="T7" fmla="*/ 52 h 62"/>
                    <a:gd name="T8" fmla="*/ 0 w 45"/>
                    <a:gd name="T9" fmla="*/ 62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62"/>
                    <a:gd name="T17" fmla="*/ 45 w 45"/>
                    <a:gd name="T18" fmla="*/ 62 h 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62">
                      <a:moveTo>
                        <a:pt x="0" y="62"/>
                      </a:moveTo>
                      <a:lnTo>
                        <a:pt x="15" y="5"/>
                      </a:lnTo>
                      <a:lnTo>
                        <a:pt x="37" y="0"/>
                      </a:lnTo>
                      <a:lnTo>
                        <a:pt x="45" y="52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0" name="Freeform 658"/>
                <p:cNvSpPr>
                  <a:spLocks/>
                </p:cNvSpPr>
                <p:nvPr/>
              </p:nvSpPr>
              <p:spPr bwMode="auto">
                <a:xfrm>
                  <a:off x="10469" y="11338"/>
                  <a:ext cx="45" cy="62"/>
                </a:xfrm>
                <a:custGeom>
                  <a:avLst/>
                  <a:gdLst>
                    <a:gd name="T0" fmla="*/ 0 w 45"/>
                    <a:gd name="T1" fmla="*/ 62 h 62"/>
                    <a:gd name="T2" fmla="*/ 15 w 45"/>
                    <a:gd name="T3" fmla="*/ 5 h 62"/>
                    <a:gd name="T4" fmla="*/ 37 w 45"/>
                    <a:gd name="T5" fmla="*/ 0 h 62"/>
                    <a:gd name="T6" fmla="*/ 45 w 45"/>
                    <a:gd name="T7" fmla="*/ 52 h 62"/>
                    <a:gd name="T8" fmla="*/ 0 w 45"/>
                    <a:gd name="T9" fmla="*/ 62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62"/>
                    <a:gd name="T17" fmla="*/ 45 w 45"/>
                    <a:gd name="T18" fmla="*/ 62 h 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62">
                      <a:moveTo>
                        <a:pt x="0" y="62"/>
                      </a:moveTo>
                      <a:lnTo>
                        <a:pt x="15" y="5"/>
                      </a:lnTo>
                      <a:lnTo>
                        <a:pt x="37" y="0"/>
                      </a:lnTo>
                      <a:lnTo>
                        <a:pt x="45" y="52"/>
                      </a:lnTo>
                      <a:lnTo>
                        <a:pt x="0" y="6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8" name="Group 659"/>
              <p:cNvGrpSpPr>
                <a:grpSpLocks/>
              </p:cNvGrpSpPr>
              <p:nvPr/>
            </p:nvGrpSpPr>
            <p:grpSpPr bwMode="auto">
              <a:xfrm>
                <a:off x="2867" y="2886"/>
                <a:ext cx="77" cy="64"/>
                <a:chOff x="9134" y="10629"/>
                <a:chExt cx="174" cy="167"/>
              </a:xfrm>
            </p:grpSpPr>
            <p:sp>
              <p:nvSpPr>
                <p:cNvPr id="327" name="Freeform 660"/>
                <p:cNvSpPr>
                  <a:spLocks/>
                </p:cNvSpPr>
                <p:nvPr/>
              </p:nvSpPr>
              <p:spPr bwMode="auto">
                <a:xfrm>
                  <a:off x="9134" y="10629"/>
                  <a:ext cx="174" cy="167"/>
                </a:xfrm>
                <a:custGeom>
                  <a:avLst/>
                  <a:gdLst>
                    <a:gd name="T0" fmla="*/ 0 w 174"/>
                    <a:gd name="T1" fmla="*/ 72 h 167"/>
                    <a:gd name="T2" fmla="*/ 17 w 174"/>
                    <a:gd name="T3" fmla="*/ 120 h 167"/>
                    <a:gd name="T4" fmla="*/ 102 w 174"/>
                    <a:gd name="T5" fmla="*/ 122 h 167"/>
                    <a:gd name="T6" fmla="*/ 17 w 174"/>
                    <a:gd name="T7" fmla="*/ 142 h 167"/>
                    <a:gd name="T8" fmla="*/ 17 w 174"/>
                    <a:gd name="T9" fmla="*/ 167 h 167"/>
                    <a:gd name="T10" fmla="*/ 102 w 174"/>
                    <a:gd name="T11" fmla="*/ 157 h 167"/>
                    <a:gd name="T12" fmla="*/ 174 w 174"/>
                    <a:gd name="T13" fmla="*/ 167 h 167"/>
                    <a:gd name="T14" fmla="*/ 152 w 174"/>
                    <a:gd name="T15" fmla="*/ 72 h 167"/>
                    <a:gd name="T16" fmla="*/ 85 w 174"/>
                    <a:gd name="T17" fmla="*/ 0 h 167"/>
                    <a:gd name="T18" fmla="*/ 17 w 174"/>
                    <a:gd name="T19" fmla="*/ 20 h 167"/>
                    <a:gd name="T20" fmla="*/ 0 w 174"/>
                    <a:gd name="T21" fmla="*/ 72 h 16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74"/>
                    <a:gd name="T34" fmla="*/ 0 h 167"/>
                    <a:gd name="T35" fmla="*/ 174 w 174"/>
                    <a:gd name="T36" fmla="*/ 167 h 16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74" h="167">
                      <a:moveTo>
                        <a:pt x="0" y="72"/>
                      </a:moveTo>
                      <a:lnTo>
                        <a:pt x="17" y="120"/>
                      </a:lnTo>
                      <a:lnTo>
                        <a:pt x="102" y="122"/>
                      </a:lnTo>
                      <a:lnTo>
                        <a:pt x="17" y="142"/>
                      </a:lnTo>
                      <a:lnTo>
                        <a:pt x="17" y="167"/>
                      </a:lnTo>
                      <a:lnTo>
                        <a:pt x="102" y="157"/>
                      </a:lnTo>
                      <a:lnTo>
                        <a:pt x="174" y="167"/>
                      </a:lnTo>
                      <a:lnTo>
                        <a:pt x="152" y="72"/>
                      </a:lnTo>
                      <a:lnTo>
                        <a:pt x="85" y="0"/>
                      </a:lnTo>
                      <a:lnTo>
                        <a:pt x="17" y="20"/>
                      </a:ln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8" name="Freeform 661"/>
                <p:cNvSpPr>
                  <a:spLocks/>
                </p:cNvSpPr>
                <p:nvPr/>
              </p:nvSpPr>
              <p:spPr bwMode="auto">
                <a:xfrm>
                  <a:off x="9134" y="10629"/>
                  <a:ext cx="174" cy="167"/>
                </a:xfrm>
                <a:custGeom>
                  <a:avLst/>
                  <a:gdLst>
                    <a:gd name="T0" fmla="*/ 0 w 174"/>
                    <a:gd name="T1" fmla="*/ 72 h 167"/>
                    <a:gd name="T2" fmla="*/ 17 w 174"/>
                    <a:gd name="T3" fmla="*/ 120 h 167"/>
                    <a:gd name="T4" fmla="*/ 102 w 174"/>
                    <a:gd name="T5" fmla="*/ 122 h 167"/>
                    <a:gd name="T6" fmla="*/ 17 w 174"/>
                    <a:gd name="T7" fmla="*/ 142 h 167"/>
                    <a:gd name="T8" fmla="*/ 17 w 174"/>
                    <a:gd name="T9" fmla="*/ 167 h 167"/>
                    <a:gd name="T10" fmla="*/ 102 w 174"/>
                    <a:gd name="T11" fmla="*/ 157 h 167"/>
                    <a:gd name="T12" fmla="*/ 174 w 174"/>
                    <a:gd name="T13" fmla="*/ 167 h 167"/>
                    <a:gd name="T14" fmla="*/ 152 w 174"/>
                    <a:gd name="T15" fmla="*/ 72 h 167"/>
                    <a:gd name="T16" fmla="*/ 85 w 174"/>
                    <a:gd name="T17" fmla="*/ 0 h 167"/>
                    <a:gd name="T18" fmla="*/ 17 w 174"/>
                    <a:gd name="T19" fmla="*/ 20 h 167"/>
                    <a:gd name="T20" fmla="*/ 0 w 174"/>
                    <a:gd name="T21" fmla="*/ 72 h 16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74"/>
                    <a:gd name="T34" fmla="*/ 0 h 167"/>
                    <a:gd name="T35" fmla="*/ 174 w 174"/>
                    <a:gd name="T36" fmla="*/ 167 h 16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74" h="167">
                      <a:moveTo>
                        <a:pt x="0" y="72"/>
                      </a:moveTo>
                      <a:lnTo>
                        <a:pt x="17" y="120"/>
                      </a:lnTo>
                      <a:lnTo>
                        <a:pt x="102" y="122"/>
                      </a:lnTo>
                      <a:lnTo>
                        <a:pt x="17" y="142"/>
                      </a:lnTo>
                      <a:lnTo>
                        <a:pt x="17" y="167"/>
                      </a:lnTo>
                      <a:lnTo>
                        <a:pt x="102" y="157"/>
                      </a:lnTo>
                      <a:lnTo>
                        <a:pt x="174" y="167"/>
                      </a:lnTo>
                      <a:lnTo>
                        <a:pt x="152" y="72"/>
                      </a:lnTo>
                      <a:lnTo>
                        <a:pt x="85" y="0"/>
                      </a:lnTo>
                      <a:lnTo>
                        <a:pt x="17" y="20"/>
                      </a:lnTo>
                      <a:lnTo>
                        <a:pt x="0" y="7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49" name="Group 662"/>
              <p:cNvGrpSpPr>
                <a:grpSpLocks/>
              </p:cNvGrpSpPr>
              <p:nvPr/>
            </p:nvGrpSpPr>
            <p:grpSpPr bwMode="auto">
              <a:xfrm>
                <a:off x="2918" y="2987"/>
                <a:ext cx="41" cy="48"/>
                <a:chOff x="9251" y="10894"/>
                <a:chExt cx="92" cy="127"/>
              </a:xfrm>
            </p:grpSpPr>
            <p:sp>
              <p:nvSpPr>
                <p:cNvPr id="325" name="Freeform 663"/>
                <p:cNvSpPr>
                  <a:spLocks/>
                </p:cNvSpPr>
                <p:nvPr/>
              </p:nvSpPr>
              <p:spPr bwMode="auto">
                <a:xfrm>
                  <a:off x="9251" y="10894"/>
                  <a:ext cx="92" cy="127"/>
                </a:xfrm>
                <a:custGeom>
                  <a:avLst/>
                  <a:gdLst>
                    <a:gd name="T0" fmla="*/ 0 w 92"/>
                    <a:gd name="T1" fmla="*/ 37 h 127"/>
                    <a:gd name="T2" fmla="*/ 7 w 92"/>
                    <a:gd name="T3" fmla="*/ 84 h 127"/>
                    <a:gd name="T4" fmla="*/ 55 w 92"/>
                    <a:gd name="T5" fmla="*/ 127 h 127"/>
                    <a:gd name="T6" fmla="*/ 92 w 92"/>
                    <a:gd name="T7" fmla="*/ 64 h 127"/>
                    <a:gd name="T8" fmla="*/ 62 w 92"/>
                    <a:gd name="T9" fmla="*/ 0 h 127"/>
                    <a:gd name="T10" fmla="*/ 0 w 92"/>
                    <a:gd name="T11" fmla="*/ 37 h 1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2"/>
                    <a:gd name="T19" fmla="*/ 0 h 127"/>
                    <a:gd name="T20" fmla="*/ 92 w 92"/>
                    <a:gd name="T21" fmla="*/ 127 h 12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2" h="127">
                      <a:moveTo>
                        <a:pt x="0" y="37"/>
                      </a:moveTo>
                      <a:lnTo>
                        <a:pt x="7" y="84"/>
                      </a:lnTo>
                      <a:lnTo>
                        <a:pt x="55" y="127"/>
                      </a:lnTo>
                      <a:lnTo>
                        <a:pt x="92" y="64"/>
                      </a:lnTo>
                      <a:lnTo>
                        <a:pt x="62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6" name="Freeform 664"/>
                <p:cNvSpPr>
                  <a:spLocks/>
                </p:cNvSpPr>
                <p:nvPr/>
              </p:nvSpPr>
              <p:spPr bwMode="auto">
                <a:xfrm>
                  <a:off x="9251" y="10894"/>
                  <a:ext cx="92" cy="127"/>
                </a:xfrm>
                <a:custGeom>
                  <a:avLst/>
                  <a:gdLst>
                    <a:gd name="T0" fmla="*/ 0 w 92"/>
                    <a:gd name="T1" fmla="*/ 37 h 127"/>
                    <a:gd name="T2" fmla="*/ 7 w 92"/>
                    <a:gd name="T3" fmla="*/ 84 h 127"/>
                    <a:gd name="T4" fmla="*/ 55 w 92"/>
                    <a:gd name="T5" fmla="*/ 127 h 127"/>
                    <a:gd name="T6" fmla="*/ 92 w 92"/>
                    <a:gd name="T7" fmla="*/ 64 h 127"/>
                    <a:gd name="T8" fmla="*/ 62 w 92"/>
                    <a:gd name="T9" fmla="*/ 0 h 127"/>
                    <a:gd name="T10" fmla="*/ 0 w 92"/>
                    <a:gd name="T11" fmla="*/ 37 h 1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2"/>
                    <a:gd name="T19" fmla="*/ 0 h 127"/>
                    <a:gd name="T20" fmla="*/ 92 w 92"/>
                    <a:gd name="T21" fmla="*/ 127 h 12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2" h="127">
                      <a:moveTo>
                        <a:pt x="0" y="37"/>
                      </a:moveTo>
                      <a:lnTo>
                        <a:pt x="7" y="84"/>
                      </a:lnTo>
                      <a:lnTo>
                        <a:pt x="55" y="127"/>
                      </a:lnTo>
                      <a:lnTo>
                        <a:pt x="92" y="64"/>
                      </a:lnTo>
                      <a:lnTo>
                        <a:pt x="62" y="0"/>
                      </a:lnTo>
                      <a:lnTo>
                        <a:pt x="0" y="3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0" name="Group 665"/>
              <p:cNvGrpSpPr>
                <a:grpSpLocks/>
              </p:cNvGrpSpPr>
              <p:nvPr/>
            </p:nvGrpSpPr>
            <p:grpSpPr bwMode="auto">
              <a:xfrm>
                <a:off x="3607" y="2959"/>
                <a:ext cx="131" cy="206"/>
                <a:chOff x="10808" y="10821"/>
                <a:chExt cx="295" cy="542"/>
              </a:xfrm>
            </p:grpSpPr>
            <p:sp>
              <p:nvSpPr>
                <p:cNvPr id="323" name="Freeform 666"/>
                <p:cNvSpPr>
                  <a:spLocks/>
                </p:cNvSpPr>
                <p:nvPr/>
              </p:nvSpPr>
              <p:spPr bwMode="auto">
                <a:xfrm>
                  <a:off x="10808" y="10821"/>
                  <a:ext cx="295" cy="542"/>
                </a:xfrm>
                <a:custGeom>
                  <a:avLst/>
                  <a:gdLst>
                    <a:gd name="T0" fmla="*/ 0 w 295"/>
                    <a:gd name="T1" fmla="*/ 505 h 542"/>
                    <a:gd name="T2" fmla="*/ 0 w 295"/>
                    <a:gd name="T3" fmla="*/ 360 h 542"/>
                    <a:gd name="T4" fmla="*/ 23 w 295"/>
                    <a:gd name="T5" fmla="*/ 317 h 542"/>
                    <a:gd name="T6" fmla="*/ 110 w 295"/>
                    <a:gd name="T7" fmla="*/ 270 h 542"/>
                    <a:gd name="T8" fmla="*/ 200 w 295"/>
                    <a:gd name="T9" fmla="*/ 152 h 542"/>
                    <a:gd name="T10" fmla="*/ 88 w 295"/>
                    <a:gd name="T11" fmla="*/ 113 h 542"/>
                    <a:gd name="T12" fmla="*/ 53 w 295"/>
                    <a:gd name="T13" fmla="*/ 40 h 542"/>
                    <a:gd name="T14" fmla="*/ 65 w 295"/>
                    <a:gd name="T15" fmla="*/ 20 h 542"/>
                    <a:gd name="T16" fmla="*/ 110 w 295"/>
                    <a:gd name="T17" fmla="*/ 60 h 542"/>
                    <a:gd name="T18" fmla="*/ 277 w 295"/>
                    <a:gd name="T19" fmla="*/ 0 h 542"/>
                    <a:gd name="T20" fmla="*/ 295 w 295"/>
                    <a:gd name="T21" fmla="*/ 60 h 542"/>
                    <a:gd name="T22" fmla="*/ 192 w 295"/>
                    <a:gd name="T23" fmla="*/ 312 h 542"/>
                    <a:gd name="T24" fmla="*/ 10 w 295"/>
                    <a:gd name="T25" fmla="*/ 542 h 542"/>
                    <a:gd name="T26" fmla="*/ 0 w 295"/>
                    <a:gd name="T27" fmla="*/ 505 h 54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95"/>
                    <a:gd name="T43" fmla="*/ 0 h 542"/>
                    <a:gd name="T44" fmla="*/ 295 w 295"/>
                    <a:gd name="T45" fmla="*/ 542 h 54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95" h="542">
                      <a:moveTo>
                        <a:pt x="0" y="505"/>
                      </a:moveTo>
                      <a:lnTo>
                        <a:pt x="0" y="360"/>
                      </a:lnTo>
                      <a:lnTo>
                        <a:pt x="23" y="317"/>
                      </a:lnTo>
                      <a:lnTo>
                        <a:pt x="110" y="270"/>
                      </a:lnTo>
                      <a:lnTo>
                        <a:pt x="200" y="152"/>
                      </a:lnTo>
                      <a:lnTo>
                        <a:pt x="88" y="113"/>
                      </a:lnTo>
                      <a:lnTo>
                        <a:pt x="53" y="40"/>
                      </a:lnTo>
                      <a:lnTo>
                        <a:pt x="65" y="20"/>
                      </a:lnTo>
                      <a:lnTo>
                        <a:pt x="110" y="60"/>
                      </a:lnTo>
                      <a:lnTo>
                        <a:pt x="277" y="0"/>
                      </a:lnTo>
                      <a:lnTo>
                        <a:pt x="295" y="60"/>
                      </a:lnTo>
                      <a:lnTo>
                        <a:pt x="192" y="312"/>
                      </a:lnTo>
                      <a:lnTo>
                        <a:pt x="10" y="542"/>
                      </a:lnTo>
                      <a:lnTo>
                        <a:pt x="0" y="50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4" name="Freeform 667"/>
                <p:cNvSpPr>
                  <a:spLocks/>
                </p:cNvSpPr>
                <p:nvPr/>
              </p:nvSpPr>
              <p:spPr bwMode="auto">
                <a:xfrm>
                  <a:off x="10808" y="10821"/>
                  <a:ext cx="295" cy="542"/>
                </a:xfrm>
                <a:custGeom>
                  <a:avLst/>
                  <a:gdLst>
                    <a:gd name="T0" fmla="*/ 0 w 295"/>
                    <a:gd name="T1" fmla="*/ 505 h 542"/>
                    <a:gd name="T2" fmla="*/ 0 w 295"/>
                    <a:gd name="T3" fmla="*/ 360 h 542"/>
                    <a:gd name="T4" fmla="*/ 23 w 295"/>
                    <a:gd name="T5" fmla="*/ 317 h 542"/>
                    <a:gd name="T6" fmla="*/ 110 w 295"/>
                    <a:gd name="T7" fmla="*/ 270 h 542"/>
                    <a:gd name="T8" fmla="*/ 200 w 295"/>
                    <a:gd name="T9" fmla="*/ 152 h 542"/>
                    <a:gd name="T10" fmla="*/ 88 w 295"/>
                    <a:gd name="T11" fmla="*/ 113 h 542"/>
                    <a:gd name="T12" fmla="*/ 53 w 295"/>
                    <a:gd name="T13" fmla="*/ 40 h 542"/>
                    <a:gd name="T14" fmla="*/ 65 w 295"/>
                    <a:gd name="T15" fmla="*/ 20 h 542"/>
                    <a:gd name="T16" fmla="*/ 110 w 295"/>
                    <a:gd name="T17" fmla="*/ 60 h 542"/>
                    <a:gd name="T18" fmla="*/ 277 w 295"/>
                    <a:gd name="T19" fmla="*/ 0 h 542"/>
                    <a:gd name="T20" fmla="*/ 295 w 295"/>
                    <a:gd name="T21" fmla="*/ 60 h 542"/>
                    <a:gd name="T22" fmla="*/ 192 w 295"/>
                    <a:gd name="T23" fmla="*/ 312 h 542"/>
                    <a:gd name="T24" fmla="*/ 10 w 295"/>
                    <a:gd name="T25" fmla="*/ 542 h 542"/>
                    <a:gd name="T26" fmla="*/ 0 w 295"/>
                    <a:gd name="T27" fmla="*/ 505 h 54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95"/>
                    <a:gd name="T43" fmla="*/ 0 h 542"/>
                    <a:gd name="T44" fmla="*/ 295 w 295"/>
                    <a:gd name="T45" fmla="*/ 542 h 54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95" h="542">
                      <a:moveTo>
                        <a:pt x="0" y="505"/>
                      </a:moveTo>
                      <a:lnTo>
                        <a:pt x="0" y="360"/>
                      </a:lnTo>
                      <a:lnTo>
                        <a:pt x="23" y="317"/>
                      </a:lnTo>
                      <a:lnTo>
                        <a:pt x="110" y="270"/>
                      </a:lnTo>
                      <a:lnTo>
                        <a:pt x="200" y="152"/>
                      </a:lnTo>
                      <a:lnTo>
                        <a:pt x="88" y="113"/>
                      </a:lnTo>
                      <a:lnTo>
                        <a:pt x="53" y="40"/>
                      </a:lnTo>
                      <a:lnTo>
                        <a:pt x="65" y="20"/>
                      </a:lnTo>
                      <a:lnTo>
                        <a:pt x="110" y="60"/>
                      </a:lnTo>
                      <a:lnTo>
                        <a:pt x="277" y="0"/>
                      </a:lnTo>
                      <a:lnTo>
                        <a:pt x="295" y="60"/>
                      </a:lnTo>
                      <a:lnTo>
                        <a:pt x="192" y="312"/>
                      </a:lnTo>
                      <a:lnTo>
                        <a:pt x="10" y="542"/>
                      </a:lnTo>
                      <a:lnTo>
                        <a:pt x="0" y="50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1" name="Group 668"/>
              <p:cNvGrpSpPr>
                <a:grpSpLocks/>
              </p:cNvGrpSpPr>
              <p:nvPr/>
            </p:nvGrpSpPr>
            <p:grpSpPr bwMode="auto">
              <a:xfrm>
                <a:off x="3406" y="3378"/>
                <a:ext cx="99" cy="106"/>
                <a:chOff x="10352" y="11922"/>
                <a:chExt cx="224" cy="280"/>
              </a:xfrm>
            </p:grpSpPr>
            <p:sp>
              <p:nvSpPr>
                <p:cNvPr id="321" name="Freeform 669"/>
                <p:cNvSpPr>
                  <a:spLocks/>
                </p:cNvSpPr>
                <p:nvPr/>
              </p:nvSpPr>
              <p:spPr bwMode="auto">
                <a:xfrm>
                  <a:off x="10352" y="11922"/>
                  <a:ext cx="224" cy="280"/>
                </a:xfrm>
                <a:custGeom>
                  <a:avLst/>
                  <a:gdLst>
                    <a:gd name="T0" fmla="*/ 0 w 224"/>
                    <a:gd name="T1" fmla="*/ 83 h 280"/>
                    <a:gd name="T2" fmla="*/ 49 w 224"/>
                    <a:gd name="T3" fmla="*/ 83 h 280"/>
                    <a:gd name="T4" fmla="*/ 102 w 224"/>
                    <a:gd name="T5" fmla="*/ 33 h 280"/>
                    <a:gd name="T6" fmla="*/ 104 w 224"/>
                    <a:gd name="T7" fmla="*/ 13 h 280"/>
                    <a:gd name="T8" fmla="*/ 147 w 224"/>
                    <a:gd name="T9" fmla="*/ 0 h 280"/>
                    <a:gd name="T10" fmla="*/ 217 w 224"/>
                    <a:gd name="T11" fmla="*/ 28 h 280"/>
                    <a:gd name="T12" fmla="*/ 224 w 224"/>
                    <a:gd name="T13" fmla="*/ 70 h 280"/>
                    <a:gd name="T14" fmla="*/ 222 w 224"/>
                    <a:gd name="T15" fmla="*/ 173 h 280"/>
                    <a:gd name="T16" fmla="*/ 182 w 224"/>
                    <a:gd name="T17" fmla="*/ 280 h 280"/>
                    <a:gd name="T18" fmla="*/ 117 w 224"/>
                    <a:gd name="T19" fmla="*/ 265 h 280"/>
                    <a:gd name="T20" fmla="*/ 79 w 224"/>
                    <a:gd name="T21" fmla="*/ 240 h 280"/>
                    <a:gd name="T22" fmla="*/ 0 w 224"/>
                    <a:gd name="T23" fmla="*/ 83 h 28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24"/>
                    <a:gd name="T37" fmla="*/ 0 h 280"/>
                    <a:gd name="T38" fmla="*/ 224 w 224"/>
                    <a:gd name="T39" fmla="*/ 280 h 28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24" h="280">
                      <a:moveTo>
                        <a:pt x="0" y="83"/>
                      </a:moveTo>
                      <a:lnTo>
                        <a:pt x="49" y="83"/>
                      </a:lnTo>
                      <a:lnTo>
                        <a:pt x="102" y="33"/>
                      </a:lnTo>
                      <a:lnTo>
                        <a:pt x="104" y="13"/>
                      </a:lnTo>
                      <a:lnTo>
                        <a:pt x="147" y="0"/>
                      </a:lnTo>
                      <a:lnTo>
                        <a:pt x="217" y="28"/>
                      </a:lnTo>
                      <a:lnTo>
                        <a:pt x="224" y="70"/>
                      </a:lnTo>
                      <a:lnTo>
                        <a:pt x="222" y="173"/>
                      </a:lnTo>
                      <a:lnTo>
                        <a:pt x="182" y="280"/>
                      </a:lnTo>
                      <a:lnTo>
                        <a:pt x="117" y="265"/>
                      </a:lnTo>
                      <a:lnTo>
                        <a:pt x="79" y="240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2" name="Freeform 670"/>
                <p:cNvSpPr>
                  <a:spLocks/>
                </p:cNvSpPr>
                <p:nvPr/>
              </p:nvSpPr>
              <p:spPr bwMode="auto">
                <a:xfrm>
                  <a:off x="10352" y="11922"/>
                  <a:ext cx="224" cy="280"/>
                </a:xfrm>
                <a:custGeom>
                  <a:avLst/>
                  <a:gdLst>
                    <a:gd name="T0" fmla="*/ 0 w 224"/>
                    <a:gd name="T1" fmla="*/ 83 h 280"/>
                    <a:gd name="T2" fmla="*/ 49 w 224"/>
                    <a:gd name="T3" fmla="*/ 83 h 280"/>
                    <a:gd name="T4" fmla="*/ 102 w 224"/>
                    <a:gd name="T5" fmla="*/ 33 h 280"/>
                    <a:gd name="T6" fmla="*/ 104 w 224"/>
                    <a:gd name="T7" fmla="*/ 13 h 280"/>
                    <a:gd name="T8" fmla="*/ 147 w 224"/>
                    <a:gd name="T9" fmla="*/ 0 h 280"/>
                    <a:gd name="T10" fmla="*/ 217 w 224"/>
                    <a:gd name="T11" fmla="*/ 28 h 280"/>
                    <a:gd name="T12" fmla="*/ 224 w 224"/>
                    <a:gd name="T13" fmla="*/ 70 h 280"/>
                    <a:gd name="T14" fmla="*/ 222 w 224"/>
                    <a:gd name="T15" fmla="*/ 173 h 280"/>
                    <a:gd name="T16" fmla="*/ 182 w 224"/>
                    <a:gd name="T17" fmla="*/ 280 h 280"/>
                    <a:gd name="T18" fmla="*/ 117 w 224"/>
                    <a:gd name="T19" fmla="*/ 265 h 280"/>
                    <a:gd name="T20" fmla="*/ 79 w 224"/>
                    <a:gd name="T21" fmla="*/ 240 h 280"/>
                    <a:gd name="T22" fmla="*/ 0 w 224"/>
                    <a:gd name="T23" fmla="*/ 83 h 28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24"/>
                    <a:gd name="T37" fmla="*/ 0 h 280"/>
                    <a:gd name="T38" fmla="*/ 224 w 224"/>
                    <a:gd name="T39" fmla="*/ 280 h 28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24" h="280">
                      <a:moveTo>
                        <a:pt x="0" y="83"/>
                      </a:moveTo>
                      <a:lnTo>
                        <a:pt x="49" y="83"/>
                      </a:lnTo>
                      <a:lnTo>
                        <a:pt x="102" y="33"/>
                      </a:lnTo>
                      <a:lnTo>
                        <a:pt x="104" y="13"/>
                      </a:lnTo>
                      <a:lnTo>
                        <a:pt x="147" y="0"/>
                      </a:lnTo>
                      <a:lnTo>
                        <a:pt x="217" y="28"/>
                      </a:lnTo>
                      <a:lnTo>
                        <a:pt x="224" y="70"/>
                      </a:lnTo>
                      <a:lnTo>
                        <a:pt x="222" y="173"/>
                      </a:lnTo>
                      <a:lnTo>
                        <a:pt x="182" y="280"/>
                      </a:lnTo>
                      <a:lnTo>
                        <a:pt x="117" y="265"/>
                      </a:lnTo>
                      <a:lnTo>
                        <a:pt x="79" y="240"/>
                      </a:lnTo>
                      <a:lnTo>
                        <a:pt x="0" y="8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2" name="Group 671"/>
              <p:cNvGrpSpPr>
                <a:grpSpLocks/>
              </p:cNvGrpSpPr>
              <p:nvPr/>
            </p:nvGrpSpPr>
            <p:grpSpPr bwMode="auto">
              <a:xfrm>
                <a:off x="3233" y="3397"/>
                <a:ext cx="173" cy="194"/>
                <a:chOff x="9962" y="11972"/>
                <a:chExt cx="390" cy="512"/>
              </a:xfrm>
            </p:grpSpPr>
            <p:sp>
              <p:nvSpPr>
                <p:cNvPr id="319" name="Freeform 672"/>
                <p:cNvSpPr>
                  <a:spLocks/>
                </p:cNvSpPr>
                <p:nvPr/>
              </p:nvSpPr>
              <p:spPr bwMode="auto">
                <a:xfrm>
                  <a:off x="9962" y="11972"/>
                  <a:ext cx="390" cy="512"/>
                </a:xfrm>
                <a:custGeom>
                  <a:avLst/>
                  <a:gdLst>
                    <a:gd name="T0" fmla="*/ 0 w 390"/>
                    <a:gd name="T1" fmla="*/ 20 h 512"/>
                    <a:gd name="T2" fmla="*/ 50 w 390"/>
                    <a:gd name="T3" fmla="*/ 0 h 512"/>
                    <a:gd name="T4" fmla="*/ 282 w 390"/>
                    <a:gd name="T5" fmla="*/ 50 h 512"/>
                    <a:gd name="T6" fmla="*/ 335 w 390"/>
                    <a:gd name="T7" fmla="*/ 30 h 512"/>
                    <a:gd name="T8" fmla="*/ 390 w 390"/>
                    <a:gd name="T9" fmla="*/ 38 h 512"/>
                    <a:gd name="T10" fmla="*/ 340 w 390"/>
                    <a:gd name="T11" fmla="*/ 75 h 512"/>
                    <a:gd name="T12" fmla="*/ 322 w 390"/>
                    <a:gd name="T13" fmla="*/ 50 h 512"/>
                    <a:gd name="T14" fmla="*/ 270 w 390"/>
                    <a:gd name="T15" fmla="*/ 65 h 512"/>
                    <a:gd name="T16" fmla="*/ 270 w 390"/>
                    <a:gd name="T17" fmla="*/ 210 h 512"/>
                    <a:gd name="T18" fmla="*/ 237 w 390"/>
                    <a:gd name="T19" fmla="*/ 215 h 512"/>
                    <a:gd name="T20" fmla="*/ 237 w 390"/>
                    <a:gd name="T21" fmla="*/ 322 h 512"/>
                    <a:gd name="T22" fmla="*/ 237 w 390"/>
                    <a:gd name="T23" fmla="*/ 487 h 512"/>
                    <a:gd name="T24" fmla="*/ 215 w 390"/>
                    <a:gd name="T25" fmla="*/ 512 h 512"/>
                    <a:gd name="T26" fmla="*/ 177 w 390"/>
                    <a:gd name="T27" fmla="*/ 512 h 512"/>
                    <a:gd name="T28" fmla="*/ 157 w 390"/>
                    <a:gd name="T29" fmla="*/ 477 h 512"/>
                    <a:gd name="T30" fmla="*/ 140 w 390"/>
                    <a:gd name="T31" fmla="*/ 497 h 512"/>
                    <a:gd name="T32" fmla="*/ 100 w 390"/>
                    <a:gd name="T33" fmla="*/ 432 h 512"/>
                    <a:gd name="T34" fmla="*/ 88 w 390"/>
                    <a:gd name="T35" fmla="*/ 258 h 512"/>
                    <a:gd name="T36" fmla="*/ 88 w 390"/>
                    <a:gd name="T37" fmla="*/ 243 h 512"/>
                    <a:gd name="T38" fmla="*/ 0 w 390"/>
                    <a:gd name="T39" fmla="*/ 20 h 51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390"/>
                    <a:gd name="T61" fmla="*/ 0 h 512"/>
                    <a:gd name="T62" fmla="*/ 390 w 390"/>
                    <a:gd name="T63" fmla="*/ 512 h 512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390" h="512">
                      <a:moveTo>
                        <a:pt x="0" y="20"/>
                      </a:moveTo>
                      <a:lnTo>
                        <a:pt x="50" y="0"/>
                      </a:lnTo>
                      <a:lnTo>
                        <a:pt x="282" y="50"/>
                      </a:lnTo>
                      <a:lnTo>
                        <a:pt x="335" y="30"/>
                      </a:lnTo>
                      <a:lnTo>
                        <a:pt x="390" y="38"/>
                      </a:lnTo>
                      <a:lnTo>
                        <a:pt x="340" y="75"/>
                      </a:lnTo>
                      <a:lnTo>
                        <a:pt x="322" y="50"/>
                      </a:lnTo>
                      <a:lnTo>
                        <a:pt x="270" y="65"/>
                      </a:lnTo>
                      <a:lnTo>
                        <a:pt x="270" y="210"/>
                      </a:lnTo>
                      <a:lnTo>
                        <a:pt x="237" y="215"/>
                      </a:lnTo>
                      <a:lnTo>
                        <a:pt x="237" y="322"/>
                      </a:lnTo>
                      <a:lnTo>
                        <a:pt x="237" y="487"/>
                      </a:lnTo>
                      <a:lnTo>
                        <a:pt x="215" y="512"/>
                      </a:lnTo>
                      <a:lnTo>
                        <a:pt x="177" y="512"/>
                      </a:lnTo>
                      <a:lnTo>
                        <a:pt x="157" y="477"/>
                      </a:lnTo>
                      <a:lnTo>
                        <a:pt x="140" y="497"/>
                      </a:lnTo>
                      <a:lnTo>
                        <a:pt x="100" y="432"/>
                      </a:lnTo>
                      <a:lnTo>
                        <a:pt x="88" y="258"/>
                      </a:lnTo>
                      <a:lnTo>
                        <a:pt x="88" y="243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0" name="Freeform 673"/>
                <p:cNvSpPr>
                  <a:spLocks/>
                </p:cNvSpPr>
                <p:nvPr/>
              </p:nvSpPr>
              <p:spPr bwMode="auto">
                <a:xfrm>
                  <a:off x="9962" y="11972"/>
                  <a:ext cx="390" cy="512"/>
                </a:xfrm>
                <a:custGeom>
                  <a:avLst/>
                  <a:gdLst>
                    <a:gd name="T0" fmla="*/ 0 w 390"/>
                    <a:gd name="T1" fmla="*/ 20 h 512"/>
                    <a:gd name="T2" fmla="*/ 50 w 390"/>
                    <a:gd name="T3" fmla="*/ 0 h 512"/>
                    <a:gd name="T4" fmla="*/ 282 w 390"/>
                    <a:gd name="T5" fmla="*/ 50 h 512"/>
                    <a:gd name="T6" fmla="*/ 335 w 390"/>
                    <a:gd name="T7" fmla="*/ 30 h 512"/>
                    <a:gd name="T8" fmla="*/ 390 w 390"/>
                    <a:gd name="T9" fmla="*/ 38 h 512"/>
                    <a:gd name="T10" fmla="*/ 340 w 390"/>
                    <a:gd name="T11" fmla="*/ 75 h 512"/>
                    <a:gd name="T12" fmla="*/ 322 w 390"/>
                    <a:gd name="T13" fmla="*/ 50 h 512"/>
                    <a:gd name="T14" fmla="*/ 270 w 390"/>
                    <a:gd name="T15" fmla="*/ 65 h 512"/>
                    <a:gd name="T16" fmla="*/ 270 w 390"/>
                    <a:gd name="T17" fmla="*/ 210 h 512"/>
                    <a:gd name="T18" fmla="*/ 237 w 390"/>
                    <a:gd name="T19" fmla="*/ 215 h 512"/>
                    <a:gd name="T20" fmla="*/ 237 w 390"/>
                    <a:gd name="T21" fmla="*/ 322 h 512"/>
                    <a:gd name="T22" fmla="*/ 237 w 390"/>
                    <a:gd name="T23" fmla="*/ 487 h 512"/>
                    <a:gd name="T24" fmla="*/ 215 w 390"/>
                    <a:gd name="T25" fmla="*/ 512 h 512"/>
                    <a:gd name="T26" fmla="*/ 177 w 390"/>
                    <a:gd name="T27" fmla="*/ 512 h 512"/>
                    <a:gd name="T28" fmla="*/ 157 w 390"/>
                    <a:gd name="T29" fmla="*/ 477 h 512"/>
                    <a:gd name="T30" fmla="*/ 140 w 390"/>
                    <a:gd name="T31" fmla="*/ 497 h 512"/>
                    <a:gd name="T32" fmla="*/ 100 w 390"/>
                    <a:gd name="T33" fmla="*/ 432 h 512"/>
                    <a:gd name="T34" fmla="*/ 88 w 390"/>
                    <a:gd name="T35" fmla="*/ 258 h 512"/>
                    <a:gd name="T36" fmla="*/ 88 w 390"/>
                    <a:gd name="T37" fmla="*/ 243 h 512"/>
                    <a:gd name="T38" fmla="*/ 0 w 390"/>
                    <a:gd name="T39" fmla="*/ 20 h 51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390"/>
                    <a:gd name="T61" fmla="*/ 0 h 512"/>
                    <a:gd name="T62" fmla="*/ 390 w 390"/>
                    <a:gd name="T63" fmla="*/ 512 h 512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390" h="512">
                      <a:moveTo>
                        <a:pt x="0" y="20"/>
                      </a:moveTo>
                      <a:lnTo>
                        <a:pt x="50" y="0"/>
                      </a:lnTo>
                      <a:lnTo>
                        <a:pt x="282" y="50"/>
                      </a:lnTo>
                      <a:lnTo>
                        <a:pt x="335" y="30"/>
                      </a:lnTo>
                      <a:lnTo>
                        <a:pt x="390" y="38"/>
                      </a:lnTo>
                      <a:lnTo>
                        <a:pt x="340" y="75"/>
                      </a:lnTo>
                      <a:lnTo>
                        <a:pt x="322" y="50"/>
                      </a:lnTo>
                      <a:lnTo>
                        <a:pt x="270" y="65"/>
                      </a:lnTo>
                      <a:lnTo>
                        <a:pt x="270" y="210"/>
                      </a:lnTo>
                      <a:lnTo>
                        <a:pt x="237" y="215"/>
                      </a:lnTo>
                      <a:lnTo>
                        <a:pt x="237" y="322"/>
                      </a:lnTo>
                      <a:lnTo>
                        <a:pt x="237" y="487"/>
                      </a:lnTo>
                      <a:lnTo>
                        <a:pt x="215" y="512"/>
                      </a:lnTo>
                      <a:lnTo>
                        <a:pt x="177" y="512"/>
                      </a:lnTo>
                      <a:lnTo>
                        <a:pt x="157" y="477"/>
                      </a:lnTo>
                      <a:lnTo>
                        <a:pt x="140" y="497"/>
                      </a:lnTo>
                      <a:lnTo>
                        <a:pt x="100" y="432"/>
                      </a:lnTo>
                      <a:lnTo>
                        <a:pt x="88" y="258"/>
                      </a:lnTo>
                      <a:lnTo>
                        <a:pt x="88" y="243"/>
                      </a:lnTo>
                      <a:lnTo>
                        <a:pt x="0" y="2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3" name="Group 674"/>
              <p:cNvGrpSpPr>
                <a:grpSpLocks/>
              </p:cNvGrpSpPr>
              <p:nvPr/>
            </p:nvGrpSpPr>
            <p:grpSpPr bwMode="auto">
              <a:xfrm>
                <a:off x="2872" y="2709"/>
                <a:ext cx="106" cy="107"/>
                <a:chOff x="9146" y="10162"/>
                <a:chExt cx="240" cy="282"/>
              </a:xfrm>
            </p:grpSpPr>
            <p:sp>
              <p:nvSpPr>
                <p:cNvPr id="317" name="Freeform 675"/>
                <p:cNvSpPr>
                  <a:spLocks/>
                </p:cNvSpPr>
                <p:nvPr/>
              </p:nvSpPr>
              <p:spPr bwMode="auto">
                <a:xfrm>
                  <a:off x="9146" y="10162"/>
                  <a:ext cx="240" cy="282"/>
                </a:xfrm>
                <a:custGeom>
                  <a:avLst/>
                  <a:gdLst>
                    <a:gd name="T0" fmla="*/ 0 w 240"/>
                    <a:gd name="T1" fmla="*/ 282 h 282"/>
                    <a:gd name="T2" fmla="*/ 112 w 240"/>
                    <a:gd name="T3" fmla="*/ 0 h 282"/>
                    <a:gd name="T4" fmla="*/ 237 w 240"/>
                    <a:gd name="T5" fmla="*/ 5 h 282"/>
                    <a:gd name="T6" fmla="*/ 240 w 240"/>
                    <a:gd name="T7" fmla="*/ 17 h 282"/>
                    <a:gd name="T8" fmla="*/ 237 w 240"/>
                    <a:gd name="T9" fmla="*/ 75 h 282"/>
                    <a:gd name="T10" fmla="*/ 145 w 240"/>
                    <a:gd name="T11" fmla="*/ 75 h 282"/>
                    <a:gd name="T12" fmla="*/ 145 w 240"/>
                    <a:gd name="T13" fmla="*/ 180 h 282"/>
                    <a:gd name="T14" fmla="*/ 110 w 240"/>
                    <a:gd name="T15" fmla="*/ 200 h 282"/>
                    <a:gd name="T16" fmla="*/ 112 w 240"/>
                    <a:gd name="T17" fmla="*/ 267 h 282"/>
                    <a:gd name="T18" fmla="*/ 0 w 240"/>
                    <a:gd name="T19" fmla="*/ 282 h 28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40"/>
                    <a:gd name="T31" fmla="*/ 0 h 282"/>
                    <a:gd name="T32" fmla="*/ 240 w 240"/>
                    <a:gd name="T33" fmla="*/ 282 h 28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40" h="282">
                      <a:moveTo>
                        <a:pt x="0" y="282"/>
                      </a:moveTo>
                      <a:lnTo>
                        <a:pt x="112" y="0"/>
                      </a:lnTo>
                      <a:lnTo>
                        <a:pt x="237" y="5"/>
                      </a:lnTo>
                      <a:lnTo>
                        <a:pt x="240" y="17"/>
                      </a:lnTo>
                      <a:lnTo>
                        <a:pt x="237" y="75"/>
                      </a:lnTo>
                      <a:lnTo>
                        <a:pt x="145" y="75"/>
                      </a:lnTo>
                      <a:lnTo>
                        <a:pt x="145" y="180"/>
                      </a:lnTo>
                      <a:lnTo>
                        <a:pt x="110" y="200"/>
                      </a:lnTo>
                      <a:lnTo>
                        <a:pt x="112" y="267"/>
                      </a:lnTo>
                      <a:lnTo>
                        <a:pt x="0" y="28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" name="Freeform 676"/>
                <p:cNvSpPr>
                  <a:spLocks/>
                </p:cNvSpPr>
                <p:nvPr/>
              </p:nvSpPr>
              <p:spPr bwMode="auto">
                <a:xfrm>
                  <a:off x="9146" y="10162"/>
                  <a:ext cx="240" cy="282"/>
                </a:xfrm>
                <a:custGeom>
                  <a:avLst/>
                  <a:gdLst>
                    <a:gd name="T0" fmla="*/ 0 w 240"/>
                    <a:gd name="T1" fmla="*/ 282 h 282"/>
                    <a:gd name="T2" fmla="*/ 112 w 240"/>
                    <a:gd name="T3" fmla="*/ 0 h 282"/>
                    <a:gd name="T4" fmla="*/ 237 w 240"/>
                    <a:gd name="T5" fmla="*/ 5 h 282"/>
                    <a:gd name="T6" fmla="*/ 240 w 240"/>
                    <a:gd name="T7" fmla="*/ 17 h 282"/>
                    <a:gd name="T8" fmla="*/ 237 w 240"/>
                    <a:gd name="T9" fmla="*/ 75 h 282"/>
                    <a:gd name="T10" fmla="*/ 145 w 240"/>
                    <a:gd name="T11" fmla="*/ 75 h 282"/>
                    <a:gd name="T12" fmla="*/ 145 w 240"/>
                    <a:gd name="T13" fmla="*/ 180 h 282"/>
                    <a:gd name="T14" fmla="*/ 110 w 240"/>
                    <a:gd name="T15" fmla="*/ 200 h 282"/>
                    <a:gd name="T16" fmla="*/ 112 w 240"/>
                    <a:gd name="T17" fmla="*/ 267 h 282"/>
                    <a:gd name="T18" fmla="*/ 0 w 240"/>
                    <a:gd name="T19" fmla="*/ 282 h 28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40"/>
                    <a:gd name="T31" fmla="*/ 0 h 282"/>
                    <a:gd name="T32" fmla="*/ 240 w 240"/>
                    <a:gd name="T33" fmla="*/ 282 h 28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40" h="282">
                      <a:moveTo>
                        <a:pt x="0" y="282"/>
                      </a:moveTo>
                      <a:lnTo>
                        <a:pt x="112" y="0"/>
                      </a:lnTo>
                      <a:lnTo>
                        <a:pt x="237" y="5"/>
                      </a:lnTo>
                      <a:lnTo>
                        <a:pt x="240" y="17"/>
                      </a:lnTo>
                      <a:lnTo>
                        <a:pt x="237" y="75"/>
                      </a:lnTo>
                      <a:lnTo>
                        <a:pt x="145" y="75"/>
                      </a:lnTo>
                      <a:lnTo>
                        <a:pt x="145" y="180"/>
                      </a:lnTo>
                      <a:lnTo>
                        <a:pt x="110" y="200"/>
                      </a:lnTo>
                      <a:lnTo>
                        <a:pt x="112" y="267"/>
                      </a:lnTo>
                      <a:lnTo>
                        <a:pt x="0" y="28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4" name="Group 677"/>
              <p:cNvGrpSpPr>
                <a:grpSpLocks/>
              </p:cNvGrpSpPr>
              <p:nvPr/>
            </p:nvGrpSpPr>
            <p:grpSpPr bwMode="auto">
              <a:xfrm>
                <a:off x="3365" y="2784"/>
                <a:ext cx="211" cy="301"/>
                <a:chOff x="10259" y="10359"/>
                <a:chExt cx="479" cy="792"/>
              </a:xfrm>
            </p:grpSpPr>
            <p:sp>
              <p:nvSpPr>
                <p:cNvPr id="315" name="Freeform 678"/>
                <p:cNvSpPr>
                  <a:spLocks/>
                </p:cNvSpPr>
                <p:nvPr/>
              </p:nvSpPr>
              <p:spPr bwMode="auto">
                <a:xfrm>
                  <a:off x="10259" y="10359"/>
                  <a:ext cx="479" cy="792"/>
                </a:xfrm>
                <a:custGeom>
                  <a:avLst/>
                  <a:gdLst>
                    <a:gd name="T0" fmla="*/ 0 w 479"/>
                    <a:gd name="T1" fmla="*/ 415 h 792"/>
                    <a:gd name="T2" fmla="*/ 25 w 479"/>
                    <a:gd name="T3" fmla="*/ 495 h 792"/>
                    <a:gd name="T4" fmla="*/ 45 w 479"/>
                    <a:gd name="T5" fmla="*/ 580 h 792"/>
                    <a:gd name="T6" fmla="*/ 95 w 479"/>
                    <a:gd name="T7" fmla="*/ 614 h 792"/>
                    <a:gd name="T8" fmla="*/ 162 w 479"/>
                    <a:gd name="T9" fmla="*/ 727 h 792"/>
                    <a:gd name="T10" fmla="*/ 262 w 479"/>
                    <a:gd name="T11" fmla="*/ 792 h 792"/>
                    <a:gd name="T12" fmla="*/ 350 w 479"/>
                    <a:gd name="T13" fmla="*/ 777 h 792"/>
                    <a:gd name="T14" fmla="*/ 399 w 479"/>
                    <a:gd name="T15" fmla="*/ 752 h 792"/>
                    <a:gd name="T16" fmla="*/ 367 w 479"/>
                    <a:gd name="T17" fmla="*/ 667 h 792"/>
                    <a:gd name="T18" fmla="*/ 317 w 479"/>
                    <a:gd name="T19" fmla="*/ 617 h 792"/>
                    <a:gd name="T20" fmla="*/ 352 w 479"/>
                    <a:gd name="T21" fmla="*/ 589 h 792"/>
                    <a:gd name="T22" fmla="*/ 352 w 479"/>
                    <a:gd name="T23" fmla="*/ 517 h 792"/>
                    <a:gd name="T24" fmla="*/ 409 w 479"/>
                    <a:gd name="T25" fmla="*/ 420 h 792"/>
                    <a:gd name="T26" fmla="*/ 434 w 479"/>
                    <a:gd name="T27" fmla="*/ 247 h 792"/>
                    <a:gd name="T28" fmla="*/ 479 w 479"/>
                    <a:gd name="T29" fmla="*/ 207 h 792"/>
                    <a:gd name="T30" fmla="*/ 442 w 479"/>
                    <a:gd name="T31" fmla="*/ 172 h 792"/>
                    <a:gd name="T32" fmla="*/ 429 w 479"/>
                    <a:gd name="T33" fmla="*/ 45 h 792"/>
                    <a:gd name="T34" fmla="*/ 389 w 479"/>
                    <a:gd name="T35" fmla="*/ 0 h 792"/>
                    <a:gd name="T36" fmla="*/ 350 w 479"/>
                    <a:gd name="T37" fmla="*/ 48 h 792"/>
                    <a:gd name="T38" fmla="*/ 93 w 479"/>
                    <a:gd name="T39" fmla="*/ 43 h 792"/>
                    <a:gd name="T40" fmla="*/ 93 w 479"/>
                    <a:gd name="T41" fmla="*/ 120 h 792"/>
                    <a:gd name="T42" fmla="*/ 63 w 479"/>
                    <a:gd name="T43" fmla="*/ 125 h 792"/>
                    <a:gd name="T44" fmla="*/ 63 w 479"/>
                    <a:gd name="T45" fmla="*/ 148 h 792"/>
                    <a:gd name="T46" fmla="*/ 63 w 479"/>
                    <a:gd name="T47" fmla="*/ 297 h 792"/>
                    <a:gd name="T48" fmla="*/ 33 w 479"/>
                    <a:gd name="T49" fmla="*/ 307 h 792"/>
                    <a:gd name="T50" fmla="*/ 0 w 479"/>
                    <a:gd name="T51" fmla="*/ 415 h 79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479"/>
                    <a:gd name="T79" fmla="*/ 0 h 792"/>
                    <a:gd name="T80" fmla="*/ 479 w 479"/>
                    <a:gd name="T81" fmla="*/ 792 h 792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479" h="792">
                      <a:moveTo>
                        <a:pt x="0" y="415"/>
                      </a:moveTo>
                      <a:lnTo>
                        <a:pt x="25" y="495"/>
                      </a:lnTo>
                      <a:lnTo>
                        <a:pt x="45" y="580"/>
                      </a:lnTo>
                      <a:lnTo>
                        <a:pt x="95" y="614"/>
                      </a:lnTo>
                      <a:lnTo>
                        <a:pt x="162" y="727"/>
                      </a:lnTo>
                      <a:lnTo>
                        <a:pt x="262" y="792"/>
                      </a:lnTo>
                      <a:lnTo>
                        <a:pt x="350" y="777"/>
                      </a:lnTo>
                      <a:lnTo>
                        <a:pt x="399" y="752"/>
                      </a:lnTo>
                      <a:lnTo>
                        <a:pt x="367" y="667"/>
                      </a:lnTo>
                      <a:lnTo>
                        <a:pt x="317" y="617"/>
                      </a:lnTo>
                      <a:lnTo>
                        <a:pt x="352" y="589"/>
                      </a:lnTo>
                      <a:lnTo>
                        <a:pt x="352" y="517"/>
                      </a:lnTo>
                      <a:lnTo>
                        <a:pt x="409" y="420"/>
                      </a:lnTo>
                      <a:lnTo>
                        <a:pt x="434" y="247"/>
                      </a:lnTo>
                      <a:lnTo>
                        <a:pt x="479" y="207"/>
                      </a:lnTo>
                      <a:lnTo>
                        <a:pt x="442" y="172"/>
                      </a:lnTo>
                      <a:lnTo>
                        <a:pt x="429" y="45"/>
                      </a:lnTo>
                      <a:lnTo>
                        <a:pt x="389" y="0"/>
                      </a:lnTo>
                      <a:lnTo>
                        <a:pt x="350" y="48"/>
                      </a:lnTo>
                      <a:lnTo>
                        <a:pt x="93" y="43"/>
                      </a:lnTo>
                      <a:lnTo>
                        <a:pt x="93" y="120"/>
                      </a:lnTo>
                      <a:lnTo>
                        <a:pt x="63" y="125"/>
                      </a:lnTo>
                      <a:lnTo>
                        <a:pt x="63" y="148"/>
                      </a:lnTo>
                      <a:lnTo>
                        <a:pt x="63" y="297"/>
                      </a:lnTo>
                      <a:lnTo>
                        <a:pt x="33" y="307"/>
                      </a:lnTo>
                      <a:lnTo>
                        <a:pt x="0" y="41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6" name="Freeform 679"/>
                <p:cNvSpPr>
                  <a:spLocks/>
                </p:cNvSpPr>
                <p:nvPr/>
              </p:nvSpPr>
              <p:spPr bwMode="auto">
                <a:xfrm>
                  <a:off x="10259" y="10359"/>
                  <a:ext cx="479" cy="792"/>
                </a:xfrm>
                <a:custGeom>
                  <a:avLst/>
                  <a:gdLst>
                    <a:gd name="T0" fmla="*/ 0 w 479"/>
                    <a:gd name="T1" fmla="*/ 415 h 792"/>
                    <a:gd name="T2" fmla="*/ 25 w 479"/>
                    <a:gd name="T3" fmla="*/ 495 h 792"/>
                    <a:gd name="T4" fmla="*/ 45 w 479"/>
                    <a:gd name="T5" fmla="*/ 580 h 792"/>
                    <a:gd name="T6" fmla="*/ 95 w 479"/>
                    <a:gd name="T7" fmla="*/ 614 h 792"/>
                    <a:gd name="T8" fmla="*/ 162 w 479"/>
                    <a:gd name="T9" fmla="*/ 727 h 792"/>
                    <a:gd name="T10" fmla="*/ 262 w 479"/>
                    <a:gd name="T11" fmla="*/ 792 h 792"/>
                    <a:gd name="T12" fmla="*/ 350 w 479"/>
                    <a:gd name="T13" fmla="*/ 777 h 792"/>
                    <a:gd name="T14" fmla="*/ 399 w 479"/>
                    <a:gd name="T15" fmla="*/ 752 h 792"/>
                    <a:gd name="T16" fmla="*/ 367 w 479"/>
                    <a:gd name="T17" fmla="*/ 667 h 792"/>
                    <a:gd name="T18" fmla="*/ 317 w 479"/>
                    <a:gd name="T19" fmla="*/ 617 h 792"/>
                    <a:gd name="T20" fmla="*/ 352 w 479"/>
                    <a:gd name="T21" fmla="*/ 589 h 792"/>
                    <a:gd name="T22" fmla="*/ 352 w 479"/>
                    <a:gd name="T23" fmla="*/ 517 h 792"/>
                    <a:gd name="T24" fmla="*/ 409 w 479"/>
                    <a:gd name="T25" fmla="*/ 420 h 792"/>
                    <a:gd name="T26" fmla="*/ 434 w 479"/>
                    <a:gd name="T27" fmla="*/ 247 h 792"/>
                    <a:gd name="T28" fmla="*/ 479 w 479"/>
                    <a:gd name="T29" fmla="*/ 207 h 792"/>
                    <a:gd name="T30" fmla="*/ 442 w 479"/>
                    <a:gd name="T31" fmla="*/ 172 h 792"/>
                    <a:gd name="T32" fmla="*/ 429 w 479"/>
                    <a:gd name="T33" fmla="*/ 45 h 792"/>
                    <a:gd name="T34" fmla="*/ 389 w 479"/>
                    <a:gd name="T35" fmla="*/ 0 h 792"/>
                    <a:gd name="T36" fmla="*/ 350 w 479"/>
                    <a:gd name="T37" fmla="*/ 48 h 792"/>
                    <a:gd name="T38" fmla="*/ 93 w 479"/>
                    <a:gd name="T39" fmla="*/ 43 h 792"/>
                    <a:gd name="T40" fmla="*/ 93 w 479"/>
                    <a:gd name="T41" fmla="*/ 120 h 792"/>
                    <a:gd name="T42" fmla="*/ 63 w 479"/>
                    <a:gd name="T43" fmla="*/ 125 h 792"/>
                    <a:gd name="T44" fmla="*/ 63 w 479"/>
                    <a:gd name="T45" fmla="*/ 148 h 792"/>
                    <a:gd name="T46" fmla="*/ 63 w 479"/>
                    <a:gd name="T47" fmla="*/ 297 h 792"/>
                    <a:gd name="T48" fmla="*/ 33 w 479"/>
                    <a:gd name="T49" fmla="*/ 307 h 792"/>
                    <a:gd name="T50" fmla="*/ 0 w 479"/>
                    <a:gd name="T51" fmla="*/ 415 h 79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479"/>
                    <a:gd name="T79" fmla="*/ 0 h 792"/>
                    <a:gd name="T80" fmla="*/ 479 w 479"/>
                    <a:gd name="T81" fmla="*/ 792 h 792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479" h="792">
                      <a:moveTo>
                        <a:pt x="0" y="415"/>
                      </a:moveTo>
                      <a:lnTo>
                        <a:pt x="25" y="495"/>
                      </a:lnTo>
                      <a:lnTo>
                        <a:pt x="45" y="580"/>
                      </a:lnTo>
                      <a:lnTo>
                        <a:pt x="95" y="614"/>
                      </a:lnTo>
                      <a:lnTo>
                        <a:pt x="162" y="727"/>
                      </a:lnTo>
                      <a:lnTo>
                        <a:pt x="262" y="792"/>
                      </a:lnTo>
                      <a:lnTo>
                        <a:pt x="350" y="777"/>
                      </a:lnTo>
                      <a:lnTo>
                        <a:pt x="399" y="752"/>
                      </a:lnTo>
                      <a:lnTo>
                        <a:pt x="367" y="667"/>
                      </a:lnTo>
                      <a:lnTo>
                        <a:pt x="317" y="617"/>
                      </a:lnTo>
                      <a:lnTo>
                        <a:pt x="352" y="589"/>
                      </a:lnTo>
                      <a:lnTo>
                        <a:pt x="352" y="517"/>
                      </a:lnTo>
                      <a:lnTo>
                        <a:pt x="409" y="420"/>
                      </a:lnTo>
                      <a:lnTo>
                        <a:pt x="434" y="247"/>
                      </a:lnTo>
                      <a:lnTo>
                        <a:pt x="479" y="207"/>
                      </a:lnTo>
                      <a:lnTo>
                        <a:pt x="442" y="172"/>
                      </a:lnTo>
                      <a:lnTo>
                        <a:pt x="429" y="45"/>
                      </a:lnTo>
                      <a:lnTo>
                        <a:pt x="389" y="0"/>
                      </a:lnTo>
                      <a:lnTo>
                        <a:pt x="350" y="48"/>
                      </a:lnTo>
                      <a:lnTo>
                        <a:pt x="93" y="43"/>
                      </a:lnTo>
                      <a:lnTo>
                        <a:pt x="93" y="120"/>
                      </a:lnTo>
                      <a:lnTo>
                        <a:pt x="63" y="125"/>
                      </a:lnTo>
                      <a:lnTo>
                        <a:pt x="63" y="148"/>
                      </a:lnTo>
                      <a:lnTo>
                        <a:pt x="63" y="297"/>
                      </a:lnTo>
                      <a:lnTo>
                        <a:pt x="33" y="307"/>
                      </a:lnTo>
                      <a:lnTo>
                        <a:pt x="0" y="41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5" name="Group 680"/>
              <p:cNvGrpSpPr>
                <a:grpSpLocks/>
              </p:cNvGrpSpPr>
              <p:nvPr/>
            </p:nvGrpSpPr>
            <p:grpSpPr bwMode="auto">
              <a:xfrm>
                <a:off x="3478" y="3537"/>
                <a:ext cx="15" cy="24"/>
                <a:chOff x="10516" y="12342"/>
                <a:chExt cx="33" cy="62"/>
              </a:xfrm>
            </p:grpSpPr>
            <p:sp>
              <p:nvSpPr>
                <p:cNvPr id="313" name="Freeform 681"/>
                <p:cNvSpPr>
                  <a:spLocks/>
                </p:cNvSpPr>
                <p:nvPr/>
              </p:nvSpPr>
              <p:spPr bwMode="auto">
                <a:xfrm>
                  <a:off x="10516" y="12342"/>
                  <a:ext cx="33" cy="62"/>
                </a:xfrm>
                <a:custGeom>
                  <a:avLst/>
                  <a:gdLst>
                    <a:gd name="T0" fmla="*/ 0 w 33"/>
                    <a:gd name="T1" fmla="*/ 32 h 62"/>
                    <a:gd name="T2" fmla="*/ 18 w 33"/>
                    <a:gd name="T3" fmla="*/ 62 h 62"/>
                    <a:gd name="T4" fmla="*/ 33 w 33"/>
                    <a:gd name="T5" fmla="*/ 40 h 62"/>
                    <a:gd name="T6" fmla="*/ 28 w 33"/>
                    <a:gd name="T7" fmla="*/ 0 h 62"/>
                    <a:gd name="T8" fmla="*/ 0 w 33"/>
                    <a:gd name="T9" fmla="*/ 32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62"/>
                    <a:gd name="T17" fmla="*/ 33 w 33"/>
                    <a:gd name="T18" fmla="*/ 62 h 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62">
                      <a:moveTo>
                        <a:pt x="0" y="32"/>
                      </a:moveTo>
                      <a:lnTo>
                        <a:pt x="18" y="62"/>
                      </a:lnTo>
                      <a:lnTo>
                        <a:pt x="33" y="40"/>
                      </a:lnTo>
                      <a:lnTo>
                        <a:pt x="28" y="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4" name="Freeform 682"/>
                <p:cNvSpPr>
                  <a:spLocks/>
                </p:cNvSpPr>
                <p:nvPr/>
              </p:nvSpPr>
              <p:spPr bwMode="auto">
                <a:xfrm>
                  <a:off x="10516" y="12342"/>
                  <a:ext cx="33" cy="62"/>
                </a:xfrm>
                <a:custGeom>
                  <a:avLst/>
                  <a:gdLst>
                    <a:gd name="T0" fmla="*/ 0 w 33"/>
                    <a:gd name="T1" fmla="*/ 32 h 62"/>
                    <a:gd name="T2" fmla="*/ 18 w 33"/>
                    <a:gd name="T3" fmla="*/ 62 h 62"/>
                    <a:gd name="T4" fmla="*/ 33 w 33"/>
                    <a:gd name="T5" fmla="*/ 40 h 62"/>
                    <a:gd name="T6" fmla="*/ 28 w 33"/>
                    <a:gd name="T7" fmla="*/ 0 h 62"/>
                    <a:gd name="T8" fmla="*/ 0 w 33"/>
                    <a:gd name="T9" fmla="*/ 32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62"/>
                    <a:gd name="T17" fmla="*/ 33 w 33"/>
                    <a:gd name="T18" fmla="*/ 62 h 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62">
                      <a:moveTo>
                        <a:pt x="0" y="32"/>
                      </a:moveTo>
                      <a:lnTo>
                        <a:pt x="18" y="62"/>
                      </a:lnTo>
                      <a:lnTo>
                        <a:pt x="33" y="40"/>
                      </a:lnTo>
                      <a:lnTo>
                        <a:pt x="28" y="0"/>
                      </a:lnTo>
                      <a:lnTo>
                        <a:pt x="0" y="3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6" name="Group 683"/>
              <p:cNvGrpSpPr>
                <a:grpSpLocks/>
              </p:cNvGrpSpPr>
              <p:nvPr/>
            </p:nvGrpSpPr>
            <p:grpSpPr bwMode="auto">
              <a:xfrm>
                <a:off x="3464" y="3153"/>
                <a:ext cx="137" cy="164"/>
                <a:chOff x="10484" y="11331"/>
                <a:chExt cx="309" cy="432"/>
              </a:xfrm>
            </p:grpSpPr>
            <p:sp>
              <p:nvSpPr>
                <p:cNvPr id="311" name="Freeform 684"/>
                <p:cNvSpPr>
                  <a:spLocks/>
                </p:cNvSpPr>
                <p:nvPr/>
              </p:nvSpPr>
              <p:spPr bwMode="auto">
                <a:xfrm>
                  <a:off x="10484" y="11331"/>
                  <a:ext cx="309" cy="432"/>
                </a:xfrm>
                <a:custGeom>
                  <a:avLst/>
                  <a:gdLst>
                    <a:gd name="T0" fmla="*/ 0 w 309"/>
                    <a:gd name="T1" fmla="*/ 134 h 432"/>
                    <a:gd name="T2" fmla="*/ 2 w 309"/>
                    <a:gd name="T3" fmla="*/ 217 h 432"/>
                    <a:gd name="T4" fmla="*/ 42 w 309"/>
                    <a:gd name="T5" fmla="*/ 304 h 432"/>
                    <a:gd name="T6" fmla="*/ 95 w 309"/>
                    <a:gd name="T7" fmla="*/ 339 h 432"/>
                    <a:gd name="T8" fmla="*/ 125 w 309"/>
                    <a:gd name="T9" fmla="*/ 347 h 432"/>
                    <a:gd name="T10" fmla="*/ 154 w 309"/>
                    <a:gd name="T11" fmla="*/ 432 h 432"/>
                    <a:gd name="T12" fmla="*/ 267 w 309"/>
                    <a:gd name="T13" fmla="*/ 419 h 432"/>
                    <a:gd name="T14" fmla="*/ 309 w 309"/>
                    <a:gd name="T15" fmla="*/ 382 h 432"/>
                    <a:gd name="T16" fmla="*/ 267 w 309"/>
                    <a:gd name="T17" fmla="*/ 217 h 432"/>
                    <a:gd name="T18" fmla="*/ 277 w 309"/>
                    <a:gd name="T19" fmla="*/ 152 h 432"/>
                    <a:gd name="T20" fmla="*/ 127 w 309"/>
                    <a:gd name="T21" fmla="*/ 0 h 432"/>
                    <a:gd name="T22" fmla="*/ 92 w 309"/>
                    <a:gd name="T23" fmla="*/ 74 h 432"/>
                    <a:gd name="T24" fmla="*/ 80 w 309"/>
                    <a:gd name="T25" fmla="*/ 59 h 432"/>
                    <a:gd name="T26" fmla="*/ 62 w 309"/>
                    <a:gd name="T27" fmla="*/ 72 h 432"/>
                    <a:gd name="T28" fmla="*/ 62 w 309"/>
                    <a:gd name="T29" fmla="*/ 0 h 432"/>
                    <a:gd name="T30" fmla="*/ 22 w 309"/>
                    <a:gd name="T31" fmla="*/ 5 h 432"/>
                    <a:gd name="T32" fmla="*/ 30 w 309"/>
                    <a:gd name="T33" fmla="*/ 59 h 432"/>
                    <a:gd name="T34" fmla="*/ 35 w 309"/>
                    <a:gd name="T35" fmla="*/ 89 h 432"/>
                    <a:gd name="T36" fmla="*/ 0 w 309"/>
                    <a:gd name="T37" fmla="*/ 134 h 43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09"/>
                    <a:gd name="T58" fmla="*/ 0 h 432"/>
                    <a:gd name="T59" fmla="*/ 309 w 309"/>
                    <a:gd name="T60" fmla="*/ 432 h 43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09" h="432">
                      <a:moveTo>
                        <a:pt x="0" y="134"/>
                      </a:moveTo>
                      <a:lnTo>
                        <a:pt x="2" y="217"/>
                      </a:lnTo>
                      <a:lnTo>
                        <a:pt x="42" y="304"/>
                      </a:lnTo>
                      <a:lnTo>
                        <a:pt x="95" y="339"/>
                      </a:lnTo>
                      <a:lnTo>
                        <a:pt x="125" y="347"/>
                      </a:lnTo>
                      <a:lnTo>
                        <a:pt x="154" y="432"/>
                      </a:lnTo>
                      <a:lnTo>
                        <a:pt x="267" y="419"/>
                      </a:lnTo>
                      <a:lnTo>
                        <a:pt x="309" y="382"/>
                      </a:lnTo>
                      <a:lnTo>
                        <a:pt x="267" y="217"/>
                      </a:lnTo>
                      <a:lnTo>
                        <a:pt x="277" y="152"/>
                      </a:lnTo>
                      <a:lnTo>
                        <a:pt x="127" y="0"/>
                      </a:lnTo>
                      <a:lnTo>
                        <a:pt x="92" y="74"/>
                      </a:lnTo>
                      <a:lnTo>
                        <a:pt x="80" y="59"/>
                      </a:lnTo>
                      <a:lnTo>
                        <a:pt x="62" y="72"/>
                      </a:lnTo>
                      <a:lnTo>
                        <a:pt x="62" y="0"/>
                      </a:lnTo>
                      <a:lnTo>
                        <a:pt x="22" y="5"/>
                      </a:lnTo>
                      <a:lnTo>
                        <a:pt x="30" y="59"/>
                      </a:lnTo>
                      <a:lnTo>
                        <a:pt x="35" y="89"/>
                      </a:lnTo>
                      <a:lnTo>
                        <a:pt x="0" y="13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2" name="Freeform 685"/>
                <p:cNvSpPr>
                  <a:spLocks/>
                </p:cNvSpPr>
                <p:nvPr/>
              </p:nvSpPr>
              <p:spPr bwMode="auto">
                <a:xfrm>
                  <a:off x="10484" y="11331"/>
                  <a:ext cx="309" cy="432"/>
                </a:xfrm>
                <a:custGeom>
                  <a:avLst/>
                  <a:gdLst>
                    <a:gd name="T0" fmla="*/ 0 w 309"/>
                    <a:gd name="T1" fmla="*/ 134 h 432"/>
                    <a:gd name="T2" fmla="*/ 2 w 309"/>
                    <a:gd name="T3" fmla="*/ 217 h 432"/>
                    <a:gd name="T4" fmla="*/ 42 w 309"/>
                    <a:gd name="T5" fmla="*/ 304 h 432"/>
                    <a:gd name="T6" fmla="*/ 95 w 309"/>
                    <a:gd name="T7" fmla="*/ 339 h 432"/>
                    <a:gd name="T8" fmla="*/ 125 w 309"/>
                    <a:gd name="T9" fmla="*/ 347 h 432"/>
                    <a:gd name="T10" fmla="*/ 154 w 309"/>
                    <a:gd name="T11" fmla="*/ 432 h 432"/>
                    <a:gd name="T12" fmla="*/ 267 w 309"/>
                    <a:gd name="T13" fmla="*/ 419 h 432"/>
                    <a:gd name="T14" fmla="*/ 309 w 309"/>
                    <a:gd name="T15" fmla="*/ 382 h 432"/>
                    <a:gd name="T16" fmla="*/ 267 w 309"/>
                    <a:gd name="T17" fmla="*/ 217 h 432"/>
                    <a:gd name="T18" fmla="*/ 277 w 309"/>
                    <a:gd name="T19" fmla="*/ 152 h 432"/>
                    <a:gd name="T20" fmla="*/ 127 w 309"/>
                    <a:gd name="T21" fmla="*/ 0 h 432"/>
                    <a:gd name="T22" fmla="*/ 92 w 309"/>
                    <a:gd name="T23" fmla="*/ 74 h 432"/>
                    <a:gd name="T24" fmla="*/ 80 w 309"/>
                    <a:gd name="T25" fmla="*/ 59 h 432"/>
                    <a:gd name="T26" fmla="*/ 62 w 309"/>
                    <a:gd name="T27" fmla="*/ 72 h 432"/>
                    <a:gd name="T28" fmla="*/ 62 w 309"/>
                    <a:gd name="T29" fmla="*/ 0 h 432"/>
                    <a:gd name="T30" fmla="*/ 22 w 309"/>
                    <a:gd name="T31" fmla="*/ 5 h 432"/>
                    <a:gd name="T32" fmla="*/ 30 w 309"/>
                    <a:gd name="T33" fmla="*/ 59 h 432"/>
                    <a:gd name="T34" fmla="*/ 35 w 309"/>
                    <a:gd name="T35" fmla="*/ 89 h 432"/>
                    <a:gd name="T36" fmla="*/ 0 w 309"/>
                    <a:gd name="T37" fmla="*/ 134 h 43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09"/>
                    <a:gd name="T58" fmla="*/ 0 h 432"/>
                    <a:gd name="T59" fmla="*/ 309 w 309"/>
                    <a:gd name="T60" fmla="*/ 432 h 43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09" h="432">
                      <a:moveTo>
                        <a:pt x="0" y="134"/>
                      </a:moveTo>
                      <a:lnTo>
                        <a:pt x="2" y="217"/>
                      </a:lnTo>
                      <a:lnTo>
                        <a:pt x="42" y="304"/>
                      </a:lnTo>
                      <a:lnTo>
                        <a:pt x="95" y="339"/>
                      </a:lnTo>
                      <a:lnTo>
                        <a:pt x="125" y="347"/>
                      </a:lnTo>
                      <a:lnTo>
                        <a:pt x="154" y="432"/>
                      </a:lnTo>
                      <a:lnTo>
                        <a:pt x="267" y="419"/>
                      </a:lnTo>
                      <a:lnTo>
                        <a:pt x="309" y="382"/>
                      </a:lnTo>
                      <a:lnTo>
                        <a:pt x="267" y="217"/>
                      </a:lnTo>
                      <a:lnTo>
                        <a:pt x="277" y="152"/>
                      </a:lnTo>
                      <a:lnTo>
                        <a:pt x="127" y="0"/>
                      </a:lnTo>
                      <a:lnTo>
                        <a:pt x="92" y="74"/>
                      </a:lnTo>
                      <a:lnTo>
                        <a:pt x="80" y="59"/>
                      </a:lnTo>
                      <a:lnTo>
                        <a:pt x="62" y="72"/>
                      </a:lnTo>
                      <a:lnTo>
                        <a:pt x="62" y="0"/>
                      </a:lnTo>
                      <a:lnTo>
                        <a:pt x="22" y="5"/>
                      </a:lnTo>
                      <a:lnTo>
                        <a:pt x="30" y="59"/>
                      </a:lnTo>
                      <a:lnTo>
                        <a:pt x="35" y="89"/>
                      </a:lnTo>
                      <a:lnTo>
                        <a:pt x="0" y="134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7" name="Group 686"/>
              <p:cNvGrpSpPr>
                <a:grpSpLocks/>
              </p:cNvGrpSpPr>
              <p:nvPr/>
            </p:nvGrpSpPr>
            <p:grpSpPr bwMode="auto">
              <a:xfrm>
                <a:off x="3085" y="2971"/>
                <a:ext cx="27" cy="76"/>
                <a:chOff x="9628" y="10851"/>
                <a:chExt cx="60" cy="202"/>
              </a:xfrm>
            </p:grpSpPr>
            <p:sp>
              <p:nvSpPr>
                <p:cNvPr id="309" name="Freeform 687"/>
                <p:cNvSpPr>
                  <a:spLocks/>
                </p:cNvSpPr>
                <p:nvPr/>
              </p:nvSpPr>
              <p:spPr bwMode="auto">
                <a:xfrm>
                  <a:off x="9628" y="10851"/>
                  <a:ext cx="60" cy="202"/>
                </a:xfrm>
                <a:custGeom>
                  <a:avLst/>
                  <a:gdLst>
                    <a:gd name="T0" fmla="*/ 0 w 60"/>
                    <a:gd name="T1" fmla="*/ 0 h 202"/>
                    <a:gd name="T2" fmla="*/ 27 w 60"/>
                    <a:gd name="T3" fmla="*/ 10 h 202"/>
                    <a:gd name="T4" fmla="*/ 60 w 60"/>
                    <a:gd name="T5" fmla="*/ 190 h 202"/>
                    <a:gd name="T6" fmla="*/ 37 w 60"/>
                    <a:gd name="T7" fmla="*/ 202 h 202"/>
                    <a:gd name="T8" fmla="*/ 0 w 60"/>
                    <a:gd name="T9" fmla="*/ 0 h 2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02"/>
                    <a:gd name="T17" fmla="*/ 60 w 60"/>
                    <a:gd name="T18" fmla="*/ 202 h 2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02">
                      <a:moveTo>
                        <a:pt x="0" y="0"/>
                      </a:moveTo>
                      <a:lnTo>
                        <a:pt x="27" y="10"/>
                      </a:lnTo>
                      <a:lnTo>
                        <a:pt x="60" y="190"/>
                      </a:lnTo>
                      <a:lnTo>
                        <a:pt x="37" y="2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0" name="Freeform 688"/>
                <p:cNvSpPr>
                  <a:spLocks/>
                </p:cNvSpPr>
                <p:nvPr/>
              </p:nvSpPr>
              <p:spPr bwMode="auto">
                <a:xfrm>
                  <a:off x="9628" y="10851"/>
                  <a:ext cx="60" cy="202"/>
                </a:xfrm>
                <a:custGeom>
                  <a:avLst/>
                  <a:gdLst>
                    <a:gd name="T0" fmla="*/ 0 w 60"/>
                    <a:gd name="T1" fmla="*/ 0 h 202"/>
                    <a:gd name="T2" fmla="*/ 27 w 60"/>
                    <a:gd name="T3" fmla="*/ 10 h 202"/>
                    <a:gd name="T4" fmla="*/ 60 w 60"/>
                    <a:gd name="T5" fmla="*/ 190 h 202"/>
                    <a:gd name="T6" fmla="*/ 37 w 60"/>
                    <a:gd name="T7" fmla="*/ 202 h 202"/>
                    <a:gd name="T8" fmla="*/ 0 w 60"/>
                    <a:gd name="T9" fmla="*/ 0 h 2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02"/>
                    <a:gd name="T17" fmla="*/ 60 w 60"/>
                    <a:gd name="T18" fmla="*/ 202 h 2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02">
                      <a:moveTo>
                        <a:pt x="0" y="0"/>
                      </a:moveTo>
                      <a:lnTo>
                        <a:pt x="27" y="10"/>
                      </a:lnTo>
                      <a:lnTo>
                        <a:pt x="60" y="190"/>
                      </a:lnTo>
                      <a:lnTo>
                        <a:pt x="37" y="20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8" name="Group 689"/>
              <p:cNvGrpSpPr>
                <a:grpSpLocks/>
              </p:cNvGrpSpPr>
              <p:nvPr/>
            </p:nvGrpSpPr>
            <p:grpSpPr bwMode="auto">
              <a:xfrm>
                <a:off x="3465" y="3079"/>
                <a:ext cx="66" cy="80"/>
                <a:chOff x="10486" y="11136"/>
                <a:chExt cx="150" cy="210"/>
              </a:xfrm>
            </p:grpSpPr>
            <p:sp>
              <p:nvSpPr>
                <p:cNvPr id="307" name="Freeform 690"/>
                <p:cNvSpPr>
                  <a:spLocks/>
                </p:cNvSpPr>
                <p:nvPr/>
              </p:nvSpPr>
              <p:spPr bwMode="auto">
                <a:xfrm>
                  <a:off x="10486" y="11136"/>
                  <a:ext cx="150" cy="210"/>
                </a:xfrm>
                <a:custGeom>
                  <a:avLst/>
                  <a:gdLst>
                    <a:gd name="T0" fmla="*/ 0 w 150"/>
                    <a:gd name="T1" fmla="*/ 210 h 210"/>
                    <a:gd name="T2" fmla="*/ 20 w 150"/>
                    <a:gd name="T3" fmla="*/ 202 h 210"/>
                    <a:gd name="T4" fmla="*/ 58 w 150"/>
                    <a:gd name="T5" fmla="*/ 192 h 210"/>
                    <a:gd name="T6" fmla="*/ 60 w 150"/>
                    <a:gd name="T7" fmla="*/ 165 h 210"/>
                    <a:gd name="T8" fmla="*/ 120 w 150"/>
                    <a:gd name="T9" fmla="*/ 147 h 210"/>
                    <a:gd name="T10" fmla="*/ 150 w 150"/>
                    <a:gd name="T11" fmla="*/ 75 h 210"/>
                    <a:gd name="T12" fmla="*/ 120 w 150"/>
                    <a:gd name="T13" fmla="*/ 0 h 210"/>
                    <a:gd name="T14" fmla="*/ 35 w 150"/>
                    <a:gd name="T15" fmla="*/ 12 h 210"/>
                    <a:gd name="T16" fmla="*/ 43 w 150"/>
                    <a:gd name="T17" fmla="*/ 72 h 210"/>
                    <a:gd name="T18" fmla="*/ 20 w 150"/>
                    <a:gd name="T19" fmla="*/ 107 h 210"/>
                    <a:gd name="T20" fmla="*/ 0 w 150"/>
                    <a:gd name="T21" fmla="*/ 210 h 21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0"/>
                    <a:gd name="T34" fmla="*/ 0 h 210"/>
                    <a:gd name="T35" fmla="*/ 150 w 150"/>
                    <a:gd name="T36" fmla="*/ 210 h 21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0" h="210">
                      <a:moveTo>
                        <a:pt x="0" y="210"/>
                      </a:moveTo>
                      <a:lnTo>
                        <a:pt x="20" y="202"/>
                      </a:lnTo>
                      <a:lnTo>
                        <a:pt x="58" y="192"/>
                      </a:lnTo>
                      <a:lnTo>
                        <a:pt x="60" y="165"/>
                      </a:lnTo>
                      <a:lnTo>
                        <a:pt x="120" y="147"/>
                      </a:lnTo>
                      <a:lnTo>
                        <a:pt x="150" y="75"/>
                      </a:lnTo>
                      <a:lnTo>
                        <a:pt x="120" y="0"/>
                      </a:lnTo>
                      <a:lnTo>
                        <a:pt x="35" y="12"/>
                      </a:lnTo>
                      <a:lnTo>
                        <a:pt x="43" y="72"/>
                      </a:lnTo>
                      <a:lnTo>
                        <a:pt x="20" y="107"/>
                      </a:lnTo>
                      <a:lnTo>
                        <a:pt x="0" y="21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08" name="Freeform 691"/>
                <p:cNvSpPr>
                  <a:spLocks/>
                </p:cNvSpPr>
                <p:nvPr/>
              </p:nvSpPr>
              <p:spPr bwMode="auto">
                <a:xfrm>
                  <a:off x="10486" y="11136"/>
                  <a:ext cx="150" cy="210"/>
                </a:xfrm>
                <a:custGeom>
                  <a:avLst/>
                  <a:gdLst>
                    <a:gd name="T0" fmla="*/ 0 w 150"/>
                    <a:gd name="T1" fmla="*/ 210 h 210"/>
                    <a:gd name="T2" fmla="*/ 20 w 150"/>
                    <a:gd name="T3" fmla="*/ 202 h 210"/>
                    <a:gd name="T4" fmla="*/ 58 w 150"/>
                    <a:gd name="T5" fmla="*/ 192 h 210"/>
                    <a:gd name="T6" fmla="*/ 60 w 150"/>
                    <a:gd name="T7" fmla="*/ 165 h 210"/>
                    <a:gd name="T8" fmla="*/ 120 w 150"/>
                    <a:gd name="T9" fmla="*/ 147 h 210"/>
                    <a:gd name="T10" fmla="*/ 150 w 150"/>
                    <a:gd name="T11" fmla="*/ 75 h 210"/>
                    <a:gd name="T12" fmla="*/ 120 w 150"/>
                    <a:gd name="T13" fmla="*/ 0 h 210"/>
                    <a:gd name="T14" fmla="*/ 35 w 150"/>
                    <a:gd name="T15" fmla="*/ 12 h 210"/>
                    <a:gd name="T16" fmla="*/ 43 w 150"/>
                    <a:gd name="T17" fmla="*/ 72 h 210"/>
                    <a:gd name="T18" fmla="*/ 20 w 150"/>
                    <a:gd name="T19" fmla="*/ 107 h 210"/>
                    <a:gd name="T20" fmla="*/ 0 w 150"/>
                    <a:gd name="T21" fmla="*/ 210 h 21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0"/>
                    <a:gd name="T34" fmla="*/ 0 h 210"/>
                    <a:gd name="T35" fmla="*/ 150 w 150"/>
                    <a:gd name="T36" fmla="*/ 210 h 21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0" h="210">
                      <a:moveTo>
                        <a:pt x="0" y="210"/>
                      </a:moveTo>
                      <a:lnTo>
                        <a:pt x="20" y="202"/>
                      </a:lnTo>
                      <a:lnTo>
                        <a:pt x="58" y="192"/>
                      </a:lnTo>
                      <a:lnTo>
                        <a:pt x="60" y="165"/>
                      </a:lnTo>
                      <a:lnTo>
                        <a:pt x="120" y="147"/>
                      </a:lnTo>
                      <a:lnTo>
                        <a:pt x="150" y="75"/>
                      </a:lnTo>
                      <a:lnTo>
                        <a:pt x="120" y="0"/>
                      </a:lnTo>
                      <a:lnTo>
                        <a:pt x="35" y="12"/>
                      </a:lnTo>
                      <a:lnTo>
                        <a:pt x="43" y="72"/>
                      </a:lnTo>
                      <a:lnTo>
                        <a:pt x="20" y="107"/>
                      </a:lnTo>
                      <a:lnTo>
                        <a:pt x="0" y="21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9" name="Group 692"/>
              <p:cNvGrpSpPr>
                <a:grpSpLocks/>
              </p:cNvGrpSpPr>
              <p:nvPr/>
            </p:nvGrpSpPr>
            <p:grpSpPr bwMode="auto">
              <a:xfrm>
                <a:off x="3399" y="2645"/>
                <a:ext cx="142" cy="158"/>
                <a:chOff x="10337" y="9992"/>
                <a:chExt cx="321" cy="417"/>
              </a:xfrm>
            </p:grpSpPr>
            <p:sp>
              <p:nvSpPr>
                <p:cNvPr id="305" name="Freeform 693"/>
                <p:cNvSpPr>
                  <a:spLocks/>
                </p:cNvSpPr>
                <p:nvPr/>
              </p:nvSpPr>
              <p:spPr bwMode="auto">
                <a:xfrm>
                  <a:off x="10337" y="9992"/>
                  <a:ext cx="321" cy="417"/>
                </a:xfrm>
                <a:custGeom>
                  <a:avLst/>
                  <a:gdLst>
                    <a:gd name="T0" fmla="*/ 0 w 321"/>
                    <a:gd name="T1" fmla="*/ 73 h 417"/>
                    <a:gd name="T2" fmla="*/ 10 w 321"/>
                    <a:gd name="T3" fmla="*/ 412 h 417"/>
                    <a:gd name="T4" fmla="*/ 269 w 321"/>
                    <a:gd name="T5" fmla="*/ 417 h 417"/>
                    <a:gd name="T6" fmla="*/ 314 w 321"/>
                    <a:gd name="T7" fmla="*/ 367 h 417"/>
                    <a:gd name="T8" fmla="*/ 321 w 321"/>
                    <a:gd name="T9" fmla="*/ 332 h 417"/>
                    <a:gd name="T10" fmla="*/ 222 w 321"/>
                    <a:gd name="T11" fmla="*/ 88 h 417"/>
                    <a:gd name="T12" fmla="*/ 269 w 321"/>
                    <a:gd name="T13" fmla="*/ 165 h 417"/>
                    <a:gd name="T14" fmla="*/ 289 w 321"/>
                    <a:gd name="T15" fmla="*/ 105 h 417"/>
                    <a:gd name="T16" fmla="*/ 269 w 321"/>
                    <a:gd name="T17" fmla="*/ 15 h 417"/>
                    <a:gd name="T18" fmla="*/ 209 w 321"/>
                    <a:gd name="T19" fmla="*/ 33 h 417"/>
                    <a:gd name="T20" fmla="*/ 207 w 321"/>
                    <a:gd name="T21" fmla="*/ 3 h 417"/>
                    <a:gd name="T22" fmla="*/ 177 w 321"/>
                    <a:gd name="T23" fmla="*/ 3 h 417"/>
                    <a:gd name="T24" fmla="*/ 119 w 321"/>
                    <a:gd name="T25" fmla="*/ 35 h 417"/>
                    <a:gd name="T26" fmla="*/ 10 w 321"/>
                    <a:gd name="T27" fmla="*/ 0 h 417"/>
                    <a:gd name="T28" fmla="*/ 0 w 321"/>
                    <a:gd name="T29" fmla="*/ 73 h 41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21"/>
                    <a:gd name="T46" fmla="*/ 0 h 417"/>
                    <a:gd name="T47" fmla="*/ 321 w 321"/>
                    <a:gd name="T48" fmla="*/ 417 h 41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21" h="417">
                      <a:moveTo>
                        <a:pt x="0" y="73"/>
                      </a:moveTo>
                      <a:lnTo>
                        <a:pt x="10" y="412"/>
                      </a:lnTo>
                      <a:lnTo>
                        <a:pt x="269" y="417"/>
                      </a:lnTo>
                      <a:lnTo>
                        <a:pt x="314" y="367"/>
                      </a:lnTo>
                      <a:lnTo>
                        <a:pt x="321" y="332"/>
                      </a:lnTo>
                      <a:lnTo>
                        <a:pt x="222" y="88"/>
                      </a:lnTo>
                      <a:lnTo>
                        <a:pt x="269" y="165"/>
                      </a:lnTo>
                      <a:lnTo>
                        <a:pt x="289" y="105"/>
                      </a:lnTo>
                      <a:lnTo>
                        <a:pt x="269" y="15"/>
                      </a:lnTo>
                      <a:lnTo>
                        <a:pt x="209" y="33"/>
                      </a:lnTo>
                      <a:lnTo>
                        <a:pt x="207" y="3"/>
                      </a:lnTo>
                      <a:lnTo>
                        <a:pt x="177" y="3"/>
                      </a:lnTo>
                      <a:lnTo>
                        <a:pt x="119" y="35"/>
                      </a:lnTo>
                      <a:lnTo>
                        <a:pt x="10" y="0"/>
                      </a:ln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06" name="Freeform 694"/>
                <p:cNvSpPr>
                  <a:spLocks/>
                </p:cNvSpPr>
                <p:nvPr/>
              </p:nvSpPr>
              <p:spPr bwMode="auto">
                <a:xfrm>
                  <a:off x="10337" y="9992"/>
                  <a:ext cx="321" cy="417"/>
                </a:xfrm>
                <a:custGeom>
                  <a:avLst/>
                  <a:gdLst>
                    <a:gd name="T0" fmla="*/ 0 w 321"/>
                    <a:gd name="T1" fmla="*/ 73 h 417"/>
                    <a:gd name="T2" fmla="*/ 10 w 321"/>
                    <a:gd name="T3" fmla="*/ 412 h 417"/>
                    <a:gd name="T4" fmla="*/ 269 w 321"/>
                    <a:gd name="T5" fmla="*/ 417 h 417"/>
                    <a:gd name="T6" fmla="*/ 314 w 321"/>
                    <a:gd name="T7" fmla="*/ 367 h 417"/>
                    <a:gd name="T8" fmla="*/ 321 w 321"/>
                    <a:gd name="T9" fmla="*/ 332 h 417"/>
                    <a:gd name="T10" fmla="*/ 222 w 321"/>
                    <a:gd name="T11" fmla="*/ 88 h 417"/>
                    <a:gd name="T12" fmla="*/ 269 w 321"/>
                    <a:gd name="T13" fmla="*/ 165 h 417"/>
                    <a:gd name="T14" fmla="*/ 289 w 321"/>
                    <a:gd name="T15" fmla="*/ 105 h 417"/>
                    <a:gd name="T16" fmla="*/ 269 w 321"/>
                    <a:gd name="T17" fmla="*/ 15 h 417"/>
                    <a:gd name="T18" fmla="*/ 209 w 321"/>
                    <a:gd name="T19" fmla="*/ 33 h 417"/>
                    <a:gd name="T20" fmla="*/ 207 w 321"/>
                    <a:gd name="T21" fmla="*/ 3 h 417"/>
                    <a:gd name="T22" fmla="*/ 177 w 321"/>
                    <a:gd name="T23" fmla="*/ 3 h 417"/>
                    <a:gd name="T24" fmla="*/ 119 w 321"/>
                    <a:gd name="T25" fmla="*/ 35 h 417"/>
                    <a:gd name="T26" fmla="*/ 10 w 321"/>
                    <a:gd name="T27" fmla="*/ 0 h 417"/>
                    <a:gd name="T28" fmla="*/ 0 w 321"/>
                    <a:gd name="T29" fmla="*/ 73 h 41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21"/>
                    <a:gd name="T46" fmla="*/ 0 h 417"/>
                    <a:gd name="T47" fmla="*/ 321 w 321"/>
                    <a:gd name="T48" fmla="*/ 417 h 417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21" h="417">
                      <a:moveTo>
                        <a:pt x="0" y="73"/>
                      </a:moveTo>
                      <a:lnTo>
                        <a:pt x="10" y="412"/>
                      </a:lnTo>
                      <a:lnTo>
                        <a:pt x="269" y="417"/>
                      </a:lnTo>
                      <a:lnTo>
                        <a:pt x="314" y="367"/>
                      </a:lnTo>
                      <a:lnTo>
                        <a:pt x="321" y="332"/>
                      </a:lnTo>
                      <a:lnTo>
                        <a:pt x="222" y="88"/>
                      </a:lnTo>
                      <a:lnTo>
                        <a:pt x="269" y="165"/>
                      </a:lnTo>
                      <a:lnTo>
                        <a:pt x="289" y="105"/>
                      </a:lnTo>
                      <a:lnTo>
                        <a:pt x="269" y="15"/>
                      </a:lnTo>
                      <a:lnTo>
                        <a:pt x="209" y="33"/>
                      </a:lnTo>
                      <a:lnTo>
                        <a:pt x="207" y="3"/>
                      </a:lnTo>
                      <a:lnTo>
                        <a:pt x="177" y="3"/>
                      </a:lnTo>
                      <a:lnTo>
                        <a:pt x="119" y="35"/>
                      </a:lnTo>
                      <a:lnTo>
                        <a:pt x="10" y="0"/>
                      </a:lnTo>
                      <a:lnTo>
                        <a:pt x="0" y="7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0" name="Group 695"/>
              <p:cNvGrpSpPr>
                <a:grpSpLocks/>
              </p:cNvGrpSpPr>
              <p:nvPr/>
            </p:nvGrpSpPr>
            <p:grpSpPr bwMode="auto">
              <a:xfrm>
                <a:off x="3021" y="2911"/>
                <a:ext cx="95" cy="83"/>
                <a:chOff x="9483" y="10694"/>
                <a:chExt cx="215" cy="217"/>
              </a:xfrm>
            </p:grpSpPr>
            <p:sp>
              <p:nvSpPr>
                <p:cNvPr id="303" name="Freeform 696"/>
                <p:cNvSpPr>
                  <a:spLocks/>
                </p:cNvSpPr>
                <p:nvPr/>
              </p:nvSpPr>
              <p:spPr bwMode="auto">
                <a:xfrm>
                  <a:off x="9483" y="10694"/>
                  <a:ext cx="215" cy="217"/>
                </a:xfrm>
                <a:custGeom>
                  <a:avLst/>
                  <a:gdLst>
                    <a:gd name="T0" fmla="*/ 0 w 215"/>
                    <a:gd name="T1" fmla="*/ 185 h 217"/>
                    <a:gd name="T2" fmla="*/ 13 w 215"/>
                    <a:gd name="T3" fmla="*/ 210 h 217"/>
                    <a:gd name="T4" fmla="*/ 70 w 215"/>
                    <a:gd name="T5" fmla="*/ 217 h 217"/>
                    <a:gd name="T6" fmla="*/ 67 w 215"/>
                    <a:gd name="T7" fmla="*/ 162 h 217"/>
                    <a:gd name="T8" fmla="*/ 142 w 215"/>
                    <a:gd name="T9" fmla="*/ 152 h 217"/>
                    <a:gd name="T10" fmla="*/ 172 w 215"/>
                    <a:gd name="T11" fmla="*/ 162 h 217"/>
                    <a:gd name="T12" fmla="*/ 215 w 215"/>
                    <a:gd name="T13" fmla="*/ 120 h 217"/>
                    <a:gd name="T14" fmla="*/ 160 w 215"/>
                    <a:gd name="T15" fmla="*/ 32 h 217"/>
                    <a:gd name="T16" fmla="*/ 152 w 215"/>
                    <a:gd name="T17" fmla="*/ 0 h 217"/>
                    <a:gd name="T18" fmla="*/ 30 w 215"/>
                    <a:gd name="T19" fmla="*/ 70 h 217"/>
                    <a:gd name="T20" fmla="*/ 0 w 215"/>
                    <a:gd name="T21" fmla="*/ 185 h 21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15"/>
                    <a:gd name="T34" fmla="*/ 0 h 217"/>
                    <a:gd name="T35" fmla="*/ 215 w 215"/>
                    <a:gd name="T36" fmla="*/ 217 h 21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15" h="217">
                      <a:moveTo>
                        <a:pt x="0" y="185"/>
                      </a:moveTo>
                      <a:lnTo>
                        <a:pt x="13" y="210"/>
                      </a:lnTo>
                      <a:lnTo>
                        <a:pt x="70" y="217"/>
                      </a:lnTo>
                      <a:lnTo>
                        <a:pt x="67" y="162"/>
                      </a:lnTo>
                      <a:lnTo>
                        <a:pt x="142" y="152"/>
                      </a:lnTo>
                      <a:lnTo>
                        <a:pt x="172" y="162"/>
                      </a:lnTo>
                      <a:lnTo>
                        <a:pt x="215" y="120"/>
                      </a:lnTo>
                      <a:lnTo>
                        <a:pt x="160" y="32"/>
                      </a:lnTo>
                      <a:lnTo>
                        <a:pt x="152" y="0"/>
                      </a:lnTo>
                      <a:lnTo>
                        <a:pt x="30" y="70"/>
                      </a:lnTo>
                      <a:lnTo>
                        <a:pt x="0" y="18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04" name="Freeform 697"/>
                <p:cNvSpPr>
                  <a:spLocks/>
                </p:cNvSpPr>
                <p:nvPr/>
              </p:nvSpPr>
              <p:spPr bwMode="auto">
                <a:xfrm>
                  <a:off x="9483" y="10694"/>
                  <a:ext cx="215" cy="217"/>
                </a:xfrm>
                <a:custGeom>
                  <a:avLst/>
                  <a:gdLst>
                    <a:gd name="T0" fmla="*/ 0 w 215"/>
                    <a:gd name="T1" fmla="*/ 185 h 217"/>
                    <a:gd name="T2" fmla="*/ 13 w 215"/>
                    <a:gd name="T3" fmla="*/ 210 h 217"/>
                    <a:gd name="T4" fmla="*/ 70 w 215"/>
                    <a:gd name="T5" fmla="*/ 217 h 217"/>
                    <a:gd name="T6" fmla="*/ 67 w 215"/>
                    <a:gd name="T7" fmla="*/ 162 h 217"/>
                    <a:gd name="T8" fmla="*/ 142 w 215"/>
                    <a:gd name="T9" fmla="*/ 152 h 217"/>
                    <a:gd name="T10" fmla="*/ 172 w 215"/>
                    <a:gd name="T11" fmla="*/ 162 h 217"/>
                    <a:gd name="T12" fmla="*/ 215 w 215"/>
                    <a:gd name="T13" fmla="*/ 120 h 217"/>
                    <a:gd name="T14" fmla="*/ 160 w 215"/>
                    <a:gd name="T15" fmla="*/ 32 h 217"/>
                    <a:gd name="T16" fmla="*/ 152 w 215"/>
                    <a:gd name="T17" fmla="*/ 0 h 217"/>
                    <a:gd name="T18" fmla="*/ 30 w 215"/>
                    <a:gd name="T19" fmla="*/ 70 h 217"/>
                    <a:gd name="T20" fmla="*/ 0 w 215"/>
                    <a:gd name="T21" fmla="*/ 185 h 21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15"/>
                    <a:gd name="T34" fmla="*/ 0 h 217"/>
                    <a:gd name="T35" fmla="*/ 215 w 215"/>
                    <a:gd name="T36" fmla="*/ 217 h 21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15" h="217">
                      <a:moveTo>
                        <a:pt x="0" y="185"/>
                      </a:moveTo>
                      <a:lnTo>
                        <a:pt x="13" y="210"/>
                      </a:lnTo>
                      <a:lnTo>
                        <a:pt x="70" y="217"/>
                      </a:lnTo>
                      <a:lnTo>
                        <a:pt x="67" y="162"/>
                      </a:lnTo>
                      <a:lnTo>
                        <a:pt x="142" y="152"/>
                      </a:lnTo>
                      <a:lnTo>
                        <a:pt x="172" y="162"/>
                      </a:lnTo>
                      <a:lnTo>
                        <a:pt x="215" y="120"/>
                      </a:lnTo>
                      <a:lnTo>
                        <a:pt x="160" y="32"/>
                      </a:lnTo>
                      <a:lnTo>
                        <a:pt x="152" y="0"/>
                      </a:lnTo>
                      <a:lnTo>
                        <a:pt x="30" y="70"/>
                      </a:lnTo>
                      <a:lnTo>
                        <a:pt x="0" y="18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1" name="Group 698"/>
              <p:cNvGrpSpPr>
                <a:grpSpLocks/>
              </p:cNvGrpSpPr>
              <p:nvPr/>
            </p:nvGrpSpPr>
            <p:grpSpPr bwMode="auto">
              <a:xfrm>
                <a:off x="3366" y="3262"/>
                <a:ext cx="149" cy="149"/>
                <a:chOff x="10262" y="11618"/>
                <a:chExt cx="337" cy="392"/>
              </a:xfrm>
            </p:grpSpPr>
            <p:sp>
              <p:nvSpPr>
                <p:cNvPr id="301" name="Freeform 699"/>
                <p:cNvSpPr>
                  <a:spLocks/>
                </p:cNvSpPr>
                <p:nvPr/>
              </p:nvSpPr>
              <p:spPr bwMode="auto">
                <a:xfrm>
                  <a:off x="10262" y="11618"/>
                  <a:ext cx="337" cy="392"/>
                </a:xfrm>
                <a:custGeom>
                  <a:avLst/>
                  <a:gdLst>
                    <a:gd name="T0" fmla="*/ 0 w 337"/>
                    <a:gd name="T1" fmla="*/ 192 h 392"/>
                    <a:gd name="T2" fmla="*/ 0 w 337"/>
                    <a:gd name="T3" fmla="*/ 344 h 392"/>
                    <a:gd name="T4" fmla="*/ 35 w 337"/>
                    <a:gd name="T5" fmla="*/ 384 h 392"/>
                    <a:gd name="T6" fmla="*/ 90 w 337"/>
                    <a:gd name="T7" fmla="*/ 392 h 392"/>
                    <a:gd name="T8" fmla="*/ 139 w 337"/>
                    <a:gd name="T9" fmla="*/ 392 h 392"/>
                    <a:gd name="T10" fmla="*/ 192 w 337"/>
                    <a:gd name="T11" fmla="*/ 337 h 392"/>
                    <a:gd name="T12" fmla="*/ 194 w 337"/>
                    <a:gd name="T13" fmla="*/ 317 h 392"/>
                    <a:gd name="T14" fmla="*/ 237 w 337"/>
                    <a:gd name="T15" fmla="*/ 302 h 392"/>
                    <a:gd name="T16" fmla="*/ 227 w 337"/>
                    <a:gd name="T17" fmla="*/ 279 h 392"/>
                    <a:gd name="T18" fmla="*/ 319 w 337"/>
                    <a:gd name="T19" fmla="*/ 237 h 392"/>
                    <a:gd name="T20" fmla="*/ 307 w 337"/>
                    <a:gd name="T21" fmla="*/ 217 h 392"/>
                    <a:gd name="T22" fmla="*/ 337 w 337"/>
                    <a:gd name="T23" fmla="*/ 100 h 392"/>
                    <a:gd name="T24" fmla="*/ 314 w 337"/>
                    <a:gd name="T25" fmla="*/ 50 h 392"/>
                    <a:gd name="T26" fmla="*/ 262 w 337"/>
                    <a:gd name="T27" fmla="*/ 12 h 392"/>
                    <a:gd name="T28" fmla="*/ 244 w 337"/>
                    <a:gd name="T29" fmla="*/ 0 h 392"/>
                    <a:gd name="T30" fmla="*/ 194 w 337"/>
                    <a:gd name="T31" fmla="*/ 35 h 392"/>
                    <a:gd name="T32" fmla="*/ 189 w 337"/>
                    <a:gd name="T33" fmla="*/ 142 h 392"/>
                    <a:gd name="T34" fmla="*/ 219 w 337"/>
                    <a:gd name="T35" fmla="*/ 162 h 392"/>
                    <a:gd name="T36" fmla="*/ 224 w 337"/>
                    <a:gd name="T37" fmla="*/ 202 h 392"/>
                    <a:gd name="T38" fmla="*/ 57 w 337"/>
                    <a:gd name="T39" fmla="*/ 105 h 392"/>
                    <a:gd name="T40" fmla="*/ 65 w 337"/>
                    <a:gd name="T41" fmla="*/ 192 h 392"/>
                    <a:gd name="T42" fmla="*/ 0 w 337"/>
                    <a:gd name="T43" fmla="*/ 192 h 39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337"/>
                    <a:gd name="T67" fmla="*/ 0 h 392"/>
                    <a:gd name="T68" fmla="*/ 337 w 337"/>
                    <a:gd name="T69" fmla="*/ 392 h 392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337" h="392">
                      <a:moveTo>
                        <a:pt x="0" y="192"/>
                      </a:moveTo>
                      <a:lnTo>
                        <a:pt x="0" y="344"/>
                      </a:lnTo>
                      <a:lnTo>
                        <a:pt x="35" y="384"/>
                      </a:lnTo>
                      <a:lnTo>
                        <a:pt x="90" y="392"/>
                      </a:lnTo>
                      <a:lnTo>
                        <a:pt x="139" y="392"/>
                      </a:lnTo>
                      <a:lnTo>
                        <a:pt x="192" y="337"/>
                      </a:lnTo>
                      <a:lnTo>
                        <a:pt x="194" y="317"/>
                      </a:lnTo>
                      <a:lnTo>
                        <a:pt x="237" y="302"/>
                      </a:lnTo>
                      <a:lnTo>
                        <a:pt x="227" y="279"/>
                      </a:lnTo>
                      <a:lnTo>
                        <a:pt x="319" y="237"/>
                      </a:lnTo>
                      <a:lnTo>
                        <a:pt x="307" y="217"/>
                      </a:lnTo>
                      <a:lnTo>
                        <a:pt x="337" y="100"/>
                      </a:lnTo>
                      <a:lnTo>
                        <a:pt x="314" y="50"/>
                      </a:lnTo>
                      <a:lnTo>
                        <a:pt x="262" y="12"/>
                      </a:lnTo>
                      <a:lnTo>
                        <a:pt x="244" y="0"/>
                      </a:lnTo>
                      <a:lnTo>
                        <a:pt x="194" y="35"/>
                      </a:lnTo>
                      <a:lnTo>
                        <a:pt x="189" y="142"/>
                      </a:lnTo>
                      <a:lnTo>
                        <a:pt x="219" y="162"/>
                      </a:lnTo>
                      <a:lnTo>
                        <a:pt x="224" y="202"/>
                      </a:lnTo>
                      <a:lnTo>
                        <a:pt x="57" y="105"/>
                      </a:lnTo>
                      <a:lnTo>
                        <a:pt x="65" y="192"/>
                      </a:lnTo>
                      <a:lnTo>
                        <a:pt x="0" y="19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02" name="Freeform 700"/>
                <p:cNvSpPr>
                  <a:spLocks/>
                </p:cNvSpPr>
                <p:nvPr/>
              </p:nvSpPr>
              <p:spPr bwMode="auto">
                <a:xfrm>
                  <a:off x="10262" y="11618"/>
                  <a:ext cx="337" cy="392"/>
                </a:xfrm>
                <a:custGeom>
                  <a:avLst/>
                  <a:gdLst>
                    <a:gd name="T0" fmla="*/ 0 w 337"/>
                    <a:gd name="T1" fmla="*/ 192 h 392"/>
                    <a:gd name="T2" fmla="*/ 0 w 337"/>
                    <a:gd name="T3" fmla="*/ 344 h 392"/>
                    <a:gd name="T4" fmla="*/ 35 w 337"/>
                    <a:gd name="T5" fmla="*/ 384 h 392"/>
                    <a:gd name="T6" fmla="*/ 90 w 337"/>
                    <a:gd name="T7" fmla="*/ 392 h 392"/>
                    <a:gd name="T8" fmla="*/ 139 w 337"/>
                    <a:gd name="T9" fmla="*/ 392 h 392"/>
                    <a:gd name="T10" fmla="*/ 192 w 337"/>
                    <a:gd name="T11" fmla="*/ 337 h 392"/>
                    <a:gd name="T12" fmla="*/ 194 w 337"/>
                    <a:gd name="T13" fmla="*/ 317 h 392"/>
                    <a:gd name="T14" fmla="*/ 237 w 337"/>
                    <a:gd name="T15" fmla="*/ 302 h 392"/>
                    <a:gd name="T16" fmla="*/ 227 w 337"/>
                    <a:gd name="T17" fmla="*/ 279 h 392"/>
                    <a:gd name="T18" fmla="*/ 319 w 337"/>
                    <a:gd name="T19" fmla="*/ 237 h 392"/>
                    <a:gd name="T20" fmla="*/ 307 w 337"/>
                    <a:gd name="T21" fmla="*/ 217 h 392"/>
                    <a:gd name="T22" fmla="*/ 337 w 337"/>
                    <a:gd name="T23" fmla="*/ 100 h 392"/>
                    <a:gd name="T24" fmla="*/ 314 w 337"/>
                    <a:gd name="T25" fmla="*/ 50 h 392"/>
                    <a:gd name="T26" fmla="*/ 262 w 337"/>
                    <a:gd name="T27" fmla="*/ 12 h 392"/>
                    <a:gd name="T28" fmla="*/ 244 w 337"/>
                    <a:gd name="T29" fmla="*/ 0 h 392"/>
                    <a:gd name="T30" fmla="*/ 194 w 337"/>
                    <a:gd name="T31" fmla="*/ 35 h 392"/>
                    <a:gd name="T32" fmla="*/ 189 w 337"/>
                    <a:gd name="T33" fmla="*/ 142 h 392"/>
                    <a:gd name="T34" fmla="*/ 219 w 337"/>
                    <a:gd name="T35" fmla="*/ 162 h 392"/>
                    <a:gd name="T36" fmla="*/ 224 w 337"/>
                    <a:gd name="T37" fmla="*/ 202 h 392"/>
                    <a:gd name="T38" fmla="*/ 57 w 337"/>
                    <a:gd name="T39" fmla="*/ 105 h 392"/>
                    <a:gd name="T40" fmla="*/ 65 w 337"/>
                    <a:gd name="T41" fmla="*/ 192 h 392"/>
                    <a:gd name="T42" fmla="*/ 0 w 337"/>
                    <a:gd name="T43" fmla="*/ 192 h 39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337"/>
                    <a:gd name="T67" fmla="*/ 0 h 392"/>
                    <a:gd name="T68" fmla="*/ 337 w 337"/>
                    <a:gd name="T69" fmla="*/ 392 h 392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337" h="392">
                      <a:moveTo>
                        <a:pt x="0" y="192"/>
                      </a:moveTo>
                      <a:lnTo>
                        <a:pt x="0" y="344"/>
                      </a:lnTo>
                      <a:lnTo>
                        <a:pt x="35" y="384"/>
                      </a:lnTo>
                      <a:lnTo>
                        <a:pt x="90" y="392"/>
                      </a:lnTo>
                      <a:lnTo>
                        <a:pt x="139" y="392"/>
                      </a:lnTo>
                      <a:lnTo>
                        <a:pt x="192" y="337"/>
                      </a:lnTo>
                      <a:lnTo>
                        <a:pt x="194" y="317"/>
                      </a:lnTo>
                      <a:lnTo>
                        <a:pt x="237" y="302"/>
                      </a:lnTo>
                      <a:lnTo>
                        <a:pt x="227" y="279"/>
                      </a:lnTo>
                      <a:lnTo>
                        <a:pt x="319" y="237"/>
                      </a:lnTo>
                      <a:lnTo>
                        <a:pt x="307" y="217"/>
                      </a:lnTo>
                      <a:lnTo>
                        <a:pt x="337" y="100"/>
                      </a:lnTo>
                      <a:lnTo>
                        <a:pt x="314" y="50"/>
                      </a:lnTo>
                      <a:lnTo>
                        <a:pt x="262" y="12"/>
                      </a:lnTo>
                      <a:lnTo>
                        <a:pt x="244" y="0"/>
                      </a:lnTo>
                      <a:lnTo>
                        <a:pt x="194" y="35"/>
                      </a:lnTo>
                      <a:lnTo>
                        <a:pt x="189" y="142"/>
                      </a:lnTo>
                      <a:lnTo>
                        <a:pt x="219" y="162"/>
                      </a:lnTo>
                      <a:lnTo>
                        <a:pt x="224" y="202"/>
                      </a:lnTo>
                      <a:lnTo>
                        <a:pt x="57" y="105"/>
                      </a:lnTo>
                      <a:lnTo>
                        <a:pt x="65" y="192"/>
                      </a:lnTo>
                      <a:lnTo>
                        <a:pt x="0" y="19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2" name="Group 701"/>
              <p:cNvGrpSpPr>
                <a:grpSpLocks/>
              </p:cNvGrpSpPr>
              <p:nvPr/>
            </p:nvGrpSpPr>
            <p:grpSpPr bwMode="auto">
              <a:xfrm>
                <a:off x="3296" y="3478"/>
                <a:ext cx="208" cy="200"/>
                <a:chOff x="10104" y="12187"/>
                <a:chExt cx="470" cy="527"/>
              </a:xfrm>
            </p:grpSpPr>
            <p:sp>
              <p:nvSpPr>
                <p:cNvPr id="299" name="Freeform 702"/>
                <p:cNvSpPr>
                  <a:spLocks/>
                </p:cNvSpPr>
                <p:nvPr/>
              </p:nvSpPr>
              <p:spPr bwMode="auto">
                <a:xfrm>
                  <a:off x="10104" y="12187"/>
                  <a:ext cx="470" cy="527"/>
                </a:xfrm>
                <a:custGeom>
                  <a:avLst/>
                  <a:gdLst>
                    <a:gd name="T0" fmla="*/ 0 w 470"/>
                    <a:gd name="T1" fmla="*/ 280 h 527"/>
                    <a:gd name="T2" fmla="*/ 15 w 470"/>
                    <a:gd name="T3" fmla="*/ 262 h 527"/>
                    <a:gd name="T4" fmla="*/ 38 w 470"/>
                    <a:gd name="T5" fmla="*/ 295 h 527"/>
                    <a:gd name="T6" fmla="*/ 75 w 470"/>
                    <a:gd name="T7" fmla="*/ 295 h 527"/>
                    <a:gd name="T8" fmla="*/ 95 w 470"/>
                    <a:gd name="T9" fmla="*/ 270 h 527"/>
                    <a:gd name="T10" fmla="*/ 95 w 470"/>
                    <a:gd name="T11" fmla="*/ 102 h 527"/>
                    <a:gd name="T12" fmla="*/ 123 w 470"/>
                    <a:gd name="T13" fmla="*/ 147 h 527"/>
                    <a:gd name="T14" fmla="*/ 120 w 470"/>
                    <a:gd name="T15" fmla="*/ 190 h 527"/>
                    <a:gd name="T16" fmla="*/ 165 w 470"/>
                    <a:gd name="T17" fmla="*/ 190 h 527"/>
                    <a:gd name="T18" fmla="*/ 195 w 470"/>
                    <a:gd name="T19" fmla="*/ 140 h 527"/>
                    <a:gd name="T20" fmla="*/ 257 w 470"/>
                    <a:gd name="T21" fmla="*/ 140 h 527"/>
                    <a:gd name="T22" fmla="*/ 365 w 470"/>
                    <a:gd name="T23" fmla="*/ 0 h 527"/>
                    <a:gd name="T24" fmla="*/ 432 w 470"/>
                    <a:gd name="T25" fmla="*/ 13 h 527"/>
                    <a:gd name="T26" fmla="*/ 442 w 470"/>
                    <a:gd name="T27" fmla="*/ 147 h 527"/>
                    <a:gd name="T28" fmla="*/ 412 w 470"/>
                    <a:gd name="T29" fmla="*/ 182 h 527"/>
                    <a:gd name="T30" fmla="*/ 430 w 470"/>
                    <a:gd name="T31" fmla="*/ 215 h 527"/>
                    <a:gd name="T32" fmla="*/ 445 w 470"/>
                    <a:gd name="T33" fmla="*/ 190 h 527"/>
                    <a:gd name="T34" fmla="*/ 470 w 470"/>
                    <a:gd name="T35" fmla="*/ 190 h 527"/>
                    <a:gd name="T36" fmla="*/ 457 w 470"/>
                    <a:gd name="T37" fmla="*/ 270 h 527"/>
                    <a:gd name="T38" fmla="*/ 390 w 470"/>
                    <a:gd name="T39" fmla="*/ 390 h 527"/>
                    <a:gd name="T40" fmla="*/ 300 w 470"/>
                    <a:gd name="T41" fmla="*/ 494 h 527"/>
                    <a:gd name="T42" fmla="*/ 240 w 470"/>
                    <a:gd name="T43" fmla="*/ 527 h 527"/>
                    <a:gd name="T44" fmla="*/ 55 w 470"/>
                    <a:gd name="T45" fmla="*/ 527 h 527"/>
                    <a:gd name="T46" fmla="*/ 40 w 470"/>
                    <a:gd name="T47" fmla="*/ 470 h 527"/>
                    <a:gd name="T48" fmla="*/ 48 w 470"/>
                    <a:gd name="T49" fmla="*/ 422 h 527"/>
                    <a:gd name="T50" fmla="*/ 0 w 470"/>
                    <a:gd name="T51" fmla="*/ 280 h 527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470"/>
                    <a:gd name="T79" fmla="*/ 0 h 527"/>
                    <a:gd name="T80" fmla="*/ 470 w 470"/>
                    <a:gd name="T81" fmla="*/ 527 h 527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470" h="527">
                      <a:moveTo>
                        <a:pt x="0" y="280"/>
                      </a:moveTo>
                      <a:lnTo>
                        <a:pt x="15" y="262"/>
                      </a:lnTo>
                      <a:lnTo>
                        <a:pt x="38" y="295"/>
                      </a:lnTo>
                      <a:lnTo>
                        <a:pt x="75" y="295"/>
                      </a:lnTo>
                      <a:lnTo>
                        <a:pt x="95" y="270"/>
                      </a:lnTo>
                      <a:lnTo>
                        <a:pt x="95" y="102"/>
                      </a:lnTo>
                      <a:lnTo>
                        <a:pt x="123" y="147"/>
                      </a:lnTo>
                      <a:lnTo>
                        <a:pt x="120" y="190"/>
                      </a:lnTo>
                      <a:lnTo>
                        <a:pt x="165" y="190"/>
                      </a:lnTo>
                      <a:lnTo>
                        <a:pt x="195" y="140"/>
                      </a:lnTo>
                      <a:lnTo>
                        <a:pt x="257" y="140"/>
                      </a:lnTo>
                      <a:lnTo>
                        <a:pt x="365" y="0"/>
                      </a:lnTo>
                      <a:lnTo>
                        <a:pt x="432" y="13"/>
                      </a:lnTo>
                      <a:lnTo>
                        <a:pt x="442" y="147"/>
                      </a:lnTo>
                      <a:lnTo>
                        <a:pt x="412" y="182"/>
                      </a:lnTo>
                      <a:lnTo>
                        <a:pt x="430" y="215"/>
                      </a:lnTo>
                      <a:lnTo>
                        <a:pt x="445" y="190"/>
                      </a:lnTo>
                      <a:lnTo>
                        <a:pt x="470" y="190"/>
                      </a:lnTo>
                      <a:lnTo>
                        <a:pt x="457" y="270"/>
                      </a:lnTo>
                      <a:lnTo>
                        <a:pt x="390" y="390"/>
                      </a:lnTo>
                      <a:lnTo>
                        <a:pt x="300" y="494"/>
                      </a:lnTo>
                      <a:lnTo>
                        <a:pt x="240" y="527"/>
                      </a:lnTo>
                      <a:lnTo>
                        <a:pt x="55" y="527"/>
                      </a:lnTo>
                      <a:lnTo>
                        <a:pt x="40" y="470"/>
                      </a:lnTo>
                      <a:lnTo>
                        <a:pt x="48" y="422"/>
                      </a:lnTo>
                      <a:lnTo>
                        <a:pt x="0" y="28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00" name="Freeform 703"/>
                <p:cNvSpPr>
                  <a:spLocks/>
                </p:cNvSpPr>
                <p:nvPr/>
              </p:nvSpPr>
              <p:spPr bwMode="auto">
                <a:xfrm>
                  <a:off x="10104" y="12187"/>
                  <a:ext cx="470" cy="527"/>
                </a:xfrm>
                <a:custGeom>
                  <a:avLst/>
                  <a:gdLst>
                    <a:gd name="T0" fmla="*/ 0 w 470"/>
                    <a:gd name="T1" fmla="*/ 280 h 527"/>
                    <a:gd name="T2" fmla="*/ 15 w 470"/>
                    <a:gd name="T3" fmla="*/ 262 h 527"/>
                    <a:gd name="T4" fmla="*/ 38 w 470"/>
                    <a:gd name="T5" fmla="*/ 295 h 527"/>
                    <a:gd name="T6" fmla="*/ 75 w 470"/>
                    <a:gd name="T7" fmla="*/ 295 h 527"/>
                    <a:gd name="T8" fmla="*/ 95 w 470"/>
                    <a:gd name="T9" fmla="*/ 270 h 527"/>
                    <a:gd name="T10" fmla="*/ 95 w 470"/>
                    <a:gd name="T11" fmla="*/ 102 h 527"/>
                    <a:gd name="T12" fmla="*/ 123 w 470"/>
                    <a:gd name="T13" fmla="*/ 147 h 527"/>
                    <a:gd name="T14" fmla="*/ 120 w 470"/>
                    <a:gd name="T15" fmla="*/ 190 h 527"/>
                    <a:gd name="T16" fmla="*/ 165 w 470"/>
                    <a:gd name="T17" fmla="*/ 190 h 527"/>
                    <a:gd name="T18" fmla="*/ 195 w 470"/>
                    <a:gd name="T19" fmla="*/ 140 h 527"/>
                    <a:gd name="T20" fmla="*/ 257 w 470"/>
                    <a:gd name="T21" fmla="*/ 140 h 527"/>
                    <a:gd name="T22" fmla="*/ 365 w 470"/>
                    <a:gd name="T23" fmla="*/ 0 h 527"/>
                    <a:gd name="T24" fmla="*/ 432 w 470"/>
                    <a:gd name="T25" fmla="*/ 13 h 527"/>
                    <a:gd name="T26" fmla="*/ 442 w 470"/>
                    <a:gd name="T27" fmla="*/ 147 h 527"/>
                    <a:gd name="T28" fmla="*/ 412 w 470"/>
                    <a:gd name="T29" fmla="*/ 182 h 527"/>
                    <a:gd name="T30" fmla="*/ 430 w 470"/>
                    <a:gd name="T31" fmla="*/ 215 h 527"/>
                    <a:gd name="T32" fmla="*/ 445 w 470"/>
                    <a:gd name="T33" fmla="*/ 190 h 527"/>
                    <a:gd name="T34" fmla="*/ 470 w 470"/>
                    <a:gd name="T35" fmla="*/ 190 h 527"/>
                    <a:gd name="T36" fmla="*/ 457 w 470"/>
                    <a:gd name="T37" fmla="*/ 270 h 527"/>
                    <a:gd name="T38" fmla="*/ 390 w 470"/>
                    <a:gd name="T39" fmla="*/ 390 h 527"/>
                    <a:gd name="T40" fmla="*/ 300 w 470"/>
                    <a:gd name="T41" fmla="*/ 494 h 527"/>
                    <a:gd name="T42" fmla="*/ 240 w 470"/>
                    <a:gd name="T43" fmla="*/ 527 h 527"/>
                    <a:gd name="T44" fmla="*/ 55 w 470"/>
                    <a:gd name="T45" fmla="*/ 527 h 527"/>
                    <a:gd name="T46" fmla="*/ 40 w 470"/>
                    <a:gd name="T47" fmla="*/ 470 h 527"/>
                    <a:gd name="T48" fmla="*/ 48 w 470"/>
                    <a:gd name="T49" fmla="*/ 422 h 527"/>
                    <a:gd name="T50" fmla="*/ 0 w 470"/>
                    <a:gd name="T51" fmla="*/ 280 h 527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470"/>
                    <a:gd name="T79" fmla="*/ 0 h 527"/>
                    <a:gd name="T80" fmla="*/ 470 w 470"/>
                    <a:gd name="T81" fmla="*/ 527 h 527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470" h="527">
                      <a:moveTo>
                        <a:pt x="0" y="280"/>
                      </a:moveTo>
                      <a:lnTo>
                        <a:pt x="15" y="262"/>
                      </a:lnTo>
                      <a:lnTo>
                        <a:pt x="38" y="295"/>
                      </a:lnTo>
                      <a:lnTo>
                        <a:pt x="75" y="295"/>
                      </a:lnTo>
                      <a:lnTo>
                        <a:pt x="95" y="270"/>
                      </a:lnTo>
                      <a:lnTo>
                        <a:pt x="95" y="102"/>
                      </a:lnTo>
                      <a:lnTo>
                        <a:pt x="123" y="147"/>
                      </a:lnTo>
                      <a:lnTo>
                        <a:pt x="120" y="190"/>
                      </a:lnTo>
                      <a:lnTo>
                        <a:pt x="165" y="190"/>
                      </a:lnTo>
                      <a:lnTo>
                        <a:pt x="195" y="140"/>
                      </a:lnTo>
                      <a:lnTo>
                        <a:pt x="257" y="140"/>
                      </a:lnTo>
                      <a:lnTo>
                        <a:pt x="365" y="0"/>
                      </a:lnTo>
                      <a:lnTo>
                        <a:pt x="432" y="13"/>
                      </a:lnTo>
                      <a:lnTo>
                        <a:pt x="442" y="147"/>
                      </a:lnTo>
                      <a:lnTo>
                        <a:pt x="412" y="182"/>
                      </a:lnTo>
                      <a:lnTo>
                        <a:pt x="430" y="215"/>
                      </a:lnTo>
                      <a:lnTo>
                        <a:pt x="445" y="190"/>
                      </a:lnTo>
                      <a:lnTo>
                        <a:pt x="470" y="190"/>
                      </a:lnTo>
                      <a:lnTo>
                        <a:pt x="457" y="270"/>
                      </a:lnTo>
                      <a:lnTo>
                        <a:pt x="390" y="390"/>
                      </a:lnTo>
                      <a:lnTo>
                        <a:pt x="300" y="494"/>
                      </a:lnTo>
                      <a:lnTo>
                        <a:pt x="240" y="527"/>
                      </a:lnTo>
                      <a:lnTo>
                        <a:pt x="55" y="527"/>
                      </a:lnTo>
                      <a:lnTo>
                        <a:pt x="40" y="470"/>
                      </a:lnTo>
                      <a:lnTo>
                        <a:pt x="48" y="422"/>
                      </a:lnTo>
                      <a:lnTo>
                        <a:pt x="0" y="28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3" name="Group 704"/>
              <p:cNvGrpSpPr>
                <a:grpSpLocks/>
              </p:cNvGrpSpPr>
              <p:nvPr/>
            </p:nvGrpSpPr>
            <p:grpSpPr bwMode="auto">
              <a:xfrm>
                <a:off x="3429" y="3586"/>
                <a:ext cx="29" cy="37"/>
                <a:chOff x="10404" y="12472"/>
                <a:chExt cx="67" cy="97"/>
              </a:xfrm>
            </p:grpSpPr>
            <p:sp>
              <p:nvSpPr>
                <p:cNvPr id="297" name="Freeform 705"/>
                <p:cNvSpPr>
                  <a:spLocks/>
                </p:cNvSpPr>
                <p:nvPr/>
              </p:nvSpPr>
              <p:spPr bwMode="auto">
                <a:xfrm>
                  <a:off x="10404" y="12472"/>
                  <a:ext cx="67" cy="97"/>
                </a:xfrm>
                <a:custGeom>
                  <a:avLst/>
                  <a:gdLst>
                    <a:gd name="T0" fmla="*/ 0 w 67"/>
                    <a:gd name="T1" fmla="*/ 47 h 97"/>
                    <a:gd name="T2" fmla="*/ 25 w 67"/>
                    <a:gd name="T3" fmla="*/ 97 h 97"/>
                    <a:gd name="T4" fmla="*/ 67 w 67"/>
                    <a:gd name="T5" fmla="*/ 47 h 97"/>
                    <a:gd name="T6" fmla="*/ 50 w 67"/>
                    <a:gd name="T7" fmla="*/ 0 h 97"/>
                    <a:gd name="T8" fmla="*/ 0 w 67"/>
                    <a:gd name="T9" fmla="*/ 47 h 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7"/>
                    <a:gd name="T16" fmla="*/ 0 h 97"/>
                    <a:gd name="T17" fmla="*/ 67 w 67"/>
                    <a:gd name="T18" fmla="*/ 97 h 9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7" h="97">
                      <a:moveTo>
                        <a:pt x="0" y="47"/>
                      </a:moveTo>
                      <a:lnTo>
                        <a:pt x="25" y="97"/>
                      </a:lnTo>
                      <a:lnTo>
                        <a:pt x="67" y="47"/>
                      </a:lnTo>
                      <a:lnTo>
                        <a:pt x="50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98" name="Freeform 706"/>
                <p:cNvSpPr>
                  <a:spLocks/>
                </p:cNvSpPr>
                <p:nvPr/>
              </p:nvSpPr>
              <p:spPr bwMode="auto">
                <a:xfrm>
                  <a:off x="10404" y="12472"/>
                  <a:ext cx="67" cy="97"/>
                </a:xfrm>
                <a:custGeom>
                  <a:avLst/>
                  <a:gdLst>
                    <a:gd name="T0" fmla="*/ 0 w 67"/>
                    <a:gd name="T1" fmla="*/ 47 h 97"/>
                    <a:gd name="T2" fmla="*/ 25 w 67"/>
                    <a:gd name="T3" fmla="*/ 97 h 97"/>
                    <a:gd name="T4" fmla="*/ 67 w 67"/>
                    <a:gd name="T5" fmla="*/ 47 h 97"/>
                    <a:gd name="T6" fmla="*/ 50 w 67"/>
                    <a:gd name="T7" fmla="*/ 0 h 97"/>
                    <a:gd name="T8" fmla="*/ 0 w 67"/>
                    <a:gd name="T9" fmla="*/ 47 h 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7"/>
                    <a:gd name="T16" fmla="*/ 0 h 97"/>
                    <a:gd name="T17" fmla="*/ 67 w 67"/>
                    <a:gd name="T18" fmla="*/ 97 h 9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7" h="97">
                      <a:moveTo>
                        <a:pt x="0" y="47"/>
                      </a:moveTo>
                      <a:lnTo>
                        <a:pt x="25" y="97"/>
                      </a:lnTo>
                      <a:lnTo>
                        <a:pt x="67" y="47"/>
                      </a:lnTo>
                      <a:lnTo>
                        <a:pt x="50" y="0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4" name="Group 707"/>
              <p:cNvGrpSpPr>
                <a:grpSpLocks/>
              </p:cNvGrpSpPr>
              <p:nvPr/>
            </p:nvGrpSpPr>
            <p:grpSpPr bwMode="auto">
              <a:xfrm>
                <a:off x="3382" y="2198"/>
                <a:ext cx="100" cy="96"/>
                <a:chOff x="10299" y="8816"/>
                <a:chExt cx="225" cy="252"/>
              </a:xfrm>
            </p:grpSpPr>
            <p:sp>
              <p:nvSpPr>
                <p:cNvPr id="295" name="Freeform 708"/>
                <p:cNvSpPr>
                  <a:spLocks/>
                </p:cNvSpPr>
                <p:nvPr/>
              </p:nvSpPr>
              <p:spPr bwMode="auto">
                <a:xfrm>
                  <a:off x="10299" y="8816"/>
                  <a:ext cx="225" cy="252"/>
                </a:xfrm>
                <a:custGeom>
                  <a:avLst/>
                  <a:gdLst>
                    <a:gd name="T0" fmla="*/ 72 w 225"/>
                    <a:gd name="T1" fmla="*/ 0 h 252"/>
                    <a:gd name="T2" fmla="*/ 90 w 225"/>
                    <a:gd name="T3" fmla="*/ 5 h 252"/>
                    <a:gd name="T4" fmla="*/ 110 w 225"/>
                    <a:gd name="T5" fmla="*/ 25 h 252"/>
                    <a:gd name="T6" fmla="*/ 140 w 225"/>
                    <a:gd name="T7" fmla="*/ 25 h 252"/>
                    <a:gd name="T8" fmla="*/ 172 w 225"/>
                    <a:gd name="T9" fmla="*/ 32 h 252"/>
                    <a:gd name="T10" fmla="*/ 190 w 225"/>
                    <a:gd name="T11" fmla="*/ 62 h 252"/>
                    <a:gd name="T12" fmla="*/ 202 w 225"/>
                    <a:gd name="T13" fmla="*/ 105 h 252"/>
                    <a:gd name="T14" fmla="*/ 205 w 225"/>
                    <a:gd name="T15" fmla="*/ 122 h 252"/>
                    <a:gd name="T16" fmla="*/ 220 w 225"/>
                    <a:gd name="T17" fmla="*/ 135 h 252"/>
                    <a:gd name="T18" fmla="*/ 225 w 225"/>
                    <a:gd name="T19" fmla="*/ 145 h 252"/>
                    <a:gd name="T20" fmla="*/ 225 w 225"/>
                    <a:gd name="T21" fmla="*/ 157 h 252"/>
                    <a:gd name="T22" fmla="*/ 212 w 225"/>
                    <a:gd name="T23" fmla="*/ 157 h 252"/>
                    <a:gd name="T24" fmla="*/ 192 w 225"/>
                    <a:gd name="T25" fmla="*/ 157 h 252"/>
                    <a:gd name="T26" fmla="*/ 202 w 225"/>
                    <a:gd name="T27" fmla="*/ 172 h 252"/>
                    <a:gd name="T28" fmla="*/ 205 w 225"/>
                    <a:gd name="T29" fmla="*/ 187 h 252"/>
                    <a:gd name="T30" fmla="*/ 212 w 225"/>
                    <a:gd name="T31" fmla="*/ 210 h 252"/>
                    <a:gd name="T32" fmla="*/ 202 w 225"/>
                    <a:gd name="T33" fmla="*/ 217 h 252"/>
                    <a:gd name="T34" fmla="*/ 180 w 225"/>
                    <a:gd name="T35" fmla="*/ 217 h 252"/>
                    <a:gd name="T36" fmla="*/ 172 w 225"/>
                    <a:gd name="T37" fmla="*/ 230 h 252"/>
                    <a:gd name="T38" fmla="*/ 172 w 225"/>
                    <a:gd name="T39" fmla="*/ 247 h 252"/>
                    <a:gd name="T40" fmla="*/ 157 w 225"/>
                    <a:gd name="T41" fmla="*/ 252 h 252"/>
                    <a:gd name="T42" fmla="*/ 150 w 225"/>
                    <a:gd name="T43" fmla="*/ 242 h 252"/>
                    <a:gd name="T44" fmla="*/ 132 w 225"/>
                    <a:gd name="T45" fmla="*/ 237 h 252"/>
                    <a:gd name="T46" fmla="*/ 115 w 225"/>
                    <a:gd name="T47" fmla="*/ 230 h 252"/>
                    <a:gd name="T48" fmla="*/ 97 w 225"/>
                    <a:gd name="T49" fmla="*/ 232 h 252"/>
                    <a:gd name="T50" fmla="*/ 53 w 225"/>
                    <a:gd name="T51" fmla="*/ 210 h 252"/>
                    <a:gd name="T52" fmla="*/ 35 w 225"/>
                    <a:gd name="T53" fmla="*/ 210 h 252"/>
                    <a:gd name="T54" fmla="*/ 20 w 225"/>
                    <a:gd name="T55" fmla="*/ 210 h 252"/>
                    <a:gd name="T56" fmla="*/ 8 w 225"/>
                    <a:gd name="T57" fmla="*/ 230 h 252"/>
                    <a:gd name="T58" fmla="*/ 0 w 225"/>
                    <a:gd name="T59" fmla="*/ 180 h 252"/>
                    <a:gd name="T60" fmla="*/ 20 w 225"/>
                    <a:gd name="T61" fmla="*/ 157 h 252"/>
                    <a:gd name="T62" fmla="*/ 3 w 225"/>
                    <a:gd name="T63" fmla="*/ 105 h 252"/>
                    <a:gd name="T64" fmla="*/ 20 w 225"/>
                    <a:gd name="T65" fmla="*/ 110 h 252"/>
                    <a:gd name="T66" fmla="*/ 20 w 225"/>
                    <a:gd name="T67" fmla="*/ 97 h 252"/>
                    <a:gd name="T68" fmla="*/ 23 w 225"/>
                    <a:gd name="T69" fmla="*/ 80 h 252"/>
                    <a:gd name="T70" fmla="*/ 33 w 225"/>
                    <a:gd name="T71" fmla="*/ 70 h 252"/>
                    <a:gd name="T72" fmla="*/ 35 w 225"/>
                    <a:gd name="T73" fmla="*/ 47 h 252"/>
                    <a:gd name="T74" fmla="*/ 50 w 225"/>
                    <a:gd name="T75" fmla="*/ 20 h 252"/>
                    <a:gd name="T76" fmla="*/ 58 w 225"/>
                    <a:gd name="T77" fmla="*/ 0 h 252"/>
                    <a:gd name="T78" fmla="*/ 72 w 225"/>
                    <a:gd name="T79" fmla="*/ 0 h 252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25"/>
                    <a:gd name="T121" fmla="*/ 0 h 252"/>
                    <a:gd name="T122" fmla="*/ 225 w 225"/>
                    <a:gd name="T123" fmla="*/ 252 h 252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25" h="252">
                      <a:moveTo>
                        <a:pt x="72" y="0"/>
                      </a:moveTo>
                      <a:lnTo>
                        <a:pt x="90" y="5"/>
                      </a:lnTo>
                      <a:lnTo>
                        <a:pt x="110" y="25"/>
                      </a:lnTo>
                      <a:lnTo>
                        <a:pt x="140" y="25"/>
                      </a:lnTo>
                      <a:lnTo>
                        <a:pt x="172" y="32"/>
                      </a:lnTo>
                      <a:lnTo>
                        <a:pt x="190" y="62"/>
                      </a:lnTo>
                      <a:lnTo>
                        <a:pt x="202" y="105"/>
                      </a:lnTo>
                      <a:lnTo>
                        <a:pt x="205" y="122"/>
                      </a:lnTo>
                      <a:lnTo>
                        <a:pt x="220" y="135"/>
                      </a:lnTo>
                      <a:lnTo>
                        <a:pt x="225" y="145"/>
                      </a:lnTo>
                      <a:lnTo>
                        <a:pt x="225" y="157"/>
                      </a:lnTo>
                      <a:lnTo>
                        <a:pt x="212" y="157"/>
                      </a:lnTo>
                      <a:lnTo>
                        <a:pt x="192" y="157"/>
                      </a:lnTo>
                      <a:lnTo>
                        <a:pt x="202" y="172"/>
                      </a:lnTo>
                      <a:lnTo>
                        <a:pt x="205" y="187"/>
                      </a:lnTo>
                      <a:lnTo>
                        <a:pt x="212" y="210"/>
                      </a:lnTo>
                      <a:lnTo>
                        <a:pt x="202" y="217"/>
                      </a:lnTo>
                      <a:lnTo>
                        <a:pt x="180" y="217"/>
                      </a:lnTo>
                      <a:lnTo>
                        <a:pt x="172" y="230"/>
                      </a:lnTo>
                      <a:lnTo>
                        <a:pt x="172" y="247"/>
                      </a:lnTo>
                      <a:lnTo>
                        <a:pt x="157" y="252"/>
                      </a:lnTo>
                      <a:lnTo>
                        <a:pt x="150" y="242"/>
                      </a:lnTo>
                      <a:lnTo>
                        <a:pt x="132" y="237"/>
                      </a:lnTo>
                      <a:lnTo>
                        <a:pt x="115" y="230"/>
                      </a:lnTo>
                      <a:lnTo>
                        <a:pt x="97" y="232"/>
                      </a:lnTo>
                      <a:lnTo>
                        <a:pt x="53" y="210"/>
                      </a:lnTo>
                      <a:lnTo>
                        <a:pt x="35" y="210"/>
                      </a:lnTo>
                      <a:lnTo>
                        <a:pt x="20" y="210"/>
                      </a:lnTo>
                      <a:lnTo>
                        <a:pt x="8" y="230"/>
                      </a:lnTo>
                      <a:lnTo>
                        <a:pt x="0" y="180"/>
                      </a:lnTo>
                      <a:lnTo>
                        <a:pt x="20" y="157"/>
                      </a:lnTo>
                      <a:lnTo>
                        <a:pt x="3" y="105"/>
                      </a:lnTo>
                      <a:lnTo>
                        <a:pt x="20" y="110"/>
                      </a:lnTo>
                      <a:lnTo>
                        <a:pt x="20" y="97"/>
                      </a:lnTo>
                      <a:lnTo>
                        <a:pt x="23" y="80"/>
                      </a:lnTo>
                      <a:lnTo>
                        <a:pt x="33" y="70"/>
                      </a:lnTo>
                      <a:lnTo>
                        <a:pt x="35" y="47"/>
                      </a:lnTo>
                      <a:lnTo>
                        <a:pt x="50" y="20"/>
                      </a:lnTo>
                      <a:lnTo>
                        <a:pt x="58" y="0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96" name="Freeform 709"/>
                <p:cNvSpPr>
                  <a:spLocks/>
                </p:cNvSpPr>
                <p:nvPr/>
              </p:nvSpPr>
              <p:spPr bwMode="auto">
                <a:xfrm>
                  <a:off x="10299" y="8816"/>
                  <a:ext cx="225" cy="252"/>
                </a:xfrm>
                <a:custGeom>
                  <a:avLst/>
                  <a:gdLst>
                    <a:gd name="T0" fmla="*/ 72 w 225"/>
                    <a:gd name="T1" fmla="*/ 0 h 252"/>
                    <a:gd name="T2" fmla="*/ 90 w 225"/>
                    <a:gd name="T3" fmla="*/ 5 h 252"/>
                    <a:gd name="T4" fmla="*/ 110 w 225"/>
                    <a:gd name="T5" fmla="*/ 25 h 252"/>
                    <a:gd name="T6" fmla="*/ 140 w 225"/>
                    <a:gd name="T7" fmla="*/ 25 h 252"/>
                    <a:gd name="T8" fmla="*/ 172 w 225"/>
                    <a:gd name="T9" fmla="*/ 32 h 252"/>
                    <a:gd name="T10" fmla="*/ 190 w 225"/>
                    <a:gd name="T11" fmla="*/ 62 h 252"/>
                    <a:gd name="T12" fmla="*/ 202 w 225"/>
                    <a:gd name="T13" fmla="*/ 105 h 252"/>
                    <a:gd name="T14" fmla="*/ 205 w 225"/>
                    <a:gd name="T15" fmla="*/ 122 h 252"/>
                    <a:gd name="T16" fmla="*/ 220 w 225"/>
                    <a:gd name="T17" fmla="*/ 135 h 252"/>
                    <a:gd name="T18" fmla="*/ 225 w 225"/>
                    <a:gd name="T19" fmla="*/ 145 h 252"/>
                    <a:gd name="T20" fmla="*/ 225 w 225"/>
                    <a:gd name="T21" fmla="*/ 157 h 252"/>
                    <a:gd name="T22" fmla="*/ 212 w 225"/>
                    <a:gd name="T23" fmla="*/ 157 h 252"/>
                    <a:gd name="T24" fmla="*/ 192 w 225"/>
                    <a:gd name="T25" fmla="*/ 157 h 252"/>
                    <a:gd name="T26" fmla="*/ 202 w 225"/>
                    <a:gd name="T27" fmla="*/ 172 h 252"/>
                    <a:gd name="T28" fmla="*/ 205 w 225"/>
                    <a:gd name="T29" fmla="*/ 187 h 252"/>
                    <a:gd name="T30" fmla="*/ 212 w 225"/>
                    <a:gd name="T31" fmla="*/ 210 h 252"/>
                    <a:gd name="T32" fmla="*/ 202 w 225"/>
                    <a:gd name="T33" fmla="*/ 217 h 252"/>
                    <a:gd name="T34" fmla="*/ 180 w 225"/>
                    <a:gd name="T35" fmla="*/ 217 h 252"/>
                    <a:gd name="T36" fmla="*/ 172 w 225"/>
                    <a:gd name="T37" fmla="*/ 230 h 252"/>
                    <a:gd name="T38" fmla="*/ 172 w 225"/>
                    <a:gd name="T39" fmla="*/ 247 h 252"/>
                    <a:gd name="T40" fmla="*/ 157 w 225"/>
                    <a:gd name="T41" fmla="*/ 252 h 252"/>
                    <a:gd name="T42" fmla="*/ 150 w 225"/>
                    <a:gd name="T43" fmla="*/ 242 h 252"/>
                    <a:gd name="T44" fmla="*/ 132 w 225"/>
                    <a:gd name="T45" fmla="*/ 237 h 252"/>
                    <a:gd name="T46" fmla="*/ 115 w 225"/>
                    <a:gd name="T47" fmla="*/ 230 h 252"/>
                    <a:gd name="T48" fmla="*/ 97 w 225"/>
                    <a:gd name="T49" fmla="*/ 232 h 252"/>
                    <a:gd name="T50" fmla="*/ 53 w 225"/>
                    <a:gd name="T51" fmla="*/ 210 h 252"/>
                    <a:gd name="T52" fmla="*/ 35 w 225"/>
                    <a:gd name="T53" fmla="*/ 210 h 252"/>
                    <a:gd name="T54" fmla="*/ 20 w 225"/>
                    <a:gd name="T55" fmla="*/ 210 h 252"/>
                    <a:gd name="T56" fmla="*/ 8 w 225"/>
                    <a:gd name="T57" fmla="*/ 230 h 252"/>
                    <a:gd name="T58" fmla="*/ 0 w 225"/>
                    <a:gd name="T59" fmla="*/ 180 h 252"/>
                    <a:gd name="T60" fmla="*/ 20 w 225"/>
                    <a:gd name="T61" fmla="*/ 157 h 252"/>
                    <a:gd name="T62" fmla="*/ 3 w 225"/>
                    <a:gd name="T63" fmla="*/ 105 h 252"/>
                    <a:gd name="T64" fmla="*/ 20 w 225"/>
                    <a:gd name="T65" fmla="*/ 110 h 252"/>
                    <a:gd name="T66" fmla="*/ 20 w 225"/>
                    <a:gd name="T67" fmla="*/ 97 h 252"/>
                    <a:gd name="T68" fmla="*/ 23 w 225"/>
                    <a:gd name="T69" fmla="*/ 80 h 252"/>
                    <a:gd name="T70" fmla="*/ 33 w 225"/>
                    <a:gd name="T71" fmla="*/ 70 h 252"/>
                    <a:gd name="T72" fmla="*/ 35 w 225"/>
                    <a:gd name="T73" fmla="*/ 47 h 252"/>
                    <a:gd name="T74" fmla="*/ 50 w 225"/>
                    <a:gd name="T75" fmla="*/ 20 h 252"/>
                    <a:gd name="T76" fmla="*/ 58 w 225"/>
                    <a:gd name="T77" fmla="*/ 0 h 252"/>
                    <a:gd name="T78" fmla="*/ 72 w 225"/>
                    <a:gd name="T79" fmla="*/ 0 h 252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25"/>
                    <a:gd name="T121" fmla="*/ 0 h 252"/>
                    <a:gd name="T122" fmla="*/ 225 w 225"/>
                    <a:gd name="T123" fmla="*/ 252 h 252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25" h="252">
                      <a:moveTo>
                        <a:pt x="72" y="0"/>
                      </a:moveTo>
                      <a:lnTo>
                        <a:pt x="90" y="5"/>
                      </a:lnTo>
                      <a:lnTo>
                        <a:pt x="110" y="25"/>
                      </a:lnTo>
                      <a:lnTo>
                        <a:pt x="140" y="25"/>
                      </a:lnTo>
                      <a:lnTo>
                        <a:pt x="172" y="32"/>
                      </a:lnTo>
                      <a:lnTo>
                        <a:pt x="190" y="62"/>
                      </a:lnTo>
                      <a:lnTo>
                        <a:pt x="202" y="105"/>
                      </a:lnTo>
                      <a:lnTo>
                        <a:pt x="205" y="122"/>
                      </a:lnTo>
                      <a:lnTo>
                        <a:pt x="220" y="135"/>
                      </a:lnTo>
                      <a:lnTo>
                        <a:pt x="225" y="145"/>
                      </a:lnTo>
                      <a:lnTo>
                        <a:pt x="225" y="157"/>
                      </a:lnTo>
                      <a:lnTo>
                        <a:pt x="212" y="157"/>
                      </a:lnTo>
                      <a:lnTo>
                        <a:pt x="192" y="157"/>
                      </a:lnTo>
                      <a:lnTo>
                        <a:pt x="202" y="172"/>
                      </a:lnTo>
                      <a:lnTo>
                        <a:pt x="205" y="187"/>
                      </a:lnTo>
                      <a:lnTo>
                        <a:pt x="212" y="210"/>
                      </a:lnTo>
                      <a:lnTo>
                        <a:pt x="202" y="217"/>
                      </a:lnTo>
                      <a:lnTo>
                        <a:pt x="180" y="217"/>
                      </a:lnTo>
                      <a:lnTo>
                        <a:pt x="172" y="230"/>
                      </a:lnTo>
                      <a:lnTo>
                        <a:pt x="172" y="247"/>
                      </a:lnTo>
                      <a:lnTo>
                        <a:pt x="157" y="252"/>
                      </a:lnTo>
                      <a:lnTo>
                        <a:pt x="150" y="242"/>
                      </a:lnTo>
                      <a:lnTo>
                        <a:pt x="132" y="237"/>
                      </a:lnTo>
                      <a:lnTo>
                        <a:pt x="115" y="230"/>
                      </a:lnTo>
                      <a:lnTo>
                        <a:pt x="97" y="232"/>
                      </a:lnTo>
                      <a:lnTo>
                        <a:pt x="53" y="210"/>
                      </a:lnTo>
                      <a:lnTo>
                        <a:pt x="35" y="210"/>
                      </a:lnTo>
                      <a:lnTo>
                        <a:pt x="20" y="210"/>
                      </a:lnTo>
                      <a:lnTo>
                        <a:pt x="8" y="230"/>
                      </a:lnTo>
                      <a:lnTo>
                        <a:pt x="0" y="180"/>
                      </a:lnTo>
                      <a:lnTo>
                        <a:pt x="20" y="157"/>
                      </a:lnTo>
                      <a:lnTo>
                        <a:pt x="3" y="105"/>
                      </a:lnTo>
                      <a:lnTo>
                        <a:pt x="20" y="110"/>
                      </a:lnTo>
                      <a:lnTo>
                        <a:pt x="20" y="97"/>
                      </a:lnTo>
                      <a:lnTo>
                        <a:pt x="23" y="80"/>
                      </a:lnTo>
                      <a:lnTo>
                        <a:pt x="33" y="70"/>
                      </a:lnTo>
                      <a:lnTo>
                        <a:pt x="35" y="47"/>
                      </a:lnTo>
                      <a:lnTo>
                        <a:pt x="50" y="20"/>
                      </a:lnTo>
                      <a:lnTo>
                        <a:pt x="58" y="0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5" name="Group 710"/>
              <p:cNvGrpSpPr>
                <a:grpSpLocks/>
              </p:cNvGrpSpPr>
              <p:nvPr/>
            </p:nvGrpSpPr>
            <p:grpSpPr bwMode="auto">
              <a:xfrm>
                <a:off x="3368" y="2267"/>
                <a:ext cx="222" cy="153"/>
                <a:chOff x="10267" y="8998"/>
                <a:chExt cx="501" cy="402"/>
              </a:xfrm>
            </p:grpSpPr>
            <p:sp>
              <p:nvSpPr>
                <p:cNvPr id="293" name="Freeform 711"/>
                <p:cNvSpPr>
                  <a:spLocks/>
                </p:cNvSpPr>
                <p:nvPr/>
              </p:nvSpPr>
              <p:spPr bwMode="auto">
                <a:xfrm>
                  <a:off x="10267" y="8998"/>
                  <a:ext cx="501" cy="402"/>
                </a:xfrm>
                <a:custGeom>
                  <a:avLst/>
                  <a:gdLst>
                    <a:gd name="T0" fmla="*/ 257 w 501"/>
                    <a:gd name="T1" fmla="*/ 10 h 402"/>
                    <a:gd name="T2" fmla="*/ 282 w 501"/>
                    <a:gd name="T3" fmla="*/ 0 h 402"/>
                    <a:gd name="T4" fmla="*/ 312 w 501"/>
                    <a:gd name="T5" fmla="*/ 25 h 402"/>
                    <a:gd name="T6" fmla="*/ 324 w 501"/>
                    <a:gd name="T7" fmla="*/ 58 h 402"/>
                    <a:gd name="T8" fmla="*/ 359 w 501"/>
                    <a:gd name="T9" fmla="*/ 88 h 402"/>
                    <a:gd name="T10" fmla="*/ 406 w 501"/>
                    <a:gd name="T11" fmla="*/ 123 h 402"/>
                    <a:gd name="T12" fmla="*/ 439 w 501"/>
                    <a:gd name="T13" fmla="*/ 123 h 402"/>
                    <a:gd name="T14" fmla="*/ 489 w 501"/>
                    <a:gd name="T15" fmla="*/ 150 h 402"/>
                    <a:gd name="T16" fmla="*/ 476 w 501"/>
                    <a:gd name="T17" fmla="*/ 220 h 402"/>
                    <a:gd name="T18" fmla="*/ 431 w 501"/>
                    <a:gd name="T19" fmla="*/ 280 h 402"/>
                    <a:gd name="T20" fmla="*/ 369 w 501"/>
                    <a:gd name="T21" fmla="*/ 327 h 402"/>
                    <a:gd name="T22" fmla="*/ 371 w 501"/>
                    <a:gd name="T23" fmla="*/ 355 h 402"/>
                    <a:gd name="T24" fmla="*/ 339 w 501"/>
                    <a:gd name="T25" fmla="*/ 402 h 402"/>
                    <a:gd name="T26" fmla="*/ 332 w 501"/>
                    <a:gd name="T27" fmla="*/ 320 h 402"/>
                    <a:gd name="T28" fmla="*/ 277 w 501"/>
                    <a:gd name="T29" fmla="*/ 315 h 402"/>
                    <a:gd name="T30" fmla="*/ 277 w 501"/>
                    <a:gd name="T31" fmla="*/ 290 h 402"/>
                    <a:gd name="T32" fmla="*/ 212 w 501"/>
                    <a:gd name="T33" fmla="*/ 355 h 402"/>
                    <a:gd name="T34" fmla="*/ 187 w 501"/>
                    <a:gd name="T35" fmla="*/ 315 h 402"/>
                    <a:gd name="T36" fmla="*/ 209 w 501"/>
                    <a:gd name="T37" fmla="*/ 295 h 402"/>
                    <a:gd name="T38" fmla="*/ 222 w 501"/>
                    <a:gd name="T39" fmla="*/ 270 h 402"/>
                    <a:gd name="T40" fmla="*/ 199 w 501"/>
                    <a:gd name="T41" fmla="*/ 227 h 402"/>
                    <a:gd name="T42" fmla="*/ 152 w 501"/>
                    <a:gd name="T43" fmla="*/ 208 h 402"/>
                    <a:gd name="T44" fmla="*/ 72 w 501"/>
                    <a:gd name="T45" fmla="*/ 220 h 402"/>
                    <a:gd name="T46" fmla="*/ 17 w 501"/>
                    <a:gd name="T47" fmla="*/ 227 h 402"/>
                    <a:gd name="T48" fmla="*/ 7 w 501"/>
                    <a:gd name="T49" fmla="*/ 165 h 402"/>
                    <a:gd name="T50" fmla="*/ 52 w 501"/>
                    <a:gd name="T51" fmla="*/ 88 h 402"/>
                    <a:gd name="T52" fmla="*/ 40 w 501"/>
                    <a:gd name="T53" fmla="*/ 33 h 402"/>
                    <a:gd name="T54" fmla="*/ 67 w 501"/>
                    <a:gd name="T55" fmla="*/ 28 h 402"/>
                    <a:gd name="T56" fmla="*/ 104 w 501"/>
                    <a:gd name="T57" fmla="*/ 33 h 402"/>
                    <a:gd name="T58" fmla="*/ 149 w 501"/>
                    <a:gd name="T59" fmla="*/ 40 h 402"/>
                    <a:gd name="T60" fmla="*/ 184 w 501"/>
                    <a:gd name="T61" fmla="*/ 60 h 402"/>
                    <a:gd name="T62" fmla="*/ 204 w 501"/>
                    <a:gd name="T63" fmla="*/ 65 h 402"/>
                    <a:gd name="T64" fmla="*/ 212 w 501"/>
                    <a:gd name="T65" fmla="*/ 33 h 402"/>
                    <a:gd name="T66" fmla="*/ 237 w 501"/>
                    <a:gd name="T67" fmla="*/ 28 h 402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501"/>
                    <a:gd name="T103" fmla="*/ 0 h 402"/>
                    <a:gd name="T104" fmla="*/ 501 w 501"/>
                    <a:gd name="T105" fmla="*/ 402 h 402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501" h="402">
                      <a:moveTo>
                        <a:pt x="249" y="13"/>
                      </a:moveTo>
                      <a:lnTo>
                        <a:pt x="257" y="10"/>
                      </a:lnTo>
                      <a:lnTo>
                        <a:pt x="272" y="3"/>
                      </a:lnTo>
                      <a:lnTo>
                        <a:pt x="282" y="0"/>
                      </a:lnTo>
                      <a:lnTo>
                        <a:pt x="302" y="3"/>
                      </a:lnTo>
                      <a:lnTo>
                        <a:pt x="312" y="25"/>
                      </a:lnTo>
                      <a:lnTo>
                        <a:pt x="317" y="50"/>
                      </a:lnTo>
                      <a:lnTo>
                        <a:pt x="324" y="58"/>
                      </a:lnTo>
                      <a:lnTo>
                        <a:pt x="332" y="53"/>
                      </a:lnTo>
                      <a:lnTo>
                        <a:pt x="359" y="88"/>
                      </a:lnTo>
                      <a:lnTo>
                        <a:pt x="374" y="110"/>
                      </a:lnTo>
                      <a:lnTo>
                        <a:pt x="406" y="123"/>
                      </a:lnTo>
                      <a:lnTo>
                        <a:pt x="426" y="135"/>
                      </a:lnTo>
                      <a:lnTo>
                        <a:pt x="439" y="123"/>
                      </a:lnTo>
                      <a:lnTo>
                        <a:pt x="459" y="140"/>
                      </a:lnTo>
                      <a:lnTo>
                        <a:pt x="489" y="150"/>
                      </a:lnTo>
                      <a:lnTo>
                        <a:pt x="501" y="210"/>
                      </a:lnTo>
                      <a:lnTo>
                        <a:pt x="476" y="220"/>
                      </a:lnTo>
                      <a:lnTo>
                        <a:pt x="471" y="250"/>
                      </a:lnTo>
                      <a:lnTo>
                        <a:pt x="431" y="280"/>
                      </a:lnTo>
                      <a:lnTo>
                        <a:pt x="376" y="300"/>
                      </a:lnTo>
                      <a:lnTo>
                        <a:pt x="369" y="327"/>
                      </a:lnTo>
                      <a:lnTo>
                        <a:pt x="344" y="315"/>
                      </a:lnTo>
                      <a:lnTo>
                        <a:pt x="371" y="355"/>
                      </a:lnTo>
                      <a:lnTo>
                        <a:pt x="404" y="362"/>
                      </a:lnTo>
                      <a:lnTo>
                        <a:pt x="339" y="402"/>
                      </a:lnTo>
                      <a:lnTo>
                        <a:pt x="302" y="355"/>
                      </a:lnTo>
                      <a:lnTo>
                        <a:pt x="332" y="320"/>
                      </a:lnTo>
                      <a:lnTo>
                        <a:pt x="302" y="315"/>
                      </a:lnTo>
                      <a:lnTo>
                        <a:pt x="277" y="315"/>
                      </a:lnTo>
                      <a:lnTo>
                        <a:pt x="284" y="282"/>
                      </a:lnTo>
                      <a:lnTo>
                        <a:pt x="277" y="290"/>
                      </a:lnTo>
                      <a:lnTo>
                        <a:pt x="229" y="302"/>
                      </a:lnTo>
                      <a:lnTo>
                        <a:pt x="212" y="355"/>
                      </a:lnTo>
                      <a:lnTo>
                        <a:pt x="184" y="350"/>
                      </a:lnTo>
                      <a:lnTo>
                        <a:pt x="187" y="315"/>
                      </a:lnTo>
                      <a:lnTo>
                        <a:pt x="189" y="300"/>
                      </a:lnTo>
                      <a:lnTo>
                        <a:pt x="209" y="295"/>
                      </a:lnTo>
                      <a:lnTo>
                        <a:pt x="217" y="280"/>
                      </a:lnTo>
                      <a:lnTo>
                        <a:pt x="222" y="270"/>
                      </a:lnTo>
                      <a:lnTo>
                        <a:pt x="209" y="262"/>
                      </a:lnTo>
                      <a:lnTo>
                        <a:pt x="199" y="227"/>
                      </a:lnTo>
                      <a:lnTo>
                        <a:pt x="177" y="208"/>
                      </a:lnTo>
                      <a:lnTo>
                        <a:pt x="152" y="208"/>
                      </a:lnTo>
                      <a:lnTo>
                        <a:pt x="119" y="217"/>
                      </a:lnTo>
                      <a:lnTo>
                        <a:pt x="72" y="220"/>
                      </a:lnTo>
                      <a:lnTo>
                        <a:pt x="52" y="227"/>
                      </a:lnTo>
                      <a:lnTo>
                        <a:pt x="17" y="227"/>
                      </a:lnTo>
                      <a:lnTo>
                        <a:pt x="0" y="200"/>
                      </a:lnTo>
                      <a:lnTo>
                        <a:pt x="7" y="165"/>
                      </a:lnTo>
                      <a:lnTo>
                        <a:pt x="30" y="123"/>
                      </a:lnTo>
                      <a:lnTo>
                        <a:pt x="52" y="88"/>
                      </a:lnTo>
                      <a:lnTo>
                        <a:pt x="40" y="40"/>
                      </a:lnTo>
                      <a:lnTo>
                        <a:pt x="40" y="33"/>
                      </a:lnTo>
                      <a:lnTo>
                        <a:pt x="52" y="25"/>
                      </a:lnTo>
                      <a:lnTo>
                        <a:pt x="67" y="28"/>
                      </a:lnTo>
                      <a:lnTo>
                        <a:pt x="85" y="25"/>
                      </a:lnTo>
                      <a:lnTo>
                        <a:pt x="104" y="33"/>
                      </a:lnTo>
                      <a:lnTo>
                        <a:pt x="129" y="50"/>
                      </a:lnTo>
                      <a:lnTo>
                        <a:pt x="149" y="40"/>
                      </a:lnTo>
                      <a:lnTo>
                        <a:pt x="164" y="53"/>
                      </a:lnTo>
                      <a:lnTo>
                        <a:pt x="184" y="60"/>
                      </a:lnTo>
                      <a:lnTo>
                        <a:pt x="194" y="68"/>
                      </a:lnTo>
                      <a:lnTo>
                        <a:pt x="204" y="65"/>
                      </a:lnTo>
                      <a:lnTo>
                        <a:pt x="204" y="45"/>
                      </a:lnTo>
                      <a:lnTo>
                        <a:pt x="212" y="33"/>
                      </a:lnTo>
                      <a:lnTo>
                        <a:pt x="232" y="33"/>
                      </a:lnTo>
                      <a:lnTo>
                        <a:pt x="237" y="28"/>
                      </a:lnTo>
                      <a:lnTo>
                        <a:pt x="249" y="1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94" name="Freeform 712"/>
                <p:cNvSpPr>
                  <a:spLocks/>
                </p:cNvSpPr>
                <p:nvPr/>
              </p:nvSpPr>
              <p:spPr bwMode="auto">
                <a:xfrm>
                  <a:off x="10267" y="8998"/>
                  <a:ext cx="501" cy="402"/>
                </a:xfrm>
                <a:custGeom>
                  <a:avLst/>
                  <a:gdLst>
                    <a:gd name="T0" fmla="*/ 257 w 501"/>
                    <a:gd name="T1" fmla="*/ 10 h 402"/>
                    <a:gd name="T2" fmla="*/ 282 w 501"/>
                    <a:gd name="T3" fmla="*/ 0 h 402"/>
                    <a:gd name="T4" fmla="*/ 312 w 501"/>
                    <a:gd name="T5" fmla="*/ 25 h 402"/>
                    <a:gd name="T6" fmla="*/ 324 w 501"/>
                    <a:gd name="T7" fmla="*/ 58 h 402"/>
                    <a:gd name="T8" fmla="*/ 359 w 501"/>
                    <a:gd name="T9" fmla="*/ 88 h 402"/>
                    <a:gd name="T10" fmla="*/ 406 w 501"/>
                    <a:gd name="T11" fmla="*/ 123 h 402"/>
                    <a:gd name="T12" fmla="*/ 439 w 501"/>
                    <a:gd name="T13" fmla="*/ 123 h 402"/>
                    <a:gd name="T14" fmla="*/ 489 w 501"/>
                    <a:gd name="T15" fmla="*/ 150 h 402"/>
                    <a:gd name="T16" fmla="*/ 476 w 501"/>
                    <a:gd name="T17" fmla="*/ 220 h 402"/>
                    <a:gd name="T18" fmla="*/ 431 w 501"/>
                    <a:gd name="T19" fmla="*/ 280 h 402"/>
                    <a:gd name="T20" fmla="*/ 369 w 501"/>
                    <a:gd name="T21" fmla="*/ 327 h 402"/>
                    <a:gd name="T22" fmla="*/ 371 w 501"/>
                    <a:gd name="T23" fmla="*/ 355 h 402"/>
                    <a:gd name="T24" fmla="*/ 339 w 501"/>
                    <a:gd name="T25" fmla="*/ 402 h 402"/>
                    <a:gd name="T26" fmla="*/ 332 w 501"/>
                    <a:gd name="T27" fmla="*/ 320 h 402"/>
                    <a:gd name="T28" fmla="*/ 277 w 501"/>
                    <a:gd name="T29" fmla="*/ 315 h 402"/>
                    <a:gd name="T30" fmla="*/ 277 w 501"/>
                    <a:gd name="T31" fmla="*/ 290 h 402"/>
                    <a:gd name="T32" fmla="*/ 212 w 501"/>
                    <a:gd name="T33" fmla="*/ 355 h 402"/>
                    <a:gd name="T34" fmla="*/ 187 w 501"/>
                    <a:gd name="T35" fmla="*/ 315 h 402"/>
                    <a:gd name="T36" fmla="*/ 209 w 501"/>
                    <a:gd name="T37" fmla="*/ 295 h 402"/>
                    <a:gd name="T38" fmla="*/ 222 w 501"/>
                    <a:gd name="T39" fmla="*/ 270 h 402"/>
                    <a:gd name="T40" fmla="*/ 199 w 501"/>
                    <a:gd name="T41" fmla="*/ 227 h 402"/>
                    <a:gd name="T42" fmla="*/ 152 w 501"/>
                    <a:gd name="T43" fmla="*/ 208 h 402"/>
                    <a:gd name="T44" fmla="*/ 72 w 501"/>
                    <a:gd name="T45" fmla="*/ 220 h 402"/>
                    <a:gd name="T46" fmla="*/ 17 w 501"/>
                    <a:gd name="T47" fmla="*/ 227 h 402"/>
                    <a:gd name="T48" fmla="*/ 7 w 501"/>
                    <a:gd name="T49" fmla="*/ 165 h 402"/>
                    <a:gd name="T50" fmla="*/ 52 w 501"/>
                    <a:gd name="T51" fmla="*/ 88 h 402"/>
                    <a:gd name="T52" fmla="*/ 40 w 501"/>
                    <a:gd name="T53" fmla="*/ 33 h 402"/>
                    <a:gd name="T54" fmla="*/ 67 w 501"/>
                    <a:gd name="T55" fmla="*/ 28 h 402"/>
                    <a:gd name="T56" fmla="*/ 104 w 501"/>
                    <a:gd name="T57" fmla="*/ 33 h 402"/>
                    <a:gd name="T58" fmla="*/ 149 w 501"/>
                    <a:gd name="T59" fmla="*/ 40 h 402"/>
                    <a:gd name="T60" fmla="*/ 184 w 501"/>
                    <a:gd name="T61" fmla="*/ 60 h 402"/>
                    <a:gd name="T62" fmla="*/ 204 w 501"/>
                    <a:gd name="T63" fmla="*/ 65 h 402"/>
                    <a:gd name="T64" fmla="*/ 212 w 501"/>
                    <a:gd name="T65" fmla="*/ 33 h 402"/>
                    <a:gd name="T66" fmla="*/ 237 w 501"/>
                    <a:gd name="T67" fmla="*/ 28 h 402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501"/>
                    <a:gd name="T103" fmla="*/ 0 h 402"/>
                    <a:gd name="T104" fmla="*/ 501 w 501"/>
                    <a:gd name="T105" fmla="*/ 402 h 402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501" h="402">
                      <a:moveTo>
                        <a:pt x="249" y="13"/>
                      </a:moveTo>
                      <a:lnTo>
                        <a:pt x="257" y="10"/>
                      </a:lnTo>
                      <a:lnTo>
                        <a:pt x="272" y="3"/>
                      </a:lnTo>
                      <a:lnTo>
                        <a:pt x="282" y="0"/>
                      </a:lnTo>
                      <a:lnTo>
                        <a:pt x="302" y="3"/>
                      </a:lnTo>
                      <a:lnTo>
                        <a:pt x="312" y="25"/>
                      </a:lnTo>
                      <a:lnTo>
                        <a:pt x="317" y="50"/>
                      </a:lnTo>
                      <a:lnTo>
                        <a:pt x="324" y="58"/>
                      </a:lnTo>
                      <a:lnTo>
                        <a:pt x="332" y="53"/>
                      </a:lnTo>
                      <a:lnTo>
                        <a:pt x="359" y="88"/>
                      </a:lnTo>
                      <a:lnTo>
                        <a:pt x="374" y="110"/>
                      </a:lnTo>
                      <a:lnTo>
                        <a:pt x="406" y="123"/>
                      </a:lnTo>
                      <a:lnTo>
                        <a:pt x="426" y="135"/>
                      </a:lnTo>
                      <a:lnTo>
                        <a:pt x="439" y="123"/>
                      </a:lnTo>
                      <a:lnTo>
                        <a:pt x="459" y="140"/>
                      </a:lnTo>
                      <a:lnTo>
                        <a:pt x="489" y="150"/>
                      </a:lnTo>
                      <a:lnTo>
                        <a:pt x="501" y="210"/>
                      </a:lnTo>
                      <a:lnTo>
                        <a:pt x="476" y="220"/>
                      </a:lnTo>
                      <a:lnTo>
                        <a:pt x="471" y="250"/>
                      </a:lnTo>
                      <a:lnTo>
                        <a:pt x="431" y="280"/>
                      </a:lnTo>
                      <a:lnTo>
                        <a:pt x="376" y="300"/>
                      </a:lnTo>
                      <a:lnTo>
                        <a:pt x="369" y="327"/>
                      </a:lnTo>
                      <a:lnTo>
                        <a:pt x="344" y="315"/>
                      </a:lnTo>
                      <a:lnTo>
                        <a:pt x="371" y="355"/>
                      </a:lnTo>
                      <a:lnTo>
                        <a:pt x="404" y="362"/>
                      </a:lnTo>
                      <a:lnTo>
                        <a:pt x="339" y="402"/>
                      </a:lnTo>
                      <a:lnTo>
                        <a:pt x="302" y="355"/>
                      </a:lnTo>
                      <a:lnTo>
                        <a:pt x="332" y="320"/>
                      </a:lnTo>
                      <a:lnTo>
                        <a:pt x="302" y="315"/>
                      </a:lnTo>
                      <a:lnTo>
                        <a:pt x="277" y="315"/>
                      </a:lnTo>
                      <a:lnTo>
                        <a:pt x="284" y="282"/>
                      </a:lnTo>
                      <a:lnTo>
                        <a:pt x="277" y="290"/>
                      </a:lnTo>
                      <a:lnTo>
                        <a:pt x="229" y="302"/>
                      </a:lnTo>
                      <a:lnTo>
                        <a:pt x="212" y="355"/>
                      </a:lnTo>
                      <a:lnTo>
                        <a:pt x="184" y="350"/>
                      </a:lnTo>
                      <a:lnTo>
                        <a:pt x="187" y="315"/>
                      </a:lnTo>
                      <a:lnTo>
                        <a:pt x="189" y="300"/>
                      </a:lnTo>
                      <a:lnTo>
                        <a:pt x="209" y="295"/>
                      </a:lnTo>
                      <a:lnTo>
                        <a:pt x="217" y="280"/>
                      </a:lnTo>
                      <a:lnTo>
                        <a:pt x="222" y="270"/>
                      </a:lnTo>
                      <a:lnTo>
                        <a:pt x="209" y="262"/>
                      </a:lnTo>
                      <a:lnTo>
                        <a:pt x="199" y="227"/>
                      </a:lnTo>
                      <a:lnTo>
                        <a:pt x="177" y="208"/>
                      </a:lnTo>
                      <a:lnTo>
                        <a:pt x="152" y="208"/>
                      </a:lnTo>
                      <a:lnTo>
                        <a:pt x="119" y="217"/>
                      </a:lnTo>
                      <a:lnTo>
                        <a:pt x="72" y="220"/>
                      </a:lnTo>
                      <a:lnTo>
                        <a:pt x="52" y="227"/>
                      </a:lnTo>
                      <a:lnTo>
                        <a:pt x="17" y="227"/>
                      </a:lnTo>
                      <a:lnTo>
                        <a:pt x="0" y="200"/>
                      </a:lnTo>
                      <a:lnTo>
                        <a:pt x="7" y="165"/>
                      </a:lnTo>
                      <a:lnTo>
                        <a:pt x="30" y="123"/>
                      </a:lnTo>
                      <a:lnTo>
                        <a:pt x="52" y="88"/>
                      </a:lnTo>
                      <a:lnTo>
                        <a:pt x="40" y="40"/>
                      </a:lnTo>
                      <a:lnTo>
                        <a:pt x="40" y="33"/>
                      </a:lnTo>
                      <a:lnTo>
                        <a:pt x="52" y="25"/>
                      </a:lnTo>
                      <a:lnTo>
                        <a:pt x="67" y="28"/>
                      </a:lnTo>
                      <a:lnTo>
                        <a:pt x="85" y="25"/>
                      </a:lnTo>
                      <a:lnTo>
                        <a:pt x="104" y="33"/>
                      </a:lnTo>
                      <a:lnTo>
                        <a:pt x="129" y="50"/>
                      </a:lnTo>
                      <a:lnTo>
                        <a:pt x="149" y="40"/>
                      </a:lnTo>
                      <a:lnTo>
                        <a:pt x="164" y="53"/>
                      </a:lnTo>
                      <a:lnTo>
                        <a:pt x="184" y="60"/>
                      </a:lnTo>
                      <a:lnTo>
                        <a:pt x="194" y="68"/>
                      </a:lnTo>
                      <a:lnTo>
                        <a:pt x="204" y="65"/>
                      </a:lnTo>
                      <a:lnTo>
                        <a:pt x="204" y="45"/>
                      </a:lnTo>
                      <a:lnTo>
                        <a:pt x="212" y="33"/>
                      </a:lnTo>
                      <a:lnTo>
                        <a:pt x="232" y="33"/>
                      </a:lnTo>
                      <a:lnTo>
                        <a:pt x="237" y="28"/>
                      </a:lnTo>
                      <a:lnTo>
                        <a:pt x="249" y="1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6" name="Group 713"/>
              <p:cNvGrpSpPr>
                <a:grpSpLocks/>
              </p:cNvGrpSpPr>
              <p:nvPr/>
            </p:nvGrpSpPr>
            <p:grpSpPr bwMode="auto">
              <a:xfrm>
                <a:off x="3426" y="2346"/>
                <a:ext cx="41" cy="55"/>
                <a:chOff x="10399" y="9206"/>
                <a:chExt cx="92" cy="144"/>
              </a:xfrm>
            </p:grpSpPr>
            <p:sp>
              <p:nvSpPr>
                <p:cNvPr id="291" name="Freeform 714"/>
                <p:cNvSpPr>
                  <a:spLocks/>
                </p:cNvSpPr>
                <p:nvPr/>
              </p:nvSpPr>
              <p:spPr bwMode="auto">
                <a:xfrm>
                  <a:off x="10399" y="9206"/>
                  <a:ext cx="92" cy="144"/>
                </a:xfrm>
                <a:custGeom>
                  <a:avLst/>
                  <a:gdLst>
                    <a:gd name="T0" fmla="*/ 20 w 92"/>
                    <a:gd name="T1" fmla="*/ 39 h 144"/>
                    <a:gd name="T2" fmla="*/ 30 w 92"/>
                    <a:gd name="T3" fmla="*/ 54 h 144"/>
                    <a:gd name="T4" fmla="*/ 32 w 92"/>
                    <a:gd name="T5" fmla="*/ 74 h 144"/>
                    <a:gd name="T6" fmla="*/ 40 w 92"/>
                    <a:gd name="T7" fmla="*/ 144 h 144"/>
                    <a:gd name="T8" fmla="*/ 50 w 92"/>
                    <a:gd name="T9" fmla="*/ 144 h 144"/>
                    <a:gd name="T10" fmla="*/ 57 w 92"/>
                    <a:gd name="T11" fmla="*/ 109 h 144"/>
                    <a:gd name="T12" fmla="*/ 60 w 92"/>
                    <a:gd name="T13" fmla="*/ 89 h 144"/>
                    <a:gd name="T14" fmla="*/ 82 w 92"/>
                    <a:gd name="T15" fmla="*/ 79 h 144"/>
                    <a:gd name="T16" fmla="*/ 92 w 92"/>
                    <a:gd name="T17" fmla="*/ 62 h 144"/>
                    <a:gd name="T18" fmla="*/ 80 w 92"/>
                    <a:gd name="T19" fmla="*/ 57 h 144"/>
                    <a:gd name="T20" fmla="*/ 67 w 92"/>
                    <a:gd name="T21" fmla="*/ 24 h 144"/>
                    <a:gd name="T22" fmla="*/ 45 w 92"/>
                    <a:gd name="T23" fmla="*/ 0 h 144"/>
                    <a:gd name="T24" fmla="*/ 20 w 92"/>
                    <a:gd name="T25" fmla="*/ 0 h 144"/>
                    <a:gd name="T26" fmla="*/ 0 w 92"/>
                    <a:gd name="T27" fmla="*/ 0 h 144"/>
                    <a:gd name="T28" fmla="*/ 20 w 92"/>
                    <a:gd name="T29" fmla="*/ 39 h 14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92"/>
                    <a:gd name="T46" fmla="*/ 0 h 144"/>
                    <a:gd name="T47" fmla="*/ 92 w 92"/>
                    <a:gd name="T48" fmla="*/ 144 h 14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92" h="144">
                      <a:moveTo>
                        <a:pt x="20" y="39"/>
                      </a:moveTo>
                      <a:lnTo>
                        <a:pt x="30" y="54"/>
                      </a:lnTo>
                      <a:lnTo>
                        <a:pt x="32" y="74"/>
                      </a:lnTo>
                      <a:lnTo>
                        <a:pt x="40" y="144"/>
                      </a:lnTo>
                      <a:lnTo>
                        <a:pt x="50" y="144"/>
                      </a:lnTo>
                      <a:lnTo>
                        <a:pt x="57" y="109"/>
                      </a:lnTo>
                      <a:lnTo>
                        <a:pt x="60" y="89"/>
                      </a:lnTo>
                      <a:lnTo>
                        <a:pt x="82" y="79"/>
                      </a:lnTo>
                      <a:lnTo>
                        <a:pt x="92" y="62"/>
                      </a:lnTo>
                      <a:lnTo>
                        <a:pt x="80" y="57"/>
                      </a:lnTo>
                      <a:lnTo>
                        <a:pt x="67" y="24"/>
                      </a:lnTo>
                      <a:lnTo>
                        <a:pt x="45" y="0"/>
                      </a:lnTo>
                      <a:lnTo>
                        <a:pt x="20" y="0"/>
                      </a:lnTo>
                      <a:lnTo>
                        <a:pt x="0" y="0"/>
                      </a:lnTo>
                      <a:lnTo>
                        <a:pt x="20" y="3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92" name="Freeform 715"/>
                <p:cNvSpPr>
                  <a:spLocks/>
                </p:cNvSpPr>
                <p:nvPr/>
              </p:nvSpPr>
              <p:spPr bwMode="auto">
                <a:xfrm>
                  <a:off x="10399" y="9206"/>
                  <a:ext cx="92" cy="144"/>
                </a:xfrm>
                <a:custGeom>
                  <a:avLst/>
                  <a:gdLst>
                    <a:gd name="T0" fmla="*/ 20 w 92"/>
                    <a:gd name="T1" fmla="*/ 39 h 144"/>
                    <a:gd name="T2" fmla="*/ 30 w 92"/>
                    <a:gd name="T3" fmla="*/ 54 h 144"/>
                    <a:gd name="T4" fmla="*/ 32 w 92"/>
                    <a:gd name="T5" fmla="*/ 74 h 144"/>
                    <a:gd name="T6" fmla="*/ 40 w 92"/>
                    <a:gd name="T7" fmla="*/ 144 h 144"/>
                    <a:gd name="T8" fmla="*/ 50 w 92"/>
                    <a:gd name="T9" fmla="*/ 144 h 144"/>
                    <a:gd name="T10" fmla="*/ 57 w 92"/>
                    <a:gd name="T11" fmla="*/ 109 h 144"/>
                    <a:gd name="T12" fmla="*/ 60 w 92"/>
                    <a:gd name="T13" fmla="*/ 89 h 144"/>
                    <a:gd name="T14" fmla="*/ 82 w 92"/>
                    <a:gd name="T15" fmla="*/ 79 h 144"/>
                    <a:gd name="T16" fmla="*/ 92 w 92"/>
                    <a:gd name="T17" fmla="*/ 62 h 144"/>
                    <a:gd name="T18" fmla="*/ 80 w 92"/>
                    <a:gd name="T19" fmla="*/ 57 h 144"/>
                    <a:gd name="T20" fmla="*/ 67 w 92"/>
                    <a:gd name="T21" fmla="*/ 24 h 144"/>
                    <a:gd name="T22" fmla="*/ 45 w 92"/>
                    <a:gd name="T23" fmla="*/ 0 h 144"/>
                    <a:gd name="T24" fmla="*/ 20 w 92"/>
                    <a:gd name="T25" fmla="*/ 0 h 144"/>
                    <a:gd name="T26" fmla="*/ 0 w 92"/>
                    <a:gd name="T27" fmla="*/ 0 h 144"/>
                    <a:gd name="T28" fmla="*/ 20 w 92"/>
                    <a:gd name="T29" fmla="*/ 39 h 14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92"/>
                    <a:gd name="T46" fmla="*/ 0 h 144"/>
                    <a:gd name="T47" fmla="*/ 92 w 92"/>
                    <a:gd name="T48" fmla="*/ 144 h 14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92" h="144">
                      <a:moveTo>
                        <a:pt x="20" y="39"/>
                      </a:moveTo>
                      <a:lnTo>
                        <a:pt x="30" y="54"/>
                      </a:lnTo>
                      <a:lnTo>
                        <a:pt x="32" y="74"/>
                      </a:lnTo>
                      <a:lnTo>
                        <a:pt x="40" y="144"/>
                      </a:lnTo>
                      <a:lnTo>
                        <a:pt x="50" y="144"/>
                      </a:lnTo>
                      <a:lnTo>
                        <a:pt x="57" y="109"/>
                      </a:lnTo>
                      <a:lnTo>
                        <a:pt x="60" y="89"/>
                      </a:lnTo>
                      <a:lnTo>
                        <a:pt x="82" y="79"/>
                      </a:lnTo>
                      <a:lnTo>
                        <a:pt x="92" y="62"/>
                      </a:lnTo>
                      <a:lnTo>
                        <a:pt x="80" y="57"/>
                      </a:lnTo>
                      <a:lnTo>
                        <a:pt x="67" y="24"/>
                      </a:lnTo>
                      <a:lnTo>
                        <a:pt x="45" y="0"/>
                      </a:lnTo>
                      <a:lnTo>
                        <a:pt x="20" y="0"/>
                      </a:lnTo>
                      <a:lnTo>
                        <a:pt x="0" y="0"/>
                      </a:lnTo>
                      <a:lnTo>
                        <a:pt x="20" y="3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7" name="Group 716"/>
              <p:cNvGrpSpPr>
                <a:grpSpLocks/>
              </p:cNvGrpSpPr>
              <p:nvPr/>
            </p:nvGrpSpPr>
            <p:grpSpPr bwMode="auto">
              <a:xfrm>
                <a:off x="3578" y="2422"/>
                <a:ext cx="92" cy="48"/>
                <a:chOff x="10741" y="9405"/>
                <a:chExt cx="209" cy="128"/>
              </a:xfrm>
            </p:grpSpPr>
            <p:sp>
              <p:nvSpPr>
                <p:cNvPr id="289" name="Freeform 717"/>
                <p:cNvSpPr>
                  <a:spLocks/>
                </p:cNvSpPr>
                <p:nvPr/>
              </p:nvSpPr>
              <p:spPr bwMode="auto">
                <a:xfrm>
                  <a:off x="10741" y="9405"/>
                  <a:ext cx="209" cy="128"/>
                </a:xfrm>
                <a:custGeom>
                  <a:avLst/>
                  <a:gdLst>
                    <a:gd name="T0" fmla="*/ 0 w 209"/>
                    <a:gd name="T1" fmla="*/ 3 h 128"/>
                    <a:gd name="T2" fmla="*/ 47 w 209"/>
                    <a:gd name="T3" fmla="*/ 0 h 128"/>
                    <a:gd name="T4" fmla="*/ 97 w 209"/>
                    <a:gd name="T5" fmla="*/ 23 h 128"/>
                    <a:gd name="T6" fmla="*/ 115 w 209"/>
                    <a:gd name="T7" fmla="*/ 58 h 128"/>
                    <a:gd name="T8" fmla="*/ 140 w 209"/>
                    <a:gd name="T9" fmla="*/ 58 h 128"/>
                    <a:gd name="T10" fmla="*/ 160 w 209"/>
                    <a:gd name="T11" fmla="*/ 43 h 128"/>
                    <a:gd name="T12" fmla="*/ 172 w 209"/>
                    <a:gd name="T13" fmla="*/ 35 h 128"/>
                    <a:gd name="T14" fmla="*/ 187 w 209"/>
                    <a:gd name="T15" fmla="*/ 70 h 128"/>
                    <a:gd name="T16" fmla="*/ 207 w 209"/>
                    <a:gd name="T17" fmla="*/ 78 h 128"/>
                    <a:gd name="T18" fmla="*/ 204 w 209"/>
                    <a:gd name="T19" fmla="*/ 85 h 128"/>
                    <a:gd name="T20" fmla="*/ 209 w 209"/>
                    <a:gd name="T21" fmla="*/ 113 h 128"/>
                    <a:gd name="T22" fmla="*/ 207 w 209"/>
                    <a:gd name="T23" fmla="*/ 128 h 128"/>
                    <a:gd name="T24" fmla="*/ 187 w 209"/>
                    <a:gd name="T25" fmla="*/ 100 h 128"/>
                    <a:gd name="T26" fmla="*/ 172 w 209"/>
                    <a:gd name="T27" fmla="*/ 95 h 128"/>
                    <a:gd name="T28" fmla="*/ 160 w 209"/>
                    <a:gd name="T29" fmla="*/ 95 h 128"/>
                    <a:gd name="T30" fmla="*/ 155 w 209"/>
                    <a:gd name="T31" fmla="*/ 125 h 128"/>
                    <a:gd name="T32" fmla="*/ 140 w 209"/>
                    <a:gd name="T33" fmla="*/ 115 h 128"/>
                    <a:gd name="T34" fmla="*/ 112 w 209"/>
                    <a:gd name="T35" fmla="*/ 128 h 128"/>
                    <a:gd name="T36" fmla="*/ 80 w 209"/>
                    <a:gd name="T37" fmla="*/ 128 h 128"/>
                    <a:gd name="T38" fmla="*/ 80 w 209"/>
                    <a:gd name="T39" fmla="*/ 78 h 128"/>
                    <a:gd name="T40" fmla="*/ 22 w 209"/>
                    <a:gd name="T41" fmla="*/ 28 h 128"/>
                    <a:gd name="T42" fmla="*/ 0 w 209"/>
                    <a:gd name="T43" fmla="*/ 3 h 128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09"/>
                    <a:gd name="T67" fmla="*/ 0 h 128"/>
                    <a:gd name="T68" fmla="*/ 209 w 209"/>
                    <a:gd name="T69" fmla="*/ 128 h 128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09" h="128">
                      <a:moveTo>
                        <a:pt x="0" y="3"/>
                      </a:moveTo>
                      <a:lnTo>
                        <a:pt x="47" y="0"/>
                      </a:lnTo>
                      <a:lnTo>
                        <a:pt x="97" y="23"/>
                      </a:lnTo>
                      <a:lnTo>
                        <a:pt x="115" y="58"/>
                      </a:lnTo>
                      <a:lnTo>
                        <a:pt x="140" y="58"/>
                      </a:lnTo>
                      <a:lnTo>
                        <a:pt x="160" y="43"/>
                      </a:lnTo>
                      <a:lnTo>
                        <a:pt x="172" y="35"/>
                      </a:lnTo>
                      <a:lnTo>
                        <a:pt x="187" y="70"/>
                      </a:lnTo>
                      <a:lnTo>
                        <a:pt x="207" y="78"/>
                      </a:lnTo>
                      <a:lnTo>
                        <a:pt x="204" y="85"/>
                      </a:lnTo>
                      <a:lnTo>
                        <a:pt x="209" y="113"/>
                      </a:lnTo>
                      <a:lnTo>
                        <a:pt x="207" y="128"/>
                      </a:lnTo>
                      <a:lnTo>
                        <a:pt x="187" y="100"/>
                      </a:lnTo>
                      <a:lnTo>
                        <a:pt x="172" y="95"/>
                      </a:lnTo>
                      <a:lnTo>
                        <a:pt x="160" y="95"/>
                      </a:lnTo>
                      <a:lnTo>
                        <a:pt x="155" y="125"/>
                      </a:lnTo>
                      <a:lnTo>
                        <a:pt x="140" y="115"/>
                      </a:lnTo>
                      <a:lnTo>
                        <a:pt x="112" y="128"/>
                      </a:lnTo>
                      <a:lnTo>
                        <a:pt x="80" y="128"/>
                      </a:lnTo>
                      <a:lnTo>
                        <a:pt x="80" y="78"/>
                      </a:lnTo>
                      <a:lnTo>
                        <a:pt x="22" y="28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90" name="Freeform 718"/>
                <p:cNvSpPr>
                  <a:spLocks/>
                </p:cNvSpPr>
                <p:nvPr/>
              </p:nvSpPr>
              <p:spPr bwMode="auto">
                <a:xfrm>
                  <a:off x="10741" y="9405"/>
                  <a:ext cx="209" cy="128"/>
                </a:xfrm>
                <a:custGeom>
                  <a:avLst/>
                  <a:gdLst>
                    <a:gd name="T0" fmla="*/ 0 w 209"/>
                    <a:gd name="T1" fmla="*/ 3 h 128"/>
                    <a:gd name="T2" fmla="*/ 47 w 209"/>
                    <a:gd name="T3" fmla="*/ 0 h 128"/>
                    <a:gd name="T4" fmla="*/ 97 w 209"/>
                    <a:gd name="T5" fmla="*/ 23 h 128"/>
                    <a:gd name="T6" fmla="*/ 115 w 209"/>
                    <a:gd name="T7" fmla="*/ 58 h 128"/>
                    <a:gd name="T8" fmla="*/ 140 w 209"/>
                    <a:gd name="T9" fmla="*/ 58 h 128"/>
                    <a:gd name="T10" fmla="*/ 160 w 209"/>
                    <a:gd name="T11" fmla="*/ 43 h 128"/>
                    <a:gd name="T12" fmla="*/ 172 w 209"/>
                    <a:gd name="T13" fmla="*/ 35 h 128"/>
                    <a:gd name="T14" fmla="*/ 187 w 209"/>
                    <a:gd name="T15" fmla="*/ 70 h 128"/>
                    <a:gd name="T16" fmla="*/ 207 w 209"/>
                    <a:gd name="T17" fmla="*/ 78 h 128"/>
                    <a:gd name="T18" fmla="*/ 204 w 209"/>
                    <a:gd name="T19" fmla="*/ 85 h 128"/>
                    <a:gd name="T20" fmla="*/ 209 w 209"/>
                    <a:gd name="T21" fmla="*/ 113 h 128"/>
                    <a:gd name="T22" fmla="*/ 207 w 209"/>
                    <a:gd name="T23" fmla="*/ 128 h 128"/>
                    <a:gd name="T24" fmla="*/ 187 w 209"/>
                    <a:gd name="T25" fmla="*/ 100 h 128"/>
                    <a:gd name="T26" fmla="*/ 172 w 209"/>
                    <a:gd name="T27" fmla="*/ 95 h 128"/>
                    <a:gd name="T28" fmla="*/ 160 w 209"/>
                    <a:gd name="T29" fmla="*/ 95 h 128"/>
                    <a:gd name="T30" fmla="*/ 155 w 209"/>
                    <a:gd name="T31" fmla="*/ 125 h 128"/>
                    <a:gd name="T32" fmla="*/ 140 w 209"/>
                    <a:gd name="T33" fmla="*/ 115 h 128"/>
                    <a:gd name="T34" fmla="*/ 112 w 209"/>
                    <a:gd name="T35" fmla="*/ 128 h 128"/>
                    <a:gd name="T36" fmla="*/ 80 w 209"/>
                    <a:gd name="T37" fmla="*/ 128 h 128"/>
                    <a:gd name="T38" fmla="*/ 80 w 209"/>
                    <a:gd name="T39" fmla="*/ 78 h 128"/>
                    <a:gd name="T40" fmla="*/ 22 w 209"/>
                    <a:gd name="T41" fmla="*/ 28 h 128"/>
                    <a:gd name="T42" fmla="*/ 0 w 209"/>
                    <a:gd name="T43" fmla="*/ 3 h 128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09"/>
                    <a:gd name="T67" fmla="*/ 0 h 128"/>
                    <a:gd name="T68" fmla="*/ 209 w 209"/>
                    <a:gd name="T69" fmla="*/ 128 h 128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09" h="128">
                      <a:moveTo>
                        <a:pt x="0" y="3"/>
                      </a:moveTo>
                      <a:lnTo>
                        <a:pt x="47" y="0"/>
                      </a:lnTo>
                      <a:lnTo>
                        <a:pt x="97" y="23"/>
                      </a:lnTo>
                      <a:lnTo>
                        <a:pt x="115" y="58"/>
                      </a:lnTo>
                      <a:lnTo>
                        <a:pt x="140" y="58"/>
                      </a:lnTo>
                      <a:lnTo>
                        <a:pt x="160" y="43"/>
                      </a:lnTo>
                      <a:lnTo>
                        <a:pt x="172" y="35"/>
                      </a:lnTo>
                      <a:lnTo>
                        <a:pt x="187" y="70"/>
                      </a:lnTo>
                      <a:lnTo>
                        <a:pt x="207" y="78"/>
                      </a:lnTo>
                      <a:lnTo>
                        <a:pt x="204" y="85"/>
                      </a:lnTo>
                      <a:lnTo>
                        <a:pt x="209" y="113"/>
                      </a:lnTo>
                      <a:lnTo>
                        <a:pt x="207" y="128"/>
                      </a:lnTo>
                      <a:lnTo>
                        <a:pt x="187" y="100"/>
                      </a:lnTo>
                      <a:lnTo>
                        <a:pt x="172" y="95"/>
                      </a:lnTo>
                      <a:lnTo>
                        <a:pt x="160" y="95"/>
                      </a:lnTo>
                      <a:lnTo>
                        <a:pt x="155" y="125"/>
                      </a:lnTo>
                      <a:lnTo>
                        <a:pt x="140" y="115"/>
                      </a:lnTo>
                      <a:lnTo>
                        <a:pt x="112" y="128"/>
                      </a:lnTo>
                      <a:lnTo>
                        <a:pt x="80" y="128"/>
                      </a:lnTo>
                      <a:lnTo>
                        <a:pt x="80" y="78"/>
                      </a:lnTo>
                      <a:lnTo>
                        <a:pt x="22" y="28"/>
                      </a:lnTo>
                      <a:lnTo>
                        <a:pt x="0" y="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8" name="Group 719"/>
              <p:cNvGrpSpPr>
                <a:grpSpLocks/>
              </p:cNvGrpSpPr>
              <p:nvPr/>
            </p:nvGrpSpPr>
            <p:grpSpPr bwMode="auto">
              <a:xfrm>
                <a:off x="3646" y="2451"/>
                <a:ext cx="79" cy="75"/>
                <a:chOff x="10896" y="9483"/>
                <a:chExt cx="177" cy="197"/>
              </a:xfrm>
            </p:grpSpPr>
            <p:sp>
              <p:nvSpPr>
                <p:cNvPr id="287" name="Freeform 720"/>
                <p:cNvSpPr>
                  <a:spLocks/>
                </p:cNvSpPr>
                <p:nvPr/>
              </p:nvSpPr>
              <p:spPr bwMode="auto">
                <a:xfrm>
                  <a:off x="10896" y="9483"/>
                  <a:ext cx="177" cy="197"/>
                </a:xfrm>
                <a:custGeom>
                  <a:avLst/>
                  <a:gdLst>
                    <a:gd name="T0" fmla="*/ 67 w 177"/>
                    <a:gd name="T1" fmla="*/ 2 h 197"/>
                    <a:gd name="T2" fmla="*/ 77 w 177"/>
                    <a:gd name="T3" fmla="*/ 2 h 197"/>
                    <a:gd name="T4" fmla="*/ 102 w 177"/>
                    <a:gd name="T5" fmla="*/ 15 h 197"/>
                    <a:gd name="T6" fmla="*/ 127 w 177"/>
                    <a:gd name="T7" fmla="*/ 40 h 197"/>
                    <a:gd name="T8" fmla="*/ 144 w 177"/>
                    <a:gd name="T9" fmla="*/ 75 h 197"/>
                    <a:gd name="T10" fmla="*/ 177 w 177"/>
                    <a:gd name="T11" fmla="*/ 107 h 197"/>
                    <a:gd name="T12" fmla="*/ 159 w 177"/>
                    <a:gd name="T13" fmla="*/ 115 h 197"/>
                    <a:gd name="T14" fmla="*/ 144 w 177"/>
                    <a:gd name="T15" fmla="*/ 142 h 197"/>
                    <a:gd name="T16" fmla="*/ 144 w 177"/>
                    <a:gd name="T17" fmla="*/ 150 h 197"/>
                    <a:gd name="T18" fmla="*/ 139 w 177"/>
                    <a:gd name="T19" fmla="*/ 197 h 197"/>
                    <a:gd name="T20" fmla="*/ 114 w 177"/>
                    <a:gd name="T21" fmla="*/ 184 h 197"/>
                    <a:gd name="T22" fmla="*/ 107 w 177"/>
                    <a:gd name="T23" fmla="*/ 147 h 197"/>
                    <a:gd name="T24" fmla="*/ 84 w 177"/>
                    <a:gd name="T25" fmla="*/ 162 h 197"/>
                    <a:gd name="T26" fmla="*/ 54 w 177"/>
                    <a:gd name="T27" fmla="*/ 184 h 197"/>
                    <a:gd name="T28" fmla="*/ 44 w 177"/>
                    <a:gd name="T29" fmla="*/ 177 h 197"/>
                    <a:gd name="T30" fmla="*/ 32 w 177"/>
                    <a:gd name="T31" fmla="*/ 162 h 197"/>
                    <a:gd name="T32" fmla="*/ 22 w 177"/>
                    <a:gd name="T33" fmla="*/ 142 h 197"/>
                    <a:gd name="T34" fmla="*/ 32 w 177"/>
                    <a:gd name="T35" fmla="*/ 122 h 197"/>
                    <a:gd name="T36" fmla="*/ 39 w 177"/>
                    <a:gd name="T37" fmla="*/ 137 h 197"/>
                    <a:gd name="T38" fmla="*/ 69 w 177"/>
                    <a:gd name="T39" fmla="*/ 162 h 197"/>
                    <a:gd name="T40" fmla="*/ 79 w 177"/>
                    <a:gd name="T41" fmla="*/ 142 h 197"/>
                    <a:gd name="T42" fmla="*/ 49 w 177"/>
                    <a:gd name="T43" fmla="*/ 107 h 197"/>
                    <a:gd name="T44" fmla="*/ 37 w 177"/>
                    <a:gd name="T45" fmla="*/ 82 h 197"/>
                    <a:gd name="T46" fmla="*/ 29 w 177"/>
                    <a:gd name="T47" fmla="*/ 75 h 197"/>
                    <a:gd name="T48" fmla="*/ 29 w 177"/>
                    <a:gd name="T49" fmla="*/ 57 h 197"/>
                    <a:gd name="T50" fmla="*/ 17 w 177"/>
                    <a:gd name="T51" fmla="*/ 50 h 197"/>
                    <a:gd name="T52" fmla="*/ 0 w 177"/>
                    <a:gd name="T53" fmla="*/ 47 h 197"/>
                    <a:gd name="T54" fmla="*/ 5 w 177"/>
                    <a:gd name="T55" fmla="*/ 27 h 197"/>
                    <a:gd name="T56" fmla="*/ 5 w 177"/>
                    <a:gd name="T57" fmla="*/ 15 h 197"/>
                    <a:gd name="T58" fmla="*/ 19 w 177"/>
                    <a:gd name="T59" fmla="*/ 15 h 197"/>
                    <a:gd name="T60" fmla="*/ 29 w 177"/>
                    <a:gd name="T61" fmla="*/ 22 h 197"/>
                    <a:gd name="T62" fmla="*/ 52 w 177"/>
                    <a:gd name="T63" fmla="*/ 50 h 197"/>
                    <a:gd name="T64" fmla="*/ 52 w 177"/>
                    <a:gd name="T65" fmla="*/ 32 h 197"/>
                    <a:gd name="T66" fmla="*/ 49 w 177"/>
                    <a:gd name="T67" fmla="*/ 12 h 197"/>
                    <a:gd name="T68" fmla="*/ 52 w 177"/>
                    <a:gd name="T69" fmla="*/ 0 h 197"/>
                    <a:gd name="T70" fmla="*/ 67 w 177"/>
                    <a:gd name="T71" fmla="*/ 2 h 19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77"/>
                    <a:gd name="T109" fmla="*/ 0 h 197"/>
                    <a:gd name="T110" fmla="*/ 177 w 177"/>
                    <a:gd name="T111" fmla="*/ 197 h 197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77" h="197">
                      <a:moveTo>
                        <a:pt x="67" y="2"/>
                      </a:moveTo>
                      <a:lnTo>
                        <a:pt x="77" y="2"/>
                      </a:lnTo>
                      <a:lnTo>
                        <a:pt x="102" y="15"/>
                      </a:lnTo>
                      <a:lnTo>
                        <a:pt x="127" y="40"/>
                      </a:lnTo>
                      <a:lnTo>
                        <a:pt x="144" y="75"/>
                      </a:lnTo>
                      <a:lnTo>
                        <a:pt x="177" y="107"/>
                      </a:lnTo>
                      <a:lnTo>
                        <a:pt x="159" y="115"/>
                      </a:lnTo>
                      <a:lnTo>
                        <a:pt x="144" y="142"/>
                      </a:lnTo>
                      <a:lnTo>
                        <a:pt x="144" y="150"/>
                      </a:lnTo>
                      <a:lnTo>
                        <a:pt x="139" y="197"/>
                      </a:lnTo>
                      <a:lnTo>
                        <a:pt x="114" y="184"/>
                      </a:lnTo>
                      <a:lnTo>
                        <a:pt x="107" y="147"/>
                      </a:lnTo>
                      <a:lnTo>
                        <a:pt x="84" y="162"/>
                      </a:lnTo>
                      <a:lnTo>
                        <a:pt x="54" y="184"/>
                      </a:lnTo>
                      <a:lnTo>
                        <a:pt x="44" y="177"/>
                      </a:lnTo>
                      <a:lnTo>
                        <a:pt x="32" y="162"/>
                      </a:lnTo>
                      <a:lnTo>
                        <a:pt x="22" y="142"/>
                      </a:lnTo>
                      <a:lnTo>
                        <a:pt x="32" y="122"/>
                      </a:lnTo>
                      <a:lnTo>
                        <a:pt x="39" y="137"/>
                      </a:lnTo>
                      <a:lnTo>
                        <a:pt x="69" y="162"/>
                      </a:lnTo>
                      <a:lnTo>
                        <a:pt x="79" y="142"/>
                      </a:lnTo>
                      <a:lnTo>
                        <a:pt x="49" y="107"/>
                      </a:lnTo>
                      <a:lnTo>
                        <a:pt x="37" y="82"/>
                      </a:lnTo>
                      <a:lnTo>
                        <a:pt x="29" y="75"/>
                      </a:lnTo>
                      <a:lnTo>
                        <a:pt x="29" y="57"/>
                      </a:lnTo>
                      <a:lnTo>
                        <a:pt x="17" y="50"/>
                      </a:lnTo>
                      <a:lnTo>
                        <a:pt x="0" y="47"/>
                      </a:lnTo>
                      <a:lnTo>
                        <a:pt x="5" y="27"/>
                      </a:lnTo>
                      <a:lnTo>
                        <a:pt x="5" y="15"/>
                      </a:lnTo>
                      <a:lnTo>
                        <a:pt x="19" y="15"/>
                      </a:lnTo>
                      <a:lnTo>
                        <a:pt x="29" y="22"/>
                      </a:lnTo>
                      <a:lnTo>
                        <a:pt x="52" y="50"/>
                      </a:lnTo>
                      <a:lnTo>
                        <a:pt x="52" y="32"/>
                      </a:lnTo>
                      <a:lnTo>
                        <a:pt x="49" y="12"/>
                      </a:lnTo>
                      <a:lnTo>
                        <a:pt x="52" y="0"/>
                      </a:lnTo>
                      <a:lnTo>
                        <a:pt x="67" y="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88" name="Freeform 721"/>
                <p:cNvSpPr>
                  <a:spLocks/>
                </p:cNvSpPr>
                <p:nvPr/>
              </p:nvSpPr>
              <p:spPr bwMode="auto">
                <a:xfrm>
                  <a:off x="10896" y="9483"/>
                  <a:ext cx="177" cy="197"/>
                </a:xfrm>
                <a:custGeom>
                  <a:avLst/>
                  <a:gdLst>
                    <a:gd name="T0" fmla="*/ 67 w 177"/>
                    <a:gd name="T1" fmla="*/ 2 h 197"/>
                    <a:gd name="T2" fmla="*/ 77 w 177"/>
                    <a:gd name="T3" fmla="*/ 2 h 197"/>
                    <a:gd name="T4" fmla="*/ 102 w 177"/>
                    <a:gd name="T5" fmla="*/ 15 h 197"/>
                    <a:gd name="T6" fmla="*/ 127 w 177"/>
                    <a:gd name="T7" fmla="*/ 40 h 197"/>
                    <a:gd name="T8" fmla="*/ 144 w 177"/>
                    <a:gd name="T9" fmla="*/ 75 h 197"/>
                    <a:gd name="T10" fmla="*/ 177 w 177"/>
                    <a:gd name="T11" fmla="*/ 107 h 197"/>
                    <a:gd name="T12" fmla="*/ 159 w 177"/>
                    <a:gd name="T13" fmla="*/ 115 h 197"/>
                    <a:gd name="T14" fmla="*/ 144 w 177"/>
                    <a:gd name="T15" fmla="*/ 142 h 197"/>
                    <a:gd name="T16" fmla="*/ 144 w 177"/>
                    <a:gd name="T17" fmla="*/ 150 h 197"/>
                    <a:gd name="T18" fmla="*/ 139 w 177"/>
                    <a:gd name="T19" fmla="*/ 197 h 197"/>
                    <a:gd name="T20" fmla="*/ 114 w 177"/>
                    <a:gd name="T21" fmla="*/ 184 h 197"/>
                    <a:gd name="T22" fmla="*/ 107 w 177"/>
                    <a:gd name="T23" fmla="*/ 147 h 197"/>
                    <a:gd name="T24" fmla="*/ 84 w 177"/>
                    <a:gd name="T25" fmla="*/ 162 h 197"/>
                    <a:gd name="T26" fmla="*/ 54 w 177"/>
                    <a:gd name="T27" fmla="*/ 184 h 197"/>
                    <a:gd name="T28" fmla="*/ 44 w 177"/>
                    <a:gd name="T29" fmla="*/ 177 h 197"/>
                    <a:gd name="T30" fmla="*/ 32 w 177"/>
                    <a:gd name="T31" fmla="*/ 162 h 197"/>
                    <a:gd name="T32" fmla="*/ 22 w 177"/>
                    <a:gd name="T33" fmla="*/ 142 h 197"/>
                    <a:gd name="T34" fmla="*/ 32 w 177"/>
                    <a:gd name="T35" fmla="*/ 122 h 197"/>
                    <a:gd name="T36" fmla="*/ 39 w 177"/>
                    <a:gd name="T37" fmla="*/ 137 h 197"/>
                    <a:gd name="T38" fmla="*/ 69 w 177"/>
                    <a:gd name="T39" fmla="*/ 162 h 197"/>
                    <a:gd name="T40" fmla="*/ 79 w 177"/>
                    <a:gd name="T41" fmla="*/ 142 h 197"/>
                    <a:gd name="T42" fmla="*/ 49 w 177"/>
                    <a:gd name="T43" fmla="*/ 107 h 197"/>
                    <a:gd name="T44" fmla="*/ 37 w 177"/>
                    <a:gd name="T45" fmla="*/ 82 h 197"/>
                    <a:gd name="T46" fmla="*/ 29 w 177"/>
                    <a:gd name="T47" fmla="*/ 75 h 197"/>
                    <a:gd name="T48" fmla="*/ 29 w 177"/>
                    <a:gd name="T49" fmla="*/ 57 h 197"/>
                    <a:gd name="T50" fmla="*/ 17 w 177"/>
                    <a:gd name="T51" fmla="*/ 50 h 197"/>
                    <a:gd name="T52" fmla="*/ 0 w 177"/>
                    <a:gd name="T53" fmla="*/ 47 h 197"/>
                    <a:gd name="T54" fmla="*/ 5 w 177"/>
                    <a:gd name="T55" fmla="*/ 27 h 197"/>
                    <a:gd name="T56" fmla="*/ 5 w 177"/>
                    <a:gd name="T57" fmla="*/ 15 h 197"/>
                    <a:gd name="T58" fmla="*/ 19 w 177"/>
                    <a:gd name="T59" fmla="*/ 15 h 197"/>
                    <a:gd name="T60" fmla="*/ 29 w 177"/>
                    <a:gd name="T61" fmla="*/ 22 h 197"/>
                    <a:gd name="T62" fmla="*/ 52 w 177"/>
                    <a:gd name="T63" fmla="*/ 50 h 197"/>
                    <a:gd name="T64" fmla="*/ 52 w 177"/>
                    <a:gd name="T65" fmla="*/ 32 h 197"/>
                    <a:gd name="T66" fmla="*/ 49 w 177"/>
                    <a:gd name="T67" fmla="*/ 12 h 197"/>
                    <a:gd name="T68" fmla="*/ 52 w 177"/>
                    <a:gd name="T69" fmla="*/ 0 h 197"/>
                    <a:gd name="T70" fmla="*/ 67 w 177"/>
                    <a:gd name="T71" fmla="*/ 2 h 197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77"/>
                    <a:gd name="T109" fmla="*/ 0 h 197"/>
                    <a:gd name="T110" fmla="*/ 177 w 177"/>
                    <a:gd name="T111" fmla="*/ 197 h 197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77" h="197">
                      <a:moveTo>
                        <a:pt x="67" y="2"/>
                      </a:moveTo>
                      <a:lnTo>
                        <a:pt x="77" y="2"/>
                      </a:lnTo>
                      <a:lnTo>
                        <a:pt x="102" y="15"/>
                      </a:lnTo>
                      <a:lnTo>
                        <a:pt x="127" y="40"/>
                      </a:lnTo>
                      <a:lnTo>
                        <a:pt x="144" y="75"/>
                      </a:lnTo>
                      <a:lnTo>
                        <a:pt x="177" y="107"/>
                      </a:lnTo>
                      <a:lnTo>
                        <a:pt x="159" y="115"/>
                      </a:lnTo>
                      <a:lnTo>
                        <a:pt x="144" y="142"/>
                      </a:lnTo>
                      <a:lnTo>
                        <a:pt x="144" y="150"/>
                      </a:lnTo>
                      <a:lnTo>
                        <a:pt x="139" y="197"/>
                      </a:lnTo>
                      <a:lnTo>
                        <a:pt x="114" y="184"/>
                      </a:lnTo>
                      <a:lnTo>
                        <a:pt x="107" y="147"/>
                      </a:lnTo>
                      <a:lnTo>
                        <a:pt x="84" y="162"/>
                      </a:lnTo>
                      <a:lnTo>
                        <a:pt x="54" y="184"/>
                      </a:lnTo>
                      <a:lnTo>
                        <a:pt x="44" y="177"/>
                      </a:lnTo>
                      <a:lnTo>
                        <a:pt x="32" y="162"/>
                      </a:lnTo>
                      <a:lnTo>
                        <a:pt x="22" y="142"/>
                      </a:lnTo>
                      <a:lnTo>
                        <a:pt x="32" y="122"/>
                      </a:lnTo>
                      <a:lnTo>
                        <a:pt x="39" y="137"/>
                      </a:lnTo>
                      <a:lnTo>
                        <a:pt x="69" y="162"/>
                      </a:lnTo>
                      <a:lnTo>
                        <a:pt x="79" y="142"/>
                      </a:lnTo>
                      <a:lnTo>
                        <a:pt x="49" y="107"/>
                      </a:lnTo>
                      <a:lnTo>
                        <a:pt x="37" y="82"/>
                      </a:lnTo>
                      <a:lnTo>
                        <a:pt x="29" y="75"/>
                      </a:lnTo>
                      <a:lnTo>
                        <a:pt x="29" y="57"/>
                      </a:lnTo>
                      <a:lnTo>
                        <a:pt x="17" y="50"/>
                      </a:lnTo>
                      <a:lnTo>
                        <a:pt x="0" y="47"/>
                      </a:lnTo>
                      <a:lnTo>
                        <a:pt x="5" y="27"/>
                      </a:lnTo>
                      <a:lnTo>
                        <a:pt x="5" y="15"/>
                      </a:lnTo>
                      <a:lnTo>
                        <a:pt x="19" y="15"/>
                      </a:lnTo>
                      <a:lnTo>
                        <a:pt x="29" y="22"/>
                      </a:lnTo>
                      <a:lnTo>
                        <a:pt x="52" y="50"/>
                      </a:lnTo>
                      <a:lnTo>
                        <a:pt x="52" y="32"/>
                      </a:lnTo>
                      <a:lnTo>
                        <a:pt x="49" y="12"/>
                      </a:lnTo>
                      <a:lnTo>
                        <a:pt x="52" y="0"/>
                      </a:lnTo>
                      <a:lnTo>
                        <a:pt x="67" y="2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9" name="Group 722"/>
              <p:cNvGrpSpPr>
                <a:grpSpLocks/>
              </p:cNvGrpSpPr>
              <p:nvPr/>
            </p:nvGrpSpPr>
            <p:grpSpPr bwMode="auto">
              <a:xfrm>
                <a:off x="3630" y="2466"/>
                <a:ext cx="51" cy="47"/>
                <a:chOff x="10858" y="9523"/>
                <a:chExt cx="117" cy="122"/>
              </a:xfrm>
            </p:grpSpPr>
            <p:sp>
              <p:nvSpPr>
                <p:cNvPr id="285" name="Freeform 723"/>
                <p:cNvSpPr>
                  <a:spLocks/>
                </p:cNvSpPr>
                <p:nvPr/>
              </p:nvSpPr>
              <p:spPr bwMode="auto">
                <a:xfrm>
                  <a:off x="10858" y="9523"/>
                  <a:ext cx="117" cy="122"/>
                </a:xfrm>
                <a:custGeom>
                  <a:avLst/>
                  <a:gdLst>
                    <a:gd name="T0" fmla="*/ 0 w 117"/>
                    <a:gd name="T1" fmla="*/ 15 h 122"/>
                    <a:gd name="T2" fmla="*/ 10 w 117"/>
                    <a:gd name="T3" fmla="*/ 37 h 122"/>
                    <a:gd name="T4" fmla="*/ 28 w 117"/>
                    <a:gd name="T5" fmla="*/ 62 h 122"/>
                    <a:gd name="T6" fmla="*/ 55 w 117"/>
                    <a:gd name="T7" fmla="*/ 102 h 122"/>
                    <a:gd name="T8" fmla="*/ 75 w 117"/>
                    <a:gd name="T9" fmla="*/ 77 h 122"/>
                    <a:gd name="T10" fmla="*/ 77 w 117"/>
                    <a:gd name="T11" fmla="*/ 102 h 122"/>
                    <a:gd name="T12" fmla="*/ 90 w 117"/>
                    <a:gd name="T13" fmla="*/ 102 h 122"/>
                    <a:gd name="T14" fmla="*/ 107 w 117"/>
                    <a:gd name="T15" fmla="*/ 122 h 122"/>
                    <a:gd name="T16" fmla="*/ 117 w 117"/>
                    <a:gd name="T17" fmla="*/ 102 h 122"/>
                    <a:gd name="T18" fmla="*/ 87 w 117"/>
                    <a:gd name="T19" fmla="*/ 70 h 122"/>
                    <a:gd name="T20" fmla="*/ 80 w 117"/>
                    <a:gd name="T21" fmla="*/ 47 h 122"/>
                    <a:gd name="T22" fmla="*/ 67 w 117"/>
                    <a:gd name="T23" fmla="*/ 35 h 122"/>
                    <a:gd name="T24" fmla="*/ 67 w 117"/>
                    <a:gd name="T25" fmla="*/ 20 h 122"/>
                    <a:gd name="T26" fmla="*/ 55 w 117"/>
                    <a:gd name="T27" fmla="*/ 10 h 122"/>
                    <a:gd name="T28" fmla="*/ 35 w 117"/>
                    <a:gd name="T29" fmla="*/ 7 h 122"/>
                    <a:gd name="T30" fmla="*/ 20 w 117"/>
                    <a:gd name="T31" fmla="*/ 0 h 122"/>
                    <a:gd name="T32" fmla="*/ 5 w 117"/>
                    <a:gd name="T33" fmla="*/ 0 h 122"/>
                    <a:gd name="T34" fmla="*/ 0 w 117"/>
                    <a:gd name="T35" fmla="*/ 15 h 12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17"/>
                    <a:gd name="T55" fmla="*/ 0 h 122"/>
                    <a:gd name="T56" fmla="*/ 117 w 117"/>
                    <a:gd name="T57" fmla="*/ 122 h 12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17" h="122">
                      <a:moveTo>
                        <a:pt x="0" y="15"/>
                      </a:moveTo>
                      <a:lnTo>
                        <a:pt x="10" y="37"/>
                      </a:lnTo>
                      <a:lnTo>
                        <a:pt x="28" y="62"/>
                      </a:lnTo>
                      <a:lnTo>
                        <a:pt x="55" y="102"/>
                      </a:lnTo>
                      <a:lnTo>
                        <a:pt x="75" y="77"/>
                      </a:lnTo>
                      <a:lnTo>
                        <a:pt x="77" y="102"/>
                      </a:lnTo>
                      <a:lnTo>
                        <a:pt x="90" y="102"/>
                      </a:lnTo>
                      <a:lnTo>
                        <a:pt x="107" y="122"/>
                      </a:lnTo>
                      <a:lnTo>
                        <a:pt x="117" y="102"/>
                      </a:lnTo>
                      <a:lnTo>
                        <a:pt x="87" y="70"/>
                      </a:lnTo>
                      <a:lnTo>
                        <a:pt x="80" y="47"/>
                      </a:lnTo>
                      <a:lnTo>
                        <a:pt x="67" y="35"/>
                      </a:lnTo>
                      <a:lnTo>
                        <a:pt x="67" y="20"/>
                      </a:lnTo>
                      <a:lnTo>
                        <a:pt x="55" y="10"/>
                      </a:lnTo>
                      <a:lnTo>
                        <a:pt x="35" y="7"/>
                      </a:lnTo>
                      <a:lnTo>
                        <a:pt x="20" y="0"/>
                      </a:lnTo>
                      <a:lnTo>
                        <a:pt x="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86" name="Freeform 724"/>
                <p:cNvSpPr>
                  <a:spLocks/>
                </p:cNvSpPr>
                <p:nvPr/>
              </p:nvSpPr>
              <p:spPr bwMode="auto">
                <a:xfrm>
                  <a:off x="10858" y="9523"/>
                  <a:ext cx="117" cy="122"/>
                </a:xfrm>
                <a:custGeom>
                  <a:avLst/>
                  <a:gdLst>
                    <a:gd name="T0" fmla="*/ 0 w 117"/>
                    <a:gd name="T1" fmla="*/ 15 h 122"/>
                    <a:gd name="T2" fmla="*/ 10 w 117"/>
                    <a:gd name="T3" fmla="*/ 37 h 122"/>
                    <a:gd name="T4" fmla="*/ 28 w 117"/>
                    <a:gd name="T5" fmla="*/ 62 h 122"/>
                    <a:gd name="T6" fmla="*/ 55 w 117"/>
                    <a:gd name="T7" fmla="*/ 102 h 122"/>
                    <a:gd name="T8" fmla="*/ 75 w 117"/>
                    <a:gd name="T9" fmla="*/ 77 h 122"/>
                    <a:gd name="T10" fmla="*/ 77 w 117"/>
                    <a:gd name="T11" fmla="*/ 102 h 122"/>
                    <a:gd name="T12" fmla="*/ 90 w 117"/>
                    <a:gd name="T13" fmla="*/ 102 h 122"/>
                    <a:gd name="T14" fmla="*/ 107 w 117"/>
                    <a:gd name="T15" fmla="*/ 122 h 122"/>
                    <a:gd name="T16" fmla="*/ 117 w 117"/>
                    <a:gd name="T17" fmla="*/ 102 h 122"/>
                    <a:gd name="T18" fmla="*/ 87 w 117"/>
                    <a:gd name="T19" fmla="*/ 70 h 122"/>
                    <a:gd name="T20" fmla="*/ 80 w 117"/>
                    <a:gd name="T21" fmla="*/ 47 h 122"/>
                    <a:gd name="T22" fmla="*/ 67 w 117"/>
                    <a:gd name="T23" fmla="*/ 35 h 122"/>
                    <a:gd name="T24" fmla="*/ 67 w 117"/>
                    <a:gd name="T25" fmla="*/ 20 h 122"/>
                    <a:gd name="T26" fmla="*/ 55 w 117"/>
                    <a:gd name="T27" fmla="*/ 10 h 122"/>
                    <a:gd name="T28" fmla="*/ 35 w 117"/>
                    <a:gd name="T29" fmla="*/ 7 h 122"/>
                    <a:gd name="T30" fmla="*/ 20 w 117"/>
                    <a:gd name="T31" fmla="*/ 0 h 122"/>
                    <a:gd name="T32" fmla="*/ 5 w 117"/>
                    <a:gd name="T33" fmla="*/ 0 h 122"/>
                    <a:gd name="T34" fmla="*/ 0 w 117"/>
                    <a:gd name="T35" fmla="*/ 15 h 12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17"/>
                    <a:gd name="T55" fmla="*/ 0 h 122"/>
                    <a:gd name="T56" fmla="*/ 117 w 117"/>
                    <a:gd name="T57" fmla="*/ 122 h 12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17" h="122">
                      <a:moveTo>
                        <a:pt x="0" y="15"/>
                      </a:moveTo>
                      <a:lnTo>
                        <a:pt x="10" y="37"/>
                      </a:lnTo>
                      <a:lnTo>
                        <a:pt x="28" y="62"/>
                      </a:lnTo>
                      <a:lnTo>
                        <a:pt x="55" y="102"/>
                      </a:lnTo>
                      <a:lnTo>
                        <a:pt x="75" y="77"/>
                      </a:lnTo>
                      <a:lnTo>
                        <a:pt x="77" y="102"/>
                      </a:lnTo>
                      <a:lnTo>
                        <a:pt x="90" y="102"/>
                      </a:lnTo>
                      <a:lnTo>
                        <a:pt x="107" y="122"/>
                      </a:lnTo>
                      <a:lnTo>
                        <a:pt x="117" y="102"/>
                      </a:lnTo>
                      <a:lnTo>
                        <a:pt x="87" y="70"/>
                      </a:lnTo>
                      <a:lnTo>
                        <a:pt x="80" y="47"/>
                      </a:lnTo>
                      <a:lnTo>
                        <a:pt x="67" y="35"/>
                      </a:lnTo>
                      <a:lnTo>
                        <a:pt x="67" y="20"/>
                      </a:lnTo>
                      <a:lnTo>
                        <a:pt x="55" y="10"/>
                      </a:lnTo>
                      <a:lnTo>
                        <a:pt x="35" y="7"/>
                      </a:lnTo>
                      <a:lnTo>
                        <a:pt x="20" y="0"/>
                      </a:lnTo>
                      <a:lnTo>
                        <a:pt x="5" y="0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70" name="Group 725"/>
              <p:cNvGrpSpPr>
                <a:grpSpLocks/>
              </p:cNvGrpSpPr>
              <p:nvPr/>
            </p:nvGrpSpPr>
            <p:grpSpPr bwMode="auto">
              <a:xfrm>
                <a:off x="3659" y="2204"/>
                <a:ext cx="530" cy="275"/>
                <a:chOff x="10925" y="8833"/>
                <a:chExt cx="1198" cy="722"/>
              </a:xfrm>
            </p:grpSpPr>
            <p:sp>
              <p:nvSpPr>
                <p:cNvPr id="283" name="Freeform 726"/>
                <p:cNvSpPr>
                  <a:spLocks/>
                </p:cNvSpPr>
                <p:nvPr/>
              </p:nvSpPr>
              <p:spPr bwMode="auto">
                <a:xfrm>
                  <a:off x="10925" y="8833"/>
                  <a:ext cx="1198" cy="722"/>
                </a:xfrm>
                <a:custGeom>
                  <a:avLst/>
                  <a:gdLst>
                    <a:gd name="T0" fmla="*/ 1136 w 1198"/>
                    <a:gd name="T1" fmla="*/ 298 h 722"/>
                    <a:gd name="T2" fmla="*/ 1014 w 1198"/>
                    <a:gd name="T3" fmla="*/ 278 h 722"/>
                    <a:gd name="T4" fmla="*/ 971 w 1198"/>
                    <a:gd name="T5" fmla="*/ 225 h 722"/>
                    <a:gd name="T6" fmla="*/ 916 w 1198"/>
                    <a:gd name="T7" fmla="*/ 233 h 722"/>
                    <a:gd name="T8" fmla="*/ 861 w 1198"/>
                    <a:gd name="T9" fmla="*/ 210 h 722"/>
                    <a:gd name="T10" fmla="*/ 762 w 1198"/>
                    <a:gd name="T11" fmla="*/ 118 h 722"/>
                    <a:gd name="T12" fmla="*/ 637 w 1198"/>
                    <a:gd name="T13" fmla="*/ 90 h 722"/>
                    <a:gd name="T14" fmla="*/ 552 w 1198"/>
                    <a:gd name="T15" fmla="*/ 55 h 722"/>
                    <a:gd name="T16" fmla="*/ 467 w 1198"/>
                    <a:gd name="T17" fmla="*/ 30 h 722"/>
                    <a:gd name="T18" fmla="*/ 382 w 1198"/>
                    <a:gd name="T19" fmla="*/ 60 h 722"/>
                    <a:gd name="T20" fmla="*/ 292 w 1198"/>
                    <a:gd name="T21" fmla="*/ 60 h 722"/>
                    <a:gd name="T22" fmla="*/ 292 w 1198"/>
                    <a:gd name="T23" fmla="*/ 145 h 722"/>
                    <a:gd name="T24" fmla="*/ 327 w 1198"/>
                    <a:gd name="T25" fmla="*/ 185 h 722"/>
                    <a:gd name="T26" fmla="*/ 327 w 1198"/>
                    <a:gd name="T27" fmla="*/ 240 h 722"/>
                    <a:gd name="T28" fmla="*/ 292 w 1198"/>
                    <a:gd name="T29" fmla="*/ 245 h 722"/>
                    <a:gd name="T30" fmla="*/ 240 w 1198"/>
                    <a:gd name="T31" fmla="*/ 215 h 722"/>
                    <a:gd name="T32" fmla="*/ 203 w 1198"/>
                    <a:gd name="T33" fmla="*/ 225 h 722"/>
                    <a:gd name="T34" fmla="*/ 160 w 1198"/>
                    <a:gd name="T35" fmla="*/ 205 h 722"/>
                    <a:gd name="T36" fmla="*/ 63 w 1198"/>
                    <a:gd name="T37" fmla="*/ 198 h 722"/>
                    <a:gd name="T38" fmla="*/ 38 w 1198"/>
                    <a:gd name="T39" fmla="*/ 230 h 722"/>
                    <a:gd name="T40" fmla="*/ 38 w 1198"/>
                    <a:gd name="T41" fmla="*/ 270 h 722"/>
                    <a:gd name="T42" fmla="*/ 0 w 1198"/>
                    <a:gd name="T43" fmla="*/ 253 h 722"/>
                    <a:gd name="T44" fmla="*/ 0 w 1198"/>
                    <a:gd name="T45" fmla="*/ 330 h 722"/>
                    <a:gd name="T46" fmla="*/ 15 w 1198"/>
                    <a:gd name="T47" fmla="*/ 387 h 722"/>
                    <a:gd name="T48" fmla="*/ 53 w 1198"/>
                    <a:gd name="T49" fmla="*/ 382 h 722"/>
                    <a:gd name="T50" fmla="*/ 88 w 1198"/>
                    <a:gd name="T51" fmla="*/ 462 h 722"/>
                    <a:gd name="T52" fmla="*/ 215 w 1198"/>
                    <a:gd name="T53" fmla="*/ 427 h 722"/>
                    <a:gd name="T54" fmla="*/ 205 w 1198"/>
                    <a:gd name="T55" fmla="*/ 512 h 722"/>
                    <a:gd name="T56" fmla="*/ 140 w 1198"/>
                    <a:gd name="T57" fmla="*/ 560 h 722"/>
                    <a:gd name="T58" fmla="*/ 210 w 1198"/>
                    <a:gd name="T59" fmla="*/ 640 h 722"/>
                    <a:gd name="T60" fmla="*/ 263 w 1198"/>
                    <a:gd name="T61" fmla="*/ 650 h 722"/>
                    <a:gd name="T62" fmla="*/ 302 w 1198"/>
                    <a:gd name="T63" fmla="*/ 662 h 722"/>
                    <a:gd name="T64" fmla="*/ 300 w 1198"/>
                    <a:gd name="T65" fmla="*/ 497 h 722"/>
                    <a:gd name="T66" fmla="*/ 350 w 1198"/>
                    <a:gd name="T67" fmla="*/ 452 h 722"/>
                    <a:gd name="T68" fmla="*/ 367 w 1198"/>
                    <a:gd name="T69" fmla="*/ 427 h 722"/>
                    <a:gd name="T70" fmla="*/ 392 w 1198"/>
                    <a:gd name="T71" fmla="*/ 445 h 722"/>
                    <a:gd name="T72" fmla="*/ 405 w 1198"/>
                    <a:gd name="T73" fmla="*/ 457 h 722"/>
                    <a:gd name="T74" fmla="*/ 437 w 1198"/>
                    <a:gd name="T75" fmla="*/ 527 h 722"/>
                    <a:gd name="T76" fmla="*/ 462 w 1198"/>
                    <a:gd name="T77" fmla="*/ 567 h 722"/>
                    <a:gd name="T78" fmla="*/ 535 w 1198"/>
                    <a:gd name="T79" fmla="*/ 567 h 722"/>
                    <a:gd name="T80" fmla="*/ 559 w 1198"/>
                    <a:gd name="T81" fmla="*/ 680 h 722"/>
                    <a:gd name="T82" fmla="*/ 587 w 1198"/>
                    <a:gd name="T83" fmla="*/ 722 h 722"/>
                    <a:gd name="T84" fmla="*/ 657 w 1198"/>
                    <a:gd name="T85" fmla="*/ 697 h 722"/>
                    <a:gd name="T86" fmla="*/ 739 w 1198"/>
                    <a:gd name="T87" fmla="*/ 702 h 722"/>
                    <a:gd name="T88" fmla="*/ 737 w 1198"/>
                    <a:gd name="T89" fmla="*/ 652 h 722"/>
                    <a:gd name="T90" fmla="*/ 749 w 1198"/>
                    <a:gd name="T91" fmla="*/ 630 h 722"/>
                    <a:gd name="T92" fmla="*/ 799 w 1198"/>
                    <a:gd name="T93" fmla="*/ 640 h 722"/>
                    <a:gd name="T94" fmla="*/ 871 w 1198"/>
                    <a:gd name="T95" fmla="*/ 615 h 722"/>
                    <a:gd name="T96" fmla="*/ 994 w 1198"/>
                    <a:gd name="T97" fmla="*/ 647 h 722"/>
                    <a:gd name="T98" fmla="*/ 994 w 1198"/>
                    <a:gd name="T99" fmla="*/ 547 h 722"/>
                    <a:gd name="T100" fmla="*/ 1081 w 1198"/>
                    <a:gd name="T101" fmla="*/ 427 h 722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1198"/>
                    <a:gd name="T154" fmla="*/ 0 h 722"/>
                    <a:gd name="T155" fmla="*/ 1198 w 1198"/>
                    <a:gd name="T156" fmla="*/ 722 h 722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1198" h="722">
                      <a:moveTo>
                        <a:pt x="1166" y="373"/>
                      </a:moveTo>
                      <a:lnTo>
                        <a:pt x="1198" y="353"/>
                      </a:lnTo>
                      <a:lnTo>
                        <a:pt x="1136" y="298"/>
                      </a:lnTo>
                      <a:lnTo>
                        <a:pt x="1096" y="318"/>
                      </a:lnTo>
                      <a:lnTo>
                        <a:pt x="1044" y="300"/>
                      </a:lnTo>
                      <a:lnTo>
                        <a:pt x="1014" y="278"/>
                      </a:lnTo>
                      <a:lnTo>
                        <a:pt x="994" y="278"/>
                      </a:lnTo>
                      <a:lnTo>
                        <a:pt x="979" y="245"/>
                      </a:lnTo>
                      <a:lnTo>
                        <a:pt x="971" y="225"/>
                      </a:lnTo>
                      <a:lnTo>
                        <a:pt x="951" y="225"/>
                      </a:lnTo>
                      <a:lnTo>
                        <a:pt x="931" y="225"/>
                      </a:lnTo>
                      <a:lnTo>
                        <a:pt x="916" y="233"/>
                      </a:lnTo>
                      <a:lnTo>
                        <a:pt x="889" y="193"/>
                      </a:lnTo>
                      <a:lnTo>
                        <a:pt x="871" y="198"/>
                      </a:lnTo>
                      <a:lnTo>
                        <a:pt x="861" y="210"/>
                      </a:lnTo>
                      <a:lnTo>
                        <a:pt x="844" y="218"/>
                      </a:lnTo>
                      <a:lnTo>
                        <a:pt x="821" y="185"/>
                      </a:lnTo>
                      <a:lnTo>
                        <a:pt x="762" y="118"/>
                      </a:lnTo>
                      <a:lnTo>
                        <a:pt x="717" y="80"/>
                      </a:lnTo>
                      <a:lnTo>
                        <a:pt x="689" y="43"/>
                      </a:lnTo>
                      <a:lnTo>
                        <a:pt x="637" y="90"/>
                      </a:lnTo>
                      <a:lnTo>
                        <a:pt x="629" y="55"/>
                      </a:lnTo>
                      <a:lnTo>
                        <a:pt x="557" y="55"/>
                      </a:lnTo>
                      <a:lnTo>
                        <a:pt x="552" y="55"/>
                      </a:lnTo>
                      <a:lnTo>
                        <a:pt x="522" y="0"/>
                      </a:lnTo>
                      <a:lnTo>
                        <a:pt x="482" y="8"/>
                      </a:lnTo>
                      <a:lnTo>
                        <a:pt x="467" y="30"/>
                      </a:lnTo>
                      <a:lnTo>
                        <a:pt x="422" y="43"/>
                      </a:lnTo>
                      <a:lnTo>
                        <a:pt x="407" y="30"/>
                      </a:lnTo>
                      <a:lnTo>
                        <a:pt x="382" y="60"/>
                      </a:lnTo>
                      <a:lnTo>
                        <a:pt x="367" y="55"/>
                      </a:lnTo>
                      <a:lnTo>
                        <a:pt x="305" y="65"/>
                      </a:lnTo>
                      <a:lnTo>
                        <a:pt x="292" y="60"/>
                      </a:lnTo>
                      <a:lnTo>
                        <a:pt x="285" y="73"/>
                      </a:lnTo>
                      <a:lnTo>
                        <a:pt x="310" y="108"/>
                      </a:lnTo>
                      <a:lnTo>
                        <a:pt x="292" y="145"/>
                      </a:lnTo>
                      <a:lnTo>
                        <a:pt x="295" y="168"/>
                      </a:lnTo>
                      <a:lnTo>
                        <a:pt x="295" y="185"/>
                      </a:lnTo>
                      <a:lnTo>
                        <a:pt x="327" y="185"/>
                      </a:lnTo>
                      <a:lnTo>
                        <a:pt x="335" y="210"/>
                      </a:lnTo>
                      <a:lnTo>
                        <a:pt x="335" y="233"/>
                      </a:lnTo>
                      <a:lnTo>
                        <a:pt x="327" y="240"/>
                      </a:lnTo>
                      <a:lnTo>
                        <a:pt x="312" y="225"/>
                      </a:lnTo>
                      <a:lnTo>
                        <a:pt x="300" y="233"/>
                      </a:lnTo>
                      <a:lnTo>
                        <a:pt x="292" y="245"/>
                      </a:lnTo>
                      <a:lnTo>
                        <a:pt x="272" y="225"/>
                      </a:lnTo>
                      <a:lnTo>
                        <a:pt x="263" y="205"/>
                      </a:lnTo>
                      <a:lnTo>
                        <a:pt x="240" y="215"/>
                      </a:lnTo>
                      <a:lnTo>
                        <a:pt x="240" y="218"/>
                      </a:lnTo>
                      <a:lnTo>
                        <a:pt x="225" y="205"/>
                      </a:lnTo>
                      <a:lnTo>
                        <a:pt x="203" y="225"/>
                      </a:lnTo>
                      <a:lnTo>
                        <a:pt x="178" y="233"/>
                      </a:lnTo>
                      <a:lnTo>
                        <a:pt x="170" y="225"/>
                      </a:lnTo>
                      <a:lnTo>
                        <a:pt x="160" y="205"/>
                      </a:lnTo>
                      <a:lnTo>
                        <a:pt x="128" y="198"/>
                      </a:lnTo>
                      <a:lnTo>
                        <a:pt x="75" y="193"/>
                      </a:lnTo>
                      <a:lnTo>
                        <a:pt x="63" y="198"/>
                      </a:lnTo>
                      <a:lnTo>
                        <a:pt x="55" y="215"/>
                      </a:lnTo>
                      <a:lnTo>
                        <a:pt x="50" y="210"/>
                      </a:lnTo>
                      <a:lnTo>
                        <a:pt x="38" y="230"/>
                      </a:lnTo>
                      <a:lnTo>
                        <a:pt x="33" y="245"/>
                      </a:lnTo>
                      <a:lnTo>
                        <a:pt x="33" y="258"/>
                      </a:lnTo>
                      <a:lnTo>
                        <a:pt x="38" y="270"/>
                      </a:lnTo>
                      <a:lnTo>
                        <a:pt x="25" y="275"/>
                      </a:lnTo>
                      <a:lnTo>
                        <a:pt x="18" y="245"/>
                      </a:lnTo>
                      <a:lnTo>
                        <a:pt x="0" y="253"/>
                      </a:lnTo>
                      <a:lnTo>
                        <a:pt x="0" y="285"/>
                      </a:lnTo>
                      <a:lnTo>
                        <a:pt x="0" y="308"/>
                      </a:lnTo>
                      <a:lnTo>
                        <a:pt x="0" y="330"/>
                      </a:lnTo>
                      <a:lnTo>
                        <a:pt x="8" y="348"/>
                      </a:lnTo>
                      <a:lnTo>
                        <a:pt x="15" y="358"/>
                      </a:lnTo>
                      <a:lnTo>
                        <a:pt x="15" y="387"/>
                      </a:lnTo>
                      <a:lnTo>
                        <a:pt x="25" y="382"/>
                      </a:lnTo>
                      <a:lnTo>
                        <a:pt x="43" y="365"/>
                      </a:lnTo>
                      <a:lnTo>
                        <a:pt x="53" y="382"/>
                      </a:lnTo>
                      <a:lnTo>
                        <a:pt x="65" y="400"/>
                      </a:lnTo>
                      <a:lnTo>
                        <a:pt x="75" y="425"/>
                      </a:lnTo>
                      <a:lnTo>
                        <a:pt x="88" y="462"/>
                      </a:lnTo>
                      <a:lnTo>
                        <a:pt x="113" y="452"/>
                      </a:lnTo>
                      <a:lnTo>
                        <a:pt x="155" y="445"/>
                      </a:lnTo>
                      <a:lnTo>
                        <a:pt x="215" y="427"/>
                      </a:lnTo>
                      <a:lnTo>
                        <a:pt x="230" y="457"/>
                      </a:lnTo>
                      <a:lnTo>
                        <a:pt x="233" y="505"/>
                      </a:lnTo>
                      <a:lnTo>
                        <a:pt x="205" y="512"/>
                      </a:lnTo>
                      <a:lnTo>
                        <a:pt x="178" y="527"/>
                      </a:lnTo>
                      <a:lnTo>
                        <a:pt x="183" y="560"/>
                      </a:lnTo>
                      <a:lnTo>
                        <a:pt x="140" y="560"/>
                      </a:lnTo>
                      <a:lnTo>
                        <a:pt x="178" y="630"/>
                      </a:lnTo>
                      <a:lnTo>
                        <a:pt x="193" y="637"/>
                      </a:lnTo>
                      <a:lnTo>
                        <a:pt x="210" y="640"/>
                      </a:lnTo>
                      <a:lnTo>
                        <a:pt x="220" y="670"/>
                      </a:lnTo>
                      <a:lnTo>
                        <a:pt x="230" y="660"/>
                      </a:lnTo>
                      <a:lnTo>
                        <a:pt x="263" y="650"/>
                      </a:lnTo>
                      <a:lnTo>
                        <a:pt x="277" y="662"/>
                      </a:lnTo>
                      <a:lnTo>
                        <a:pt x="292" y="680"/>
                      </a:lnTo>
                      <a:lnTo>
                        <a:pt x="302" y="662"/>
                      </a:lnTo>
                      <a:lnTo>
                        <a:pt x="322" y="667"/>
                      </a:lnTo>
                      <a:lnTo>
                        <a:pt x="285" y="507"/>
                      </a:lnTo>
                      <a:lnTo>
                        <a:pt x="300" y="497"/>
                      </a:lnTo>
                      <a:lnTo>
                        <a:pt x="347" y="465"/>
                      </a:lnTo>
                      <a:lnTo>
                        <a:pt x="357" y="462"/>
                      </a:lnTo>
                      <a:lnTo>
                        <a:pt x="350" y="452"/>
                      </a:lnTo>
                      <a:lnTo>
                        <a:pt x="362" y="457"/>
                      </a:lnTo>
                      <a:lnTo>
                        <a:pt x="362" y="445"/>
                      </a:lnTo>
                      <a:lnTo>
                        <a:pt x="367" y="427"/>
                      </a:lnTo>
                      <a:lnTo>
                        <a:pt x="372" y="435"/>
                      </a:lnTo>
                      <a:lnTo>
                        <a:pt x="380" y="435"/>
                      </a:lnTo>
                      <a:lnTo>
                        <a:pt x="392" y="445"/>
                      </a:lnTo>
                      <a:lnTo>
                        <a:pt x="407" y="427"/>
                      </a:lnTo>
                      <a:lnTo>
                        <a:pt x="412" y="427"/>
                      </a:lnTo>
                      <a:lnTo>
                        <a:pt x="405" y="457"/>
                      </a:lnTo>
                      <a:lnTo>
                        <a:pt x="412" y="495"/>
                      </a:lnTo>
                      <a:lnTo>
                        <a:pt x="437" y="515"/>
                      </a:lnTo>
                      <a:lnTo>
                        <a:pt x="437" y="527"/>
                      </a:lnTo>
                      <a:lnTo>
                        <a:pt x="430" y="542"/>
                      </a:lnTo>
                      <a:lnTo>
                        <a:pt x="435" y="555"/>
                      </a:lnTo>
                      <a:lnTo>
                        <a:pt x="462" y="567"/>
                      </a:lnTo>
                      <a:lnTo>
                        <a:pt x="470" y="595"/>
                      </a:lnTo>
                      <a:lnTo>
                        <a:pt x="500" y="580"/>
                      </a:lnTo>
                      <a:lnTo>
                        <a:pt x="535" y="567"/>
                      </a:lnTo>
                      <a:lnTo>
                        <a:pt x="557" y="640"/>
                      </a:lnTo>
                      <a:lnTo>
                        <a:pt x="569" y="672"/>
                      </a:lnTo>
                      <a:lnTo>
                        <a:pt x="559" y="680"/>
                      </a:lnTo>
                      <a:lnTo>
                        <a:pt x="554" y="695"/>
                      </a:lnTo>
                      <a:lnTo>
                        <a:pt x="582" y="705"/>
                      </a:lnTo>
                      <a:lnTo>
                        <a:pt x="587" y="722"/>
                      </a:lnTo>
                      <a:lnTo>
                        <a:pt x="624" y="705"/>
                      </a:lnTo>
                      <a:lnTo>
                        <a:pt x="634" y="722"/>
                      </a:lnTo>
                      <a:lnTo>
                        <a:pt x="657" y="697"/>
                      </a:lnTo>
                      <a:lnTo>
                        <a:pt x="674" y="695"/>
                      </a:lnTo>
                      <a:lnTo>
                        <a:pt x="697" y="702"/>
                      </a:lnTo>
                      <a:lnTo>
                        <a:pt x="739" y="702"/>
                      </a:lnTo>
                      <a:lnTo>
                        <a:pt x="729" y="687"/>
                      </a:lnTo>
                      <a:lnTo>
                        <a:pt x="729" y="667"/>
                      </a:lnTo>
                      <a:lnTo>
                        <a:pt x="737" y="652"/>
                      </a:lnTo>
                      <a:lnTo>
                        <a:pt x="737" y="642"/>
                      </a:lnTo>
                      <a:lnTo>
                        <a:pt x="722" y="635"/>
                      </a:lnTo>
                      <a:lnTo>
                        <a:pt x="749" y="630"/>
                      </a:lnTo>
                      <a:lnTo>
                        <a:pt x="777" y="635"/>
                      </a:lnTo>
                      <a:lnTo>
                        <a:pt x="782" y="642"/>
                      </a:lnTo>
                      <a:lnTo>
                        <a:pt x="799" y="640"/>
                      </a:lnTo>
                      <a:lnTo>
                        <a:pt x="789" y="612"/>
                      </a:lnTo>
                      <a:lnTo>
                        <a:pt x="804" y="605"/>
                      </a:lnTo>
                      <a:lnTo>
                        <a:pt x="871" y="615"/>
                      </a:lnTo>
                      <a:lnTo>
                        <a:pt x="926" y="625"/>
                      </a:lnTo>
                      <a:lnTo>
                        <a:pt x="971" y="647"/>
                      </a:lnTo>
                      <a:lnTo>
                        <a:pt x="994" y="647"/>
                      </a:lnTo>
                      <a:lnTo>
                        <a:pt x="999" y="680"/>
                      </a:lnTo>
                      <a:lnTo>
                        <a:pt x="1014" y="615"/>
                      </a:lnTo>
                      <a:lnTo>
                        <a:pt x="994" y="547"/>
                      </a:lnTo>
                      <a:lnTo>
                        <a:pt x="1064" y="527"/>
                      </a:lnTo>
                      <a:lnTo>
                        <a:pt x="1074" y="482"/>
                      </a:lnTo>
                      <a:lnTo>
                        <a:pt x="1081" y="427"/>
                      </a:lnTo>
                      <a:lnTo>
                        <a:pt x="1156" y="435"/>
                      </a:lnTo>
                      <a:lnTo>
                        <a:pt x="1166" y="373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84" name="Freeform 727"/>
                <p:cNvSpPr>
                  <a:spLocks/>
                </p:cNvSpPr>
                <p:nvPr/>
              </p:nvSpPr>
              <p:spPr bwMode="auto">
                <a:xfrm>
                  <a:off x="10925" y="8833"/>
                  <a:ext cx="1198" cy="722"/>
                </a:xfrm>
                <a:custGeom>
                  <a:avLst/>
                  <a:gdLst>
                    <a:gd name="T0" fmla="*/ 1136 w 1198"/>
                    <a:gd name="T1" fmla="*/ 298 h 722"/>
                    <a:gd name="T2" fmla="*/ 1014 w 1198"/>
                    <a:gd name="T3" fmla="*/ 278 h 722"/>
                    <a:gd name="T4" fmla="*/ 971 w 1198"/>
                    <a:gd name="T5" fmla="*/ 225 h 722"/>
                    <a:gd name="T6" fmla="*/ 916 w 1198"/>
                    <a:gd name="T7" fmla="*/ 233 h 722"/>
                    <a:gd name="T8" fmla="*/ 861 w 1198"/>
                    <a:gd name="T9" fmla="*/ 210 h 722"/>
                    <a:gd name="T10" fmla="*/ 762 w 1198"/>
                    <a:gd name="T11" fmla="*/ 118 h 722"/>
                    <a:gd name="T12" fmla="*/ 637 w 1198"/>
                    <a:gd name="T13" fmla="*/ 90 h 722"/>
                    <a:gd name="T14" fmla="*/ 552 w 1198"/>
                    <a:gd name="T15" fmla="*/ 55 h 722"/>
                    <a:gd name="T16" fmla="*/ 467 w 1198"/>
                    <a:gd name="T17" fmla="*/ 30 h 722"/>
                    <a:gd name="T18" fmla="*/ 382 w 1198"/>
                    <a:gd name="T19" fmla="*/ 60 h 722"/>
                    <a:gd name="T20" fmla="*/ 292 w 1198"/>
                    <a:gd name="T21" fmla="*/ 60 h 722"/>
                    <a:gd name="T22" fmla="*/ 292 w 1198"/>
                    <a:gd name="T23" fmla="*/ 145 h 722"/>
                    <a:gd name="T24" fmla="*/ 327 w 1198"/>
                    <a:gd name="T25" fmla="*/ 185 h 722"/>
                    <a:gd name="T26" fmla="*/ 327 w 1198"/>
                    <a:gd name="T27" fmla="*/ 240 h 722"/>
                    <a:gd name="T28" fmla="*/ 292 w 1198"/>
                    <a:gd name="T29" fmla="*/ 245 h 722"/>
                    <a:gd name="T30" fmla="*/ 240 w 1198"/>
                    <a:gd name="T31" fmla="*/ 215 h 722"/>
                    <a:gd name="T32" fmla="*/ 203 w 1198"/>
                    <a:gd name="T33" fmla="*/ 225 h 722"/>
                    <a:gd name="T34" fmla="*/ 160 w 1198"/>
                    <a:gd name="T35" fmla="*/ 205 h 722"/>
                    <a:gd name="T36" fmla="*/ 63 w 1198"/>
                    <a:gd name="T37" fmla="*/ 198 h 722"/>
                    <a:gd name="T38" fmla="*/ 38 w 1198"/>
                    <a:gd name="T39" fmla="*/ 230 h 722"/>
                    <a:gd name="T40" fmla="*/ 38 w 1198"/>
                    <a:gd name="T41" fmla="*/ 270 h 722"/>
                    <a:gd name="T42" fmla="*/ 0 w 1198"/>
                    <a:gd name="T43" fmla="*/ 253 h 722"/>
                    <a:gd name="T44" fmla="*/ 0 w 1198"/>
                    <a:gd name="T45" fmla="*/ 330 h 722"/>
                    <a:gd name="T46" fmla="*/ 15 w 1198"/>
                    <a:gd name="T47" fmla="*/ 387 h 722"/>
                    <a:gd name="T48" fmla="*/ 53 w 1198"/>
                    <a:gd name="T49" fmla="*/ 382 h 722"/>
                    <a:gd name="T50" fmla="*/ 88 w 1198"/>
                    <a:gd name="T51" fmla="*/ 462 h 722"/>
                    <a:gd name="T52" fmla="*/ 215 w 1198"/>
                    <a:gd name="T53" fmla="*/ 427 h 722"/>
                    <a:gd name="T54" fmla="*/ 205 w 1198"/>
                    <a:gd name="T55" fmla="*/ 512 h 722"/>
                    <a:gd name="T56" fmla="*/ 140 w 1198"/>
                    <a:gd name="T57" fmla="*/ 560 h 722"/>
                    <a:gd name="T58" fmla="*/ 210 w 1198"/>
                    <a:gd name="T59" fmla="*/ 640 h 722"/>
                    <a:gd name="T60" fmla="*/ 263 w 1198"/>
                    <a:gd name="T61" fmla="*/ 650 h 722"/>
                    <a:gd name="T62" fmla="*/ 302 w 1198"/>
                    <a:gd name="T63" fmla="*/ 662 h 722"/>
                    <a:gd name="T64" fmla="*/ 300 w 1198"/>
                    <a:gd name="T65" fmla="*/ 497 h 722"/>
                    <a:gd name="T66" fmla="*/ 350 w 1198"/>
                    <a:gd name="T67" fmla="*/ 452 h 722"/>
                    <a:gd name="T68" fmla="*/ 367 w 1198"/>
                    <a:gd name="T69" fmla="*/ 427 h 722"/>
                    <a:gd name="T70" fmla="*/ 392 w 1198"/>
                    <a:gd name="T71" fmla="*/ 445 h 722"/>
                    <a:gd name="T72" fmla="*/ 405 w 1198"/>
                    <a:gd name="T73" fmla="*/ 457 h 722"/>
                    <a:gd name="T74" fmla="*/ 437 w 1198"/>
                    <a:gd name="T75" fmla="*/ 527 h 722"/>
                    <a:gd name="T76" fmla="*/ 462 w 1198"/>
                    <a:gd name="T77" fmla="*/ 567 h 722"/>
                    <a:gd name="T78" fmla="*/ 535 w 1198"/>
                    <a:gd name="T79" fmla="*/ 567 h 722"/>
                    <a:gd name="T80" fmla="*/ 559 w 1198"/>
                    <a:gd name="T81" fmla="*/ 680 h 722"/>
                    <a:gd name="T82" fmla="*/ 587 w 1198"/>
                    <a:gd name="T83" fmla="*/ 722 h 722"/>
                    <a:gd name="T84" fmla="*/ 657 w 1198"/>
                    <a:gd name="T85" fmla="*/ 697 h 722"/>
                    <a:gd name="T86" fmla="*/ 739 w 1198"/>
                    <a:gd name="T87" fmla="*/ 702 h 722"/>
                    <a:gd name="T88" fmla="*/ 737 w 1198"/>
                    <a:gd name="T89" fmla="*/ 652 h 722"/>
                    <a:gd name="T90" fmla="*/ 749 w 1198"/>
                    <a:gd name="T91" fmla="*/ 630 h 722"/>
                    <a:gd name="T92" fmla="*/ 799 w 1198"/>
                    <a:gd name="T93" fmla="*/ 640 h 722"/>
                    <a:gd name="T94" fmla="*/ 871 w 1198"/>
                    <a:gd name="T95" fmla="*/ 615 h 722"/>
                    <a:gd name="T96" fmla="*/ 994 w 1198"/>
                    <a:gd name="T97" fmla="*/ 647 h 722"/>
                    <a:gd name="T98" fmla="*/ 994 w 1198"/>
                    <a:gd name="T99" fmla="*/ 547 h 722"/>
                    <a:gd name="T100" fmla="*/ 1081 w 1198"/>
                    <a:gd name="T101" fmla="*/ 427 h 722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1198"/>
                    <a:gd name="T154" fmla="*/ 0 h 722"/>
                    <a:gd name="T155" fmla="*/ 1198 w 1198"/>
                    <a:gd name="T156" fmla="*/ 722 h 722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1198" h="722">
                      <a:moveTo>
                        <a:pt x="1166" y="373"/>
                      </a:moveTo>
                      <a:lnTo>
                        <a:pt x="1198" y="353"/>
                      </a:lnTo>
                      <a:lnTo>
                        <a:pt x="1136" y="298"/>
                      </a:lnTo>
                      <a:lnTo>
                        <a:pt x="1096" y="318"/>
                      </a:lnTo>
                      <a:lnTo>
                        <a:pt x="1044" y="300"/>
                      </a:lnTo>
                      <a:lnTo>
                        <a:pt x="1014" y="278"/>
                      </a:lnTo>
                      <a:lnTo>
                        <a:pt x="994" y="278"/>
                      </a:lnTo>
                      <a:lnTo>
                        <a:pt x="979" y="245"/>
                      </a:lnTo>
                      <a:lnTo>
                        <a:pt x="971" y="225"/>
                      </a:lnTo>
                      <a:lnTo>
                        <a:pt x="951" y="225"/>
                      </a:lnTo>
                      <a:lnTo>
                        <a:pt x="931" y="225"/>
                      </a:lnTo>
                      <a:lnTo>
                        <a:pt x="916" y="233"/>
                      </a:lnTo>
                      <a:lnTo>
                        <a:pt x="889" y="193"/>
                      </a:lnTo>
                      <a:lnTo>
                        <a:pt x="871" y="198"/>
                      </a:lnTo>
                      <a:lnTo>
                        <a:pt x="861" y="210"/>
                      </a:lnTo>
                      <a:lnTo>
                        <a:pt x="844" y="218"/>
                      </a:lnTo>
                      <a:lnTo>
                        <a:pt x="821" y="185"/>
                      </a:lnTo>
                      <a:lnTo>
                        <a:pt x="762" y="118"/>
                      </a:lnTo>
                      <a:lnTo>
                        <a:pt x="717" y="80"/>
                      </a:lnTo>
                      <a:lnTo>
                        <a:pt x="689" y="43"/>
                      </a:lnTo>
                      <a:lnTo>
                        <a:pt x="637" y="90"/>
                      </a:lnTo>
                      <a:lnTo>
                        <a:pt x="629" y="55"/>
                      </a:lnTo>
                      <a:lnTo>
                        <a:pt x="557" y="55"/>
                      </a:lnTo>
                      <a:lnTo>
                        <a:pt x="552" y="55"/>
                      </a:lnTo>
                      <a:lnTo>
                        <a:pt x="522" y="0"/>
                      </a:lnTo>
                      <a:lnTo>
                        <a:pt x="482" y="8"/>
                      </a:lnTo>
                      <a:lnTo>
                        <a:pt x="467" y="30"/>
                      </a:lnTo>
                      <a:lnTo>
                        <a:pt x="422" y="43"/>
                      </a:lnTo>
                      <a:lnTo>
                        <a:pt x="407" y="30"/>
                      </a:lnTo>
                      <a:lnTo>
                        <a:pt x="382" y="60"/>
                      </a:lnTo>
                      <a:lnTo>
                        <a:pt x="367" y="55"/>
                      </a:lnTo>
                      <a:lnTo>
                        <a:pt x="305" y="65"/>
                      </a:lnTo>
                      <a:lnTo>
                        <a:pt x="292" y="60"/>
                      </a:lnTo>
                      <a:lnTo>
                        <a:pt x="285" y="73"/>
                      </a:lnTo>
                      <a:lnTo>
                        <a:pt x="310" y="108"/>
                      </a:lnTo>
                      <a:lnTo>
                        <a:pt x="292" y="145"/>
                      </a:lnTo>
                      <a:lnTo>
                        <a:pt x="295" y="168"/>
                      </a:lnTo>
                      <a:lnTo>
                        <a:pt x="295" y="185"/>
                      </a:lnTo>
                      <a:lnTo>
                        <a:pt x="327" y="185"/>
                      </a:lnTo>
                      <a:lnTo>
                        <a:pt x="335" y="210"/>
                      </a:lnTo>
                      <a:lnTo>
                        <a:pt x="335" y="233"/>
                      </a:lnTo>
                      <a:lnTo>
                        <a:pt x="327" y="240"/>
                      </a:lnTo>
                      <a:lnTo>
                        <a:pt x="312" y="225"/>
                      </a:lnTo>
                      <a:lnTo>
                        <a:pt x="300" y="233"/>
                      </a:lnTo>
                      <a:lnTo>
                        <a:pt x="292" y="245"/>
                      </a:lnTo>
                      <a:lnTo>
                        <a:pt x="272" y="225"/>
                      </a:lnTo>
                      <a:lnTo>
                        <a:pt x="263" y="205"/>
                      </a:lnTo>
                      <a:lnTo>
                        <a:pt x="240" y="215"/>
                      </a:lnTo>
                      <a:lnTo>
                        <a:pt x="240" y="218"/>
                      </a:lnTo>
                      <a:lnTo>
                        <a:pt x="225" y="205"/>
                      </a:lnTo>
                      <a:lnTo>
                        <a:pt x="203" y="225"/>
                      </a:lnTo>
                      <a:lnTo>
                        <a:pt x="178" y="233"/>
                      </a:lnTo>
                      <a:lnTo>
                        <a:pt x="170" y="225"/>
                      </a:lnTo>
                      <a:lnTo>
                        <a:pt x="160" y="205"/>
                      </a:lnTo>
                      <a:lnTo>
                        <a:pt x="128" y="198"/>
                      </a:lnTo>
                      <a:lnTo>
                        <a:pt x="75" y="193"/>
                      </a:lnTo>
                      <a:lnTo>
                        <a:pt x="63" y="198"/>
                      </a:lnTo>
                      <a:lnTo>
                        <a:pt x="55" y="215"/>
                      </a:lnTo>
                      <a:lnTo>
                        <a:pt x="50" y="210"/>
                      </a:lnTo>
                      <a:lnTo>
                        <a:pt x="38" y="230"/>
                      </a:lnTo>
                      <a:lnTo>
                        <a:pt x="33" y="245"/>
                      </a:lnTo>
                      <a:lnTo>
                        <a:pt x="33" y="258"/>
                      </a:lnTo>
                      <a:lnTo>
                        <a:pt x="38" y="270"/>
                      </a:lnTo>
                      <a:lnTo>
                        <a:pt x="25" y="275"/>
                      </a:lnTo>
                      <a:lnTo>
                        <a:pt x="18" y="245"/>
                      </a:lnTo>
                      <a:lnTo>
                        <a:pt x="0" y="253"/>
                      </a:lnTo>
                      <a:lnTo>
                        <a:pt x="0" y="285"/>
                      </a:lnTo>
                      <a:lnTo>
                        <a:pt x="0" y="308"/>
                      </a:lnTo>
                      <a:lnTo>
                        <a:pt x="0" y="330"/>
                      </a:lnTo>
                      <a:lnTo>
                        <a:pt x="8" y="348"/>
                      </a:lnTo>
                      <a:lnTo>
                        <a:pt x="15" y="358"/>
                      </a:lnTo>
                      <a:lnTo>
                        <a:pt x="15" y="387"/>
                      </a:lnTo>
                      <a:lnTo>
                        <a:pt x="25" y="382"/>
                      </a:lnTo>
                      <a:lnTo>
                        <a:pt x="43" y="365"/>
                      </a:lnTo>
                      <a:lnTo>
                        <a:pt x="53" y="382"/>
                      </a:lnTo>
                      <a:lnTo>
                        <a:pt x="65" y="400"/>
                      </a:lnTo>
                      <a:lnTo>
                        <a:pt x="75" y="425"/>
                      </a:lnTo>
                      <a:lnTo>
                        <a:pt x="88" y="462"/>
                      </a:lnTo>
                      <a:lnTo>
                        <a:pt x="113" y="452"/>
                      </a:lnTo>
                      <a:lnTo>
                        <a:pt x="155" y="445"/>
                      </a:lnTo>
                      <a:lnTo>
                        <a:pt x="215" y="427"/>
                      </a:lnTo>
                      <a:lnTo>
                        <a:pt x="230" y="457"/>
                      </a:lnTo>
                      <a:lnTo>
                        <a:pt x="233" y="505"/>
                      </a:lnTo>
                      <a:lnTo>
                        <a:pt x="205" y="512"/>
                      </a:lnTo>
                      <a:lnTo>
                        <a:pt x="178" y="527"/>
                      </a:lnTo>
                      <a:lnTo>
                        <a:pt x="183" y="560"/>
                      </a:lnTo>
                      <a:lnTo>
                        <a:pt x="140" y="560"/>
                      </a:lnTo>
                      <a:lnTo>
                        <a:pt x="178" y="630"/>
                      </a:lnTo>
                      <a:lnTo>
                        <a:pt x="193" y="637"/>
                      </a:lnTo>
                      <a:lnTo>
                        <a:pt x="210" y="640"/>
                      </a:lnTo>
                      <a:lnTo>
                        <a:pt x="220" y="670"/>
                      </a:lnTo>
                      <a:lnTo>
                        <a:pt x="230" y="660"/>
                      </a:lnTo>
                      <a:lnTo>
                        <a:pt x="263" y="650"/>
                      </a:lnTo>
                      <a:lnTo>
                        <a:pt x="277" y="662"/>
                      </a:lnTo>
                      <a:lnTo>
                        <a:pt x="292" y="680"/>
                      </a:lnTo>
                      <a:lnTo>
                        <a:pt x="302" y="662"/>
                      </a:lnTo>
                      <a:lnTo>
                        <a:pt x="322" y="667"/>
                      </a:lnTo>
                      <a:lnTo>
                        <a:pt x="285" y="507"/>
                      </a:lnTo>
                      <a:lnTo>
                        <a:pt x="300" y="497"/>
                      </a:lnTo>
                      <a:lnTo>
                        <a:pt x="347" y="465"/>
                      </a:lnTo>
                      <a:lnTo>
                        <a:pt x="357" y="462"/>
                      </a:lnTo>
                      <a:lnTo>
                        <a:pt x="350" y="452"/>
                      </a:lnTo>
                      <a:lnTo>
                        <a:pt x="362" y="457"/>
                      </a:lnTo>
                      <a:lnTo>
                        <a:pt x="362" y="445"/>
                      </a:lnTo>
                      <a:lnTo>
                        <a:pt x="367" y="427"/>
                      </a:lnTo>
                      <a:lnTo>
                        <a:pt x="372" y="435"/>
                      </a:lnTo>
                      <a:lnTo>
                        <a:pt x="380" y="435"/>
                      </a:lnTo>
                      <a:lnTo>
                        <a:pt x="392" y="445"/>
                      </a:lnTo>
                      <a:lnTo>
                        <a:pt x="407" y="427"/>
                      </a:lnTo>
                      <a:lnTo>
                        <a:pt x="412" y="427"/>
                      </a:lnTo>
                      <a:lnTo>
                        <a:pt x="405" y="457"/>
                      </a:lnTo>
                      <a:lnTo>
                        <a:pt x="412" y="495"/>
                      </a:lnTo>
                      <a:lnTo>
                        <a:pt x="437" y="515"/>
                      </a:lnTo>
                      <a:lnTo>
                        <a:pt x="437" y="527"/>
                      </a:lnTo>
                      <a:lnTo>
                        <a:pt x="430" y="542"/>
                      </a:lnTo>
                      <a:lnTo>
                        <a:pt x="435" y="555"/>
                      </a:lnTo>
                      <a:lnTo>
                        <a:pt x="462" y="567"/>
                      </a:lnTo>
                      <a:lnTo>
                        <a:pt x="470" y="595"/>
                      </a:lnTo>
                      <a:lnTo>
                        <a:pt x="500" y="580"/>
                      </a:lnTo>
                      <a:lnTo>
                        <a:pt x="535" y="567"/>
                      </a:lnTo>
                      <a:lnTo>
                        <a:pt x="557" y="640"/>
                      </a:lnTo>
                      <a:lnTo>
                        <a:pt x="569" y="672"/>
                      </a:lnTo>
                      <a:lnTo>
                        <a:pt x="559" y="680"/>
                      </a:lnTo>
                      <a:lnTo>
                        <a:pt x="554" y="695"/>
                      </a:lnTo>
                      <a:lnTo>
                        <a:pt x="582" y="705"/>
                      </a:lnTo>
                      <a:lnTo>
                        <a:pt x="587" y="722"/>
                      </a:lnTo>
                      <a:lnTo>
                        <a:pt x="624" y="705"/>
                      </a:lnTo>
                      <a:lnTo>
                        <a:pt x="634" y="722"/>
                      </a:lnTo>
                      <a:lnTo>
                        <a:pt x="657" y="697"/>
                      </a:lnTo>
                      <a:lnTo>
                        <a:pt x="674" y="695"/>
                      </a:lnTo>
                      <a:lnTo>
                        <a:pt x="697" y="702"/>
                      </a:lnTo>
                      <a:lnTo>
                        <a:pt x="739" y="702"/>
                      </a:lnTo>
                      <a:lnTo>
                        <a:pt x="729" y="687"/>
                      </a:lnTo>
                      <a:lnTo>
                        <a:pt x="729" y="667"/>
                      </a:lnTo>
                      <a:lnTo>
                        <a:pt x="737" y="652"/>
                      </a:lnTo>
                      <a:lnTo>
                        <a:pt x="737" y="642"/>
                      </a:lnTo>
                      <a:lnTo>
                        <a:pt x="722" y="635"/>
                      </a:lnTo>
                      <a:lnTo>
                        <a:pt x="749" y="630"/>
                      </a:lnTo>
                      <a:lnTo>
                        <a:pt x="777" y="635"/>
                      </a:lnTo>
                      <a:lnTo>
                        <a:pt x="782" y="642"/>
                      </a:lnTo>
                      <a:lnTo>
                        <a:pt x="799" y="640"/>
                      </a:lnTo>
                      <a:lnTo>
                        <a:pt x="789" y="612"/>
                      </a:lnTo>
                      <a:lnTo>
                        <a:pt x="804" y="605"/>
                      </a:lnTo>
                      <a:lnTo>
                        <a:pt x="871" y="615"/>
                      </a:lnTo>
                      <a:lnTo>
                        <a:pt x="926" y="625"/>
                      </a:lnTo>
                      <a:lnTo>
                        <a:pt x="971" y="647"/>
                      </a:lnTo>
                      <a:lnTo>
                        <a:pt x="994" y="647"/>
                      </a:lnTo>
                      <a:lnTo>
                        <a:pt x="999" y="680"/>
                      </a:lnTo>
                      <a:lnTo>
                        <a:pt x="1014" y="615"/>
                      </a:lnTo>
                      <a:lnTo>
                        <a:pt x="994" y="547"/>
                      </a:lnTo>
                      <a:lnTo>
                        <a:pt x="1064" y="527"/>
                      </a:lnTo>
                      <a:lnTo>
                        <a:pt x="1074" y="482"/>
                      </a:lnTo>
                      <a:lnTo>
                        <a:pt x="1081" y="427"/>
                      </a:lnTo>
                      <a:lnTo>
                        <a:pt x="1156" y="435"/>
                      </a:lnTo>
                      <a:lnTo>
                        <a:pt x="1166" y="373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71" name="Group 728"/>
              <p:cNvGrpSpPr>
                <a:grpSpLocks/>
              </p:cNvGrpSpPr>
              <p:nvPr/>
            </p:nvGrpSpPr>
            <p:grpSpPr bwMode="auto">
              <a:xfrm>
                <a:off x="3785" y="2381"/>
                <a:ext cx="232" cy="170"/>
                <a:chOff x="11210" y="9298"/>
                <a:chExt cx="524" cy="447"/>
              </a:xfrm>
            </p:grpSpPr>
            <p:sp>
              <p:nvSpPr>
                <p:cNvPr id="281" name="Freeform 729"/>
                <p:cNvSpPr>
                  <a:spLocks/>
                </p:cNvSpPr>
                <p:nvPr/>
              </p:nvSpPr>
              <p:spPr bwMode="auto">
                <a:xfrm>
                  <a:off x="11210" y="9298"/>
                  <a:ext cx="524" cy="447"/>
                </a:xfrm>
                <a:custGeom>
                  <a:avLst/>
                  <a:gdLst>
                    <a:gd name="T0" fmla="*/ 50 w 524"/>
                    <a:gd name="T1" fmla="*/ 200 h 447"/>
                    <a:gd name="T2" fmla="*/ 60 w 524"/>
                    <a:gd name="T3" fmla="*/ 165 h 447"/>
                    <a:gd name="T4" fmla="*/ 70 w 524"/>
                    <a:gd name="T5" fmla="*/ 150 h 447"/>
                    <a:gd name="T6" fmla="*/ 95 w 524"/>
                    <a:gd name="T7" fmla="*/ 160 h 447"/>
                    <a:gd name="T8" fmla="*/ 117 w 524"/>
                    <a:gd name="T9" fmla="*/ 172 h 447"/>
                    <a:gd name="T10" fmla="*/ 127 w 524"/>
                    <a:gd name="T11" fmla="*/ 180 h 447"/>
                    <a:gd name="T12" fmla="*/ 142 w 524"/>
                    <a:gd name="T13" fmla="*/ 200 h 447"/>
                    <a:gd name="T14" fmla="*/ 152 w 524"/>
                    <a:gd name="T15" fmla="*/ 250 h 447"/>
                    <a:gd name="T16" fmla="*/ 175 w 524"/>
                    <a:gd name="T17" fmla="*/ 247 h 447"/>
                    <a:gd name="T18" fmla="*/ 202 w 524"/>
                    <a:gd name="T19" fmla="*/ 250 h 447"/>
                    <a:gd name="T20" fmla="*/ 247 w 524"/>
                    <a:gd name="T21" fmla="*/ 312 h 447"/>
                    <a:gd name="T22" fmla="*/ 292 w 524"/>
                    <a:gd name="T23" fmla="*/ 347 h 447"/>
                    <a:gd name="T24" fmla="*/ 332 w 524"/>
                    <a:gd name="T25" fmla="*/ 379 h 447"/>
                    <a:gd name="T26" fmla="*/ 347 w 524"/>
                    <a:gd name="T27" fmla="*/ 447 h 447"/>
                    <a:gd name="T28" fmla="*/ 374 w 524"/>
                    <a:gd name="T29" fmla="*/ 397 h 447"/>
                    <a:gd name="T30" fmla="*/ 379 w 524"/>
                    <a:gd name="T31" fmla="*/ 354 h 447"/>
                    <a:gd name="T32" fmla="*/ 362 w 524"/>
                    <a:gd name="T33" fmla="*/ 282 h 447"/>
                    <a:gd name="T34" fmla="*/ 397 w 524"/>
                    <a:gd name="T35" fmla="*/ 270 h 447"/>
                    <a:gd name="T36" fmla="*/ 442 w 524"/>
                    <a:gd name="T37" fmla="*/ 282 h 447"/>
                    <a:gd name="T38" fmla="*/ 514 w 524"/>
                    <a:gd name="T39" fmla="*/ 270 h 447"/>
                    <a:gd name="T40" fmla="*/ 514 w 524"/>
                    <a:gd name="T41" fmla="*/ 232 h 447"/>
                    <a:gd name="T42" fmla="*/ 427 w 524"/>
                    <a:gd name="T43" fmla="*/ 232 h 447"/>
                    <a:gd name="T44" fmla="*/ 387 w 524"/>
                    <a:gd name="T45" fmla="*/ 230 h 447"/>
                    <a:gd name="T46" fmla="*/ 347 w 524"/>
                    <a:gd name="T47" fmla="*/ 250 h 447"/>
                    <a:gd name="T48" fmla="*/ 319 w 524"/>
                    <a:gd name="T49" fmla="*/ 247 h 447"/>
                    <a:gd name="T50" fmla="*/ 299 w 524"/>
                    <a:gd name="T51" fmla="*/ 250 h 447"/>
                    <a:gd name="T52" fmla="*/ 277 w 524"/>
                    <a:gd name="T53" fmla="*/ 230 h 447"/>
                    <a:gd name="T54" fmla="*/ 274 w 524"/>
                    <a:gd name="T55" fmla="*/ 217 h 447"/>
                    <a:gd name="T56" fmla="*/ 272 w 524"/>
                    <a:gd name="T57" fmla="*/ 165 h 447"/>
                    <a:gd name="T58" fmla="*/ 187 w 524"/>
                    <a:gd name="T59" fmla="*/ 122 h 447"/>
                    <a:gd name="T60" fmla="*/ 147 w 524"/>
                    <a:gd name="T61" fmla="*/ 87 h 447"/>
                    <a:gd name="T62" fmla="*/ 95 w 524"/>
                    <a:gd name="T63" fmla="*/ 102 h 447"/>
                    <a:gd name="T64" fmla="*/ 62 w 524"/>
                    <a:gd name="T65" fmla="*/ 45 h 447"/>
                    <a:gd name="T66" fmla="*/ 62 w 524"/>
                    <a:gd name="T67" fmla="*/ 0 h 447"/>
                    <a:gd name="T68" fmla="*/ 37 w 524"/>
                    <a:gd name="T69" fmla="*/ 205 h 447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524"/>
                    <a:gd name="T106" fmla="*/ 0 h 447"/>
                    <a:gd name="T107" fmla="*/ 524 w 524"/>
                    <a:gd name="T108" fmla="*/ 447 h 447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524" h="447">
                      <a:moveTo>
                        <a:pt x="37" y="205"/>
                      </a:moveTo>
                      <a:lnTo>
                        <a:pt x="50" y="200"/>
                      </a:lnTo>
                      <a:lnTo>
                        <a:pt x="52" y="182"/>
                      </a:lnTo>
                      <a:lnTo>
                        <a:pt x="60" y="165"/>
                      </a:lnTo>
                      <a:lnTo>
                        <a:pt x="75" y="177"/>
                      </a:lnTo>
                      <a:lnTo>
                        <a:pt x="70" y="150"/>
                      </a:lnTo>
                      <a:lnTo>
                        <a:pt x="87" y="147"/>
                      </a:lnTo>
                      <a:lnTo>
                        <a:pt x="95" y="160"/>
                      </a:lnTo>
                      <a:lnTo>
                        <a:pt x="107" y="160"/>
                      </a:lnTo>
                      <a:lnTo>
                        <a:pt x="117" y="172"/>
                      </a:lnTo>
                      <a:lnTo>
                        <a:pt x="127" y="177"/>
                      </a:lnTo>
                      <a:lnTo>
                        <a:pt x="127" y="180"/>
                      </a:lnTo>
                      <a:lnTo>
                        <a:pt x="127" y="192"/>
                      </a:lnTo>
                      <a:lnTo>
                        <a:pt x="142" y="200"/>
                      </a:lnTo>
                      <a:lnTo>
                        <a:pt x="142" y="220"/>
                      </a:lnTo>
                      <a:lnTo>
                        <a:pt x="152" y="250"/>
                      </a:lnTo>
                      <a:lnTo>
                        <a:pt x="170" y="257"/>
                      </a:lnTo>
                      <a:lnTo>
                        <a:pt x="175" y="247"/>
                      </a:lnTo>
                      <a:lnTo>
                        <a:pt x="190" y="232"/>
                      </a:lnTo>
                      <a:lnTo>
                        <a:pt x="202" y="250"/>
                      </a:lnTo>
                      <a:lnTo>
                        <a:pt x="217" y="270"/>
                      </a:lnTo>
                      <a:lnTo>
                        <a:pt x="247" y="312"/>
                      </a:lnTo>
                      <a:lnTo>
                        <a:pt x="289" y="327"/>
                      </a:lnTo>
                      <a:lnTo>
                        <a:pt x="292" y="347"/>
                      </a:lnTo>
                      <a:lnTo>
                        <a:pt x="317" y="359"/>
                      </a:lnTo>
                      <a:lnTo>
                        <a:pt x="332" y="379"/>
                      </a:lnTo>
                      <a:lnTo>
                        <a:pt x="322" y="442"/>
                      </a:lnTo>
                      <a:lnTo>
                        <a:pt x="347" y="447"/>
                      </a:lnTo>
                      <a:lnTo>
                        <a:pt x="364" y="414"/>
                      </a:lnTo>
                      <a:lnTo>
                        <a:pt x="374" y="397"/>
                      </a:lnTo>
                      <a:lnTo>
                        <a:pt x="382" y="377"/>
                      </a:lnTo>
                      <a:lnTo>
                        <a:pt x="379" y="354"/>
                      </a:lnTo>
                      <a:lnTo>
                        <a:pt x="357" y="340"/>
                      </a:lnTo>
                      <a:lnTo>
                        <a:pt x="362" y="282"/>
                      </a:lnTo>
                      <a:lnTo>
                        <a:pt x="382" y="265"/>
                      </a:lnTo>
                      <a:lnTo>
                        <a:pt x="397" y="270"/>
                      </a:lnTo>
                      <a:lnTo>
                        <a:pt x="434" y="257"/>
                      </a:lnTo>
                      <a:lnTo>
                        <a:pt x="442" y="282"/>
                      </a:lnTo>
                      <a:lnTo>
                        <a:pt x="464" y="282"/>
                      </a:lnTo>
                      <a:lnTo>
                        <a:pt x="514" y="270"/>
                      </a:lnTo>
                      <a:lnTo>
                        <a:pt x="524" y="250"/>
                      </a:lnTo>
                      <a:lnTo>
                        <a:pt x="514" y="232"/>
                      </a:lnTo>
                      <a:lnTo>
                        <a:pt x="482" y="232"/>
                      </a:lnTo>
                      <a:lnTo>
                        <a:pt x="427" y="232"/>
                      </a:lnTo>
                      <a:lnTo>
                        <a:pt x="407" y="232"/>
                      </a:lnTo>
                      <a:lnTo>
                        <a:pt x="387" y="230"/>
                      </a:lnTo>
                      <a:lnTo>
                        <a:pt x="349" y="257"/>
                      </a:lnTo>
                      <a:lnTo>
                        <a:pt x="347" y="250"/>
                      </a:lnTo>
                      <a:lnTo>
                        <a:pt x="337" y="240"/>
                      </a:lnTo>
                      <a:lnTo>
                        <a:pt x="319" y="247"/>
                      </a:lnTo>
                      <a:lnTo>
                        <a:pt x="304" y="257"/>
                      </a:lnTo>
                      <a:lnTo>
                        <a:pt x="299" y="250"/>
                      </a:lnTo>
                      <a:lnTo>
                        <a:pt x="297" y="240"/>
                      </a:lnTo>
                      <a:lnTo>
                        <a:pt x="277" y="230"/>
                      </a:lnTo>
                      <a:lnTo>
                        <a:pt x="272" y="230"/>
                      </a:lnTo>
                      <a:lnTo>
                        <a:pt x="274" y="217"/>
                      </a:lnTo>
                      <a:lnTo>
                        <a:pt x="284" y="210"/>
                      </a:lnTo>
                      <a:lnTo>
                        <a:pt x="272" y="165"/>
                      </a:lnTo>
                      <a:lnTo>
                        <a:pt x="247" y="102"/>
                      </a:lnTo>
                      <a:lnTo>
                        <a:pt x="187" y="122"/>
                      </a:lnTo>
                      <a:lnTo>
                        <a:pt x="175" y="102"/>
                      </a:lnTo>
                      <a:lnTo>
                        <a:pt x="147" y="87"/>
                      </a:lnTo>
                      <a:lnTo>
                        <a:pt x="120" y="112"/>
                      </a:lnTo>
                      <a:lnTo>
                        <a:pt x="95" y="102"/>
                      </a:lnTo>
                      <a:lnTo>
                        <a:pt x="67" y="77"/>
                      </a:lnTo>
                      <a:lnTo>
                        <a:pt x="62" y="45"/>
                      </a:lnTo>
                      <a:lnTo>
                        <a:pt x="65" y="22"/>
                      </a:lnTo>
                      <a:lnTo>
                        <a:pt x="62" y="0"/>
                      </a:lnTo>
                      <a:lnTo>
                        <a:pt x="0" y="45"/>
                      </a:lnTo>
                      <a:lnTo>
                        <a:pt x="37" y="20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82" name="Freeform 730"/>
                <p:cNvSpPr>
                  <a:spLocks/>
                </p:cNvSpPr>
                <p:nvPr/>
              </p:nvSpPr>
              <p:spPr bwMode="auto">
                <a:xfrm>
                  <a:off x="11210" y="9298"/>
                  <a:ext cx="524" cy="447"/>
                </a:xfrm>
                <a:custGeom>
                  <a:avLst/>
                  <a:gdLst>
                    <a:gd name="T0" fmla="*/ 50 w 524"/>
                    <a:gd name="T1" fmla="*/ 200 h 447"/>
                    <a:gd name="T2" fmla="*/ 60 w 524"/>
                    <a:gd name="T3" fmla="*/ 165 h 447"/>
                    <a:gd name="T4" fmla="*/ 70 w 524"/>
                    <a:gd name="T5" fmla="*/ 150 h 447"/>
                    <a:gd name="T6" fmla="*/ 95 w 524"/>
                    <a:gd name="T7" fmla="*/ 160 h 447"/>
                    <a:gd name="T8" fmla="*/ 117 w 524"/>
                    <a:gd name="T9" fmla="*/ 172 h 447"/>
                    <a:gd name="T10" fmla="*/ 127 w 524"/>
                    <a:gd name="T11" fmla="*/ 180 h 447"/>
                    <a:gd name="T12" fmla="*/ 142 w 524"/>
                    <a:gd name="T13" fmla="*/ 200 h 447"/>
                    <a:gd name="T14" fmla="*/ 152 w 524"/>
                    <a:gd name="T15" fmla="*/ 250 h 447"/>
                    <a:gd name="T16" fmla="*/ 175 w 524"/>
                    <a:gd name="T17" fmla="*/ 247 h 447"/>
                    <a:gd name="T18" fmla="*/ 202 w 524"/>
                    <a:gd name="T19" fmla="*/ 250 h 447"/>
                    <a:gd name="T20" fmla="*/ 247 w 524"/>
                    <a:gd name="T21" fmla="*/ 312 h 447"/>
                    <a:gd name="T22" fmla="*/ 292 w 524"/>
                    <a:gd name="T23" fmla="*/ 347 h 447"/>
                    <a:gd name="T24" fmla="*/ 332 w 524"/>
                    <a:gd name="T25" fmla="*/ 379 h 447"/>
                    <a:gd name="T26" fmla="*/ 347 w 524"/>
                    <a:gd name="T27" fmla="*/ 447 h 447"/>
                    <a:gd name="T28" fmla="*/ 374 w 524"/>
                    <a:gd name="T29" fmla="*/ 397 h 447"/>
                    <a:gd name="T30" fmla="*/ 379 w 524"/>
                    <a:gd name="T31" fmla="*/ 354 h 447"/>
                    <a:gd name="T32" fmla="*/ 362 w 524"/>
                    <a:gd name="T33" fmla="*/ 282 h 447"/>
                    <a:gd name="T34" fmla="*/ 397 w 524"/>
                    <a:gd name="T35" fmla="*/ 270 h 447"/>
                    <a:gd name="T36" fmla="*/ 442 w 524"/>
                    <a:gd name="T37" fmla="*/ 282 h 447"/>
                    <a:gd name="T38" fmla="*/ 514 w 524"/>
                    <a:gd name="T39" fmla="*/ 270 h 447"/>
                    <a:gd name="T40" fmla="*/ 514 w 524"/>
                    <a:gd name="T41" fmla="*/ 232 h 447"/>
                    <a:gd name="T42" fmla="*/ 427 w 524"/>
                    <a:gd name="T43" fmla="*/ 232 h 447"/>
                    <a:gd name="T44" fmla="*/ 387 w 524"/>
                    <a:gd name="T45" fmla="*/ 230 h 447"/>
                    <a:gd name="T46" fmla="*/ 347 w 524"/>
                    <a:gd name="T47" fmla="*/ 250 h 447"/>
                    <a:gd name="T48" fmla="*/ 319 w 524"/>
                    <a:gd name="T49" fmla="*/ 247 h 447"/>
                    <a:gd name="T50" fmla="*/ 299 w 524"/>
                    <a:gd name="T51" fmla="*/ 250 h 447"/>
                    <a:gd name="T52" fmla="*/ 277 w 524"/>
                    <a:gd name="T53" fmla="*/ 230 h 447"/>
                    <a:gd name="T54" fmla="*/ 274 w 524"/>
                    <a:gd name="T55" fmla="*/ 217 h 447"/>
                    <a:gd name="T56" fmla="*/ 272 w 524"/>
                    <a:gd name="T57" fmla="*/ 165 h 447"/>
                    <a:gd name="T58" fmla="*/ 187 w 524"/>
                    <a:gd name="T59" fmla="*/ 122 h 447"/>
                    <a:gd name="T60" fmla="*/ 147 w 524"/>
                    <a:gd name="T61" fmla="*/ 87 h 447"/>
                    <a:gd name="T62" fmla="*/ 95 w 524"/>
                    <a:gd name="T63" fmla="*/ 102 h 447"/>
                    <a:gd name="T64" fmla="*/ 62 w 524"/>
                    <a:gd name="T65" fmla="*/ 45 h 447"/>
                    <a:gd name="T66" fmla="*/ 62 w 524"/>
                    <a:gd name="T67" fmla="*/ 0 h 447"/>
                    <a:gd name="T68" fmla="*/ 37 w 524"/>
                    <a:gd name="T69" fmla="*/ 205 h 447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524"/>
                    <a:gd name="T106" fmla="*/ 0 h 447"/>
                    <a:gd name="T107" fmla="*/ 524 w 524"/>
                    <a:gd name="T108" fmla="*/ 447 h 447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524" h="447">
                      <a:moveTo>
                        <a:pt x="37" y="205"/>
                      </a:moveTo>
                      <a:lnTo>
                        <a:pt x="50" y="200"/>
                      </a:lnTo>
                      <a:lnTo>
                        <a:pt x="52" y="182"/>
                      </a:lnTo>
                      <a:lnTo>
                        <a:pt x="60" y="165"/>
                      </a:lnTo>
                      <a:lnTo>
                        <a:pt x="75" y="177"/>
                      </a:lnTo>
                      <a:lnTo>
                        <a:pt x="70" y="150"/>
                      </a:lnTo>
                      <a:lnTo>
                        <a:pt x="87" y="147"/>
                      </a:lnTo>
                      <a:lnTo>
                        <a:pt x="95" y="160"/>
                      </a:lnTo>
                      <a:lnTo>
                        <a:pt x="107" y="160"/>
                      </a:lnTo>
                      <a:lnTo>
                        <a:pt x="117" y="172"/>
                      </a:lnTo>
                      <a:lnTo>
                        <a:pt x="127" y="177"/>
                      </a:lnTo>
                      <a:lnTo>
                        <a:pt x="127" y="180"/>
                      </a:lnTo>
                      <a:lnTo>
                        <a:pt x="127" y="192"/>
                      </a:lnTo>
                      <a:lnTo>
                        <a:pt x="142" y="200"/>
                      </a:lnTo>
                      <a:lnTo>
                        <a:pt x="142" y="220"/>
                      </a:lnTo>
                      <a:lnTo>
                        <a:pt x="152" y="250"/>
                      </a:lnTo>
                      <a:lnTo>
                        <a:pt x="170" y="257"/>
                      </a:lnTo>
                      <a:lnTo>
                        <a:pt x="175" y="247"/>
                      </a:lnTo>
                      <a:lnTo>
                        <a:pt x="190" y="232"/>
                      </a:lnTo>
                      <a:lnTo>
                        <a:pt x="202" y="250"/>
                      </a:lnTo>
                      <a:lnTo>
                        <a:pt x="217" y="270"/>
                      </a:lnTo>
                      <a:lnTo>
                        <a:pt x="247" y="312"/>
                      </a:lnTo>
                      <a:lnTo>
                        <a:pt x="289" y="327"/>
                      </a:lnTo>
                      <a:lnTo>
                        <a:pt x="292" y="347"/>
                      </a:lnTo>
                      <a:lnTo>
                        <a:pt x="317" y="359"/>
                      </a:lnTo>
                      <a:lnTo>
                        <a:pt x="332" y="379"/>
                      </a:lnTo>
                      <a:lnTo>
                        <a:pt x="322" y="442"/>
                      </a:lnTo>
                      <a:lnTo>
                        <a:pt x="347" y="447"/>
                      </a:lnTo>
                      <a:lnTo>
                        <a:pt x="364" y="414"/>
                      </a:lnTo>
                      <a:lnTo>
                        <a:pt x="374" y="397"/>
                      </a:lnTo>
                      <a:lnTo>
                        <a:pt x="382" y="377"/>
                      </a:lnTo>
                      <a:lnTo>
                        <a:pt x="379" y="354"/>
                      </a:lnTo>
                      <a:lnTo>
                        <a:pt x="357" y="340"/>
                      </a:lnTo>
                      <a:lnTo>
                        <a:pt x="362" y="282"/>
                      </a:lnTo>
                      <a:lnTo>
                        <a:pt x="382" y="265"/>
                      </a:lnTo>
                      <a:lnTo>
                        <a:pt x="397" y="270"/>
                      </a:lnTo>
                      <a:lnTo>
                        <a:pt x="434" y="257"/>
                      </a:lnTo>
                      <a:lnTo>
                        <a:pt x="442" y="282"/>
                      </a:lnTo>
                      <a:lnTo>
                        <a:pt x="464" y="282"/>
                      </a:lnTo>
                      <a:lnTo>
                        <a:pt x="514" y="270"/>
                      </a:lnTo>
                      <a:lnTo>
                        <a:pt x="524" y="250"/>
                      </a:lnTo>
                      <a:lnTo>
                        <a:pt x="514" y="232"/>
                      </a:lnTo>
                      <a:lnTo>
                        <a:pt x="482" y="232"/>
                      </a:lnTo>
                      <a:lnTo>
                        <a:pt x="427" y="232"/>
                      </a:lnTo>
                      <a:lnTo>
                        <a:pt x="407" y="232"/>
                      </a:lnTo>
                      <a:lnTo>
                        <a:pt x="387" y="230"/>
                      </a:lnTo>
                      <a:lnTo>
                        <a:pt x="349" y="257"/>
                      </a:lnTo>
                      <a:lnTo>
                        <a:pt x="347" y="250"/>
                      </a:lnTo>
                      <a:lnTo>
                        <a:pt x="337" y="240"/>
                      </a:lnTo>
                      <a:lnTo>
                        <a:pt x="319" y="247"/>
                      </a:lnTo>
                      <a:lnTo>
                        <a:pt x="304" y="257"/>
                      </a:lnTo>
                      <a:lnTo>
                        <a:pt x="299" y="250"/>
                      </a:lnTo>
                      <a:lnTo>
                        <a:pt x="297" y="240"/>
                      </a:lnTo>
                      <a:lnTo>
                        <a:pt x="277" y="230"/>
                      </a:lnTo>
                      <a:lnTo>
                        <a:pt x="272" y="230"/>
                      </a:lnTo>
                      <a:lnTo>
                        <a:pt x="274" y="217"/>
                      </a:lnTo>
                      <a:lnTo>
                        <a:pt x="284" y="210"/>
                      </a:lnTo>
                      <a:lnTo>
                        <a:pt x="272" y="165"/>
                      </a:lnTo>
                      <a:lnTo>
                        <a:pt x="247" y="102"/>
                      </a:lnTo>
                      <a:lnTo>
                        <a:pt x="187" y="122"/>
                      </a:lnTo>
                      <a:lnTo>
                        <a:pt x="175" y="102"/>
                      </a:lnTo>
                      <a:lnTo>
                        <a:pt x="147" y="87"/>
                      </a:lnTo>
                      <a:lnTo>
                        <a:pt x="120" y="112"/>
                      </a:lnTo>
                      <a:lnTo>
                        <a:pt x="95" y="102"/>
                      </a:lnTo>
                      <a:lnTo>
                        <a:pt x="67" y="77"/>
                      </a:lnTo>
                      <a:lnTo>
                        <a:pt x="62" y="45"/>
                      </a:lnTo>
                      <a:lnTo>
                        <a:pt x="65" y="22"/>
                      </a:lnTo>
                      <a:lnTo>
                        <a:pt x="62" y="0"/>
                      </a:lnTo>
                      <a:lnTo>
                        <a:pt x="0" y="45"/>
                      </a:lnTo>
                      <a:lnTo>
                        <a:pt x="37" y="20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72" name="Group 731"/>
              <p:cNvGrpSpPr>
                <a:grpSpLocks/>
              </p:cNvGrpSpPr>
              <p:nvPr/>
            </p:nvGrpSpPr>
            <p:grpSpPr bwMode="auto">
              <a:xfrm>
                <a:off x="3756" y="2438"/>
                <a:ext cx="179" cy="146"/>
                <a:chOff x="11143" y="9448"/>
                <a:chExt cx="404" cy="384"/>
              </a:xfrm>
            </p:grpSpPr>
            <p:sp>
              <p:nvSpPr>
                <p:cNvPr id="279" name="Freeform 732"/>
                <p:cNvSpPr>
                  <a:spLocks/>
                </p:cNvSpPr>
                <p:nvPr/>
              </p:nvSpPr>
              <p:spPr bwMode="auto">
                <a:xfrm>
                  <a:off x="11143" y="9448"/>
                  <a:ext cx="404" cy="384"/>
                </a:xfrm>
                <a:custGeom>
                  <a:avLst/>
                  <a:gdLst>
                    <a:gd name="T0" fmla="*/ 0 w 404"/>
                    <a:gd name="T1" fmla="*/ 55 h 384"/>
                    <a:gd name="T2" fmla="*/ 5 w 404"/>
                    <a:gd name="T3" fmla="*/ 102 h 384"/>
                    <a:gd name="T4" fmla="*/ 27 w 404"/>
                    <a:gd name="T5" fmla="*/ 75 h 384"/>
                    <a:gd name="T6" fmla="*/ 57 w 404"/>
                    <a:gd name="T7" fmla="*/ 110 h 384"/>
                    <a:gd name="T8" fmla="*/ 42 w 404"/>
                    <a:gd name="T9" fmla="*/ 137 h 384"/>
                    <a:gd name="T10" fmla="*/ 7 w 404"/>
                    <a:gd name="T11" fmla="*/ 110 h 384"/>
                    <a:gd name="T12" fmla="*/ 0 w 404"/>
                    <a:gd name="T13" fmla="*/ 152 h 384"/>
                    <a:gd name="T14" fmla="*/ 7 w 404"/>
                    <a:gd name="T15" fmla="*/ 170 h 384"/>
                    <a:gd name="T16" fmla="*/ 27 w 404"/>
                    <a:gd name="T17" fmla="*/ 172 h 384"/>
                    <a:gd name="T18" fmla="*/ 17 w 404"/>
                    <a:gd name="T19" fmla="*/ 197 h 384"/>
                    <a:gd name="T20" fmla="*/ 32 w 404"/>
                    <a:gd name="T21" fmla="*/ 212 h 384"/>
                    <a:gd name="T22" fmla="*/ 32 w 404"/>
                    <a:gd name="T23" fmla="*/ 282 h 384"/>
                    <a:gd name="T24" fmla="*/ 92 w 404"/>
                    <a:gd name="T25" fmla="*/ 262 h 384"/>
                    <a:gd name="T26" fmla="*/ 119 w 404"/>
                    <a:gd name="T27" fmla="*/ 239 h 384"/>
                    <a:gd name="T28" fmla="*/ 192 w 404"/>
                    <a:gd name="T29" fmla="*/ 287 h 384"/>
                    <a:gd name="T30" fmla="*/ 232 w 404"/>
                    <a:gd name="T31" fmla="*/ 312 h 384"/>
                    <a:gd name="T32" fmla="*/ 247 w 404"/>
                    <a:gd name="T33" fmla="*/ 322 h 384"/>
                    <a:gd name="T34" fmla="*/ 247 w 404"/>
                    <a:gd name="T35" fmla="*/ 359 h 384"/>
                    <a:gd name="T36" fmla="*/ 289 w 404"/>
                    <a:gd name="T37" fmla="*/ 384 h 384"/>
                    <a:gd name="T38" fmla="*/ 351 w 404"/>
                    <a:gd name="T39" fmla="*/ 292 h 384"/>
                    <a:gd name="T40" fmla="*/ 394 w 404"/>
                    <a:gd name="T41" fmla="*/ 292 h 384"/>
                    <a:gd name="T42" fmla="*/ 396 w 404"/>
                    <a:gd name="T43" fmla="*/ 254 h 384"/>
                    <a:gd name="T44" fmla="*/ 404 w 404"/>
                    <a:gd name="T45" fmla="*/ 239 h 384"/>
                    <a:gd name="T46" fmla="*/ 389 w 404"/>
                    <a:gd name="T47" fmla="*/ 214 h 384"/>
                    <a:gd name="T48" fmla="*/ 359 w 404"/>
                    <a:gd name="T49" fmla="*/ 197 h 384"/>
                    <a:gd name="T50" fmla="*/ 354 w 404"/>
                    <a:gd name="T51" fmla="*/ 177 h 384"/>
                    <a:gd name="T52" fmla="*/ 314 w 404"/>
                    <a:gd name="T53" fmla="*/ 162 h 384"/>
                    <a:gd name="T54" fmla="*/ 289 w 404"/>
                    <a:gd name="T55" fmla="*/ 125 h 384"/>
                    <a:gd name="T56" fmla="*/ 282 w 404"/>
                    <a:gd name="T57" fmla="*/ 107 h 384"/>
                    <a:gd name="T58" fmla="*/ 262 w 404"/>
                    <a:gd name="T59" fmla="*/ 85 h 384"/>
                    <a:gd name="T60" fmla="*/ 247 w 404"/>
                    <a:gd name="T61" fmla="*/ 97 h 384"/>
                    <a:gd name="T62" fmla="*/ 237 w 404"/>
                    <a:gd name="T63" fmla="*/ 107 h 384"/>
                    <a:gd name="T64" fmla="*/ 222 w 404"/>
                    <a:gd name="T65" fmla="*/ 102 h 384"/>
                    <a:gd name="T66" fmla="*/ 214 w 404"/>
                    <a:gd name="T67" fmla="*/ 75 h 384"/>
                    <a:gd name="T68" fmla="*/ 212 w 404"/>
                    <a:gd name="T69" fmla="*/ 55 h 384"/>
                    <a:gd name="T70" fmla="*/ 199 w 404"/>
                    <a:gd name="T71" fmla="*/ 45 h 384"/>
                    <a:gd name="T72" fmla="*/ 194 w 404"/>
                    <a:gd name="T73" fmla="*/ 30 h 384"/>
                    <a:gd name="T74" fmla="*/ 177 w 404"/>
                    <a:gd name="T75" fmla="*/ 10 h 384"/>
                    <a:gd name="T76" fmla="*/ 164 w 404"/>
                    <a:gd name="T77" fmla="*/ 10 h 384"/>
                    <a:gd name="T78" fmla="*/ 157 w 404"/>
                    <a:gd name="T79" fmla="*/ 0 h 384"/>
                    <a:gd name="T80" fmla="*/ 142 w 404"/>
                    <a:gd name="T81" fmla="*/ 2 h 384"/>
                    <a:gd name="T82" fmla="*/ 142 w 404"/>
                    <a:gd name="T83" fmla="*/ 30 h 384"/>
                    <a:gd name="T84" fmla="*/ 139 w 404"/>
                    <a:gd name="T85" fmla="*/ 25 h 384"/>
                    <a:gd name="T86" fmla="*/ 129 w 404"/>
                    <a:gd name="T87" fmla="*/ 15 h 384"/>
                    <a:gd name="T88" fmla="*/ 119 w 404"/>
                    <a:gd name="T89" fmla="*/ 55 h 384"/>
                    <a:gd name="T90" fmla="*/ 104 w 404"/>
                    <a:gd name="T91" fmla="*/ 57 h 384"/>
                    <a:gd name="T92" fmla="*/ 92 w 404"/>
                    <a:gd name="T93" fmla="*/ 55 h 384"/>
                    <a:gd name="T94" fmla="*/ 77 w 404"/>
                    <a:gd name="T95" fmla="*/ 72 h 384"/>
                    <a:gd name="T96" fmla="*/ 64 w 404"/>
                    <a:gd name="T97" fmla="*/ 55 h 384"/>
                    <a:gd name="T98" fmla="*/ 45 w 404"/>
                    <a:gd name="T99" fmla="*/ 40 h 384"/>
                    <a:gd name="T100" fmla="*/ 0 w 404"/>
                    <a:gd name="T101" fmla="*/ 55 h 384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404"/>
                    <a:gd name="T154" fmla="*/ 0 h 384"/>
                    <a:gd name="T155" fmla="*/ 404 w 404"/>
                    <a:gd name="T156" fmla="*/ 384 h 384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404" h="384">
                      <a:moveTo>
                        <a:pt x="0" y="55"/>
                      </a:moveTo>
                      <a:lnTo>
                        <a:pt x="5" y="102"/>
                      </a:lnTo>
                      <a:lnTo>
                        <a:pt x="27" y="75"/>
                      </a:lnTo>
                      <a:lnTo>
                        <a:pt x="57" y="110"/>
                      </a:lnTo>
                      <a:lnTo>
                        <a:pt x="42" y="137"/>
                      </a:lnTo>
                      <a:lnTo>
                        <a:pt x="7" y="110"/>
                      </a:lnTo>
                      <a:lnTo>
                        <a:pt x="0" y="152"/>
                      </a:lnTo>
                      <a:lnTo>
                        <a:pt x="7" y="170"/>
                      </a:lnTo>
                      <a:lnTo>
                        <a:pt x="27" y="172"/>
                      </a:lnTo>
                      <a:lnTo>
                        <a:pt x="17" y="197"/>
                      </a:lnTo>
                      <a:lnTo>
                        <a:pt x="32" y="212"/>
                      </a:lnTo>
                      <a:lnTo>
                        <a:pt x="32" y="282"/>
                      </a:lnTo>
                      <a:lnTo>
                        <a:pt x="92" y="262"/>
                      </a:lnTo>
                      <a:lnTo>
                        <a:pt x="119" y="239"/>
                      </a:lnTo>
                      <a:lnTo>
                        <a:pt x="192" y="287"/>
                      </a:lnTo>
                      <a:lnTo>
                        <a:pt x="232" y="312"/>
                      </a:lnTo>
                      <a:lnTo>
                        <a:pt x="247" y="322"/>
                      </a:lnTo>
                      <a:lnTo>
                        <a:pt x="247" y="359"/>
                      </a:lnTo>
                      <a:lnTo>
                        <a:pt x="289" y="384"/>
                      </a:lnTo>
                      <a:lnTo>
                        <a:pt x="351" y="292"/>
                      </a:lnTo>
                      <a:lnTo>
                        <a:pt x="394" y="292"/>
                      </a:lnTo>
                      <a:lnTo>
                        <a:pt x="396" y="254"/>
                      </a:lnTo>
                      <a:lnTo>
                        <a:pt x="404" y="239"/>
                      </a:lnTo>
                      <a:lnTo>
                        <a:pt x="389" y="214"/>
                      </a:lnTo>
                      <a:lnTo>
                        <a:pt x="359" y="197"/>
                      </a:lnTo>
                      <a:lnTo>
                        <a:pt x="354" y="177"/>
                      </a:lnTo>
                      <a:lnTo>
                        <a:pt x="314" y="162"/>
                      </a:lnTo>
                      <a:lnTo>
                        <a:pt x="289" y="125"/>
                      </a:lnTo>
                      <a:lnTo>
                        <a:pt x="282" y="107"/>
                      </a:lnTo>
                      <a:lnTo>
                        <a:pt x="262" y="85"/>
                      </a:lnTo>
                      <a:lnTo>
                        <a:pt x="247" y="97"/>
                      </a:lnTo>
                      <a:lnTo>
                        <a:pt x="237" y="107"/>
                      </a:lnTo>
                      <a:lnTo>
                        <a:pt x="222" y="102"/>
                      </a:lnTo>
                      <a:lnTo>
                        <a:pt x="214" y="75"/>
                      </a:lnTo>
                      <a:lnTo>
                        <a:pt x="212" y="55"/>
                      </a:lnTo>
                      <a:lnTo>
                        <a:pt x="199" y="45"/>
                      </a:lnTo>
                      <a:lnTo>
                        <a:pt x="194" y="30"/>
                      </a:lnTo>
                      <a:lnTo>
                        <a:pt x="177" y="10"/>
                      </a:lnTo>
                      <a:lnTo>
                        <a:pt x="164" y="10"/>
                      </a:lnTo>
                      <a:lnTo>
                        <a:pt x="157" y="0"/>
                      </a:lnTo>
                      <a:lnTo>
                        <a:pt x="142" y="2"/>
                      </a:lnTo>
                      <a:lnTo>
                        <a:pt x="142" y="30"/>
                      </a:lnTo>
                      <a:lnTo>
                        <a:pt x="139" y="25"/>
                      </a:lnTo>
                      <a:lnTo>
                        <a:pt x="129" y="15"/>
                      </a:lnTo>
                      <a:lnTo>
                        <a:pt x="119" y="55"/>
                      </a:lnTo>
                      <a:lnTo>
                        <a:pt x="104" y="57"/>
                      </a:lnTo>
                      <a:lnTo>
                        <a:pt x="92" y="55"/>
                      </a:lnTo>
                      <a:lnTo>
                        <a:pt x="77" y="72"/>
                      </a:lnTo>
                      <a:lnTo>
                        <a:pt x="64" y="55"/>
                      </a:lnTo>
                      <a:lnTo>
                        <a:pt x="45" y="40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80" name="Freeform 733"/>
                <p:cNvSpPr>
                  <a:spLocks/>
                </p:cNvSpPr>
                <p:nvPr/>
              </p:nvSpPr>
              <p:spPr bwMode="auto">
                <a:xfrm>
                  <a:off x="11143" y="9448"/>
                  <a:ext cx="404" cy="384"/>
                </a:xfrm>
                <a:custGeom>
                  <a:avLst/>
                  <a:gdLst>
                    <a:gd name="T0" fmla="*/ 0 w 404"/>
                    <a:gd name="T1" fmla="*/ 55 h 384"/>
                    <a:gd name="T2" fmla="*/ 5 w 404"/>
                    <a:gd name="T3" fmla="*/ 102 h 384"/>
                    <a:gd name="T4" fmla="*/ 27 w 404"/>
                    <a:gd name="T5" fmla="*/ 75 h 384"/>
                    <a:gd name="T6" fmla="*/ 57 w 404"/>
                    <a:gd name="T7" fmla="*/ 110 h 384"/>
                    <a:gd name="T8" fmla="*/ 42 w 404"/>
                    <a:gd name="T9" fmla="*/ 137 h 384"/>
                    <a:gd name="T10" fmla="*/ 7 w 404"/>
                    <a:gd name="T11" fmla="*/ 110 h 384"/>
                    <a:gd name="T12" fmla="*/ 0 w 404"/>
                    <a:gd name="T13" fmla="*/ 152 h 384"/>
                    <a:gd name="T14" fmla="*/ 7 w 404"/>
                    <a:gd name="T15" fmla="*/ 170 h 384"/>
                    <a:gd name="T16" fmla="*/ 27 w 404"/>
                    <a:gd name="T17" fmla="*/ 172 h 384"/>
                    <a:gd name="T18" fmla="*/ 17 w 404"/>
                    <a:gd name="T19" fmla="*/ 197 h 384"/>
                    <a:gd name="T20" fmla="*/ 32 w 404"/>
                    <a:gd name="T21" fmla="*/ 212 h 384"/>
                    <a:gd name="T22" fmla="*/ 32 w 404"/>
                    <a:gd name="T23" fmla="*/ 282 h 384"/>
                    <a:gd name="T24" fmla="*/ 92 w 404"/>
                    <a:gd name="T25" fmla="*/ 262 h 384"/>
                    <a:gd name="T26" fmla="*/ 119 w 404"/>
                    <a:gd name="T27" fmla="*/ 239 h 384"/>
                    <a:gd name="T28" fmla="*/ 192 w 404"/>
                    <a:gd name="T29" fmla="*/ 287 h 384"/>
                    <a:gd name="T30" fmla="*/ 232 w 404"/>
                    <a:gd name="T31" fmla="*/ 312 h 384"/>
                    <a:gd name="T32" fmla="*/ 247 w 404"/>
                    <a:gd name="T33" fmla="*/ 322 h 384"/>
                    <a:gd name="T34" fmla="*/ 247 w 404"/>
                    <a:gd name="T35" fmla="*/ 359 h 384"/>
                    <a:gd name="T36" fmla="*/ 289 w 404"/>
                    <a:gd name="T37" fmla="*/ 384 h 384"/>
                    <a:gd name="T38" fmla="*/ 351 w 404"/>
                    <a:gd name="T39" fmla="*/ 292 h 384"/>
                    <a:gd name="T40" fmla="*/ 394 w 404"/>
                    <a:gd name="T41" fmla="*/ 292 h 384"/>
                    <a:gd name="T42" fmla="*/ 396 w 404"/>
                    <a:gd name="T43" fmla="*/ 254 h 384"/>
                    <a:gd name="T44" fmla="*/ 404 w 404"/>
                    <a:gd name="T45" fmla="*/ 239 h 384"/>
                    <a:gd name="T46" fmla="*/ 389 w 404"/>
                    <a:gd name="T47" fmla="*/ 214 h 384"/>
                    <a:gd name="T48" fmla="*/ 359 w 404"/>
                    <a:gd name="T49" fmla="*/ 197 h 384"/>
                    <a:gd name="T50" fmla="*/ 354 w 404"/>
                    <a:gd name="T51" fmla="*/ 177 h 384"/>
                    <a:gd name="T52" fmla="*/ 314 w 404"/>
                    <a:gd name="T53" fmla="*/ 162 h 384"/>
                    <a:gd name="T54" fmla="*/ 289 w 404"/>
                    <a:gd name="T55" fmla="*/ 125 h 384"/>
                    <a:gd name="T56" fmla="*/ 282 w 404"/>
                    <a:gd name="T57" fmla="*/ 107 h 384"/>
                    <a:gd name="T58" fmla="*/ 262 w 404"/>
                    <a:gd name="T59" fmla="*/ 85 h 384"/>
                    <a:gd name="T60" fmla="*/ 247 w 404"/>
                    <a:gd name="T61" fmla="*/ 97 h 384"/>
                    <a:gd name="T62" fmla="*/ 237 w 404"/>
                    <a:gd name="T63" fmla="*/ 107 h 384"/>
                    <a:gd name="T64" fmla="*/ 222 w 404"/>
                    <a:gd name="T65" fmla="*/ 102 h 384"/>
                    <a:gd name="T66" fmla="*/ 214 w 404"/>
                    <a:gd name="T67" fmla="*/ 75 h 384"/>
                    <a:gd name="T68" fmla="*/ 212 w 404"/>
                    <a:gd name="T69" fmla="*/ 55 h 384"/>
                    <a:gd name="T70" fmla="*/ 199 w 404"/>
                    <a:gd name="T71" fmla="*/ 45 h 384"/>
                    <a:gd name="T72" fmla="*/ 194 w 404"/>
                    <a:gd name="T73" fmla="*/ 30 h 384"/>
                    <a:gd name="T74" fmla="*/ 177 w 404"/>
                    <a:gd name="T75" fmla="*/ 10 h 384"/>
                    <a:gd name="T76" fmla="*/ 164 w 404"/>
                    <a:gd name="T77" fmla="*/ 10 h 384"/>
                    <a:gd name="T78" fmla="*/ 157 w 404"/>
                    <a:gd name="T79" fmla="*/ 0 h 384"/>
                    <a:gd name="T80" fmla="*/ 142 w 404"/>
                    <a:gd name="T81" fmla="*/ 2 h 384"/>
                    <a:gd name="T82" fmla="*/ 142 w 404"/>
                    <a:gd name="T83" fmla="*/ 30 h 384"/>
                    <a:gd name="T84" fmla="*/ 139 w 404"/>
                    <a:gd name="T85" fmla="*/ 25 h 384"/>
                    <a:gd name="T86" fmla="*/ 129 w 404"/>
                    <a:gd name="T87" fmla="*/ 15 h 384"/>
                    <a:gd name="T88" fmla="*/ 119 w 404"/>
                    <a:gd name="T89" fmla="*/ 55 h 384"/>
                    <a:gd name="T90" fmla="*/ 104 w 404"/>
                    <a:gd name="T91" fmla="*/ 57 h 384"/>
                    <a:gd name="T92" fmla="*/ 92 w 404"/>
                    <a:gd name="T93" fmla="*/ 55 h 384"/>
                    <a:gd name="T94" fmla="*/ 77 w 404"/>
                    <a:gd name="T95" fmla="*/ 72 h 384"/>
                    <a:gd name="T96" fmla="*/ 64 w 404"/>
                    <a:gd name="T97" fmla="*/ 55 h 384"/>
                    <a:gd name="T98" fmla="*/ 45 w 404"/>
                    <a:gd name="T99" fmla="*/ 40 h 384"/>
                    <a:gd name="T100" fmla="*/ 0 w 404"/>
                    <a:gd name="T101" fmla="*/ 55 h 384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404"/>
                    <a:gd name="T154" fmla="*/ 0 h 384"/>
                    <a:gd name="T155" fmla="*/ 404 w 404"/>
                    <a:gd name="T156" fmla="*/ 384 h 384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404" h="384">
                      <a:moveTo>
                        <a:pt x="0" y="55"/>
                      </a:moveTo>
                      <a:lnTo>
                        <a:pt x="5" y="102"/>
                      </a:lnTo>
                      <a:lnTo>
                        <a:pt x="27" y="75"/>
                      </a:lnTo>
                      <a:lnTo>
                        <a:pt x="57" y="110"/>
                      </a:lnTo>
                      <a:lnTo>
                        <a:pt x="42" y="137"/>
                      </a:lnTo>
                      <a:lnTo>
                        <a:pt x="7" y="110"/>
                      </a:lnTo>
                      <a:lnTo>
                        <a:pt x="0" y="152"/>
                      </a:lnTo>
                      <a:lnTo>
                        <a:pt x="7" y="170"/>
                      </a:lnTo>
                      <a:lnTo>
                        <a:pt x="27" y="172"/>
                      </a:lnTo>
                      <a:lnTo>
                        <a:pt x="17" y="197"/>
                      </a:lnTo>
                      <a:lnTo>
                        <a:pt x="32" y="212"/>
                      </a:lnTo>
                      <a:lnTo>
                        <a:pt x="32" y="282"/>
                      </a:lnTo>
                      <a:lnTo>
                        <a:pt x="92" y="262"/>
                      </a:lnTo>
                      <a:lnTo>
                        <a:pt x="119" y="239"/>
                      </a:lnTo>
                      <a:lnTo>
                        <a:pt x="192" y="287"/>
                      </a:lnTo>
                      <a:lnTo>
                        <a:pt x="232" y="312"/>
                      </a:lnTo>
                      <a:lnTo>
                        <a:pt x="247" y="322"/>
                      </a:lnTo>
                      <a:lnTo>
                        <a:pt x="247" y="359"/>
                      </a:lnTo>
                      <a:lnTo>
                        <a:pt x="289" y="384"/>
                      </a:lnTo>
                      <a:lnTo>
                        <a:pt x="351" y="292"/>
                      </a:lnTo>
                      <a:lnTo>
                        <a:pt x="394" y="292"/>
                      </a:lnTo>
                      <a:lnTo>
                        <a:pt x="396" y="254"/>
                      </a:lnTo>
                      <a:lnTo>
                        <a:pt x="404" y="239"/>
                      </a:lnTo>
                      <a:lnTo>
                        <a:pt x="389" y="214"/>
                      </a:lnTo>
                      <a:lnTo>
                        <a:pt x="359" y="197"/>
                      </a:lnTo>
                      <a:lnTo>
                        <a:pt x="354" y="177"/>
                      </a:lnTo>
                      <a:lnTo>
                        <a:pt x="314" y="162"/>
                      </a:lnTo>
                      <a:lnTo>
                        <a:pt x="289" y="125"/>
                      </a:lnTo>
                      <a:lnTo>
                        <a:pt x="282" y="107"/>
                      </a:lnTo>
                      <a:lnTo>
                        <a:pt x="262" y="85"/>
                      </a:lnTo>
                      <a:lnTo>
                        <a:pt x="247" y="97"/>
                      </a:lnTo>
                      <a:lnTo>
                        <a:pt x="237" y="107"/>
                      </a:lnTo>
                      <a:lnTo>
                        <a:pt x="222" y="102"/>
                      </a:lnTo>
                      <a:lnTo>
                        <a:pt x="214" y="75"/>
                      </a:lnTo>
                      <a:lnTo>
                        <a:pt x="212" y="55"/>
                      </a:lnTo>
                      <a:lnTo>
                        <a:pt x="199" y="45"/>
                      </a:lnTo>
                      <a:lnTo>
                        <a:pt x="194" y="30"/>
                      </a:lnTo>
                      <a:lnTo>
                        <a:pt x="177" y="10"/>
                      </a:lnTo>
                      <a:lnTo>
                        <a:pt x="164" y="10"/>
                      </a:lnTo>
                      <a:lnTo>
                        <a:pt x="157" y="0"/>
                      </a:lnTo>
                      <a:lnTo>
                        <a:pt x="142" y="2"/>
                      </a:lnTo>
                      <a:lnTo>
                        <a:pt x="142" y="30"/>
                      </a:lnTo>
                      <a:lnTo>
                        <a:pt x="139" y="25"/>
                      </a:lnTo>
                      <a:lnTo>
                        <a:pt x="129" y="15"/>
                      </a:lnTo>
                      <a:lnTo>
                        <a:pt x="119" y="55"/>
                      </a:lnTo>
                      <a:lnTo>
                        <a:pt x="104" y="57"/>
                      </a:lnTo>
                      <a:lnTo>
                        <a:pt x="92" y="55"/>
                      </a:lnTo>
                      <a:lnTo>
                        <a:pt x="77" y="72"/>
                      </a:lnTo>
                      <a:lnTo>
                        <a:pt x="64" y="55"/>
                      </a:lnTo>
                      <a:lnTo>
                        <a:pt x="45" y="40"/>
                      </a:lnTo>
                      <a:lnTo>
                        <a:pt x="0" y="55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73" name="Group 734"/>
              <p:cNvGrpSpPr>
                <a:grpSpLocks/>
              </p:cNvGrpSpPr>
              <p:nvPr/>
            </p:nvGrpSpPr>
            <p:grpSpPr bwMode="auto">
              <a:xfrm>
                <a:off x="3955" y="2436"/>
                <a:ext cx="147" cy="74"/>
                <a:chOff x="11594" y="9443"/>
                <a:chExt cx="332" cy="195"/>
              </a:xfrm>
            </p:grpSpPr>
            <p:sp>
              <p:nvSpPr>
                <p:cNvPr id="277" name="Freeform 735"/>
                <p:cNvSpPr>
                  <a:spLocks/>
                </p:cNvSpPr>
                <p:nvPr/>
              </p:nvSpPr>
              <p:spPr bwMode="auto">
                <a:xfrm>
                  <a:off x="11594" y="9443"/>
                  <a:ext cx="332" cy="195"/>
                </a:xfrm>
                <a:custGeom>
                  <a:avLst/>
                  <a:gdLst>
                    <a:gd name="T0" fmla="*/ 85 w 332"/>
                    <a:gd name="T1" fmla="*/ 137 h 195"/>
                    <a:gd name="T2" fmla="*/ 58 w 332"/>
                    <a:gd name="T3" fmla="*/ 137 h 195"/>
                    <a:gd name="T4" fmla="*/ 8 w 332"/>
                    <a:gd name="T5" fmla="*/ 145 h 195"/>
                    <a:gd name="T6" fmla="*/ 0 w 332"/>
                    <a:gd name="T7" fmla="*/ 167 h 195"/>
                    <a:gd name="T8" fmla="*/ 8 w 332"/>
                    <a:gd name="T9" fmla="*/ 177 h 195"/>
                    <a:gd name="T10" fmla="*/ 23 w 332"/>
                    <a:gd name="T11" fmla="*/ 182 h 195"/>
                    <a:gd name="T12" fmla="*/ 90 w 332"/>
                    <a:gd name="T13" fmla="*/ 182 h 195"/>
                    <a:gd name="T14" fmla="*/ 133 w 332"/>
                    <a:gd name="T15" fmla="*/ 182 h 195"/>
                    <a:gd name="T16" fmla="*/ 152 w 332"/>
                    <a:gd name="T17" fmla="*/ 195 h 195"/>
                    <a:gd name="T18" fmla="*/ 157 w 332"/>
                    <a:gd name="T19" fmla="*/ 170 h 195"/>
                    <a:gd name="T20" fmla="*/ 180 w 332"/>
                    <a:gd name="T21" fmla="*/ 167 h 195"/>
                    <a:gd name="T22" fmla="*/ 207 w 332"/>
                    <a:gd name="T23" fmla="*/ 155 h 195"/>
                    <a:gd name="T24" fmla="*/ 227 w 332"/>
                    <a:gd name="T25" fmla="*/ 152 h 195"/>
                    <a:gd name="T26" fmla="*/ 270 w 332"/>
                    <a:gd name="T27" fmla="*/ 120 h 195"/>
                    <a:gd name="T28" fmla="*/ 315 w 332"/>
                    <a:gd name="T29" fmla="*/ 90 h 195"/>
                    <a:gd name="T30" fmla="*/ 332 w 332"/>
                    <a:gd name="T31" fmla="*/ 75 h 195"/>
                    <a:gd name="T32" fmla="*/ 325 w 332"/>
                    <a:gd name="T33" fmla="*/ 45 h 195"/>
                    <a:gd name="T34" fmla="*/ 307 w 332"/>
                    <a:gd name="T35" fmla="*/ 45 h 195"/>
                    <a:gd name="T36" fmla="*/ 282 w 332"/>
                    <a:gd name="T37" fmla="*/ 30 h 195"/>
                    <a:gd name="T38" fmla="*/ 260 w 332"/>
                    <a:gd name="T39" fmla="*/ 15 h 195"/>
                    <a:gd name="T40" fmla="*/ 205 w 332"/>
                    <a:gd name="T41" fmla="*/ 7 h 195"/>
                    <a:gd name="T42" fmla="*/ 135 w 332"/>
                    <a:gd name="T43" fmla="*/ 0 h 195"/>
                    <a:gd name="T44" fmla="*/ 123 w 332"/>
                    <a:gd name="T45" fmla="*/ 2 h 195"/>
                    <a:gd name="T46" fmla="*/ 123 w 332"/>
                    <a:gd name="T47" fmla="*/ 15 h 195"/>
                    <a:gd name="T48" fmla="*/ 133 w 332"/>
                    <a:gd name="T49" fmla="*/ 35 h 195"/>
                    <a:gd name="T50" fmla="*/ 113 w 332"/>
                    <a:gd name="T51" fmla="*/ 37 h 195"/>
                    <a:gd name="T52" fmla="*/ 108 w 332"/>
                    <a:gd name="T53" fmla="*/ 27 h 195"/>
                    <a:gd name="T54" fmla="*/ 85 w 332"/>
                    <a:gd name="T55" fmla="*/ 20 h 195"/>
                    <a:gd name="T56" fmla="*/ 55 w 332"/>
                    <a:gd name="T57" fmla="*/ 27 h 195"/>
                    <a:gd name="T58" fmla="*/ 70 w 332"/>
                    <a:gd name="T59" fmla="*/ 37 h 195"/>
                    <a:gd name="T60" fmla="*/ 70 w 332"/>
                    <a:gd name="T61" fmla="*/ 47 h 195"/>
                    <a:gd name="T62" fmla="*/ 63 w 332"/>
                    <a:gd name="T63" fmla="*/ 62 h 195"/>
                    <a:gd name="T64" fmla="*/ 63 w 332"/>
                    <a:gd name="T65" fmla="*/ 82 h 195"/>
                    <a:gd name="T66" fmla="*/ 75 w 332"/>
                    <a:gd name="T67" fmla="*/ 95 h 195"/>
                    <a:gd name="T68" fmla="*/ 113 w 332"/>
                    <a:gd name="T69" fmla="*/ 95 h 195"/>
                    <a:gd name="T70" fmla="*/ 125 w 332"/>
                    <a:gd name="T71" fmla="*/ 90 h 195"/>
                    <a:gd name="T72" fmla="*/ 140 w 332"/>
                    <a:gd name="T73" fmla="*/ 112 h 195"/>
                    <a:gd name="T74" fmla="*/ 123 w 332"/>
                    <a:gd name="T75" fmla="*/ 132 h 195"/>
                    <a:gd name="T76" fmla="*/ 110 w 332"/>
                    <a:gd name="T77" fmla="*/ 132 h 195"/>
                    <a:gd name="T78" fmla="*/ 100 w 332"/>
                    <a:gd name="T79" fmla="*/ 127 h 195"/>
                    <a:gd name="T80" fmla="*/ 90 w 332"/>
                    <a:gd name="T81" fmla="*/ 132 h 195"/>
                    <a:gd name="T82" fmla="*/ 85 w 332"/>
                    <a:gd name="T83" fmla="*/ 137 h 195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332"/>
                    <a:gd name="T127" fmla="*/ 0 h 195"/>
                    <a:gd name="T128" fmla="*/ 332 w 332"/>
                    <a:gd name="T129" fmla="*/ 195 h 195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332" h="195">
                      <a:moveTo>
                        <a:pt x="85" y="137"/>
                      </a:moveTo>
                      <a:lnTo>
                        <a:pt x="58" y="137"/>
                      </a:lnTo>
                      <a:lnTo>
                        <a:pt x="8" y="145"/>
                      </a:lnTo>
                      <a:lnTo>
                        <a:pt x="0" y="167"/>
                      </a:lnTo>
                      <a:lnTo>
                        <a:pt x="8" y="177"/>
                      </a:lnTo>
                      <a:lnTo>
                        <a:pt x="23" y="182"/>
                      </a:lnTo>
                      <a:lnTo>
                        <a:pt x="90" y="182"/>
                      </a:lnTo>
                      <a:lnTo>
                        <a:pt x="133" y="182"/>
                      </a:lnTo>
                      <a:lnTo>
                        <a:pt x="152" y="195"/>
                      </a:lnTo>
                      <a:lnTo>
                        <a:pt x="157" y="170"/>
                      </a:lnTo>
                      <a:lnTo>
                        <a:pt x="180" y="167"/>
                      </a:lnTo>
                      <a:lnTo>
                        <a:pt x="207" y="155"/>
                      </a:lnTo>
                      <a:lnTo>
                        <a:pt x="227" y="152"/>
                      </a:lnTo>
                      <a:lnTo>
                        <a:pt x="270" y="120"/>
                      </a:lnTo>
                      <a:lnTo>
                        <a:pt x="315" y="90"/>
                      </a:lnTo>
                      <a:lnTo>
                        <a:pt x="332" y="75"/>
                      </a:lnTo>
                      <a:lnTo>
                        <a:pt x="325" y="45"/>
                      </a:lnTo>
                      <a:lnTo>
                        <a:pt x="307" y="45"/>
                      </a:lnTo>
                      <a:lnTo>
                        <a:pt x="282" y="30"/>
                      </a:lnTo>
                      <a:lnTo>
                        <a:pt x="260" y="15"/>
                      </a:lnTo>
                      <a:lnTo>
                        <a:pt x="205" y="7"/>
                      </a:lnTo>
                      <a:lnTo>
                        <a:pt x="135" y="0"/>
                      </a:lnTo>
                      <a:lnTo>
                        <a:pt x="123" y="2"/>
                      </a:lnTo>
                      <a:lnTo>
                        <a:pt x="123" y="15"/>
                      </a:lnTo>
                      <a:lnTo>
                        <a:pt x="133" y="35"/>
                      </a:lnTo>
                      <a:lnTo>
                        <a:pt x="113" y="37"/>
                      </a:lnTo>
                      <a:lnTo>
                        <a:pt x="108" y="27"/>
                      </a:lnTo>
                      <a:lnTo>
                        <a:pt x="85" y="20"/>
                      </a:lnTo>
                      <a:lnTo>
                        <a:pt x="55" y="27"/>
                      </a:lnTo>
                      <a:lnTo>
                        <a:pt x="70" y="37"/>
                      </a:lnTo>
                      <a:lnTo>
                        <a:pt x="70" y="47"/>
                      </a:lnTo>
                      <a:lnTo>
                        <a:pt x="63" y="62"/>
                      </a:lnTo>
                      <a:lnTo>
                        <a:pt x="63" y="82"/>
                      </a:lnTo>
                      <a:lnTo>
                        <a:pt x="75" y="95"/>
                      </a:lnTo>
                      <a:lnTo>
                        <a:pt x="113" y="95"/>
                      </a:lnTo>
                      <a:lnTo>
                        <a:pt x="125" y="90"/>
                      </a:lnTo>
                      <a:lnTo>
                        <a:pt x="140" y="112"/>
                      </a:lnTo>
                      <a:lnTo>
                        <a:pt x="123" y="132"/>
                      </a:lnTo>
                      <a:lnTo>
                        <a:pt x="110" y="132"/>
                      </a:lnTo>
                      <a:lnTo>
                        <a:pt x="100" y="127"/>
                      </a:lnTo>
                      <a:lnTo>
                        <a:pt x="90" y="132"/>
                      </a:lnTo>
                      <a:lnTo>
                        <a:pt x="85" y="137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8" name="Freeform 736"/>
                <p:cNvSpPr>
                  <a:spLocks/>
                </p:cNvSpPr>
                <p:nvPr/>
              </p:nvSpPr>
              <p:spPr bwMode="auto">
                <a:xfrm>
                  <a:off x="11594" y="9443"/>
                  <a:ext cx="332" cy="195"/>
                </a:xfrm>
                <a:custGeom>
                  <a:avLst/>
                  <a:gdLst>
                    <a:gd name="T0" fmla="*/ 85 w 332"/>
                    <a:gd name="T1" fmla="*/ 137 h 195"/>
                    <a:gd name="T2" fmla="*/ 58 w 332"/>
                    <a:gd name="T3" fmla="*/ 137 h 195"/>
                    <a:gd name="T4" fmla="*/ 8 w 332"/>
                    <a:gd name="T5" fmla="*/ 145 h 195"/>
                    <a:gd name="T6" fmla="*/ 0 w 332"/>
                    <a:gd name="T7" fmla="*/ 167 h 195"/>
                    <a:gd name="T8" fmla="*/ 8 w 332"/>
                    <a:gd name="T9" fmla="*/ 177 h 195"/>
                    <a:gd name="T10" fmla="*/ 23 w 332"/>
                    <a:gd name="T11" fmla="*/ 182 h 195"/>
                    <a:gd name="T12" fmla="*/ 90 w 332"/>
                    <a:gd name="T13" fmla="*/ 182 h 195"/>
                    <a:gd name="T14" fmla="*/ 133 w 332"/>
                    <a:gd name="T15" fmla="*/ 182 h 195"/>
                    <a:gd name="T16" fmla="*/ 152 w 332"/>
                    <a:gd name="T17" fmla="*/ 195 h 195"/>
                    <a:gd name="T18" fmla="*/ 157 w 332"/>
                    <a:gd name="T19" fmla="*/ 170 h 195"/>
                    <a:gd name="T20" fmla="*/ 180 w 332"/>
                    <a:gd name="T21" fmla="*/ 167 h 195"/>
                    <a:gd name="T22" fmla="*/ 207 w 332"/>
                    <a:gd name="T23" fmla="*/ 155 h 195"/>
                    <a:gd name="T24" fmla="*/ 227 w 332"/>
                    <a:gd name="T25" fmla="*/ 152 h 195"/>
                    <a:gd name="T26" fmla="*/ 270 w 332"/>
                    <a:gd name="T27" fmla="*/ 120 h 195"/>
                    <a:gd name="T28" fmla="*/ 315 w 332"/>
                    <a:gd name="T29" fmla="*/ 90 h 195"/>
                    <a:gd name="T30" fmla="*/ 332 w 332"/>
                    <a:gd name="T31" fmla="*/ 75 h 195"/>
                    <a:gd name="T32" fmla="*/ 325 w 332"/>
                    <a:gd name="T33" fmla="*/ 45 h 195"/>
                    <a:gd name="T34" fmla="*/ 307 w 332"/>
                    <a:gd name="T35" fmla="*/ 45 h 195"/>
                    <a:gd name="T36" fmla="*/ 282 w 332"/>
                    <a:gd name="T37" fmla="*/ 30 h 195"/>
                    <a:gd name="T38" fmla="*/ 260 w 332"/>
                    <a:gd name="T39" fmla="*/ 15 h 195"/>
                    <a:gd name="T40" fmla="*/ 205 w 332"/>
                    <a:gd name="T41" fmla="*/ 7 h 195"/>
                    <a:gd name="T42" fmla="*/ 135 w 332"/>
                    <a:gd name="T43" fmla="*/ 0 h 195"/>
                    <a:gd name="T44" fmla="*/ 123 w 332"/>
                    <a:gd name="T45" fmla="*/ 2 h 195"/>
                    <a:gd name="T46" fmla="*/ 123 w 332"/>
                    <a:gd name="T47" fmla="*/ 15 h 195"/>
                    <a:gd name="T48" fmla="*/ 133 w 332"/>
                    <a:gd name="T49" fmla="*/ 35 h 195"/>
                    <a:gd name="T50" fmla="*/ 113 w 332"/>
                    <a:gd name="T51" fmla="*/ 37 h 195"/>
                    <a:gd name="T52" fmla="*/ 108 w 332"/>
                    <a:gd name="T53" fmla="*/ 27 h 195"/>
                    <a:gd name="T54" fmla="*/ 85 w 332"/>
                    <a:gd name="T55" fmla="*/ 20 h 195"/>
                    <a:gd name="T56" fmla="*/ 55 w 332"/>
                    <a:gd name="T57" fmla="*/ 27 h 195"/>
                    <a:gd name="T58" fmla="*/ 70 w 332"/>
                    <a:gd name="T59" fmla="*/ 37 h 195"/>
                    <a:gd name="T60" fmla="*/ 70 w 332"/>
                    <a:gd name="T61" fmla="*/ 47 h 195"/>
                    <a:gd name="T62" fmla="*/ 63 w 332"/>
                    <a:gd name="T63" fmla="*/ 62 h 195"/>
                    <a:gd name="T64" fmla="*/ 63 w 332"/>
                    <a:gd name="T65" fmla="*/ 82 h 195"/>
                    <a:gd name="T66" fmla="*/ 75 w 332"/>
                    <a:gd name="T67" fmla="*/ 95 h 195"/>
                    <a:gd name="T68" fmla="*/ 113 w 332"/>
                    <a:gd name="T69" fmla="*/ 95 h 195"/>
                    <a:gd name="T70" fmla="*/ 125 w 332"/>
                    <a:gd name="T71" fmla="*/ 90 h 195"/>
                    <a:gd name="T72" fmla="*/ 140 w 332"/>
                    <a:gd name="T73" fmla="*/ 112 h 195"/>
                    <a:gd name="T74" fmla="*/ 123 w 332"/>
                    <a:gd name="T75" fmla="*/ 132 h 195"/>
                    <a:gd name="T76" fmla="*/ 110 w 332"/>
                    <a:gd name="T77" fmla="*/ 132 h 195"/>
                    <a:gd name="T78" fmla="*/ 100 w 332"/>
                    <a:gd name="T79" fmla="*/ 127 h 195"/>
                    <a:gd name="T80" fmla="*/ 90 w 332"/>
                    <a:gd name="T81" fmla="*/ 132 h 195"/>
                    <a:gd name="T82" fmla="*/ 85 w 332"/>
                    <a:gd name="T83" fmla="*/ 137 h 195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332"/>
                    <a:gd name="T127" fmla="*/ 0 h 195"/>
                    <a:gd name="T128" fmla="*/ 332 w 332"/>
                    <a:gd name="T129" fmla="*/ 195 h 195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332" h="195">
                      <a:moveTo>
                        <a:pt x="85" y="137"/>
                      </a:moveTo>
                      <a:lnTo>
                        <a:pt x="58" y="137"/>
                      </a:lnTo>
                      <a:lnTo>
                        <a:pt x="8" y="145"/>
                      </a:lnTo>
                      <a:lnTo>
                        <a:pt x="0" y="167"/>
                      </a:lnTo>
                      <a:lnTo>
                        <a:pt x="8" y="177"/>
                      </a:lnTo>
                      <a:lnTo>
                        <a:pt x="23" y="182"/>
                      </a:lnTo>
                      <a:lnTo>
                        <a:pt x="90" y="182"/>
                      </a:lnTo>
                      <a:lnTo>
                        <a:pt x="133" y="182"/>
                      </a:lnTo>
                      <a:lnTo>
                        <a:pt x="152" y="195"/>
                      </a:lnTo>
                      <a:lnTo>
                        <a:pt x="157" y="170"/>
                      </a:lnTo>
                      <a:lnTo>
                        <a:pt x="180" y="167"/>
                      </a:lnTo>
                      <a:lnTo>
                        <a:pt x="207" y="155"/>
                      </a:lnTo>
                      <a:lnTo>
                        <a:pt x="227" y="152"/>
                      </a:lnTo>
                      <a:lnTo>
                        <a:pt x="270" y="120"/>
                      </a:lnTo>
                      <a:lnTo>
                        <a:pt x="315" y="90"/>
                      </a:lnTo>
                      <a:lnTo>
                        <a:pt x="332" y="75"/>
                      </a:lnTo>
                      <a:lnTo>
                        <a:pt x="325" y="45"/>
                      </a:lnTo>
                      <a:lnTo>
                        <a:pt x="307" y="45"/>
                      </a:lnTo>
                      <a:lnTo>
                        <a:pt x="282" y="30"/>
                      </a:lnTo>
                      <a:lnTo>
                        <a:pt x="260" y="15"/>
                      </a:lnTo>
                      <a:lnTo>
                        <a:pt x="205" y="7"/>
                      </a:lnTo>
                      <a:lnTo>
                        <a:pt x="135" y="0"/>
                      </a:lnTo>
                      <a:lnTo>
                        <a:pt x="123" y="2"/>
                      </a:lnTo>
                      <a:lnTo>
                        <a:pt x="123" y="15"/>
                      </a:lnTo>
                      <a:lnTo>
                        <a:pt x="133" y="35"/>
                      </a:lnTo>
                      <a:lnTo>
                        <a:pt x="113" y="37"/>
                      </a:lnTo>
                      <a:lnTo>
                        <a:pt x="108" y="27"/>
                      </a:lnTo>
                      <a:lnTo>
                        <a:pt x="85" y="20"/>
                      </a:lnTo>
                      <a:lnTo>
                        <a:pt x="55" y="27"/>
                      </a:lnTo>
                      <a:lnTo>
                        <a:pt x="70" y="37"/>
                      </a:lnTo>
                      <a:lnTo>
                        <a:pt x="70" y="47"/>
                      </a:lnTo>
                      <a:lnTo>
                        <a:pt x="63" y="62"/>
                      </a:lnTo>
                      <a:lnTo>
                        <a:pt x="63" y="82"/>
                      </a:lnTo>
                      <a:lnTo>
                        <a:pt x="75" y="95"/>
                      </a:lnTo>
                      <a:lnTo>
                        <a:pt x="113" y="95"/>
                      </a:lnTo>
                      <a:lnTo>
                        <a:pt x="125" y="90"/>
                      </a:lnTo>
                      <a:lnTo>
                        <a:pt x="140" y="112"/>
                      </a:lnTo>
                      <a:lnTo>
                        <a:pt x="123" y="132"/>
                      </a:lnTo>
                      <a:lnTo>
                        <a:pt x="110" y="132"/>
                      </a:lnTo>
                      <a:lnTo>
                        <a:pt x="100" y="127"/>
                      </a:lnTo>
                      <a:lnTo>
                        <a:pt x="90" y="132"/>
                      </a:lnTo>
                      <a:lnTo>
                        <a:pt x="85" y="137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74" name="Group 737"/>
              <p:cNvGrpSpPr>
                <a:grpSpLocks/>
              </p:cNvGrpSpPr>
              <p:nvPr/>
            </p:nvGrpSpPr>
            <p:grpSpPr bwMode="auto">
              <a:xfrm>
                <a:off x="3940" y="2480"/>
                <a:ext cx="95" cy="77"/>
                <a:chOff x="11559" y="9558"/>
                <a:chExt cx="215" cy="204"/>
              </a:xfrm>
            </p:grpSpPr>
            <p:sp>
              <p:nvSpPr>
                <p:cNvPr id="275" name="Freeform 738"/>
                <p:cNvSpPr>
                  <a:spLocks/>
                </p:cNvSpPr>
                <p:nvPr/>
              </p:nvSpPr>
              <p:spPr bwMode="auto">
                <a:xfrm>
                  <a:off x="11559" y="9558"/>
                  <a:ext cx="215" cy="204"/>
                </a:xfrm>
                <a:custGeom>
                  <a:avLst/>
                  <a:gdLst>
                    <a:gd name="T0" fmla="*/ 0 w 215"/>
                    <a:gd name="T1" fmla="*/ 179 h 204"/>
                    <a:gd name="T2" fmla="*/ 0 w 215"/>
                    <a:gd name="T3" fmla="*/ 182 h 204"/>
                    <a:gd name="T4" fmla="*/ 18 w 215"/>
                    <a:gd name="T5" fmla="*/ 187 h 204"/>
                    <a:gd name="T6" fmla="*/ 55 w 215"/>
                    <a:gd name="T7" fmla="*/ 187 h 204"/>
                    <a:gd name="T8" fmla="*/ 103 w 215"/>
                    <a:gd name="T9" fmla="*/ 122 h 204"/>
                    <a:gd name="T10" fmla="*/ 108 w 215"/>
                    <a:gd name="T11" fmla="*/ 169 h 204"/>
                    <a:gd name="T12" fmla="*/ 123 w 215"/>
                    <a:gd name="T13" fmla="*/ 204 h 204"/>
                    <a:gd name="T14" fmla="*/ 153 w 215"/>
                    <a:gd name="T15" fmla="*/ 194 h 204"/>
                    <a:gd name="T16" fmla="*/ 183 w 215"/>
                    <a:gd name="T17" fmla="*/ 174 h 204"/>
                    <a:gd name="T18" fmla="*/ 210 w 215"/>
                    <a:gd name="T19" fmla="*/ 187 h 204"/>
                    <a:gd name="T20" fmla="*/ 215 w 215"/>
                    <a:gd name="T21" fmla="*/ 127 h 204"/>
                    <a:gd name="T22" fmla="*/ 190 w 215"/>
                    <a:gd name="T23" fmla="*/ 109 h 204"/>
                    <a:gd name="T24" fmla="*/ 180 w 215"/>
                    <a:gd name="T25" fmla="*/ 114 h 204"/>
                    <a:gd name="T26" fmla="*/ 187 w 215"/>
                    <a:gd name="T27" fmla="*/ 77 h 204"/>
                    <a:gd name="T28" fmla="*/ 163 w 215"/>
                    <a:gd name="T29" fmla="*/ 72 h 204"/>
                    <a:gd name="T30" fmla="*/ 140 w 215"/>
                    <a:gd name="T31" fmla="*/ 67 h 204"/>
                    <a:gd name="T32" fmla="*/ 110 w 215"/>
                    <a:gd name="T33" fmla="*/ 67 h 204"/>
                    <a:gd name="T34" fmla="*/ 90 w 215"/>
                    <a:gd name="T35" fmla="*/ 67 h 204"/>
                    <a:gd name="T36" fmla="*/ 63 w 215"/>
                    <a:gd name="T37" fmla="*/ 67 h 204"/>
                    <a:gd name="T38" fmla="*/ 35 w 215"/>
                    <a:gd name="T39" fmla="*/ 62 h 204"/>
                    <a:gd name="T40" fmla="*/ 30 w 215"/>
                    <a:gd name="T41" fmla="*/ 55 h 204"/>
                    <a:gd name="T42" fmla="*/ 35 w 215"/>
                    <a:gd name="T43" fmla="*/ 40 h 204"/>
                    <a:gd name="T44" fmla="*/ 48 w 215"/>
                    <a:gd name="T45" fmla="*/ 32 h 204"/>
                    <a:gd name="T46" fmla="*/ 88 w 215"/>
                    <a:gd name="T47" fmla="*/ 20 h 204"/>
                    <a:gd name="T48" fmla="*/ 85 w 215"/>
                    <a:gd name="T49" fmla="*/ 0 h 204"/>
                    <a:gd name="T50" fmla="*/ 55 w 215"/>
                    <a:gd name="T51" fmla="*/ 2 h 204"/>
                    <a:gd name="T52" fmla="*/ 28 w 215"/>
                    <a:gd name="T53" fmla="*/ 2 h 204"/>
                    <a:gd name="T54" fmla="*/ 10 w 215"/>
                    <a:gd name="T55" fmla="*/ 25 h 204"/>
                    <a:gd name="T56" fmla="*/ 5 w 215"/>
                    <a:gd name="T57" fmla="*/ 67 h 204"/>
                    <a:gd name="T58" fmla="*/ 8 w 215"/>
                    <a:gd name="T59" fmla="*/ 77 h 204"/>
                    <a:gd name="T60" fmla="*/ 3 w 215"/>
                    <a:gd name="T61" fmla="*/ 82 h 204"/>
                    <a:gd name="T62" fmla="*/ 23 w 215"/>
                    <a:gd name="T63" fmla="*/ 87 h 204"/>
                    <a:gd name="T64" fmla="*/ 35 w 215"/>
                    <a:gd name="T65" fmla="*/ 109 h 204"/>
                    <a:gd name="T66" fmla="*/ 28 w 215"/>
                    <a:gd name="T67" fmla="*/ 139 h 204"/>
                    <a:gd name="T68" fmla="*/ 23 w 215"/>
                    <a:gd name="T69" fmla="*/ 142 h 204"/>
                    <a:gd name="T70" fmla="*/ 15 w 215"/>
                    <a:gd name="T71" fmla="*/ 152 h 204"/>
                    <a:gd name="T72" fmla="*/ 0 w 215"/>
                    <a:gd name="T73" fmla="*/ 179 h 20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215"/>
                    <a:gd name="T112" fmla="*/ 0 h 204"/>
                    <a:gd name="T113" fmla="*/ 215 w 215"/>
                    <a:gd name="T114" fmla="*/ 204 h 20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215" h="204">
                      <a:moveTo>
                        <a:pt x="0" y="179"/>
                      </a:moveTo>
                      <a:lnTo>
                        <a:pt x="0" y="182"/>
                      </a:lnTo>
                      <a:lnTo>
                        <a:pt x="18" y="187"/>
                      </a:lnTo>
                      <a:lnTo>
                        <a:pt x="55" y="187"/>
                      </a:lnTo>
                      <a:lnTo>
                        <a:pt x="103" y="122"/>
                      </a:lnTo>
                      <a:lnTo>
                        <a:pt x="108" y="169"/>
                      </a:lnTo>
                      <a:lnTo>
                        <a:pt x="123" y="204"/>
                      </a:lnTo>
                      <a:lnTo>
                        <a:pt x="153" y="194"/>
                      </a:lnTo>
                      <a:lnTo>
                        <a:pt x="183" y="174"/>
                      </a:lnTo>
                      <a:lnTo>
                        <a:pt x="210" y="187"/>
                      </a:lnTo>
                      <a:lnTo>
                        <a:pt x="215" y="127"/>
                      </a:lnTo>
                      <a:lnTo>
                        <a:pt x="190" y="109"/>
                      </a:lnTo>
                      <a:lnTo>
                        <a:pt x="180" y="114"/>
                      </a:lnTo>
                      <a:lnTo>
                        <a:pt x="187" y="77"/>
                      </a:lnTo>
                      <a:lnTo>
                        <a:pt x="163" y="72"/>
                      </a:lnTo>
                      <a:lnTo>
                        <a:pt x="140" y="67"/>
                      </a:lnTo>
                      <a:lnTo>
                        <a:pt x="110" y="67"/>
                      </a:lnTo>
                      <a:lnTo>
                        <a:pt x="90" y="67"/>
                      </a:lnTo>
                      <a:lnTo>
                        <a:pt x="63" y="67"/>
                      </a:lnTo>
                      <a:lnTo>
                        <a:pt x="35" y="62"/>
                      </a:lnTo>
                      <a:lnTo>
                        <a:pt x="30" y="55"/>
                      </a:lnTo>
                      <a:lnTo>
                        <a:pt x="35" y="40"/>
                      </a:lnTo>
                      <a:lnTo>
                        <a:pt x="48" y="32"/>
                      </a:lnTo>
                      <a:lnTo>
                        <a:pt x="88" y="20"/>
                      </a:lnTo>
                      <a:lnTo>
                        <a:pt x="85" y="0"/>
                      </a:lnTo>
                      <a:lnTo>
                        <a:pt x="55" y="2"/>
                      </a:lnTo>
                      <a:lnTo>
                        <a:pt x="28" y="2"/>
                      </a:lnTo>
                      <a:lnTo>
                        <a:pt x="10" y="25"/>
                      </a:lnTo>
                      <a:lnTo>
                        <a:pt x="5" y="67"/>
                      </a:lnTo>
                      <a:lnTo>
                        <a:pt x="8" y="77"/>
                      </a:lnTo>
                      <a:lnTo>
                        <a:pt x="3" y="82"/>
                      </a:lnTo>
                      <a:lnTo>
                        <a:pt x="23" y="87"/>
                      </a:lnTo>
                      <a:lnTo>
                        <a:pt x="35" y="109"/>
                      </a:lnTo>
                      <a:lnTo>
                        <a:pt x="28" y="139"/>
                      </a:lnTo>
                      <a:lnTo>
                        <a:pt x="23" y="142"/>
                      </a:lnTo>
                      <a:lnTo>
                        <a:pt x="15" y="152"/>
                      </a:lnTo>
                      <a:lnTo>
                        <a:pt x="0" y="17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6" name="Freeform 739"/>
                <p:cNvSpPr>
                  <a:spLocks/>
                </p:cNvSpPr>
                <p:nvPr/>
              </p:nvSpPr>
              <p:spPr bwMode="auto">
                <a:xfrm>
                  <a:off x="11559" y="9558"/>
                  <a:ext cx="215" cy="204"/>
                </a:xfrm>
                <a:custGeom>
                  <a:avLst/>
                  <a:gdLst>
                    <a:gd name="T0" fmla="*/ 0 w 215"/>
                    <a:gd name="T1" fmla="*/ 179 h 204"/>
                    <a:gd name="T2" fmla="*/ 0 w 215"/>
                    <a:gd name="T3" fmla="*/ 182 h 204"/>
                    <a:gd name="T4" fmla="*/ 18 w 215"/>
                    <a:gd name="T5" fmla="*/ 187 h 204"/>
                    <a:gd name="T6" fmla="*/ 55 w 215"/>
                    <a:gd name="T7" fmla="*/ 187 h 204"/>
                    <a:gd name="T8" fmla="*/ 103 w 215"/>
                    <a:gd name="T9" fmla="*/ 122 h 204"/>
                    <a:gd name="T10" fmla="*/ 108 w 215"/>
                    <a:gd name="T11" fmla="*/ 169 h 204"/>
                    <a:gd name="T12" fmla="*/ 123 w 215"/>
                    <a:gd name="T13" fmla="*/ 204 h 204"/>
                    <a:gd name="T14" fmla="*/ 153 w 215"/>
                    <a:gd name="T15" fmla="*/ 194 h 204"/>
                    <a:gd name="T16" fmla="*/ 183 w 215"/>
                    <a:gd name="T17" fmla="*/ 174 h 204"/>
                    <a:gd name="T18" fmla="*/ 210 w 215"/>
                    <a:gd name="T19" fmla="*/ 187 h 204"/>
                    <a:gd name="T20" fmla="*/ 215 w 215"/>
                    <a:gd name="T21" fmla="*/ 127 h 204"/>
                    <a:gd name="T22" fmla="*/ 190 w 215"/>
                    <a:gd name="T23" fmla="*/ 109 h 204"/>
                    <a:gd name="T24" fmla="*/ 180 w 215"/>
                    <a:gd name="T25" fmla="*/ 114 h 204"/>
                    <a:gd name="T26" fmla="*/ 187 w 215"/>
                    <a:gd name="T27" fmla="*/ 77 h 204"/>
                    <a:gd name="T28" fmla="*/ 163 w 215"/>
                    <a:gd name="T29" fmla="*/ 72 h 204"/>
                    <a:gd name="T30" fmla="*/ 140 w 215"/>
                    <a:gd name="T31" fmla="*/ 67 h 204"/>
                    <a:gd name="T32" fmla="*/ 110 w 215"/>
                    <a:gd name="T33" fmla="*/ 67 h 204"/>
                    <a:gd name="T34" fmla="*/ 90 w 215"/>
                    <a:gd name="T35" fmla="*/ 67 h 204"/>
                    <a:gd name="T36" fmla="*/ 63 w 215"/>
                    <a:gd name="T37" fmla="*/ 67 h 204"/>
                    <a:gd name="T38" fmla="*/ 35 w 215"/>
                    <a:gd name="T39" fmla="*/ 62 h 204"/>
                    <a:gd name="T40" fmla="*/ 30 w 215"/>
                    <a:gd name="T41" fmla="*/ 55 h 204"/>
                    <a:gd name="T42" fmla="*/ 35 w 215"/>
                    <a:gd name="T43" fmla="*/ 40 h 204"/>
                    <a:gd name="T44" fmla="*/ 48 w 215"/>
                    <a:gd name="T45" fmla="*/ 32 h 204"/>
                    <a:gd name="T46" fmla="*/ 88 w 215"/>
                    <a:gd name="T47" fmla="*/ 20 h 204"/>
                    <a:gd name="T48" fmla="*/ 85 w 215"/>
                    <a:gd name="T49" fmla="*/ 0 h 204"/>
                    <a:gd name="T50" fmla="*/ 55 w 215"/>
                    <a:gd name="T51" fmla="*/ 2 h 204"/>
                    <a:gd name="T52" fmla="*/ 28 w 215"/>
                    <a:gd name="T53" fmla="*/ 2 h 204"/>
                    <a:gd name="T54" fmla="*/ 10 w 215"/>
                    <a:gd name="T55" fmla="*/ 25 h 204"/>
                    <a:gd name="T56" fmla="*/ 5 w 215"/>
                    <a:gd name="T57" fmla="*/ 67 h 204"/>
                    <a:gd name="T58" fmla="*/ 8 w 215"/>
                    <a:gd name="T59" fmla="*/ 77 h 204"/>
                    <a:gd name="T60" fmla="*/ 3 w 215"/>
                    <a:gd name="T61" fmla="*/ 82 h 204"/>
                    <a:gd name="T62" fmla="*/ 23 w 215"/>
                    <a:gd name="T63" fmla="*/ 87 h 204"/>
                    <a:gd name="T64" fmla="*/ 35 w 215"/>
                    <a:gd name="T65" fmla="*/ 109 h 204"/>
                    <a:gd name="T66" fmla="*/ 28 w 215"/>
                    <a:gd name="T67" fmla="*/ 139 h 204"/>
                    <a:gd name="T68" fmla="*/ 23 w 215"/>
                    <a:gd name="T69" fmla="*/ 142 h 204"/>
                    <a:gd name="T70" fmla="*/ 15 w 215"/>
                    <a:gd name="T71" fmla="*/ 152 h 204"/>
                    <a:gd name="T72" fmla="*/ 0 w 215"/>
                    <a:gd name="T73" fmla="*/ 179 h 20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215"/>
                    <a:gd name="T112" fmla="*/ 0 h 204"/>
                    <a:gd name="T113" fmla="*/ 215 w 215"/>
                    <a:gd name="T114" fmla="*/ 204 h 20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215" h="204">
                      <a:moveTo>
                        <a:pt x="0" y="179"/>
                      </a:moveTo>
                      <a:lnTo>
                        <a:pt x="0" y="182"/>
                      </a:lnTo>
                      <a:lnTo>
                        <a:pt x="18" y="187"/>
                      </a:lnTo>
                      <a:lnTo>
                        <a:pt x="55" y="187"/>
                      </a:lnTo>
                      <a:lnTo>
                        <a:pt x="103" y="122"/>
                      </a:lnTo>
                      <a:lnTo>
                        <a:pt x="108" y="169"/>
                      </a:lnTo>
                      <a:lnTo>
                        <a:pt x="123" y="204"/>
                      </a:lnTo>
                      <a:lnTo>
                        <a:pt x="153" y="194"/>
                      </a:lnTo>
                      <a:lnTo>
                        <a:pt x="183" y="174"/>
                      </a:lnTo>
                      <a:lnTo>
                        <a:pt x="210" y="187"/>
                      </a:lnTo>
                      <a:lnTo>
                        <a:pt x="215" y="127"/>
                      </a:lnTo>
                      <a:lnTo>
                        <a:pt x="190" y="109"/>
                      </a:lnTo>
                      <a:lnTo>
                        <a:pt x="180" y="114"/>
                      </a:lnTo>
                      <a:lnTo>
                        <a:pt x="187" y="77"/>
                      </a:lnTo>
                      <a:lnTo>
                        <a:pt x="163" y="72"/>
                      </a:lnTo>
                      <a:lnTo>
                        <a:pt x="140" y="67"/>
                      </a:lnTo>
                      <a:lnTo>
                        <a:pt x="110" y="67"/>
                      </a:lnTo>
                      <a:lnTo>
                        <a:pt x="90" y="67"/>
                      </a:lnTo>
                      <a:lnTo>
                        <a:pt x="63" y="67"/>
                      </a:lnTo>
                      <a:lnTo>
                        <a:pt x="35" y="62"/>
                      </a:lnTo>
                      <a:lnTo>
                        <a:pt x="30" y="55"/>
                      </a:lnTo>
                      <a:lnTo>
                        <a:pt x="35" y="40"/>
                      </a:lnTo>
                      <a:lnTo>
                        <a:pt x="48" y="32"/>
                      </a:lnTo>
                      <a:lnTo>
                        <a:pt x="88" y="20"/>
                      </a:lnTo>
                      <a:lnTo>
                        <a:pt x="85" y="0"/>
                      </a:lnTo>
                      <a:lnTo>
                        <a:pt x="55" y="2"/>
                      </a:lnTo>
                      <a:lnTo>
                        <a:pt x="28" y="2"/>
                      </a:lnTo>
                      <a:lnTo>
                        <a:pt x="10" y="25"/>
                      </a:lnTo>
                      <a:lnTo>
                        <a:pt x="5" y="67"/>
                      </a:lnTo>
                      <a:lnTo>
                        <a:pt x="8" y="77"/>
                      </a:lnTo>
                      <a:lnTo>
                        <a:pt x="3" y="82"/>
                      </a:lnTo>
                      <a:lnTo>
                        <a:pt x="23" y="87"/>
                      </a:lnTo>
                      <a:lnTo>
                        <a:pt x="35" y="109"/>
                      </a:lnTo>
                      <a:lnTo>
                        <a:pt x="28" y="139"/>
                      </a:lnTo>
                      <a:lnTo>
                        <a:pt x="23" y="142"/>
                      </a:lnTo>
                      <a:lnTo>
                        <a:pt x="15" y="152"/>
                      </a:lnTo>
                      <a:lnTo>
                        <a:pt x="0" y="179"/>
                      </a:lnTo>
                    </a:path>
                  </a:pathLst>
                </a:custGeom>
                <a:solidFill>
                  <a:srgbClr val="DDDDDD"/>
                </a:solidFill>
                <a:ln w="12700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765" name="Text Box 740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320131" y="2060882"/>
              <a:ext cx="2285882" cy="80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71538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71538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de-DE" altLang="en-US" sz="1400" b="1" dirty="0"/>
                <a:t>Hoffman </a:t>
              </a:r>
              <a:r>
                <a:rPr lang="de-DE" altLang="en-US" sz="1400" b="1" dirty="0" err="1"/>
                <a:t>Estates</a:t>
              </a:r>
              <a:r>
                <a:rPr lang="de-DE" altLang="en-US" sz="1400" b="1" dirty="0"/>
                <a:t> (Chicago</a:t>
              </a:r>
              <a:r>
                <a:rPr lang="de-DE" altLang="en-US" sz="1400" dirty="0"/>
                <a:t>)</a:t>
              </a:r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 smtClean="0"/>
                <a:t>SPECT</a:t>
              </a:r>
              <a:endParaRPr lang="de-DE" altLang="en-US" sz="1400" dirty="0"/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 err="1" smtClean="0"/>
                <a:t>Detectors</a:t>
              </a:r>
              <a:endParaRPr lang="de-DE" altLang="en-US" sz="1400" dirty="0"/>
            </a:p>
          </p:txBody>
        </p:sp>
        <p:sp>
          <p:nvSpPr>
            <p:cNvPr id="766" name="Text Box 741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288476" y="5132667"/>
              <a:ext cx="1147763" cy="133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71538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71538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de-DE" altLang="en-US" sz="1400" b="1" dirty="0"/>
                <a:t>Knoxville </a:t>
              </a:r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/>
                <a:t> PET</a:t>
              </a:r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/>
                <a:t> </a:t>
              </a:r>
              <a:r>
                <a:rPr lang="de-DE" altLang="en-US" sz="1400" dirty="0" smtClean="0"/>
                <a:t>Clinical </a:t>
              </a:r>
              <a:r>
                <a:rPr lang="de-DE" altLang="en-US" sz="1400" dirty="0" err="1" smtClean="0"/>
                <a:t>appl</a:t>
              </a:r>
              <a:endParaRPr lang="de-DE" altLang="en-US" sz="1400" dirty="0"/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/>
                <a:t> </a:t>
              </a:r>
              <a:r>
                <a:rPr lang="de-DE" altLang="en-US" sz="1400" dirty="0" err="1"/>
                <a:t>Detectors</a:t>
              </a:r>
              <a:endParaRPr lang="de-DE" altLang="en-US" sz="1400" dirty="0"/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/>
                <a:t> PETNET HQ</a:t>
              </a:r>
            </a:p>
          </p:txBody>
        </p:sp>
        <p:sp>
          <p:nvSpPr>
            <p:cNvPr id="767" name="Line 744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4029618" y="2392895"/>
              <a:ext cx="643250" cy="174416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en-US" dirty="0"/>
            </a:p>
          </p:txBody>
        </p:sp>
        <p:sp>
          <p:nvSpPr>
            <p:cNvPr id="768" name="Line 74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V="1">
              <a:off x="4136471" y="4367243"/>
              <a:ext cx="530048" cy="86841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en-US" dirty="0"/>
            </a:p>
          </p:txBody>
        </p:sp>
        <p:sp>
          <p:nvSpPr>
            <p:cNvPr id="769" name="Text Box 748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832490" y="2016470"/>
              <a:ext cx="1912383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71538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71538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de-DE" altLang="en-US" sz="1400" b="1" dirty="0"/>
                <a:t>Forchheim (Germany)</a:t>
              </a:r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/>
                <a:t> CT </a:t>
              </a:r>
              <a:r>
                <a:rPr lang="de-DE" altLang="en-US" sz="1400" dirty="0" err="1" smtClean="0"/>
                <a:t>components</a:t>
              </a:r>
              <a:endParaRPr lang="de-DE" altLang="en-US" sz="1400" dirty="0" smtClean="0"/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 smtClean="0"/>
                <a:t> MR </a:t>
              </a:r>
              <a:r>
                <a:rPr lang="de-DE" altLang="en-US" sz="1400" dirty="0" err="1" smtClean="0"/>
                <a:t>components</a:t>
              </a:r>
              <a:endParaRPr lang="de-DE" altLang="en-US" sz="1400" dirty="0"/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/>
                <a:t> Software </a:t>
              </a:r>
              <a:r>
                <a:rPr lang="de-DE" altLang="en-US" sz="1400" dirty="0" err="1"/>
                <a:t>development</a:t>
              </a:r>
              <a:endParaRPr lang="de-DE" altLang="en-US" sz="1400" dirty="0"/>
            </a:p>
          </p:txBody>
        </p:sp>
        <p:sp>
          <p:nvSpPr>
            <p:cNvPr id="770" name="Line 749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H="1">
              <a:off x="6538181" y="2332383"/>
              <a:ext cx="306835" cy="166338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en-US" dirty="0"/>
            </a:p>
          </p:txBody>
        </p:sp>
        <p:sp>
          <p:nvSpPr>
            <p:cNvPr id="771" name="Text Box 750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7011110" y="6026683"/>
              <a:ext cx="1912383" cy="51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71538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71538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71538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715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de-DE" altLang="en-US" sz="1400" b="1" dirty="0"/>
                <a:t>Bangalore (</a:t>
              </a:r>
              <a:r>
                <a:rPr lang="de-DE" altLang="en-US" sz="1400" b="1" dirty="0" err="1"/>
                <a:t>India</a:t>
              </a:r>
              <a:r>
                <a:rPr lang="de-DE" altLang="en-US" sz="1400" b="1" dirty="0"/>
                <a:t>)</a:t>
              </a:r>
            </a:p>
            <a:p>
              <a:pPr>
                <a:lnSpc>
                  <a:spcPct val="125000"/>
                </a:lnSpc>
                <a:spcBef>
                  <a:spcPts val="0"/>
                </a:spcBef>
                <a:buClr>
                  <a:schemeClr val="accent2"/>
                </a:buClr>
                <a:buFont typeface="Wingdings" pitchFamily="2" charset="2"/>
                <a:buChar char="§"/>
              </a:pPr>
              <a:r>
                <a:rPr lang="de-DE" altLang="en-US" sz="1400" dirty="0"/>
                <a:t> </a:t>
              </a:r>
              <a:r>
                <a:rPr lang="de-DE" altLang="en-US" sz="1400" dirty="0" smtClean="0"/>
                <a:t>Software </a:t>
              </a:r>
              <a:r>
                <a:rPr lang="de-DE" altLang="en-US" sz="1400" dirty="0" err="1" smtClean="0"/>
                <a:t>development</a:t>
              </a:r>
              <a:endParaRPr lang="de-DE" altLang="en-US" sz="1400" dirty="0"/>
            </a:p>
          </p:txBody>
        </p:sp>
        <p:sp>
          <p:nvSpPr>
            <p:cNvPr id="772" name="Line 751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7701424" y="4816503"/>
              <a:ext cx="71831" cy="121017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 anchor="ctr"/>
            <a:lstStyle/>
            <a:p>
              <a:endParaRPr lang="en-US" dirty="0"/>
            </a:p>
          </p:txBody>
        </p:sp>
        <p:grpSp>
          <p:nvGrpSpPr>
            <p:cNvPr id="773" name="Group 753"/>
            <p:cNvGrpSpPr>
              <a:grpSpLocks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1559890" y="1071563"/>
              <a:ext cx="8856662" cy="973138"/>
              <a:chOff x="181" y="164"/>
              <a:chExt cx="5579" cy="613"/>
            </a:xfrm>
          </p:grpSpPr>
          <p:sp>
            <p:nvSpPr>
              <p:cNvPr id="774" name="Rectangle 754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181" y="164"/>
                <a:ext cx="5579" cy="613"/>
              </a:xfrm>
              <a:prstGeom prst="rect">
                <a:avLst/>
              </a:prstGeom>
              <a:solidFill>
                <a:srgbClr val="FE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endParaRPr lang="en-US" altLang="en-US" sz="2000" dirty="0">
                  <a:solidFill>
                    <a:srgbClr val="FFFFFF"/>
                  </a:solidFill>
                </a:endParaRPr>
              </a:p>
            </p:txBody>
          </p:sp>
          <p:pic>
            <p:nvPicPr>
              <p:cNvPr id="775" name="Picture 755" descr="sie_logo_petrol_rgb_2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6" y="267"/>
                <a:ext cx="1008" cy="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76" name="Text Box 756"/>
            <p:cNvSpPr txBox="1">
              <a:spLocks noChangeArrowheads="1"/>
            </p:cNvSpPr>
            <p:nvPr/>
          </p:nvSpPr>
          <p:spPr bwMode="auto">
            <a:xfrm>
              <a:off x="1685874" y="1111310"/>
              <a:ext cx="637995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2800" dirty="0"/>
                <a:t>Siemens Healthcare, Molecular Imaging</a:t>
              </a:r>
            </a:p>
          </p:txBody>
        </p:sp>
      </p:grpSp>
      <p:sp>
        <p:nvSpPr>
          <p:cNvPr id="777" name="Text Box 74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34050" y="1273393"/>
            <a:ext cx="1014701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7153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7153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7153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7153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7153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71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de-DE" altLang="en-US" sz="1400" b="1" dirty="0"/>
              <a:t>Oxford (</a:t>
            </a:r>
            <a:r>
              <a:rPr lang="de-DE" altLang="en-US" sz="1400" b="1" dirty="0" smtClean="0"/>
              <a:t>UK)</a:t>
            </a:r>
          </a:p>
          <a:p>
            <a:pPr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de-DE" altLang="en-US" sz="1400" dirty="0" smtClean="0"/>
              <a:t>Clinical </a:t>
            </a:r>
            <a:r>
              <a:rPr lang="de-DE" altLang="en-US" sz="1400" dirty="0" err="1" smtClean="0"/>
              <a:t>appl</a:t>
            </a:r>
            <a:endParaRPr lang="de-DE" altLang="en-US" sz="1400" dirty="0"/>
          </a:p>
        </p:txBody>
      </p:sp>
      <p:sp>
        <p:nvSpPr>
          <p:cNvPr id="778" name="Line 74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4597052" y="1828800"/>
            <a:ext cx="1074869" cy="126217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1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6" b="53221"/>
          <a:stretch/>
        </p:blipFill>
        <p:spPr bwMode="auto">
          <a:xfrm>
            <a:off x="940935" y="1471611"/>
            <a:ext cx="8428451" cy="18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31" b="2456"/>
          <a:stretch/>
        </p:blipFill>
        <p:spPr bwMode="auto">
          <a:xfrm>
            <a:off x="962706" y="3457574"/>
            <a:ext cx="8428451" cy="18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7112" y="1808964"/>
            <a:ext cx="281103" cy="1546324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b="1" dirty="0" smtClean="0">
                <a:solidFill>
                  <a:schemeClr val="tx1"/>
                </a:solidFill>
              </a:rPr>
              <a:t>Non-TOF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3465" y="3565130"/>
            <a:ext cx="281103" cy="1546324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b="1" dirty="0" smtClean="0">
                <a:solidFill>
                  <a:schemeClr val="tx1"/>
                </a:solidFill>
              </a:rPr>
              <a:t>TOF</a:t>
            </a:r>
          </a:p>
        </p:txBody>
      </p:sp>
      <p:sp>
        <p:nvSpPr>
          <p:cNvPr id="9" name="Rectangle 273"/>
          <p:cNvSpPr txBox="1">
            <a:spLocks noChangeArrowheads="1"/>
          </p:cNvSpPr>
          <p:nvPr/>
        </p:nvSpPr>
        <p:spPr bwMode="auto">
          <a:xfrm>
            <a:off x="458583" y="661575"/>
            <a:ext cx="10862560" cy="77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dirty="0"/>
              <a:t>Better i</a:t>
            </a:r>
            <a:r>
              <a:rPr lang="en-US" altLang="en-US" kern="0" dirty="0"/>
              <a:t>mage quality </a:t>
            </a:r>
            <a:r>
              <a:rPr lang="en-US" altLang="en-US" kern="0" dirty="0" smtClean="0"/>
              <a:t>and higher detectability via PSF and TOF </a:t>
            </a:r>
            <a:r>
              <a:rPr lang="en-US" altLang="en-US" kern="0" dirty="0"/>
              <a:t>reconstruction </a:t>
            </a:r>
            <a:endParaRPr lang="en-US" altLang="en-US" kern="0" dirty="0" smtClean="0">
              <a:solidFill>
                <a:schemeClr val="tx1"/>
              </a:solidFill>
            </a:endParaRPr>
          </a:p>
        </p:txBody>
      </p: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529263" y="5432425"/>
            <a:ext cx="6669087" cy="1425575"/>
            <a:chOff x="691" y="1123"/>
            <a:chExt cx="4201" cy="749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06" t="14043" b="25162"/>
            <a:stretch>
              <a:fillRect/>
            </a:stretch>
          </p:blipFill>
          <p:spPr bwMode="auto">
            <a:xfrm>
              <a:off x="3110" y="1123"/>
              <a:ext cx="1782" cy="7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099" r="49654" b="24858"/>
            <a:stretch>
              <a:fillRect/>
            </a:stretch>
          </p:blipFill>
          <p:spPr bwMode="auto">
            <a:xfrm>
              <a:off x="691" y="1123"/>
              <a:ext cx="2467" cy="7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Group 21"/>
          <p:cNvGrpSpPr>
            <a:grpSpLocks/>
          </p:cNvGrpSpPr>
          <p:nvPr/>
        </p:nvGrpSpPr>
        <p:grpSpPr bwMode="auto">
          <a:xfrm>
            <a:off x="5592763" y="6100763"/>
            <a:ext cx="6313487" cy="588962"/>
            <a:chOff x="731" y="3843"/>
            <a:chExt cx="3977" cy="371"/>
          </a:xfrm>
        </p:grpSpPr>
        <p:sp>
          <p:nvSpPr>
            <p:cNvPr id="15" name="Oval 22"/>
            <p:cNvSpPr>
              <a:spLocks noChangeArrowheads="1"/>
            </p:cNvSpPr>
            <p:nvPr/>
          </p:nvSpPr>
          <p:spPr bwMode="auto">
            <a:xfrm>
              <a:off x="2360" y="3856"/>
              <a:ext cx="352" cy="136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23"/>
            <p:cNvSpPr>
              <a:spLocks noChangeArrowheads="1"/>
            </p:cNvSpPr>
            <p:nvPr/>
          </p:nvSpPr>
          <p:spPr bwMode="auto">
            <a:xfrm>
              <a:off x="731" y="3843"/>
              <a:ext cx="352" cy="136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24"/>
            <p:cNvSpPr>
              <a:spLocks noChangeArrowheads="1"/>
            </p:cNvSpPr>
            <p:nvPr/>
          </p:nvSpPr>
          <p:spPr bwMode="auto">
            <a:xfrm>
              <a:off x="4142" y="3846"/>
              <a:ext cx="352" cy="136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379" y="4075"/>
              <a:ext cx="352" cy="13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26"/>
            <p:cNvSpPr>
              <a:spLocks noChangeArrowheads="1"/>
            </p:cNvSpPr>
            <p:nvPr/>
          </p:nvSpPr>
          <p:spPr bwMode="auto">
            <a:xfrm>
              <a:off x="750" y="4062"/>
              <a:ext cx="448" cy="15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27"/>
            <p:cNvSpPr>
              <a:spLocks noChangeArrowheads="1"/>
            </p:cNvSpPr>
            <p:nvPr/>
          </p:nvSpPr>
          <p:spPr bwMode="auto">
            <a:xfrm>
              <a:off x="4161" y="4065"/>
              <a:ext cx="352" cy="13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1096" y="3912"/>
              <a:ext cx="252" cy="216"/>
            </a:xfrm>
            <a:custGeom>
              <a:avLst/>
              <a:gdLst>
                <a:gd name="T0" fmla="*/ 0 w 252"/>
                <a:gd name="T1" fmla="*/ 0 h 216"/>
                <a:gd name="T2" fmla="*/ 232 w 252"/>
                <a:gd name="T3" fmla="*/ 112 h 216"/>
                <a:gd name="T4" fmla="*/ 120 w 252"/>
                <a:gd name="T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2" h="216">
                  <a:moveTo>
                    <a:pt x="0" y="0"/>
                  </a:moveTo>
                  <a:cubicBezTo>
                    <a:pt x="106" y="38"/>
                    <a:pt x="212" y="76"/>
                    <a:pt x="232" y="112"/>
                  </a:cubicBezTo>
                  <a:cubicBezTo>
                    <a:pt x="252" y="148"/>
                    <a:pt x="139" y="199"/>
                    <a:pt x="120" y="216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2712" y="3920"/>
              <a:ext cx="169" cy="200"/>
            </a:xfrm>
            <a:custGeom>
              <a:avLst/>
              <a:gdLst>
                <a:gd name="T0" fmla="*/ 8 w 169"/>
                <a:gd name="T1" fmla="*/ 0 h 200"/>
                <a:gd name="T2" fmla="*/ 168 w 169"/>
                <a:gd name="T3" fmla="*/ 104 h 200"/>
                <a:gd name="T4" fmla="*/ 0 w 169"/>
                <a:gd name="T5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200">
                  <a:moveTo>
                    <a:pt x="8" y="0"/>
                  </a:moveTo>
                  <a:cubicBezTo>
                    <a:pt x="88" y="35"/>
                    <a:pt x="169" y="71"/>
                    <a:pt x="168" y="104"/>
                  </a:cubicBezTo>
                  <a:cubicBezTo>
                    <a:pt x="167" y="137"/>
                    <a:pt x="83" y="168"/>
                    <a:pt x="0" y="200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4539" y="3923"/>
              <a:ext cx="169" cy="200"/>
            </a:xfrm>
            <a:custGeom>
              <a:avLst/>
              <a:gdLst>
                <a:gd name="T0" fmla="*/ 8 w 169"/>
                <a:gd name="T1" fmla="*/ 0 h 200"/>
                <a:gd name="T2" fmla="*/ 168 w 169"/>
                <a:gd name="T3" fmla="*/ 104 h 200"/>
                <a:gd name="T4" fmla="*/ 0 w 169"/>
                <a:gd name="T5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200">
                  <a:moveTo>
                    <a:pt x="8" y="0"/>
                  </a:moveTo>
                  <a:cubicBezTo>
                    <a:pt x="88" y="35"/>
                    <a:pt x="169" y="71"/>
                    <a:pt x="168" y="104"/>
                  </a:cubicBezTo>
                  <a:cubicBezTo>
                    <a:pt x="167" y="137"/>
                    <a:pt x="83" y="168"/>
                    <a:pt x="0" y="200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351514" y="5635262"/>
            <a:ext cx="51075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err="1"/>
              <a:t>Kadrmas</a:t>
            </a:r>
            <a:r>
              <a:rPr lang="en-US" altLang="en-US" sz="1200" dirty="0"/>
              <a:t>, Casey, Conti, </a:t>
            </a:r>
            <a:r>
              <a:rPr lang="en-US" altLang="en-US" sz="1200" dirty="0" err="1"/>
              <a:t>Jakobi</a:t>
            </a:r>
            <a:r>
              <a:rPr lang="en-US" altLang="en-US" sz="1200" dirty="0"/>
              <a:t>, Lois, Townsend; “Impact of Time-of-Flight on PET Tumor Detection” </a:t>
            </a:r>
            <a:r>
              <a:rPr lang="da-DK" altLang="en-US" sz="1200" i="1" dirty="0"/>
              <a:t>J Nucl Med</a:t>
            </a:r>
            <a:r>
              <a:rPr lang="da-DK" altLang="en-US" sz="1200" dirty="0"/>
              <a:t> 2009; 50:1315–1323</a:t>
            </a:r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6167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273"/>
          <p:cNvSpPr txBox="1">
            <a:spLocks noChangeArrowheads="1"/>
          </p:cNvSpPr>
          <p:nvPr/>
        </p:nvSpPr>
        <p:spPr bwMode="auto">
          <a:xfrm>
            <a:off x="458583" y="661575"/>
            <a:ext cx="10862560" cy="77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dirty="0"/>
              <a:t>Better i</a:t>
            </a:r>
            <a:r>
              <a:rPr lang="en-US" altLang="en-US" kern="0" dirty="0"/>
              <a:t>mage quality </a:t>
            </a:r>
            <a:r>
              <a:rPr lang="en-US" altLang="en-US" kern="0" dirty="0" smtClean="0"/>
              <a:t>via reconstruction and scanner architectures</a:t>
            </a:r>
            <a:endParaRPr lang="en-US" altLang="en-US" kern="0" dirty="0" smtClean="0">
              <a:solidFill>
                <a:schemeClr val="tx1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 bwMode="auto">
          <a:xfrm>
            <a:off x="-262877" y="1350707"/>
            <a:ext cx="14766878" cy="63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b="0" kern="0" dirty="0" smtClean="0">
                <a:solidFill>
                  <a:schemeClr val="tx1"/>
                </a:solidFill>
              </a:rPr>
              <a:t>TOF reconstruction, large bore and high-capacity table enable studies of a broad patient population</a:t>
            </a:r>
            <a:endParaRPr lang="en-US" b="0" kern="0" dirty="0">
              <a:solidFill>
                <a:schemeClr val="tx1"/>
              </a:solidFill>
            </a:endParaRPr>
          </a:p>
        </p:txBody>
      </p:sp>
      <p:pic>
        <p:nvPicPr>
          <p:cNvPr id="14" name="Picture 2" descr="D:\12.Clinical Images\Obese kid\OSU468LBS_PETcoronal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6" r="15167"/>
          <a:stretch/>
        </p:blipFill>
        <p:spPr bwMode="auto">
          <a:xfrm>
            <a:off x="3916396" y="1944033"/>
            <a:ext cx="2762485" cy="393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478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4866" r="14011"/>
          <a:stretch/>
        </p:blipFill>
        <p:spPr>
          <a:xfrm>
            <a:off x="627063" y="1944033"/>
            <a:ext cx="2796490" cy="393192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109536" y="5995963"/>
            <a:ext cx="11088814" cy="323165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Non-Hodgkin's Lymphoma: 13-year old, 155 cm, 217 kg, 90.3 BMI, 15.6 </a:t>
            </a:r>
            <a:r>
              <a:rPr lang="en-US" b="1" dirty="0" err="1" smtClean="0">
                <a:solidFill>
                  <a:schemeClr val="tx1"/>
                </a:solidFill>
              </a:rPr>
              <a:t>mCi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7" name="Text Box 32"/>
          <p:cNvSpPr txBox="1">
            <a:spLocks noChangeArrowheads="1"/>
          </p:cNvSpPr>
          <p:nvPr/>
        </p:nvSpPr>
        <p:spPr bwMode="auto">
          <a:xfrm>
            <a:off x="8208470" y="6484433"/>
            <a:ext cx="4329558" cy="25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eaLnBrk="0" hangingPunct="0"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</a:pPr>
            <a:r>
              <a:rPr lang="en-US" altLang="en-US" sz="800" dirty="0" smtClean="0">
                <a:cs typeface="Arial" charset="0"/>
              </a:rPr>
              <a:t>Images courtesy of  the Ohio State University, USA </a:t>
            </a:r>
          </a:p>
        </p:txBody>
      </p:sp>
      <p:pic>
        <p:nvPicPr>
          <p:cNvPr id="18" name="Picture 2" descr="D:\Clinical Data Sets\post_processing\obese_surface_rendering.bmp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3" r="4176"/>
          <a:stretch/>
        </p:blipFill>
        <p:spPr bwMode="auto">
          <a:xfrm>
            <a:off x="7142748" y="2156059"/>
            <a:ext cx="3002280" cy="371989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93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8116950" y="4534879"/>
            <a:ext cx="3598799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31775" indent="-231775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231775" marR="0" lvl="0" indent="-231775" defTabSz="914400" eaLnBrk="1" fontAlgn="auto" latinLnBrk="0" hangingPunct="1">
              <a:lnSpc>
                <a:spcPct val="110000"/>
              </a:lnSpc>
              <a:spcBef>
                <a:spcPct val="25000"/>
              </a:spcBef>
              <a:spcAft>
                <a:spcPts val="0"/>
              </a:spcAft>
              <a:buClr>
                <a:srgbClr val="879BAA"/>
              </a:buClr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Area with least motion found</a:t>
            </a:r>
            <a:r>
              <a:rPr kumimoji="0" lang="en-US" alt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automatically</a:t>
            </a:r>
            <a:r>
              <a:rPr lang="en-US" altLang="en-US" b="0" kern="0" dirty="0">
                <a:solidFill>
                  <a:srgbClr val="000000"/>
                </a:solidFill>
              </a:rPr>
              <a:t>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and selected independently from respiratory pattern</a:t>
            </a:r>
          </a:p>
          <a:p>
            <a:pPr marL="231775" marR="0" lvl="0" indent="-231775" defTabSz="914400" eaLnBrk="1" fontAlgn="auto" latinLnBrk="0" hangingPunct="1">
              <a:lnSpc>
                <a:spcPct val="110000"/>
              </a:lnSpc>
              <a:spcBef>
                <a:spcPct val="25000"/>
              </a:spcBef>
              <a:spcAft>
                <a:spcPts val="0"/>
              </a:spcAft>
              <a:buClr>
                <a:srgbClr val="879BAA"/>
              </a:buClr>
              <a:buSzTx/>
              <a:buFontTx/>
              <a:buChar char="•"/>
              <a:tabLst/>
              <a:defRPr/>
            </a:pPr>
            <a:endParaRPr kumimoji="0" lang="en-US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301870" y="4563494"/>
            <a:ext cx="3594609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31775" indent="-231775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231775" marR="0" lvl="0" indent="-231775" defTabSz="914400" eaLnBrk="1" fontAlgn="auto" latinLnBrk="0" hangingPunct="1">
              <a:lnSpc>
                <a:spcPct val="110000"/>
              </a:lnSpc>
              <a:spcBef>
                <a:spcPct val="25000"/>
              </a:spcBef>
              <a:spcAft>
                <a:spcPts val="0"/>
              </a:spcAft>
              <a:buClr>
                <a:srgbClr val="879BAA"/>
              </a:buClr>
              <a:buSzTx/>
              <a:buFontTx/>
              <a:buChar char="•"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Ignores different respiratory</a:t>
            </a:r>
            <a:r>
              <a:rPr kumimoji="0" lang="en-US" alt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cycles and sums up all data</a:t>
            </a:r>
          </a:p>
          <a:p>
            <a:pPr marL="231775" marR="0" lvl="0" indent="-231775" defTabSz="914400" eaLnBrk="1" fontAlgn="auto" latinLnBrk="0" hangingPunct="1">
              <a:lnSpc>
                <a:spcPct val="110000"/>
              </a:lnSpc>
              <a:spcBef>
                <a:spcPct val="25000"/>
              </a:spcBef>
              <a:spcAft>
                <a:spcPts val="0"/>
              </a:spcAft>
              <a:buClr>
                <a:srgbClr val="879BAA"/>
              </a:buClr>
              <a:buSzTx/>
              <a:buFontTx/>
              <a:buChar char="•"/>
              <a:tabLst/>
              <a:defRPr/>
            </a:pPr>
            <a:endParaRPr kumimoji="0" lang="en-US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6" name="Static_01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67491" y="1754557"/>
            <a:ext cx="3227832" cy="2420874"/>
          </a:xfrm>
          <a:prstGeom prst="rect">
            <a:avLst/>
          </a:prstGeom>
        </p:spPr>
      </p:pic>
      <p:pic>
        <p:nvPicPr>
          <p:cNvPr id="8" name="HD-chest_patient-1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610030" y="1742593"/>
            <a:ext cx="2612638" cy="24140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78263" y="1380643"/>
            <a:ext cx="2975453" cy="37734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dirty="0" smtClean="0">
                <a:solidFill>
                  <a:schemeClr val="tx1"/>
                </a:solidFill>
              </a:rPr>
              <a:t>Static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16950" y="1365250"/>
            <a:ext cx="2975453" cy="37734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dirty="0" smtClean="0">
                <a:solidFill>
                  <a:schemeClr val="tx1"/>
                </a:solidFill>
              </a:rPr>
              <a:t>HD•Chest</a:t>
            </a:r>
          </a:p>
        </p:txBody>
      </p:sp>
      <p:sp>
        <p:nvSpPr>
          <p:cNvPr id="13" name="Rectangle 5"/>
          <p:cNvSpPr txBox="1">
            <a:spLocks noChangeArrowheads="1"/>
          </p:cNvSpPr>
          <p:nvPr/>
        </p:nvSpPr>
        <p:spPr bwMode="auto">
          <a:xfrm>
            <a:off x="216792" y="1380643"/>
            <a:ext cx="3317978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78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358775" indent="-1778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538163" indent="-1778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717550" indent="-1778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1174750" indent="-177800" algn="l" rtl="0" fontAlgn="base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1631950" indent="-177800" algn="l" rtl="0" fontAlgn="base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2089150" indent="-177800" algn="l" rtl="0" fontAlgn="base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2546350" indent="-177800" algn="l" rtl="0" fontAlgn="base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buFontTx/>
              <a:buChar char="•"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Respiratory motion can lead to bias in interpretation </a:t>
            </a:r>
          </a:p>
          <a:p>
            <a:pPr marL="228600" marR="0" lvl="0" indent="-22860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buFontTx/>
              <a:buChar char="•"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respiratory </a:t>
            </a:r>
            <a:r>
              <a:rPr kumimoji="0" lang="en-US" alt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gating</a:t>
            </a: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 technologies are methods to “freeze” motion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endParaRPr kumimoji="0" lang="en-US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6" name="Rectangle 273"/>
          <p:cNvSpPr txBox="1">
            <a:spLocks noChangeArrowheads="1"/>
          </p:cNvSpPr>
          <p:nvPr/>
        </p:nvSpPr>
        <p:spPr bwMode="auto">
          <a:xfrm>
            <a:off x="458583" y="661575"/>
            <a:ext cx="10862560" cy="77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dirty="0"/>
              <a:t>Better i</a:t>
            </a:r>
            <a:r>
              <a:rPr lang="en-US" altLang="en-US" kern="0" dirty="0"/>
              <a:t>mage quality </a:t>
            </a:r>
            <a:r>
              <a:rPr lang="en-US" altLang="en-US" kern="0" dirty="0" smtClean="0"/>
              <a:t>via motion freeze</a:t>
            </a:r>
            <a:endParaRPr lang="en-US" altLang="en-US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02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24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D Chest H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4" t="16671" r="27502" b="34588"/>
          <a:stretch/>
        </p:blipFill>
        <p:spPr bwMode="auto">
          <a:xfrm>
            <a:off x="7034911" y="1981201"/>
            <a:ext cx="4051300" cy="355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8"/>
          <p:cNvSpPr>
            <a:spLocks noChangeShapeType="1"/>
          </p:cNvSpPr>
          <p:nvPr/>
        </p:nvSpPr>
        <p:spPr bwMode="auto">
          <a:xfrm flipV="1">
            <a:off x="9763760" y="2768600"/>
            <a:ext cx="161925" cy="292100"/>
          </a:xfrm>
          <a:prstGeom prst="line">
            <a:avLst/>
          </a:prstGeom>
          <a:noFill/>
          <a:ln w="19050">
            <a:solidFill>
              <a:srgbClr val="ADBECB"/>
            </a:solidFill>
            <a:round/>
            <a:headEnd type="stealth" w="lg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0032428" y="3592512"/>
            <a:ext cx="333375" cy="44450"/>
          </a:xfrm>
          <a:prstGeom prst="line">
            <a:avLst/>
          </a:prstGeom>
          <a:noFill/>
          <a:ln w="19050">
            <a:solidFill>
              <a:srgbClr val="ADBECB"/>
            </a:solidFill>
            <a:round/>
            <a:headEnd type="stealth" w="lg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V="1">
            <a:off x="10051478" y="3636962"/>
            <a:ext cx="323850" cy="117475"/>
          </a:xfrm>
          <a:prstGeom prst="line">
            <a:avLst/>
          </a:prstGeom>
          <a:noFill/>
          <a:ln w="19050">
            <a:solidFill>
              <a:srgbClr val="ADBECB"/>
            </a:solidFill>
            <a:round/>
            <a:headEnd type="stealth" w="lg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 rot="5400000">
            <a:off x="5133086" y="3376613"/>
            <a:ext cx="4318000" cy="106680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 rot="16200000">
            <a:off x="8425878" y="3342481"/>
            <a:ext cx="4318000" cy="106680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5" name="Picture 4" descr="Static HD Fuse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1" t="16829" r="27370" b="34280"/>
          <a:stretch/>
        </p:blipFill>
        <p:spPr bwMode="auto">
          <a:xfrm>
            <a:off x="1395000" y="2009775"/>
            <a:ext cx="3992562" cy="352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11"/>
          <p:cNvSpPr>
            <a:spLocks noChangeShapeType="1"/>
          </p:cNvSpPr>
          <p:nvPr/>
        </p:nvSpPr>
        <p:spPr bwMode="auto">
          <a:xfrm flipV="1">
            <a:off x="4422362" y="3536950"/>
            <a:ext cx="285750" cy="155575"/>
          </a:xfrm>
          <a:prstGeom prst="line">
            <a:avLst/>
          </a:prstGeom>
          <a:noFill/>
          <a:ln w="19050">
            <a:solidFill>
              <a:srgbClr val="ADBECB"/>
            </a:solidFill>
            <a:round/>
            <a:headEnd type="stealth" w="lg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 rot="5400000">
            <a:off x="-543338" y="3178175"/>
            <a:ext cx="4318000" cy="106680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 rot="16200000">
            <a:off x="2695162" y="3448556"/>
            <a:ext cx="4318000" cy="106680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6243320" y="1536700"/>
            <a:ext cx="547255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HD•Chest</a:t>
            </a:r>
            <a:endParaRPr kumimoji="0" lang="en-US" alt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 rot="10800000">
            <a:off x="305561" y="1803400"/>
            <a:ext cx="11122279" cy="106680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70509" y="5098542"/>
            <a:ext cx="10945368" cy="106680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507712" y="5532438"/>
            <a:ext cx="3784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Non-gated image demonstrates only a single lesion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7003161" y="5532438"/>
            <a:ext cx="50887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Gated image</a:t>
            </a:r>
            <a:r>
              <a:rPr kumimoji="0" lang="en-US" alt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shows a second and third lesion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38937" y="1533525"/>
            <a:ext cx="5460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Non-gated</a:t>
            </a:r>
            <a:endParaRPr kumimoji="0" lang="en-US" alt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6243193" y="6297104"/>
            <a:ext cx="40243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eaLnBrk="0" hangingPunct="0"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</a:pPr>
            <a:r>
              <a:rPr lang="en-US" altLang="en-US" sz="800" b="0" dirty="0">
                <a:solidFill>
                  <a:schemeClr val="accent1"/>
                </a:solidFill>
                <a:cs typeface="Arial" charset="0"/>
              </a:rPr>
              <a:t>Courtesy of the </a:t>
            </a:r>
            <a:r>
              <a:rPr lang="de-DE" altLang="en-US" sz="800" b="0" dirty="0">
                <a:solidFill>
                  <a:schemeClr val="accent1"/>
                </a:solidFill>
                <a:cs typeface="Arial" charset="0"/>
              </a:rPr>
              <a:t>University </a:t>
            </a:r>
            <a:r>
              <a:rPr lang="de-DE" altLang="en-US" sz="800" b="0" dirty="0" err="1">
                <a:solidFill>
                  <a:schemeClr val="accent1"/>
                </a:solidFill>
                <a:cs typeface="Arial" charset="0"/>
              </a:rPr>
              <a:t>of</a:t>
            </a:r>
            <a:r>
              <a:rPr lang="de-DE" altLang="en-US" sz="800" b="0" dirty="0">
                <a:solidFill>
                  <a:schemeClr val="accent1"/>
                </a:solidFill>
                <a:cs typeface="Arial" charset="0"/>
              </a:rPr>
              <a:t> Michigan, Ann Arbor, MI, USA</a:t>
            </a: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6278679" y="6260876"/>
            <a:ext cx="5499339" cy="45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eaLnBrk="0" hangingPunct="0"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n-US" altLang="en-US" sz="800" b="0" dirty="0">
                <a:solidFill>
                  <a:srgbClr val="879BAA"/>
                </a:solidFill>
              </a:rPr>
              <a:t>* </a:t>
            </a:r>
            <a:r>
              <a:rPr lang="en-US" altLang="en-US" sz="800" dirty="0">
                <a:solidFill>
                  <a:srgbClr val="879BAA"/>
                </a:solidFill>
              </a:rPr>
              <a:t>Based on volumetric resolution available in competitive literature for systems greater than 70 cm bore size. Data on file.</a:t>
            </a:r>
            <a:endParaRPr lang="en-US" altLang="en-US" sz="800" b="0" dirty="0">
              <a:solidFill>
                <a:srgbClr val="879BAA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</a:pPr>
            <a:endParaRPr lang="en-US" altLang="en-US" sz="800" b="0" dirty="0">
              <a:solidFill>
                <a:srgbClr val="879BAA"/>
              </a:solidFill>
            </a:endParaRPr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597788" y="4465638"/>
            <a:ext cx="11122279" cy="106680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Rectangle 273"/>
          <p:cNvSpPr txBox="1">
            <a:spLocks noChangeArrowheads="1"/>
          </p:cNvSpPr>
          <p:nvPr/>
        </p:nvSpPr>
        <p:spPr bwMode="auto">
          <a:xfrm>
            <a:off x="458583" y="661575"/>
            <a:ext cx="10862560" cy="77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dirty="0"/>
              <a:t>Better i</a:t>
            </a:r>
            <a:r>
              <a:rPr lang="en-US" altLang="en-US" kern="0" dirty="0"/>
              <a:t>mage quality </a:t>
            </a:r>
            <a:r>
              <a:rPr lang="en-US" altLang="en-US" kern="0" dirty="0" smtClean="0"/>
              <a:t>via motion freeze</a:t>
            </a:r>
            <a:endParaRPr lang="en-US" altLang="en-US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1073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273"/>
          <p:cNvSpPr txBox="1">
            <a:spLocks noChangeArrowheads="1"/>
          </p:cNvSpPr>
          <p:nvPr/>
        </p:nvSpPr>
        <p:spPr bwMode="auto">
          <a:xfrm>
            <a:off x="458583" y="661575"/>
            <a:ext cx="10862560" cy="77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dirty="0"/>
              <a:t>Better i</a:t>
            </a:r>
            <a:r>
              <a:rPr lang="en-US" altLang="en-US" kern="0" dirty="0"/>
              <a:t>mage quality </a:t>
            </a:r>
            <a:r>
              <a:rPr lang="en-US" altLang="en-US" kern="0" dirty="0" smtClean="0"/>
              <a:t>via motion correction</a:t>
            </a:r>
            <a:endParaRPr lang="en-US" altLang="en-US" kern="0" dirty="0" smtClean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71" b="5129"/>
          <a:stretch/>
        </p:blipFill>
        <p:spPr bwMode="auto">
          <a:xfrm>
            <a:off x="2105166" y="1991638"/>
            <a:ext cx="5040630" cy="126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722" y="1774209"/>
            <a:ext cx="4566681" cy="475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 flipH="1">
            <a:off x="3960671" y="1245927"/>
            <a:ext cx="14970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dirty="0"/>
              <a:t>Cancer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 flipH="1">
            <a:off x="8964802" y="1286870"/>
            <a:ext cx="14970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800" dirty="0"/>
              <a:t>Cardiac</a:t>
            </a: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060812" y="6603241"/>
            <a:ext cx="9853683" cy="25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I.Hong, S.Furst, J.Jones, M.Casey, “The strategy of elastic motion corrections”, Proc. IEEE Medical Imaging Conference, Seoul, South Korea, 10/27-11/2, 2013. </a:t>
            </a: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175848" y="1380643"/>
            <a:ext cx="2048736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78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358775" indent="-1778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538163" indent="-1778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717550" indent="-177800" algn="l" rtl="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1174750" indent="-177800" algn="l" rtl="0" fontAlgn="base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1631950" indent="-177800" algn="l" rtl="0" fontAlgn="base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2089150" indent="-177800" algn="l" rtl="0" fontAlgn="base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2546350" indent="-177800" algn="l" rtl="0" fontAlgn="base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Compared to </a:t>
            </a:r>
            <a:r>
              <a:rPr kumimoji="0" lang="en-US" alt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motion freeze  </a:t>
            </a:r>
            <a:r>
              <a:rPr kumimoji="0" lang="en-US" altLang="en-US" sz="200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(or gating)</a:t>
            </a:r>
            <a:r>
              <a:rPr kumimoji="0" lang="en-US" altLang="en-US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endParaRPr kumimoji="0" lang="en-US" altLang="en-US" sz="20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r>
              <a:rPr kumimoji="0" lang="en-US" alt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motion correction 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recovers</a:t>
            </a:r>
            <a:r>
              <a:rPr kumimoji="0" lang="en-US" alt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 more data 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r>
              <a:rPr kumimoji="0" lang="en-US" alt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(reduced noise)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endParaRPr lang="en-US" altLang="en-US" sz="2000" kern="0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endParaRPr lang="en-US" altLang="en-US" sz="2000" kern="0" noProof="0" dirty="0" smtClean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endParaRPr lang="en-US" altLang="en-US" sz="2000" kern="0" noProof="0" dirty="0" smtClean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ADBECB"/>
              </a:buClr>
              <a:buSzTx/>
              <a:tabLst/>
              <a:defRPr/>
            </a:pPr>
            <a:r>
              <a:rPr lang="en-US" altLang="en-US" sz="14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EMC=elastic motion correction</a:t>
            </a:r>
            <a:endParaRPr lang="en-US" altLang="en-US" sz="1400" kern="0" noProof="0" dirty="0" smtClean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" b="70319"/>
          <a:stretch/>
        </p:blipFill>
        <p:spPr bwMode="auto">
          <a:xfrm>
            <a:off x="2119502" y="3481114"/>
            <a:ext cx="5041900" cy="13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27" b="37235"/>
          <a:stretch/>
        </p:blipFill>
        <p:spPr bwMode="auto">
          <a:xfrm>
            <a:off x="2119502" y="5109497"/>
            <a:ext cx="5041900" cy="1315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76213" y="5104263"/>
            <a:ext cx="1009935" cy="1874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>
                <a:solidFill>
                  <a:srgbClr val="FF0000"/>
                </a:solidFill>
              </a:rPr>
              <a:t>Gated image</a:t>
            </a:r>
          </a:p>
        </p:txBody>
      </p:sp>
    </p:spTree>
    <p:extLst>
      <p:ext uri="{BB962C8B-B14F-4D97-AF65-F5344CB8AC3E}">
        <p14:creationId xmlns:p14="http://schemas.microsoft.com/office/powerpoint/2010/main" val="105016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539752" y="1433441"/>
            <a:ext cx="10981083" cy="2219426"/>
            <a:chOff x="549276" y="983683"/>
            <a:chExt cx="7299324" cy="1603923"/>
          </a:xfrm>
        </p:grpSpPr>
        <p:sp>
          <p:nvSpPr>
            <p:cNvPr id="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" name="Chevron 9"/>
            <p:cNvSpPr>
              <a:spLocks noChangeArrowheads="1"/>
            </p:cNvSpPr>
            <p:nvPr/>
          </p:nvSpPr>
          <p:spPr bwMode="auto">
            <a:xfrm>
              <a:off x="549276" y="983683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539750" y="3814610"/>
            <a:ext cx="10981085" cy="1050023"/>
            <a:chOff x="549275" y="1828781"/>
            <a:chExt cx="7299325" cy="758825"/>
          </a:xfrm>
        </p:grpSpPr>
        <p:sp>
          <p:nvSpPr>
            <p:cNvPr id="3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4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2094948" y="2856894"/>
            <a:ext cx="5246949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/>
              <a:t>Enabling </a:t>
            </a:r>
            <a:r>
              <a:rPr lang="en-US" altLang="en-US" sz="2800" kern="0" dirty="0" smtClean="0"/>
              <a:t>promising applications</a:t>
            </a:r>
            <a:endParaRPr lang="en-US" altLang="en-US" sz="2800" kern="0" dirty="0"/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2045255" y="4077931"/>
            <a:ext cx="7282764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2800" kern="0" dirty="0" smtClean="0"/>
              <a:t>Enabling better workflow and patient comfort</a:t>
            </a:r>
            <a:endParaRPr lang="en-US" altLang="en-US" sz="2800" kern="0" dirty="0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539750" y="5073879"/>
            <a:ext cx="10981085" cy="1050023"/>
            <a:chOff x="549275" y="1828781"/>
            <a:chExt cx="7299325" cy="758825"/>
          </a:xfrm>
        </p:grpSpPr>
        <p:sp>
          <p:nvSpPr>
            <p:cNvPr id="1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5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7" name="TextBox 13"/>
            <p:cNvSpPr txBox="1">
              <a:spLocks noChangeArrowheads="1"/>
            </p:cNvSpPr>
            <p:nvPr/>
          </p:nvSpPr>
          <p:spPr bwMode="auto">
            <a:xfrm>
              <a:off x="1590110" y="2050273"/>
              <a:ext cx="2051387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</a:t>
              </a:r>
              <a:r>
                <a:rPr lang="en-US" altLang="en-US" sz="2800" kern="0" dirty="0" smtClean="0"/>
                <a:t>research</a:t>
              </a:r>
              <a:endParaRPr lang="en-US" altLang="en-US" sz="2800" kern="0" dirty="0"/>
            </a:p>
          </p:txBody>
        </p:sp>
      </p:grpSp>
      <p:sp>
        <p:nvSpPr>
          <p:cNvPr id="30" name="Rounded Rectangle 8"/>
          <p:cNvSpPr>
            <a:spLocks noChangeArrowheads="1"/>
          </p:cNvSpPr>
          <p:nvPr/>
        </p:nvSpPr>
        <p:spPr bwMode="auto">
          <a:xfrm>
            <a:off x="1155885" y="1433441"/>
            <a:ext cx="10374474" cy="105002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2105650" y="1693667"/>
            <a:ext cx="4825360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 smtClean="0"/>
              <a:t>Enabling better image quality</a:t>
            </a:r>
            <a:endParaRPr lang="en-US" altLang="en-US" sz="2800" kern="0" dirty="0"/>
          </a:p>
        </p:txBody>
      </p:sp>
      <p:sp>
        <p:nvSpPr>
          <p:cNvPr id="19" name="Chevron 9"/>
          <p:cNvSpPr>
            <a:spLocks noChangeArrowheads="1"/>
          </p:cNvSpPr>
          <p:nvPr/>
        </p:nvSpPr>
        <p:spPr bwMode="auto">
          <a:xfrm>
            <a:off x="539750" y="2602844"/>
            <a:ext cx="1370846" cy="1050023"/>
          </a:xfrm>
          <a:prstGeom prst="chevron">
            <a:avLst>
              <a:gd name="adj" fmla="val 50074"/>
            </a:avLst>
          </a:prstGeom>
          <a:solidFill>
            <a:srgbClr val="AAB414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1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49" y="263524"/>
            <a:ext cx="11591291" cy="89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Promising applications for PET: prostate cancer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6014" y="758402"/>
            <a:ext cx="11832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New applications for improved detectability: prostate cancer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1277756"/>
            <a:ext cx="1219835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10000"/>
              </a:spcBef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2" eaLnBrk="1" hangingPunct="1">
              <a:spcBef>
                <a:spcPct val="0"/>
              </a:spcBef>
              <a:buClrTx/>
              <a:buBlip>
                <a:blip r:embed="rId2"/>
              </a:buBlip>
            </a:pPr>
            <a:r>
              <a:rPr lang="en-US" altLang="en-US" dirty="0" smtClean="0"/>
              <a:t> Prostate cancer is the leading cancer for men</a:t>
            </a:r>
          </a:p>
          <a:p>
            <a:pPr marL="457200" lvl="2" eaLnBrk="1" hangingPunct="1">
              <a:spcBef>
                <a:spcPct val="0"/>
              </a:spcBef>
              <a:buClrTx/>
              <a:buBlip>
                <a:blip r:embed="rId2"/>
              </a:buBlip>
            </a:pPr>
            <a:r>
              <a:rPr lang="en-US" altLang="en-US" dirty="0" smtClean="0"/>
              <a:t> Imaging is very poor, “blind” biopsy is the common diagnostic tool</a:t>
            </a:r>
          </a:p>
          <a:p>
            <a:pPr marL="457200" lvl="2" eaLnBrk="1" hangingPunct="1">
              <a:spcBef>
                <a:spcPct val="0"/>
              </a:spcBef>
              <a:buClrTx/>
              <a:buNone/>
            </a:pPr>
            <a:r>
              <a:rPr lang="en-US" altLang="en-US" u="sng" dirty="0" smtClean="0"/>
              <a:t>Objectives:</a:t>
            </a:r>
          </a:p>
          <a:p>
            <a:pPr marL="457200" lvl="2" eaLnBrk="1" hangingPunct="1">
              <a:spcBef>
                <a:spcPct val="0"/>
              </a:spcBef>
              <a:buClrTx/>
              <a:buBlip>
                <a:blip r:embed="rId2"/>
              </a:buBlip>
            </a:pPr>
            <a:r>
              <a:rPr lang="en-US" altLang="en-US" dirty="0" smtClean="0"/>
              <a:t> Imaging to guide or replace the biopsy</a:t>
            </a:r>
          </a:p>
          <a:p>
            <a:pPr marL="457200" lvl="2" eaLnBrk="1" hangingPunct="1">
              <a:spcBef>
                <a:spcPct val="0"/>
              </a:spcBef>
              <a:buClrTx/>
              <a:buBlip>
                <a:blip r:embed="rId2"/>
              </a:buBlip>
            </a:pPr>
            <a:r>
              <a:rPr lang="en-US" altLang="en-US" dirty="0"/>
              <a:t> </a:t>
            </a:r>
            <a:r>
              <a:rPr lang="en-US" altLang="en-US" dirty="0" smtClean="0"/>
              <a:t>exploit potential of new specific PET tracers (PSMA based and others)</a:t>
            </a:r>
          </a:p>
          <a:p>
            <a:pPr marL="457200" lvl="2" eaLnBrk="1" hangingPunct="1">
              <a:spcBef>
                <a:spcPct val="0"/>
              </a:spcBef>
              <a:buClrTx/>
              <a:buBlip>
                <a:blip r:embed="rId2"/>
              </a:buBlip>
            </a:pPr>
            <a:r>
              <a:rPr lang="en-US" altLang="en-US" dirty="0" smtClean="0"/>
              <a:t> Accurate </a:t>
            </a:r>
            <a:r>
              <a:rPr lang="en-US" altLang="en-US" dirty="0"/>
              <a:t>localization of primary tumor and local affected lymph </a:t>
            </a:r>
            <a:r>
              <a:rPr lang="en-US" altLang="en-US" dirty="0" smtClean="0"/>
              <a:t>nodes</a:t>
            </a:r>
            <a:endParaRPr lang="en-US" altLang="en-US" sz="3600" dirty="0"/>
          </a:p>
        </p:txBody>
      </p:sp>
      <p:grpSp>
        <p:nvGrpSpPr>
          <p:cNvPr id="8" name="Group 7"/>
          <p:cNvGrpSpPr/>
          <p:nvPr/>
        </p:nvGrpSpPr>
        <p:grpSpPr>
          <a:xfrm>
            <a:off x="853943" y="3154683"/>
            <a:ext cx="10761595" cy="3604944"/>
            <a:chOff x="640123" y="3154683"/>
            <a:chExt cx="8066995" cy="3604944"/>
          </a:xfrm>
        </p:grpSpPr>
        <p:grpSp>
          <p:nvGrpSpPr>
            <p:cNvPr id="9" name="Group 8"/>
            <p:cNvGrpSpPr/>
            <p:nvPr/>
          </p:nvGrpSpPr>
          <p:grpSpPr>
            <a:xfrm>
              <a:off x="1280196" y="3977634"/>
              <a:ext cx="2516902" cy="1961460"/>
              <a:chOff x="1997174" y="3839744"/>
              <a:chExt cx="2516902" cy="1961460"/>
            </a:xfrm>
          </p:grpSpPr>
          <p:pic>
            <p:nvPicPr>
              <p:cNvPr id="12" name="Picture 11"/>
              <p:cNvPicPr preferRelativeResize="0"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163" t="21261" r="36726" b="55220"/>
              <a:stretch/>
            </p:blipFill>
            <p:spPr bwMode="auto">
              <a:xfrm>
                <a:off x="1997174" y="3839744"/>
                <a:ext cx="2516902" cy="19614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</a:extLst>
            </p:spPr>
          </p:pic>
          <p:cxnSp>
            <p:nvCxnSpPr>
              <p:cNvPr id="13" name="Straight Arrow Connector 12"/>
              <p:cNvCxnSpPr/>
              <p:nvPr/>
            </p:nvCxnSpPr>
            <p:spPr>
              <a:xfrm>
                <a:off x="3472673" y="4886880"/>
                <a:ext cx="304800" cy="33337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3704038" y="4516019"/>
                <a:ext cx="304800" cy="33337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0123" y="3154683"/>
              <a:ext cx="806699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000" dirty="0" smtClean="0">
                  <a:solidFill>
                    <a:srgbClr val="FF0000"/>
                  </a:solidFill>
                </a:rPr>
                <a:t>Detection and localization of extra capsular lesion and lymph node</a:t>
              </a:r>
            </a:p>
            <a:p>
              <a:pPr algn="ctr">
                <a:spcBef>
                  <a:spcPts val="600"/>
                </a:spcBef>
              </a:pPr>
              <a:r>
                <a:rPr lang="en-US" sz="2000" dirty="0" smtClean="0">
                  <a:solidFill>
                    <a:srgbClr val="FF0000"/>
                  </a:solidFill>
                </a:rPr>
                <a:t>Simulation with </a:t>
              </a:r>
              <a:r>
                <a:rPr lang="en-US" sz="2000" baseline="30000" dirty="0" smtClean="0">
                  <a:solidFill>
                    <a:srgbClr val="FF0000"/>
                  </a:solidFill>
                </a:rPr>
                <a:t>11</a:t>
              </a:r>
              <a:r>
                <a:rPr lang="en-US" sz="2000" dirty="0" smtClean="0">
                  <a:solidFill>
                    <a:srgbClr val="FF0000"/>
                  </a:solidFill>
                </a:rPr>
                <a:t>C-choline (6mm lesions, SUV 8)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1469435" y="5897853"/>
              <a:ext cx="2228056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2000" dirty="0" smtClean="0"/>
                <a:t>Low resolution OSEM</a:t>
              </a:r>
            </a:p>
            <a:p>
              <a:pPr algn="ctr" eaLnBrk="1" hangingPunct="1"/>
              <a:r>
                <a:rPr lang="en-US" altLang="en-US" sz="2000" dirty="0" smtClean="0"/>
                <a:t>5.5 mm pixel, 6 mm filter</a:t>
              </a:r>
              <a:endParaRPr lang="en-US" altLang="en-US" sz="20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33229" y="3977634"/>
            <a:ext cx="4280783" cy="2817916"/>
            <a:chOff x="4520059" y="3977634"/>
            <a:chExt cx="3208916" cy="2817916"/>
          </a:xfrm>
        </p:grpSpPr>
        <p:grpSp>
          <p:nvGrpSpPr>
            <p:cNvPr id="16" name="Group 15"/>
            <p:cNvGrpSpPr/>
            <p:nvPr/>
          </p:nvGrpSpPr>
          <p:grpSpPr>
            <a:xfrm>
              <a:off x="5212073" y="3977634"/>
              <a:ext cx="2516902" cy="1976318"/>
              <a:chOff x="4583585" y="3839744"/>
              <a:chExt cx="2516902" cy="1976318"/>
            </a:xfrm>
          </p:grpSpPr>
          <p:pic>
            <p:nvPicPr>
              <p:cNvPr id="18" name="Picture 17"/>
              <p:cNvPicPr preferRelativeResize="0"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152" t="21282" r="2625" b="54932"/>
              <a:stretch/>
            </p:blipFill>
            <p:spPr bwMode="auto">
              <a:xfrm>
                <a:off x="4583585" y="3839744"/>
                <a:ext cx="2516902" cy="19763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4F81BD"/>
                    </a:solidFill>
                  </a14:hiddenFill>
                </a:ext>
              </a:extLst>
            </p:spPr>
          </p:pic>
          <p:cxnSp>
            <p:nvCxnSpPr>
              <p:cNvPr id="19" name="Straight Arrow Connector 18"/>
              <p:cNvCxnSpPr/>
              <p:nvPr/>
            </p:nvCxnSpPr>
            <p:spPr>
              <a:xfrm>
                <a:off x="6018935" y="4871730"/>
                <a:ext cx="304800" cy="33337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6250301" y="4486755"/>
                <a:ext cx="304800" cy="33337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4520059" y="5933776"/>
              <a:ext cx="3067992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2000" dirty="0" smtClean="0"/>
                <a:t>High resolution OSEM+PSF+TOF</a:t>
              </a:r>
            </a:p>
            <a:p>
              <a:pPr algn="ctr" eaLnBrk="1" hangingPunct="1"/>
              <a:r>
                <a:rPr lang="en-US" altLang="en-US" sz="2000" dirty="0" smtClean="0"/>
                <a:t>2 mm pixel, 2 mm filter</a:t>
              </a:r>
              <a:endParaRPr lang="en-US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7739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69576" y="3981594"/>
            <a:ext cx="5269716" cy="2800507"/>
            <a:chOff x="6869576" y="3981594"/>
            <a:chExt cx="5269716" cy="2800507"/>
          </a:xfrm>
        </p:grpSpPr>
        <p:pic>
          <p:nvPicPr>
            <p:cNvPr id="8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0" t="2148" r="67662" b="77206"/>
            <a:stretch/>
          </p:blipFill>
          <p:spPr>
            <a:xfrm>
              <a:off x="6874689" y="4145321"/>
              <a:ext cx="5264603" cy="1310528"/>
            </a:xfrm>
            <a:prstGeom prst="rect">
              <a:avLst/>
            </a:prstGeom>
          </p:spPr>
        </p:pic>
        <p:pic>
          <p:nvPicPr>
            <p:cNvPr id="10" name="Content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73" t="52307" r="34338" b="27275"/>
            <a:stretch/>
          </p:blipFill>
          <p:spPr>
            <a:xfrm>
              <a:off x="6869576" y="5515256"/>
              <a:ext cx="5261464" cy="126684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869576" y="5446520"/>
              <a:ext cx="4513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b="1" dirty="0" smtClean="0">
                  <a:solidFill>
                    <a:srgbClr val="FF0000"/>
                  </a:solidFill>
                </a:rPr>
                <a:t>0.1 </a:t>
              </a:r>
              <a:r>
                <a:rPr lang="en-US" sz="1800" b="1" dirty="0" err="1" smtClean="0">
                  <a:solidFill>
                    <a:srgbClr val="FF0000"/>
                  </a:solidFill>
                </a:rPr>
                <a:t>mSv</a:t>
              </a:r>
              <a:r>
                <a:rPr lang="en-US" sz="1800" b="1" dirty="0" smtClean="0">
                  <a:solidFill>
                    <a:srgbClr val="FF0000"/>
                  </a:solidFill>
                </a:rPr>
                <a:t> PET </a:t>
              </a:r>
              <a:endParaRPr lang="en-US" sz="18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69576" y="3981594"/>
              <a:ext cx="3415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b="1" dirty="0" smtClean="0">
                  <a:solidFill>
                    <a:srgbClr val="FF0000"/>
                  </a:solidFill>
                </a:rPr>
                <a:t>10 </a:t>
              </a:r>
              <a:r>
                <a:rPr lang="en-US" sz="1800" b="1" dirty="0" err="1" smtClean="0">
                  <a:solidFill>
                    <a:srgbClr val="FF0000"/>
                  </a:solidFill>
                </a:rPr>
                <a:t>mSv</a:t>
              </a:r>
              <a:r>
                <a:rPr lang="en-US" sz="1800" b="1" dirty="0" smtClean="0">
                  <a:solidFill>
                    <a:srgbClr val="FF0000"/>
                  </a:solidFill>
                </a:rPr>
                <a:t> PET</a:t>
              </a:r>
              <a:endParaRPr lang="en-US" sz="18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6014" y="777269"/>
            <a:ext cx="11832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/>
              <a:t>New applications for improved detectability: lung cancer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80" t="56855" r="29721" b="6250"/>
          <a:stretch/>
        </p:blipFill>
        <p:spPr bwMode="auto">
          <a:xfrm>
            <a:off x="7043563" y="1234464"/>
            <a:ext cx="5154787" cy="269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38" t="13281" r="42313" b="63868"/>
          <a:stretch/>
        </p:blipFill>
        <p:spPr bwMode="auto">
          <a:xfrm>
            <a:off x="366013" y="1325902"/>
            <a:ext cx="4391358" cy="175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59725" y="3316647"/>
            <a:ext cx="646505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tx1"/>
                </a:solidFill>
              </a:rPr>
              <a:t>Low-dose CT screening of persons with high risk for lung cancer): </a:t>
            </a:r>
          </a:p>
          <a:p>
            <a:pPr algn="just"/>
            <a:r>
              <a:rPr lang="en-US" sz="2000" b="1" u="sng" dirty="0" smtClean="0">
                <a:solidFill>
                  <a:schemeClr val="tx1"/>
                </a:solidFill>
              </a:rPr>
              <a:t>effective</a:t>
            </a:r>
            <a:r>
              <a:rPr lang="en-US" sz="2000" b="1" dirty="0" smtClean="0">
                <a:solidFill>
                  <a:schemeClr val="tx1"/>
                </a:solidFill>
              </a:rPr>
              <a:t>, but  95% false positives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57680" y="2533650"/>
            <a:ext cx="11498183" cy="3798854"/>
            <a:chOff x="193159" y="2533650"/>
            <a:chExt cx="8619148" cy="3798854"/>
          </a:xfrm>
        </p:grpSpPr>
        <p:sp>
          <p:nvSpPr>
            <p:cNvPr id="17" name="Rectangle 16"/>
            <p:cNvSpPr/>
            <p:nvPr/>
          </p:nvSpPr>
          <p:spPr>
            <a:xfrm>
              <a:off x="193159" y="4855176"/>
              <a:ext cx="416013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2000" b="1" dirty="0">
                  <a:solidFill>
                    <a:schemeClr val="tx1"/>
                  </a:solidFill>
                </a:rPr>
                <a:t>Low-dose </a:t>
              </a:r>
              <a:r>
                <a:rPr lang="en-US" sz="2000" b="1" dirty="0" smtClean="0">
                  <a:solidFill>
                    <a:schemeClr val="tx1"/>
                  </a:solidFill>
                </a:rPr>
                <a:t>PET/CT </a:t>
              </a:r>
              <a:r>
                <a:rPr lang="en-US" sz="2000" b="1" dirty="0">
                  <a:solidFill>
                    <a:schemeClr val="tx1"/>
                  </a:solidFill>
                </a:rPr>
                <a:t>screening of persons with high risk for lung </a:t>
              </a:r>
              <a:r>
                <a:rPr lang="en-US" sz="2000" b="1" dirty="0" smtClean="0">
                  <a:solidFill>
                    <a:schemeClr val="tx1"/>
                  </a:solidFill>
                </a:rPr>
                <a:t>cancer? </a:t>
              </a:r>
            </a:p>
            <a:p>
              <a:pPr algn="just"/>
              <a:r>
                <a:rPr lang="en-US" sz="2000" b="1" u="sng" dirty="0" smtClean="0">
                  <a:solidFill>
                    <a:schemeClr val="tx1"/>
                  </a:solidFill>
                </a:rPr>
                <a:t>More </a:t>
              </a:r>
              <a:r>
                <a:rPr lang="en-US" sz="2000" b="1" u="sng" dirty="0">
                  <a:solidFill>
                    <a:schemeClr val="tx1"/>
                  </a:solidFill>
                </a:rPr>
                <a:t>effective</a:t>
              </a:r>
              <a:r>
                <a:rPr lang="en-US" sz="2000" b="1" dirty="0">
                  <a:solidFill>
                    <a:schemeClr val="tx1"/>
                  </a:solidFill>
                </a:rPr>
                <a:t>, </a:t>
              </a:r>
              <a:r>
                <a:rPr lang="en-US" sz="2000" b="1" dirty="0" smtClean="0">
                  <a:solidFill>
                    <a:schemeClr val="tx1"/>
                  </a:solidFill>
                </a:rPr>
                <a:t>and much fewer false positives!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940863" y="2533650"/>
              <a:ext cx="2871444" cy="934089"/>
              <a:chOff x="5940863" y="2533650"/>
              <a:chExt cx="2871444" cy="934089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5940863" y="2533650"/>
                <a:ext cx="2355412" cy="934089"/>
              </a:xfrm>
              <a:custGeom>
                <a:avLst/>
                <a:gdLst>
                  <a:gd name="connsiteX0" fmla="*/ 2355412 w 2355412"/>
                  <a:gd name="connsiteY0" fmla="*/ 0 h 934089"/>
                  <a:gd name="connsiteX1" fmla="*/ 2145862 w 2355412"/>
                  <a:gd name="connsiteY1" fmla="*/ 9525 h 934089"/>
                  <a:gd name="connsiteX2" fmla="*/ 1993462 w 2355412"/>
                  <a:gd name="connsiteY2" fmla="*/ 28575 h 934089"/>
                  <a:gd name="connsiteX3" fmla="*/ 1936312 w 2355412"/>
                  <a:gd name="connsiteY3" fmla="*/ 47625 h 934089"/>
                  <a:gd name="connsiteX4" fmla="*/ 1907737 w 2355412"/>
                  <a:gd name="connsiteY4" fmla="*/ 57150 h 934089"/>
                  <a:gd name="connsiteX5" fmla="*/ 1879162 w 2355412"/>
                  <a:gd name="connsiteY5" fmla="*/ 76200 h 934089"/>
                  <a:gd name="connsiteX6" fmla="*/ 1850587 w 2355412"/>
                  <a:gd name="connsiteY6" fmla="*/ 85725 h 934089"/>
                  <a:gd name="connsiteX7" fmla="*/ 1822012 w 2355412"/>
                  <a:gd name="connsiteY7" fmla="*/ 104775 h 934089"/>
                  <a:gd name="connsiteX8" fmla="*/ 1793437 w 2355412"/>
                  <a:gd name="connsiteY8" fmla="*/ 114300 h 934089"/>
                  <a:gd name="connsiteX9" fmla="*/ 1764862 w 2355412"/>
                  <a:gd name="connsiteY9" fmla="*/ 133350 h 934089"/>
                  <a:gd name="connsiteX10" fmla="*/ 1736287 w 2355412"/>
                  <a:gd name="connsiteY10" fmla="*/ 142875 h 934089"/>
                  <a:gd name="connsiteX11" fmla="*/ 1679137 w 2355412"/>
                  <a:gd name="connsiteY11" fmla="*/ 171450 h 934089"/>
                  <a:gd name="connsiteX12" fmla="*/ 1583887 w 2355412"/>
                  <a:gd name="connsiteY12" fmla="*/ 219075 h 934089"/>
                  <a:gd name="connsiteX13" fmla="*/ 1555312 w 2355412"/>
                  <a:gd name="connsiteY13" fmla="*/ 228600 h 934089"/>
                  <a:gd name="connsiteX14" fmla="*/ 1526737 w 2355412"/>
                  <a:gd name="connsiteY14" fmla="*/ 247650 h 934089"/>
                  <a:gd name="connsiteX15" fmla="*/ 1488637 w 2355412"/>
                  <a:gd name="connsiteY15" fmla="*/ 257175 h 934089"/>
                  <a:gd name="connsiteX16" fmla="*/ 1460062 w 2355412"/>
                  <a:gd name="connsiteY16" fmla="*/ 266700 h 934089"/>
                  <a:gd name="connsiteX17" fmla="*/ 1355287 w 2355412"/>
                  <a:gd name="connsiteY17" fmla="*/ 295275 h 934089"/>
                  <a:gd name="connsiteX18" fmla="*/ 1326712 w 2355412"/>
                  <a:gd name="connsiteY18" fmla="*/ 314325 h 934089"/>
                  <a:gd name="connsiteX19" fmla="*/ 1298137 w 2355412"/>
                  <a:gd name="connsiteY19" fmla="*/ 323850 h 934089"/>
                  <a:gd name="connsiteX20" fmla="*/ 1231462 w 2355412"/>
                  <a:gd name="connsiteY20" fmla="*/ 342900 h 934089"/>
                  <a:gd name="connsiteX21" fmla="*/ 1202887 w 2355412"/>
                  <a:gd name="connsiteY21" fmla="*/ 361950 h 934089"/>
                  <a:gd name="connsiteX22" fmla="*/ 1174312 w 2355412"/>
                  <a:gd name="connsiteY22" fmla="*/ 371475 h 934089"/>
                  <a:gd name="connsiteX23" fmla="*/ 1145737 w 2355412"/>
                  <a:gd name="connsiteY23" fmla="*/ 390525 h 934089"/>
                  <a:gd name="connsiteX24" fmla="*/ 1117162 w 2355412"/>
                  <a:gd name="connsiteY24" fmla="*/ 400050 h 934089"/>
                  <a:gd name="connsiteX25" fmla="*/ 1079062 w 2355412"/>
                  <a:gd name="connsiteY25" fmla="*/ 419100 h 934089"/>
                  <a:gd name="connsiteX26" fmla="*/ 1050487 w 2355412"/>
                  <a:gd name="connsiteY26" fmla="*/ 428625 h 934089"/>
                  <a:gd name="connsiteX27" fmla="*/ 993337 w 2355412"/>
                  <a:gd name="connsiteY27" fmla="*/ 466725 h 934089"/>
                  <a:gd name="connsiteX28" fmla="*/ 888562 w 2355412"/>
                  <a:gd name="connsiteY28" fmla="*/ 514350 h 934089"/>
                  <a:gd name="connsiteX29" fmla="*/ 831412 w 2355412"/>
                  <a:gd name="connsiteY29" fmla="*/ 552450 h 934089"/>
                  <a:gd name="connsiteX30" fmla="*/ 802837 w 2355412"/>
                  <a:gd name="connsiteY30" fmla="*/ 571500 h 934089"/>
                  <a:gd name="connsiteX31" fmla="*/ 745687 w 2355412"/>
                  <a:gd name="connsiteY31" fmla="*/ 600075 h 934089"/>
                  <a:gd name="connsiteX32" fmla="*/ 717112 w 2355412"/>
                  <a:gd name="connsiteY32" fmla="*/ 609600 h 934089"/>
                  <a:gd name="connsiteX33" fmla="*/ 688537 w 2355412"/>
                  <a:gd name="connsiteY33" fmla="*/ 628650 h 934089"/>
                  <a:gd name="connsiteX34" fmla="*/ 659962 w 2355412"/>
                  <a:gd name="connsiteY34" fmla="*/ 638175 h 934089"/>
                  <a:gd name="connsiteX35" fmla="*/ 621862 w 2355412"/>
                  <a:gd name="connsiteY35" fmla="*/ 657225 h 934089"/>
                  <a:gd name="connsiteX36" fmla="*/ 593287 w 2355412"/>
                  <a:gd name="connsiteY36" fmla="*/ 676275 h 934089"/>
                  <a:gd name="connsiteX37" fmla="*/ 564712 w 2355412"/>
                  <a:gd name="connsiteY37" fmla="*/ 685800 h 934089"/>
                  <a:gd name="connsiteX38" fmla="*/ 536137 w 2355412"/>
                  <a:gd name="connsiteY38" fmla="*/ 704850 h 934089"/>
                  <a:gd name="connsiteX39" fmla="*/ 507562 w 2355412"/>
                  <a:gd name="connsiteY39" fmla="*/ 714375 h 934089"/>
                  <a:gd name="connsiteX40" fmla="*/ 478987 w 2355412"/>
                  <a:gd name="connsiteY40" fmla="*/ 733425 h 934089"/>
                  <a:gd name="connsiteX41" fmla="*/ 450412 w 2355412"/>
                  <a:gd name="connsiteY41" fmla="*/ 742950 h 934089"/>
                  <a:gd name="connsiteX42" fmla="*/ 421837 w 2355412"/>
                  <a:gd name="connsiteY42" fmla="*/ 762000 h 934089"/>
                  <a:gd name="connsiteX43" fmla="*/ 393262 w 2355412"/>
                  <a:gd name="connsiteY43" fmla="*/ 771525 h 934089"/>
                  <a:gd name="connsiteX44" fmla="*/ 336112 w 2355412"/>
                  <a:gd name="connsiteY44" fmla="*/ 809625 h 934089"/>
                  <a:gd name="connsiteX45" fmla="*/ 307537 w 2355412"/>
                  <a:gd name="connsiteY45" fmla="*/ 828675 h 934089"/>
                  <a:gd name="connsiteX46" fmla="*/ 221812 w 2355412"/>
                  <a:gd name="connsiteY46" fmla="*/ 857250 h 934089"/>
                  <a:gd name="connsiteX47" fmla="*/ 193237 w 2355412"/>
                  <a:gd name="connsiteY47" fmla="*/ 866775 h 934089"/>
                  <a:gd name="connsiteX48" fmla="*/ 164662 w 2355412"/>
                  <a:gd name="connsiteY48" fmla="*/ 885825 h 934089"/>
                  <a:gd name="connsiteX49" fmla="*/ 126562 w 2355412"/>
                  <a:gd name="connsiteY49" fmla="*/ 895350 h 934089"/>
                  <a:gd name="connsiteX50" fmla="*/ 69412 w 2355412"/>
                  <a:gd name="connsiteY50" fmla="*/ 914400 h 934089"/>
                  <a:gd name="connsiteX51" fmla="*/ 40837 w 2355412"/>
                  <a:gd name="connsiteY51" fmla="*/ 923925 h 934089"/>
                  <a:gd name="connsiteX52" fmla="*/ 2737 w 2355412"/>
                  <a:gd name="connsiteY52" fmla="*/ 933450 h 934089"/>
                  <a:gd name="connsiteX53" fmla="*/ 2737 w 2355412"/>
                  <a:gd name="connsiteY53" fmla="*/ 914400 h 93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355412" h="934089">
                    <a:moveTo>
                      <a:pt x="2355412" y="0"/>
                    </a:moveTo>
                    <a:lnTo>
                      <a:pt x="2145862" y="9525"/>
                    </a:lnTo>
                    <a:cubicBezTo>
                      <a:pt x="2119366" y="11181"/>
                      <a:pt x="2028841" y="19730"/>
                      <a:pt x="1993462" y="28575"/>
                    </a:cubicBezTo>
                    <a:cubicBezTo>
                      <a:pt x="1973981" y="33445"/>
                      <a:pt x="1955362" y="41275"/>
                      <a:pt x="1936312" y="47625"/>
                    </a:cubicBezTo>
                    <a:cubicBezTo>
                      <a:pt x="1926787" y="50800"/>
                      <a:pt x="1916091" y="51581"/>
                      <a:pt x="1907737" y="57150"/>
                    </a:cubicBezTo>
                    <a:cubicBezTo>
                      <a:pt x="1898212" y="63500"/>
                      <a:pt x="1889401" y="71080"/>
                      <a:pt x="1879162" y="76200"/>
                    </a:cubicBezTo>
                    <a:cubicBezTo>
                      <a:pt x="1870182" y="80690"/>
                      <a:pt x="1859567" y="81235"/>
                      <a:pt x="1850587" y="85725"/>
                    </a:cubicBezTo>
                    <a:cubicBezTo>
                      <a:pt x="1840348" y="90845"/>
                      <a:pt x="1832251" y="99655"/>
                      <a:pt x="1822012" y="104775"/>
                    </a:cubicBezTo>
                    <a:cubicBezTo>
                      <a:pt x="1813032" y="109265"/>
                      <a:pt x="1802417" y="109810"/>
                      <a:pt x="1793437" y="114300"/>
                    </a:cubicBezTo>
                    <a:cubicBezTo>
                      <a:pt x="1783198" y="119420"/>
                      <a:pt x="1775101" y="128230"/>
                      <a:pt x="1764862" y="133350"/>
                    </a:cubicBezTo>
                    <a:cubicBezTo>
                      <a:pt x="1755882" y="137840"/>
                      <a:pt x="1745267" y="138385"/>
                      <a:pt x="1736287" y="142875"/>
                    </a:cubicBezTo>
                    <a:cubicBezTo>
                      <a:pt x="1662429" y="179804"/>
                      <a:pt x="1750961" y="147509"/>
                      <a:pt x="1679137" y="171450"/>
                    </a:cubicBezTo>
                    <a:cubicBezTo>
                      <a:pt x="1642837" y="225900"/>
                      <a:pt x="1677429" y="187894"/>
                      <a:pt x="1583887" y="219075"/>
                    </a:cubicBezTo>
                    <a:cubicBezTo>
                      <a:pt x="1574362" y="222250"/>
                      <a:pt x="1564292" y="224110"/>
                      <a:pt x="1555312" y="228600"/>
                    </a:cubicBezTo>
                    <a:cubicBezTo>
                      <a:pt x="1545073" y="233720"/>
                      <a:pt x="1537259" y="243141"/>
                      <a:pt x="1526737" y="247650"/>
                    </a:cubicBezTo>
                    <a:cubicBezTo>
                      <a:pt x="1514705" y="252807"/>
                      <a:pt x="1501224" y="253579"/>
                      <a:pt x="1488637" y="257175"/>
                    </a:cubicBezTo>
                    <a:cubicBezTo>
                      <a:pt x="1478983" y="259933"/>
                      <a:pt x="1469802" y="264265"/>
                      <a:pt x="1460062" y="266700"/>
                    </a:cubicBezTo>
                    <a:cubicBezTo>
                      <a:pt x="1431435" y="273857"/>
                      <a:pt x="1379808" y="278928"/>
                      <a:pt x="1355287" y="295275"/>
                    </a:cubicBezTo>
                    <a:cubicBezTo>
                      <a:pt x="1345762" y="301625"/>
                      <a:pt x="1336951" y="309205"/>
                      <a:pt x="1326712" y="314325"/>
                    </a:cubicBezTo>
                    <a:cubicBezTo>
                      <a:pt x="1317732" y="318815"/>
                      <a:pt x="1307791" y="321092"/>
                      <a:pt x="1298137" y="323850"/>
                    </a:cubicBezTo>
                    <a:cubicBezTo>
                      <a:pt x="1283895" y="327919"/>
                      <a:pt x="1246687" y="335287"/>
                      <a:pt x="1231462" y="342900"/>
                    </a:cubicBezTo>
                    <a:cubicBezTo>
                      <a:pt x="1221223" y="348020"/>
                      <a:pt x="1213126" y="356830"/>
                      <a:pt x="1202887" y="361950"/>
                    </a:cubicBezTo>
                    <a:cubicBezTo>
                      <a:pt x="1193907" y="366440"/>
                      <a:pt x="1183292" y="366985"/>
                      <a:pt x="1174312" y="371475"/>
                    </a:cubicBezTo>
                    <a:cubicBezTo>
                      <a:pt x="1164073" y="376595"/>
                      <a:pt x="1155976" y="385405"/>
                      <a:pt x="1145737" y="390525"/>
                    </a:cubicBezTo>
                    <a:cubicBezTo>
                      <a:pt x="1136757" y="395015"/>
                      <a:pt x="1126390" y="396095"/>
                      <a:pt x="1117162" y="400050"/>
                    </a:cubicBezTo>
                    <a:cubicBezTo>
                      <a:pt x="1104111" y="405643"/>
                      <a:pt x="1092113" y="413507"/>
                      <a:pt x="1079062" y="419100"/>
                    </a:cubicBezTo>
                    <a:cubicBezTo>
                      <a:pt x="1069834" y="423055"/>
                      <a:pt x="1059264" y="423749"/>
                      <a:pt x="1050487" y="428625"/>
                    </a:cubicBezTo>
                    <a:cubicBezTo>
                      <a:pt x="1030473" y="439744"/>
                      <a:pt x="1015057" y="459485"/>
                      <a:pt x="993337" y="466725"/>
                    </a:cubicBezTo>
                    <a:cubicBezTo>
                      <a:pt x="952879" y="480211"/>
                      <a:pt x="931152" y="485957"/>
                      <a:pt x="888562" y="514350"/>
                    </a:cubicBezTo>
                    <a:lnTo>
                      <a:pt x="831412" y="552450"/>
                    </a:lnTo>
                    <a:cubicBezTo>
                      <a:pt x="821887" y="558800"/>
                      <a:pt x="813697" y="567880"/>
                      <a:pt x="802837" y="571500"/>
                    </a:cubicBezTo>
                    <a:cubicBezTo>
                      <a:pt x="731013" y="595441"/>
                      <a:pt x="819545" y="563146"/>
                      <a:pt x="745687" y="600075"/>
                    </a:cubicBezTo>
                    <a:cubicBezTo>
                      <a:pt x="736707" y="604565"/>
                      <a:pt x="726092" y="605110"/>
                      <a:pt x="717112" y="609600"/>
                    </a:cubicBezTo>
                    <a:cubicBezTo>
                      <a:pt x="706873" y="614720"/>
                      <a:pt x="698776" y="623530"/>
                      <a:pt x="688537" y="628650"/>
                    </a:cubicBezTo>
                    <a:cubicBezTo>
                      <a:pt x="679557" y="633140"/>
                      <a:pt x="669190" y="634220"/>
                      <a:pt x="659962" y="638175"/>
                    </a:cubicBezTo>
                    <a:cubicBezTo>
                      <a:pt x="646911" y="643768"/>
                      <a:pt x="634190" y="650180"/>
                      <a:pt x="621862" y="657225"/>
                    </a:cubicBezTo>
                    <a:cubicBezTo>
                      <a:pt x="611923" y="662905"/>
                      <a:pt x="603526" y="671155"/>
                      <a:pt x="593287" y="676275"/>
                    </a:cubicBezTo>
                    <a:cubicBezTo>
                      <a:pt x="584307" y="680765"/>
                      <a:pt x="573692" y="681310"/>
                      <a:pt x="564712" y="685800"/>
                    </a:cubicBezTo>
                    <a:cubicBezTo>
                      <a:pt x="554473" y="690920"/>
                      <a:pt x="546376" y="699730"/>
                      <a:pt x="536137" y="704850"/>
                    </a:cubicBezTo>
                    <a:cubicBezTo>
                      <a:pt x="527157" y="709340"/>
                      <a:pt x="516542" y="709885"/>
                      <a:pt x="507562" y="714375"/>
                    </a:cubicBezTo>
                    <a:cubicBezTo>
                      <a:pt x="497323" y="719495"/>
                      <a:pt x="489226" y="728305"/>
                      <a:pt x="478987" y="733425"/>
                    </a:cubicBezTo>
                    <a:cubicBezTo>
                      <a:pt x="470007" y="737915"/>
                      <a:pt x="459392" y="738460"/>
                      <a:pt x="450412" y="742950"/>
                    </a:cubicBezTo>
                    <a:cubicBezTo>
                      <a:pt x="440173" y="748070"/>
                      <a:pt x="432076" y="756880"/>
                      <a:pt x="421837" y="762000"/>
                    </a:cubicBezTo>
                    <a:cubicBezTo>
                      <a:pt x="412857" y="766490"/>
                      <a:pt x="402039" y="766649"/>
                      <a:pt x="393262" y="771525"/>
                    </a:cubicBezTo>
                    <a:cubicBezTo>
                      <a:pt x="373248" y="782644"/>
                      <a:pt x="355162" y="796925"/>
                      <a:pt x="336112" y="809625"/>
                    </a:cubicBezTo>
                    <a:cubicBezTo>
                      <a:pt x="326587" y="815975"/>
                      <a:pt x="318397" y="825055"/>
                      <a:pt x="307537" y="828675"/>
                    </a:cubicBezTo>
                    <a:lnTo>
                      <a:pt x="221812" y="857250"/>
                    </a:lnTo>
                    <a:cubicBezTo>
                      <a:pt x="212287" y="860425"/>
                      <a:pt x="201591" y="861206"/>
                      <a:pt x="193237" y="866775"/>
                    </a:cubicBezTo>
                    <a:cubicBezTo>
                      <a:pt x="183712" y="873125"/>
                      <a:pt x="175184" y="881316"/>
                      <a:pt x="164662" y="885825"/>
                    </a:cubicBezTo>
                    <a:cubicBezTo>
                      <a:pt x="152630" y="890982"/>
                      <a:pt x="139101" y="891588"/>
                      <a:pt x="126562" y="895350"/>
                    </a:cubicBezTo>
                    <a:cubicBezTo>
                      <a:pt x="107328" y="901120"/>
                      <a:pt x="88462" y="908050"/>
                      <a:pt x="69412" y="914400"/>
                    </a:cubicBezTo>
                    <a:cubicBezTo>
                      <a:pt x="59887" y="917575"/>
                      <a:pt x="50577" y="921490"/>
                      <a:pt x="40837" y="923925"/>
                    </a:cubicBezTo>
                    <a:cubicBezTo>
                      <a:pt x="28137" y="927100"/>
                      <a:pt x="15437" y="936625"/>
                      <a:pt x="2737" y="933450"/>
                    </a:cubicBezTo>
                    <a:cubicBezTo>
                      <a:pt x="-3423" y="931910"/>
                      <a:pt x="2737" y="920750"/>
                      <a:pt x="2737" y="914400"/>
                    </a:cubicBezTo>
                  </a:path>
                </a:pathLst>
              </a:custGeom>
              <a:noFill/>
              <a:ln>
                <a:solidFill>
                  <a:srgbClr val="0ACC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916855" y="2606049"/>
                <a:ext cx="8954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50"/>
                    </a:solidFill>
                    <a:latin typeface="Calibri" panose="020F0502020204030204" pitchFamily="34" charset="0"/>
                  </a:rPr>
                  <a:t>L</a:t>
                </a:r>
                <a:r>
                  <a:rPr lang="en-US" sz="1000" b="1" dirty="0" smtClean="0">
                    <a:solidFill>
                      <a:srgbClr val="00B050"/>
                    </a:solidFill>
                    <a:latin typeface="Calibri" panose="020F0502020204030204" pitchFamily="34" charset="0"/>
                  </a:rPr>
                  <a:t>ow-dose PET/CT ?</a:t>
                </a:r>
                <a:endParaRPr lang="en-US" sz="1000" b="1" dirty="0">
                  <a:solidFill>
                    <a:srgbClr val="00B050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539749" y="263524"/>
            <a:ext cx="11591291" cy="89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Promising applications for PET: lung cancer screening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398208" y="4601354"/>
            <a:ext cx="10800142" cy="2256646"/>
            <a:chOff x="1398208" y="4601354"/>
            <a:chExt cx="10800142" cy="2256646"/>
          </a:xfrm>
        </p:grpSpPr>
        <p:pic>
          <p:nvPicPr>
            <p:cNvPr id="23" name="Picture 22" descr="observerROC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1100" y="4601354"/>
              <a:ext cx="2047250" cy="2114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1398208" y="6304002"/>
              <a:ext cx="941081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</a:rPr>
                <a:t> </a:t>
              </a:r>
            </a:p>
            <a:p>
              <a:pPr lvl="0"/>
              <a:r>
                <a:rPr lang="en-US" sz="1200" dirty="0">
                  <a:solidFill>
                    <a:schemeClr val="tx1"/>
                  </a:solidFill>
                </a:rPr>
                <a:t>J. Schaefferkoetter, J. Yan, D. Townsend, and M. </a:t>
              </a:r>
              <a:r>
                <a:rPr lang="en-US" sz="1200" dirty="0" smtClean="0">
                  <a:solidFill>
                    <a:schemeClr val="tx1"/>
                  </a:solidFill>
                </a:rPr>
                <a:t>Conti, </a:t>
              </a:r>
              <a:r>
                <a:rPr lang="en-US" sz="1200" i="1" dirty="0">
                  <a:solidFill>
                    <a:schemeClr val="tx1"/>
                  </a:solidFill>
                </a:rPr>
                <a:t>Phys. Med. Biol</a:t>
              </a:r>
              <a:r>
                <a:rPr lang="en-US" sz="1200" dirty="0">
                  <a:solidFill>
                    <a:schemeClr val="tx1"/>
                  </a:solidFill>
                </a:rPr>
                <a:t>. </a:t>
              </a:r>
              <a:r>
                <a:rPr lang="en-US" sz="1200" b="1" dirty="0">
                  <a:solidFill>
                    <a:schemeClr val="tx1"/>
                  </a:solidFill>
                </a:rPr>
                <a:t>60 </a:t>
              </a:r>
              <a:r>
                <a:rPr lang="en-US" sz="1200" dirty="0">
                  <a:solidFill>
                    <a:schemeClr val="tx1"/>
                  </a:solidFill>
                </a:rPr>
                <a:t>(2015) 5543–5556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815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1" t="25795" r="34874" b="56917"/>
          <a:stretch/>
        </p:blipFill>
        <p:spPr bwMode="auto">
          <a:xfrm>
            <a:off x="539748" y="1801082"/>
            <a:ext cx="4359797" cy="98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059" y="2183641"/>
            <a:ext cx="5266311" cy="3234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562242" y="5563738"/>
            <a:ext cx="51089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18F-FDG uptake in different tumors: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(blue) Ki=0.015; 		(red) Ki= </a:t>
            </a:r>
            <a:r>
              <a:rPr lang="en-US" dirty="0">
                <a:solidFill>
                  <a:schemeClr val="tx1"/>
                </a:solidFill>
              </a:rPr>
              <a:t>0.043.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22823" y="1551296"/>
            <a:ext cx="3132268" cy="406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Influx K</a:t>
            </a:r>
            <a:r>
              <a:rPr lang="en-US" sz="2400" baseline="-25000" dirty="0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 = K</a:t>
            </a:r>
            <a:r>
              <a:rPr lang="en-US" sz="2400" baseline="-25000" dirty="0" smtClean="0">
                <a:solidFill>
                  <a:schemeClr val="tx1"/>
                </a:solidFill>
              </a:rPr>
              <a:t>1</a:t>
            </a:r>
            <a:r>
              <a:rPr lang="en-US" sz="2400" dirty="0" smtClean="0">
                <a:solidFill>
                  <a:schemeClr val="tx1"/>
                </a:solidFill>
              </a:rPr>
              <a:t>*k</a:t>
            </a:r>
            <a:r>
              <a:rPr lang="en-US" sz="2400" baseline="-25000" dirty="0" smtClean="0">
                <a:solidFill>
                  <a:schemeClr val="tx1"/>
                </a:solidFill>
              </a:rPr>
              <a:t>3</a:t>
            </a:r>
            <a:r>
              <a:rPr lang="en-US" sz="2400" dirty="0" smtClean="0">
                <a:solidFill>
                  <a:schemeClr val="tx1"/>
                </a:solidFill>
              </a:rPr>
              <a:t>/(k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+k</a:t>
            </a:r>
            <a:r>
              <a:rPr lang="en-US" sz="2400" baseline="-25000" dirty="0" smtClean="0">
                <a:solidFill>
                  <a:schemeClr val="tx1"/>
                </a:solidFill>
              </a:rPr>
              <a:t>3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517454" y="3092306"/>
            <a:ext cx="524190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chemeClr val="tx1"/>
                </a:solidFill>
              </a:rPr>
              <a:t>Tumor aggressiveness and survival in patients with </a:t>
            </a:r>
            <a:r>
              <a:rPr lang="en-US" sz="2000" dirty="0" smtClean="0">
                <a:solidFill>
                  <a:schemeClr val="tx1"/>
                </a:solidFill>
              </a:rPr>
              <a:t>pancreas cancer </a:t>
            </a:r>
            <a:r>
              <a:rPr lang="en-US" sz="2000" b="1" i="1" dirty="0" smtClean="0">
                <a:solidFill>
                  <a:schemeClr val="tx1"/>
                </a:solidFill>
              </a:rPr>
              <a:t>can </a:t>
            </a:r>
            <a:r>
              <a:rPr lang="en-US" sz="2000" b="1" i="1" dirty="0">
                <a:solidFill>
                  <a:schemeClr val="tx1"/>
                </a:solidFill>
              </a:rPr>
              <a:t>be predicted by kinetic </a:t>
            </a:r>
            <a:r>
              <a:rPr lang="en-US" sz="2000" b="1" i="1" baseline="30000" dirty="0">
                <a:solidFill>
                  <a:schemeClr val="tx1"/>
                </a:solidFill>
              </a:rPr>
              <a:t>18</a:t>
            </a:r>
            <a:r>
              <a:rPr lang="en-US" sz="2000" b="1" i="1" dirty="0">
                <a:solidFill>
                  <a:schemeClr val="tx1"/>
                </a:solidFill>
              </a:rPr>
              <a:t>F-FDG uptake </a:t>
            </a:r>
            <a:r>
              <a:rPr lang="en-US" sz="2000" dirty="0" smtClean="0">
                <a:solidFill>
                  <a:schemeClr val="tx1"/>
                </a:solidFill>
              </a:rPr>
              <a:t>parameters generated </a:t>
            </a:r>
            <a:r>
              <a:rPr lang="en-US" sz="2000" dirty="0">
                <a:solidFill>
                  <a:schemeClr val="tx1"/>
                </a:solidFill>
              </a:rPr>
              <a:t>by dynamic PET </a:t>
            </a:r>
            <a:r>
              <a:rPr lang="en-US" sz="2000" dirty="0" smtClean="0">
                <a:solidFill>
                  <a:schemeClr val="tx1"/>
                </a:solidFill>
              </a:rPr>
              <a:t>studies.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Specific tracers are being developed.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39749" y="263524"/>
            <a:ext cx="11591291" cy="89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Promising applications for PET: pancreas cancer</a:t>
            </a:r>
          </a:p>
        </p:txBody>
      </p:sp>
      <p:sp>
        <p:nvSpPr>
          <p:cNvPr id="5" name="Rectangle 4"/>
          <p:cNvSpPr/>
          <p:nvPr/>
        </p:nvSpPr>
        <p:spPr>
          <a:xfrm>
            <a:off x="754767" y="1388239"/>
            <a:ext cx="23823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tx1"/>
                </a:solidFill>
              </a:rPr>
              <a:t>J </a:t>
            </a:r>
            <a:r>
              <a:rPr lang="en-US" sz="1400" i="1" dirty="0" err="1">
                <a:solidFill>
                  <a:schemeClr val="tx1"/>
                </a:solidFill>
              </a:rPr>
              <a:t>Nucl</a:t>
            </a:r>
            <a:r>
              <a:rPr lang="en-US" sz="1400" i="1" dirty="0">
                <a:solidFill>
                  <a:schemeClr val="tx1"/>
                </a:solidFill>
              </a:rPr>
              <a:t> Med. </a:t>
            </a:r>
            <a:r>
              <a:rPr lang="en-US" sz="1400" dirty="0">
                <a:solidFill>
                  <a:schemeClr val="tx1"/>
                </a:solidFill>
              </a:rPr>
              <a:t>2013;54:12-18.</a:t>
            </a:r>
          </a:p>
        </p:txBody>
      </p:sp>
    </p:spTree>
    <p:extLst>
      <p:ext uri="{BB962C8B-B14F-4D97-AF65-F5344CB8AC3E}">
        <p14:creationId xmlns:p14="http://schemas.microsoft.com/office/powerpoint/2010/main" val="893285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539752" y="1433441"/>
            <a:ext cx="10981083" cy="2219426"/>
            <a:chOff x="549276" y="983683"/>
            <a:chExt cx="7299324" cy="1603923"/>
          </a:xfrm>
        </p:grpSpPr>
        <p:sp>
          <p:nvSpPr>
            <p:cNvPr id="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" name="Chevron 9"/>
            <p:cNvSpPr>
              <a:spLocks noChangeArrowheads="1"/>
            </p:cNvSpPr>
            <p:nvPr/>
          </p:nvSpPr>
          <p:spPr bwMode="auto">
            <a:xfrm>
              <a:off x="549276" y="983683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539751" y="2602844"/>
            <a:ext cx="10981083" cy="2261790"/>
            <a:chOff x="549276" y="953068"/>
            <a:chExt cx="7299324" cy="1634538"/>
          </a:xfrm>
        </p:grpSpPr>
        <p:sp>
          <p:nvSpPr>
            <p:cNvPr id="3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4" name="Chevron 9"/>
            <p:cNvSpPr>
              <a:spLocks noChangeArrowheads="1"/>
            </p:cNvSpPr>
            <p:nvPr/>
          </p:nvSpPr>
          <p:spPr bwMode="auto">
            <a:xfrm>
              <a:off x="549276" y="953068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2094948" y="2856894"/>
            <a:ext cx="5246949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/>
              <a:t>Enabling </a:t>
            </a:r>
            <a:r>
              <a:rPr lang="en-US" altLang="en-US" sz="2800" kern="0" dirty="0" smtClean="0"/>
              <a:t>promising applications</a:t>
            </a:r>
            <a:endParaRPr lang="en-US" altLang="en-US" sz="2800" kern="0" dirty="0"/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2045255" y="4077931"/>
            <a:ext cx="7282764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2800" kern="0" dirty="0" smtClean="0"/>
              <a:t>Enabling better workflow and patient comfort</a:t>
            </a:r>
            <a:endParaRPr lang="en-US" altLang="en-US" sz="2800" kern="0" dirty="0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539750" y="5073879"/>
            <a:ext cx="10981085" cy="1050023"/>
            <a:chOff x="549275" y="1828781"/>
            <a:chExt cx="7299325" cy="758825"/>
          </a:xfrm>
        </p:grpSpPr>
        <p:sp>
          <p:nvSpPr>
            <p:cNvPr id="1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5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7" name="TextBox 13"/>
            <p:cNvSpPr txBox="1">
              <a:spLocks noChangeArrowheads="1"/>
            </p:cNvSpPr>
            <p:nvPr/>
          </p:nvSpPr>
          <p:spPr bwMode="auto">
            <a:xfrm>
              <a:off x="1590110" y="2050273"/>
              <a:ext cx="2051387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</a:t>
              </a:r>
              <a:r>
                <a:rPr lang="en-US" altLang="en-US" sz="2800" kern="0" dirty="0" smtClean="0"/>
                <a:t>research</a:t>
              </a:r>
              <a:endParaRPr lang="en-US" altLang="en-US" sz="2800" kern="0" dirty="0"/>
            </a:p>
          </p:txBody>
        </p:sp>
      </p:grpSp>
      <p:sp>
        <p:nvSpPr>
          <p:cNvPr id="30" name="Rounded Rectangle 8"/>
          <p:cNvSpPr>
            <a:spLocks noChangeArrowheads="1"/>
          </p:cNvSpPr>
          <p:nvPr/>
        </p:nvSpPr>
        <p:spPr bwMode="auto">
          <a:xfrm>
            <a:off x="1155885" y="1433441"/>
            <a:ext cx="10374474" cy="105002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2105650" y="1693667"/>
            <a:ext cx="4825360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 smtClean="0"/>
              <a:t>Enabling better image quality</a:t>
            </a:r>
            <a:endParaRPr lang="en-US" altLang="en-US" sz="2800" kern="0" dirty="0"/>
          </a:p>
        </p:txBody>
      </p:sp>
      <p:sp>
        <p:nvSpPr>
          <p:cNvPr id="19" name="Chevron 9"/>
          <p:cNvSpPr>
            <a:spLocks noChangeArrowheads="1"/>
          </p:cNvSpPr>
          <p:nvPr/>
        </p:nvSpPr>
        <p:spPr bwMode="auto">
          <a:xfrm>
            <a:off x="529442" y="3814611"/>
            <a:ext cx="1370846" cy="1050023"/>
          </a:xfrm>
          <a:prstGeom prst="chevron">
            <a:avLst>
              <a:gd name="adj" fmla="val 50074"/>
            </a:avLst>
          </a:prstGeom>
          <a:solidFill>
            <a:srgbClr val="AAB414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99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27083" r="781" b="10417"/>
          <a:stretch>
            <a:fillRect/>
          </a:stretch>
        </p:blipFill>
        <p:spPr bwMode="auto">
          <a:xfrm>
            <a:off x="504569" y="1268413"/>
            <a:ext cx="6019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135112" y="3419475"/>
            <a:ext cx="7264400" cy="2981325"/>
            <a:chOff x="1040" y="2058"/>
            <a:chExt cx="4576" cy="1878"/>
          </a:xfrm>
        </p:grpSpPr>
        <p:pic>
          <p:nvPicPr>
            <p:cNvPr id="6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50" t="33333" r="3906" b="47917"/>
            <a:stretch>
              <a:fillRect/>
            </a:stretch>
          </p:blipFill>
          <p:spPr bwMode="auto">
            <a:xfrm>
              <a:off x="2400" y="3072"/>
              <a:ext cx="3216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Line 17"/>
            <p:cNvSpPr>
              <a:spLocks noChangeShapeType="1"/>
            </p:cNvSpPr>
            <p:nvPr/>
          </p:nvSpPr>
          <p:spPr bwMode="auto">
            <a:xfrm>
              <a:off x="1040" y="2058"/>
              <a:ext cx="3328" cy="13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7930636" y="1740654"/>
            <a:ext cx="2411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solidFill>
                  <a:srgbClr val="FF0000"/>
                </a:solidFill>
              </a:rPr>
              <a:t>Where is Knoxville?</a:t>
            </a:r>
          </a:p>
        </p:txBody>
      </p:sp>
      <p:pic>
        <p:nvPicPr>
          <p:cNvPr id="9" name="Picture 2" descr="C:\Users\contma00\Desktop\ja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701" y="2675510"/>
            <a:ext cx="1429221" cy="111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contma00\Desktop\elvi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024" y="2964837"/>
            <a:ext cx="1846173" cy="124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3" t="25754" r="38100" b="36005"/>
          <a:stretch>
            <a:fillRect/>
          </a:stretch>
        </p:blipFill>
        <p:spPr bwMode="auto">
          <a:xfrm>
            <a:off x="9845049" y="3419475"/>
            <a:ext cx="1554463" cy="13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57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179440" y="6061200"/>
            <a:ext cx="48155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050" dirty="0">
                <a:solidFill>
                  <a:schemeClr val="tx1"/>
                </a:solidFill>
                <a:latin typeface="Arial" charset="0"/>
              </a:rPr>
              <a:t>Data Courtesy of University of Tennessee, Knoxville, Tennessee, U.S.A. </a:t>
            </a:r>
            <a:endParaRPr lang="en-US" sz="105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1430338"/>
            <a:ext cx="225742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1417638"/>
            <a:ext cx="2198688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25439" y="5534025"/>
            <a:ext cx="24146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000" dirty="0" smtClean="0"/>
              <a:t>non-TOF (</a:t>
            </a:r>
            <a:r>
              <a:rPr lang="en-US" altLang="en-US" sz="2000" dirty="0"/>
              <a:t>120 sec) 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512315" y="5521325"/>
            <a:ext cx="1759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000" dirty="0" smtClean="0"/>
              <a:t>TOF (</a:t>
            </a:r>
            <a:r>
              <a:rPr lang="en-US" altLang="en-US" sz="2000" dirty="0"/>
              <a:t>60 sec) 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332560" y="4329751"/>
            <a:ext cx="586579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11430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en-US" altLang="ja-JP" sz="2400" dirty="0" smtClean="0">
                <a:ea typeface="ＭＳ Ｐゴシック" charset="-128"/>
              </a:rPr>
              <a:t>An immediate direct advantage, for patient comfort, of improving reconstruction technology: shorter scans</a:t>
            </a:r>
            <a:endParaRPr lang="en-US" altLang="ja-JP" sz="2400" dirty="0">
              <a:ea typeface="ＭＳ Ｐゴシック" charset="-128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39749" y="263524"/>
            <a:ext cx="11591291" cy="89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Better patient comfort: shorter scans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252947" y="1616122"/>
            <a:ext cx="5770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11430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en-US" altLang="ja-JP" sz="2400" dirty="0">
                <a:ea typeface="ＭＳ Ｐゴシック" charset="-128"/>
              </a:rPr>
              <a:t>TOF reconstruction produces comparable image with ½ of the </a:t>
            </a:r>
            <a:r>
              <a:rPr lang="en-US" altLang="ja-JP" sz="2400" dirty="0" smtClean="0">
                <a:ea typeface="ＭＳ Ｐゴシック" charset="-128"/>
              </a:rPr>
              <a:t>counts</a:t>
            </a:r>
            <a:endParaRPr lang="en-US" altLang="ja-JP" sz="2400" dirty="0">
              <a:ea typeface="ＭＳ Ｐゴシック" charset="-128"/>
            </a:endParaRPr>
          </a:p>
        </p:txBody>
      </p:sp>
      <p:sp>
        <p:nvSpPr>
          <p:cNvPr id="3" name="Down Arrow 2"/>
          <p:cNvSpPr/>
          <p:nvPr/>
        </p:nvSpPr>
        <p:spPr bwMode="auto">
          <a:xfrm>
            <a:off x="8243248" y="2961564"/>
            <a:ext cx="696036" cy="79157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16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9339390" y="5738813"/>
            <a:ext cx="14224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 eaLnBrk="0" hangingPunct="0">
              <a:lnSpc>
                <a:spcPct val="110000"/>
              </a:lnSpc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 eaLnBrk="0" hangingPunct="0">
              <a:lnSpc>
                <a:spcPct val="110000"/>
              </a:lnSpc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 eaLnBrk="0" hangingPunct="0">
              <a:lnSpc>
                <a:spcPct val="110000"/>
              </a:lnSpc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 eaLnBrk="0" hangingPunct="0">
              <a:lnSpc>
                <a:spcPct val="110000"/>
              </a:lnSpc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algn="l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/>
            </a:pPr>
            <a:r>
              <a:rPr lang="en-US" altLang="en-US" sz="2000" b="0" kern="0" dirty="0" smtClean="0"/>
              <a:t>IQ </a:t>
            </a:r>
            <a:r>
              <a:rPr lang="en-US" altLang="en-US" sz="2000" b="0" kern="0" dirty="0" smtClean="0">
                <a:solidFill>
                  <a:srgbClr val="AAB414"/>
                </a:solidFill>
              </a:rPr>
              <a:t>and</a:t>
            </a:r>
            <a:r>
              <a:rPr lang="en-US" altLang="en-US" sz="2000" b="0" kern="0" dirty="0" smtClean="0">
                <a:solidFill>
                  <a:srgbClr val="92D050"/>
                </a:solidFill>
              </a:rPr>
              <a:t> </a:t>
            </a:r>
            <a:r>
              <a:rPr lang="en-US" altLang="en-US" sz="2000" b="0" kern="0" dirty="0" smtClean="0"/>
              <a:t>fast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8115427" y="1708150"/>
            <a:ext cx="3600451" cy="4441825"/>
            <a:chOff x="5555542" y="1708150"/>
            <a:chExt cx="3599571" cy="4441529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5555542" y="1708150"/>
              <a:ext cx="3591628" cy="4441529"/>
              <a:chOff x="5606993" y="1839309"/>
              <a:chExt cx="3550309" cy="4351580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flipH="1">
                <a:off x="5606993" y="1839309"/>
                <a:ext cx="3550309" cy="434564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anchor="ctr"/>
              <a:lstStyle>
                <a:lvl1pPr algn="l" eaLnBrk="0" hangingPunct="0">
                  <a:spcBef>
                    <a:spcPct val="25000"/>
                  </a:spcBef>
                  <a:buClr>
                    <a:schemeClr val="accent1"/>
                  </a:buClr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algn="l" eaLnBrk="0" hangingPunct="0">
                  <a:spcBef>
                    <a:spcPct val="25000"/>
                  </a:spcBef>
                  <a:buClr>
                    <a:srgbClr val="879BAA"/>
                  </a:buClr>
                  <a:buChar char="•"/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algn="l" eaLnBrk="0" hangingPunct="0">
                  <a:spcBef>
                    <a:spcPct val="25000"/>
                  </a:spcBef>
                  <a:buClr>
                    <a:srgbClr val="879BAA"/>
                  </a:buClr>
                  <a:buChar char="•"/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algn="l" eaLnBrk="0" hangingPunct="0">
                  <a:spcBef>
                    <a:spcPct val="25000"/>
                  </a:spcBef>
                  <a:buClr>
                    <a:srgbClr val="879BAA"/>
                  </a:buClr>
                  <a:buChar char="•"/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algn="l" eaLnBrk="0" hangingPunct="0">
                  <a:spcBef>
                    <a:spcPct val="25000"/>
                  </a:spcBef>
                  <a:buClr>
                    <a:srgbClr val="879BAA"/>
                  </a:buClr>
                  <a:buChar char="•"/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lnSpc>
                    <a:spcPct val="110000"/>
                  </a:lnSpc>
                  <a:spcBef>
                    <a:spcPct val="25000"/>
                  </a:spcBef>
                  <a:spcAft>
                    <a:spcPct val="0"/>
                  </a:spcAft>
                  <a:buClr>
                    <a:srgbClr val="879BAA"/>
                  </a:buClr>
                  <a:buChar char="•"/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lnSpc>
                    <a:spcPct val="110000"/>
                  </a:lnSpc>
                  <a:spcBef>
                    <a:spcPct val="25000"/>
                  </a:spcBef>
                  <a:spcAft>
                    <a:spcPct val="0"/>
                  </a:spcAft>
                  <a:buClr>
                    <a:srgbClr val="879BAA"/>
                  </a:buClr>
                  <a:buChar char="•"/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lnSpc>
                    <a:spcPct val="110000"/>
                  </a:lnSpc>
                  <a:spcBef>
                    <a:spcPct val="25000"/>
                  </a:spcBef>
                  <a:spcAft>
                    <a:spcPct val="0"/>
                  </a:spcAft>
                  <a:buClr>
                    <a:srgbClr val="879BAA"/>
                  </a:buClr>
                  <a:buChar char="•"/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lnSpc>
                    <a:spcPct val="110000"/>
                  </a:lnSpc>
                  <a:spcBef>
                    <a:spcPct val="25000"/>
                  </a:spcBef>
                  <a:spcAft>
                    <a:spcPct val="0"/>
                  </a:spcAft>
                  <a:buClr>
                    <a:srgbClr val="879BAA"/>
                  </a:buClr>
                  <a:buChar char="•"/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</a:pPr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pic>
            <p:nvPicPr>
              <p:cNvPr id="13" name="Picture 3" descr="P166_34_LowRes_WB_VRT_v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72"/>
              <a:stretch>
                <a:fillRect/>
              </a:stretch>
            </p:blipFill>
            <p:spPr bwMode="auto">
              <a:xfrm rot="-5400000">
                <a:off x="6161873" y="3344083"/>
                <a:ext cx="4334203" cy="13594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" name="Line 47"/>
            <p:cNvSpPr>
              <a:spLocks noChangeShapeType="1"/>
            </p:cNvSpPr>
            <p:nvPr/>
          </p:nvSpPr>
          <p:spPr bwMode="auto">
            <a:xfrm flipV="1">
              <a:off x="8751987" y="2722495"/>
              <a:ext cx="396778" cy="0"/>
            </a:xfrm>
            <a:prstGeom prst="line">
              <a:avLst/>
            </a:prstGeom>
            <a:noFill/>
            <a:ln w="31750">
              <a:solidFill>
                <a:srgbClr val="336699"/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400" b="0" kern="0">
                <a:solidFill>
                  <a:srgbClr val="FFFFFF"/>
                </a:solidFill>
                <a:latin typeface="+mn-lt"/>
                <a:ea typeface="+mn-ea"/>
                <a:cs typeface="Arial"/>
              </a:endParaRPr>
            </a:p>
          </p:txBody>
        </p:sp>
        <p:sp>
          <p:nvSpPr>
            <p:cNvPr id="7" name="Line 48"/>
            <p:cNvSpPr>
              <a:spLocks noChangeShapeType="1"/>
            </p:cNvSpPr>
            <p:nvPr/>
          </p:nvSpPr>
          <p:spPr bwMode="auto">
            <a:xfrm>
              <a:off x="8953550" y="3692393"/>
              <a:ext cx="190453" cy="0"/>
            </a:xfrm>
            <a:prstGeom prst="line">
              <a:avLst/>
            </a:prstGeom>
            <a:noFill/>
            <a:ln w="31750">
              <a:solidFill>
                <a:srgbClr val="336699"/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400" b="0" kern="0">
                <a:solidFill>
                  <a:srgbClr val="FFFFFF"/>
                </a:solidFill>
                <a:latin typeface="+mn-lt"/>
                <a:ea typeface="+mn-ea"/>
                <a:cs typeface="Arial"/>
              </a:endParaRPr>
            </a:p>
          </p:txBody>
        </p:sp>
        <p:sp>
          <p:nvSpPr>
            <p:cNvPr id="8" name="Line 49"/>
            <p:cNvSpPr>
              <a:spLocks noChangeShapeType="1"/>
            </p:cNvSpPr>
            <p:nvPr/>
          </p:nvSpPr>
          <p:spPr bwMode="auto">
            <a:xfrm>
              <a:off x="9120197" y="5389318"/>
              <a:ext cx="34916" cy="0"/>
            </a:xfrm>
            <a:prstGeom prst="line">
              <a:avLst/>
            </a:prstGeom>
            <a:noFill/>
            <a:ln w="31750">
              <a:solidFill>
                <a:srgbClr val="AFD7E1"/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400" b="0" kern="0">
                <a:solidFill>
                  <a:srgbClr val="FFFFFF"/>
                </a:solidFill>
                <a:latin typeface="+mn-lt"/>
                <a:ea typeface="+mn-ea"/>
                <a:cs typeface="Arial"/>
              </a:endParaRPr>
            </a:p>
          </p:txBody>
        </p:sp>
        <p:sp>
          <p:nvSpPr>
            <p:cNvPr id="9" name="Line 47"/>
            <p:cNvSpPr>
              <a:spLocks noChangeShapeType="1"/>
            </p:cNvSpPr>
            <p:nvPr/>
          </p:nvSpPr>
          <p:spPr bwMode="auto">
            <a:xfrm flipV="1">
              <a:off x="6847452" y="2722495"/>
              <a:ext cx="907828" cy="0"/>
            </a:xfrm>
            <a:prstGeom prst="line">
              <a:avLst/>
            </a:prstGeom>
            <a:noFill/>
            <a:ln w="31750">
              <a:solidFill>
                <a:srgbClr val="336699"/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400" b="0" kern="0">
                <a:solidFill>
                  <a:srgbClr val="FFFFFF"/>
                </a:solidFill>
                <a:latin typeface="+mn-lt"/>
                <a:ea typeface="+mn-ea"/>
                <a:cs typeface="Arial"/>
              </a:endParaRPr>
            </a:p>
          </p:txBody>
        </p:sp>
        <p:sp>
          <p:nvSpPr>
            <p:cNvPr id="10" name="Line 48"/>
            <p:cNvSpPr>
              <a:spLocks noChangeShapeType="1"/>
            </p:cNvSpPr>
            <p:nvPr/>
          </p:nvSpPr>
          <p:spPr bwMode="auto">
            <a:xfrm>
              <a:off x="6828407" y="3681282"/>
              <a:ext cx="858628" cy="0"/>
            </a:xfrm>
            <a:prstGeom prst="line">
              <a:avLst/>
            </a:prstGeom>
            <a:noFill/>
            <a:ln w="31750">
              <a:solidFill>
                <a:srgbClr val="336699"/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400" b="0" kern="0">
                <a:solidFill>
                  <a:srgbClr val="FFFFFF"/>
                </a:solidFill>
                <a:latin typeface="+mn-lt"/>
                <a:ea typeface="+mn-ea"/>
                <a:cs typeface="Arial"/>
              </a:endParaRPr>
            </a:p>
          </p:txBody>
        </p:sp>
        <p:sp>
          <p:nvSpPr>
            <p:cNvPr id="11" name="Line 49"/>
            <p:cNvSpPr>
              <a:spLocks noChangeShapeType="1"/>
            </p:cNvSpPr>
            <p:nvPr/>
          </p:nvSpPr>
          <p:spPr bwMode="auto">
            <a:xfrm>
              <a:off x="6447500" y="5395667"/>
              <a:ext cx="1460143" cy="0"/>
            </a:xfrm>
            <a:prstGeom prst="line">
              <a:avLst/>
            </a:prstGeom>
            <a:noFill/>
            <a:ln w="31750">
              <a:solidFill>
                <a:srgbClr val="AFD7E1"/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l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400" b="0" kern="0">
                <a:solidFill>
                  <a:srgbClr val="FFFFFF"/>
                </a:solidFill>
                <a:latin typeface="+mn-lt"/>
                <a:ea typeface="+mn-ea"/>
                <a:cs typeface="Arial"/>
              </a:endParaRPr>
            </a:p>
          </p:txBody>
        </p:sp>
      </p:grpSp>
      <p:sp>
        <p:nvSpPr>
          <p:cNvPr id="14" name="Rectangle 5"/>
          <p:cNvSpPr txBox="1">
            <a:spLocks noChangeArrowheads="1"/>
          </p:cNvSpPr>
          <p:nvPr/>
        </p:nvSpPr>
        <p:spPr bwMode="auto">
          <a:xfrm>
            <a:off x="8115427" y="1412875"/>
            <a:ext cx="293926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58775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38163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717550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2207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16779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21351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25923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en-US" b="1" kern="0" dirty="0" smtClean="0"/>
              <a:t>FlowMotion </a:t>
            </a:r>
            <a:r>
              <a:rPr lang="en-US" altLang="en-US" b="1" dirty="0"/>
              <a:t>Clinical Result</a:t>
            </a:r>
          </a:p>
          <a:p>
            <a:r>
              <a:rPr lang="en-US" altLang="en-US" b="1" kern="0" dirty="0" smtClean="0"/>
              <a:t/>
            </a:r>
            <a:br>
              <a:rPr lang="en-US" altLang="en-US" b="1" kern="0" dirty="0" smtClean="0"/>
            </a:br>
            <a:endParaRPr lang="en-US" altLang="en-US" b="1" kern="0" dirty="0" smtClean="0"/>
          </a:p>
          <a:p>
            <a:endParaRPr lang="en-US" altLang="en-US" kern="0" dirty="0" smtClean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628015" y="1412875"/>
            <a:ext cx="259080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58775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38163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717550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2207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16779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21351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25923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en-US" b="1" kern="0" smtClean="0"/>
              <a:t>Clinical Demand</a:t>
            </a:r>
            <a:endParaRPr lang="en-US" altLang="en-US" b="1" kern="0" dirty="0" smtClean="0"/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4370959" y="1412875"/>
            <a:ext cx="2735263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9388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58775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38163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717550" indent="-1778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/>
              <a:defRPr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2207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16779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21351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2592388" indent="-18891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en-US" b="1" kern="0" dirty="0"/>
              <a:t>S</a:t>
            </a:r>
            <a:r>
              <a:rPr lang="en-US" altLang="en-US" b="1" kern="0" dirty="0" smtClean="0"/>
              <a:t>top and Go</a:t>
            </a:r>
            <a:br>
              <a:rPr lang="en-US" altLang="en-US" b="1" kern="0" dirty="0" smtClean="0"/>
            </a:br>
            <a:endParaRPr lang="en-US" altLang="en-US" b="1" kern="0" dirty="0" smtClean="0"/>
          </a:p>
          <a:p>
            <a:endParaRPr lang="en-US" altLang="en-US" kern="0" dirty="0" smtClean="0"/>
          </a:p>
        </p:txBody>
      </p:sp>
      <p:sp>
        <p:nvSpPr>
          <p:cNvPr id="18" name="Rectangle 2"/>
          <p:cNvSpPr>
            <a:spLocks noChangeAspect="1" noChangeArrowheads="1"/>
          </p:cNvSpPr>
          <p:nvPr/>
        </p:nvSpPr>
        <p:spPr bwMode="auto">
          <a:xfrm>
            <a:off x="626491" y="1695450"/>
            <a:ext cx="3601022" cy="1214438"/>
          </a:xfrm>
          <a:prstGeom prst="rect">
            <a:avLst/>
          </a:prstGeom>
          <a:solidFill>
            <a:srgbClr val="55A0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8000" tIns="54000" rIns="108000" bIns="54000" anchor="ctr"/>
          <a:lstStyle>
            <a:lvl1pPr algn="l" eaLnBrk="0" hangingPunct="0"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" name="Rectangle 3"/>
          <p:cNvSpPr>
            <a:spLocks noChangeAspect="1" noChangeArrowheads="1"/>
          </p:cNvSpPr>
          <p:nvPr/>
        </p:nvSpPr>
        <p:spPr bwMode="auto">
          <a:xfrm>
            <a:off x="626491" y="2743200"/>
            <a:ext cx="3601022" cy="1054100"/>
          </a:xfrm>
          <a:prstGeom prst="rect">
            <a:avLst/>
          </a:prstGeom>
          <a:solidFill>
            <a:srgbClr val="006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8000" tIns="54000" rIns="108000" bIns="54000" anchor="ctr"/>
          <a:lstStyle>
            <a:lvl1pPr algn="l" eaLnBrk="0" hangingPunct="0"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Rectangle 4"/>
          <p:cNvSpPr>
            <a:spLocks noChangeAspect="1" noChangeArrowheads="1"/>
          </p:cNvSpPr>
          <p:nvPr/>
        </p:nvSpPr>
        <p:spPr bwMode="auto">
          <a:xfrm>
            <a:off x="626491" y="3702050"/>
            <a:ext cx="3601022" cy="2441575"/>
          </a:xfrm>
          <a:prstGeom prst="rect">
            <a:avLst/>
          </a:prstGeom>
          <a:solidFill>
            <a:srgbClr val="AFD7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8000" tIns="54000" rIns="108000" bIns="54000" anchor="ctr"/>
          <a:lstStyle>
            <a:lvl1pPr algn="l" eaLnBrk="0" hangingPunct="0"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" name="Text Box 8"/>
          <p:cNvSpPr txBox="1">
            <a:spLocks noChangeAspect="1" noChangeArrowheads="1"/>
          </p:cNvSpPr>
          <p:nvPr/>
        </p:nvSpPr>
        <p:spPr bwMode="auto">
          <a:xfrm>
            <a:off x="2930779" y="4029075"/>
            <a:ext cx="1322388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ClrTx/>
            </a:pPr>
            <a:endParaRPr lang="en-US" altLang="en-US" sz="1600" b="0" dirty="0">
              <a:solidFill>
                <a:srgbClr val="FFFFFF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Tx/>
            </a:pPr>
            <a:r>
              <a:rPr lang="en-US" altLang="en-US" sz="1600" b="0" dirty="0">
                <a:solidFill>
                  <a:srgbClr val="FFFFFF"/>
                </a:solidFill>
              </a:rPr>
              <a:t>Increased Contrast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Tx/>
            </a:pPr>
            <a:r>
              <a:rPr lang="en-US" altLang="en-US" sz="1600" b="0" dirty="0">
                <a:solidFill>
                  <a:srgbClr val="FFFFFF"/>
                </a:solidFill>
              </a:rPr>
              <a:t>and </a:t>
            </a:r>
            <a:r>
              <a:rPr lang="en-US" altLang="en-US" sz="1600" b="0" dirty="0" smtClean="0">
                <a:solidFill>
                  <a:srgbClr val="FFFFFF"/>
                </a:solidFill>
              </a:rPr>
              <a:t>Fast </a:t>
            </a:r>
            <a:r>
              <a:rPr lang="en-US" altLang="en-US" sz="1600" b="0" dirty="0">
                <a:solidFill>
                  <a:srgbClr val="FFFFFF"/>
                </a:solidFill>
              </a:rPr>
              <a:t>Speed</a:t>
            </a:r>
          </a:p>
        </p:txBody>
      </p:sp>
      <p:sp>
        <p:nvSpPr>
          <p:cNvPr id="22" name="Text Box 9"/>
          <p:cNvSpPr txBox="1">
            <a:spLocks noChangeAspect="1" noChangeArrowheads="1"/>
          </p:cNvSpPr>
          <p:nvPr/>
        </p:nvSpPr>
        <p:spPr bwMode="auto">
          <a:xfrm>
            <a:off x="2930779" y="3071813"/>
            <a:ext cx="1428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ClrTx/>
            </a:pPr>
            <a:r>
              <a:rPr lang="en-US" altLang="en-US" sz="1600" b="0">
                <a:solidFill>
                  <a:srgbClr val="FFFFFF"/>
                </a:solidFill>
              </a:rPr>
              <a:t>Reduced Motion</a:t>
            </a:r>
          </a:p>
        </p:txBody>
      </p:sp>
      <p:sp>
        <p:nvSpPr>
          <p:cNvPr id="23" name="Text Box 10"/>
          <p:cNvSpPr txBox="1">
            <a:spLocks noChangeAspect="1" noChangeArrowheads="1"/>
          </p:cNvSpPr>
          <p:nvPr/>
        </p:nvSpPr>
        <p:spPr bwMode="auto">
          <a:xfrm>
            <a:off x="2930779" y="1933575"/>
            <a:ext cx="1428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ClrTx/>
            </a:pPr>
            <a:r>
              <a:rPr lang="en-US" altLang="en-US" sz="1600" b="0">
                <a:solidFill>
                  <a:srgbClr val="FFFFFF"/>
                </a:solidFill>
              </a:rPr>
              <a:t>Increased</a:t>
            </a:r>
            <a:br>
              <a:rPr lang="en-US" altLang="en-US" sz="1600" b="0">
                <a:solidFill>
                  <a:srgbClr val="FFFFFF"/>
                </a:solidFill>
              </a:rPr>
            </a:br>
            <a:r>
              <a:rPr lang="en-US" altLang="en-US" sz="1600" b="0">
                <a:solidFill>
                  <a:srgbClr val="FFFFFF"/>
                </a:solidFill>
              </a:rPr>
              <a:t>Resolution</a:t>
            </a:r>
          </a:p>
        </p:txBody>
      </p:sp>
      <p:pic>
        <p:nvPicPr>
          <p:cNvPr id="24" name="Picture 50" descr="man_leer_farben_versuch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2" r="1" b="459"/>
          <a:stretch/>
        </p:blipFill>
        <p:spPr bwMode="auto">
          <a:xfrm>
            <a:off x="551688" y="1682750"/>
            <a:ext cx="2379091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6207094" y="1862138"/>
            <a:ext cx="1152525" cy="3275012"/>
            <a:chOff x="2794657" y="1966913"/>
            <a:chExt cx="1152525" cy="3275012"/>
          </a:xfrm>
        </p:grpSpPr>
        <p:sp>
          <p:nvSpPr>
            <p:cNvPr id="26" name="Text Box 10"/>
            <p:cNvSpPr txBox="1">
              <a:spLocks noChangeAspect="1" noChangeArrowheads="1"/>
            </p:cNvSpPr>
            <p:nvPr/>
          </p:nvSpPr>
          <p:spPr bwMode="auto">
            <a:xfrm>
              <a:off x="2794657" y="1966913"/>
              <a:ext cx="1152525" cy="46672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>
              <a:spAutoFit/>
            </a:bodyPr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r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AFD7E1"/>
                  </a:solidFill>
                </a:rPr>
                <a:t>Speed</a:t>
              </a:r>
              <a:r>
                <a:rPr lang="en-US" altLang="en-US" b="0" kern="0" dirty="0" smtClean="0">
                  <a:solidFill>
                    <a:srgbClr val="55A0B9"/>
                  </a:solidFill>
                </a:rPr>
                <a:t> </a:t>
              </a:r>
            </a:p>
            <a:p>
              <a:pPr algn="r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C00000"/>
                  </a:solidFill>
                </a:rPr>
                <a:t>or</a:t>
              </a:r>
              <a:r>
                <a:rPr lang="en-US" altLang="en-US" b="0" kern="0" dirty="0" smtClean="0">
                  <a:solidFill>
                    <a:srgbClr val="55A0B9"/>
                  </a:solidFill>
                </a:rPr>
                <a:t> Hi-Rez</a:t>
              </a:r>
            </a:p>
          </p:txBody>
        </p:sp>
        <p:sp>
          <p:nvSpPr>
            <p:cNvPr id="27" name="Text Box 10"/>
            <p:cNvSpPr txBox="1">
              <a:spLocks noChangeAspect="1" noChangeArrowheads="1"/>
            </p:cNvSpPr>
            <p:nvPr/>
          </p:nvSpPr>
          <p:spPr bwMode="auto">
            <a:xfrm>
              <a:off x="2794657" y="2663825"/>
              <a:ext cx="1152525" cy="46672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>
              <a:spAutoFit/>
            </a:bodyPr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r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55A0B9"/>
                  </a:solidFill>
                </a:rPr>
                <a:t>Hi-Rez</a:t>
              </a:r>
            </a:p>
            <a:p>
              <a:pPr algn="r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C00000"/>
                  </a:solidFill>
                </a:rPr>
                <a:t>or</a:t>
              </a:r>
              <a:r>
                <a:rPr lang="en-US" altLang="en-US" b="0" kern="0" dirty="0" smtClean="0">
                  <a:solidFill>
                    <a:srgbClr val="55A0B9"/>
                  </a:solidFill>
                </a:rPr>
                <a:t> </a:t>
              </a:r>
              <a:r>
                <a:rPr lang="en-US" altLang="en-US" b="0" kern="0" dirty="0" smtClean="0">
                  <a:solidFill>
                    <a:srgbClr val="336699"/>
                  </a:solidFill>
                </a:rPr>
                <a:t>Gating</a:t>
              </a:r>
            </a:p>
          </p:txBody>
        </p:sp>
        <p:sp>
          <p:nvSpPr>
            <p:cNvPr id="28" name="Text Box 10"/>
            <p:cNvSpPr txBox="1">
              <a:spLocks noChangeAspect="1" noChangeArrowheads="1"/>
            </p:cNvSpPr>
            <p:nvPr/>
          </p:nvSpPr>
          <p:spPr bwMode="auto">
            <a:xfrm>
              <a:off x="2794657" y="3429000"/>
              <a:ext cx="1152525" cy="46672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>
              <a:spAutoFit/>
            </a:bodyPr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r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336699"/>
                  </a:solidFill>
                </a:rPr>
                <a:t>Gating</a:t>
              </a:r>
            </a:p>
            <a:p>
              <a:pPr algn="r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C00000"/>
                  </a:solidFill>
                </a:rPr>
                <a:t>or</a:t>
              </a:r>
              <a:r>
                <a:rPr lang="en-US" altLang="en-US" b="0" kern="0" dirty="0" smtClean="0">
                  <a:solidFill>
                    <a:srgbClr val="55A0B9"/>
                  </a:solidFill>
                </a:rPr>
                <a:t> </a:t>
              </a:r>
              <a:r>
                <a:rPr lang="en-US" altLang="en-US" b="0" kern="0" dirty="0" smtClean="0">
                  <a:solidFill>
                    <a:srgbClr val="AFD7E1"/>
                  </a:solidFill>
                </a:rPr>
                <a:t>Speed</a:t>
              </a:r>
              <a:r>
                <a:rPr lang="en-US" altLang="en-US" b="0" kern="0" dirty="0" smtClean="0">
                  <a:solidFill>
                    <a:srgbClr val="55A0B9"/>
                  </a:solidFill>
                </a:rPr>
                <a:t> </a:t>
              </a:r>
            </a:p>
          </p:txBody>
        </p:sp>
        <p:sp>
          <p:nvSpPr>
            <p:cNvPr id="29" name="Text Box 10"/>
            <p:cNvSpPr txBox="1">
              <a:spLocks noChangeAspect="1" noChangeArrowheads="1"/>
            </p:cNvSpPr>
            <p:nvPr/>
          </p:nvSpPr>
          <p:spPr bwMode="auto">
            <a:xfrm>
              <a:off x="2794657" y="4259263"/>
              <a:ext cx="1152525" cy="23336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>
              <a:spAutoFit/>
            </a:bodyPr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r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AFD7E1"/>
                  </a:solidFill>
                </a:rPr>
                <a:t>Speed</a:t>
              </a:r>
              <a:r>
                <a:rPr lang="en-US" altLang="en-US" b="0" kern="0" dirty="0" smtClean="0">
                  <a:solidFill>
                    <a:srgbClr val="55A0B9"/>
                  </a:solidFill>
                </a:rPr>
                <a:t> </a:t>
              </a:r>
            </a:p>
          </p:txBody>
        </p:sp>
        <p:sp>
          <p:nvSpPr>
            <p:cNvPr id="30" name="Text Box 10"/>
            <p:cNvSpPr txBox="1">
              <a:spLocks noChangeAspect="1" noChangeArrowheads="1"/>
            </p:cNvSpPr>
            <p:nvPr/>
          </p:nvSpPr>
          <p:spPr bwMode="auto">
            <a:xfrm>
              <a:off x="2794657" y="5008563"/>
              <a:ext cx="1152525" cy="23336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>
              <a:spAutoFit/>
            </a:bodyPr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r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AFD7E1"/>
                  </a:solidFill>
                </a:rPr>
                <a:t>Speed</a:t>
              </a:r>
              <a:r>
                <a:rPr lang="en-US" altLang="en-US" b="0" kern="0" dirty="0" smtClean="0">
                  <a:solidFill>
                    <a:srgbClr val="55A0B9"/>
                  </a:solidFill>
                </a:rPr>
                <a:t> </a:t>
              </a:r>
            </a:p>
          </p:txBody>
        </p:sp>
      </p:grp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171375" y="5738813"/>
            <a:ext cx="1223962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spcBef>
                <a:spcPct val="25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742950" indent="-285750" eaLnBrk="0" hangingPunct="0">
              <a:lnSpc>
                <a:spcPct val="110000"/>
              </a:lnSpc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143000" indent="-228600" eaLnBrk="0" hangingPunct="0">
              <a:lnSpc>
                <a:spcPct val="110000"/>
              </a:lnSpc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600200" indent="-228600" eaLnBrk="0" hangingPunct="0">
              <a:lnSpc>
                <a:spcPct val="110000"/>
              </a:lnSpc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057400" indent="-228600" eaLnBrk="0" hangingPunct="0">
              <a:lnSpc>
                <a:spcPct val="110000"/>
              </a:lnSpc>
              <a:spcBef>
                <a:spcPct val="25000"/>
              </a:spcBef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algn="l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defRPr/>
            </a:pPr>
            <a:r>
              <a:rPr lang="en-US" altLang="en-US" sz="2000" b="0" kern="0" dirty="0" smtClean="0"/>
              <a:t>IQ</a:t>
            </a:r>
            <a:r>
              <a:rPr lang="en-US" altLang="en-US" sz="2000" b="0" kern="0" dirty="0" smtClean="0">
                <a:solidFill>
                  <a:srgbClr val="000000"/>
                </a:solidFill>
              </a:rPr>
              <a:t> </a:t>
            </a:r>
            <a:r>
              <a:rPr lang="en-US" altLang="en-US" sz="2000" b="0" kern="0" dirty="0" smtClean="0">
                <a:solidFill>
                  <a:srgbClr val="990000"/>
                </a:solidFill>
              </a:rPr>
              <a:t>or</a:t>
            </a:r>
            <a:r>
              <a:rPr lang="en-US" altLang="en-US" sz="2000" b="0" kern="0" dirty="0" smtClean="0">
                <a:solidFill>
                  <a:srgbClr val="000000"/>
                </a:solidFill>
              </a:rPr>
              <a:t> </a:t>
            </a:r>
            <a:r>
              <a:rPr lang="en-US" altLang="en-US" sz="2000" b="0" kern="0" dirty="0" smtClean="0"/>
              <a:t>fast</a:t>
            </a:r>
          </a:p>
        </p:txBody>
      </p:sp>
      <p:sp>
        <p:nvSpPr>
          <p:cNvPr id="32" name="Line 46"/>
          <p:cNvSpPr>
            <a:spLocks noChangeShapeType="1"/>
          </p:cNvSpPr>
          <p:nvPr/>
        </p:nvSpPr>
        <p:spPr bwMode="auto">
          <a:xfrm>
            <a:off x="8547481" y="1722438"/>
            <a:ext cx="3143250" cy="0"/>
          </a:xfrm>
          <a:prstGeom prst="line">
            <a:avLst/>
          </a:prstGeom>
          <a:noFill/>
          <a:ln w="31750">
            <a:solidFill>
              <a:srgbClr val="55A0B9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3400" b="0" kern="0">
              <a:solidFill>
                <a:srgbClr val="FFFFFF"/>
              </a:solidFill>
              <a:latin typeface="+mn-lt"/>
              <a:ea typeface="+mn-ea"/>
              <a:cs typeface="Arial"/>
            </a:endParaRPr>
          </a:p>
        </p:txBody>
      </p:sp>
      <p:sp>
        <p:nvSpPr>
          <p:cNvPr id="33" name="Line 47"/>
          <p:cNvSpPr>
            <a:spLocks noChangeShapeType="1"/>
          </p:cNvSpPr>
          <p:nvPr/>
        </p:nvSpPr>
        <p:spPr bwMode="auto">
          <a:xfrm flipV="1">
            <a:off x="9231694" y="2722563"/>
            <a:ext cx="2459037" cy="0"/>
          </a:xfrm>
          <a:prstGeom prst="line">
            <a:avLst/>
          </a:prstGeom>
          <a:noFill/>
          <a:ln w="31750">
            <a:solidFill>
              <a:srgbClr val="336699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3400" b="0" kern="0">
              <a:solidFill>
                <a:srgbClr val="FFFFFF"/>
              </a:solidFill>
              <a:latin typeface="+mn-lt"/>
              <a:ea typeface="+mn-ea"/>
              <a:cs typeface="Arial"/>
            </a:endParaRPr>
          </a:p>
        </p:txBody>
      </p:sp>
      <p:sp>
        <p:nvSpPr>
          <p:cNvPr id="34" name="Line 48"/>
          <p:cNvSpPr>
            <a:spLocks noChangeShapeType="1"/>
          </p:cNvSpPr>
          <p:nvPr/>
        </p:nvSpPr>
        <p:spPr bwMode="auto">
          <a:xfrm>
            <a:off x="9218994" y="3681413"/>
            <a:ext cx="2471737" cy="0"/>
          </a:xfrm>
          <a:prstGeom prst="line">
            <a:avLst/>
          </a:prstGeom>
          <a:noFill/>
          <a:ln w="31750">
            <a:solidFill>
              <a:srgbClr val="336699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3400" b="0" kern="0">
              <a:solidFill>
                <a:srgbClr val="FFFFFF"/>
              </a:solidFill>
              <a:latin typeface="+mn-lt"/>
              <a:ea typeface="+mn-ea"/>
              <a:cs typeface="Arial"/>
            </a:endParaRPr>
          </a:p>
        </p:txBody>
      </p:sp>
      <p:sp>
        <p:nvSpPr>
          <p:cNvPr id="35" name="Line 49"/>
          <p:cNvSpPr>
            <a:spLocks noChangeShapeType="1"/>
          </p:cNvSpPr>
          <p:nvPr/>
        </p:nvSpPr>
        <p:spPr bwMode="auto">
          <a:xfrm>
            <a:off x="8914194" y="5395913"/>
            <a:ext cx="2776537" cy="0"/>
          </a:xfrm>
          <a:prstGeom prst="line">
            <a:avLst/>
          </a:prstGeom>
          <a:noFill/>
          <a:ln w="31750">
            <a:solidFill>
              <a:srgbClr val="AFD7E1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3400" b="0" kern="0">
              <a:solidFill>
                <a:srgbClr val="FFFFFF"/>
              </a:solidFill>
              <a:latin typeface="+mn-lt"/>
              <a:ea typeface="+mn-ea"/>
              <a:cs typeface="Arial"/>
            </a:endParaRPr>
          </a:p>
        </p:txBody>
      </p:sp>
      <p:pic>
        <p:nvPicPr>
          <p:cNvPr id="36" name="Picture 50" descr="man_leer_farben_versuch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1"/>
          <a:stretch>
            <a:fillRect/>
          </a:stretch>
        </p:blipFill>
        <p:spPr bwMode="auto">
          <a:xfrm>
            <a:off x="7683373" y="1673225"/>
            <a:ext cx="1773238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9113647" y="2098675"/>
            <a:ext cx="1162050" cy="3038475"/>
            <a:chOff x="5018422" y="2203450"/>
            <a:chExt cx="1162050" cy="3038476"/>
          </a:xfrm>
        </p:grpSpPr>
        <p:sp>
          <p:nvSpPr>
            <p:cNvPr id="43" name="Text Box 10"/>
            <p:cNvSpPr txBox="1">
              <a:spLocks noChangeAspect="1" noChangeArrowheads="1"/>
            </p:cNvSpPr>
            <p:nvPr/>
          </p:nvSpPr>
          <p:spPr bwMode="auto">
            <a:xfrm>
              <a:off x="5018422" y="2203450"/>
              <a:ext cx="1152525" cy="23336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>
              <a:spAutoFit/>
            </a:bodyPr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l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55A0B9"/>
                  </a:solidFill>
                </a:rPr>
                <a:t>Hi-Rez</a:t>
              </a:r>
            </a:p>
          </p:txBody>
        </p:sp>
        <p:sp>
          <p:nvSpPr>
            <p:cNvPr id="44" name="Text Box 10"/>
            <p:cNvSpPr txBox="1">
              <a:spLocks noChangeAspect="1" noChangeArrowheads="1"/>
            </p:cNvSpPr>
            <p:nvPr/>
          </p:nvSpPr>
          <p:spPr bwMode="auto">
            <a:xfrm>
              <a:off x="5018422" y="3035300"/>
              <a:ext cx="1152525" cy="47148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>
              <a:spAutoFit/>
            </a:bodyPr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l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336699"/>
                  </a:solidFill>
                </a:rPr>
                <a:t>HD•</a:t>
              </a:r>
            </a:p>
            <a:p>
              <a:pPr algn="l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336699"/>
                  </a:solidFill>
                </a:rPr>
                <a:t>Chest</a:t>
              </a:r>
            </a:p>
          </p:txBody>
        </p:sp>
        <p:sp>
          <p:nvSpPr>
            <p:cNvPr id="45" name="Text Box 10"/>
            <p:cNvSpPr txBox="1">
              <a:spLocks noChangeAspect="1" noChangeArrowheads="1"/>
            </p:cNvSpPr>
            <p:nvPr/>
          </p:nvSpPr>
          <p:spPr bwMode="auto">
            <a:xfrm>
              <a:off x="5027947" y="5008564"/>
              <a:ext cx="1152525" cy="23336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>
              <a:spAutoFit/>
            </a:bodyPr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l" eaLnBrk="1" fontAlgn="auto" hangingPunct="1">
                <a:lnSpc>
                  <a:spcPct val="85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b="0" kern="0" dirty="0" smtClean="0">
                  <a:solidFill>
                    <a:srgbClr val="AFD7E1"/>
                  </a:solidFill>
                </a:rPr>
                <a:t>Speed</a:t>
              </a:r>
            </a:p>
          </p:txBody>
        </p:sp>
      </p:grpSp>
      <p:grpSp>
        <p:nvGrpSpPr>
          <p:cNvPr id="46" name="Group 54"/>
          <p:cNvGrpSpPr>
            <a:grpSpLocks/>
          </p:cNvGrpSpPr>
          <p:nvPr/>
        </p:nvGrpSpPr>
        <p:grpSpPr bwMode="auto">
          <a:xfrm>
            <a:off x="8998761" y="1727993"/>
            <a:ext cx="1132918" cy="3659188"/>
            <a:chOff x="4000" y="1134"/>
            <a:chExt cx="146" cy="2305"/>
          </a:xfrm>
          <a:solidFill>
            <a:srgbClr val="AAB414"/>
          </a:solidFill>
        </p:grpSpPr>
        <p:sp>
          <p:nvSpPr>
            <p:cNvPr id="47" name="AutoShape 55"/>
            <p:cNvSpPr>
              <a:spLocks noChangeArrowheads="1"/>
            </p:cNvSpPr>
            <p:nvPr/>
          </p:nvSpPr>
          <p:spPr bwMode="auto">
            <a:xfrm rot="5400000">
              <a:off x="2920" y="2219"/>
              <a:ext cx="2305" cy="135"/>
            </a:xfrm>
            <a:prstGeom prst="homePlate">
              <a:avLst>
                <a:gd name="adj" fmla="val 42290"/>
              </a:avLst>
            </a:prstGeom>
            <a:grpFill/>
            <a:ln>
              <a:noFill/>
            </a:ln>
            <a:effectLst/>
            <a:extLst/>
          </p:spPr>
          <p:txBody>
            <a:bodyPr vert="vert270" wrap="none" anchor="ctr"/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eaLnBrk="1" fontAlgn="auto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endParaRPr lang="en-US" altLang="en-US" sz="1600" b="0" kern="0" smtClean="0">
                <a:solidFill>
                  <a:srgbClr val="FFFFFF"/>
                </a:solidFill>
              </a:endParaRPr>
            </a:p>
          </p:txBody>
        </p:sp>
        <p:sp>
          <p:nvSpPr>
            <p:cNvPr id="48" name="Text Box 56"/>
            <p:cNvSpPr txBox="1">
              <a:spLocks noChangeArrowheads="1"/>
            </p:cNvSpPr>
            <p:nvPr/>
          </p:nvSpPr>
          <p:spPr bwMode="auto">
            <a:xfrm rot="5400000">
              <a:off x="3782" y="1721"/>
              <a:ext cx="582" cy="14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vert270" wrap="none">
              <a:spAutoFit/>
            </a:bodyPr>
            <a:lstStyle>
              <a:lvl1pPr eaLnBrk="0" hangingPunct="0">
                <a:lnSpc>
                  <a:spcPct val="110000"/>
                </a:lnSpc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1pPr>
              <a:lvl2pPr marL="742950" indent="-28575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2pPr>
              <a:lvl3pPr marL="11430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3pPr>
              <a:lvl4pPr marL="16002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4pPr>
              <a:lvl5pPr marL="2057400" indent="-228600" eaLnBrk="0" hangingPunct="0">
                <a:lnSpc>
                  <a:spcPct val="110000"/>
                </a:lnSpc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  <a:cs typeface="Arial" charset="0"/>
                </a:defRPr>
              </a:lvl9pPr>
            </a:lstStyle>
            <a:p>
              <a:pPr algn="ctr" eaLnBrk="1" fontAlgn="auto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sz="1600" b="0" kern="0" dirty="0" smtClean="0">
                  <a:solidFill>
                    <a:srgbClr val="FFFFFF"/>
                  </a:solidFill>
                </a:rPr>
                <a:t>Continuous</a:t>
              </a:r>
            </a:p>
            <a:p>
              <a:pPr algn="ctr" eaLnBrk="1" fontAlgn="auto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sz="1600" b="0" kern="0" dirty="0" smtClean="0">
                  <a:solidFill>
                    <a:srgbClr val="FFFFFF"/>
                  </a:solidFill>
                </a:rPr>
                <a:t>Flowing</a:t>
              </a:r>
            </a:p>
            <a:p>
              <a:pPr algn="ctr" eaLnBrk="1" fontAlgn="auto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defRPr/>
              </a:pPr>
              <a:r>
                <a:rPr lang="en-US" altLang="en-US" sz="1600" b="0" kern="0" dirty="0" smtClean="0">
                  <a:solidFill>
                    <a:srgbClr val="FFFFFF"/>
                  </a:solidFill>
                </a:rPr>
                <a:t>Bed Motion</a:t>
              </a:r>
            </a:p>
          </p:txBody>
        </p:sp>
      </p:grpSp>
      <p:grpSp>
        <p:nvGrpSpPr>
          <p:cNvPr id="49" name="Group 92"/>
          <p:cNvGrpSpPr>
            <a:grpSpLocks/>
          </p:cNvGrpSpPr>
          <p:nvPr/>
        </p:nvGrpSpPr>
        <p:grpSpPr bwMode="auto">
          <a:xfrm>
            <a:off x="6356957" y="1728788"/>
            <a:ext cx="1016000" cy="717550"/>
            <a:chOff x="2747" y="1107"/>
            <a:chExt cx="640" cy="452"/>
          </a:xfrm>
        </p:grpSpPr>
        <p:sp>
          <p:nvSpPr>
            <p:cNvPr id="50" name="AutoShape 30"/>
            <p:cNvSpPr>
              <a:spLocks noChangeArrowheads="1"/>
            </p:cNvSpPr>
            <p:nvPr/>
          </p:nvSpPr>
          <p:spPr bwMode="auto">
            <a:xfrm rot="5400000">
              <a:off x="2841" y="1013"/>
              <a:ext cx="452" cy="640"/>
            </a:xfrm>
            <a:prstGeom prst="roundRect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C80000">
                    <a:alpha val="85001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0" rIns="0" anchor="ctr"/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</a:pPr>
              <a:endParaRPr lang="en-US" altLang="en-US" sz="1400" b="0">
                <a:solidFill>
                  <a:schemeClr val="bg1"/>
                </a:solidFill>
              </a:endParaRPr>
            </a:p>
          </p:txBody>
        </p:sp>
        <p:sp>
          <p:nvSpPr>
            <p:cNvPr id="51" name="Text Box 31"/>
            <p:cNvSpPr txBox="1">
              <a:spLocks noChangeArrowheads="1"/>
            </p:cNvSpPr>
            <p:nvPr/>
          </p:nvSpPr>
          <p:spPr bwMode="auto">
            <a:xfrm>
              <a:off x="2747" y="1257"/>
              <a:ext cx="640" cy="18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US" altLang="en-US" sz="1400" b="0" dirty="0">
                  <a:solidFill>
                    <a:schemeClr val="bg1"/>
                  </a:solidFill>
                </a:rPr>
                <a:t>Stop &amp; Go</a:t>
              </a:r>
            </a:p>
          </p:txBody>
        </p:sp>
      </p:grpSp>
      <p:grpSp>
        <p:nvGrpSpPr>
          <p:cNvPr id="52" name="Group 93"/>
          <p:cNvGrpSpPr>
            <a:grpSpLocks/>
          </p:cNvGrpSpPr>
          <p:nvPr/>
        </p:nvGrpSpPr>
        <p:grpSpPr bwMode="auto">
          <a:xfrm>
            <a:off x="6356957" y="2463800"/>
            <a:ext cx="1016000" cy="717550"/>
            <a:chOff x="2747" y="1107"/>
            <a:chExt cx="640" cy="452"/>
          </a:xfrm>
        </p:grpSpPr>
        <p:sp>
          <p:nvSpPr>
            <p:cNvPr id="53" name="AutoShape 30"/>
            <p:cNvSpPr>
              <a:spLocks noChangeArrowheads="1"/>
            </p:cNvSpPr>
            <p:nvPr/>
          </p:nvSpPr>
          <p:spPr bwMode="auto">
            <a:xfrm rot="5400000">
              <a:off x="2841" y="1013"/>
              <a:ext cx="452" cy="640"/>
            </a:xfrm>
            <a:prstGeom prst="roundRect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C80000">
                    <a:alpha val="85001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0" rIns="0" anchor="ctr"/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</a:pPr>
              <a:endParaRPr lang="en-US" altLang="en-US" sz="1400" b="0">
                <a:solidFill>
                  <a:schemeClr val="bg1"/>
                </a:solidFill>
              </a:endParaRPr>
            </a:p>
          </p:txBody>
        </p:sp>
        <p:sp>
          <p:nvSpPr>
            <p:cNvPr id="54" name="Text Box 31"/>
            <p:cNvSpPr txBox="1">
              <a:spLocks noChangeArrowheads="1"/>
            </p:cNvSpPr>
            <p:nvPr/>
          </p:nvSpPr>
          <p:spPr bwMode="auto">
            <a:xfrm>
              <a:off x="2747" y="1257"/>
              <a:ext cx="640" cy="18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US" altLang="en-US" sz="1400" b="0">
                  <a:solidFill>
                    <a:schemeClr val="bg1"/>
                  </a:solidFill>
                </a:rPr>
                <a:t>Stop &amp; Go</a:t>
              </a:r>
            </a:p>
          </p:txBody>
        </p:sp>
      </p:grpSp>
      <p:sp>
        <p:nvSpPr>
          <p:cNvPr id="55" name="Rectangle 8"/>
          <p:cNvSpPr>
            <a:spLocks noChangeArrowheads="1"/>
          </p:cNvSpPr>
          <p:nvPr/>
        </p:nvSpPr>
        <p:spPr bwMode="auto">
          <a:xfrm rot="5400000">
            <a:off x="1865630" y="3765550"/>
            <a:ext cx="445135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latin typeface="+mn-lt"/>
              <a:ea typeface="+mn-ea"/>
              <a:cs typeface="+mn-cs"/>
            </a:endParaRPr>
          </a:p>
        </p:txBody>
      </p:sp>
      <p:grpSp>
        <p:nvGrpSpPr>
          <p:cNvPr id="56" name="Group 96"/>
          <p:cNvGrpSpPr>
            <a:grpSpLocks/>
          </p:cNvGrpSpPr>
          <p:nvPr/>
        </p:nvGrpSpPr>
        <p:grpSpPr bwMode="auto">
          <a:xfrm>
            <a:off x="6356957" y="3198813"/>
            <a:ext cx="1016000" cy="717550"/>
            <a:chOff x="2747" y="1107"/>
            <a:chExt cx="640" cy="452"/>
          </a:xfrm>
        </p:grpSpPr>
        <p:sp>
          <p:nvSpPr>
            <p:cNvPr id="57" name="AutoShape 30"/>
            <p:cNvSpPr>
              <a:spLocks noChangeArrowheads="1"/>
            </p:cNvSpPr>
            <p:nvPr/>
          </p:nvSpPr>
          <p:spPr bwMode="auto">
            <a:xfrm rot="5400000">
              <a:off x="2841" y="1013"/>
              <a:ext cx="452" cy="640"/>
            </a:xfrm>
            <a:prstGeom prst="roundRect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C80000">
                    <a:alpha val="85001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0" rIns="0" anchor="ctr"/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</a:pPr>
              <a:endParaRPr lang="en-US" altLang="en-US" sz="1400" b="0">
                <a:solidFill>
                  <a:schemeClr val="bg1"/>
                </a:solidFill>
              </a:endParaRPr>
            </a:p>
          </p:txBody>
        </p:sp>
        <p:sp>
          <p:nvSpPr>
            <p:cNvPr id="58" name="Text Box 31"/>
            <p:cNvSpPr txBox="1">
              <a:spLocks noChangeArrowheads="1"/>
            </p:cNvSpPr>
            <p:nvPr/>
          </p:nvSpPr>
          <p:spPr bwMode="auto">
            <a:xfrm>
              <a:off x="2747" y="1257"/>
              <a:ext cx="640" cy="18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US" altLang="en-US" sz="1400" b="0">
                  <a:solidFill>
                    <a:schemeClr val="bg1"/>
                  </a:solidFill>
                </a:rPr>
                <a:t>Stop &amp; Go</a:t>
              </a:r>
            </a:p>
          </p:txBody>
        </p:sp>
      </p:grpSp>
      <p:grpSp>
        <p:nvGrpSpPr>
          <p:cNvPr id="59" name="Group 99"/>
          <p:cNvGrpSpPr>
            <a:grpSpLocks/>
          </p:cNvGrpSpPr>
          <p:nvPr/>
        </p:nvGrpSpPr>
        <p:grpSpPr bwMode="auto">
          <a:xfrm>
            <a:off x="6356957" y="3932238"/>
            <a:ext cx="1016000" cy="717550"/>
            <a:chOff x="2747" y="1107"/>
            <a:chExt cx="640" cy="452"/>
          </a:xfrm>
        </p:grpSpPr>
        <p:sp>
          <p:nvSpPr>
            <p:cNvPr id="60" name="AutoShape 30"/>
            <p:cNvSpPr>
              <a:spLocks noChangeArrowheads="1"/>
            </p:cNvSpPr>
            <p:nvPr/>
          </p:nvSpPr>
          <p:spPr bwMode="auto">
            <a:xfrm rot="5400000">
              <a:off x="2841" y="1013"/>
              <a:ext cx="452" cy="640"/>
            </a:xfrm>
            <a:prstGeom prst="roundRect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C80000">
                    <a:alpha val="85001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0" rIns="0" anchor="ctr"/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</a:pPr>
              <a:endParaRPr lang="en-US" altLang="en-US" sz="1400" b="0">
                <a:solidFill>
                  <a:schemeClr val="bg1"/>
                </a:solidFill>
              </a:endParaRPr>
            </a:p>
          </p:txBody>
        </p:sp>
        <p:sp>
          <p:nvSpPr>
            <p:cNvPr id="61" name="Text Box 31"/>
            <p:cNvSpPr txBox="1">
              <a:spLocks noChangeArrowheads="1"/>
            </p:cNvSpPr>
            <p:nvPr/>
          </p:nvSpPr>
          <p:spPr bwMode="auto">
            <a:xfrm>
              <a:off x="2747" y="1257"/>
              <a:ext cx="640" cy="18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US" altLang="en-US" sz="1400" b="0">
                  <a:solidFill>
                    <a:schemeClr val="bg1"/>
                  </a:solidFill>
                </a:rPr>
                <a:t>Stop &amp; Go</a:t>
              </a:r>
            </a:p>
          </p:txBody>
        </p:sp>
      </p:grpSp>
      <p:grpSp>
        <p:nvGrpSpPr>
          <p:cNvPr id="62" name="Group 102"/>
          <p:cNvGrpSpPr>
            <a:grpSpLocks/>
          </p:cNvGrpSpPr>
          <p:nvPr/>
        </p:nvGrpSpPr>
        <p:grpSpPr bwMode="auto">
          <a:xfrm>
            <a:off x="6356957" y="4668838"/>
            <a:ext cx="1016000" cy="717550"/>
            <a:chOff x="2747" y="1107"/>
            <a:chExt cx="640" cy="452"/>
          </a:xfrm>
        </p:grpSpPr>
        <p:sp>
          <p:nvSpPr>
            <p:cNvPr id="63" name="AutoShape 30"/>
            <p:cNvSpPr>
              <a:spLocks noChangeArrowheads="1"/>
            </p:cNvSpPr>
            <p:nvPr/>
          </p:nvSpPr>
          <p:spPr bwMode="auto">
            <a:xfrm rot="5400000">
              <a:off x="2841" y="1013"/>
              <a:ext cx="452" cy="640"/>
            </a:xfrm>
            <a:prstGeom prst="roundRect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C80000">
                    <a:alpha val="85001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lIns="0" rIns="0" anchor="ctr"/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</a:pPr>
              <a:endParaRPr lang="en-US" altLang="en-US" sz="1400" b="0">
                <a:solidFill>
                  <a:schemeClr val="bg1"/>
                </a:solidFill>
              </a:endParaRPr>
            </a:p>
          </p:txBody>
        </p:sp>
        <p:sp>
          <p:nvSpPr>
            <p:cNvPr id="64" name="Text Box 31"/>
            <p:cNvSpPr txBox="1">
              <a:spLocks noChangeArrowheads="1"/>
            </p:cNvSpPr>
            <p:nvPr/>
          </p:nvSpPr>
          <p:spPr bwMode="auto">
            <a:xfrm>
              <a:off x="2747" y="1257"/>
              <a:ext cx="640" cy="18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 algn="l" eaLnBrk="0" hangingPunct="0">
                <a:spcBef>
                  <a:spcPct val="25000"/>
                </a:spcBef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spcBef>
                  <a:spcPct val="25000"/>
                </a:spcBef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500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ClrTx/>
              </a:pPr>
              <a:r>
                <a:rPr lang="en-US" altLang="en-US" sz="1400" b="0">
                  <a:solidFill>
                    <a:schemeClr val="bg1"/>
                  </a:solidFill>
                </a:rPr>
                <a:t>Stop &amp; Go</a:t>
              </a:r>
            </a:p>
          </p:txBody>
        </p:sp>
      </p:grpSp>
      <p:sp>
        <p:nvSpPr>
          <p:cNvPr id="66" name="Rectangle 8"/>
          <p:cNvSpPr>
            <a:spLocks noChangeArrowheads="1"/>
          </p:cNvSpPr>
          <p:nvPr/>
        </p:nvSpPr>
        <p:spPr bwMode="auto">
          <a:xfrm rot="16200000">
            <a:off x="5563172" y="3757612"/>
            <a:ext cx="4511674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latin typeface="+mn-lt"/>
              <a:ea typeface="+mn-ea"/>
              <a:cs typeface="+mn-cs"/>
            </a:endParaRPr>
          </a:p>
        </p:txBody>
      </p:sp>
      <p:pic>
        <p:nvPicPr>
          <p:cNvPr id="67" name="Picture 50" descr="man_leer_farben_versuch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8"/>
          <a:stretch>
            <a:fillRect/>
          </a:stretch>
        </p:blipFill>
        <p:spPr bwMode="auto">
          <a:xfrm>
            <a:off x="4370959" y="1682750"/>
            <a:ext cx="222885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Line 26"/>
          <p:cNvSpPr>
            <a:spLocks noChangeShapeType="1"/>
          </p:cNvSpPr>
          <p:nvPr/>
        </p:nvSpPr>
        <p:spPr bwMode="auto">
          <a:xfrm flipV="1">
            <a:off x="4370959" y="5387975"/>
            <a:ext cx="3009011" cy="0"/>
          </a:xfrm>
          <a:prstGeom prst="line">
            <a:avLst/>
          </a:prstGeom>
          <a:noFill/>
          <a:ln w="31750">
            <a:solidFill>
              <a:srgbClr val="99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Line 21"/>
          <p:cNvSpPr>
            <a:spLocks noChangeShapeType="1"/>
          </p:cNvSpPr>
          <p:nvPr/>
        </p:nvSpPr>
        <p:spPr bwMode="auto">
          <a:xfrm>
            <a:off x="4370959" y="1722438"/>
            <a:ext cx="3008376" cy="0"/>
          </a:xfrm>
          <a:prstGeom prst="line">
            <a:avLst/>
          </a:prstGeom>
          <a:noFill/>
          <a:ln w="31750">
            <a:solidFill>
              <a:srgbClr val="99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Line 22"/>
          <p:cNvSpPr>
            <a:spLocks noChangeShapeType="1"/>
          </p:cNvSpPr>
          <p:nvPr/>
        </p:nvSpPr>
        <p:spPr bwMode="auto">
          <a:xfrm>
            <a:off x="4370959" y="2452688"/>
            <a:ext cx="3008376" cy="0"/>
          </a:xfrm>
          <a:prstGeom prst="line">
            <a:avLst/>
          </a:prstGeom>
          <a:noFill/>
          <a:ln w="31750">
            <a:solidFill>
              <a:srgbClr val="99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Line 23"/>
          <p:cNvSpPr>
            <a:spLocks noChangeShapeType="1"/>
          </p:cNvSpPr>
          <p:nvPr/>
        </p:nvSpPr>
        <p:spPr bwMode="auto">
          <a:xfrm>
            <a:off x="4370959" y="3194050"/>
            <a:ext cx="3008376" cy="0"/>
          </a:xfrm>
          <a:prstGeom prst="line">
            <a:avLst/>
          </a:prstGeom>
          <a:noFill/>
          <a:ln w="31750">
            <a:solidFill>
              <a:srgbClr val="99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Line 24"/>
          <p:cNvSpPr>
            <a:spLocks noChangeShapeType="1"/>
          </p:cNvSpPr>
          <p:nvPr/>
        </p:nvSpPr>
        <p:spPr bwMode="auto">
          <a:xfrm>
            <a:off x="4370959" y="3924300"/>
            <a:ext cx="3008376" cy="0"/>
          </a:xfrm>
          <a:prstGeom prst="line">
            <a:avLst/>
          </a:prstGeom>
          <a:noFill/>
          <a:ln w="31750">
            <a:solidFill>
              <a:srgbClr val="99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Line 25"/>
          <p:cNvSpPr>
            <a:spLocks noChangeShapeType="1"/>
          </p:cNvSpPr>
          <p:nvPr/>
        </p:nvSpPr>
        <p:spPr bwMode="auto">
          <a:xfrm>
            <a:off x="4370959" y="4657725"/>
            <a:ext cx="3017520" cy="0"/>
          </a:xfrm>
          <a:prstGeom prst="line">
            <a:avLst/>
          </a:prstGeom>
          <a:noFill/>
          <a:ln w="31750">
            <a:solidFill>
              <a:srgbClr val="99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Line 46"/>
          <p:cNvSpPr>
            <a:spLocks noChangeShapeType="1"/>
          </p:cNvSpPr>
          <p:nvPr/>
        </p:nvSpPr>
        <p:spPr bwMode="auto">
          <a:xfrm>
            <a:off x="7683373" y="1708150"/>
            <a:ext cx="4032504" cy="14288"/>
          </a:xfrm>
          <a:prstGeom prst="line">
            <a:avLst/>
          </a:prstGeom>
          <a:noFill/>
          <a:ln w="31750">
            <a:solidFill>
              <a:srgbClr val="92D050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3400" b="0" kern="0">
              <a:solidFill>
                <a:srgbClr val="FFFFFF"/>
              </a:solidFill>
              <a:latin typeface="+mn-lt"/>
              <a:ea typeface="+mn-ea"/>
              <a:cs typeface="Arial"/>
            </a:endParaRPr>
          </a:p>
        </p:txBody>
      </p:sp>
      <p:sp>
        <p:nvSpPr>
          <p:cNvPr id="75" name="Line 46"/>
          <p:cNvSpPr>
            <a:spLocks noChangeShapeType="1"/>
          </p:cNvSpPr>
          <p:nvPr/>
        </p:nvSpPr>
        <p:spPr bwMode="auto">
          <a:xfrm>
            <a:off x="7683373" y="5386388"/>
            <a:ext cx="4032504" cy="0"/>
          </a:xfrm>
          <a:prstGeom prst="line">
            <a:avLst/>
          </a:prstGeom>
          <a:noFill/>
          <a:ln w="31750">
            <a:solidFill>
              <a:srgbClr val="92D050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3400" b="0" kern="0">
              <a:solidFill>
                <a:srgbClr val="FFFFFF"/>
              </a:solidFill>
              <a:latin typeface="+mn-lt"/>
              <a:ea typeface="+mn-ea"/>
              <a:cs typeface="Arial"/>
            </a:endParaRPr>
          </a:p>
        </p:txBody>
      </p:sp>
      <p:sp>
        <p:nvSpPr>
          <p:cNvPr id="76" name="Text Box 11"/>
          <p:cNvSpPr txBox="1">
            <a:spLocks noChangeArrowheads="1"/>
          </p:cNvSpPr>
          <p:nvPr/>
        </p:nvSpPr>
        <p:spPr bwMode="auto">
          <a:xfrm>
            <a:off x="6243193" y="6165342"/>
            <a:ext cx="547255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54000" rIns="0" bIns="0" anchor="t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879BA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* </a:t>
            </a:r>
            <a:r>
              <a:rPr lang="en-US" altLang="en-US" sz="800" b="0" kern="0" dirty="0">
                <a:solidFill>
                  <a:srgbClr val="879BAA"/>
                </a:solidFill>
              </a:rPr>
              <a:t>Based on volumetric resolution available in competitive literature for systems greater than 70 cm bore size. Data on file.</a:t>
            </a:r>
            <a:endParaRPr kumimoji="0" lang="en-US" altLang="en-US" sz="800" b="0" i="0" u="none" strike="noStrike" kern="0" cap="none" spc="0" normalizeH="0" baseline="0" noProof="0" dirty="0" smtClean="0">
              <a:ln>
                <a:noFill/>
              </a:ln>
              <a:solidFill>
                <a:srgbClr val="879BAA"/>
              </a:solidFill>
              <a:effectLst/>
              <a:uLnTx/>
              <a:uFillTx/>
              <a:latin typeface="Arial" charset="0"/>
              <a:ea typeface="ＭＳ Ｐゴシック" pitchFamily="34" charset="-128"/>
            </a:endParaRPr>
          </a:p>
        </p:txBody>
      </p:sp>
      <p:sp>
        <p:nvSpPr>
          <p:cNvPr id="77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4687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Enabling better workflow: continuous bed motion</a:t>
            </a:r>
          </a:p>
        </p:txBody>
      </p:sp>
    </p:spTree>
    <p:extLst>
      <p:ext uri="{BB962C8B-B14F-4D97-AF65-F5344CB8AC3E}">
        <p14:creationId xmlns:p14="http://schemas.microsoft.com/office/powerpoint/2010/main" val="349612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4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build="p"/>
      <p:bldP spid="16" grpId="0" build="p"/>
      <p:bldP spid="31" grpId="0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658813" y="1985963"/>
            <a:ext cx="8893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fontAlgn="auto">
              <a:spcAft>
                <a:spcPts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ea typeface="MS PGothic"/>
            </a:endParaRPr>
          </a:p>
        </p:txBody>
      </p:sp>
      <p:sp>
        <p:nvSpPr>
          <p:cNvPr id="187396" name="Rectangle 6"/>
          <p:cNvSpPr>
            <a:spLocks noChangeArrowheads="1"/>
          </p:cNvSpPr>
          <p:nvPr/>
        </p:nvSpPr>
        <p:spPr bwMode="auto">
          <a:xfrm rot="5400000">
            <a:off x="-251618" y="2169319"/>
            <a:ext cx="17907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110000"/>
              </a:lnSpc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lnSpc>
                <a:spcPct val="110000"/>
              </a:lnSpc>
              <a:buClr>
                <a:schemeClr val="bg2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lnSpc>
                <a:spcPct val="110000"/>
              </a:lnSpc>
              <a:buClr>
                <a:schemeClr val="bg2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lnSpc>
                <a:spcPct val="110000"/>
              </a:lnSpc>
              <a:buClr>
                <a:schemeClr val="bg2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lnSpc>
                <a:spcPct val="110000"/>
              </a:lnSpc>
              <a:buClr>
                <a:schemeClr val="bg2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buClr>
                <a:srgbClr val="879BAA"/>
              </a:buClr>
              <a:buFontTx/>
              <a:buNone/>
            </a:pPr>
            <a:r>
              <a:rPr lang="en-US" altLang="en-US" b="1">
                <a:solidFill>
                  <a:srgbClr val="FFC000"/>
                </a:solidFill>
              </a:rPr>
              <a:t>Conventional</a:t>
            </a:r>
          </a:p>
        </p:txBody>
      </p:sp>
      <p:sp>
        <p:nvSpPr>
          <p:cNvPr id="187397" name="Rectangle 7"/>
          <p:cNvSpPr>
            <a:spLocks noChangeArrowheads="1"/>
          </p:cNvSpPr>
          <p:nvPr/>
        </p:nvSpPr>
        <p:spPr bwMode="auto">
          <a:xfrm rot="5400000">
            <a:off x="-153987" y="4886325"/>
            <a:ext cx="164147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74625" indent="-174625" eaLnBrk="0" hangingPunct="0">
              <a:lnSpc>
                <a:spcPct val="110000"/>
              </a:lnSpc>
              <a:buFont typeface="Wingdings" pitchFamily="2" charset="2"/>
              <a:tabLst>
                <a:tab pos="1746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lnSpc>
                <a:spcPct val="110000"/>
              </a:lnSpc>
              <a:buClr>
                <a:schemeClr val="bg2"/>
              </a:buClr>
              <a:buChar char="•"/>
              <a:tabLst>
                <a:tab pos="1746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lnSpc>
                <a:spcPct val="110000"/>
              </a:lnSpc>
              <a:buClr>
                <a:schemeClr val="bg2"/>
              </a:buClr>
              <a:buChar char="•"/>
              <a:tabLst>
                <a:tab pos="1746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lnSpc>
                <a:spcPct val="110000"/>
              </a:lnSpc>
              <a:buClr>
                <a:schemeClr val="bg2"/>
              </a:buClr>
              <a:buChar char="•"/>
              <a:tabLst>
                <a:tab pos="1746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lnSpc>
                <a:spcPct val="110000"/>
              </a:lnSpc>
              <a:buClr>
                <a:schemeClr val="bg2"/>
              </a:buClr>
              <a:buChar char="•"/>
              <a:tabLst>
                <a:tab pos="1746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>
                <a:tab pos="1746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>
                <a:tab pos="1746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>
                <a:tab pos="1746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Char char="•"/>
              <a:tabLst>
                <a:tab pos="174625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ctr" eaLnBrk="1" hangingPunct="1">
              <a:buClr>
                <a:srgbClr val="879BAA"/>
              </a:buClr>
              <a:buFontTx/>
              <a:buNone/>
            </a:pPr>
            <a:r>
              <a:rPr lang="en-US" altLang="en-US" b="1">
                <a:solidFill>
                  <a:srgbClr val="00B050"/>
                </a:solidFill>
              </a:rPr>
              <a:t>FlowMotion</a:t>
            </a:r>
          </a:p>
        </p:txBody>
      </p:sp>
      <p:pic>
        <p:nvPicPr>
          <p:cNvPr id="18739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4013200"/>
            <a:ext cx="18669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4121150"/>
            <a:ext cx="1076325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 flipV="1">
            <a:off x="1111250" y="4776788"/>
            <a:ext cx="1444625" cy="14287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 flipV="1">
            <a:off x="1128713" y="4229100"/>
            <a:ext cx="1444625" cy="12700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 flipV="1">
            <a:off x="1111250" y="4337050"/>
            <a:ext cx="1444625" cy="12700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 flipV="1">
            <a:off x="1111250" y="4467225"/>
            <a:ext cx="1444625" cy="12700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 flipV="1">
            <a:off x="1116013" y="4568825"/>
            <a:ext cx="1444625" cy="12700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 flipV="1">
            <a:off x="1116013" y="4678363"/>
            <a:ext cx="1444625" cy="14287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 flipV="1">
            <a:off x="1116013" y="4121150"/>
            <a:ext cx="1444625" cy="12700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128713" y="4660900"/>
            <a:ext cx="1427162" cy="128588"/>
            <a:chOff x="2531249" y="2816932"/>
            <a:chExt cx="1428683" cy="128129"/>
          </a:xfrm>
        </p:grpSpPr>
        <p:cxnSp>
          <p:nvCxnSpPr>
            <p:cNvPr id="187477" name="Straight Connector 20"/>
            <p:cNvCxnSpPr>
              <a:cxnSpLocks noChangeShapeType="1"/>
            </p:cNvCxnSpPr>
            <p:nvPr/>
          </p:nvCxnSpPr>
          <p:spPr bwMode="auto">
            <a:xfrm flipV="1">
              <a:off x="2531249" y="2816932"/>
              <a:ext cx="1428683" cy="128129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478" name="Straight Connector 21"/>
            <p:cNvCxnSpPr>
              <a:cxnSpLocks noChangeShapeType="1"/>
            </p:cNvCxnSpPr>
            <p:nvPr/>
          </p:nvCxnSpPr>
          <p:spPr bwMode="auto">
            <a:xfrm>
              <a:off x="2531249" y="2848731"/>
              <a:ext cx="1417206" cy="84907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1116013" y="4552950"/>
            <a:ext cx="1428750" cy="127000"/>
            <a:chOff x="2519772" y="2708920"/>
            <a:chExt cx="1428683" cy="128129"/>
          </a:xfrm>
        </p:grpSpPr>
        <p:cxnSp>
          <p:nvCxnSpPr>
            <p:cNvPr id="187475" name="Straight Connector 23"/>
            <p:cNvCxnSpPr>
              <a:cxnSpLocks noChangeShapeType="1"/>
            </p:cNvCxnSpPr>
            <p:nvPr/>
          </p:nvCxnSpPr>
          <p:spPr bwMode="auto">
            <a:xfrm flipV="1">
              <a:off x="2519772" y="2708920"/>
              <a:ext cx="1428683" cy="128129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476" name="Straight Connector 24"/>
            <p:cNvCxnSpPr>
              <a:cxnSpLocks noChangeShapeType="1"/>
            </p:cNvCxnSpPr>
            <p:nvPr/>
          </p:nvCxnSpPr>
          <p:spPr bwMode="auto">
            <a:xfrm>
              <a:off x="2519772" y="2740719"/>
              <a:ext cx="1417206" cy="84907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1116013" y="4460875"/>
            <a:ext cx="1428750" cy="127000"/>
            <a:chOff x="2519772" y="2616795"/>
            <a:chExt cx="1428683" cy="128129"/>
          </a:xfrm>
        </p:grpSpPr>
        <p:cxnSp>
          <p:nvCxnSpPr>
            <p:cNvPr id="187473" name="Straight Connector 26"/>
            <p:cNvCxnSpPr>
              <a:cxnSpLocks noChangeShapeType="1"/>
            </p:cNvCxnSpPr>
            <p:nvPr/>
          </p:nvCxnSpPr>
          <p:spPr bwMode="auto">
            <a:xfrm flipV="1">
              <a:off x="2519772" y="2616795"/>
              <a:ext cx="1428683" cy="128129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474" name="Straight Connector 27"/>
            <p:cNvCxnSpPr>
              <a:cxnSpLocks noChangeShapeType="1"/>
            </p:cNvCxnSpPr>
            <p:nvPr/>
          </p:nvCxnSpPr>
          <p:spPr bwMode="auto">
            <a:xfrm>
              <a:off x="2519772" y="2648594"/>
              <a:ext cx="1417206" cy="84907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1128713" y="4337050"/>
            <a:ext cx="1427162" cy="127000"/>
            <a:chOff x="2519772" y="2616795"/>
            <a:chExt cx="1428683" cy="128129"/>
          </a:xfrm>
        </p:grpSpPr>
        <p:cxnSp>
          <p:nvCxnSpPr>
            <p:cNvPr id="187471" name="Straight Connector 29"/>
            <p:cNvCxnSpPr>
              <a:cxnSpLocks noChangeShapeType="1"/>
            </p:cNvCxnSpPr>
            <p:nvPr/>
          </p:nvCxnSpPr>
          <p:spPr bwMode="auto">
            <a:xfrm flipV="1">
              <a:off x="2519772" y="2616795"/>
              <a:ext cx="1428683" cy="128129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472" name="Straight Connector 30"/>
            <p:cNvCxnSpPr>
              <a:cxnSpLocks noChangeShapeType="1"/>
            </p:cNvCxnSpPr>
            <p:nvPr/>
          </p:nvCxnSpPr>
          <p:spPr bwMode="auto">
            <a:xfrm>
              <a:off x="2519772" y="2648594"/>
              <a:ext cx="1417206" cy="84907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1116013" y="4229100"/>
            <a:ext cx="1428750" cy="127000"/>
            <a:chOff x="2519772" y="2616795"/>
            <a:chExt cx="1428683" cy="128129"/>
          </a:xfrm>
        </p:grpSpPr>
        <p:cxnSp>
          <p:nvCxnSpPr>
            <p:cNvPr id="187469" name="Straight Connector 32"/>
            <p:cNvCxnSpPr>
              <a:cxnSpLocks noChangeShapeType="1"/>
            </p:cNvCxnSpPr>
            <p:nvPr/>
          </p:nvCxnSpPr>
          <p:spPr bwMode="auto">
            <a:xfrm flipV="1">
              <a:off x="2519772" y="2616795"/>
              <a:ext cx="1428683" cy="128129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470" name="Straight Connector 33"/>
            <p:cNvCxnSpPr>
              <a:cxnSpLocks noChangeShapeType="1"/>
            </p:cNvCxnSpPr>
            <p:nvPr/>
          </p:nvCxnSpPr>
          <p:spPr bwMode="auto">
            <a:xfrm>
              <a:off x="2519772" y="2648594"/>
              <a:ext cx="1417206" cy="84907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1128713" y="4121150"/>
            <a:ext cx="1427162" cy="127000"/>
            <a:chOff x="2519772" y="2616795"/>
            <a:chExt cx="1428683" cy="128129"/>
          </a:xfrm>
        </p:grpSpPr>
        <p:cxnSp>
          <p:nvCxnSpPr>
            <p:cNvPr id="187467" name="Straight Connector 35"/>
            <p:cNvCxnSpPr>
              <a:cxnSpLocks noChangeShapeType="1"/>
            </p:cNvCxnSpPr>
            <p:nvPr/>
          </p:nvCxnSpPr>
          <p:spPr bwMode="auto">
            <a:xfrm flipV="1">
              <a:off x="2519772" y="2616795"/>
              <a:ext cx="1428683" cy="128129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468" name="Straight Connector 36"/>
            <p:cNvCxnSpPr>
              <a:cxnSpLocks noChangeShapeType="1"/>
            </p:cNvCxnSpPr>
            <p:nvPr/>
          </p:nvCxnSpPr>
          <p:spPr bwMode="auto">
            <a:xfrm>
              <a:off x="2519772" y="2648594"/>
              <a:ext cx="1417206" cy="84907"/>
            </a:xfrm>
            <a:prstGeom prst="line">
              <a:avLst/>
            </a:prstGeom>
            <a:noFill/>
            <a:ln w="12700" algn="ctr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8741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38" y="1646238"/>
            <a:ext cx="18669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741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388" y="1427163"/>
            <a:ext cx="998537" cy="19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7415" name="Straight Connector 39"/>
          <p:cNvCxnSpPr>
            <a:cxnSpLocks noChangeShapeType="1"/>
          </p:cNvCxnSpPr>
          <p:nvPr/>
        </p:nvCxnSpPr>
        <p:spPr bwMode="auto">
          <a:xfrm flipV="1">
            <a:off x="1082675" y="2057400"/>
            <a:ext cx="1428750" cy="128588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7416" name="Straight Connector 40"/>
          <p:cNvCxnSpPr>
            <a:cxnSpLocks noChangeShapeType="1"/>
          </p:cNvCxnSpPr>
          <p:nvPr/>
        </p:nvCxnSpPr>
        <p:spPr bwMode="auto">
          <a:xfrm>
            <a:off x="1082675" y="2057400"/>
            <a:ext cx="1417638" cy="117475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7417" name="Straight Connector 41"/>
          <p:cNvCxnSpPr>
            <a:cxnSpLocks noChangeShapeType="1"/>
          </p:cNvCxnSpPr>
          <p:nvPr/>
        </p:nvCxnSpPr>
        <p:spPr bwMode="auto">
          <a:xfrm flipV="1">
            <a:off x="1071563" y="2114550"/>
            <a:ext cx="1444625" cy="12700"/>
          </a:xfrm>
          <a:prstGeom prst="line">
            <a:avLst/>
          </a:prstGeom>
          <a:noFill/>
          <a:ln w="12700" algn="ctr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423955" y="1452563"/>
            <a:ext cx="1910383" cy="4713287"/>
            <a:chOff x="9931302" y="1676400"/>
            <a:chExt cx="1413837" cy="4191000"/>
          </a:xfrm>
        </p:grpSpPr>
        <p:pic>
          <p:nvPicPr>
            <p:cNvPr id="18746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3714" y="1676400"/>
              <a:ext cx="1241425" cy="419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 Box 8"/>
            <p:cNvSpPr txBox="1">
              <a:spLocks noChangeArrowheads="1"/>
            </p:cNvSpPr>
            <p:nvPr/>
          </p:nvSpPr>
          <p:spPr bwMode="auto">
            <a:xfrm rot="16200000">
              <a:off x="9736351" y="2848168"/>
              <a:ext cx="636625" cy="2467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algn="ctr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algn="ctr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algn="ctr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algn="ctr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altLang="en-US" sz="1600" kern="0" dirty="0">
                  <a:solidFill>
                    <a:srgbClr val="000000"/>
                  </a:solidFill>
                </a:rPr>
                <a:t>90 cm</a:t>
              </a:r>
            </a:p>
          </p:txBody>
        </p:sp>
        <p:sp>
          <p:nvSpPr>
            <p:cNvPr id="51" name="Line 11"/>
            <p:cNvSpPr>
              <a:spLocks noChangeShapeType="1"/>
            </p:cNvSpPr>
            <p:nvPr/>
          </p:nvSpPr>
          <p:spPr bwMode="auto">
            <a:xfrm flipV="1">
              <a:off x="10041739" y="1981303"/>
              <a:ext cx="0" cy="5335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52" name="Line 12"/>
            <p:cNvSpPr>
              <a:spLocks noChangeShapeType="1"/>
            </p:cNvSpPr>
            <p:nvPr/>
          </p:nvSpPr>
          <p:spPr bwMode="auto">
            <a:xfrm>
              <a:off x="10041739" y="3429590"/>
              <a:ext cx="0" cy="6083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t="2362" r="36311" b="2872"/>
          <a:stretch>
            <a:fillRect/>
          </a:stretch>
        </p:blipFill>
        <p:spPr bwMode="auto">
          <a:xfrm>
            <a:off x="5980113" y="1412875"/>
            <a:ext cx="5743575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5980113" y="1427163"/>
            <a:ext cx="5743575" cy="4738687"/>
          </a:xfrm>
          <a:prstGeom prst="rect">
            <a:avLst/>
          </a:prstGeom>
          <a:solidFill>
            <a:schemeClr val="bg2">
              <a:lumMod val="60000"/>
              <a:lumOff val="40000"/>
              <a:alpha val="31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108000" tIns="54000" rIns="108000" bIns="54000" spcCol="72000" anchor="ctr">
            <a:spAutoFit/>
          </a:bodyPr>
          <a:lstStyle/>
          <a:p>
            <a:pPr algn="ctr">
              <a:lnSpc>
                <a:spcPct val="110000"/>
              </a:lnSpc>
              <a:buFont typeface="Wingdings" charset="0"/>
              <a:buNone/>
              <a:defRPr/>
            </a:pPr>
            <a:endParaRPr lang="en-US" b="1" dirty="0">
              <a:solidFill>
                <a:schemeClr val="tx1"/>
              </a:solidFill>
              <a:ea typeface="ＭＳ Ｐゴシック" charset="-128"/>
            </a:endParaRPr>
          </a:p>
        </p:txBody>
      </p:sp>
      <p:grpSp>
        <p:nvGrpSpPr>
          <p:cNvPr id="54" name="Group 53"/>
          <p:cNvGrpSpPr>
            <a:grpSpLocks noChangeAspect="1"/>
          </p:cNvGrpSpPr>
          <p:nvPr/>
        </p:nvGrpSpPr>
        <p:grpSpPr bwMode="auto">
          <a:xfrm>
            <a:off x="6370638" y="1647825"/>
            <a:ext cx="4306887" cy="4146550"/>
            <a:chOff x="5472113" y="2057400"/>
            <a:chExt cx="2563194" cy="2728913"/>
          </a:xfrm>
        </p:grpSpPr>
        <p:grpSp>
          <p:nvGrpSpPr>
            <p:cNvPr id="187423" name="Group 116"/>
            <p:cNvGrpSpPr>
              <a:grpSpLocks/>
            </p:cNvGrpSpPr>
            <p:nvPr/>
          </p:nvGrpSpPr>
          <p:grpSpPr bwMode="auto">
            <a:xfrm>
              <a:off x="6300788" y="2057400"/>
              <a:ext cx="1219200" cy="2271713"/>
              <a:chOff x="2708" y="72"/>
              <a:chExt cx="768" cy="1431"/>
            </a:xfrm>
          </p:grpSpPr>
          <p:grpSp>
            <p:nvGrpSpPr>
              <p:cNvPr id="187450" name="Group 107"/>
              <p:cNvGrpSpPr>
                <a:grpSpLocks/>
              </p:cNvGrpSpPr>
              <p:nvPr/>
            </p:nvGrpSpPr>
            <p:grpSpPr bwMode="auto">
              <a:xfrm>
                <a:off x="2708" y="72"/>
                <a:ext cx="768" cy="1431"/>
                <a:chOff x="4848" y="1257"/>
                <a:chExt cx="720" cy="1431"/>
              </a:xfrm>
            </p:grpSpPr>
            <p:sp>
              <p:nvSpPr>
                <p:cNvPr id="84" name="AutoShape 108"/>
                <p:cNvSpPr>
                  <a:spLocks noChangeArrowheads="1"/>
                </p:cNvSpPr>
                <p:nvPr/>
              </p:nvSpPr>
              <p:spPr bwMode="auto">
                <a:xfrm>
                  <a:off x="4848" y="1290"/>
                  <a:ext cx="720" cy="1392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F9900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rgbClr val="FF99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rgbClr val="000000"/>
                    </a:solidFill>
                    <a:latin typeface="Arial" charset="0"/>
                    <a:ea typeface="MS PGothic"/>
                  </a:endParaRPr>
                </a:p>
              </p:txBody>
            </p:sp>
            <p:grpSp>
              <p:nvGrpSpPr>
                <p:cNvPr id="187453" name="Group 109"/>
                <p:cNvGrpSpPr>
                  <a:grpSpLocks/>
                </p:cNvGrpSpPr>
                <p:nvPr/>
              </p:nvGrpSpPr>
              <p:grpSpPr bwMode="auto">
                <a:xfrm>
                  <a:off x="4848" y="1257"/>
                  <a:ext cx="720" cy="1431"/>
                  <a:chOff x="4848" y="1257"/>
                  <a:chExt cx="720" cy="1431"/>
                </a:xfrm>
              </p:grpSpPr>
              <p:grpSp>
                <p:nvGrpSpPr>
                  <p:cNvPr id="187454" name="Group 110"/>
                  <p:cNvGrpSpPr>
                    <a:grpSpLocks/>
                  </p:cNvGrpSpPr>
                  <p:nvPr/>
                </p:nvGrpSpPr>
                <p:grpSpPr bwMode="auto">
                  <a:xfrm>
                    <a:off x="4848" y="1257"/>
                    <a:ext cx="720" cy="1431"/>
                    <a:chOff x="3984" y="1296"/>
                    <a:chExt cx="720" cy="1392"/>
                  </a:xfrm>
                </p:grpSpPr>
                <p:sp>
                  <p:nvSpPr>
                    <p:cNvPr id="88" name="AutoShape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4" y="1296"/>
                      <a:ext cx="720" cy="1392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00FF00">
                            <a:alpha val="0"/>
                          </a:srgbClr>
                        </a:gs>
                        <a:gs pos="100000">
                          <a:srgbClr val="00FF00">
                            <a:gamma/>
                            <a:shade val="93333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28575" algn="ctr">
                          <a:solidFill>
                            <a:srgbClr val="00FF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 kern="0">
                        <a:solidFill>
                          <a:srgbClr val="000000"/>
                        </a:solidFill>
                        <a:latin typeface="Arial" charset="0"/>
                        <a:ea typeface="MS PGothic"/>
                      </a:endParaRPr>
                    </a:p>
                  </p:txBody>
                </p:sp>
                <p:sp>
                  <p:nvSpPr>
                    <p:cNvPr id="89" name="Rectangle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4" y="1680"/>
                      <a:ext cx="720" cy="24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990000">
                            <a:alpha val="0"/>
                          </a:srgbClr>
                        </a:gs>
                        <a:gs pos="100000">
                          <a:srgbClr val="990000">
                            <a:gamma/>
                            <a:shade val="93333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 kern="0">
                        <a:solidFill>
                          <a:srgbClr val="000000"/>
                        </a:solidFill>
                        <a:latin typeface="Arial" charset="0"/>
                        <a:ea typeface="MS PGothic"/>
                      </a:endParaRPr>
                    </a:p>
                  </p:txBody>
                </p:sp>
                <p:sp>
                  <p:nvSpPr>
                    <p:cNvPr id="90" name="Rectangle 11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984" y="2103"/>
                      <a:ext cx="720" cy="24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990000">
                            <a:alpha val="0"/>
                          </a:srgbClr>
                        </a:gs>
                        <a:gs pos="100000">
                          <a:srgbClr val="990000">
                            <a:gamma/>
                            <a:shade val="93333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 kern="0">
                        <a:solidFill>
                          <a:srgbClr val="000000"/>
                        </a:solidFill>
                        <a:latin typeface="Arial" charset="0"/>
                        <a:ea typeface="MS PGothic"/>
                      </a:endParaRPr>
                    </a:p>
                  </p:txBody>
                </p:sp>
                <p:sp>
                  <p:nvSpPr>
                    <p:cNvPr id="91" name="Rectangle 1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4" y="1872"/>
                      <a:ext cx="720" cy="23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990000"/>
                        </a:gs>
                        <a:gs pos="100000">
                          <a:srgbClr val="990000">
                            <a:gamma/>
                            <a:shade val="93333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 kern="0">
                        <a:solidFill>
                          <a:srgbClr val="000000"/>
                        </a:solidFill>
                        <a:latin typeface="Arial" charset="0"/>
                        <a:ea typeface="MS PGothic"/>
                      </a:endParaRPr>
                    </a:p>
                  </p:txBody>
                </p:sp>
              </p:grpSp>
              <p:sp>
                <p:nvSpPr>
                  <p:cNvPr id="87" name="AutoShape 115"/>
                  <p:cNvSpPr>
                    <a:spLocks noChangeArrowheads="1"/>
                  </p:cNvSpPr>
                  <p:nvPr/>
                </p:nvSpPr>
                <p:spPr bwMode="auto">
                  <a:xfrm>
                    <a:off x="4848" y="2019"/>
                    <a:ext cx="720" cy="52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FF9900">
                          <a:gamma/>
                          <a:shade val="98824"/>
                          <a:invGamma/>
                          <a:alpha val="0"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98824"/>
                          <a:invGamma/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 kern="0">
                      <a:solidFill>
                        <a:srgbClr val="000000"/>
                      </a:solidFill>
                      <a:latin typeface="Arial" charset="0"/>
                      <a:ea typeface="MS PGothic"/>
                    </a:endParaRPr>
                  </a:p>
                </p:txBody>
              </p:sp>
            </p:grpSp>
          </p:grpSp>
          <p:sp>
            <p:nvSpPr>
              <p:cNvPr id="83" name="AutoShape 97"/>
              <p:cNvSpPr>
                <a:spLocks noChangeArrowheads="1"/>
              </p:cNvSpPr>
              <p:nvPr/>
            </p:nvSpPr>
            <p:spPr bwMode="auto">
              <a:xfrm>
                <a:off x="2762" y="161"/>
                <a:ext cx="662" cy="128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 algn="ctr">
                <a:solidFill>
                  <a:srgbClr val="ADBECB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 kern="0">
                  <a:solidFill>
                    <a:srgbClr val="000000"/>
                  </a:solidFill>
                  <a:latin typeface="Arial" charset="0"/>
                  <a:ea typeface="MS PGothic"/>
                </a:endParaRPr>
              </a:p>
            </p:txBody>
          </p:sp>
        </p:grpSp>
        <p:pic>
          <p:nvPicPr>
            <p:cNvPr id="187424" name="Picture 60" descr="Grey-man-no-bkground_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649"/>
            <a:stretch>
              <a:fillRect/>
            </a:stretch>
          </p:blipFill>
          <p:spPr bwMode="auto">
            <a:xfrm>
              <a:off x="6410325" y="2160588"/>
              <a:ext cx="981075" cy="2011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Line 15"/>
            <p:cNvSpPr>
              <a:spLocks noChangeShapeType="1"/>
            </p:cNvSpPr>
            <p:nvPr/>
          </p:nvSpPr>
          <p:spPr bwMode="auto">
            <a:xfrm>
              <a:off x="7510008" y="3003953"/>
              <a:ext cx="0" cy="456560"/>
            </a:xfrm>
            <a:prstGeom prst="line">
              <a:avLst/>
            </a:prstGeom>
            <a:noFill/>
            <a:ln w="9525">
              <a:solidFill>
                <a:srgbClr val="64194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pic>
          <p:nvPicPr>
            <p:cNvPr id="187426" name="Picture 59" descr="Grey-man-no-bkground_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434" b="36649"/>
            <a:stretch>
              <a:fillRect/>
            </a:stretch>
          </p:blipFill>
          <p:spPr bwMode="auto">
            <a:xfrm>
              <a:off x="6411913" y="4094163"/>
              <a:ext cx="973137" cy="692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Text Box 72"/>
            <p:cNvSpPr txBox="1">
              <a:spLocks noChangeArrowheads="1"/>
            </p:cNvSpPr>
            <p:nvPr/>
          </p:nvSpPr>
          <p:spPr bwMode="auto">
            <a:xfrm rot="5400000">
              <a:off x="7367956" y="3086739"/>
              <a:ext cx="737601" cy="202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Aft>
                  <a:spcPts val="0"/>
                </a:spcAft>
                <a:defRPr/>
              </a:pPr>
              <a:r>
                <a:rPr lang="en-US" sz="1600" b="1" kern="0">
                  <a:solidFill>
                    <a:schemeClr val="bg1"/>
                  </a:solidFill>
                  <a:latin typeface="Arial" charset="0"/>
                  <a:ea typeface="MS PGothic"/>
                </a:rPr>
                <a:t>HD•Chest</a:t>
              </a:r>
            </a:p>
          </p:txBody>
        </p:sp>
        <p:sp>
          <p:nvSpPr>
            <p:cNvPr id="60" name="Text Box 73"/>
            <p:cNvSpPr txBox="1">
              <a:spLocks noChangeArrowheads="1"/>
            </p:cNvSpPr>
            <p:nvPr/>
          </p:nvSpPr>
          <p:spPr bwMode="auto">
            <a:xfrm>
              <a:off x="5472113" y="2276800"/>
              <a:ext cx="863531" cy="343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Aft>
                  <a:spcPts val="0"/>
                </a:spcAft>
                <a:defRPr/>
              </a:pPr>
              <a:r>
                <a:rPr lang="en-US" sz="2800" b="1" kern="0" dirty="0">
                  <a:solidFill>
                    <a:schemeClr val="bg1"/>
                  </a:solidFill>
                  <a:latin typeface="Arial" charset="0"/>
                  <a:ea typeface="MS PGothic"/>
                </a:rPr>
                <a:t>0.8 </a:t>
              </a:r>
              <a:r>
                <a:rPr lang="en-US" sz="1400" b="1" kern="0" dirty="0">
                  <a:solidFill>
                    <a:schemeClr val="bg1"/>
                  </a:solidFill>
                  <a:latin typeface="Arial" charset="0"/>
                  <a:ea typeface="MS PGothic"/>
                </a:rPr>
                <a:t>mm/s</a:t>
              </a:r>
            </a:p>
          </p:txBody>
        </p:sp>
        <p:sp>
          <p:nvSpPr>
            <p:cNvPr id="61" name="Text Box 74"/>
            <p:cNvSpPr txBox="1">
              <a:spLocks noChangeArrowheads="1"/>
            </p:cNvSpPr>
            <p:nvPr/>
          </p:nvSpPr>
          <p:spPr bwMode="auto">
            <a:xfrm>
              <a:off x="5472113" y="3509616"/>
              <a:ext cx="863531" cy="344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Aft>
                  <a:spcPts val="0"/>
                </a:spcAft>
                <a:defRPr/>
              </a:pPr>
              <a:r>
                <a:rPr lang="en-US" sz="2800" b="1" kern="0">
                  <a:solidFill>
                    <a:schemeClr val="bg1"/>
                  </a:solidFill>
                  <a:latin typeface="Arial" charset="0"/>
                  <a:ea typeface="MS PGothic"/>
                </a:rPr>
                <a:t>0.8 </a:t>
              </a:r>
              <a:r>
                <a:rPr lang="en-US" sz="1400" b="1" kern="0">
                  <a:solidFill>
                    <a:schemeClr val="bg1"/>
                  </a:solidFill>
                  <a:latin typeface="Arial" charset="0"/>
                  <a:ea typeface="MS PGothic"/>
                </a:rPr>
                <a:t>mm/s</a:t>
              </a:r>
            </a:p>
          </p:txBody>
        </p:sp>
        <p:sp>
          <p:nvSpPr>
            <p:cNvPr id="62" name="Text Box 75"/>
            <p:cNvSpPr txBox="1">
              <a:spLocks noChangeArrowheads="1"/>
            </p:cNvSpPr>
            <p:nvPr/>
          </p:nvSpPr>
          <p:spPr bwMode="auto">
            <a:xfrm>
              <a:off x="5472113" y="3068728"/>
              <a:ext cx="863531" cy="343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Aft>
                  <a:spcPts val="0"/>
                </a:spcAft>
                <a:defRPr/>
              </a:pPr>
              <a:r>
                <a:rPr lang="en-US" sz="2800" b="1" kern="0">
                  <a:solidFill>
                    <a:schemeClr val="bg1"/>
                  </a:solidFill>
                  <a:latin typeface="Arial" charset="0"/>
                  <a:ea typeface="MS PGothic"/>
                </a:rPr>
                <a:t>0.5 </a:t>
              </a:r>
              <a:r>
                <a:rPr lang="en-US" sz="1400" b="1" kern="0">
                  <a:solidFill>
                    <a:schemeClr val="bg1"/>
                  </a:solidFill>
                  <a:latin typeface="Arial" charset="0"/>
                  <a:ea typeface="MS PGothic"/>
                </a:rPr>
                <a:t>mm/s</a:t>
              </a:r>
            </a:p>
          </p:txBody>
        </p:sp>
        <p:sp>
          <p:nvSpPr>
            <p:cNvPr id="63" name="Text Box 76"/>
            <p:cNvSpPr txBox="1">
              <a:spLocks noChangeArrowheads="1"/>
            </p:cNvSpPr>
            <p:nvPr/>
          </p:nvSpPr>
          <p:spPr bwMode="auto">
            <a:xfrm>
              <a:off x="5472113" y="3952595"/>
              <a:ext cx="863531" cy="344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Aft>
                  <a:spcPts val="0"/>
                </a:spcAft>
                <a:defRPr/>
              </a:pPr>
              <a:r>
                <a:rPr lang="en-US" sz="2800" b="1" kern="0" dirty="0">
                  <a:solidFill>
                    <a:schemeClr val="bg1"/>
                  </a:solidFill>
                  <a:latin typeface="Arial" charset="0"/>
                  <a:ea typeface="MS PGothic"/>
                </a:rPr>
                <a:t>2.0 </a:t>
              </a:r>
              <a:r>
                <a:rPr lang="en-US" sz="1400" b="1" kern="0" dirty="0">
                  <a:solidFill>
                    <a:schemeClr val="bg1"/>
                  </a:solidFill>
                  <a:latin typeface="Arial" charset="0"/>
                  <a:ea typeface="MS PGothic"/>
                </a:rPr>
                <a:t>mm/s</a:t>
              </a:r>
            </a:p>
          </p:txBody>
        </p:sp>
        <p:sp>
          <p:nvSpPr>
            <p:cNvPr id="64" name="AutoShape 77"/>
            <p:cNvSpPr>
              <a:spLocks/>
            </p:cNvSpPr>
            <p:nvPr/>
          </p:nvSpPr>
          <p:spPr bwMode="auto">
            <a:xfrm>
              <a:off x="7542131" y="2889029"/>
              <a:ext cx="77472" cy="614319"/>
            </a:xfrm>
            <a:prstGeom prst="rightBrace">
              <a:avLst>
                <a:gd name="adj1" fmla="val 65817"/>
                <a:gd name="adj2" fmla="val 50000"/>
              </a:avLst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65" name="Line 78"/>
            <p:cNvSpPr>
              <a:spLocks noChangeShapeType="1"/>
            </p:cNvSpPr>
            <p:nvPr/>
          </p:nvSpPr>
          <p:spPr bwMode="auto">
            <a:xfrm>
              <a:off x="6365877" y="2897387"/>
              <a:ext cx="1110119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66" name="Line 79"/>
            <p:cNvSpPr>
              <a:spLocks noChangeShapeType="1"/>
            </p:cNvSpPr>
            <p:nvPr/>
          </p:nvSpPr>
          <p:spPr bwMode="auto">
            <a:xfrm>
              <a:off x="6363042" y="3515885"/>
              <a:ext cx="1047764" cy="0"/>
            </a:xfrm>
            <a:prstGeom prst="line">
              <a:avLst/>
            </a:prstGeom>
            <a:noFill/>
            <a:ln w="9525">
              <a:solidFill>
                <a:srgbClr val="641946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67" name="Line 80"/>
            <p:cNvSpPr>
              <a:spLocks noChangeShapeType="1"/>
            </p:cNvSpPr>
            <p:nvPr/>
          </p:nvSpPr>
          <p:spPr bwMode="auto">
            <a:xfrm>
              <a:off x="6363042" y="3912894"/>
              <a:ext cx="1083666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68" name="Text Box 81"/>
            <p:cNvSpPr txBox="1">
              <a:spLocks noChangeArrowheads="1"/>
            </p:cNvSpPr>
            <p:nvPr/>
          </p:nvSpPr>
          <p:spPr bwMode="auto">
            <a:xfrm rot="5400000">
              <a:off x="7480335" y="2332422"/>
              <a:ext cx="541186" cy="202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Aft>
                  <a:spcPts val="0"/>
                </a:spcAft>
                <a:defRPr/>
              </a:pPr>
              <a:r>
                <a:rPr lang="en-US" sz="1600" b="1" kern="0" dirty="0">
                  <a:solidFill>
                    <a:schemeClr val="bg1"/>
                  </a:solidFill>
                  <a:latin typeface="Arial" charset="0"/>
                  <a:ea typeface="MS PGothic"/>
                </a:rPr>
                <a:t>Hi-</a:t>
              </a:r>
              <a:r>
                <a:rPr lang="en-US" sz="1600" b="1" kern="0" dirty="0" err="1">
                  <a:solidFill>
                    <a:schemeClr val="bg1"/>
                  </a:solidFill>
                  <a:latin typeface="Arial" charset="0"/>
                  <a:ea typeface="MS PGothic"/>
                </a:rPr>
                <a:t>Rez</a:t>
              </a:r>
              <a:endParaRPr lang="en-US" sz="1600" b="1" kern="0" dirty="0">
                <a:solidFill>
                  <a:schemeClr val="bg1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69" name="AutoShape 82"/>
            <p:cNvSpPr>
              <a:spLocks/>
            </p:cNvSpPr>
            <p:nvPr/>
          </p:nvSpPr>
          <p:spPr bwMode="auto">
            <a:xfrm>
              <a:off x="7542131" y="2179637"/>
              <a:ext cx="123767" cy="510887"/>
            </a:xfrm>
            <a:prstGeom prst="rightBrace">
              <a:avLst>
                <a:gd name="adj1" fmla="val 34402"/>
                <a:gd name="adj2" fmla="val 50000"/>
              </a:avLst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70" name="Text Box 84"/>
            <p:cNvSpPr txBox="1">
              <a:spLocks noChangeArrowheads="1"/>
            </p:cNvSpPr>
            <p:nvPr/>
          </p:nvSpPr>
          <p:spPr bwMode="auto">
            <a:xfrm rot="5400000">
              <a:off x="7477517" y="3987185"/>
              <a:ext cx="767899" cy="347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Aft>
                  <a:spcPts val="0"/>
                </a:spcAft>
                <a:defRPr/>
              </a:pPr>
              <a:r>
                <a:rPr lang="en-US" sz="1600" b="1" kern="0">
                  <a:solidFill>
                    <a:schemeClr val="bg1"/>
                  </a:solidFill>
                  <a:latin typeface="Arial" charset="0"/>
                  <a:ea typeface="MS PGothic"/>
                </a:rPr>
                <a:t>Higher Speed</a:t>
              </a:r>
            </a:p>
          </p:txBody>
        </p:sp>
        <p:sp>
          <p:nvSpPr>
            <p:cNvPr id="71" name="AutoShape 85"/>
            <p:cNvSpPr>
              <a:spLocks/>
            </p:cNvSpPr>
            <p:nvPr/>
          </p:nvSpPr>
          <p:spPr bwMode="auto">
            <a:xfrm>
              <a:off x="7544020" y="3939013"/>
              <a:ext cx="98257" cy="327010"/>
            </a:xfrm>
            <a:prstGeom prst="rightBrace">
              <a:avLst>
                <a:gd name="adj1" fmla="val 27688"/>
                <a:gd name="adj2" fmla="val 50000"/>
              </a:avLst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72" name="Freeform 207"/>
            <p:cNvSpPr>
              <a:spLocks noChangeAspect="1"/>
            </p:cNvSpPr>
            <p:nvPr/>
          </p:nvSpPr>
          <p:spPr bwMode="auto">
            <a:xfrm>
              <a:off x="6626637" y="2910969"/>
              <a:ext cx="248477" cy="589245"/>
            </a:xfrm>
            <a:custGeom>
              <a:avLst/>
              <a:gdLst>
                <a:gd name="T0" fmla="*/ 60 w 1897"/>
                <a:gd name="T1" fmla="*/ 2915 h 3095"/>
                <a:gd name="T2" fmla="*/ 9 w 1897"/>
                <a:gd name="T3" fmla="*/ 2582 h 3095"/>
                <a:gd name="T4" fmla="*/ 25 w 1897"/>
                <a:gd name="T5" fmla="*/ 2238 h 3095"/>
                <a:gd name="T6" fmla="*/ 82 w 1897"/>
                <a:gd name="T7" fmla="*/ 1799 h 3095"/>
                <a:gd name="T8" fmla="*/ 162 w 1897"/>
                <a:gd name="T9" fmla="*/ 1424 h 3095"/>
                <a:gd name="T10" fmla="*/ 305 w 1897"/>
                <a:gd name="T11" fmla="*/ 1115 h 3095"/>
                <a:gd name="T12" fmla="*/ 521 w 1897"/>
                <a:gd name="T13" fmla="*/ 777 h 3095"/>
                <a:gd name="T14" fmla="*/ 781 w 1897"/>
                <a:gd name="T15" fmla="*/ 460 h 3095"/>
                <a:gd name="T16" fmla="*/ 968 w 1897"/>
                <a:gd name="T17" fmla="*/ 251 h 3095"/>
                <a:gd name="T18" fmla="*/ 1198 w 1897"/>
                <a:gd name="T19" fmla="*/ 57 h 3095"/>
                <a:gd name="T20" fmla="*/ 1317 w 1897"/>
                <a:gd name="T21" fmla="*/ 11 h 3095"/>
                <a:gd name="T22" fmla="*/ 1395 w 1897"/>
                <a:gd name="T23" fmla="*/ 5 h 3095"/>
                <a:gd name="T24" fmla="*/ 1479 w 1897"/>
                <a:gd name="T25" fmla="*/ 42 h 3095"/>
                <a:gd name="T26" fmla="*/ 1558 w 1897"/>
                <a:gd name="T27" fmla="*/ 143 h 3095"/>
                <a:gd name="T28" fmla="*/ 1659 w 1897"/>
                <a:gd name="T29" fmla="*/ 345 h 3095"/>
                <a:gd name="T30" fmla="*/ 1796 w 1897"/>
                <a:gd name="T31" fmla="*/ 841 h 3095"/>
                <a:gd name="T32" fmla="*/ 1853 w 1897"/>
                <a:gd name="T33" fmla="*/ 1187 h 3095"/>
                <a:gd name="T34" fmla="*/ 1882 w 1897"/>
                <a:gd name="T35" fmla="*/ 1446 h 3095"/>
                <a:gd name="T36" fmla="*/ 1889 w 1897"/>
                <a:gd name="T37" fmla="*/ 1792 h 3095"/>
                <a:gd name="T38" fmla="*/ 1832 w 1897"/>
                <a:gd name="T39" fmla="*/ 2231 h 3095"/>
                <a:gd name="T40" fmla="*/ 1702 w 1897"/>
                <a:gd name="T41" fmla="*/ 2548 h 3095"/>
                <a:gd name="T42" fmla="*/ 1501 w 1897"/>
                <a:gd name="T43" fmla="*/ 2821 h 3095"/>
                <a:gd name="T44" fmla="*/ 1213 w 1897"/>
                <a:gd name="T45" fmla="*/ 3059 h 3095"/>
                <a:gd name="T46" fmla="*/ 370 w 1897"/>
                <a:gd name="T47" fmla="*/ 3037 h 3095"/>
                <a:gd name="T48" fmla="*/ 60 w 1897"/>
                <a:gd name="T49" fmla="*/ 2915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7" h="3095">
                  <a:moveTo>
                    <a:pt x="60" y="2915"/>
                  </a:moveTo>
                  <a:cubicBezTo>
                    <a:pt x="0" y="2839"/>
                    <a:pt x="15" y="2695"/>
                    <a:pt x="9" y="2582"/>
                  </a:cubicBezTo>
                  <a:cubicBezTo>
                    <a:pt x="3" y="2469"/>
                    <a:pt x="13" y="2368"/>
                    <a:pt x="25" y="2238"/>
                  </a:cubicBezTo>
                  <a:cubicBezTo>
                    <a:pt x="37" y="2108"/>
                    <a:pt x="59" y="1935"/>
                    <a:pt x="82" y="1799"/>
                  </a:cubicBezTo>
                  <a:cubicBezTo>
                    <a:pt x="105" y="1663"/>
                    <a:pt x="125" y="1538"/>
                    <a:pt x="162" y="1424"/>
                  </a:cubicBezTo>
                  <a:cubicBezTo>
                    <a:pt x="199" y="1310"/>
                    <a:pt x="245" y="1223"/>
                    <a:pt x="305" y="1115"/>
                  </a:cubicBezTo>
                  <a:cubicBezTo>
                    <a:pt x="365" y="1007"/>
                    <a:pt x="442" y="886"/>
                    <a:pt x="521" y="777"/>
                  </a:cubicBezTo>
                  <a:cubicBezTo>
                    <a:pt x="600" y="668"/>
                    <a:pt x="707" y="548"/>
                    <a:pt x="781" y="460"/>
                  </a:cubicBezTo>
                  <a:cubicBezTo>
                    <a:pt x="855" y="372"/>
                    <a:pt x="899" y="318"/>
                    <a:pt x="968" y="251"/>
                  </a:cubicBezTo>
                  <a:cubicBezTo>
                    <a:pt x="1037" y="184"/>
                    <a:pt x="1140" y="97"/>
                    <a:pt x="1198" y="57"/>
                  </a:cubicBezTo>
                  <a:cubicBezTo>
                    <a:pt x="1256" y="17"/>
                    <a:pt x="1284" y="20"/>
                    <a:pt x="1317" y="11"/>
                  </a:cubicBezTo>
                  <a:cubicBezTo>
                    <a:pt x="1350" y="2"/>
                    <a:pt x="1368" y="0"/>
                    <a:pt x="1395" y="5"/>
                  </a:cubicBezTo>
                  <a:cubicBezTo>
                    <a:pt x="1422" y="10"/>
                    <a:pt x="1452" y="19"/>
                    <a:pt x="1479" y="42"/>
                  </a:cubicBezTo>
                  <a:cubicBezTo>
                    <a:pt x="1506" y="65"/>
                    <a:pt x="1528" y="93"/>
                    <a:pt x="1558" y="143"/>
                  </a:cubicBezTo>
                  <a:cubicBezTo>
                    <a:pt x="1588" y="193"/>
                    <a:pt x="1619" y="229"/>
                    <a:pt x="1659" y="345"/>
                  </a:cubicBezTo>
                  <a:cubicBezTo>
                    <a:pt x="1699" y="461"/>
                    <a:pt x="1764" y="701"/>
                    <a:pt x="1796" y="841"/>
                  </a:cubicBezTo>
                  <a:cubicBezTo>
                    <a:pt x="1828" y="981"/>
                    <a:pt x="1839" y="1086"/>
                    <a:pt x="1853" y="1187"/>
                  </a:cubicBezTo>
                  <a:cubicBezTo>
                    <a:pt x="1867" y="1288"/>
                    <a:pt x="1876" y="1345"/>
                    <a:pt x="1882" y="1446"/>
                  </a:cubicBezTo>
                  <a:cubicBezTo>
                    <a:pt x="1888" y="1547"/>
                    <a:pt x="1897" y="1661"/>
                    <a:pt x="1889" y="1792"/>
                  </a:cubicBezTo>
                  <a:cubicBezTo>
                    <a:pt x="1881" y="1923"/>
                    <a:pt x="1863" y="2105"/>
                    <a:pt x="1832" y="2231"/>
                  </a:cubicBezTo>
                  <a:cubicBezTo>
                    <a:pt x="1801" y="2357"/>
                    <a:pt x="1757" y="2450"/>
                    <a:pt x="1702" y="2548"/>
                  </a:cubicBezTo>
                  <a:cubicBezTo>
                    <a:pt x="1647" y="2646"/>
                    <a:pt x="1582" y="2736"/>
                    <a:pt x="1501" y="2821"/>
                  </a:cubicBezTo>
                  <a:cubicBezTo>
                    <a:pt x="1420" y="2906"/>
                    <a:pt x="1401" y="3023"/>
                    <a:pt x="1213" y="3059"/>
                  </a:cubicBezTo>
                  <a:cubicBezTo>
                    <a:pt x="1025" y="3095"/>
                    <a:pt x="562" y="3061"/>
                    <a:pt x="370" y="3037"/>
                  </a:cubicBezTo>
                  <a:cubicBezTo>
                    <a:pt x="178" y="3013"/>
                    <a:pt x="119" y="2991"/>
                    <a:pt x="60" y="2915"/>
                  </a:cubicBezTo>
                  <a:close/>
                </a:path>
              </a:pathLst>
            </a:custGeom>
            <a:solidFill>
              <a:srgbClr val="D0D3DA"/>
            </a:solidFill>
            <a:ln w="6350">
              <a:solidFill>
                <a:srgbClr val="949EA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73" name="Freeform 208"/>
            <p:cNvSpPr>
              <a:spLocks noChangeAspect="1"/>
            </p:cNvSpPr>
            <p:nvPr/>
          </p:nvSpPr>
          <p:spPr bwMode="auto">
            <a:xfrm>
              <a:off x="6921409" y="2906790"/>
              <a:ext cx="240919" cy="601782"/>
            </a:xfrm>
            <a:custGeom>
              <a:avLst/>
              <a:gdLst>
                <a:gd name="T0" fmla="*/ 42 w 1834"/>
                <a:gd name="T1" fmla="*/ 1220 h 3160"/>
                <a:gd name="T2" fmla="*/ 76 w 1834"/>
                <a:gd name="T3" fmla="*/ 880 h 3160"/>
                <a:gd name="T4" fmla="*/ 132 w 1834"/>
                <a:gd name="T5" fmla="*/ 573 h 3160"/>
                <a:gd name="T6" fmla="*/ 211 w 1834"/>
                <a:gd name="T7" fmla="*/ 308 h 3160"/>
                <a:gd name="T8" fmla="*/ 297 w 1834"/>
                <a:gd name="T9" fmla="*/ 140 h 3160"/>
                <a:gd name="T10" fmla="*/ 398 w 1834"/>
                <a:gd name="T11" fmla="*/ 27 h 3160"/>
                <a:gd name="T12" fmla="*/ 491 w 1834"/>
                <a:gd name="T13" fmla="*/ 5 h 3160"/>
                <a:gd name="T14" fmla="*/ 603 w 1834"/>
                <a:gd name="T15" fmla="*/ 57 h 3160"/>
                <a:gd name="T16" fmla="*/ 869 w 1834"/>
                <a:gd name="T17" fmla="*/ 267 h 3160"/>
                <a:gd name="T18" fmla="*/ 1142 w 1834"/>
                <a:gd name="T19" fmla="*/ 543 h 3160"/>
                <a:gd name="T20" fmla="*/ 1348 w 1834"/>
                <a:gd name="T21" fmla="*/ 824 h 3160"/>
                <a:gd name="T22" fmla="*/ 1546 w 1834"/>
                <a:gd name="T23" fmla="*/ 1164 h 3160"/>
                <a:gd name="T24" fmla="*/ 1711 w 1834"/>
                <a:gd name="T25" fmla="*/ 1580 h 3160"/>
                <a:gd name="T26" fmla="*/ 1797 w 1834"/>
                <a:gd name="T27" fmla="*/ 1972 h 3160"/>
                <a:gd name="T28" fmla="*/ 1819 w 1834"/>
                <a:gd name="T29" fmla="*/ 2275 h 3160"/>
                <a:gd name="T30" fmla="*/ 1834 w 1834"/>
                <a:gd name="T31" fmla="*/ 2679 h 3160"/>
                <a:gd name="T32" fmla="*/ 1819 w 1834"/>
                <a:gd name="T33" fmla="*/ 2926 h 3160"/>
                <a:gd name="T34" fmla="*/ 1812 w 1834"/>
                <a:gd name="T35" fmla="*/ 3128 h 3160"/>
                <a:gd name="T36" fmla="*/ 1733 w 1834"/>
                <a:gd name="T37" fmla="*/ 3117 h 3160"/>
                <a:gd name="T38" fmla="*/ 1707 w 1834"/>
                <a:gd name="T39" fmla="*/ 3102 h 3160"/>
                <a:gd name="T40" fmla="*/ 1628 w 1834"/>
                <a:gd name="T41" fmla="*/ 3076 h 3160"/>
                <a:gd name="T42" fmla="*/ 588 w 1834"/>
                <a:gd name="T43" fmla="*/ 3087 h 3160"/>
                <a:gd name="T44" fmla="*/ 469 w 1834"/>
                <a:gd name="T45" fmla="*/ 3005 h 3160"/>
                <a:gd name="T46" fmla="*/ 431 w 1834"/>
                <a:gd name="T47" fmla="*/ 2963 h 3160"/>
                <a:gd name="T48" fmla="*/ 267 w 1834"/>
                <a:gd name="T49" fmla="*/ 2690 h 3160"/>
                <a:gd name="T50" fmla="*/ 84 w 1834"/>
                <a:gd name="T51" fmla="*/ 2313 h 3160"/>
                <a:gd name="T52" fmla="*/ 12 w 1834"/>
                <a:gd name="T53" fmla="*/ 1976 h 3160"/>
                <a:gd name="T54" fmla="*/ 9 w 1834"/>
                <a:gd name="T55" fmla="*/ 1695 h 3160"/>
                <a:gd name="T56" fmla="*/ 42 w 1834"/>
                <a:gd name="T57" fmla="*/ 1232 h 3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4" h="3160">
                  <a:moveTo>
                    <a:pt x="42" y="1220"/>
                  </a:moveTo>
                  <a:cubicBezTo>
                    <a:pt x="47" y="1163"/>
                    <a:pt x="61" y="988"/>
                    <a:pt x="76" y="880"/>
                  </a:cubicBezTo>
                  <a:cubicBezTo>
                    <a:pt x="91" y="772"/>
                    <a:pt x="110" y="668"/>
                    <a:pt x="132" y="573"/>
                  </a:cubicBezTo>
                  <a:cubicBezTo>
                    <a:pt x="154" y="478"/>
                    <a:pt x="184" y="380"/>
                    <a:pt x="211" y="308"/>
                  </a:cubicBezTo>
                  <a:cubicBezTo>
                    <a:pt x="238" y="236"/>
                    <a:pt x="266" y="187"/>
                    <a:pt x="297" y="140"/>
                  </a:cubicBezTo>
                  <a:cubicBezTo>
                    <a:pt x="328" y="93"/>
                    <a:pt x="366" y="49"/>
                    <a:pt x="398" y="27"/>
                  </a:cubicBezTo>
                  <a:cubicBezTo>
                    <a:pt x="430" y="5"/>
                    <a:pt x="457" y="0"/>
                    <a:pt x="491" y="5"/>
                  </a:cubicBezTo>
                  <a:cubicBezTo>
                    <a:pt x="525" y="10"/>
                    <a:pt x="540" y="13"/>
                    <a:pt x="603" y="57"/>
                  </a:cubicBezTo>
                  <a:cubicBezTo>
                    <a:pt x="666" y="101"/>
                    <a:pt x="779" y="186"/>
                    <a:pt x="869" y="267"/>
                  </a:cubicBezTo>
                  <a:cubicBezTo>
                    <a:pt x="959" y="348"/>
                    <a:pt x="1062" y="450"/>
                    <a:pt x="1142" y="543"/>
                  </a:cubicBezTo>
                  <a:cubicBezTo>
                    <a:pt x="1222" y="636"/>
                    <a:pt x="1281" y="721"/>
                    <a:pt x="1348" y="824"/>
                  </a:cubicBezTo>
                  <a:cubicBezTo>
                    <a:pt x="1415" y="927"/>
                    <a:pt x="1486" y="1038"/>
                    <a:pt x="1546" y="1164"/>
                  </a:cubicBezTo>
                  <a:cubicBezTo>
                    <a:pt x="1606" y="1290"/>
                    <a:pt x="1669" y="1445"/>
                    <a:pt x="1711" y="1580"/>
                  </a:cubicBezTo>
                  <a:cubicBezTo>
                    <a:pt x="1753" y="1715"/>
                    <a:pt x="1779" y="1856"/>
                    <a:pt x="1797" y="1972"/>
                  </a:cubicBezTo>
                  <a:cubicBezTo>
                    <a:pt x="1815" y="2088"/>
                    <a:pt x="1813" y="2157"/>
                    <a:pt x="1819" y="2275"/>
                  </a:cubicBezTo>
                  <a:cubicBezTo>
                    <a:pt x="1825" y="2393"/>
                    <a:pt x="1834" y="2571"/>
                    <a:pt x="1834" y="2679"/>
                  </a:cubicBezTo>
                  <a:cubicBezTo>
                    <a:pt x="1834" y="2787"/>
                    <a:pt x="1823" y="2851"/>
                    <a:pt x="1819" y="2926"/>
                  </a:cubicBezTo>
                  <a:cubicBezTo>
                    <a:pt x="1815" y="3001"/>
                    <a:pt x="1826" y="3096"/>
                    <a:pt x="1812" y="3128"/>
                  </a:cubicBezTo>
                  <a:cubicBezTo>
                    <a:pt x="1798" y="3160"/>
                    <a:pt x="1750" y="3121"/>
                    <a:pt x="1733" y="3117"/>
                  </a:cubicBezTo>
                  <a:cubicBezTo>
                    <a:pt x="1716" y="3113"/>
                    <a:pt x="1724" y="3109"/>
                    <a:pt x="1707" y="3102"/>
                  </a:cubicBezTo>
                  <a:cubicBezTo>
                    <a:pt x="1690" y="3095"/>
                    <a:pt x="1814" y="3078"/>
                    <a:pt x="1628" y="3076"/>
                  </a:cubicBezTo>
                  <a:cubicBezTo>
                    <a:pt x="1442" y="3074"/>
                    <a:pt x="781" y="3099"/>
                    <a:pt x="588" y="3087"/>
                  </a:cubicBezTo>
                  <a:cubicBezTo>
                    <a:pt x="395" y="3075"/>
                    <a:pt x="495" y="3026"/>
                    <a:pt x="469" y="3005"/>
                  </a:cubicBezTo>
                  <a:cubicBezTo>
                    <a:pt x="443" y="2984"/>
                    <a:pt x="465" y="3016"/>
                    <a:pt x="431" y="2963"/>
                  </a:cubicBezTo>
                  <a:cubicBezTo>
                    <a:pt x="397" y="2910"/>
                    <a:pt x="325" y="2798"/>
                    <a:pt x="267" y="2690"/>
                  </a:cubicBezTo>
                  <a:cubicBezTo>
                    <a:pt x="209" y="2582"/>
                    <a:pt x="127" y="2432"/>
                    <a:pt x="84" y="2313"/>
                  </a:cubicBezTo>
                  <a:cubicBezTo>
                    <a:pt x="41" y="2194"/>
                    <a:pt x="24" y="2079"/>
                    <a:pt x="12" y="1976"/>
                  </a:cubicBezTo>
                  <a:cubicBezTo>
                    <a:pt x="0" y="1873"/>
                    <a:pt x="4" y="1819"/>
                    <a:pt x="9" y="1695"/>
                  </a:cubicBezTo>
                  <a:cubicBezTo>
                    <a:pt x="14" y="1571"/>
                    <a:pt x="35" y="1328"/>
                    <a:pt x="42" y="1232"/>
                  </a:cubicBezTo>
                </a:path>
              </a:pathLst>
            </a:custGeom>
            <a:solidFill>
              <a:srgbClr val="D0D3DA"/>
            </a:solidFill>
            <a:ln w="6350">
              <a:solidFill>
                <a:srgbClr val="949EA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74" name="Freeform 209"/>
            <p:cNvSpPr>
              <a:spLocks noChangeAspect="1"/>
            </p:cNvSpPr>
            <p:nvPr/>
          </p:nvSpPr>
          <p:spPr bwMode="auto">
            <a:xfrm>
              <a:off x="6867556" y="3072907"/>
              <a:ext cx="60466" cy="109700"/>
            </a:xfrm>
            <a:custGeom>
              <a:avLst/>
              <a:gdLst>
                <a:gd name="T0" fmla="*/ 48 w 568"/>
                <a:gd name="T1" fmla="*/ 663 h 709"/>
                <a:gd name="T2" fmla="*/ 0 w 568"/>
                <a:gd name="T3" fmla="*/ 291 h 709"/>
                <a:gd name="T4" fmla="*/ 88 w 568"/>
                <a:gd name="T5" fmla="*/ 162 h 709"/>
                <a:gd name="T6" fmla="*/ 115 w 568"/>
                <a:gd name="T7" fmla="*/ 107 h 709"/>
                <a:gd name="T8" fmla="*/ 134 w 568"/>
                <a:gd name="T9" fmla="*/ 0 h 709"/>
                <a:gd name="T10" fmla="*/ 426 w 568"/>
                <a:gd name="T11" fmla="*/ 0 h 709"/>
                <a:gd name="T12" fmla="*/ 504 w 568"/>
                <a:gd name="T13" fmla="*/ 172 h 709"/>
                <a:gd name="T14" fmla="*/ 568 w 568"/>
                <a:gd name="T15" fmla="*/ 285 h 709"/>
                <a:gd name="T16" fmla="*/ 534 w 568"/>
                <a:gd name="T17" fmla="*/ 709 h 709"/>
                <a:gd name="T18" fmla="*/ 286 w 568"/>
                <a:gd name="T19" fmla="*/ 338 h 709"/>
                <a:gd name="T20" fmla="*/ 52 w 568"/>
                <a:gd name="T21" fmla="*/ 66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8" h="709">
                  <a:moveTo>
                    <a:pt x="48" y="663"/>
                  </a:moveTo>
                  <a:lnTo>
                    <a:pt x="0" y="291"/>
                  </a:lnTo>
                  <a:lnTo>
                    <a:pt x="88" y="162"/>
                  </a:lnTo>
                  <a:lnTo>
                    <a:pt x="115" y="107"/>
                  </a:lnTo>
                  <a:lnTo>
                    <a:pt x="134" y="0"/>
                  </a:lnTo>
                  <a:lnTo>
                    <a:pt x="426" y="0"/>
                  </a:lnTo>
                  <a:lnTo>
                    <a:pt x="504" y="172"/>
                  </a:lnTo>
                  <a:lnTo>
                    <a:pt x="568" y="285"/>
                  </a:lnTo>
                  <a:lnTo>
                    <a:pt x="534" y="709"/>
                  </a:lnTo>
                  <a:lnTo>
                    <a:pt x="286" y="338"/>
                  </a:lnTo>
                  <a:lnTo>
                    <a:pt x="52" y="665"/>
                  </a:lnTo>
                </a:path>
              </a:pathLst>
            </a:custGeom>
            <a:solidFill>
              <a:srgbClr val="D0D3DA"/>
            </a:solidFill>
            <a:ln w="6350">
              <a:solidFill>
                <a:srgbClr val="949EA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75" name="Oval 210"/>
            <p:cNvSpPr>
              <a:spLocks noChangeArrowheads="1"/>
            </p:cNvSpPr>
            <p:nvPr/>
          </p:nvSpPr>
          <p:spPr bwMode="auto">
            <a:xfrm rot="18455046">
              <a:off x="6827261" y="3142266"/>
              <a:ext cx="72088" cy="27398"/>
            </a:xfrm>
            <a:prstGeom prst="ellipse">
              <a:avLst/>
            </a:prstGeom>
            <a:solidFill>
              <a:srgbClr val="D0D3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76" name="Oval 211"/>
            <p:cNvSpPr>
              <a:spLocks noChangeArrowheads="1"/>
            </p:cNvSpPr>
            <p:nvPr/>
          </p:nvSpPr>
          <p:spPr bwMode="auto">
            <a:xfrm rot="21474763">
              <a:off x="6856219" y="3117832"/>
              <a:ext cx="25509" cy="24029"/>
            </a:xfrm>
            <a:prstGeom prst="ellipse">
              <a:avLst/>
            </a:prstGeom>
            <a:solidFill>
              <a:srgbClr val="D0D3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77" name="Oval 212"/>
            <p:cNvSpPr>
              <a:spLocks noChangeArrowheads="1"/>
            </p:cNvSpPr>
            <p:nvPr/>
          </p:nvSpPr>
          <p:spPr bwMode="auto">
            <a:xfrm rot="23535963">
              <a:off x="6916685" y="3152308"/>
              <a:ext cx="51018" cy="39701"/>
            </a:xfrm>
            <a:prstGeom prst="ellipse">
              <a:avLst/>
            </a:prstGeom>
            <a:solidFill>
              <a:srgbClr val="D0D3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78" name="Oval 213"/>
            <p:cNvSpPr>
              <a:spLocks noChangeArrowheads="1"/>
            </p:cNvSpPr>
            <p:nvPr/>
          </p:nvSpPr>
          <p:spPr bwMode="auto">
            <a:xfrm rot="21474763">
              <a:off x="6914795" y="3117832"/>
              <a:ext cx="25509" cy="34477"/>
            </a:xfrm>
            <a:prstGeom prst="ellipse">
              <a:avLst/>
            </a:prstGeom>
            <a:solidFill>
              <a:srgbClr val="D0D3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79" name="Oval 214"/>
            <p:cNvSpPr>
              <a:spLocks noChangeArrowheads="1"/>
            </p:cNvSpPr>
            <p:nvPr/>
          </p:nvSpPr>
          <p:spPr bwMode="auto">
            <a:xfrm>
              <a:off x="6741900" y="3004998"/>
              <a:ext cx="84085" cy="10761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80" name="Oval 215"/>
            <p:cNvSpPr>
              <a:spLocks noChangeArrowheads="1"/>
            </p:cNvSpPr>
            <p:nvPr/>
          </p:nvSpPr>
          <p:spPr bwMode="auto">
            <a:xfrm>
              <a:off x="6636085" y="3214994"/>
              <a:ext cx="47239" cy="59552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  <p:sp>
          <p:nvSpPr>
            <p:cNvPr id="81" name="Oval 216"/>
            <p:cNvSpPr>
              <a:spLocks noChangeArrowheads="1"/>
            </p:cNvSpPr>
            <p:nvPr/>
          </p:nvSpPr>
          <p:spPr bwMode="auto">
            <a:xfrm>
              <a:off x="6734342" y="3268277"/>
              <a:ext cx="49129" cy="60596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Aft>
                  <a:spcPts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Arial" charset="0"/>
                <a:ea typeface="MS PGothic"/>
              </a:endParaRPr>
            </a:p>
          </p:txBody>
        </p:sp>
      </p:grpSp>
      <p:sp>
        <p:nvSpPr>
          <p:cNvPr id="85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94687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Enabling better workflow: continuous bed motion</a:t>
            </a:r>
          </a:p>
        </p:txBody>
      </p:sp>
    </p:spTree>
    <p:extLst>
      <p:ext uri="{BB962C8B-B14F-4D97-AF65-F5344CB8AC3E}">
        <p14:creationId xmlns:p14="http://schemas.microsoft.com/office/powerpoint/2010/main" val="55211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0.11191 L -2.29167E-6 -0.00139 " pathEditMode="fixed" rAng="0" ptsTypes="AA">
                                      <p:cBhvr>
                                        <p:cTn id="6" dur="5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539752" y="1433441"/>
            <a:ext cx="10981083" cy="2219426"/>
            <a:chOff x="549276" y="983683"/>
            <a:chExt cx="7299324" cy="1603923"/>
          </a:xfrm>
        </p:grpSpPr>
        <p:sp>
          <p:nvSpPr>
            <p:cNvPr id="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" name="Chevron 9"/>
            <p:cNvSpPr>
              <a:spLocks noChangeArrowheads="1"/>
            </p:cNvSpPr>
            <p:nvPr/>
          </p:nvSpPr>
          <p:spPr bwMode="auto">
            <a:xfrm>
              <a:off x="549276" y="983683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539751" y="2602844"/>
            <a:ext cx="10981083" cy="2261790"/>
            <a:chOff x="549276" y="953068"/>
            <a:chExt cx="7299324" cy="1634538"/>
          </a:xfrm>
        </p:grpSpPr>
        <p:sp>
          <p:nvSpPr>
            <p:cNvPr id="33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4" name="Chevron 9"/>
            <p:cNvSpPr>
              <a:spLocks noChangeArrowheads="1"/>
            </p:cNvSpPr>
            <p:nvPr/>
          </p:nvSpPr>
          <p:spPr bwMode="auto">
            <a:xfrm>
              <a:off x="549276" y="953068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2094948" y="2856894"/>
            <a:ext cx="5246949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/>
              <a:t>Enabling </a:t>
            </a:r>
            <a:r>
              <a:rPr lang="en-US" altLang="en-US" sz="2800" kern="0" dirty="0" smtClean="0"/>
              <a:t>promising applications</a:t>
            </a:r>
            <a:endParaRPr lang="en-US" altLang="en-US" sz="2800" kern="0" dirty="0"/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2045255" y="4077931"/>
            <a:ext cx="7282764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2800" kern="0" dirty="0" smtClean="0"/>
              <a:t>Enabling better workflow and patient comfort</a:t>
            </a:r>
            <a:endParaRPr lang="en-US" altLang="en-US" sz="2800" kern="0" dirty="0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539751" y="3814611"/>
            <a:ext cx="10981083" cy="2309291"/>
            <a:chOff x="549276" y="918740"/>
            <a:chExt cx="7299324" cy="1668866"/>
          </a:xfrm>
        </p:grpSpPr>
        <p:sp>
          <p:nvSpPr>
            <p:cNvPr id="1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5" name="Chevron 9"/>
            <p:cNvSpPr>
              <a:spLocks noChangeArrowheads="1"/>
            </p:cNvSpPr>
            <p:nvPr/>
          </p:nvSpPr>
          <p:spPr bwMode="auto">
            <a:xfrm>
              <a:off x="549276" y="918740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7" name="TextBox 13"/>
            <p:cNvSpPr txBox="1">
              <a:spLocks noChangeArrowheads="1"/>
            </p:cNvSpPr>
            <p:nvPr/>
          </p:nvSpPr>
          <p:spPr bwMode="auto">
            <a:xfrm>
              <a:off x="1590110" y="2050273"/>
              <a:ext cx="2051387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</a:t>
              </a:r>
              <a:r>
                <a:rPr lang="en-US" altLang="en-US" sz="2800" kern="0" dirty="0" smtClean="0"/>
                <a:t>research</a:t>
              </a:r>
              <a:endParaRPr lang="en-US" altLang="en-US" sz="2800" kern="0" dirty="0"/>
            </a:p>
          </p:txBody>
        </p:sp>
      </p:grpSp>
      <p:sp>
        <p:nvSpPr>
          <p:cNvPr id="30" name="Rounded Rectangle 8"/>
          <p:cNvSpPr>
            <a:spLocks noChangeArrowheads="1"/>
          </p:cNvSpPr>
          <p:nvPr/>
        </p:nvSpPr>
        <p:spPr bwMode="auto">
          <a:xfrm>
            <a:off x="1155885" y="1433441"/>
            <a:ext cx="10374474" cy="105002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2105650" y="1693667"/>
            <a:ext cx="4825360" cy="52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800" kern="0" dirty="0" smtClean="0"/>
              <a:t>Enabling better image quality</a:t>
            </a:r>
            <a:endParaRPr lang="en-US" altLang="en-US" sz="2800" kern="0" dirty="0"/>
          </a:p>
        </p:txBody>
      </p:sp>
      <p:sp>
        <p:nvSpPr>
          <p:cNvPr id="19" name="Chevron 9"/>
          <p:cNvSpPr>
            <a:spLocks noChangeArrowheads="1"/>
          </p:cNvSpPr>
          <p:nvPr/>
        </p:nvSpPr>
        <p:spPr bwMode="auto">
          <a:xfrm>
            <a:off x="555286" y="5073879"/>
            <a:ext cx="1370846" cy="1050023"/>
          </a:xfrm>
          <a:prstGeom prst="chevron">
            <a:avLst>
              <a:gd name="adj" fmla="val 50074"/>
            </a:avLst>
          </a:prstGeom>
          <a:solidFill>
            <a:srgbClr val="AAB414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9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8551241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Enabling research</a:t>
            </a:r>
          </a:p>
        </p:txBody>
      </p:sp>
      <p:sp>
        <p:nvSpPr>
          <p:cNvPr id="5" name="Rectangle 4"/>
          <p:cNvSpPr/>
          <p:nvPr/>
        </p:nvSpPr>
        <p:spPr>
          <a:xfrm>
            <a:off x="820844" y="1454190"/>
            <a:ext cx="1087493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400" dirty="0" smtClean="0">
                <a:solidFill>
                  <a:schemeClr val="tx1"/>
                </a:solidFill>
              </a:rPr>
              <a:t>Provide tools to researchers to access full raw data:</a:t>
            </a: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List mode data*</a:t>
            </a: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Raw position, energy and time data</a:t>
            </a: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Data corrections (normalization, scatter, attenuation)</a:t>
            </a:r>
          </a:p>
          <a:p>
            <a:pPr lvl="2"/>
            <a:endParaRPr lang="en-US" sz="2400" dirty="0" smtClean="0">
              <a:solidFill>
                <a:schemeClr val="tx1"/>
              </a:solidFill>
            </a:endParaRPr>
          </a:p>
          <a:p>
            <a:pPr lvl="2"/>
            <a:r>
              <a:rPr lang="en-US" sz="2400" dirty="0">
                <a:solidFill>
                  <a:schemeClr val="tx1"/>
                </a:solidFill>
              </a:rPr>
              <a:t>Provide </a:t>
            </a:r>
            <a:r>
              <a:rPr lang="en-US" sz="2400" dirty="0" smtClean="0">
                <a:solidFill>
                  <a:schemeClr val="tx1"/>
                </a:solidFill>
              </a:rPr>
              <a:t>platform </a:t>
            </a:r>
            <a:r>
              <a:rPr lang="en-US" sz="2400" dirty="0">
                <a:solidFill>
                  <a:schemeClr val="tx1"/>
                </a:solidFill>
              </a:rPr>
              <a:t>to researchers to </a:t>
            </a:r>
            <a:r>
              <a:rPr lang="en-US" sz="2400" dirty="0" smtClean="0">
                <a:solidFill>
                  <a:schemeClr val="tx1"/>
                </a:solidFill>
              </a:rPr>
              <a:t>test new reconstruction:</a:t>
            </a:r>
            <a:endParaRPr lang="en-US" sz="2400" dirty="0">
              <a:solidFill>
                <a:schemeClr val="tx1"/>
              </a:solidFill>
            </a:endParaRP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Flexible reconstruction interface</a:t>
            </a: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Ability to accept research inputs (i.e. alternative scatter correction)</a:t>
            </a:r>
          </a:p>
          <a:p>
            <a:pPr marL="1200150" lvl="2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Ability to provide intermediate and debug  outputs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80054" y="6425232"/>
            <a:ext cx="6099175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*http</a:t>
            </a:r>
            <a:r>
              <a:rPr lang="en-US" sz="1200" dirty="0">
                <a:solidFill>
                  <a:schemeClr val="tx1"/>
                </a:solidFill>
              </a:rPr>
              <a:t>://usa.healthcare.siemens.com/molecular-imaging/petlink-documents</a:t>
            </a:r>
          </a:p>
        </p:txBody>
      </p:sp>
    </p:spTree>
    <p:extLst>
      <p:ext uri="{BB962C8B-B14F-4D97-AF65-F5344CB8AC3E}">
        <p14:creationId xmlns:p14="http://schemas.microsoft.com/office/powerpoint/2010/main" val="48781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8551241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Enabling research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249475"/>
            <a:ext cx="108749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400" dirty="0" smtClean="0">
                <a:solidFill>
                  <a:schemeClr val="tx1"/>
                </a:solidFill>
              </a:rPr>
              <a:t>Siemens present toolkit:  </a:t>
            </a:r>
            <a:r>
              <a:rPr lang="en-US" sz="2400" dirty="0" err="1" smtClean="0">
                <a:solidFill>
                  <a:schemeClr val="tx1"/>
                </a:solidFill>
              </a:rPr>
              <a:t>JSRecon</a:t>
            </a:r>
            <a:r>
              <a:rPr lang="en-US" sz="2400" dirty="0" smtClean="0">
                <a:solidFill>
                  <a:schemeClr val="tx1"/>
                </a:solidFill>
              </a:rPr>
              <a:t>/e7tools</a:t>
            </a: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08439" y="1774210"/>
            <a:ext cx="9689911" cy="5083790"/>
            <a:chOff x="2508439" y="1774210"/>
            <a:chExt cx="9689911" cy="5083790"/>
          </a:xfrm>
        </p:grpSpPr>
        <p:pic>
          <p:nvPicPr>
            <p:cNvPr id="296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06" t="18856" r="37" b="-1"/>
            <a:stretch/>
          </p:blipFill>
          <p:spPr bwMode="auto">
            <a:xfrm>
              <a:off x="2508439" y="1774210"/>
              <a:ext cx="9689911" cy="5083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Curved Down Arrow 2"/>
            <p:cNvSpPr/>
            <p:nvPr/>
          </p:nvSpPr>
          <p:spPr bwMode="auto">
            <a:xfrm flipH="1">
              <a:off x="5718410" y="3916907"/>
              <a:ext cx="1583141" cy="832514"/>
            </a:xfrm>
            <a:prstGeom prst="curvedDownArrow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en-US" sz="1800" b="1" dirty="0" err="1" smtClean="0">
                <a:solidFill>
                  <a:schemeClr val="tx1"/>
                </a:solidFill>
              </a:endParaRPr>
            </a:p>
          </p:txBody>
        </p:sp>
      </p:grpSp>
      <p:pic>
        <p:nvPicPr>
          <p:cNvPr id="296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7" t="14925" r="54162" b="38433"/>
          <a:stretch/>
        </p:blipFill>
        <p:spPr bwMode="auto">
          <a:xfrm>
            <a:off x="0" y="1253073"/>
            <a:ext cx="4271750" cy="3411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064525" y="1658203"/>
            <a:ext cx="6747454" cy="5199797"/>
            <a:chOff x="1064525" y="1658203"/>
            <a:chExt cx="6747454" cy="5199797"/>
          </a:xfrm>
        </p:grpSpPr>
        <p:pic>
          <p:nvPicPr>
            <p:cNvPr id="29700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93" t="15252" r="56493" b="13667"/>
            <a:stretch/>
          </p:blipFill>
          <p:spPr bwMode="auto">
            <a:xfrm>
              <a:off x="3867775" y="1658203"/>
              <a:ext cx="3944204" cy="51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Curved Down Arrow 6"/>
            <p:cNvSpPr/>
            <p:nvPr/>
          </p:nvSpPr>
          <p:spPr bwMode="auto">
            <a:xfrm>
              <a:off x="1064525" y="1978924"/>
              <a:ext cx="3302759" cy="832514"/>
            </a:xfrm>
            <a:prstGeom prst="curvedDownArrow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en-US" sz="1800" b="1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04717" y="5700920"/>
            <a:ext cx="8366078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2"/>
            <a:r>
              <a:rPr lang="en-US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Great flexible  research tool !</a:t>
            </a:r>
            <a:endParaRPr lang="en-US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406788" y="3111056"/>
            <a:ext cx="6791562" cy="3746944"/>
            <a:chOff x="5406788" y="3111056"/>
            <a:chExt cx="6791562" cy="3746944"/>
          </a:xfrm>
        </p:grpSpPr>
        <p:pic>
          <p:nvPicPr>
            <p:cNvPr id="29701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08" t="6858" r="25759" b="17024"/>
            <a:stretch/>
          </p:blipFill>
          <p:spPr bwMode="auto">
            <a:xfrm>
              <a:off x="8570794" y="3111056"/>
              <a:ext cx="3627556" cy="374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Curved Down Arrow 13"/>
            <p:cNvSpPr/>
            <p:nvPr/>
          </p:nvSpPr>
          <p:spPr bwMode="auto">
            <a:xfrm>
              <a:off x="5406788" y="3468804"/>
              <a:ext cx="3302759" cy="832514"/>
            </a:xfrm>
            <a:prstGeom prst="curvedDownArrow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wrap="square" lIns="108000" tIns="54000" rIns="108000" bIns="54000" numCol="1" spcCol="72000" rtlCol="0" anchor="ctr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Font typeface="Wingdings" charset="0"/>
                <a:buNone/>
              </a:pPr>
              <a:endParaRPr lang="en-US" sz="1800" b="1" dirty="0" err="1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192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Text Placeholder 7 Id8"/>
          <p:cNvSpPr>
            <a:spLocks noGrp="1"/>
          </p:cNvSpPr>
          <p:nvPr>
            <p:ph type="body" sz="quarter" idx="14"/>
            <p:custDataLst>
              <p:tags r:id="rId2"/>
            </p:custDataLst>
          </p:nvPr>
        </p:nvSpPr>
        <p:spPr>
          <a:xfrm>
            <a:off x="4658996" y="1412875"/>
            <a:ext cx="7539354" cy="475297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b="1" dirty="0" smtClean="0"/>
              <a:t>Maurizio Conti</a:t>
            </a:r>
            <a:br>
              <a:rPr lang="en-US" b="1" dirty="0" smtClean="0"/>
            </a:br>
            <a:r>
              <a:rPr lang="en-US" dirty="0" smtClean="0"/>
              <a:t>Director, PET physics and reconstruction</a:t>
            </a:r>
            <a:br>
              <a:rPr lang="en-US" dirty="0" smtClean="0"/>
            </a:br>
            <a:r>
              <a:rPr lang="en-US" dirty="0" smtClean="0"/>
              <a:t>Siemens Healthcare, Molecular Imaging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Research &amp; Clinical Collaborations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r>
              <a:rPr lang="en-US" dirty="0" smtClean="0"/>
              <a:t>810 Innovation Drive</a:t>
            </a:r>
            <a:br>
              <a:rPr lang="en-US" dirty="0" smtClean="0"/>
            </a:br>
            <a:r>
              <a:rPr lang="en-US" dirty="0" smtClean="0"/>
              <a:t>Knoxville, TN 37919, USA</a:t>
            </a:r>
          </a:p>
          <a:p>
            <a:r>
              <a:rPr lang="en-US" dirty="0" smtClean="0"/>
              <a:t>Phone: +1 (865) 218-2390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E-mail:</a:t>
            </a:r>
            <a:endParaRPr lang="en-US" dirty="0"/>
          </a:p>
          <a:p>
            <a:r>
              <a:rPr lang="en-US" dirty="0" smtClean="0">
                <a:hlinkClick r:id="rId9"/>
              </a:rPr>
              <a:t>MaurizioC</a:t>
            </a:r>
            <a:r>
              <a:rPr lang="en-US" dirty="0" smtClean="0">
                <a:solidFill>
                  <a:srgbClr val="FFC000"/>
                </a:solidFill>
                <a:hlinkClick r:id="rId9"/>
              </a:rPr>
              <a:t>on</a:t>
            </a:r>
            <a:r>
              <a:rPr lang="en-US" dirty="0" smtClean="0">
                <a:hlinkClick r:id="rId9"/>
              </a:rPr>
              <a:t>ti@siemens.com</a:t>
            </a:r>
            <a:endParaRPr lang="en-US" dirty="0" smtClean="0"/>
          </a:p>
        </p:txBody>
      </p:sp>
      <p:sp>
        <p:nvSpPr>
          <p:cNvPr id="109572" name="cdtRectangle 4 Id10957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>Contact page</a:t>
            </a:r>
          </a:p>
        </p:txBody>
      </p:sp>
      <p:sp>
        <p:nvSpPr>
          <p:cNvPr id="6" name="cdtPicture Placeholder 5 Id6"/>
          <p:cNvSpPr>
            <a:spLocks noGrp="1"/>
          </p:cNvSpPr>
          <p:nvPr>
            <p:ph type="pic" sz="quarter" idx="13"/>
          </p:nvPr>
        </p:nvSpPr>
        <p:spPr>
          <a:xfrm>
            <a:off x="0" y="1412875"/>
            <a:ext cx="4514977" cy="4752975"/>
          </a:xfrm>
        </p:spPr>
      </p:sp>
      <p:sp>
        <p:nvSpPr>
          <p:cNvPr id="5" name="cdtTextBox 4 Id5"/>
          <p:cNvSpPr txBox="1"/>
          <p:nvPr>
            <p:custDataLst>
              <p:tags r:id="rId4"/>
            </p:custDataLst>
          </p:nvPr>
        </p:nvSpPr>
        <p:spPr>
          <a:xfrm>
            <a:off x="4654550" y="5595946"/>
            <a:ext cx="7543800" cy="569904"/>
          </a:xfrm>
          <a:prstGeom prst="rect">
            <a:avLst/>
          </a:prstGeom>
          <a:noFill/>
        </p:spPr>
        <p:txBody>
          <a:bodyPr wrap="square" lIns="252000" tIns="0" rIns="180000" bIns="144000" rtlCol="0" anchor="b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noProof="1" smtClean="0">
                <a:solidFill>
                  <a:srgbClr val="000000"/>
                </a:solidFill>
              </a:rPr>
              <a:t>Answers for life.</a:t>
            </a:r>
            <a:endParaRPr lang="en-US" noProof="1" smtClean="0">
              <a:solidFill>
                <a:srgbClr val="000000"/>
              </a:solidFill>
            </a:endParaRPr>
          </a:p>
        </p:txBody>
      </p:sp>
      <p:sp>
        <p:nvSpPr>
          <p:cNvPr id="3" name="cdtTextBox 2 Id3"/>
          <p:cNvSpPr txBox="1"/>
          <p:nvPr>
            <p:custDataLst>
              <p:tags r:id="rId5"/>
            </p:custDataLst>
          </p:nvPr>
        </p:nvSpPr>
        <p:spPr>
          <a:xfrm rot="16200000">
            <a:off x="12198350" y="6165850"/>
            <a:ext cx="1588" cy="2118"/>
          </a:xfrm>
          <a:prstGeom prst="rect">
            <a:avLst/>
          </a:prstGeom>
          <a:noFill/>
        </p:spPr>
        <p:txBody>
          <a:bodyPr wrap="none" lIns="72000" tIns="0" rIns="0" bIns="36000" rtlCol="0" anchor="b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600" dirty="0" smtClean="0">
              <a:solidFill>
                <a:srgbClr val="000000"/>
              </a:solidFill>
            </a:endParaRPr>
          </a:p>
        </p:txBody>
      </p:sp>
      <p:sp>
        <p:nvSpPr>
          <p:cNvPr id="13" name="cdtTextBox 2 Id13"/>
          <p:cNvSpPr txBox="1"/>
          <p:nvPr>
            <p:custDataLst>
              <p:tags r:id="rId6"/>
            </p:custDataLst>
          </p:nvPr>
        </p:nvSpPr>
        <p:spPr>
          <a:xfrm rot="16200000">
            <a:off x="12198350" y="6165850"/>
            <a:ext cx="1588" cy="1588"/>
          </a:xfrm>
          <a:prstGeom prst="rect">
            <a:avLst/>
          </a:prstGeom>
          <a:noFill/>
        </p:spPr>
        <p:txBody>
          <a:bodyPr wrap="none" lIns="72000" tIns="0" rIns="0" bIns="36000" rtlCol="0" anchor="b" anchorCtr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600" dirty="0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871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Knoxville, TN : downtown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lum bright="-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133" y="-66675"/>
            <a:ext cx="12706615" cy="692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7818804" y="6140450"/>
            <a:ext cx="33023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 i="1">
                <a:solidFill>
                  <a:srgbClr val="FF9B09"/>
                </a:solidFill>
              </a:rPr>
              <a:t>Knoxville, Tennessee</a:t>
            </a:r>
          </a:p>
        </p:txBody>
      </p:sp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1043192" y="587529"/>
            <a:ext cx="69022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7200" b="1" i="1" dirty="0" smtClean="0">
                <a:solidFill>
                  <a:srgbClr val="0099FF"/>
                </a:solidFill>
              </a:rPr>
              <a:t>Thanks!</a:t>
            </a:r>
            <a:endParaRPr lang="en-US" altLang="en-US" sz="7200" b="1" i="1" dirty="0">
              <a:solidFill>
                <a:srgbClr val="0099FF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597597" y="2650616"/>
            <a:ext cx="69022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7200" b="1" i="1" dirty="0" smtClean="0">
                <a:solidFill>
                  <a:schemeClr val="bg1"/>
                </a:solidFill>
              </a:rPr>
              <a:t>Grazie !</a:t>
            </a:r>
            <a:endParaRPr lang="en-US" altLang="en-US" sz="7200" b="1" i="1" dirty="0">
              <a:solidFill>
                <a:schemeClr val="bg1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49980" y="4711428"/>
            <a:ext cx="69022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7200" b="1" i="1" dirty="0" smtClean="0">
                <a:solidFill>
                  <a:srgbClr val="FF0000"/>
                </a:solidFill>
              </a:rPr>
              <a:t>Merci</a:t>
            </a:r>
            <a:r>
              <a:rPr lang="en-US" altLang="en-US" sz="7200" b="1" i="1" dirty="0" smtClean="0">
                <a:solidFill>
                  <a:srgbClr val="FF0000"/>
                </a:solidFill>
              </a:rPr>
              <a:t>!</a:t>
            </a:r>
            <a:endParaRPr lang="en-US" altLang="en-US" sz="7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5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2" descr="C:\Users\contma00\Desktop\untitle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69"/>
          <a:stretch/>
        </p:blipFill>
        <p:spPr bwMode="auto">
          <a:xfrm>
            <a:off x="4286011" y="1234464"/>
            <a:ext cx="4857989" cy="245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SO boules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67" y="1234464"/>
            <a:ext cx="3047960" cy="228660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274367" y="777269"/>
            <a:ext cx="7223681" cy="457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ts val="2400"/>
              </a:lnSpc>
            </a:pPr>
            <a:r>
              <a:rPr lang="en-US" altLang="en-US" sz="2000" dirty="0" smtClean="0"/>
              <a:t>Siemens Healthcare Molecular Imaging, Knoxville</a:t>
            </a:r>
            <a:endParaRPr lang="en-US" altLang="en-US" sz="2000" dirty="0"/>
          </a:p>
        </p:txBody>
      </p:sp>
      <p:pic>
        <p:nvPicPr>
          <p:cNvPr id="11" name="Picture 10" descr="Detector02_cmy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13458" b="10422"/>
          <a:stretch>
            <a:fillRect/>
          </a:stretch>
        </p:blipFill>
        <p:spPr bwMode="auto">
          <a:xfrm>
            <a:off x="1876954" y="2684727"/>
            <a:ext cx="2506206" cy="2894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contma00\Desktop\images6V7I3IRJ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76" y="3429000"/>
            <a:ext cx="4122250" cy="274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3" t="25754" r="38100" b="36005"/>
          <a:stretch>
            <a:fillRect/>
          </a:stretch>
        </p:blipFill>
        <p:spPr bwMode="auto">
          <a:xfrm>
            <a:off x="4572000" y="2697489"/>
            <a:ext cx="4572000" cy="41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32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155887" y="1391078"/>
            <a:ext cx="10417420" cy="1050023"/>
            <a:chOff x="952500" y="1828781"/>
            <a:chExt cx="6924647" cy="758825"/>
          </a:xfrm>
        </p:grpSpPr>
        <p:sp>
          <p:nvSpPr>
            <p:cNvPr id="4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2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(1)</a:t>
              </a:r>
              <a:endParaRPr lang="en-US" altLang="en-US" sz="2800" kern="0" dirty="0"/>
            </a:p>
          </p:txBody>
        </p:sp>
      </p:grp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61404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endParaRPr lang="en-US" altLang="en-US" kern="0" dirty="0" smtClean="0"/>
          </a:p>
        </p:txBody>
      </p:sp>
      <p:sp>
        <p:nvSpPr>
          <p:cNvPr id="19" name="Chevron 9"/>
          <p:cNvSpPr>
            <a:spLocks noChangeArrowheads="1"/>
          </p:cNvSpPr>
          <p:nvPr/>
        </p:nvSpPr>
        <p:spPr bwMode="auto">
          <a:xfrm>
            <a:off x="470462" y="1391078"/>
            <a:ext cx="1370846" cy="1050023"/>
          </a:xfrm>
          <a:prstGeom prst="chevron">
            <a:avLst>
              <a:gd name="adj" fmla="val 50074"/>
            </a:avLst>
          </a:prstGeom>
          <a:solidFill>
            <a:srgbClr val="AAB414"/>
          </a:solid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08000" tIns="54000" rIns="108000" bIns="54000" anchor="ctr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1"/>
              </a:buCl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110000"/>
              </a:lnSpc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879BAA"/>
              </a:buClr>
              <a:buChar char="•"/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Tx/>
            </a:pPr>
            <a:endParaRPr lang="en-US" altLang="en-US" dirty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549276" y="3875110"/>
            <a:ext cx="10981085" cy="1050023"/>
            <a:chOff x="549275" y="1828781"/>
            <a:chExt cx="7299325" cy="758825"/>
          </a:xfrm>
        </p:grpSpPr>
        <p:sp>
          <p:nvSpPr>
            <p:cNvPr id="22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3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4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5693419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new trends: </a:t>
              </a:r>
              <a:r>
                <a:rPr lang="en-US" altLang="en-US" sz="2800" kern="0" dirty="0" smtClean="0"/>
                <a:t>beyond “generic” FDG imaging</a:t>
              </a:r>
              <a:endParaRPr lang="en-US" altLang="en-US" sz="2800" kern="0" dirty="0"/>
            </a:p>
          </p:txBody>
        </p:sp>
      </p:grpSp>
      <p:grpSp>
        <p:nvGrpSpPr>
          <p:cNvPr id="25" name="Group 4"/>
          <p:cNvGrpSpPr>
            <a:grpSpLocks/>
          </p:cNvGrpSpPr>
          <p:nvPr/>
        </p:nvGrpSpPr>
        <p:grpSpPr bwMode="auto">
          <a:xfrm>
            <a:off x="549276" y="5134379"/>
            <a:ext cx="10981085" cy="1050023"/>
            <a:chOff x="549275" y="1828781"/>
            <a:chExt cx="7299325" cy="758825"/>
          </a:xfrm>
        </p:grpSpPr>
        <p:sp>
          <p:nvSpPr>
            <p:cNvPr id="26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4895327" cy="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/>
                <a:t>Enabling new trends: </a:t>
              </a:r>
              <a:r>
                <a:rPr lang="en-US" altLang="en-US" sz="2800" kern="0" dirty="0" smtClean="0"/>
                <a:t>beyond “static” imaging</a:t>
              </a:r>
              <a:endParaRPr lang="en-US" altLang="en-US" sz="2800" kern="0" dirty="0"/>
            </a:p>
          </p:txBody>
        </p:sp>
      </p:grpSp>
      <p:grpSp>
        <p:nvGrpSpPr>
          <p:cNvPr id="29" name="Group 4"/>
          <p:cNvGrpSpPr>
            <a:grpSpLocks/>
          </p:cNvGrpSpPr>
          <p:nvPr/>
        </p:nvGrpSpPr>
        <p:grpSpPr bwMode="auto">
          <a:xfrm>
            <a:off x="539750" y="2593501"/>
            <a:ext cx="11024030" cy="1050023"/>
            <a:chOff x="549275" y="1828781"/>
            <a:chExt cx="7327871" cy="758825"/>
          </a:xfrm>
        </p:grpSpPr>
        <p:sp>
          <p:nvSpPr>
            <p:cNvPr id="30" name="Rounded Rectangle 8"/>
            <p:cNvSpPr>
              <a:spLocks noChangeArrowheads="1"/>
            </p:cNvSpPr>
            <p:nvPr/>
          </p:nvSpPr>
          <p:spPr bwMode="auto">
            <a:xfrm>
              <a:off x="952500" y="1828781"/>
              <a:ext cx="6896100" cy="758825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1" name="Chevron 9"/>
            <p:cNvSpPr>
              <a:spLocks noChangeArrowheads="1"/>
            </p:cNvSpPr>
            <p:nvPr/>
          </p:nvSpPr>
          <p:spPr bwMode="auto">
            <a:xfrm>
              <a:off x="549275" y="1828781"/>
              <a:ext cx="911225" cy="758825"/>
            </a:xfrm>
            <a:prstGeom prst="chevron">
              <a:avLst>
                <a:gd name="adj" fmla="val 50074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08000" tIns="54000" rIns="108000" bIns="54000" anchor="ctr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ClrTx/>
              </a:pPr>
              <a:endParaRPr lang="en-US" alt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>
              <a:off x="1583825" y="2050273"/>
              <a:ext cx="6293321" cy="40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110000"/>
                </a:lnSpc>
                <a:buClr>
                  <a:schemeClr val="accent1"/>
                </a:buCl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ct val="110000"/>
                </a:lnSpc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879BAA"/>
                </a:buClr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en-US" sz="2800" kern="0" dirty="0" smtClean="0"/>
                <a:t>Enabling new trends: beyond “diagnostic-only” imaging (2)</a:t>
              </a:r>
              <a:endParaRPr lang="en-US" altLang="en-US" sz="280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94689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9749" y="263525"/>
            <a:ext cx="10824937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Challenges of </a:t>
            </a:r>
            <a:r>
              <a:rPr lang="en-US" altLang="en-US" kern="0" dirty="0" err="1" smtClean="0"/>
              <a:t>theranostics</a:t>
            </a:r>
            <a:r>
              <a:rPr lang="en-US" altLang="en-US" kern="0" dirty="0" smtClean="0"/>
              <a:t> and personalized therapy monitoring</a:t>
            </a:r>
          </a:p>
        </p:txBody>
      </p:sp>
      <p:pic>
        <p:nvPicPr>
          <p:cNvPr id="29698" name="Picture 2" descr="C:\Users\contma00\Desktop\New folder\IMG_340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16"/>
          <a:stretch/>
        </p:blipFill>
        <p:spPr bwMode="auto">
          <a:xfrm>
            <a:off x="0" y="0"/>
            <a:ext cx="12198351" cy="701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67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8350" cy="1268413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9750" y="263525"/>
            <a:ext cx="7517728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4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 sz="2000" b="1">
                <a:solidFill>
                  <a:schemeClr val="dk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en-US" altLang="en-US" kern="0" dirty="0" smtClean="0"/>
              <a:t>Beyond “diagnostic-only” imaging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150607" y="1347417"/>
            <a:ext cx="55939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563" lvl="2" indent="-1588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Use imaging to plan therapy, monitor therapy, assess response to therapy.</a:t>
            </a:r>
          </a:p>
          <a:p>
            <a:pPr marL="55563" lvl="2" indent="-1588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Personalize the medical treatment.</a:t>
            </a:r>
          </a:p>
        </p:txBody>
      </p:sp>
      <p:sp>
        <p:nvSpPr>
          <p:cNvPr id="3" name="Rectangle 2"/>
          <p:cNvSpPr/>
          <p:nvPr/>
        </p:nvSpPr>
        <p:spPr>
          <a:xfrm>
            <a:off x="4861009" y="3322338"/>
            <a:ext cx="305724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Theranostics</a:t>
            </a:r>
            <a:endParaRPr lang="en-US" sz="36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76458" y="4819443"/>
            <a:ext cx="245932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err="1" smtClean="0">
                <a:ln w="11430"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mAb</a:t>
            </a:r>
            <a:r>
              <a:rPr lang="en-US" sz="2800" b="1" cap="none" spc="0" dirty="0" smtClean="0">
                <a:ln w="11430"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imaging</a:t>
            </a:r>
            <a:endParaRPr lang="en-US" sz="2800" b="1" cap="none" spc="0" dirty="0">
              <a:ln w="11430"/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76482" y="6211700"/>
            <a:ext cx="2842445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Hadron therapy</a:t>
            </a:r>
            <a:endParaRPr lang="en-US" sz="2800" b="1" cap="none" spc="0" dirty="0">
              <a:ln w="11430"/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638391" y="1280744"/>
            <a:ext cx="344721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Theranostics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a targeting agent </a:t>
            </a:r>
            <a:r>
              <a:rPr lang="en-US" dirty="0" smtClean="0">
                <a:solidFill>
                  <a:schemeClr val="tx1"/>
                </a:solidFill>
              </a:rPr>
              <a:t>which </a:t>
            </a:r>
            <a:r>
              <a:rPr lang="en-US" u="sng" dirty="0" smtClean="0">
                <a:solidFill>
                  <a:schemeClr val="tx1"/>
                </a:solidFill>
              </a:rPr>
              <a:t>specifically </a:t>
            </a:r>
            <a:r>
              <a:rPr lang="en-US" dirty="0" smtClean="0">
                <a:solidFill>
                  <a:schemeClr val="tx1"/>
                </a:solidFill>
              </a:rPr>
              <a:t>binds to a molecular </a:t>
            </a:r>
            <a:r>
              <a:rPr lang="en-US" dirty="0">
                <a:solidFill>
                  <a:schemeClr val="tx1"/>
                </a:solidFill>
              </a:rPr>
              <a:t>target on the surface of a cell or tumor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an </a:t>
            </a:r>
            <a:r>
              <a:rPr lang="en-US" dirty="0">
                <a:solidFill>
                  <a:schemeClr val="tx1"/>
                </a:solidFill>
              </a:rPr>
              <a:t>imaging agent </a:t>
            </a:r>
            <a:r>
              <a:rPr lang="en-US" u="sng" dirty="0" smtClean="0">
                <a:solidFill>
                  <a:schemeClr val="tx1"/>
                </a:solidFill>
              </a:rPr>
              <a:t>and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a therapeutic </a:t>
            </a:r>
            <a:r>
              <a:rPr lang="en-US" dirty="0" smtClean="0">
                <a:solidFill>
                  <a:schemeClr val="tx1"/>
                </a:solidFill>
              </a:rPr>
              <a:t>drug/radioisotope pair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a linker which serves to connect the two entities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1" name="Straight Arrow Connector 10"/>
          <p:cNvCxnSpPr>
            <a:stCxn id="3" idx="2"/>
            <a:endCxn id="7" idx="0"/>
          </p:cNvCxnSpPr>
          <p:nvPr/>
        </p:nvCxnSpPr>
        <p:spPr bwMode="auto">
          <a:xfrm flipH="1">
            <a:off x="5606122" y="3968669"/>
            <a:ext cx="783511" cy="850774"/>
          </a:xfrm>
          <a:prstGeom prst="straightConnector1">
            <a:avLst/>
          </a:prstGeom>
          <a:solidFill>
            <a:schemeClr val="tx2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Rectangle 21"/>
          <p:cNvSpPr/>
          <p:nvPr/>
        </p:nvSpPr>
        <p:spPr>
          <a:xfrm>
            <a:off x="205231" y="3324131"/>
            <a:ext cx="385233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Theramonitoring</a:t>
            </a:r>
            <a:endParaRPr lang="en-US" sz="36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23" name="Straight Arrow Connector 22"/>
          <p:cNvCxnSpPr>
            <a:stCxn id="22" idx="2"/>
            <a:endCxn id="8" idx="0"/>
          </p:cNvCxnSpPr>
          <p:nvPr/>
        </p:nvCxnSpPr>
        <p:spPr bwMode="auto">
          <a:xfrm flipH="1">
            <a:off x="1364428" y="3970462"/>
            <a:ext cx="766972" cy="609608"/>
          </a:xfrm>
          <a:prstGeom prst="straightConnector1">
            <a:avLst/>
          </a:prstGeom>
          <a:solidFill>
            <a:schemeClr val="tx2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>
            <a:stCxn id="22" idx="2"/>
            <a:endCxn id="9" idx="0"/>
          </p:cNvCxnSpPr>
          <p:nvPr/>
        </p:nvCxnSpPr>
        <p:spPr bwMode="auto">
          <a:xfrm>
            <a:off x="2131400" y="3970462"/>
            <a:ext cx="2066305" cy="2241238"/>
          </a:xfrm>
          <a:prstGeom prst="straightConnector1">
            <a:avLst/>
          </a:prstGeom>
          <a:solidFill>
            <a:schemeClr val="tx2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Rectangle 36"/>
          <p:cNvSpPr/>
          <p:nvPr/>
        </p:nvSpPr>
        <p:spPr>
          <a:xfrm>
            <a:off x="6214318" y="6112153"/>
            <a:ext cx="4079964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Gene targeted imaging</a:t>
            </a:r>
            <a:endParaRPr lang="en-US" sz="2800" b="1" cap="none" spc="0" dirty="0">
              <a:ln w="11430"/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39" name="Straight Arrow Connector 38"/>
          <p:cNvCxnSpPr>
            <a:stCxn id="3" idx="2"/>
            <a:endCxn id="37" idx="0"/>
          </p:cNvCxnSpPr>
          <p:nvPr/>
        </p:nvCxnSpPr>
        <p:spPr bwMode="auto">
          <a:xfrm>
            <a:off x="6389633" y="3968669"/>
            <a:ext cx="1864667" cy="2143484"/>
          </a:xfrm>
          <a:prstGeom prst="straightConnector1">
            <a:avLst/>
          </a:prstGeom>
          <a:solidFill>
            <a:schemeClr val="tx2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/>
          <p:nvPr/>
        </p:nvSpPr>
        <p:spPr>
          <a:xfrm>
            <a:off x="83380" y="5504293"/>
            <a:ext cx="340189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(photon) </a:t>
            </a:r>
            <a:r>
              <a:rPr lang="en-US" sz="2800" b="1" dirty="0" err="1" smtClean="0">
                <a:ln w="11430"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RTherapy</a:t>
            </a:r>
            <a:endParaRPr lang="en-US" sz="2800" b="1" cap="none" spc="0" dirty="0">
              <a:ln w="11430"/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>
            <a:stCxn id="22" idx="2"/>
            <a:endCxn id="18" idx="0"/>
          </p:cNvCxnSpPr>
          <p:nvPr/>
        </p:nvCxnSpPr>
        <p:spPr bwMode="auto">
          <a:xfrm flipH="1">
            <a:off x="1784327" y="3970462"/>
            <a:ext cx="347073" cy="1533831"/>
          </a:xfrm>
          <a:prstGeom prst="straightConnector1">
            <a:avLst/>
          </a:prstGeom>
          <a:solidFill>
            <a:schemeClr val="tx2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7"/>
          <p:cNvSpPr/>
          <p:nvPr/>
        </p:nvSpPr>
        <p:spPr>
          <a:xfrm>
            <a:off x="252585" y="4580070"/>
            <a:ext cx="2223686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Y90 therapy</a:t>
            </a:r>
            <a:endParaRPr lang="en-US" sz="2800" b="1" cap="none" spc="0" dirty="0">
              <a:ln w="11430"/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767483" y="4842752"/>
            <a:ext cx="3216326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Small compound imaging</a:t>
            </a:r>
            <a:endParaRPr lang="en-US" sz="2800" b="1" cap="none" spc="0" dirty="0">
              <a:ln w="11430"/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31" name="Straight Arrow Connector 30"/>
          <p:cNvCxnSpPr>
            <a:stCxn id="3" idx="2"/>
            <a:endCxn id="34" idx="0"/>
          </p:cNvCxnSpPr>
          <p:nvPr/>
        </p:nvCxnSpPr>
        <p:spPr bwMode="auto">
          <a:xfrm>
            <a:off x="6389633" y="3968669"/>
            <a:ext cx="3986013" cy="874083"/>
          </a:xfrm>
          <a:prstGeom prst="straightConnector1">
            <a:avLst/>
          </a:prstGeom>
          <a:solidFill>
            <a:schemeClr val="tx2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8026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CUSTOMER" val="Siemens_I_2013_16x9"/>
  <p:tag name="CDT_CUSTOMER_NAME" val="Siemens AG, Industry Sector"/>
  <p:tag name="CDT_VERSION" val="4.1.2.0"/>
  <p:tag name="CDT_CREATORVERSION" val="4.1.2.0"/>
  <p:tag name="CDT_TEMPLATEVERSION" val="2.0.0"/>
  <p:tag name="CDT_LANGUAGE" val="1033"/>
  <p:tag name="CDT_FONTSET" val="Ari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406,08-960,5"/>
  <p:tag name="CDT_MASTERSHAPE2" val="13:0-0-406,08-960,5"/>
  <p:tag name="CDT_MASTERSHAPE3" val="57350:337,575-26,62496-68,50504-933,8749"/>
  <p:tag name="CDT_MASTERSHAPE4" val="57351:406,08-26,62496-30,95134-933,8749"/>
  <p:tag name="CDT_MASTERSHAPE5" val="11:0-480,25-0,1250394-0,1250394"/>
  <p:tag name="CDT_MASTERSHAPE6" val="14:0-49,37504-76,20732-136,063"/>
  <p:tag name="CDT_MASTERSHAPE7" val="15:485,5-0-34-960,5"/>
  <p:tag name="CDT_MASTERSHAPE8" val="12:485,5-695,75-34-264,7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9,37504"/>
  <p:tag name="CDT_PROT_WIDTH" val="430,875"/>
  <p:tag name="CDT_PROT_HEIGHT" val="181,37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1,625"/>
  <p:tag name="CDT_PROT_WIDTH" val="430,875"/>
  <p:tag name="CDT_PROT_HEIGHT" val="181,37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,37504"/>
  <p:tag name="CDT_PROT_WIDTH" val="430,875"/>
  <p:tag name="CDT_PROT_HEIGHT" val="181,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1,625"/>
  <p:tag name="CDT_PROT_WIDTH" val="430,875"/>
  <p:tag name="CDT_PROT_HEIGHT" val="181,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646,3749"/>
  <p:tag name="CDT_PROT_HEIGHT" val="374,25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540-960,5"/>
  <p:tag name="CDT_MASTERSHAPE2" val="14:0-0-540-960,5"/>
  <p:tag name="CDT_MASTERSHAPE3" val="57350:190,6199-26,62496-99,70441-933,8749"/>
  <p:tag name="CDT_MASTERSHAPE4" val="11:0-480,25-0,1250394-0,1250394"/>
  <p:tag name="CDT_MASTERSHAPE5" val="12:0-49,37504-76,20732-136,063"/>
  <p:tag name="CDT_MASTERSHAPE6" val="15:485,5-0-34-960,5"/>
  <p:tag name="CDT_MASTERSHAPE7" val="57351:190,62-26,62504-30,95134-933,8749"/>
  <p:tag name="CDT_MASTERSHAPE8" val="13:485,5-695,75-34-264,7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532,9134"/>
  <p:tag name="CDT_PROT_HEIGHT" val="374,2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317,4803"/>
  <p:tag name="CDT_PROT_HEIGHT" val="374,2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8,2697"/>
  <p:tag name="CDT_PROT_WIDTH" val="317,4803"/>
  <p:tag name="CDT_PROT_HEIGHT" val="374,2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204,0945"/>
  <p:tag name="CDT_PROT_HEIGHT" val="374,2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64,7559"/>
  <p:tag name="CDT_PROT_WIDTH" val="215,4941"/>
  <p:tag name="CDT_PROT_HEIGHT" val="374,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540-960,5"/>
  <p:tag name="CDT_MASTERSHAPE2" val="14:0-0-540-960,5"/>
  <p:tag name="CDT_MASTERSHAPE3" val="57350:235,2668-26,62496-99,70441-933,8749"/>
  <p:tag name="CDT_MASTERSHAPE4" val="11:0-480,25-0,1250394-0,1250394"/>
  <p:tag name="CDT_MASTERSHAPE5" val="13:0-49,37504-76,20732-136,063"/>
  <p:tag name="CDT_MASTERSHAPE6" val="15:485,5-0-34-960,5"/>
  <p:tag name="CDT_MASTERSHAPE7" val="57351:304-26,62504-30,95134-933,8749"/>
  <p:tag name="CDT_MASTERSHAPE8" val="12:485,5-695,75-34-264,7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1,625"/>
  <p:tag name="CDT_PROT_WIDTH" val="204,125"/>
  <p:tag name="CDT_PROT_HEIGHT" val="374,2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9,37504"/>
  <p:tag name="CDT_PROT_WIDTH" val="646,3749"/>
  <p:tag name="CDT_PROT_HEIGHT" val="181,375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,37504"/>
  <p:tag name="CDT_PROT_WIDTH" val="646,3749"/>
  <p:tag name="CDT_PROT_HEIGHT" val="181,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9,37504"/>
  <p:tag name="CDT_PROT_WIDTH" val="317,4803"/>
  <p:tag name="CDT_PROT_HEIGHT" val="181,37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8,2696"/>
  <p:tag name="CDT_PROT_WIDTH" val="317,4803"/>
  <p:tag name="CDT_PROT_HEIGHT" val="181,37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,37504"/>
  <p:tag name="CDT_PROT_WIDTH" val="317,4803"/>
  <p:tag name="CDT_PROT_HEIGHT" val="181,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7:0-0-326,75-960,5"/>
  <p:tag name="CDT_MASTERSHAPE2" val="57350:326,7-26,62504-68,50504-933,8749"/>
  <p:tag name="CDT_MASTERSHAPE3" val="57351:295,7487-26,62504-30,95134-933,8749"/>
  <p:tag name="CDT_MASTERSHAPE4" val="6:0-480,25-0,1250394-0,1250394"/>
  <p:tag name="CDT_MASTERSHAPE5" val="8:0-809,1249-63,37504-113,37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78,2697"/>
  <p:tag name="CDT_PROT_WIDTH" val="317,4803"/>
  <p:tag name="CDT_PROT_HEIGHT" val="181,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0"/>
  <p:tag name="CDT_PROT_LEFT" val="0"/>
  <p:tag name="CDT_PROT_WIDTH" val="960,5"/>
  <p:tag name="CDT_PROT_HEIGHT" val="99,87504"/>
  <p:tag name="CDT_DELETE_ONEVENT_NEWPRES" val="Fals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DELETE_ONEVENT_NEWPRES" val="False"/>
  <p:tag name="CDT_PROT" val="2"/>
  <p:tag name="CDT_PROT_TOP" val="0"/>
  <p:tag name="CDT_PROT_LEFT" val="0"/>
  <p:tag name="CDT_PROT_WIDTH" val="960,5"/>
  <p:tag name="CDT_PROT_HEIGHT" val="99,87504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646,3749"/>
  <p:tag name="CDT_PROT_HEIGHT" val="374,2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809,1142"/>
  <p:tag name="CDT_PROT_WIDTH" val="113,3858"/>
  <p:tag name="CDT_PROT_HEIGHT" val="63,5062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8"/>
  <p:tag name="CDT_PROT" val="3"/>
  <p:tag name="CDT_PROT_TOP" val="519,5"/>
  <p:tag name="CDT_PROT_LEFT" val="0"/>
  <p:tag name="CDT_PROT_WIDTH" val="309,6244"/>
  <p:tag name="CDT_PROT_HEIGHT" val="20,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7"/>
  <p:tag name="CDT_PROT" val="3"/>
  <p:tag name="CDT_PROT_TOP" val="519,5"/>
  <p:tag name="CDT_PROT_LEFT" val="0"/>
  <p:tag name="CDT_PROT_WIDTH" val="138,9988"/>
  <p:tag name="CDT_PROT_HEIGHT" val="20,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9"/>
  <p:tag name="CDT_PROT" val="3"/>
  <p:tag name="CDT_PROT_TOP" val="519,5"/>
  <p:tag name="CDT_PROT_LEFT" val="298,2492"/>
  <p:tag name="CDT_PROT_WIDTH" val="662,2507"/>
  <p:tag name="CDT_PROT_HEIGHT" val="20,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7:0-0-406,5005-960,5"/>
  <p:tag name="CDT_MASTERSHAPE2" val="57350:337,575-26,62504-68,50504-933,8749"/>
  <p:tag name="CDT_MASTERSHAPE3" val="57351:406,08-26,62504-30,95134-933,8749"/>
  <p:tag name="CDT_MASTERSHAPE4" val="6:0-480,25-0,1250394-0,1250394"/>
  <p:tag name="CDT_MASTERSHAPE5" val="9:0-809,1249-63,37504-113,37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5:0-0-326,7-960,5"/>
  <p:tag name="CDT_MASTERSHAPE2" val="11:0-0-326,7-960,5"/>
  <p:tag name="CDT_MASTERSHAPE3" val="57350:326,7-26,62496-68,50504-933,8749"/>
  <p:tag name="CDT_MASTERSHAPE4" val="57351:295,7487-26,62496-30,95134-933,8749"/>
  <p:tag name="CDT_MASTERSHAPE5" val="12:0-480,25-0,1250394-0,1250394"/>
  <p:tag name="CDT_MASTERSHAPE6" val="13:0-49,37504-76,20732-136,063"/>
  <p:tag name="CDT_MASTERSHAPE7" val="14:485,5-0-34-960,5"/>
  <p:tag name="CDT_MASTERSHAPE8" val="10:485,5-695,75-34-264,7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406,08-960,5"/>
  <p:tag name="CDT_MASTERSHAPE2" val="13:0-0-406,08-960,5"/>
  <p:tag name="CDT_MASTERSHAPE3" val="57350:337,575-26,62496-68,50504-933,8749"/>
  <p:tag name="CDT_MASTERSHAPE4" val="57351:406,08-26,62496-30,95134-933,8749"/>
  <p:tag name="CDT_MASTERSHAPE5" val="11:0-480,25-0,1250394-0,1250394"/>
  <p:tag name="CDT_MASTERSHAPE6" val="14:0-49,37504-76,20732-136,063"/>
  <p:tag name="CDT_MASTERSHAPE7" val="15:485,5-0-34-960,5"/>
  <p:tag name="CDT_MASTERSHAPE8" val="12:485,5-695,75-34-264,7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540-960,5"/>
  <p:tag name="CDT_MASTERSHAPE2" val="14:0-0-540-960,5"/>
  <p:tag name="CDT_MASTERSHAPE3" val="57350:190,6199-26,62496-99,70441-933,8749"/>
  <p:tag name="CDT_MASTERSHAPE4" val="11:0-480,25-0,1250394-0,1250394"/>
  <p:tag name="CDT_MASTERSHAPE5" val="12:0-49,37504-76,20732-136,063"/>
  <p:tag name="CDT_MASTERSHAPE6" val="15:485,5-0-34-960,5"/>
  <p:tag name="CDT_MASTERSHAPE7" val="57351:190,62-26,62504-30,95134-933,8749"/>
  <p:tag name="CDT_MASTERSHAPE8" val="13:485,5-695,75-34-264,7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6:0-0-540-960,5"/>
  <p:tag name="CDT_MASTERSHAPE2" val="14:0-0-540-960,5"/>
  <p:tag name="CDT_MASTERSHAPE3" val="57350:235,2668-26,62496-99,70441-933,8749"/>
  <p:tag name="CDT_MASTERSHAPE4" val="11:0-480,25-0,1250394-0,1250394"/>
  <p:tag name="CDT_MASTERSHAPE5" val="13:0-49,37504-76,20732-136,063"/>
  <p:tag name="CDT_MASTERSHAPE6" val="15:485,5-0-34-960,5"/>
  <p:tag name="CDT_MASTERSHAPE7" val="57351:304-26,62504-30,95134-933,8749"/>
  <p:tag name="CDT_MASTERSHAPE8" val="12:485,5-695,75-34-264,75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7:0-0-326,75-960,5"/>
  <p:tag name="CDT_MASTERSHAPE2" val="57350:326,7-26,62504-68,50504-933,8749"/>
  <p:tag name="CDT_MASTERSHAPE3" val="57351:295,7487-26,62504-30,95134-933,8749"/>
  <p:tag name="CDT_MASTERSHAPE4" val="6:0-480,25-0,1250394-0,1250394"/>
  <p:tag name="CDT_MASTERSHAPE5" val="8:0-809,1249-63,37504-113,37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7:0-0-406,5005-960,5"/>
  <p:tag name="CDT_MASTERSHAPE2" val="57350:337,575-26,62504-68,50504-933,8749"/>
  <p:tag name="CDT_MASTERSHAPE3" val="57351:406,08-26,62504-30,95134-933,8749"/>
  <p:tag name="CDT_MASTERSHAPE4" val="6:0-480,25-0,1250394-0,1250394"/>
  <p:tag name="CDT_MASTERSHAPE5" val="9:0-809,1249-63,37504-113,37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5:111,25-366,85-374,25-593,65"/>
  <p:tag name="CDT_MASTERSHAPE2" val="13:111,25-366,8501-374,25-593,6499"/>
  <p:tag name="CDT_MASTERSHAPE3" val="2:0-0-99,87504-960,5"/>
  <p:tag name="CDT_MASTERSHAPE4" val="11:111,25-0-374,25-355,5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13:111,25-49,37504-374,25-306,1349"/>
  <p:tag name="CDT_MASTERSHAPE3" val="5:111,25-366,85-374,25-593,65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5:111,25-366,85-374,25-593,65"/>
  <p:tag name="CDT_MASTERSHAPE2" val="13:111,25-366,8501-374,25-593,6499"/>
  <p:tag name="CDT_MASTERSHAPE3" val="2:0-0-99,87504-960,5"/>
  <p:tag name="CDT_MASTERSHAPE4" val="11:111,25-0-374,25-355,5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646,3749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532,913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430,875"/>
  <p:tag name="CDT_MASTERSHAPE3" val="4:111,25-491,625-374,25-430,87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646,3749"/>
  <p:tag name="CDT_MASTERSHAPE3" val="13:304-49,37504-181,5-646,3749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283,5"/>
  <p:tag name="CDT_MASTERSHAPE3" val="13:111,25-344,125-374,25-283,4646"/>
  <p:tag name="CDT_MASTERSHAPE4" val="12:111,25-639,0355-374,25-283,4646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430,875"/>
  <p:tag name="CDT_MASTERSHAPE3" val="4:111,25-491,625-181,375-430,875"/>
  <p:tag name="CDT_MASTERSHAPE4" val="5:304-49,37504-181,5-430,875"/>
  <p:tag name="CDT_MASTERSHAPE5" val="6:304-491,625-181,5-430,875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5:111,25-820,4528-374,25-102,047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646,3749"/>
  <p:tag name="CDT_MASTERSHAPE3" val="5:111,25-820,4528-374,25-102,047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532,9134"/>
  <p:tag name="CDT_MASTERSHAPE3" val="6:111,25-820,4528-374,25-102,047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317,4803"/>
  <p:tag name="CDT_MASTERSHAPE3" val="13:111,25-378,2697-374,25-317,4803"/>
  <p:tag name="CDT_MASTERSHAPE4" val="6:111,25-820,4528-374,25-102,047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13:111,25-49,37504-374,25-306,1349"/>
  <p:tag name="CDT_MASTERSHAPE3" val="5:111,25-366,85-374,25-593,65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204,0945"/>
  <p:tag name="CDT_MASTERSHAPE3" val="13:111,25-264,7559-374,25-215,4941"/>
  <p:tag name="CDT_MASTERSHAPE4" val="12:111,25-491,625-374,25-204,125"/>
  <p:tag name="CDT_MASTERSHAPE5" val="7:111,25-820,4528-374,25-102,047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646,3749"/>
  <p:tag name="CDT_MASTERSHAPE3" val="13:304-49,37504-181,5-646,3749"/>
  <p:tag name="CDT_MASTERSHAPE4" val="6:111,25-820,4528-374,25-102,047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317,4803"/>
  <p:tag name="CDT_MASTERSHAPE3" val="13:111,25-378,2696-181,375-317,4803"/>
  <p:tag name="CDT_MASTERSHAPE4" val="12:304-49,37504-181,5-317,4803"/>
  <p:tag name="CDT_MASTERSHAPE5" val="15:304-378,2697-181,5-317,4803"/>
  <p:tag name="CDT_MASTERSHAPE6" val="10:111,25-820,4528-374,25-102,047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5:0-0-99,87504-960,5"/>
  <p:tag name="CDT_MASTERSHAPE2" val="3078:0-0-99,87504-960,5"/>
  <p:tag name="CDT_MASTERSHAPE3" val="3079:111,25-49,37504-374,25-646,3749"/>
  <p:tag name="CDT_MASTERSHAPE4" val="10:0-809,1142-63,50622-113,3858"/>
  <p:tag name="CDT_MASTERSHAPE5" val="16:485,5-0-34-960,5"/>
  <p:tag name="CDT_MASTERSHAPE6" val="17:519,5-0-20,5-309,6244"/>
  <p:tag name="CDT_MASTERSHAPE7" val="18:519,5-0-20,5-138,9988"/>
  <p:tag name="CDT_MASTERSHAPE8" val="19:519,5-298,2492-20,5-662,2507"/>
  <p:tag name="CDT_MASTERSHAPE9" val="20:0-480,25-0,1250394-0,1250394"/>
  <p:tag name="CDT_MASTERSHAPE10" val="3072:0-0-0-0"/>
  <p:tag name="CDT_MASTERSHAPE11" val="3073:0-0-0-0"/>
  <p:tag name="CDT_MASTERSHAPE12" val="3074:0-0-0-0"/>
  <p:tag name="CDT_MASTERSHAPE13" val="3075:0-0-0-0"/>
  <p:tag name="CDT_MASTERSHAPE14" val="3076:0-0-0-0"/>
  <p:tag name="CDT_MASTERSHAPE15" val="3077:0-0-0-0"/>
  <p:tag name="CDT_MASTERSHAPE16" val="3080:0-0-0-0"/>
  <p:tag name="CDT_MASTERSHAPE17" val="3081:0-0-0-0"/>
  <p:tag name="CDT_MASTERSHAPE18" val="3082:0-0-0-0"/>
  <p:tag name="CDT_MASTERSHAPE19" val="3083:0-0-0-0"/>
  <p:tag name="CDT_MASTERSHAPE20" val="3084:0-0-0-0"/>
  <p:tag name="CDT_MASTERSHAPE21" val="3085:0-0-0-0"/>
  <p:tag name="CDT_MASTERSHAPE22" val="3086:0-0-0-0"/>
  <p:tag name="CDT_MASTERSHAPE23" val="3087:0-0-0-0"/>
  <p:tag name="CDT_MASTERSHAPE24" val="3088:0-0-0-0"/>
  <p:tag name="CDT_MASTERSHAPE25" val="3089:0-0-0-0"/>
  <p:tag name="CDT_MASTERSHAPE26" val="3090:0-0-0-0"/>
  <p:tag name="CDT_MASTERSHAPE27" val="3091:0-0-0-0"/>
  <p:tag name="CDT_MASTERSHAPE28" val="3092:0-0-0-0"/>
  <p:tag name="CDT_MASTERSHAPE29" val="3093:0-0-0-0"/>
  <p:tag name="CDT_MASTERSHAPE30" val="3094:0-0-0-0"/>
  <p:tag name="CDT_MASTERSHAPE31" val="3095:0-0-0-0"/>
  <p:tag name="CDT_MASTERSHAPE32" val="3096:0-0-0-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326,7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FILLFIXED" val="True"/>
  <p:tag name="CDT_LINEFIXED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326,7"/>
  <p:tag name="CDT_DELETE_ONEVENT_NEWPRES" val="False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26,62496"/>
  <p:tag name="CDT_PROT_WIDTH" val="933,8749"/>
  <p:tag name="CDT_PROT_HEIGHT" val="68,50504"/>
  <p:tag name="CDT_DELETE_ONEVENT_NEWPRES" val="Fals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DELETE_ONEVENT_NEWPRES" val="False"/>
  <p:tag name="CDT_PROT" val="2"/>
  <p:tag name="CDT_PROT_TOP" val="295,7487"/>
  <p:tag name="CDT_PROT_LEFT" val="26,62496"/>
  <p:tag name="CDT_PROT_WIDTH" val="933,8749"/>
  <p:tag name="CDT_PROT_HEIGHT" val="30,95134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406,08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FILLFIXED" val="True"/>
  <p:tag name="CDT_LINEFIXED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406,08"/>
  <p:tag name="CDT_DELETE_ONEVENT_NEWPRES" val="Fals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337,575"/>
  <p:tag name="CDT_PROT_LEFT" val="26,62496"/>
  <p:tag name="CDT_PROT_WIDTH" val="933,8749"/>
  <p:tag name="CDT_PROT_HEIGHT" val="68,50504"/>
  <p:tag name="CDT_DELETE_ONEVENT_NEWPRES" val="False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DELETE_ONEVENT_NEWPRES" val="False"/>
  <p:tag name="CDT_PROT" val="2"/>
  <p:tag name="CDT_PROT_TOP" val="406,08"/>
  <p:tag name="CDT_PROT_LEFT" val="26,62496"/>
  <p:tag name="CDT_PROT_WIDTH" val="933,8749"/>
  <p:tag name="CDT_PROT_HEIGHT" val="30,95134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646,3749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54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540"/>
  <p:tag name="CDT_DELETE_ONEVENT_NEWPRES" val="False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FILLUNVISIBLE" val="False"/>
  <p:tag name="CDT_COLBF_NEW" val="19"/>
  <p:tag name="CDT_COLFF_NEW" val="19"/>
  <p:tag name="CDT_EXTCOL" val="True"/>
  <p:tag name="CDT_COLTX_NEW" val="20"/>
  <p:tag name="CDT_TARGETSHAPE_NEW" val="3"/>
  <p:tag name="CDT_PROT" val="5"/>
  <p:tag name="CDT_PROT_TOP" val="190,6199"/>
  <p:tag name="CDT_PROT_LEFT" val="26,62496"/>
  <p:tag name="CDT_PROT_WIDTH" val="933,8749"/>
  <p:tag name="CDT_PROT_HEIGHT" val="99,70441"/>
  <p:tag name="CDT_DELETE_ONEVENT_NEWPRES" val="False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3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DELETE_ONEVENT_NEWPRES" val="False"/>
  <p:tag name="CDT_PROT" val="2"/>
  <p:tag name="CDT_PROT_TOP" val="190,62"/>
  <p:tag name="CDT_PROT_LEFT" val="26,62504"/>
  <p:tag name="CDT_PROT_WIDTH" val="933,8749"/>
  <p:tag name="CDT_PROT_HEIGHT" val="30,9513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532,9134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54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540"/>
  <p:tag name="CDT_DELETE_ONEVENT_NEWPRES" val="Fals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35,2668"/>
  <p:tag name="CDT_PROT_LEFT" val="26,62496"/>
  <p:tag name="CDT_PROT_WIDTH" val="933,8749"/>
  <p:tag name="CDT_PROT_HEIGHT" val="99,70441"/>
  <p:tag name="CDT_DELETE_ONEVENT_NEWPRES" val="Fals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3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DELETE_ONEVENT_NEWPRES" val="False"/>
  <p:tag name="CDT_PROT" val="2"/>
  <p:tag name="CDT_PROT_TOP" val="304"/>
  <p:tag name="CDT_PROT_LEFT" val="26,62504"/>
  <p:tag name="CDT_PROT_WIDTH" val="933,8749"/>
  <p:tag name="CDT_PROT_HEIGHT" val="30,95134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0"/>
  <p:tag name="CDT_PROT_LEFT" val="0"/>
  <p:tag name="CDT_PROT_WIDTH" val="960,5"/>
  <p:tag name="CDT_PROT_HEIGHT" val="99,87504"/>
  <p:tag name="CDT_DELETE_ONEVENT_NEWPRES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430,875"/>
  <p:tag name="CDT_MASTERSHAPE3" val="4:111,25-491,625-374,25-430,875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326,75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5"/>
  <p:tag name="CDT_PROT_TOP" val="326,7"/>
  <p:tag name="CDT_PROT_LEFT" val="26,62504"/>
  <p:tag name="CDT_PROT_WIDTH" val="933,8749"/>
  <p:tag name="CDT_PROT_HEIGHT" val="68,50504"/>
  <p:tag name="CDT_DELETE_ONEVENT_NEWPRES" val="False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DELETE_ONEVENT_NEWPRES" val="False"/>
  <p:tag name="CDT_PROT" val="2"/>
  <p:tag name="CDT_PROT_TOP" val="295,7487"/>
  <p:tag name="CDT_PROT_LEFT" val="26,62504"/>
  <p:tag name="CDT_PROT_WIDTH" val="933,8749"/>
  <p:tag name="CDT_PROT_HEIGHT" val="30,95134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809,1249"/>
  <p:tag name="CDT_PROT_WIDTH" val="113,375"/>
  <p:tag name="CDT_PROT_HEIGHT" val="63,37504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406,5005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4"/>
  <p:tag name="CDT_PROT_TOP" val="337,575"/>
  <p:tag name="CDT_PROT_LEFT" val="26,62504"/>
  <p:tag name="CDT_PROT_WIDTH" val="933,8749"/>
  <p:tag name="CDT_PROT_HEIGHT" val="68,50504"/>
  <p:tag name="CDT_DELETE_ONEVENT_NEWPRES" val="Fals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DELETE_ONEVENT_NEWPRES" val="False"/>
  <p:tag name="CDT_PROT" val="2"/>
  <p:tag name="CDT_PROT_TOP" val="406,08"/>
  <p:tag name="CDT_PROT_LEFT" val="26,62504"/>
  <p:tag name="CDT_PROT_WIDTH" val="933,8749"/>
  <p:tag name="CDT_PROT_HEIGHT" val="30,95134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809,1249"/>
  <p:tag name="CDT_PROT_WIDTH" val="113,375"/>
  <p:tag name="CDT_PROT_HEIGHT" val="63,3750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646,3749"/>
  <p:tag name="CDT_MASTERSHAPE3" val="13:304-49,37504-181,5-646,3749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66,85"/>
  <p:tag name="CDT_PROT_WIDTH" val="593,65"/>
  <p:tag name="CDT_PROT_HEIGHT" val="374,25"/>
  <p:tag name="CDT_DELETE_ONEVENT_NEWPRES" val="False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DELETE_ONEVENT_NEWPRES" val="False"/>
  <p:tag name="CDT_PROT" val="2"/>
  <p:tag name="CDT_PROT_TOP" val="111,25"/>
  <p:tag name="CDT_PROT_LEFT" val="366,8501"/>
  <p:tag name="CDT_PROT_WIDTH" val="593,6499"/>
  <p:tag name="CDT_PROT_HEIGHT" val="374,25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DELETE_ONEVENT_NEWPRES" val="False"/>
  <p:tag name="CDT_PROT" val="2"/>
  <p:tag name="CDT_PROT_TOP" val="111,25"/>
  <p:tag name="CDT_PROT_LEFT" val="0"/>
  <p:tag name="CDT_PROT_WIDTH" val="355,51"/>
  <p:tag name="CDT_PROT_HEIGHT" val="374,25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306,1349"/>
  <p:tag name="CDT_PROT_HEIGHT" val="374,25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DELETE_ONEVENT_NEWPRES" val="False"/>
  <p:tag name="CDT_PROT" val="2"/>
  <p:tag name="CDT_PROT_TOP" val="111,25"/>
  <p:tag name="CDT_PROT_LEFT" val="366,85"/>
  <p:tag name="CDT_PROT_WIDTH" val="593,65"/>
  <p:tag name="CDT_PROT_HEIGHT" val="374,25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646,3749"/>
  <p:tag name="CDT_PROT_HEIGHT" val="374,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283,5"/>
  <p:tag name="CDT_MASTERSHAPE3" val="13:111,25-344,125-374,25-283,4646"/>
  <p:tag name="CDT_MASTERSHAPE4" val="12:111,25-639,0355-374,25-283,4646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532,9134"/>
  <p:tag name="CDT_PROT_HEIGHT" val="374,25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430,875"/>
  <p:tag name="CDT_PROT_HEIGHT" val="374,25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1,625"/>
  <p:tag name="CDT_PROT_WIDTH" val="430,875"/>
  <p:tag name="CDT_PROT_HEIGHT" val="374,25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9,37504"/>
  <p:tag name="CDT_PROT_WIDTH" val="646,3749"/>
  <p:tag name="CDT_PROT_HEIGHT" val="181,375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,37504"/>
  <p:tag name="CDT_PROT_WIDTH" val="646,3749"/>
  <p:tag name="CDT_PROT_HEIGHT" val="181,5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283,5"/>
  <p:tag name="CDT_PROT_HEIGHT" val="374,2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430,875"/>
  <p:tag name="CDT_MASTERSHAPE3" val="4:111,25-491,625-181,375-430,875"/>
  <p:tag name="CDT_MASTERSHAPE4" val="5:304-49,37504-181,5-430,875"/>
  <p:tag name="CDT_MASTERSHAPE5" val="6:304-491,625-181,5-430,875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44,125"/>
  <p:tag name="CDT_PROT_WIDTH" val="283,4646"/>
  <p:tag name="CDT_PROT_HEIGHT" val="374,25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639,0355"/>
  <p:tag name="CDT_PROT_WIDTH" val="283,4646"/>
  <p:tag name="CDT_PROT_HEIGHT" val="374,25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9,37504"/>
  <p:tag name="CDT_PROT_WIDTH" val="430,875"/>
  <p:tag name="CDT_PROT_HEIGHT" val="181,375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1,625"/>
  <p:tag name="CDT_PROT_WIDTH" val="430,875"/>
  <p:tag name="CDT_PROT_HEIGHT" val="181,375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,37504"/>
  <p:tag name="CDT_PROT_WIDTH" val="430,875"/>
  <p:tag name="CDT_PROT_HEIGHT" val="181,5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1,625"/>
  <p:tag name="CDT_PROT_WIDTH" val="430,875"/>
  <p:tag name="CDT_PROT_HEIGHT" val="181,5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5:111,25-820,4528-374,25-102,0472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646,3749"/>
  <p:tag name="CDT_PROT_HEIGHT" val="374,25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532,9134"/>
  <p:tag name="CDT_PROT_HEIGHT" val="374,25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317,4803"/>
  <p:tag name="CDT_PROT_HEIGHT" val="374,25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8,2697"/>
  <p:tag name="CDT_PROT_WIDTH" val="317,4803"/>
  <p:tag name="CDT_PROT_HEIGHT" val="374,25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646,3749"/>
  <p:tag name="CDT_MASTERSHAPE3" val="5:111,25-820,4528-374,25-102,0472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204,0945"/>
  <p:tag name="CDT_PROT_HEIGHT" val="374,25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64,7559"/>
  <p:tag name="CDT_PROT_WIDTH" val="215,4941"/>
  <p:tag name="CDT_PROT_HEIGHT" val="374,25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1,625"/>
  <p:tag name="CDT_PROT_WIDTH" val="204,125"/>
  <p:tag name="CDT_PROT_HEIGHT" val="374,25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9,37504"/>
  <p:tag name="CDT_PROT_WIDTH" val="646,3749"/>
  <p:tag name="CDT_PROT_HEIGHT" val="181,375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,37504"/>
  <p:tag name="CDT_PROT_WIDTH" val="646,3749"/>
  <p:tag name="CDT_PROT_HEIGHT" val="181,5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9,37504"/>
  <p:tag name="CDT_PROT_WIDTH" val="317,4803"/>
  <p:tag name="CDT_PROT_HEIGHT" val="181,37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532,9134"/>
  <p:tag name="CDT_MASTERSHAPE3" val="6:111,25-820,4528-374,25-102,0472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8,2696"/>
  <p:tag name="CDT_PROT_WIDTH" val="317,4803"/>
  <p:tag name="CDT_PROT_HEIGHT" val="181,375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,37504"/>
  <p:tag name="CDT_PROT_WIDTH" val="317,4803"/>
  <p:tag name="CDT_PROT_HEIGHT" val="181,5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78,2697"/>
  <p:tag name="CDT_PROT_WIDTH" val="317,4803"/>
  <p:tag name="CDT_PROT_HEIGHT" val="181,5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820,4528"/>
  <p:tag name="CDT_PROT_WIDTH" val="102,0472"/>
  <p:tag name="CDT_PROT_HEIGHT" val="374,25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16:9"/>
  <p:tag name="CDT_MASTERS_NAME" val="Title (big bar down)"/>
  <p:tag name="CDT_LAYOUT_TYPE" val="1"/>
  <p:tag name="CDT_ORIGINAL_DESIGNS_NAME" val="Siemens 2013 – 16:9"/>
  <p:tag name="CDT_ORIGINAL_MASTERS_NAME" val="Title (big bar down)"/>
  <p:tag name="CDT_ORIGINAL_LAYOUT_TYPE" val="1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NavFontColor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ueRow1;MainFontColor;-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NavFontColor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NavFontColor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ueRow1;MainFontColor;-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317,4803"/>
  <p:tag name="CDT_MASTERSHAPE3" val="13:111,25-378,2697-374,25-317,4803"/>
  <p:tag name="CDT_MASTERSHAPE4" val="6:111,25-820,4528-374,25-102,0472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ueRow1;MainFontColor;-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NavFontColor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ueRow1;MainFontColor;-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NavFontColor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ueRow1;MainFontColor;-1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1jQT4rtUmlrdjPTfZAa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White;White;-2;-2;-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5_XA2TVEucmIqO8LXAJQ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PWNIyuf.0KM.Ja6QMtOVQ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N7McSPxkKwQcg3ADbVW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-49,37504-374,25-204,0945"/>
  <p:tag name="CDT_MASTERSHAPE3" val="13:111,25-264,7559-374,25-215,4941"/>
  <p:tag name="CDT_MASTERSHAPE4" val="12:111,25-491,625-374,25-204,125"/>
  <p:tag name="CDT_MASTERSHAPE5" val="7:111,25-820,4528-374,25-102,0472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vnnI9aetkCXgg9gU7RGKQ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4nRAK.qRkebr5WbQObRxA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BjwaKpjEO10d9bTCoA0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dijSoYvUaf4nFk_Q4zj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amy.Cjwik.CBVKdLnxzTg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a84hQ26UudtjuJuO3bdA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4DjQ.emr0y6cOwEB.mPK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kbIY36VE6DKJyJLdbVSA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8d1j26.B0yiSwuGX1K_qg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EQMU8ZZmUu9yj2Sl6Cjc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646,3749"/>
  <p:tag name="CDT_MASTERSHAPE3" val="13:304-49,37504-181,5-646,3749"/>
  <p:tag name="CDT_MASTERSHAPE4" val="6:111,25-820,4528-374,25-102,0472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u.pxwJjrUKXtBS3ZZaVxA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9Hh1GXPWkm.2W18hPuFwg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9Hh1GXPWkm.2W18hPuFwg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Qq4d.uUEyH5PJuTOJzuA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Qq4d.uUEyH5PJuTOJzuA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Qq4d.uUEyH5PJuTOJzu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SLIDE_NAME_ENG" val="Contact slide"/>
  <p:tag name="CDT_SLIDE_NAME_FRE" val="Contact slide"/>
  <p:tag name="CDT_SLIDE_NAME_GER" val="Kontaktfolie"/>
  <p:tag name="CDT_SLIDE_NAME_SPA" val="Contact slide"/>
  <p:tag name="CDT_SLIDE_NAME_ITA" val="Contact slide"/>
  <p:tag name="CDT_DEFAULT_SLIDE" val="True"/>
  <p:tag name="CDT_INTERSECT_SLIDE" val="False"/>
  <p:tag name="CDT_NAVBARONTHISSLIDE" val="True"/>
  <p:tag name="CDT_DESIGNS_NAME" val="Siemens 2013 – 16:9"/>
  <p:tag name="CDT_MASTERS_NAME" val="Image + Index/Contact"/>
  <p:tag name="CDT_LAYOUT_TYPE" val="32"/>
  <p:tag name="CDT_ORIGINAL_DESIGNS_NAME" val="Siemens 2013 – 16:9"/>
  <p:tag name="CDT_ORIGINAL_MASTERS_NAME" val="Image + Index/Contact"/>
  <p:tag name="CDT_ORIGINAL_LAYOUT_TYPE" val="32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4"/>
  <p:tag name="CDT_DELETE_ONEVENT_NEWPRES" val="False"/>
  <p:tag name="CDT_TARGETSHAPE_NEW" val="12"/>
  <p:tag name="CDT_PROT" val="3"/>
  <p:tag name="CDT_PROT_TOP" val="111,25"/>
  <p:tag name="CDT_PROT_LEFT" val="366,8501"/>
  <p:tag name="CDT_PROT_WIDTH" val="593,6499"/>
  <p:tag name="CDT_PROT_HEIGHT" val="374,25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TARGETSHAPE_NEW" val="18"/>
  <p:tag name="CDT_PROT" val="3"/>
  <p:tag name="CDT_PROT_TOP" val="0"/>
  <p:tag name="CDT_PROT_LEFT" val="0"/>
  <p:tag name="CDT_PROT_WIDTH" val="960,5"/>
  <p:tag name="CDT_PROT_HEIGHT" val="99,87504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DELETE_ONEVENT_NEWPRES" val="False"/>
  <p:tag name="CDT_EXTCOL" val="True"/>
  <p:tag name="CDT_COLTX_NEW" val="25"/>
  <p:tag name="CDT_TARGETSHAPE_NEW" val="4"/>
  <p:tag name="CDT_PROT" val="3"/>
  <p:tag name="CDT_PROT_TOP" val="440,6257"/>
  <p:tag name="CDT_PROT_LEFT" val="366,5"/>
  <p:tag name="CDT_PROT_WIDTH" val="594"/>
  <p:tag name="CDT_PROT_HEIGHT" val="44,874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DELETE_ONEVENT_NEWPRES" val="False"/>
  <p:tag name="CDT_PROT" val="2"/>
  <p:tag name="CDT_PROT_TOP" val="0"/>
  <p:tag name="CDT_PROT_LEFT" val="0"/>
  <p:tag name="CDT_PROT_WIDTH" val="960,5"/>
  <p:tag name="CDT_PROT_HEIGHT" val="99,8750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2:0-0-99,87504-960,5"/>
  <p:tag name="CDT_MASTERSHAPE2" val="3:111,2501-49,37504-181,375-317,4803"/>
  <p:tag name="CDT_MASTERSHAPE3" val="13:111,25-378,2696-181,375-317,4803"/>
  <p:tag name="CDT_MASTERSHAPE4" val="12:304-49,37504-181,5-317,4803"/>
  <p:tag name="CDT_MASTERSHAPE5" val="15:304-378,2697-181,5-317,4803"/>
  <p:tag name="CDT_MASTERSHAPE6" val="10:111,25-820,4528-374,25-102,0472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10"/>
  <p:tag name="CDT_PROT" val="3"/>
  <p:tag name="CDT_PROT_TOP" val="485,5"/>
  <p:tag name="CDT_PROT_LEFT" val="960,5"/>
  <p:tag name="CDT_PROT_WIDTH" val="0,1250394"/>
  <p:tag name="CDT_PROT_HEIGHT" val="0,1667717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DELETE_ONEVENT_NEWPRES" val="False"/>
  <p:tag name="CDT_EXTCOL" val="True"/>
  <p:tag name="CDT_COLTX_NEW" val="25"/>
  <p:tag name="CDT_TARGETSHAPE_NEW" val="10"/>
  <p:tag name="CDT_PROT" val="3"/>
  <p:tag name="CDT_PROT_TOP" val="485,5"/>
  <p:tag name="CDT_PROT_LEFT" val="960,5"/>
  <p:tag name="CDT_PROT_WIDTH" val="0,1250394"/>
  <p:tag name="CDT_PROT_HEIGHT" val="0,1250394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5bbqAie0Wo1UsVOJHu3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5:0-0-99,87504-960,5"/>
  <p:tag name="CDT_MASTERSHAPE2" val="3078:0-0-99,87504-960,5"/>
  <p:tag name="CDT_MASTERSHAPE3" val="3079:111,25-49,37504-374,25-646,3749"/>
  <p:tag name="CDT_MASTERSHAPE4" val="10:0-809,1142-63,50622-113,3858"/>
  <p:tag name="CDT_MASTERSHAPE5" val="16:485,5-0-34-960,5"/>
  <p:tag name="CDT_MASTERSHAPE6" val="17:519,5-0-20,5-309,6244"/>
  <p:tag name="CDT_MASTERSHAPE7" val="18:519,5-0-20,5-138,9988"/>
  <p:tag name="CDT_MASTERSHAPE8" val="19:519,5-298,2492-20,5-662,2507"/>
  <p:tag name="CDT_MASTERSHAPE9" val="20:0-480,25-0,1250394-0,1250394"/>
  <p:tag name="CDT_MASTERSHAPE10" val="3072:0-0-0-0"/>
  <p:tag name="CDT_MASTERSHAPE11" val="3073:0-0-0-0"/>
  <p:tag name="CDT_MASTERSHAPE12" val="3074:0-0-0-0"/>
  <p:tag name="CDT_MASTERSHAPE13" val="3075:0-0-0-0"/>
  <p:tag name="CDT_MASTERSHAPE14" val="3076:0-0-0-0"/>
  <p:tag name="CDT_MASTERSHAPE15" val="3077:0-0-0-0"/>
  <p:tag name="CDT_MASTERSHAPE16" val="3080:0-0-0-0"/>
  <p:tag name="CDT_MASTERSHAPE17" val="3081:0-0-0-0"/>
  <p:tag name="CDT_MASTERSHAPE18" val="3082:0-0-0-0"/>
  <p:tag name="CDT_MASTERSHAPE19" val="3083:0-0-0-0"/>
  <p:tag name="CDT_MASTERSHAPE20" val="3084:0-0-0-0"/>
  <p:tag name="CDT_MASTERSHAPE21" val="3085:0-0-0-0"/>
  <p:tag name="CDT_MASTERSHAPE22" val="3086:0-0-0-0"/>
  <p:tag name="CDT_MASTERSHAPE23" val="3087:0-0-0-0"/>
  <p:tag name="CDT_MASTERSHAPE24" val="3088:0-0-0-0"/>
  <p:tag name="CDT_MASTERSHAPE25" val="3089:0-0-0-0"/>
  <p:tag name="CDT_MASTERSHAPE26" val="3090:0-0-0-0"/>
  <p:tag name="CDT_MASTERSHAPE27" val="3091:0-0-0-0"/>
  <p:tag name="CDT_MASTERSHAPE28" val="3092:0-0-0-0"/>
  <p:tag name="CDT_MASTERSHAPE29" val="3093:0-0-0-0"/>
  <p:tag name="CDT_MASTERSHAPE30" val="3094:0-0-0-0"/>
  <p:tag name="CDT_MASTERSHAPE31" val="3095:0-0-0-0"/>
  <p:tag name="CDT_MASTERSHAPE32" val="3096:0-0-0-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326,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FILLFIXED" val="True"/>
  <p:tag name="CDT_LINEFIXED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326,7"/>
  <p:tag name="CDT_DELETE_ONEVENT_NEWPRES" val="Fals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26,62496"/>
  <p:tag name="CDT_PROT_WIDTH" val="933,8749"/>
  <p:tag name="CDT_PROT_HEIGHT" val="68,50504"/>
  <p:tag name="CDT_DELETE_ONEVENT_NEWPRES" val="Fals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DELETE_ONEVENT_NEWPRES" val="False"/>
  <p:tag name="CDT_PROT" val="2"/>
  <p:tag name="CDT_PROT_TOP" val="295,7487"/>
  <p:tag name="CDT_PROT_LEFT" val="26,62496"/>
  <p:tag name="CDT_PROT_WIDTH" val="933,8749"/>
  <p:tag name="CDT_PROT_HEIGHT" val="30,9513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646,3749"/>
  <p:tag name="CDT_PROT_HEIGHT" val="374,2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406,0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FILLFIXED" val="True"/>
  <p:tag name="CDT_LINEFIXED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406,08"/>
  <p:tag name="CDT_DELETE_ONEVENT_NEWPRES" val="Fals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337,575"/>
  <p:tag name="CDT_PROT_LEFT" val="26,62496"/>
  <p:tag name="CDT_PROT_WIDTH" val="933,8749"/>
  <p:tag name="CDT_PROT_HEIGHT" val="68,50504"/>
  <p:tag name="CDT_DELETE_ONEVENT_NEWPRES" val="Fals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DELETE_ONEVENT_NEWPRES" val="False"/>
  <p:tag name="CDT_PROT" val="2"/>
  <p:tag name="CDT_PROT_TOP" val="406,08"/>
  <p:tag name="CDT_PROT_LEFT" val="26,62496"/>
  <p:tag name="CDT_PROT_WIDTH" val="933,8749"/>
  <p:tag name="CDT_PROT_HEIGHT" val="30,9513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4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809,1142"/>
  <p:tag name="CDT_PROT_WIDTH" val="113,3858"/>
  <p:tag name="CDT_PROT_HEIGHT" val="63,5062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54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540"/>
  <p:tag name="CDT_DELETE_ONEVENT_NEWPRES" val="Fals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FILLUNVISIBLE" val="False"/>
  <p:tag name="CDT_COLBF_NEW" val="19"/>
  <p:tag name="CDT_COLFF_NEW" val="19"/>
  <p:tag name="CDT_EXTCOL" val="True"/>
  <p:tag name="CDT_COLTX_NEW" val="20"/>
  <p:tag name="CDT_TARGETSHAPE_NEW" val="3"/>
  <p:tag name="CDT_PROT" val="5"/>
  <p:tag name="CDT_PROT_TOP" val="190,6199"/>
  <p:tag name="CDT_PROT_LEFT" val="26,62496"/>
  <p:tag name="CDT_PROT_WIDTH" val="933,8749"/>
  <p:tag name="CDT_PROT_HEIGHT" val="99,70441"/>
  <p:tag name="CDT_DELETE_ONEVENT_NEWPRES" val="Fals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3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DELETE_ONEVENT_NEWPRES" val="False"/>
  <p:tag name="CDT_PROT" val="2"/>
  <p:tag name="CDT_PROT_TOP" val="190,62"/>
  <p:tag name="CDT_PROT_LEFT" val="26,62504"/>
  <p:tag name="CDT_PROT_WIDTH" val="933,8749"/>
  <p:tag name="CDT_PROT_HEIGHT" val="30,9513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54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5"/>
  <p:tag name="CDT_TARGETSHAPE_NEW" val="8"/>
  <p:tag name="CDT_PROT" val="3"/>
  <p:tag name="CDT_PROT_TOP" val="519,5"/>
  <p:tag name="CDT_PROT_LEFT" val="0"/>
  <p:tag name="CDT_PROT_WIDTH" val="309,6244"/>
  <p:tag name="CDT_PROT_HEIGHT" val="20,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960,5"/>
  <p:tag name="CDT_PROT_HEIGHT" val="540"/>
  <p:tag name="CDT_DELETE_ONEVENT_NEWPRES" val="Fals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35,2668"/>
  <p:tag name="CDT_PROT_LEFT" val="26,62496"/>
  <p:tag name="CDT_PROT_WIDTH" val="933,8749"/>
  <p:tag name="CDT_PROT_HEIGHT" val="99,70441"/>
  <p:tag name="CDT_DELETE_ONEVENT_NEWPRES" val="Fals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9,37504"/>
  <p:tag name="CDT_PROT_WIDTH" val="136,063"/>
  <p:tag name="CDT_PROT_HEIGHT" val="76,2073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3"/>
  <p:tag name="CDT_TARGETSHAPE_NEW" val="1"/>
  <p:tag name="CDT_PROT" val="3"/>
  <p:tag name="CDT_PROT_TOP" val="485,5"/>
  <p:tag name="CDT_PROT_LEFT" val="0"/>
  <p:tag name="CDT_PROT_WIDTH" val="960,5"/>
  <p:tag name="CDT_PROT_HEIGHT" val="3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DELETE_ONEVENT_NEWPRES" val="False"/>
  <p:tag name="CDT_PROT" val="2"/>
  <p:tag name="CDT_PROT_TOP" val="304"/>
  <p:tag name="CDT_PROT_LEFT" val="26,62504"/>
  <p:tag name="CDT_PROT_WIDTH" val="933,8749"/>
  <p:tag name="CDT_PROT_HEIGHT" val="30,9513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695,75"/>
  <p:tag name="CDT_PROT_WIDTH" val="264,75"/>
  <p:tag name="CDT_PROT_HEIGHT" val="3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326,7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5"/>
  <p:tag name="CDT_PROT_TOP" val="326,7"/>
  <p:tag name="CDT_PROT_LEFT" val="26,62504"/>
  <p:tag name="CDT_PROT_WIDTH" val="933,8749"/>
  <p:tag name="CDT_PROT_HEIGHT" val="68,50504"/>
  <p:tag name="CDT_DELETE_ONEVENT_NEWPRES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7"/>
  <p:tag name="CDT_PROT" val="3"/>
  <p:tag name="CDT_PROT_TOP" val="519,5"/>
  <p:tag name="CDT_PROT_LEFT" val="0"/>
  <p:tag name="CDT_PROT_WIDTH" val="138,9988"/>
  <p:tag name="CDT_PROT_HEIGHT" val="20,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DELETE_ONEVENT_NEWPRES" val="False"/>
  <p:tag name="CDT_PROT" val="2"/>
  <p:tag name="CDT_PROT_TOP" val="295,7487"/>
  <p:tag name="CDT_PROT_LEFT" val="26,62504"/>
  <p:tag name="CDT_PROT_WIDTH" val="933,8749"/>
  <p:tag name="CDT_PROT_HEIGHT" val="30,9513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809,1249"/>
  <p:tag name="CDT_PROT_WIDTH" val="113,375"/>
  <p:tag name="CDT_PROT_HEIGHT" val="63,3750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960,5"/>
  <p:tag name="CDT_PROT_HEIGHT" val="406,500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4"/>
  <p:tag name="CDT_PROT_TOP" val="337,575"/>
  <p:tag name="CDT_PROT_LEFT" val="26,62504"/>
  <p:tag name="CDT_PROT_WIDTH" val="933,8749"/>
  <p:tag name="CDT_PROT_HEIGHT" val="68,50504"/>
  <p:tag name="CDT_DELETE_ONEVENT_NEWPRES" val="Fals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DELETE_ONEVENT_NEWPRES" val="False"/>
  <p:tag name="CDT_PROT" val="2"/>
  <p:tag name="CDT_PROT_TOP" val="406,08"/>
  <p:tag name="CDT_PROT_LEFT" val="26,62504"/>
  <p:tag name="CDT_PROT_WIDTH" val="933,8749"/>
  <p:tag name="CDT_PROT_HEIGHT" val="30,9513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809,1249"/>
  <p:tag name="CDT_PROT_WIDTH" val="113,375"/>
  <p:tag name="CDT_PROT_HEIGHT" val="63,3750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66,85"/>
  <p:tag name="CDT_PROT_WIDTH" val="593,65"/>
  <p:tag name="CDT_PROT_HEIGHT" val="374,25"/>
  <p:tag name="CDT_DELETE_ONEVENT_NEWPRES" val="Fals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DELETE_ONEVENT_NEWPRES" val="False"/>
  <p:tag name="CDT_PROT" val="2"/>
  <p:tag name="CDT_PROT_TOP" val="111,25"/>
  <p:tag name="CDT_PROT_LEFT" val="366,8501"/>
  <p:tag name="CDT_PROT_WIDTH" val="593,6499"/>
  <p:tag name="CDT_PROT_HEIGHT" val="374,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6"/>
  <p:tag name="CDT_TARGETSHAPE_NEW" val="2"/>
  <p:tag name="CDT_PROT" val="3"/>
  <p:tag name="CDT_PROT_TOP" val="0"/>
  <p:tag name="CDT_PROT_LEFT" val="480,25"/>
  <p:tag name="CDT_PROT_WIDTH" val="0,1250394"/>
  <p:tag name="CDT_PROT_HEIGHT" val="0,1250394"/>
  <p:tag name="CDT_DELETE_ONEVENT_NEWPRES" val="Fals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DELETE_ONEVENT_NEWPRES" val="False"/>
  <p:tag name="CDT_PROT" val="2"/>
  <p:tag name="CDT_PROT_TOP" val="111,25"/>
  <p:tag name="CDT_PROT_LEFT" val="0"/>
  <p:tag name="CDT_PROT_WIDTH" val="355,51"/>
  <p:tag name="CDT_PROT_HEIGHT" val="374,2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306,1349"/>
  <p:tag name="CDT_PROT_HEIGHT" val="374,2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DELETE_ONEVENT_NEWPRES" val="False"/>
  <p:tag name="CDT_PROT" val="2"/>
  <p:tag name="CDT_PROT_TOP" val="111,25"/>
  <p:tag name="CDT_PROT_LEFT" val="366,85"/>
  <p:tag name="CDT_PROT_WIDTH" val="593,65"/>
  <p:tag name="CDT_PROT_HEIGHT" val="374,2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646,3749"/>
  <p:tag name="CDT_PROT_HEIGHT" val="374,2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532,9134"/>
  <p:tag name="CDT_PROT_HEIGHT" val="374,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16:9"/>
  <p:tag name="CDT_MASTERSHAPE1" val="15:0-0-326,7-960,5"/>
  <p:tag name="CDT_MASTERSHAPE2" val="11:0-0-326,7-960,5"/>
  <p:tag name="CDT_MASTERSHAPE3" val="57350:326,7-26,62496-68,50504-933,8749"/>
  <p:tag name="CDT_MASTERSHAPE4" val="57351:295,7487-26,62496-30,95134-933,8749"/>
  <p:tag name="CDT_MASTERSHAPE5" val="12:0-480,25-0,1250394-0,1250394"/>
  <p:tag name="CDT_MASTERSHAPE6" val="13:0-49,37504-76,20732-136,063"/>
  <p:tag name="CDT_MASTERSHAPE7" val="14:485,5-0-34-960,5"/>
  <p:tag name="CDT_MASTERSHAPE8" val="10:485,5-695,75-34-264,7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430,875"/>
  <p:tag name="CDT_PROT_HEIGHT" val="374,25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1,625"/>
  <p:tag name="CDT_PROT_WIDTH" val="430,875"/>
  <p:tag name="CDT_PROT_HEIGHT" val="374,2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9,37504"/>
  <p:tag name="CDT_PROT_WIDTH" val="646,3749"/>
  <p:tag name="CDT_PROT_HEIGHT" val="181,37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9,37504"/>
  <p:tag name="CDT_PROT_WIDTH" val="646,3749"/>
  <p:tag name="CDT_PROT_HEIGHT" val="181,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960,5"/>
  <p:tag name="CDT_PROT_HEIGHT" val="99,8750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9,37504"/>
  <p:tag name="CDT_PROT_WIDTH" val="283,5"/>
  <p:tag name="CDT_PROT_HEIGHT" val="374,2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44,125"/>
  <p:tag name="CDT_PROT_WIDTH" val="283,4646"/>
  <p:tag name="CDT_PROT_HEIGHT" val="374,2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639,0355"/>
  <p:tag name="CDT_PROT_WIDTH" val="283,4646"/>
  <p:tag name="CDT_PROT_HEIGHT" val="374,25"/>
</p:tagLst>
</file>

<file path=ppt/theme/theme1.xml><?xml version="1.0" encoding="utf-8"?>
<a:theme xmlns:a="http://schemas.openxmlformats.org/drawingml/2006/main" name="Siemens 2013 – 16:9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 PPT 2007 DEU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err="1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120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Siemens 2013 – 16:9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err="1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120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p4ppTags>
  <Name>Free Content</Name>
  <PpLayout>11</PpLayout>
  <Index>9</Index>
</p4ppTags>
</file>

<file path=customXml/item10.xml><?xml version="1.0" encoding="utf-8"?>
<p4ppTags>
  <Name>Two columns + Navigation</Name>
  <PpLayout>32</PpLayout>
  <Index>19</Index>
</p4ppTags>
</file>

<file path=customXml/item11.xml><?xml version="1.0" encoding="utf-8"?>
<p4ppTags>
  <Name>Image + Index/Contact</Name>
  <PpLayout>32</PpLayout>
  <Index>7</Index>
</p4ppTags>
</file>

<file path=customXml/item12.xml><?xml version="1.0" encoding="utf-8"?>
<p4ppTags>
  <Name>Title (big bar up)</Name>
  <PpLayout>1</PpLayout>
  <Index>2</Index>
</p4ppTags>
</file>

<file path=customXml/item13.xml><?xml version="1.0" encoding="utf-8"?>
<p4ppTags>
  <Name>Four objects</Name>
  <PpLayout>24</PpLayout>
  <Index>15</Index>
</p4ppTags>
</file>

<file path=customXml/item14.xml><?xml version="1.0" encoding="utf-8"?>
<p4ppTags>
  <Name>Two rows + Navigation</Name>
  <PpLayout>32</PpLayout>
  <Index>21</Index>
</p4ppTags>
</file>

<file path=customXml/item15.xml><?xml version="1.0" encoding="utf-8"?>
<p4ppTags>
  <Name>Chapter title (big bar down)</Name>
  <PpLayout>1</PpLayout>
  <Index>5</Index>
</p4ppTags>
</file>

<file path=customXml/item16.xml><?xml version="1.0" encoding="utf-8"?>
<p4ppTags>
  <Name>Title fullscreen (big bar down)</Name>
  <PpLayout>1</PpLayout>
  <Index>3</Index>
</p4ppTags>
</file>

<file path=customXml/item17.xml><?xml version="1.0" encoding="utf-8"?>
<p4ppTags>
  <Name>Two rows + Navigation</Name>
  <PpLayout>32</PpLayout>
  <Index>21</Index>
</p4ppTags>
</file>

<file path=customXml/item18.xml><?xml version="1.0" encoding="utf-8"?>
<p4ppTags>
  <Name>Chapter title (big bar up)</Name>
  <PpLayout>1</PpLayout>
  <Index>6</Index>
</p4ppTags>
</file>

<file path=customXml/item19.xml><?xml version="1.0" encoding="utf-8"?>
<p4ppTags>
  <Name>Two columns</Name>
  <PpLayout>29</PpLayout>
  <Index>12</Index>
</p4ppTags>
</file>

<file path=customXml/item2.xml><?xml version="1.0" encoding="utf-8"?>
<p4ppTags>
  <Name>One object (small)</Name>
  <PpLayout>16</PpLayout>
  <Index>11</Index>
</p4ppTags>
</file>

<file path=customXml/item20.xml><?xml version="1.0" encoding="utf-8"?>
<p4ppTags>
  <Name>Three columns</Name>
  <PpLayout>32</PpLayout>
  <Index>14</Index>
</p4ppTags>
</file>

<file path=customXml/item21.xml><?xml version="1.0" encoding="utf-8"?>
<p4ppTags>
  <Name>Two rows</Name>
  <PpLayout>32</PpLayout>
  <Index>13</Index>
</p4ppTags>
</file>

<file path=customXml/item22.xml><?xml version="1.0" encoding="utf-8"?>
<p4ppTags>
  <Name>One object (large)</Name>
  <PpLayout>16</PpLayout>
  <Index>10</Index>
</p4ppTags>
</file>

<file path=customXml/item23.xml><?xml version="1.0" encoding="utf-8"?>
<p4ppTags>
  <Name>Title (big bar up)</Name>
  <PpLayout>1</PpLayout>
  <Index>2</Index>
</p4ppTags>
</file>

<file path=customXml/item24.xml><?xml version="1.0" encoding="utf-8"?>
<p4ppTags>
  <Name>Four objects</Name>
  <PpLayout>24</PpLayout>
  <Index>15</Index>
</p4ppTags>
</file>

<file path=customXml/item25.xml><?xml version="1.0" encoding="utf-8"?>
<p4ppTags>
  <Name>One object (large)</Name>
  <PpLayout>16</PpLayout>
  <Index>10</Index>
</p4ppTags>
</file>

<file path=customXml/item26.xml><?xml version="1.0" encoding="utf-8"?>
<p4ppTags>
  <Name>Title (big bar down)</Name>
  <PpLayout>1</PpLayout>
  <Index>1</Index>
</p4ppTags>
</file>

<file path=customXml/item27.xml><?xml version="1.0" encoding="utf-8"?>
<p4ppTags>
  <Name>Two rows</Name>
  <PpLayout>32</PpLayout>
  <Index>13</Index>
</p4ppTags>
</file>

<file path=customXml/item28.xml><?xml version="1.0" encoding="utf-8"?>
<p4ppTags>
  <Name>Free Content + Navigation</Name>
  <PpLayout>32</PpLayout>
  <Index>16</Index>
</p4ppTags>
</file>

<file path=customXml/item29.xml><?xml version="1.0" encoding="utf-8"?>
<p4ppTags>
  <Name>Title fullscreen (big bar up)</Name>
  <PpLayout>1</PpLayout>
  <Index>4</Index>
</p4ppTags>
</file>

<file path=customXml/item3.xml><?xml version="1.0" encoding="utf-8"?>
<p4ppTags>
  <Name>Three columns + Navigation</Name>
  <PpLayout>32</PpLayout>
  <Index>20</Index>
</p4ppTags>
</file>

<file path=customXml/item30.xml><?xml version="1.0" encoding="utf-8"?>
<p4ppTags>
  <Name>Chapter title (big bar up)</Name>
  <PpLayout>1</PpLayout>
  <Index>6</Index>
</p4ppTags>
</file>

<file path=customXml/item31.xml><?xml version="1.0" encoding="utf-8"?>
<p4ppTags>
  <Name>Chapter title (big bar down)</Name>
  <PpLayout>1</PpLayout>
  <Index>5</Index>
</p4ppTags>
</file>

<file path=customXml/item32.xml><?xml version="1.0" encoding="utf-8"?>
<p4ppTags>
  <Name>Free Content + Navigation</Name>
  <PpLayout>32</PpLayout>
  <Index>16</Index>
</p4ppTags>
</file>

<file path=customXml/item33.xml><?xml version="1.0" encoding="utf-8"?>
<p4ppTags>
  <Name>One object (small)</Name>
  <PpLayout>16</PpLayout>
  <Index>11</Index>
</p4ppTags>
</file>

<file path=customXml/item34.xml><?xml version="1.0" encoding="utf-8"?>
<p4ppTags>
  <Name>Title fullscreen (big bar up)</Name>
  <PpLayout>1</PpLayout>
  <Index>4</Index>
</p4ppTags>
</file>

<file path=customXml/item35.xml><?xml version="1.0" encoding="utf-8"?>
<p4ppTags>
  <Name>One object (large) + Navigation</Name>
  <PpLayout>32</PpLayout>
  <Index>17</Index>
</p4ppTags>
</file>

<file path=customXml/item36.xml><?xml version="1.0" encoding="utf-8"?>
<p4ppTags>
  <Name>Four objects + Navigation</Name>
  <PpLayout>32</PpLayout>
  <Index>22</Index>
</p4ppTags>
</file>

<file path=customXml/item37.xml><?xml version="1.0" encoding="utf-8"?>
<p4ppTags>
  <Name>Three columns + Navigation</Name>
  <PpLayout>32</PpLayout>
  <Index>20</Index>
</p4ppTags>
</file>

<file path=customXml/item38.xml><?xml version="1.0" encoding="utf-8"?>
<p4ppTags>
  <Name>One object (small) + Navigation</Name>
  <PpLayout>32</PpLayout>
  <Index>18</Index>
</p4ppTags>
</file>

<file path=customXml/item39.xml><?xml version="1.0" encoding="utf-8"?>
<p4ppTags>
  <Name>Image + Index/Contact</Name>
  <PpLayout>32</PpLayout>
  <Index>7</Index>
</p4ppTags>
</file>

<file path=customXml/item4.xml><?xml version="1.0" encoding="utf-8"?>
<p4ppTags>
  <Name>One object (large)</Name>
  <PpLayout>16</PpLayout>
  <Index>10</Index>
</p4ppTags>
</file>

<file path=customXml/item40.xml><?xml version="1.0" encoding="utf-8"?>
<p4ppTags>
  <Name>Two columns + Navigation</Name>
  <PpLayout>32</PpLayout>
  <Index>19</Index>
</p4ppTags>
</file>

<file path=customXml/item41.xml><?xml version="1.0" encoding="utf-8"?>
<p4ppTags/>
</file>

<file path=customXml/item42.xml><?xml version="1.0" encoding="utf-8"?>
<p4ppTags>
  <Name>Free Content</Name>
  <PpLayout>11</PpLayout>
  <Index>9</Index>
</p4ppTags>
</file>

<file path=customXml/item43.xml><?xml version="1.0" encoding="utf-8"?>
<p4ppTags>
  <Name>Three columns</Name>
  <PpLayout>32</PpLayout>
  <Index>14</Index>
</p4ppTags>
</file>

<file path=customXml/item44.xml><?xml version="1.0" encoding="utf-8"?>
<p4ppTags>
  <Name>Title fullscreen (big bar down)</Name>
  <PpLayout>1</PpLayout>
  <Index>3</Index>
</p4ppTags>
</file>

<file path=customXml/item45.xml><?xml version="1.0" encoding="utf-8"?>
<p4ppTags>
  <Name>One object (small) + Navigation</Name>
  <PpLayout>32</PpLayout>
  <Index>18</Index>
</p4ppTags>
</file>

<file path=customXml/item46.xml><?xml version="1.0" encoding="utf-8"?>
<p4ppTags>
  <Name>Text + Index</Name>
  <PpLayout>32</PpLayout>
  <Index>8</Index>
</p4ppTags>
</file>

<file path=customXml/item5.xml><?xml version="1.0" encoding="utf-8"?>
<p4ppTags>
  <Name>Title (big bar down)</Name>
  <PpLayout>1</PpLayout>
  <Index>1</Index>
</p4ppTags>
</file>

<file path=customXml/item6.xml><?xml version="1.0" encoding="utf-8"?>
<p4ppTags>
  <Name>Text + Index</Name>
  <PpLayout>32</PpLayout>
  <Index>8</Index>
</p4ppTags>
</file>

<file path=customXml/item7.xml><?xml version="1.0" encoding="utf-8"?>
<p4ppTags>
  <Name>One object (large) + Navigation</Name>
  <PpLayout>32</PpLayout>
  <Index>17</Index>
</p4ppTags>
</file>

<file path=customXml/item8.xml><?xml version="1.0" encoding="utf-8"?>
<p4ppTags>
  <Name>Two columns</Name>
  <PpLayout>29</PpLayout>
  <Index>12</Index>
</p4ppTags>
</file>

<file path=customXml/item9.xml><?xml version="1.0" encoding="utf-8"?>
<p4ppTags>
  <Name>Four objects + Navigation</Name>
  <PpLayout>32</PpLayout>
  <Index>22</Index>
</p4ppTags>
</file>

<file path=customXml/itemProps1.xml><?xml version="1.0" encoding="utf-8"?>
<ds:datastoreItem xmlns:ds="http://schemas.openxmlformats.org/officeDocument/2006/customXml" ds:itemID="{06ED7FCD-030B-4C51-9110-297C4B42A83C}">
  <ds:schemaRefs/>
</ds:datastoreItem>
</file>

<file path=customXml/itemProps10.xml><?xml version="1.0" encoding="utf-8"?>
<ds:datastoreItem xmlns:ds="http://schemas.openxmlformats.org/officeDocument/2006/customXml" ds:itemID="{4C47606A-5B30-4BD3-A073-6A431E191F7B}">
  <ds:schemaRefs/>
</ds:datastoreItem>
</file>

<file path=customXml/itemProps11.xml><?xml version="1.0" encoding="utf-8"?>
<ds:datastoreItem xmlns:ds="http://schemas.openxmlformats.org/officeDocument/2006/customXml" ds:itemID="{17E2436E-C9A9-41F0-BD4E-B0231726090B}">
  <ds:schemaRefs/>
</ds:datastoreItem>
</file>

<file path=customXml/itemProps12.xml><?xml version="1.0" encoding="utf-8"?>
<ds:datastoreItem xmlns:ds="http://schemas.openxmlformats.org/officeDocument/2006/customXml" ds:itemID="{989A9668-C8E7-4FB5-A68E-1D49553168E6}">
  <ds:schemaRefs/>
</ds:datastoreItem>
</file>

<file path=customXml/itemProps13.xml><?xml version="1.0" encoding="utf-8"?>
<ds:datastoreItem xmlns:ds="http://schemas.openxmlformats.org/officeDocument/2006/customXml" ds:itemID="{1581BFFB-B4CE-47A8-BE77-DC1339B1E5A7}">
  <ds:schemaRefs/>
</ds:datastoreItem>
</file>

<file path=customXml/itemProps14.xml><?xml version="1.0" encoding="utf-8"?>
<ds:datastoreItem xmlns:ds="http://schemas.openxmlformats.org/officeDocument/2006/customXml" ds:itemID="{6C79E4F8-DCFB-483C-880A-AEEC6AAFC838}">
  <ds:schemaRefs/>
</ds:datastoreItem>
</file>

<file path=customXml/itemProps15.xml><?xml version="1.0" encoding="utf-8"?>
<ds:datastoreItem xmlns:ds="http://schemas.openxmlformats.org/officeDocument/2006/customXml" ds:itemID="{F1A2055B-0E97-4146-91F4-130B719E406E}">
  <ds:schemaRefs/>
</ds:datastoreItem>
</file>

<file path=customXml/itemProps16.xml><?xml version="1.0" encoding="utf-8"?>
<ds:datastoreItem xmlns:ds="http://schemas.openxmlformats.org/officeDocument/2006/customXml" ds:itemID="{A7673CE2-B85A-4408-B981-D04437F9B468}">
  <ds:schemaRefs/>
</ds:datastoreItem>
</file>

<file path=customXml/itemProps17.xml><?xml version="1.0" encoding="utf-8"?>
<ds:datastoreItem xmlns:ds="http://schemas.openxmlformats.org/officeDocument/2006/customXml" ds:itemID="{03F9AE35-1909-474F-AD33-0B69379ABABF}">
  <ds:schemaRefs/>
</ds:datastoreItem>
</file>

<file path=customXml/itemProps18.xml><?xml version="1.0" encoding="utf-8"?>
<ds:datastoreItem xmlns:ds="http://schemas.openxmlformats.org/officeDocument/2006/customXml" ds:itemID="{F0D32D62-F16D-41E9-A11D-FC8705C261B2}">
  <ds:schemaRefs/>
</ds:datastoreItem>
</file>

<file path=customXml/itemProps19.xml><?xml version="1.0" encoding="utf-8"?>
<ds:datastoreItem xmlns:ds="http://schemas.openxmlformats.org/officeDocument/2006/customXml" ds:itemID="{3FC8F1F9-2BEE-41B7-A039-A5A75BF1DEA1}">
  <ds:schemaRefs/>
</ds:datastoreItem>
</file>

<file path=customXml/itemProps2.xml><?xml version="1.0" encoding="utf-8"?>
<ds:datastoreItem xmlns:ds="http://schemas.openxmlformats.org/officeDocument/2006/customXml" ds:itemID="{1618AA06-B22E-4D19-9680-0D7830426729}">
  <ds:schemaRefs/>
</ds:datastoreItem>
</file>

<file path=customXml/itemProps20.xml><?xml version="1.0" encoding="utf-8"?>
<ds:datastoreItem xmlns:ds="http://schemas.openxmlformats.org/officeDocument/2006/customXml" ds:itemID="{15CF3461-70D1-4B54-AFAB-DAFDA0A238CD}">
  <ds:schemaRefs/>
</ds:datastoreItem>
</file>

<file path=customXml/itemProps21.xml><?xml version="1.0" encoding="utf-8"?>
<ds:datastoreItem xmlns:ds="http://schemas.openxmlformats.org/officeDocument/2006/customXml" ds:itemID="{38AB8DE4-FD9B-4166-BEC3-3F1753596133}">
  <ds:schemaRefs/>
</ds:datastoreItem>
</file>

<file path=customXml/itemProps22.xml><?xml version="1.0" encoding="utf-8"?>
<ds:datastoreItem xmlns:ds="http://schemas.openxmlformats.org/officeDocument/2006/customXml" ds:itemID="{80661B8B-A327-44F9-823B-4D9EE0B3EC78}">
  <ds:schemaRefs/>
</ds:datastoreItem>
</file>

<file path=customXml/itemProps23.xml><?xml version="1.0" encoding="utf-8"?>
<ds:datastoreItem xmlns:ds="http://schemas.openxmlformats.org/officeDocument/2006/customXml" ds:itemID="{B893464B-AF76-49EA-968D-6744BB7C6C36}">
  <ds:schemaRefs/>
</ds:datastoreItem>
</file>

<file path=customXml/itemProps24.xml><?xml version="1.0" encoding="utf-8"?>
<ds:datastoreItem xmlns:ds="http://schemas.openxmlformats.org/officeDocument/2006/customXml" ds:itemID="{594CA046-1F6D-49BC-93DD-A8513393115B}">
  <ds:schemaRefs/>
</ds:datastoreItem>
</file>

<file path=customXml/itemProps25.xml><?xml version="1.0" encoding="utf-8"?>
<ds:datastoreItem xmlns:ds="http://schemas.openxmlformats.org/officeDocument/2006/customXml" ds:itemID="{6E7CFAAB-A78F-4FC7-8D93-34862A634E2F}">
  <ds:schemaRefs/>
</ds:datastoreItem>
</file>

<file path=customXml/itemProps26.xml><?xml version="1.0" encoding="utf-8"?>
<ds:datastoreItem xmlns:ds="http://schemas.openxmlformats.org/officeDocument/2006/customXml" ds:itemID="{127E6BAF-936F-4264-ABFD-08FF377322FF}">
  <ds:schemaRefs/>
</ds:datastoreItem>
</file>

<file path=customXml/itemProps27.xml><?xml version="1.0" encoding="utf-8"?>
<ds:datastoreItem xmlns:ds="http://schemas.openxmlformats.org/officeDocument/2006/customXml" ds:itemID="{84AA8B61-5763-4575-BD34-9E46472F1BA4}">
  <ds:schemaRefs/>
</ds:datastoreItem>
</file>

<file path=customXml/itemProps28.xml><?xml version="1.0" encoding="utf-8"?>
<ds:datastoreItem xmlns:ds="http://schemas.openxmlformats.org/officeDocument/2006/customXml" ds:itemID="{7CC5F709-E74B-4E5F-A728-923D5062EBEF}">
  <ds:schemaRefs/>
</ds:datastoreItem>
</file>

<file path=customXml/itemProps29.xml><?xml version="1.0" encoding="utf-8"?>
<ds:datastoreItem xmlns:ds="http://schemas.openxmlformats.org/officeDocument/2006/customXml" ds:itemID="{340C3299-4592-4C6F-8C04-F1CDA5961394}">
  <ds:schemaRefs/>
</ds:datastoreItem>
</file>

<file path=customXml/itemProps3.xml><?xml version="1.0" encoding="utf-8"?>
<ds:datastoreItem xmlns:ds="http://schemas.openxmlformats.org/officeDocument/2006/customXml" ds:itemID="{85D77EE6-52B7-48BE-9EDB-748F1EBB53DE}">
  <ds:schemaRefs/>
</ds:datastoreItem>
</file>

<file path=customXml/itemProps30.xml><?xml version="1.0" encoding="utf-8"?>
<ds:datastoreItem xmlns:ds="http://schemas.openxmlformats.org/officeDocument/2006/customXml" ds:itemID="{65718322-AD97-4A29-9926-3D6DBDC1B3CD}">
  <ds:schemaRefs/>
</ds:datastoreItem>
</file>

<file path=customXml/itemProps31.xml><?xml version="1.0" encoding="utf-8"?>
<ds:datastoreItem xmlns:ds="http://schemas.openxmlformats.org/officeDocument/2006/customXml" ds:itemID="{AB7EE923-C3FC-4B3A-A4A4-5156CA0884C8}">
  <ds:schemaRefs/>
</ds:datastoreItem>
</file>

<file path=customXml/itemProps32.xml><?xml version="1.0" encoding="utf-8"?>
<ds:datastoreItem xmlns:ds="http://schemas.openxmlformats.org/officeDocument/2006/customXml" ds:itemID="{65FDDF53-F3E4-4A99-BEE4-42892EC48564}">
  <ds:schemaRefs/>
</ds:datastoreItem>
</file>

<file path=customXml/itemProps33.xml><?xml version="1.0" encoding="utf-8"?>
<ds:datastoreItem xmlns:ds="http://schemas.openxmlformats.org/officeDocument/2006/customXml" ds:itemID="{809D9F56-261B-4B0E-A27C-4B56FF942E1D}">
  <ds:schemaRefs/>
</ds:datastoreItem>
</file>

<file path=customXml/itemProps34.xml><?xml version="1.0" encoding="utf-8"?>
<ds:datastoreItem xmlns:ds="http://schemas.openxmlformats.org/officeDocument/2006/customXml" ds:itemID="{5BC22A60-C0AD-4D52-8959-760F0772AFDD}">
  <ds:schemaRefs/>
</ds:datastoreItem>
</file>

<file path=customXml/itemProps35.xml><?xml version="1.0" encoding="utf-8"?>
<ds:datastoreItem xmlns:ds="http://schemas.openxmlformats.org/officeDocument/2006/customXml" ds:itemID="{9FD4121C-8DFF-4B72-BCF1-B625515D94F4}">
  <ds:schemaRefs/>
</ds:datastoreItem>
</file>

<file path=customXml/itemProps36.xml><?xml version="1.0" encoding="utf-8"?>
<ds:datastoreItem xmlns:ds="http://schemas.openxmlformats.org/officeDocument/2006/customXml" ds:itemID="{4E7559C4-D7A3-4F3B-8568-F608DB4F9ADC}">
  <ds:schemaRefs/>
</ds:datastoreItem>
</file>

<file path=customXml/itemProps37.xml><?xml version="1.0" encoding="utf-8"?>
<ds:datastoreItem xmlns:ds="http://schemas.openxmlformats.org/officeDocument/2006/customXml" ds:itemID="{281D3FD4-2204-4FF6-826B-9EF157C69DF0}">
  <ds:schemaRefs/>
</ds:datastoreItem>
</file>

<file path=customXml/itemProps38.xml><?xml version="1.0" encoding="utf-8"?>
<ds:datastoreItem xmlns:ds="http://schemas.openxmlformats.org/officeDocument/2006/customXml" ds:itemID="{0E1CFB54-7662-4D3E-A1E2-E1494AA86CFE}">
  <ds:schemaRefs/>
</ds:datastoreItem>
</file>

<file path=customXml/itemProps39.xml><?xml version="1.0" encoding="utf-8"?>
<ds:datastoreItem xmlns:ds="http://schemas.openxmlformats.org/officeDocument/2006/customXml" ds:itemID="{CA17D86D-E0C5-4320-A48F-B916A91B8894}">
  <ds:schemaRefs/>
</ds:datastoreItem>
</file>

<file path=customXml/itemProps4.xml><?xml version="1.0" encoding="utf-8"?>
<ds:datastoreItem xmlns:ds="http://schemas.openxmlformats.org/officeDocument/2006/customXml" ds:itemID="{5DF13E53-9FE2-48DA-A6F8-65CCF8EFC0F4}">
  <ds:schemaRefs/>
</ds:datastoreItem>
</file>

<file path=customXml/itemProps40.xml><?xml version="1.0" encoding="utf-8"?>
<ds:datastoreItem xmlns:ds="http://schemas.openxmlformats.org/officeDocument/2006/customXml" ds:itemID="{D7BABA95-BFFE-422B-8591-3271669EEA88}">
  <ds:schemaRefs/>
</ds:datastoreItem>
</file>

<file path=customXml/itemProps41.xml><?xml version="1.0" encoding="utf-8"?>
<ds:datastoreItem xmlns:ds="http://schemas.openxmlformats.org/officeDocument/2006/customXml" ds:itemID="{572FBA73-6DBF-45DA-8282-9342320CFAB0}">
  <ds:schemaRefs/>
</ds:datastoreItem>
</file>

<file path=customXml/itemProps42.xml><?xml version="1.0" encoding="utf-8"?>
<ds:datastoreItem xmlns:ds="http://schemas.openxmlformats.org/officeDocument/2006/customXml" ds:itemID="{D8097D0C-BE3E-4AEC-9593-65CFCCB19297}">
  <ds:schemaRefs/>
</ds:datastoreItem>
</file>

<file path=customXml/itemProps43.xml><?xml version="1.0" encoding="utf-8"?>
<ds:datastoreItem xmlns:ds="http://schemas.openxmlformats.org/officeDocument/2006/customXml" ds:itemID="{E718B164-2F31-46FA-8E10-8F5C1CE858C7}">
  <ds:schemaRefs/>
</ds:datastoreItem>
</file>

<file path=customXml/itemProps44.xml><?xml version="1.0" encoding="utf-8"?>
<ds:datastoreItem xmlns:ds="http://schemas.openxmlformats.org/officeDocument/2006/customXml" ds:itemID="{ACF78F0D-713B-46D3-8FAD-6E70E92EC862}">
  <ds:schemaRefs/>
</ds:datastoreItem>
</file>

<file path=customXml/itemProps45.xml><?xml version="1.0" encoding="utf-8"?>
<ds:datastoreItem xmlns:ds="http://schemas.openxmlformats.org/officeDocument/2006/customXml" ds:itemID="{D9FE249F-833E-4CF0-BECB-552D01D7DC9E}">
  <ds:schemaRefs/>
</ds:datastoreItem>
</file>

<file path=customXml/itemProps46.xml><?xml version="1.0" encoding="utf-8"?>
<ds:datastoreItem xmlns:ds="http://schemas.openxmlformats.org/officeDocument/2006/customXml" ds:itemID="{42738C6F-0C0F-4393-ACAD-DAFD3A4592CC}">
  <ds:schemaRefs/>
</ds:datastoreItem>
</file>

<file path=customXml/itemProps5.xml><?xml version="1.0" encoding="utf-8"?>
<ds:datastoreItem xmlns:ds="http://schemas.openxmlformats.org/officeDocument/2006/customXml" ds:itemID="{D868C687-BCF7-40FE-B57E-E5588485E6A5}">
  <ds:schemaRefs/>
</ds:datastoreItem>
</file>

<file path=customXml/itemProps6.xml><?xml version="1.0" encoding="utf-8"?>
<ds:datastoreItem xmlns:ds="http://schemas.openxmlformats.org/officeDocument/2006/customXml" ds:itemID="{7E35FEDB-1F0E-4D67-A313-4AC59C26FF29}">
  <ds:schemaRefs/>
</ds:datastoreItem>
</file>

<file path=customXml/itemProps7.xml><?xml version="1.0" encoding="utf-8"?>
<ds:datastoreItem xmlns:ds="http://schemas.openxmlformats.org/officeDocument/2006/customXml" ds:itemID="{B27F640E-84DF-4F97-BC70-D045F1E6594F}">
  <ds:schemaRefs/>
</ds:datastoreItem>
</file>

<file path=customXml/itemProps8.xml><?xml version="1.0" encoding="utf-8"?>
<ds:datastoreItem xmlns:ds="http://schemas.openxmlformats.org/officeDocument/2006/customXml" ds:itemID="{1666F4C2-68F5-4840-A44A-1A646C0925A1}">
  <ds:schemaRefs/>
</ds:datastoreItem>
</file>

<file path=customXml/itemProps9.xml><?xml version="1.0" encoding="utf-8"?>
<ds:datastoreItem xmlns:ds="http://schemas.openxmlformats.org/officeDocument/2006/customXml" ds:itemID="{EAB520BC-C6EC-457E-8AB5-55DB67C8685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SIM_PPT_2007_16x9_DEU_V2_0_0_BASIC.pptx</Template>
  <TotalTime>0</TotalTime>
  <Words>2573</Words>
  <Application>Microsoft Office PowerPoint</Application>
  <PresentationFormat>Custom</PresentationFormat>
  <Paragraphs>625</Paragraphs>
  <Slides>57</Slides>
  <Notes>10</Notes>
  <HiddenSlides>0</HiddenSlides>
  <MMClips>3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0" baseType="lpstr">
      <vt:lpstr>Siemens 2013 – 16:9</vt:lpstr>
      <vt:lpstr>1_Siemens 2013 – 16:9</vt:lpstr>
      <vt:lpstr>Equation</vt:lpstr>
      <vt:lpstr>Enabling new trends in molecular imaging Maurizio Conti, Siemens Healthcare, Molecular Imaging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Better image quality via PSF reconstruction </vt:lpstr>
      <vt:lpstr> </vt:lpstr>
      <vt:lpstr> </vt:lpstr>
      <vt:lpstr> </vt:lpstr>
      <vt:lpstr>PowerPoint Presentation</vt:lpstr>
      <vt:lpstr>PowerPoint Presentation</vt:lpstr>
      <vt:lpstr> </vt:lpstr>
      <vt:lpstr> </vt:lpstr>
      <vt:lpstr> </vt:lpstr>
      <vt:lpstr> </vt:lpstr>
      <vt:lpstr>PowerPoint Presentation</vt:lpstr>
      <vt:lpstr> </vt:lpstr>
      <vt:lpstr> </vt:lpstr>
      <vt:lpstr>PowerPoint Presentation</vt:lpstr>
      <vt:lpstr>PowerPoint Presentation</vt:lpstr>
      <vt:lpstr> </vt:lpstr>
      <vt:lpstr> </vt:lpstr>
      <vt:lpstr> </vt:lpstr>
      <vt:lpstr>Contact page</vt:lpstr>
      <vt:lpstr>PowerPoint Presentation</vt:lpstr>
    </vt:vector>
  </TitlesOfParts>
  <Company>SIEMENS AG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Siemens Corporate Design PowerPoint-Templates – Healthcare</dc:title>
  <dc:creator>Banh, Dana</dc:creator>
  <cp:lastModifiedBy>Conti, Maurizio</cp:lastModifiedBy>
  <cp:revision>176</cp:revision>
  <cp:lastPrinted>2016-04-21T03:01:55Z</cp:lastPrinted>
  <dcterms:created xsi:type="dcterms:W3CDTF">2006-04-07T10:01:45Z</dcterms:created>
  <dcterms:modified xsi:type="dcterms:W3CDTF">2016-05-01T21:47:01Z</dcterms:modified>
  <dc:language>English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Release date">
    <vt:lpwstr>June 2013</vt:lpwstr>
  </property>
  <property fmtid="{D5CDD505-2E9C-101B-9397-08002B2CF9AE}" pid="4" name="Office version">
    <vt:lpwstr>2007/2010</vt:lpwstr>
  </property>
  <property fmtid="{D5CDD505-2E9C-101B-9397-08002B2CF9AE}" pid="5" name="Release version">
    <vt:lpwstr>2.0.1</vt:lpwstr>
  </property>
  <property fmtid="{D5CDD505-2E9C-101B-9397-08002B2CF9AE}" pid="6" name="_AdHocReviewCycleID">
    <vt:i4>824173881</vt:i4>
  </property>
  <property fmtid="{D5CDD505-2E9C-101B-9397-08002B2CF9AE}" pid="7" name="_NewReviewCycle">
    <vt:lpwstr/>
  </property>
  <property fmtid="{D5CDD505-2E9C-101B-9397-08002B2CF9AE}" pid="8" name="_EmailSubject">
    <vt:lpwstr>Boot Camp presentation deadlines</vt:lpwstr>
  </property>
  <property fmtid="{D5CDD505-2E9C-101B-9397-08002B2CF9AE}" pid="9" name="_AuthorEmail">
    <vt:lpwstr>christina.spottiswoode@siemens.com</vt:lpwstr>
  </property>
  <property fmtid="{D5CDD505-2E9C-101B-9397-08002B2CF9AE}" pid="10" name="_AuthorEmailDisplayName">
    <vt:lpwstr>Spottiswoode, Christina</vt:lpwstr>
  </property>
  <property fmtid="{D5CDD505-2E9C-101B-9397-08002B2CF9AE}" pid="11" name="_PreviousAdHocReviewCycleID">
    <vt:i4>-1331539772</vt:i4>
  </property>
</Properties>
</file>