
<file path=[Content_Types].xml><?xml version="1.0" encoding="utf-8"?>
<Types xmlns="http://schemas.openxmlformats.org/package/2006/content-types">
  <Default Extension="xml" ContentType="application/xml"/>
  <Default Extension="jpeg" ContentType="image/jpeg"/>
  <Default Extension="tiff" ContentType="image/tiff"/>
  <Default Extension="emf" ContentType="image/x-emf"/>
  <Default Extension="rels" ContentType="application/vnd.openxmlformats-package.relationships+xml"/>
  <Default Extension="gif" ContentType="image/gif"/>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39"/>
  </p:notesMasterIdLst>
  <p:sldIdLst>
    <p:sldId id="524" r:id="rId2"/>
    <p:sldId id="624" r:id="rId3"/>
    <p:sldId id="623" r:id="rId4"/>
    <p:sldId id="625" r:id="rId5"/>
    <p:sldId id="596" r:id="rId6"/>
    <p:sldId id="622" r:id="rId7"/>
    <p:sldId id="587" r:id="rId8"/>
    <p:sldId id="648" r:id="rId9"/>
    <p:sldId id="649" r:id="rId10"/>
    <p:sldId id="650" r:id="rId11"/>
    <p:sldId id="651" r:id="rId12"/>
    <p:sldId id="652" r:id="rId13"/>
    <p:sldId id="653" r:id="rId14"/>
    <p:sldId id="641" r:id="rId15"/>
    <p:sldId id="633" r:id="rId16"/>
    <p:sldId id="634" r:id="rId17"/>
    <p:sldId id="636" r:id="rId18"/>
    <p:sldId id="637" r:id="rId19"/>
    <p:sldId id="640" r:id="rId20"/>
    <p:sldId id="655" r:id="rId21"/>
    <p:sldId id="604" r:id="rId22"/>
    <p:sldId id="605" r:id="rId23"/>
    <p:sldId id="606" r:id="rId24"/>
    <p:sldId id="607" r:id="rId25"/>
    <p:sldId id="656" r:id="rId26"/>
    <p:sldId id="627" r:id="rId27"/>
    <p:sldId id="619" r:id="rId28"/>
    <p:sldId id="620" r:id="rId29"/>
    <p:sldId id="621" r:id="rId30"/>
    <p:sldId id="654" r:id="rId31"/>
    <p:sldId id="657" r:id="rId32"/>
    <p:sldId id="658" r:id="rId33"/>
    <p:sldId id="549" r:id="rId34"/>
    <p:sldId id="646" r:id="rId35"/>
    <p:sldId id="647" r:id="rId36"/>
    <p:sldId id="644" r:id="rId37"/>
    <p:sldId id="645" r:id="rId3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30707"/>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703" autoAdjust="0"/>
    <p:restoredTop sz="92916" autoAdjust="0"/>
  </p:normalViewPr>
  <p:slideViewPr>
    <p:cSldViewPr snapToGrid="0" snapToObjects="1">
      <p:cViewPr>
        <p:scale>
          <a:sx n="120" d="100"/>
          <a:sy n="120" d="100"/>
        </p:scale>
        <p:origin x="1280" y="14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75" d="100"/>
        <a:sy n="75" d="100"/>
      </p:scale>
      <p:origin x="0" y="0"/>
    </p:cViewPr>
  </p:sorter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notesMaster" Target="notesMasters/notesMaster1.xml"/><Relationship Id="rId40" Type="http://schemas.openxmlformats.org/officeDocument/2006/relationships/presProps" Target="presProps.xml"/><Relationship Id="rId41" Type="http://schemas.openxmlformats.org/officeDocument/2006/relationships/viewProps" Target="viewProps.xml"/><Relationship Id="rId42" Type="http://schemas.openxmlformats.org/officeDocument/2006/relationships/theme" Target="theme/theme1.xml"/><Relationship Id="rId43"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1C38D92-64BC-4DCB-84F3-E5A325ED3381}" type="doc">
      <dgm:prSet loTypeId="urn:microsoft.com/office/officeart/2005/8/layout/radial5" loCatId="cycle" qsTypeId="urn:microsoft.com/office/officeart/2005/8/quickstyle/simple4" qsCatId="simple" csTypeId="urn:microsoft.com/office/officeart/2005/8/colors/accent0_3" csCatId="mainScheme" phldr="1"/>
      <dgm:spPr/>
      <dgm:t>
        <a:bodyPr/>
        <a:lstStyle/>
        <a:p>
          <a:endParaRPr lang="en-GB"/>
        </a:p>
      </dgm:t>
    </dgm:pt>
    <dgm:pt modelId="{D7FBC348-94CB-4201-AE38-FC4606ABCD2F}">
      <dgm:prSet phldrT="[Text]" custT="1"/>
      <dgm:spPr/>
      <dgm:t>
        <a:bodyPr/>
        <a:lstStyle/>
        <a:p>
          <a:r>
            <a:rPr lang="fr-CH" sz="1400" dirty="0" smtClean="0"/>
            <a:t>KT</a:t>
          </a:r>
          <a:endParaRPr lang="en-GB" sz="1400" dirty="0"/>
        </a:p>
      </dgm:t>
    </dgm:pt>
    <dgm:pt modelId="{7F2C4AF0-C553-4B7B-8DE9-DA9218F2535C}" type="parTrans" cxnId="{9C11DA8F-FF55-46BA-A025-F3A3D9FACD50}">
      <dgm:prSet/>
      <dgm:spPr/>
      <dgm:t>
        <a:bodyPr/>
        <a:lstStyle/>
        <a:p>
          <a:endParaRPr lang="en-GB"/>
        </a:p>
      </dgm:t>
    </dgm:pt>
    <dgm:pt modelId="{3902250D-249C-485C-ADCD-EBEE60EB6333}" type="sibTrans" cxnId="{9C11DA8F-FF55-46BA-A025-F3A3D9FACD50}">
      <dgm:prSet/>
      <dgm:spPr/>
      <dgm:t>
        <a:bodyPr/>
        <a:lstStyle/>
        <a:p>
          <a:endParaRPr lang="en-GB"/>
        </a:p>
      </dgm:t>
    </dgm:pt>
    <dgm:pt modelId="{46FF4325-5199-45CF-86AA-F02945C3030F}">
      <dgm:prSet phldrT="[Text]"/>
      <dgm:spPr/>
      <dgm:t>
        <a:bodyPr/>
        <a:lstStyle/>
        <a:p>
          <a:r>
            <a:rPr lang="fr-CH" smtClean="0"/>
            <a:t>Society</a:t>
          </a:r>
          <a:endParaRPr lang="en-GB" dirty="0"/>
        </a:p>
      </dgm:t>
    </dgm:pt>
    <dgm:pt modelId="{4441D554-76F5-4A4E-BDA6-E0EE6A50C6EB}" type="parTrans" cxnId="{1AE13527-FF8E-403A-BCFC-35CE035AEA9B}">
      <dgm:prSet/>
      <dgm:spPr/>
      <dgm:t>
        <a:bodyPr/>
        <a:lstStyle/>
        <a:p>
          <a:endParaRPr lang="en-GB"/>
        </a:p>
      </dgm:t>
    </dgm:pt>
    <dgm:pt modelId="{38FAD01B-E185-4A77-84B2-C7D952AD4E53}" type="sibTrans" cxnId="{1AE13527-FF8E-403A-BCFC-35CE035AEA9B}">
      <dgm:prSet/>
      <dgm:spPr/>
      <dgm:t>
        <a:bodyPr/>
        <a:lstStyle/>
        <a:p>
          <a:endParaRPr lang="en-GB"/>
        </a:p>
      </dgm:t>
    </dgm:pt>
    <dgm:pt modelId="{E5AB5592-BFFC-4AB7-8723-0290A707DC5A}">
      <dgm:prSet phldrT="[Text]"/>
      <dgm:spPr/>
      <dgm:t>
        <a:bodyPr/>
        <a:lstStyle/>
        <a:p>
          <a:r>
            <a:rPr lang="fr-CH" dirty="0" smtClean="0"/>
            <a:t>Key </a:t>
          </a:r>
          <a:r>
            <a:rPr lang="fr-CH" dirty="0" err="1" smtClean="0"/>
            <a:t>Stakeholders</a:t>
          </a:r>
          <a:endParaRPr lang="en-GB" dirty="0"/>
        </a:p>
      </dgm:t>
    </dgm:pt>
    <dgm:pt modelId="{1BD4971F-6197-4817-9FD6-409BF501CEC6}" type="parTrans" cxnId="{7A800267-5B20-4A61-90E7-E66987F5AB90}">
      <dgm:prSet/>
      <dgm:spPr/>
      <dgm:t>
        <a:bodyPr/>
        <a:lstStyle/>
        <a:p>
          <a:endParaRPr lang="en-GB"/>
        </a:p>
      </dgm:t>
    </dgm:pt>
    <dgm:pt modelId="{4F306243-5B83-4126-B952-4AF8D907CA4D}" type="sibTrans" cxnId="{7A800267-5B20-4A61-90E7-E66987F5AB90}">
      <dgm:prSet/>
      <dgm:spPr/>
      <dgm:t>
        <a:bodyPr/>
        <a:lstStyle/>
        <a:p>
          <a:endParaRPr lang="en-GB"/>
        </a:p>
      </dgm:t>
    </dgm:pt>
    <dgm:pt modelId="{F2408D9E-99A0-43E1-9C18-DBC1BE8A1F08}">
      <dgm:prSet phldrT="[Text]" custT="1"/>
      <dgm:spPr/>
      <dgm:t>
        <a:bodyPr/>
        <a:lstStyle/>
        <a:p>
          <a:r>
            <a:rPr lang="fr-CH" sz="1400" dirty="0" smtClean="0"/>
            <a:t>CERN </a:t>
          </a:r>
          <a:r>
            <a:rPr lang="fr-CH" sz="1400" dirty="0" err="1" smtClean="0"/>
            <a:t>Researchers</a:t>
          </a:r>
          <a:endParaRPr lang="en-GB" sz="1400" dirty="0"/>
        </a:p>
      </dgm:t>
    </dgm:pt>
    <dgm:pt modelId="{7C682402-4D94-4038-8D50-222E35BCE45B}" type="parTrans" cxnId="{E0A2A522-72DF-4CD8-85D0-046E6CC14414}">
      <dgm:prSet/>
      <dgm:spPr/>
      <dgm:t>
        <a:bodyPr/>
        <a:lstStyle/>
        <a:p>
          <a:endParaRPr lang="en-GB"/>
        </a:p>
      </dgm:t>
    </dgm:pt>
    <dgm:pt modelId="{3CF38D90-530F-4089-AB67-CBF97F9CA5DA}" type="sibTrans" cxnId="{E0A2A522-72DF-4CD8-85D0-046E6CC14414}">
      <dgm:prSet/>
      <dgm:spPr/>
      <dgm:t>
        <a:bodyPr/>
        <a:lstStyle/>
        <a:p>
          <a:endParaRPr lang="en-GB"/>
        </a:p>
      </dgm:t>
    </dgm:pt>
    <dgm:pt modelId="{8B91EC6F-C262-40D7-855A-3FB66DAD911D}" type="pres">
      <dgm:prSet presAssocID="{61C38D92-64BC-4DCB-84F3-E5A325ED3381}" presName="Name0" presStyleCnt="0">
        <dgm:presLayoutVars>
          <dgm:chMax val="1"/>
          <dgm:dir/>
          <dgm:animLvl val="ctr"/>
          <dgm:resizeHandles val="exact"/>
        </dgm:presLayoutVars>
      </dgm:prSet>
      <dgm:spPr/>
      <dgm:t>
        <a:bodyPr/>
        <a:lstStyle/>
        <a:p>
          <a:endParaRPr lang="fr-FR"/>
        </a:p>
      </dgm:t>
    </dgm:pt>
    <dgm:pt modelId="{2C1BCDEB-62B6-4D1B-9274-5ED8D97EE96A}" type="pres">
      <dgm:prSet presAssocID="{D7FBC348-94CB-4201-AE38-FC4606ABCD2F}" presName="centerShape" presStyleLbl="node0" presStyleIdx="0" presStyleCnt="1" custLinFactNeighborX="-39" custLinFactNeighborY="-21382"/>
      <dgm:spPr/>
      <dgm:t>
        <a:bodyPr/>
        <a:lstStyle/>
        <a:p>
          <a:endParaRPr lang="en-GB"/>
        </a:p>
      </dgm:t>
    </dgm:pt>
    <dgm:pt modelId="{1DA9793E-498F-4A5E-8922-85D29F3EB1C0}" type="pres">
      <dgm:prSet presAssocID="{4441D554-76F5-4A4E-BDA6-E0EE6A50C6EB}" presName="parTrans" presStyleLbl="sibTrans2D1" presStyleIdx="0" presStyleCnt="3"/>
      <dgm:spPr/>
      <dgm:t>
        <a:bodyPr/>
        <a:lstStyle/>
        <a:p>
          <a:endParaRPr lang="fr-FR"/>
        </a:p>
      </dgm:t>
    </dgm:pt>
    <dgm:pt modelId="{55286B83-BF75-41F3-BBD9-6C5D9BF38700}" type="pres">
      <dgm:prSet presAssocID="{4441D554-76F5-4A4E-BDA6-E0EE6A50C6EB}" presName="connectorText" presStyleLbl="sibTrans2D1" presStyleIdx="0" presStyleCnt="3"/>
      <dgm:spPr/>
      <dgm:t>
        <a:bodyPr/>
        <a:lstStyle/>
        <a:p>
          <a:endParaRPr lang="fr-FR"/>
        </a:p>
      </dgm:t>
    </dgm:pt>
    <dgm:pt modelId="{94A89B4A-DDA7-47B2-9085-1410779D4E18}" type="pres">
      <dgm:prSet presAssocID="{46FF4325-5199-45CF-86AA-F02945C3030F}" presName="node" presStyleLbl="node1" presStyleIdx="0" presStyleCnt="3" custScaleX="133239" custScaleY="124382" custRadScaleRad="204615" custRadScaleInc="98936">
        <dgm:presLayoutVars>
          <dgm:bulletEnabled val="1"/>
        </dgm:presLayoutVars>
      </dgm:prSet>
      <dgm:spPr/>
      <dgm:t>
        <a:bodyPr/>
        <a:lstStyle/>
        <a:p>
          <a:endParaRPr lang="en-GB"/>
        </a:p>
      </dgm:t>
    </dgm:pt>
    <dgm:pt modelId="{00EC045B-560A-452E-BA0F-E4F33AF9CB65}" type="pres">
      <dgm:prSet presAssocID="{1BD4971F-6197-4817-9FD6-409BF501CEC6}" presName="parTrans" presStyleLbl="sibTrans2D1" presStyleIdx="1" presStyleCnt="3"/>
      <dgm:spPr/>
      <dgm:t>
        <a:bodyPr/>
        <a:lstStyle/>
        <a:p>
          <a:endParaRPr lang="fr-FR"/>
        </a:p>
      </dgm:t>
    </dgm:pt>
    <dgm:pt modelId="{3810CC51-421D-4378-B12C-9D2588DCD5FC}" type="pres">
      <dgm:prSet presAssocID="{1BD4971F-6197-4817-9FD6-409BF501CEC6}" presName="connectorText" presStyleLbl="sibTrans2D1" presStyleIdx="1" presStyleCnt="3"/>
      <dgm:spPr/>
      <dgm:t>
        <a:bodyPr/>
        <a:lstStyle/>
        <a:p>
          <a:endParaRPr lang="fr-FR"/>
        </a:p>
      </dgm:t>
    </dgm:pt>
    <dgm:pt modelId="{759284CA-BD73-4635-8B98-90417E38FF82}" type="pres">
      <dgm:prSet presAssocID="{E5AB5592-BFFC-4AB7-8723-0290A707DC5A}" presName="node" presStyleLbl="node1" presStyleIdx="1" presStyleCnt="3" custScaleX="126078" custScaleY="126435" custRadScaleRad="178666" custRadScaleInc="-47587">
        <dgm:presLayoutVars>
          <dgm:bulletEnabled val="1"/>
        </dgm:presLayoutVars>
      </dgm:prSet>
      <dgm:spPr/>
      <dgm:t>
        <a:bodyPr/>
        <a:lstStyle/>
        <a:p>
          <a:endParaRPr lang="en-GB"/>
        </a:p>
      </dgm:t>
    </dgm:pt>
    <dgm:pt modelId="{ECA4C56C-89C2-4AAB-93CB-16D760F96AF8}" type="pres">
      <dgm:prSet presAssocID="{7C682402-4D94-4038-8D50-222E35BCE45B}" presName="parTrans" presStyleLbl="sibTrans2D1" presStyleIdx="2" presStyleCnt="3"/>
      <dgm:spPr/>
      <dgm:t>
        <a:bodyPr/>
        <a:lstStyle/>
        <a:p>
          <a:endParaRPr lang="fr-FR"/>
        </a:p>
      </dgm:t>
    </dgm:pt>
    <dgm:pt modelId="{D63092F5-61C0-48A8-90FB-85D2CD3BA703}" type="pres">
      <dgm:prSet presAssocID="{7C682402-4D94-4038-8D50-222E35BCE45B}" presName="connectorText" presStyleLbl="sibTrans2D1" presStyleIdx="2" presStyleCnt="3"/>
      <dgm:spPr/>
      <dgm:t>
        <a:bodyPr/>
        <a:lstStyle/>
        <a:p>
          <a:endParaRPr lang="fr-FR"/>
        </a:p>
      </dgm:t>
    </dgm:pt>
    <dgm:pt modelId="{487CB842-0EF5-4327-9F3D-722A7729E580}" type="pres">
      <dgm:prSet presAssocID="{F2408D9E-99A0-43E1-9C18-DBC1BE8A1F08}" presName="node" presStyleLbl="node1" presStyleIdx="2" presStyleCnt="3" custScaleX="121091" custScaleY="118383" custRadScaleRad="157210" custRadScaleInc="77142">
        <dgm:presLayoutVars>
          <dgm:bulletEnabled val="1"/>
        </dgm:presLayoutVars>
      </dgm:prSet>
      <dgm:spPr/>
      <dgm:t>
        <a:bodyPr/>
        <a:lstStyle/>
        <a:p>
          <a:endParaRPr lang="en-GB"/>
        </a:p>
      </dgm:t>
    </dgm:pt>
  </dgm:ptLst>
  <dgm:cxnLst>
    <dgm:cxn modelId="{CCCDEB24-EAFF-144D-A630-DEA6BAFF2CD1}" type="presOf" srcId="{61C38D92-64BC-4DCB-84F3-E5A325ED3381}" destId="{8B91EC6F-C262-40D7-855A-3FB66DAD911D}" srcOrd="0" destOrd="0" presId="urn:microsoft.com/office/officeart/2005/8/layout/radial5"/>
    <dgm:cxn modelId="{5B0B937C-72BC-BE45-9F48-4716BFEA97C9}" type="presOf" srcId="{1BD4971F-6197-4817-9FD6-409BF501CEC6}" destId="{3810CC51-421D-4378-B12C-9D2588DCD5FC}" srcOrd="1" destOrd="0" presId="urn:microsoft.com/office/officeart/2005/8/layout/radial5"/>
    <dgm:cxn modelId="{D42E5562-6898-2445-BA01-C7E182ADB56A}" type="presOf" srcId="{7C682402-4D94-4038-8D50-222E35BCE45B}" destId="{ECA4C56C-89C2-4AAB-93CB-16D760F96AF8}" srcOrd="0" destOrd="0" presId="urn:microsoft.com/office/officeart/2005/8/layout/radial5"/>
    <dgm:cxn modelId="{C5505109-FE3F-5D4D-AB1C-C1035F7CDED5}" type="presOf" srcId="{46FF4325-5199-45CF-86AA-F02945C3030F}" destId="{94A89B4A-DDA7-47B2-9085-1410779D4E18}" srcOrd="0" destOrd="0" presId="urn:microsoft.com/office/officeart/2005/8/layout/radial5"/>
    <dgm:cxn modelId="{692E923A-2AD5-964D-A33C-028FA354B944}" type="presOf" srcId="{E5AB5592-BFFC-4AB7-8723-0290A707DC5A}" destId="{759284CA-BD73-4635-8B98-90417E38FF82}" srcOrd="0" destOrd="0" presId="urn:microsoft.com/office/officeart/2005/8/layout/radial5"/>
    <dgm:cxn modelId="{4C1D0A35-656B-6645-A10B-6519168359E3}" type="presOf" srcId="{4441D554-76F5-4A4E-BDA6-E0EE6A50C6EB}" destId="{55286B83-BF75-41F3-BBD9-6C5D9BF38700}" srcOrd="1" destOrd="0" presId="urn:microsoft.com/office/officeart/2005/8/layout/radial5"/>
    <dgm:cxn modelId="{942B890B-6DD0-0449-9382-95CE92679998}" type="presOf" srcId="{4441D554-76F5-4A4E-BDA6-E0EE6A50C6EB}" destId="{1DA9793E-498F-4A5E-8922-85D29F3EB1C0}" srcOrd="0" destOrd="0" presId="urn:microsoft.com/office/officeart/2005/8/layout/radial5"/>
    <dgm:cxn modelId="{BADE0517-96EC-8F42-983D-335E5E4408BE}" type="presOf" srcId="{F2408D9E-99A0-43E1-9C18-DBC1BE8A1F08}" destId="{487CB842-0EF5-4327-9F3D-722A7729E580}" srcOrd="0" destOrd="0" presId="urn:microsoft.com/office/officeart/2005/8/layout/radial5"/>
    <dgm:cxn modelId="{F83E01A2-4D87-4F42-85E0-0966847F974B}" type="presOf" srcId="{7C682402-4D94-4038-8D50-222E35BCE45B}" destId="{D63092F5-61C0-48A8-90FB-85D2CD3BA703}" srcOrd="1" destOrd="0" presId="urn:microsoft.com/office/officeart/2005/8/layout/radial5"/>
    <dgm:cxn modelId="{E37075C8-5EB2-7145-AD2B-0117ADE0B2FF}" type="presOf" srcId="{D7FBC348-94CB-4201-AE38-FC4606ABCD2F}" destId="{2C1BCDEB-62B6-4D1B-9274-5ED8D97EE96A}" srcOrd="0" destOrd="0" presId="urn:microsoft.com/office/officeart/2005/8/layout/radial5"/>
    <dgm:cxn modelId="{7A800267-5B20-4A61-90E7-E66987F5AB90}" srcId="{D7FBC348-94CB-4201-AE38-FC4606ABCD2F}" destId="{E5AB5592-BFFC-4AB7-8723-0290A707DC5A}" srcOrd="1" destOrd="0" parTransId="{1BD4971F-6197-4817-9FD6-409BF501CEC6}" sibTransId="{4F306243-5B83-4126-B952-4AF8D907CA4D}"/>
    <dgm:cxn modelId="{E0A2A522-72DF-4CD8-85D0-046E6CC14414}" srcId="{D7FBC348-94CB-4201-AE38-FC4606ABCD2F}" destId="{F2408D9E-99A0-43E1-9C18-DBC1BE8A1F08}" srcOrd="2" destOrd="0" parTransId="{7C682402-4D94-4038-8D50-222E35BCE45B}" sibTransId="{3CF38D90-530F-4089-AB67-CBF97F9CA5DA}"/>
    <dgm:cxn modelId="{1AE13527-FF8E-403A-BCFC-35CE035AEA9B}" srcId="{D7FBC348-94CB-4201-AE38-FC4606ABCD2F}" destId="{46FF4325-5199-45CF-86AA-F02945C3030F}" srcOrd="0" destOrd="0" parTransId="{4441D554-76F5-4A4E-BDA6-E0EE6A50C6EB}" sibTransId="{38FAD01B-E185-4A77-84B2-C7D952AD4E53}"/>
    <dgm:cxn modelId="{9C11DA8F-FF55-46BA-A025-F3A3D9FACD50}" srcId="{61C38D92-64BC-4DCB-84F3-E5A325ED3381}" destId="{D7FBC348-94CB-4201-AE38-FC4606ABCD2F}" srcOrd="0" destOrd="0" parTransId="{7F2C4AF0-C553-4B7B-8DE9-DA9218F2535C}" sibTransId="{3902250D-249C-485C-ADCD-EBEE60EB6333}"/>
    <dgm:cxn modelId="{A1FE99E5-0EBF-CA46-85F7-17EE1C3808C9}" type="presOf" srcId="{1BD4971F-6197-4817-9FD6-409BF501CEC6}" destId="{00EC045B-560A-452E-BA0F-E4F33AF9CB65}" srcOrd="0" destOrd="0" presId="urn:microsoft.com/office/officeart/2005/8/layout/radial5"/>
    <dgm:cxn modelId="{D013F0F7-B74D-5C46-A5E0-4855A487DA17}" type="presParOf" srcId="{8B91EC6F-C262-40D7-855A-3FB66DAD911D}" destId="{2C1BCDEB-62B6-4D1B-9274-5ED8D97EE96A}" srcOrd="0" destOrd="0" presId="urn:microsoft.com/office/officeart/2005/8/layout/radial5"/>
    <dgm:cxn modelId="{71C861D3-D0D6-094A-83EB-D753FE49A013}" type="presParOf" srcId="{8B91EC6F-C262-40D7-855A-3FB66DAD911D}" destId="{1DA9793E-498F-4A5E-8922-85D29F3EB1C0}" srcOrd="1" destOrd="0" presId="urn:microsoft.com/office/officeart/2005/8/layout/radial5"/>
    <dgm:cxn modelId="{F9B370D0-416F-6548-893F-EB38C5FDA20B}" type="presParOf" srcId="{1DA9793E-498F-4A5E-8922-85D29F3EB1C0}" destId="{55286B83-BF75-41F3-BBD9-6C5D9BF38700}" srcOrd="0" destOrd="0" presId="urn:microsoft.com/office/officeart/2005/8/layout/radial5"/>
    <dgm:cxn modelId="{AD9DC476-7C39-A14E-AEFF-C537C33E3EB8}" type="presParOf" srcId="{8B91EC6F-C262-40D7-855A-3FB66DAD911D}" destId="{94A89B4A-DDA7-47B2-9085-1410779D4E18}" srcOrd="2" destOrd="0" presId="urn:microsoft.com/office/officeart/2005/8/layout/radial5"/>
    <dgm:cxn modelId="{FED76E34-BD98-2746-9E54-73DA80D4FC9B}" type="presParOf" srcId="{8B91EC6F-C262-40D7-855A-3FB66DAD911D}" destId="{00EC045B-560A-452E-BA0F-E4F33AF9CB65}" srcOrd="3" destOrd="0" presId="urn:microsoft.com/office/officeart/2005/8/layout/radial5"/>
    <dgm:cxn modelId="{FF43E8A0-84C1-5E44-8816-27040E2C29E6}" type="presParOf" srcId="{00EC045B-560A-452E-BA0F-E4F33AF9CB65}" destId="{3810CC51-421D-4378-B12C-9D2588DCD5FC}" srcOrd="0" destOrd="0" presId="urn:microsoft.com/office/officeart/2005/8/layout/radial5"/>
    <dgm:cxn modelId="{A80F265E-2B57-3E40-AE84-3FB038A16DD5}" type="presParOf" srcId="{8B91EC6F-C262-40D7-855A-3FB66DAD911D}" destId="{759284CA-BD73-4635-8B98-90417E38FF82}" srcOrd="4" destOrd="0" presId="urn:microsoft.com/office/officeart/2005/8/layout/radial5"/>
    <dgm:cxn modelId="{45FE9BCD-4B78-0845-BA49-534615A080EB}" type="presParOf" srcId="{8B91EC6F-C262-40D7-855A-3FB66DAD911D}" destId="{ECA4C56C-89C2-4AAB-93CB-16D760F96AF8}" srcOrd="5" destOrd="0" presId="urn:microsoft.com/office/officeart/2005/8/layout/radial5"/>
    <dgm:cxn modelId="{571FEB69-5630-7F43-812D-8BA417E58848}" type="presParOf" srcId="{ECA4C56C-89C2-4AAB-93CB-16D760F96AF8}" destId="{D63092F5-61C0-48A8-90FB-85D2CD3BA703}" srcOrd="0" destOrd="0" presId="urn:microsoft.com/office/officeart/2005/8/layout/radial5"/>
    <dgm:cxn modelId="{F953F4A9-6CA7-4F47-BF7F-0CE76BBCD26C}" type="presParOf" srcId="{8B91EC6F-C262-40D7-855A-3FB66DAD911D}" destId="{487CB842-0EF5-4327-9F3D-722A7729E580}" srcOrd="6" destOrd="0" presId="urn:microsoft.com/office/officeart/2005/8/layout/radial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C1BCDEB-62B6-4D1B-9274-5ED8D97EE96A}">
      <dsp:nvSpPr>
        <dsp:cNvPr id="0" name=""/>
        <dsp:cNvSpPr/>
      </dsp:nvSpPr>
      <dsp:spPr>
        <a:xfrm>
          <a:off x="3315678" y="1041016"/>
          <a:ext cx="1188523" cy="1188523"/>
        </a:xfrm>
        <a:prstGeom prst="ellipse">
          <a:avLst/>
        </a:prstGeom>
        <a:gradFill rotWithShape="0">
          <a:gsLst>
            <a:gs pos="0">
              <a:schemeClr val="dk2">
                <a:hueOff val="0"/>
                <a:satOff val="0"/>
                <a:lumOff val="0"/>
                <a:alphaOff val="0"/>
                <a:tint val="73000"/>
                <a:satMod val="150000"/>
              </a:schemeClr>
            </a:gs>
            <a:gs pos="25000">
              <a:schemeClr val="dk2">
                <a:hueOff val="0"/>
                <a:satOff val="0"/>
                <a:lumOff val="0"/>
                <a:alphaOff val="0"/>
                <a:tint val="96000"/>
                <a:shade val="80000"/>
                <a:satMod val="105000"/>
              </a:schemeClr>
            </a:gs>
            <a:gs pos="38000">
              <a:schemeClr val="dk2">
                <a:hueOff val="0"/>
                <a:satOff val="0"/>
                <a:lumOff val="0"/>
                <a:alphaOff val="0"/>
                <a:tint val="96000"/>
                <a:shade val="59000"/>
                <a:satMod val="120000"/>
              </a:schemeClr>
            </a:gs>
            <a:gs pos="55000">
              <a:schemeClr val="dk2">
                <a:hueOff val="0"/>
                <a:satOff val="0"/>
                <a:lumOff val="0"/>
                <a:alphaOff val="0"/>
                <a:shade val="57000"/>
                <a:satMod val="120000"/>
              </a:schemeClr>
            </a:gs>
            <a:gs pos="80000">
              <a:schemeClr val="dk2">
                <a:hueOff val="0"/>
                <a:satOff val="0"/>
                <a:lumOff val="0"/>
                <a:alphaOff val="0"/>
                <a:shade val="56000"/>
                <a:satMod val="145000"/>
              </a:schemeClr>
            </a:gs>
            <a:gs pos="88000">
              <a:schemeClr val="dk2">
                <a:hueOff val="0"/>
                <a:satOff val="0"/>
                <a:lumOff val="0"/>
                <a:alphaOff val="0"/>
                <a:shade val="63000"/>
                <a:satMod val="160000"/>
              </a:schemeClr>
            </a:gs>
            <a:gs pos="100000">
              <a:schemeClr val="dk2">
                <a:hueOff val="0"/>
                <a:satOff val="0"/>
                <a:lumOff val="0"/>
                <a:alphaOff val="0"/>
                <a:tint val="99555"/>
                <a:satMod val="155000"/>
              </a:schemeClr>
            </a:gs>
          </a:gsLst>
          <a:lin ang="5400000" scaled="1"/>
        </a:gradFill>
        <a:ln>
          <a:noFill/>
        </a:ln>
        <a:effectLst>
          <a:glow rad="70000">
            <a:schemeClr val="dk2">
              <a:hueOff val="0"/>
              <a:satOff val="0"/>
              <a:lumOff val="0"/>
              <a:alphaOff val="0"/>
              <a:tint val="30000"/>
              <a:shade val="95000"/>
              <a:satMod val="300000"/>
              <a:alpha val="50000"/>
            </a:schemeClr>
          </a:glow>
        </a:effectLst>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fr-CH" sz="1400" kern="1200" dirty="0" smtClean="0"/>
            <a:t>KT</a:t>
          </a:r>
          <a:endParaRPr lang="en-GB" sz="1400" kern="1200" dirty="0"/>
        </a:p>
      </dsp:txBody>
      <dsp:txXfrm>
        <a:off x="3489733" y="1215071"/>
        <a:ext cx="840413" cy="840413"/>
      </dsp:txXfrm>
    </dsp:sp>
    <dsp:sp modelId="{1DA9793E-498F-4A5E-8922-85D29F3EB1C0}">
      <dsp:nvSpPr>
        <dsp:cNvPr id="0" name=""/>
        <dsp:cNvSpPr/>
      </dsp:nvSpPr>
      <dsp:spPr>
        <a:xfrm rot="20519853">
          <a:off x="4835628" y="962102"/>
          <a:ext cx="973601" cy="428329"/>
        </a:xfrm>
        <a:prstGeom prst="rightArrow">
          <a:avLst>
            <a:gd name="adj1" fmla="val 60000"/>
            <a:gd name="adj2" fmla="val 50000"/>
          </a:avLst>
        </a:prstGeom>
        <a:gradFill rotWithShape="0">
          <a:gsLst>
            <a:gs pos="0">
              <a:schemeClr val="dk2">
                <a:tint val="60000"/>
                <a:hueOff val="0"/>
                <a:satOff val="0"/>
                <a:lumOff val="0"/>
                <a:alphaOff val="0"/>
                <a:tint val="73000"/>
                <a:satMod val="150000"/>
              </a:schemeClr>
            </a:gs>
            <a:gs pos="25000">
              <a:schemeClr val="dk2">
                <a:tint val="60000"/>
                <a:hueOff val="0"/>
                <a:satOff val="0"/>
                <a:lumOff val="0"/>
                <a:alphaOff val="0"/>
                <a:tint val="96000"/>
                <a:shade val="80000"/>
                <a:satMod val="105000"/>
              </a:schemeClr>
            </a:gs>
            <a:gs pos="38000">
              <a:schemeClr val="dk2">
                <a:tint val="60000"/>
                <a:hueOff val="0"/>
                <a:satOff val="0"/>
                <a:lumOff val="0"/>
                <a:alphaOff val="0"/>
                <a:tint val="96000"/>
                <a:shade val="59000"/>
                <a:satMod val="120000"/>
              </a:schemeClr>
            </a:gs>
            <a:gs pos="55000">
              <a:schemeClr val="dk2">
                <a:tint val="60000"/>
                <a:hueOff val="0"/>
                <a:satOff val="0"/>
                <a:lumOff val="0"/>
                <a:alphaOff val="0"/>
                <a:shade val="57000"/>
                <a:satMod val="120000"/>
              </a:schemeClr>
            </a:gs>
            <a:gs pos="80000">
              <a:schemeClr val="dk2">
                <a:tint val="60000"/>
                <a:hueOff val="0"/>
                <a:satOff val="0"/>
                <a:lumOff val="0"/>
                <a:alphaOff val="0"/>
                <a:shade val="56000"/>
                <a:satMod val="145000"/>
              </a:schemeClr>
            </a:gs>
            <a:gs pos="88000">
              <a:schemeClr val="dk2">
                <a:tint val="60000"/>
                <a:hueOff val="0"/>
                <a:satOff val="0"/>
                <a:lumOff val="0"/>
                <a:alphaOff val="0"/>
                <a:shade val="63000"/>
                <a:satMod val="160000"/>
              </a:schemeClr>
            </a:gs>
            <a:gs pos="100000">
              <a:schemeClr val="dk2">
                <a:tint val="60000"/>
                <a:hueOff val="0"/>
                <a:satOff val="0"/>
                <a:lumOff val="0"/>
                <a:alphaOff val="0"/>
                <a:tint val="99555"/>
                <a:satMod val="155000"/>
              </a:schemeClr>
            </a:gs>
          </a:gsLst>
          <a:lin ang="5400000" scaled="1"/>
        </a:gradFill>
        <a:ln>
          <a:noFill/>
        </a:ln>
        <a:effectLst>
          <a:glow rad="70000">
            <a:schemeClr val="dk2">
              <a:tint val="60000"/>
              <a:hueOff val="0"/>
              <a:satOff val="0"/>
              <a:lumOff val="0"/>
              <a:alphaOff val="0"/>
              <a:tint val="30000"/>
              <a:shade val="95000"/>
              <a:satMod val="300000"/>
              <a:alpha val="50000"/>
            </a:schemeClr>
          </a:glo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GB" sz="1400" kern="1200"/>
        </a:p>
      </dsp:txBody>
      <dsp:txXfrm>
        <a:off x="4838773" y="1067625"/>
        <a:ext cx="845102" cy="256997"/>
      </dsp:txXfrm>
    </dsp:sp>
    <dsp:sp modelId="{94A89B4A-DDA7-47B2-9085-1410779D4E18}">
      <dsp:nvSpPr>
        <dsp:cNvPr id="0" name=""/>
        <dsp:cNvSpPr/>
      </dsp:nvSpPr>
      <dsp:spPr>
        <a:xfrm>
          <a:off x="6175509" y="-157167"/>
          <a:ext cx="1678533" cy="1566953"/>
        </a:xfrm>
        <a:prstGeom prst="ellipse">
          <a:avLst/>
        </a:prstGeom>
        <a:gradFill rotWithShape="0">
          <a:gsLst>
            <a:gs pos="0">
              <a:schemeClr val="dk2">
                <a:hueOff val="0"/>
                <a:satOff val="0"/>
                <a:lumOff val="0"/>
                <a:alphaOff val="0"/>
                <a:tint val="73000"/>
                <a:satMod val="150000"/>
              </a:schemeClr>
            </a:gs>
            <a:gs pos="25000">
              <a:schemeClr val="dk2">
                <a:hueOff val="0"/>
                <a:satOff val="0"/>
                <a:lumOff val="0"/>
                <a:alphaOff val="0"/>
                <a:tint val="96000"/>
                <a:shade val="80000"/>
                <a:satMod val="105000"/>
              </a:schemeClr>
            </a:gs>
            <a:gs pos="38000">
              <a:schemeClr val="dk2">
                <a:hueOff val="0"/>
                <a:satOff val="0"/>
                <a:lumOff val="0"/>
                <a:alphaOff val="0"/>
                <a:tint val="96000"/>
                <a:shade val="59000"/>
                <a:satMod val="120000"/>
              </a:schemeClr>
            </a:gs>
            <a:gs pos="55000">
              <a:schemeClr val="dk2">
                <a:hueOff val="0"/>
                <a:satOff val="0"/>
                <a:lumOff val="0"/>
                <a:alphaOff val="0"/>
                <a:shade val="57000"/>
                <a:satMod val="120000"/>
              </a:schemeClr>
            </a:gs>
            <a:gs pos="80000">
              <a:schemeClr val="dk2">
                <a:hueOff val="0"/>
                <a:satOff val="0"/>
                <a:lumOff val="0"/>
                <a:alphaOff val="0"/>
                <a:shade val="56000"/>
                <a:satMod val="145000"/>
              </a:schemeClr>
            </a:gs>
            <a:gs pos="88000">
              <a:schemeClr val="dk2">
                <a:hueOff val="0"/>
                <a:satOff val="0"/>
                <a:lumOff val="0"/>
                <a:alphaOff val="0"/>
                <a:shade val="63000"/>
                <a:satMod val="160000"/>
              </a:schemeClr>
            </a:gs>
            <a:gs pos="100000">
              <a:schemeClr val="dk2">
                <a:hueOff val="0"/>
                <a:satOff val="0"/>
                <a:lumOff val="0"/>
                <a:alphaOff val="0"/>
                <a:tint val="99555"/>
                <a:satMod val="155000"/>
              </a:schemeClr>
            </a:gs>
          </a:gsLst>
          <a:lin ang="5400000" scaled="1"/>
        </a:gradFill>
        <a:ln>
          <a:noFill/>
        </a:ln>
        <a:effectLst>
          <a:glow rad="70000">
            <a:schemeClr val="dk2">
              <a:hueOff val="0"/>
              <a:satOff val="0"/>
              <a:lumOff val="0"/>
              <a:alphaOff val="0"/>
              <a:tint val="30000"/>
              <a:shade val="95000"/>
              <a:satMod val="300000"/>
              <a:alpha val="50000"/>
            </a:schemeClr>
          </a:glow>
        </a:effectLst>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fr-CH" sz="1400" kern="1200" smtClean="0"/>
            <a:t>Society</a:t>
          </a:r>
          <a:endParaRPr lang="en-GB" sz="1400" kern="1200" dirty="0"/>
        </a:p>
      </dsp:txBody>
      <dsp:txXfrm>
        <a:off x="6421324" y="72308"/>
        <a:ext cx="1186903" cy="1108003"/>
      </dsp:txXfrm>
    </dsp:sp>
    <dsp:sp modelId="{00EC045B-560A-452E-BA0F-E4F33AF9CB65}">
      <dsp:nvSpPr>
        <dsp:cNvPr id="0" name=""/>
        <dsp:cNvSpPr/>
      </dsp:nvSpPr>
      <dsp:spPr>
        <a:xfrm rot="889206">
          <a:off x="4865612" y="1805071"/>
          <a:ext cx="990971" cy="428329"/>
        </a:xfrm>
        <a:prstGeom prst="rightArrow">
          <a:avLst>
            <a:gd name="adj1" fmla="val 60000"/>
            <a:gd name="adj2" fmla="val 50000"/>
          </a:avLst>
        </a:prstGeom>
        <a:gradFill rotWithShape="0">
          <a:gsLst>
            <a:gs pos="0">
              <a:schemeClr val="dk2">
                <a:tint val="60000"/>
                <a:hueOff val="0"/>
                <a:satOff val="0"/>
                <a:lumOff val="0"/>
                <a:alphaOff val="0"/>
                <a:tint val="73000"/>
                <a:satMod val="150000"/>
              </a:schemeClr>
            </a:gs>
            <a:gs pos="25000">
              <a:schemeClr val="dk2">
                <a:tint val="60000"/>
                <a:hueOff val="0"/>
                <a:satOff val="0"/>
                <a:lumOff val="0"/>
                <a:alphaOff val="0"/>
                <a:tint val="96000"/>
                <a:shade val="80000"/>
                <a:satMod val="105000"/>
              </a:schemeClr>
            </a:gs>
            <a:gs pos="38000">
              <a:schemeClr val="dk2">
                <a:tint val="60000"/>
                <a:hueOff val="0"/>
                <a:satOff val="0"/>
                <a:lumOff val="0"/>
                <a:alphaOff val="0"/>
                <a:tint val="96000"/>
                <a:shade val="59000"/>
                <a:satMod val="120000"/>
              </a:schemeClr>
            </a:gs>
            <a:gs pos="55000">
              <a:schemeClr val="dk2">
                <a:tint val="60000"/>
                <a:hueOff val="0"/>
                <a:satOff val="0"/>
                <a:lumOff val="0"/>
                <a:alphaOff val="0"/>
                <a:shade val="57000"/>
                <a:satMod val="120000"/>
              </a:schemeClr>
            </a:gs>
            <a:gs pos="80000">
              <a:schemeClr val="dk2">
                <a:tint val="60000"/>
                <a:hueOff val="0"/>
                <a:satOff val="0"/>
                <a:lumOff val="0"/>
                <a:alphaOff val="0"/>
                <a:shade val="56000"/>
                <a:satMod val="145000"/>
              </a:schemeClr>
            </a:gs>
            <a:gs pos="88000">
              <a:schemeClr val="dk2">
                <a:tint val="60000"/>
                <a:hueOff val="0"/>
                <a:satOff val="0"/>
                <a:lumOff val="0"/>
                <a:alphaOff val="0"/>
                <a:shade val="63000"/>
                <a:satMod val="160000"/>
              </a:schemeClr>
            </a:gs>
            <a:gs pos="100000">
              <a:schemeClr val="dk2">
                <a:tint val="60000"/>
                <a:hueOff val="0"/>
                <a:satOff val="0"/>
                <a:lumOff val="0"/>
                <a:alphaOff val="0"/>
                <a:tint val="99555"/>
                <a:satMod val="155000"/>
              </a:schemeClr>
            </a:gs>
          </a:gsLst>
          <a:lin ang="5400000" scaled="1"/>
        </a:gradFill>
        <a:ln>
          <a:noFill/>
        </a:ln>
        <a:effectLst>
          <a:glow rad="70000">
            <a:schemeClr val="dk2">
              <a:tint val="60000"/>
              <a:hueOff val="0"/>
              <a:satOff val="0"/>
              <a:lumOff val="0"/>
              <a:alphaOff val="0"/>
              <a:tint val="30000"/>
              <a:shade val="95000"/>
              <a:satMod val="300000"/>
              <a:alpha val="50000"/>
            </a:schemeClr>
          </a:glo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GB" sz="1400" kern="1200"/>
        </a:p>
      </dsp:txBody>
      <dsp:txXfrm>
        <a:off x="4867749" y="1874303"/>
        <a:ext cx="862472" cy="256997"/>
      </dsp:txXfrm>
    </dsp:sp>
    <dsp:sp modelId="{759284CA-BD73-4635-8B98-90417E38FF82}">
      <dsp:nvSpPr>
        <dsp:cNvPr id="0" name=""/>
        <dsp:cNvSpPr/>
      </dsp:nvSpPr>
      <dsp:spPr>
        <a:xfrm>
          <a:off x="6265714" y="1672301"/>
          <a:ext cx="1588320" cy="1592817"/>
        </a:xfrm>
        <a:prstGeom prst="ellipse">
          <a:avLst/>
        </a:prstGeom>
        <a:gradFill rotWithShape="0">
          <a:gsLst>
            <a:gs pos="0">
              <a:schemeClr val="dk2">
                <a:hueOff val="0"/>
                <a:satOff val="0"/>
                <a:lumOff val="0"/>
                <a:alphaOff val="0"/>
                <a:tint val="73000"/>
                <a:satMod val="150000"/>
              </a:schemeClr>
            </a:gs>
            <a:gs pos="25000">
              <a:schemeClr val="dk2">
                <a:hueOff val="0"/>
                <a:satOff val="0"/>
                <a:lumOff val="0"/>
                <a:alphaOff val="0"/>
                <a:tint val="96000"/>
                <a:shade val="80000"/>
                <a:satMod val="105000"/>
              </a:schemeClr>
            </a:gs>
            <a:gs pos="38000">
              <a:schemeClr val="dk2">
                <a:hueOff val="0"/>
                <a:satOff val="0"/>
                <a:lumOff val="0"/>
                <a:alphaOff val="0"/>
                <a:tint val="96000"/>
                <a:shade val="59000"/>
                <a:satMod val="120000"/>
              </a:schemeClr>
            </a:gs>
            <a:gs pos="55000">
              <a:schemeClr val="dk2">
                <a:hueOff val="0"/>
                <a:satOff val="0"/>
                <a:lumOff val="0"/>
                <a:alphaOff val="0"/>
                <a:shade val="57000"/>
                <a:satMod val="120000"/>
              </a:schemeClr>
            </a:gs>
            <a:gs pos="80000">
              <a:schemeClr val="dk2">
                <a:hueOff val="0"/>
                <a:satOff val="0"/>
                <a:lumOff val="0"/>
                <a:alphaOff val="0"/>
                <a:shade val="56000"/>
                <a:satMod val="145000"/>
              </a:schemeClr>
            </a:gs>
            <a:gs pos="88000">
              <a:schemeClr val="dk2">
                <a:hueOff val="0"/>
                <a:satOff val="0"/>
                <a:lumOff val="0"/>
                <a:alphaOff val="0"/>
                <a:shade val="63000"/>
                <a:satMod val="160000"/>
              </a:schemeClr>
            </a:gs>
            <a:gs pos="100000">
              <a:schemeClr val="dk2">
                <a:hueOff val="0"/>
                <a:satOff val="0"/>
                <a:lumOff val="0"/>
                <a:alphaOff val="0"/>
                <a:tint val="99555"/>
                <a:satMod val="155000"/>
              </a:schemeClr>
            </a:gs>
          </a:gsLst>
          <a:lin ang="5400000" scaled="1"/>
        </a:gradFill>
        <a:ln>
          <a:noFill/>
        </a:ln>
        <a:effectLst>
          <a:glow rad="70000">
            <a:schemeClr val="dk2">
              <a:hueOff val="0"/>
              <a:satOff val="0"/>
              <a:lumOff val="0"/>
              <a:alphaOff val="0"/>
              <a:tint val="30000"/>
              <a:shade val="95000"/>
              <a:satMod val="300000"/>
              <a:alpha val="50000"/>
            </a:schemeClr>
          </a:glow>
        </a:effectLst>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fr-CH" sz="1400" kern="1200" dirty="0" smtClean="0"/>
            <a:t>Key </a:t>
          </a:r>
          <a:r>
            <a:rPr lang="fr-CH" sz="1400" kern="1200" dirty="0" err="1" smtClean="0"/>
            <a:t>Stakeholders</a:t>
          </a:r>
          <a:endParaRPr lang="en-GB" sz="1400" kern="1200" dirty="0"/>
        </a:p>
      </dsp:txBody>
      <dsp:txXfrm>
        <a:off x="6498318" y="1905564"/>
        <a:ext cx="1123112" cy="1126291"/>
      </dsp:txXfrm>
    </dsp:sp>
    <dsp:sp modelId="{ECA4C56C-89C2-4AAB-93CB-16D760F96AF8}">
      <dsp:nvSpPr>
        <dsp:cNvPr id="0" name=""/>
        <dsp:cNvSpPr/>
      </dsp:nvSpPr>
      <dsp:spPr>
        <a:xfrm rot="10830101">
          <a:off x="2339329" y="1410382"/>
          <a:ext cx="689986" cy="428329"/>
        </a:xfrm>
        <a:prstGeom prst="rightArrow">
          <a:avLst>
            <a:gd name="adj1" fmla="val 60000"/>
            <a:gd name="adj2" fmla="val 50000"/>
          </a:avLst>
        </a:prstGeom>
        <a:gradFill rotWithShape="0">
          <a:gsLst>
            <a:gs pos="0">
              <a:schemeClr val="dk2">
                <a:tint val="60000"/>
                <a:hueOff val="0"/>
                <a:satOff val="0"/>
                <a:lumOff val="0"/>
                <a:alphaOff val="0"/>
                <a:tint val="73000"/>
                <a:satMod val="150000"/>
              </a:schemeClr>
            </a:gs>
            <a:gs pos="25000">
              <a:schemeClr val="dk2">
                <a:tint val="60000"/>
                <a:hueOff val="0"/>
                <a:satOff val="0"/>
                <a:lumOff val="0"/>
                <a:alphaOff val="0"/>
                <a:tint val="96000"/>
                <a:shade val="80000"/>
                <a:satMod val="105000"/>
              </a:schemeClr>
            </a:gs>
            <a:gs pos="38000">
              <a:schemeClr val="dk2">
                <a:tint val="60000"/>
                <a:hueOff val="0"/>
                <a:satOff val="0"/>
                <a:lumOff val="0"/>
                <a:alphaOff val="0"/>
                <a:tint val="96000"/>
                <a:shade val="59000"/>
                <a:satMod val="120000"/>
              </a:schemeClr>
            </a:gs>
            <a:gs pos="55000">
              <a:schemeClr val="dk2">
                <a:tint val="60000"/>
                <a:hueOff val="0"/>
                <a:satOff val="0"/>
                <a:lumOff val="0"/>
                <a:alphaOff val="0"/>
                <a:shade val="57000"/>
                <a:satMod val="120000"/>
              </a:schemeClr>
            </a:gs>
            <a:gs pos="80000">
              <a:schemeClr val="dk2">
                <a:tint val="60000"/>
                <a:hueOff val="0"/>
                <a:satOff val="0"/>
                <a:lumOff val="0"/>
                <a:alphaOff val="0"/>
                <a:shade val="56000"/>
                <a:satMod val="145000"/>
              </a:schemeClr>
            </a:gs>
            <a:gs pos="88000">
              <a:schemeClr val="dk2">
                <a:tint val="60000"/>
                <a:hueOff val="0"/>
                <a:satOff val="0"/>
                <a:lumOff val="0"/>
                <a:alphaOff val="0"/>
                <a:shade val="63000"/>
                <a:satMod val="160000"/>
              </a:schemeClr>
            </a:gs>
            <a:gs pos="100000">
              <a:schemeClr val="dk2">
                <a:tint val="60000"/>
                <a:hueOff val="0"/>
                <a:satOff val="0"/>
                <a:lumOff val="0"/>
                <a:alphaOff val="0"/>
                <a:tint val="99555"/>
                <a:satMod val="155000"/>
              </a:schemeClr>
            </a:gs>
          </a:gsLst>
          <a:lin ang="5400000" scaled="1"/>
        </a:gradFill>
        <a:ln>
          <a:noFill/>
        </a:ln>
        <a:effectLst>
          <a:glow rad="70000">
            <a:schemeClr val="dk2">
              <a:tint val="60000"/>
              <a:hueOff val="0"/>
              <a:satOff val="0"/>
              <a:lumOff val="0"/>
              <a:alphaOff val="0"/>
              <a:tint val="30000"/>
              <a:shade val="95000"/>
              <a:satMod val="300000"/>
              <a:alpha val="50000"/>
            </a:schemeClr>
          </a:glo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GB" sz="1400" kern="1200"/>
        </a:p>
      </dsp:txBody>
      <dsp:txXfrm rot="10800000">
        <a:off x="2467826" y="1496611"/>
        <a:ext cx="561487" cy="256997"/>
      </dsp:txXfrm>
    </dsp:sp>
    <dsp:sp modelId="{487CB842-0EF5-4327-9F3D-722A7729E580}">
      <dsp:nvSpPr>
        <dsp:cNvPr id="0" name=""/>
        <dsp:cNvSpPr/>
      </dsp:nvSpPr>
      <dsp:spPr>
        <a:xfrm>
          <a:off x="488426" y="866308"/>
          <a:ext cx="1525494" cy="1491379"/>
        </a:xfrm>
        <a:prstGeom prst="ellipse">
          <a:avLst/>
        </a:prstGeom>
        <a:gradFill rotWithShape="0">
          <a:gsLst>
            <a:gs pos="0">
              <a:schemeClr val="dk2">
                <a:hueOff val="0"/>
                <a:satOff val="0"/>
                <a:lumOff val="0"/>
                <a:alphaOff val="0"/>
                <a:tint val="73000"/>
                <a:satMod val="150000"/>
              </a:schemeClr>
            </a:gs>
            <a:gs pos="25000">
              <a:schemeClr val="dk2">
                <a:hueOff val="0"/>
                <a:satOff val="0"/>
                <a:lumOff val="0"/>
                <a:alphaOff val="0"/>
                <a:tint val="96000"/>
                <a:shade val="80000"/>
                <a:satMod val="105000"/>
              </a:schemeClr>
            </a:gs>
            <a:gs pos="38000">
              <a:schemeClr val="dk2">
                <a:hueOff val="0"/>
                <a:satOff val="0"/>
                <a:lumOff val="0"/>
                <a:alphaOff val="0"/>
                <a:tint val="96000"/>
                <a:shade val="59000"/>
                <a:satMod val="120000"/>
              </a:schemeClr>
            </a:gs>
            <a:gs pos="55000">
              <a:schemeClr val="dk2">
                <a:hueOff val="0"/>
                <a:satOff val="0"/>
                <a:lumOff val="0"/>
                <a:alphaOff val="0"/>
                <a:shade val="57000"/>
                <a:satMod val="120000"/>
              </a:schemeClr>
            </a:gs>
            <a:gs pos="80000">
              <a:schemeClr val="dk2">
                <a:hueOff val="0"/>
                <a:satOff val="0"/>
                <a:lumOff val="0"/>
                <a:alphaOff val="0"/>
                <a:shade val="56000"/>
                <a:satMod val="145000"/>
              </a:schemeClr>
            </a:gs>
            <a:gs pos="88000">
              <a:schemeClr val="dk2">
                <a:hueOff val="0"/>
                <a:satOff val="0"/>
                <a:lumOff val="0"/>
                <a:alphaOff val="0"/>
                <a:shade val="63000"/>
                <a:satMod val="160000"/>
              </a:schemeClr>
            </a:gs>
            <a:gs pos="100000">
              <a:schemeClr val="dk2">
                <a:hueOff val="0"/>
                <a:satOff val="0"/>
                <a:lumOff val="0"/>
                <a:alphaOff val="0"/>
                <a:tint val="99555"/>
                <a:satMod val="155000"/>
              </a:schemeClr>
            </a:gs>
          </a:gsLst>
          <a:lin ang="5400000" scaled="1"/>
        </a:gradFill>
        <a:ln>
          <a:noFill/>
        </a:ln>
        <a:effectLst>
          <a:glow rad="70000">
            <a:schemeClr val="dk2">
              <a:hueOff val="0"/>
              <a:satOff val="0"/>
              <a:lumOff val="0"/>
              <a:alphaOff val="0"/>
              <a:tint val="30000"/>
              <a:shade val="95000"/>
              <a:satMod val="300000"/>
              <a:alpha val="50000"/>
            </a:schemeClr>
          </a:glow>
        </a:effectLst>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fr-CH" sz="1400" kern="1200" dirty="0" smtClean="0"/>
            <a:t>CERN </a:t>
          </a:r>
          <a:r>
            <a:rPr lang="fr-CH" sz="1400" kern="1200" dirty="0" err="1" smtClean="0"/>
            <a:t>Researchers</a:t>
          </a:r>
          <a:endParaRPr lang="en-GB" sz="1400" kern="1200" dirty="0"/>
        </a:p>
      </dsp:txBody>
      <dsp:txXfrm>
        <a:off x="711829" y="1084715"/>
        <a:ext cx="1078688" cy="1054565"/>
      </dsp:txXfrm>
    </dsp:sp>
  </dsp:spTree>
</dsp:drawing>
</file>

<file path=ppt/diagrams/layout1.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BD30BFE-8B68-453A-974A-01291161ACBC}" type="datetimeFigureOut">
              <a:rPr lang="en-US" smtClean="0"/>
              <a:pPr/>
              <a:t>5/1/16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67785E5-0F1D-4F68-9E58-1244B824460A}" type="slidenum">
              <a:rPr lang="en-US" smtClean="0"/>
              <a:pPr/>
              <a:t>‹#›</a:t>
            </a:fld>
            <a:endParaRPr lang="en-US"/>
          </a:p>
        </p:txBody>
      </p:sp>
    </p:spTree>
    <p:extLst>
      <p:ext uri="{BB962C8B-B14F-4D97-AF65-F5344CB8AC3E}">
        <p14:creationId xmlns:p14="http://schemas.microsoft.com/office/powerpoint/2010/main" val="14494247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67785E5-0F1D-4F68-9E58-1244B824460A}" type="slidenum">
              <a:rPr lang="en-US" smtClean="0"/>
              <a:pPr/>
              <a:t>1</a:t>
            </a:fld>
            <a:endParaRPr lang="en-US"/>
          </a:p>
        </p:txBody>
      </p:sp>
    </p:spTree>
    <p:extLst>
      <p:ext uri="{BB962C8B-B14F-4D97-AF65-F5344CB8AC3E}">
        <p14:creationId xmlns:p14="http://schemas.microsoft.com/office/powerpoint/2010/main" val="10332375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67785E5-0F1D-4F68-9E58-1244B824460A}" type="slidenum">
              <a:rPr lang="en-US" smtClean="0"/>
              <a:pPr/>
              <a:t>6</a:t>
            </a:fld>
            <a:endParaRPr lang="en-US"/>
          </a:p>
        </p:txBody>
      </p:sp>
    </p:spTree>
    <p:extLst>
      <p:ext uri="{BB962C8B-B14F-4D97-AF65-F5344CB8AC3E}">
        <p14:creationId xmlns:p14="http://schemas.microsoft.com/office/powerpoint/2010/main" val="7025990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There is ongoing work on creating a policy</a:t>
            </a:r>
            <a:r>
              <a:rPr lang="en-US" baseline="0" dirty="0" smtClean="0"/>
              <a:t> on start-up companies to provide </a:t>
            </a:r>
            <a:r>
              <a:rPr lang="en-US" sz="1200" b="0" kern="1200" dirty="0" smtClean="0">
                <a:solidFill>
                  <a:schemeClr val="tx1"/>
                </a:solidFill>
                <a:effectLst/>
                <a:latin typeface="+mn-lt"/>
                <a:ea typeface="+mn-ea"/>
                <a:cs typeface="+mn-cs"/>
              </a:rPr>
              <a:t>clear and easily available guidelines on how internal and external people can engage in entrepreneurship with CERN,</a:t>
            </a:r>
            <a:r>
              <a:rPr lang="en-US" sz="1200" b="0" kern="1200" baseline="0" dirty="0" smtClean="0">
                <a:solidFill>
                  <a:schemeClr val="tx1"/>
                </a:solidFill>
                <a:effectLst/>
                <a:latin typeface="+mn-lt"/>
                <a:ea typeface="+mn-ea"/>
                <a:cs typeface="+mn-cs"/>
              </a:rPr>
              <a:t> and set the course for CERN’s engagement in this process. </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kern="1200" baseline="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kern="1200" baseline="0" dirty="0" smtClean="0">
                <a:solidFill>
                  <a:schemeClr val="tx1"/>
                </a:solidFill>
                <a:effectLst/>
                <a:latin typeface="+mn-lt"/>
                <a:ea typeface="+mn-ea"/>
                <a:cs typeface="+mn-cs"/>
              </a:rPr>
              <a:t>Several activities have and will be hosted this year on entrepreneurship. The entrepreneurship meet-up will me mentioned in the next slide. </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kern="1200" baseline="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kern="1200" baseline="0" dirty="0" smtClean="0">
                <a:solidFill>
                  <a:schemeClr val="tx1"/>
                </a:solidFill>
                <a:effectLst/>
                <a:latin typeface="+mn-lt"/>
                <a:ea typeface="+mn-ea"/>
                <a:cs typeface="+mn-cs"/>
              </a:rPr>
              <a:t>The global entrepreneurship week is an event that takes place in many different cities around the world in November to emphasize and inspire to entrepreneurship. In Geneva it is coordinated by the University of Geneva. CERN contributed with one session at the university last year, and will contribute with one session at CERN and one at the university this year. (</a:t>
            </a:r>
            <a:r>
              <a:rPr lang="en-US" dirty="0" smtClean="0"/>
              <a:t>http://</a:t>
            </a:r>
            <a:r>
              <a:rPr lang="en-US" dirty="0" err="1" smtClean="0"/>
              <a:t>www.liberezvosidees.ch</a:t>
            </a:r>
            <a:r>
              <a:rPr lang="en-US" dirty="0" smtClean="0"/>
              <a:t>/</a:t>
            </a:r>
            <a:r>
              <a:rPr lang="en-US" sz="1200" b="0" kern="1200" baseline="0" dirty="0" smtClean="0">
                <a:solidFill>
                  <a:schemeClr val="tx1"/>
                </a:solidFill>
                <a:effectLst/>
                <a:latin typeface="+mn-lt"/>
                <a:ea typeface="+mn-ea"/>
                <a:cs typeface="+mn-cs"/>
              </a:rPr>
              <a:t>)</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kern="1200" baseline="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kern="1200" baseline="0" dirty="0" smtClean="0">
                <a:solidFill>
                  <a:schemeClr val="tx1"/>
                </a:solidFill>
                <a:effectLst/>
                <a:latin typeface="+mn-lt"/>
                <a:ea typeface="+mn-ea"/>
                <a:cs typeface="+mn-cs"/>
              </a:rPr>
              <a:t>CERN-NTNU Screening Week is an annual 1 week training </a:t>
            </a:r>
            <a:r>
              <a:rPr lang="en-US" sz="1200" b="0" kern="1200" baseline="0" dirty="0" err="1" smtClean="0">
                <a:solidFill>
                  <a:schemeClr val="tx1"/>
                </a:solidFill>
                <a:effectLst/>
                <a:latin typeface="+mn-lt"/>
                <a:ea typeface="+mn-ea"/>
                <a:cs typeface="+mn-cs"/>
              </a:rPr>
              <a:t>programme</a:t>
            </a:r>
            <a:r>
              <a:rPr lang="en-US" sz="1200" b="0" kern="1200" baseline="0" dirty="0" smtClean="0">
                <a:solidFill>
                  <a:schemeClr val="tx1"/>
                </a:solidFill>
                <a:effectLst/>
                <a:latin typeface="+mn-lt"/>
                <a:ea typeface="+mn-ea"/>
                <a:cs typeface="+mn-cs"/>
              </a:rPr>
              <a:t> for entrepreneurship students done with the Norwegian University of Science and Technology (NTNU). 30 Students come to CERN to evaluate the commercial potential of CERN technologies. A few students tried to start companies based on the technologies, one which has been successful, TIND Technologies. The screening week started in 2008. </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kern="1200" baseline="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kern="1200" baseline="0" dirty="0" smtClean="0">
                <a:solidFill>
                  <a:schemeClr val="tx1"/>
                </a:solidFill>
                <a:effectLst/>
                <a:latin typeface="+mn-lt"/>
                <a:ea typeface="+mn-ea"/>
                <a:cs typeface="+mn-cs"/>
              </a:rPr>
              <a:t>In addition support on entrepreneurship has been provided to THE Port </a:t>
            </a:r>
            <a:r>
              <a:rPr lang="en-US" sz="1200" b="0" kern="1200" baseline="0" dirty="0" err="1" smtClean="0">
                <a:solidFill>
                  <a:schemeClr val="tx1"/>
                </a:solidFill>
                <a:effectLst/>
                <a:latin typeface="+mn-lt"/>
                <a:ea typeface="+mn-ea"/>
                <a:cs typeface="+mn-cs"/>
              </a:rPr>
              <a:t>hackathon</a:t>
            </a:r>
            <a:r>
              <a:rPr lang="en-US" sz="1200" b="0" kern="1200" baseline="0" dirty="0" smtClean="0">
                <a:solidFill>
                  <a:schemeClr val="tx1"/>
                </a:solidFill>
                <a:effectLst/>
                <a:latin typeface="+mn-lt"/>
                <a:ea typeface="+mn-ea"/>
                <a:cs typeface="+mn-cs"/>
              </a:rPr>
              <a:t>, an event arranged by the association THE Port in </a:t>
            </a:r>
            <a:r>
              <a:rPr lang="en-US" sz="1200" b="0" kern="1200" baseline="0" dirty="0" err="1" smtClean="0">
                <a:solidFill>
                  <a:schemeClr val="tx1"/>
                </a:solidFill>
                <a:effectLst/>
                <a:latin typeface="+mn-lt"/>
                <a:ea typeface="+mn-ea"/>
                <a:cs typeface="+mn-cs"/>
              </a:rPr>
              <a:t>IdeaSquare</a:t>
            </a:r>
            <a:r>
              <a:rPr lang="en-US" sz="1200" b="0" kern="1200" baseline="0" dirty="0" smtClean="0">
                <a:solidFill>
                  <a:schemeClr val="tx1"/>
                </a:solidFill>
                <a:effectLst/>
                <a:latin typeface="+mn-lt"/>
                <a:ea typeface="+mn-ea"/>
                <a:cs typeface="+mn-cs"/>
              </a:rPr>
              <a:t> at CERN, where NGO, such as the UN and the ICRC provides challenges, which multidisciplinary teams have a weekend to create a solution to, including a prototype (http://</a:t>
            </a:r>
            <a:r>
              <a:rPr lang="en-US" sz="1200" b="0" kern="1200" baseline="0" dirty="0" err="1" smtClean="0">
                <a:solidFill>
                  <a:schemeClr val="tx1"/>
                </a:solidFill>
                <a:effectLst/>
                <a:latin typeface="+mn-lt"/>
                <a:ea typeface="+mn-ea"/>
                <a:cs typeface="+mn-cs"/>
              </a:rPr>
              <a:t>theport.ch</a:t>
            </a:r>
            <a:r>
              <a:rPr lang="en-US" sz="1200" b="0" kern="1200" baseline="0" dirty="0" smtClean="0">
                <a:solidFill>
                  <a:schemeClr val="tx1"/>
                </a:solidFill>
                <a:effectLst/>
                <a:latin typeface="+mn-lt"/>
                <a:ea typeface="+mn-ea"/>
                <a:cs typeface="+mn-cs"/>
              </a:rPr>
              <a:t>/)</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kern="1200" baseline="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kern="1200" baseline="0" dirty="0" smtClean="0">
                <a:solidFill>
                  <a:schemeClr val="tx1"/>
                </a:solidFill>
                <a:effectLst/>
                <a:latin typeface="+mn-lt"/>
                <a:ea typeface="+mn-ea"/>
                <a:cs typeface="+mn-cs"/>
              </a:rPr>
              <a:t>Support has also been provided to the Challenge Based Innovation </a:t>
            </a:r>
            <a:r>
              <a:rPr lang="en-US" sz="1200" b="0" kern="1200" baseline="0" dirty="0" err="1" smtClean="0">
                <a:solidFill>
                  <a:schemeClr val="tx1"/>
                </a:solidFill>
                <a:effectLst/>
                <a:latin typeface="+mn-lt"/>
                <a:ea typeface="+mn-ea"/>
                <a:cs typeface="+mn-cs"/>
              </a:rPr>
              <a:t>Programme</a:t>
            </a:r>
            <a:r>
              <a:rPr lang="en-US" sz="1200" b="0" kern="1200" baseline="0" dirty="0" smtClean="0">
                <a:solidFill>
                  <a:schemeClr val="tx1"/>
                </a:solidFill>
                <a:effectLst/>
                <a:latin typeface="+mn-lt"/>
                <a:ea typeface="+mn-ea"/>
                <a:cs typeface="+mn-cs"/>
              </a:rPr>
              <a:t>, a student </a:t>
            </a:r>
            <a:r>
              <a:rPr lang="en-US" sz="1200" b="0" kern="1200" baseline="0" dirty="0" err="1" smtClean="0">
                <a:solidFill>
                  <a:schemeClr val="tx1"/>
                </a:solidFill>
                <a:effectLst/>
                <a:latin typeface="+mn-lt"/>
                <a:ea typeface="+mn-ea"/>
                <a:cs typeface="+mn-cs"/>
              </a:rPr>
              <a:t>programme</a:t>
            </a:r>
            <a:r>
              <a:rPr lang="en-US" sz="1200" b="0" kern="1200" baseline="0" dirty="0" smtClean="0">
                <a:solidFill>
                  <a:schemeClr val="tx1"/>
                </a:solidFill>
                <a:effectLst/>
                <a:latin typeface="+mn-lt"/>
                <a:ea typeface="+mn-ea"/>
                <a:cs typeface="+mn-cs"/>
              </a:rPr>
              <a:t> in </a:t>
            </a:r>
            <a:r>
              <a:rPr lang="en-US" sz="1200" b="0" kern="1200" baseline="0" dirty="0" err="1" smtClean="0">
                <a:solidFill>
                  <a:schemeClr val="tx1"/>
                </a:solidFill>
                <a:effectLst/>
                <a:latin typeface="+mn-lt"/>
                <a:ea typeface="+mn-ea"/>
                <a:cs typeface="+mn-cs"/>
              </a:rPr>
              <a:t>IdeaSquare</a:t>
            </a:r>
            <a:r>
              <a:rPr lang="en-US" sz="1200" b="0" kern="1200" baseline="0" dirty="0" smtClean="0">
                <a:solidFill>
                  <a:schemeClr val="tx1"/>
                </a:solidFill>
                <a:effectLst/>
                <a:latin typeface="+mn-lt"/>
                <a:ea typeface="+mn-ea"/>
                <a:cs typeface="+mn-cs"/>
              </a:rPr>
              <a:t>. It is</a:t>
            </a:r>
            <a:r>
              <a:rPr lang="en-US" dirty="0" smtClean="0"/>
              <a:t> organized and coordinated in collaboration with universities and business schools. Using the design thinking </a:t>
            </a:r>
            <a:r>
              <a:rPr lang="en-US" dirty="0" err="1" smtClean="0"/>
              <a:t>philosopy</a:t>
            </a:r>
            <a:r>
              <a:rPr lang="en-US" dirty="0" smtClean="0"/>
              <a:t> and inspiration from CERN the students</a:t>
            </a:r>
            <a:r>
              <a:rPr lang="en-US" baseline="0" dirty="0" smtClean="0"/>
              <a:t> work on solving large challenges, sometimes provided by external sponsors or NGOs</a:t>
            </a:r>
            <a:r>
              <a:rPr lang="en-US" dirty="0" smtClean="0"/>
              <a:t> </a:t>
            </a:r>
            <a:r>
              <a:rPr lang="en-US" sz="1200" b="0" kern="1200" baseline="0" dirty="0" smtClean="0">
                <a:solidFill>
                  <a:schemeClr val="tx1"/>
                </a:solidFill>
                <a:effectLst/>
                <a:latin typeface="+mn-lt"/>
                <a:ea typeface="+mn-ea"/>
                <a:cs typeface="+mn-cs"/>
              </a:rPr>
              <a:t>(http://</a:t>
            </a:r>
            <a:r>
              <a:rPr lang="en-US" sz="1200" b="0" kern="1200" baseline="0" dirty="0" err="1" smtClean="0">
                <a:solidFill>
                  <a:schemeClr val="tx1"/>
                </a:solidFill>
                <a:effectLst/>
                <a:latin typeface="+mn-lt"/>
                <a:ea typeface="+mn-ea"/>
                <a:cs typeface="+mn-cs"/>
              </a:rPr>
              <a:t>ideasquare.web.cern.ch</a:t>
            </a:r>
            <a:r>
              <a:rPr lang="en-US" sz="1200" b="0" kern="1200" baseline="0" dirty="0" smtClean="0">
                <a:solidFill>
                  <a:schemeClr val="tx1"/>
                </a:solidFill>
                <a:effectLst/>
                <a:latin typeface="+mn-lt"/>
                <a:ea typeface="+mn-ea"/>
                <a:cs typeface="+mn-cs"/>
              </a:rPr>
              <a:t>/content/</a:t>
            </a:r>
            <a:r>
              <a:rPr lang="en-US" sz="1200" b="0" kern="1200" baseline="0" dirty="0" err="1" smtClean="0">
                <a:solidFill>
                  <a:schemeClr val="tx1"/>
                </a:solidFill>
                <a:effectLst/>
                <a:latin typeface="+mn-lt"/>
                <a:ea typeface="+mn-ea"/>
                <a:cs typeface="+mn-cs"/>
              </a:rPr>
              <a:t>cbi</a:t>
            </a:r>
            <a:r>
              <a:rPr lang="en-US" sz="1200" b="0" kern="1200" baseline="0" dirty="0" smtClean="0">
                <a:solidFill>
                  <a:schemeClr val="tx1"/>
                </a:solidFill>
                <a:effectLst/>
                <a:latin typeface="+mn-lt"/>
                <a:ea typeface="+mn-ea"/>
                <a:cs typeface="+mn-cs"/>
              </a:rPr>
              <a:t>-course-challenge-based-innovation).</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kern="1200" baseline="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kern="1200" baseline="0" dirty="0" smtClean="0">
                <a:solidFill>
                  <a:schemeClr val="tx1"/>
                </a:solidFill>
                <a:effectLst/>
                <a:latin typeface="+mn-lt"/>
                <a:ea typeface="+mn-ea"/>
                <a:cs typeface="+mn-cs"/>
              </a:rPr>
              <a:t>Finally, material that can be used by CERN people looking into creating a start-up has been made and is ready for use. Currently, given out only per request as a way of getting in touch with these people early in their process. </a:t>
            </a:r>
          </a:p>
        </p:txBody>
      </p:sp>
      <p:sp>
        <p:nvSpPr>
          <p:cNvPr id="4" name="Slide Number Placeholder 3"/>
          <p:cNvSpPr>
            <a:spLocks noGrp="1"/>
          </p:cNvSpPr>
          <p:nvPr>
            <p:ph type="sldNum" sz="quarter" idx="10"/>
          </p:nvPr>
        </p:nvSpPr>
        <p:spPr/>
        <p:txBody>
          <a:bodyPr/>
          <a:lstStyle/>
          <a:p>
            <a:fld id="{E619FC08-673A-3149-BD94-085E894C88E2}" type="slidenum">
              <a:rPr lang="en-US" smtClean="0"/>
              <a:t>23</a:t>
            </a:fld>
            <a:endParaRPr lang="en-US"/>
          </a:p>
        </p:txBody>
      </p:sp>
    </p:spTree>
    <p:extLst>
      <p:ext uri="{BB962C8B-B14F-4D97-AF65-F5344CB8AC3E}">
        <p14:creationId xmlns:p14="http://schemas.microsoft.com/office/powerpoint/2010/main" val="19554691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Every other week, KT organizes meetings where CERN people who are interested in entrepreneurship and innovation can meet. These informal meetings have an overarching topic, sometimes introduced by external guest speakers, other times by CERN people with extensive knowledge on a specific subject.</a:t>
            </a:r>
          </a:p>
          <a:p>
            <a:endParaRPr lang="en-US" dirty="0" smtClean="0"/>
          </a:p>
          <a:p>
            <a:pPr marL="0" indent="0">
              <a:buNone/>
            </a:pPr>
            <a:r>
              <a:rPr lang="en-US" dirty="0" smtClean="0"/>
              <a:t>Usually around 20 people show up each time, some</a:t>
            </a:r>
            <a:r>
              <a:rPr lang="en-US" baseline="0" dirty="0" smtClean="0"/>
              <a:t> regulars and some new people. There per today </a:t>
            </a:r>
            <a:r>
              <a:rPr lang="en-US" dirty="0" smtClean="0"/>
              <a:t>120 people on mailing list.</a:t>
            </a:r>
          </a:p>
          <a:p>
            <a:pPr marL="0" indent="0">
              <a:buNone/>
            </a:pPr>
            <a:endParaRPr lang="en-US" dirty="0" smtClean="0"/>
          </a:p>
          <a:p>
            <a:pPr marL="0" indent="0">
              <a:buNone/>
            </a:pPr>
            <a:r>
              <a:rPr lang="en-US" dirty="0" smtClean="0"/>
              <a:t>During</a:t>
            </a:r>
            <a:r>
              <a:rPr lang="en-US" baseline="0" dirty="0" smtClean="0"/>
              <a:t> the summer a pitching competition was arranged, where 13, students, fellows and users pitched their ideas in front of a panel of judges. This event attracted around 60 people in total from CERN. </a:t>
            </a:r>
            <a:endParaRPr lang="en-US" dirty="0" smtClean="0"/>
          </a:p>
          <a:p>
            <a:endParaRPr lang="en-US" dirty="0"/>
          </a:p>
        </p:txBody>
      </p:sp>
      <p:sp>
        <p:nvSpPr>
          <p:cNvPr id="4" name="Slide Number Placeholder 3"/>
          <p:cNvSpPr>
            <a:spLocks noGrp="1"/>
          </p:cNvSpPr>
          <p:nvPr>
            <p:ph type="sldNum" sz="quarter" idx="10"/>
          </p:nvPr>
        </p:nvSpPr>
        <p:spPr/>
        <p:txBody>
          <a:bodyPr/>
          <a:lstStyle/>
          <a:p>
            <a:fld id="{E619FC08-673A-3149-BD94-085E894C88E2}" type="slidenum">
              <a:rPr lang="en-US" smtClean="0"/>
              <a:t>24</a:t>
            </a:fld>
            <a:endParaRPr lang="en-US"/>
          </a:p>
        </p:txBody>
      </p:sp>
    </p:spTree>
    <p:extLst>
      <p:ext uri="{BB962C8B-B14F-4D97-AF65-F5344CB8AC3E}">
        <p14:creationId xmlns:p14="http://schemas.microsoft.com/office/powerpoint/2010/main" val="3025322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67785E5-0F1D-4F68-9E58-1244B824460A}" type="slidenum">
              <a:rPr lang="en-US" smtClean="0"/>
              <a:pPr/>
              <a:t>28</a:t>
            </a:fld>
            <a:endParaRPr lang="en-US"/>
          </a:p>
        </p:txBody>
      </p:sp>
    </p:spTree>
    <p:extLst>
      <p:ext uri="{BB962C8B-B14F-4D97-AF65-F5344CB8AC3E}">
        <p14:creationId xmlns:p14="http://schemas.microsoft.com/office/powerpoint/2010/main" val="16866799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67785E5-0F1D-4F68-9E58-1244B824460A}" type="slidenum">
              <a:rPr lang="en-US" smtClean="0"/>
              <a:pPr/>
              <a:t>29</a:t>
            </a:fld>
            <a:endParaRPr lang="en-US"/>
          </a:p>
        </p:txBody>
      </p:sp>
    </p:spTree>
    <p:extLst>
      <p:ext uri="{BB962C8B-B14F-4D97-AF65-F5344CB8AC3E}">
        <p14:creationId xmlns:p14="http://schemas.microsoft.com/office/powerpoint/2010/main" val="2677416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e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emf"/></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emf"/></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Ref idx="1001">
        <a:schemeClr val="bg2"/>
      </p:bgRef>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072440" y="2999945"/>
            <a:ext cx="1102596" cy="1091515"/>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en-US" smtClean="0"/>
              <a:t>Click to edit Master title style</a:t>
            </a:r>
            <a:endParaRPr kumimoji="0" lang="en-US"/>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smtClean="0"/>
              <a:t>Drag picture to placeholder or click icon to add</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Espace réservé pour une image  4"/>
          <p:cNvSpPr>
            <a:spLocks noGrp="1"/>
          </p:cNvSpPr>
          <p:nvPr>
            <p:ph type="pic" sz="quarter" idx="10" hasCustomPrompt="1"/>
          </p:nvPr>
        </p:nvSpPr>
        <p:spPr>
          <a:xfrm>
            <a:off x="996950" y="6210300"/>
            <a:ext cx="7687104" cy="552450"/>
          </a:xfrm>
        </p:spPr>
        <p:txBody>
          <a:bodyPr/>
          <a:lstStyle/>
          <a:p>
            <a:r>
              <a:rPr lang="fr-FR" dirty="0" smtClean="0"/>
              <a:t>LOGO</a:t>
            </a:r>
            <a:endParaRPr lang="fr-FR"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en-US" smtClean="0"/>
              <a:t>Click to edit Master title style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Espace réservé pour une image  4"/>
          <p:cNvSpPr>
            <a:spLocks noGrp="1"/>
          </p:cNvSpPr>
          <p:nvPr>
            <p:ph type="pic" sz="quarter" idx="10" hasCustomPrompt="1"/>
          </p:nvPr>
        </p:nvSpPr>
        <p:spPr>
          <a:xfrm>
            <a:off x="996950" y="6210300"/>
            <a:ext cx="7687104" cy="552450"/>
          </a:xfrm>
        </p:spPr>
        <p:txBody>
          <a:bodyPr/>
          <a:lstStyle/>
          <a:p>
            <a:r>
              <a:rPr lang="fr-FR" dirty="0" smtClean="0"/>
              <a:t>LOGO</a:t>
            </a:r>
            <a:endParaRPr lang="fr-FR" dirty="0"/>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Espace réservé pour une image  4"/>
          <p:cNvSpPr>
            <a:spLocks noGrp="1"/>
          </p:cNvSpPr>
          <p:nvPr>
            <p:ph type="pic" sz="quarter" idx="10" hasCustomPrompt="1"/>
          </p:nvPr>
        </p:nvSpPr>
        <p:spPr>
          <a:xfrm>
            <a:off x="996950" y="6210300"/>
            <a:ext cx="7687104" cy="552450"/>
          </a:xfrm>
        </p:spPr>
        <p:txBody>
          <a:bodyPr/>
          <a:lstStyle/>
          <a:p>
            <a:r>
              <a:rPr lang="fr-FR" dirty="0" smtClean="0"/>
              <a:t>LOGO</a:t>
            </a:r>
            <a:endParaRPr lang="fr-FR" dirty="0"/>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Vide">
    <p:spTree>
      <p:nvGrpSpPr>
        <p:cNvPr id="1" name=""/>
        <p:cNvGrpSpPr/>
        <p:nvPr/>
      </p:nvGrpSpPr>
      <p:grpSpPr>
        <a:xfrm>
          <a:off x="0" y="0"/>
          <a:ext cx="0" cy="0"/>
          <a:chOff x="0" y="0"/>
          <a:chExt cx="0" cy="0"/>
        </a:xfrm>
      </p:grpSpPr>
      <p:sp>
        <p:nvSpPr>
          <p:cNvPr id="2" name="Espace réservé pour une image  4"/>
          <p:cNvSpPr>
            <a:spLocks noGrp="1"/>
          </p:cNvSpPr>
          <p:nvPr>
            <p:ph type="pic" sz="quarter" idx="10" hasCustomPrompt="1"/>
          </p:nvPr>
        </p:nvSpPr>
        <p:spPr>
          <a:xfrm>
            <a:off x="996950" y="6210300"/>
            <a:ext cx="7687104" cy="552450"/>
          </a:xfrm>
        </p:spPr>
        <p:txBody>
          <a:bodyPr/>
          <a:lstStyle/>
          <a:p>
            <a:r>
              <a:rPr lang="fr-FR" dirty="0" smtClean="0"/>
              <a:t>LOGO</a:t>
            </a:r>
            <a:endParaRPr lang="fr-FR" dirty="0"/>
          </a:p>
        </p:txBody>
      </p:sp>
    </p:spTree>
    <p:extLst>
      <p:ext uri="{BB962C8B-B14F-4D97-AF65-F5344CB8AC3E}">
        <p14:creationId xmlns:p14="http://schemas.microsoft.com/office/powerpoint/2010/main" val="4175510995"/>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5_Vide">
    <p:spTree>
      <p:nvGrpSpPr>
        <p:cNvPr id="1" name=""/>
        <p:cNvGrpSpPr/>
        <p:nvPr/>
      </p:nvGrpSpPr>
      <p:grpSpPr>
        <a:xfrm>
          <a:off x="0" y="0"/>
          <a:ext cx="0" cy="0"/>
          <a:chOff x="0" y="0"/>
          <a:chExt cx="0" cy="0"/>
        </a:xfrm>
      </p:grpSpPr>
      <p:sp>
        <p:nvSpPr>
          <p:cNvPr id="2" name="Espace réservé pour une image  4"/>
          <p:cNvSpPr>
            <a:spLocks noGrp="1"/>
          </p:cNvSpPr>
          <p:nvPr>
            <p:ph type="pic" sz="quarter" idx="10" hasCustomPrompt="1"/>
          </p:nvPr>
        </p:nvSpPr>
        <p:spPr>
          <a:xfrm>
            <a:off x="996950" y="6210300"/>
            <a:ext cx="7687104" cy="552450"/>
          </a:xfrm>
        </p:spPr>
        <p:txBody>
          <a:bodyPr/>
          <a:lstStyle/>
          <a:p>
            <a:r>
              <a:rPr lang="fr-FR" dirty="0" smtClean="0"/>
              <a:t>LOGO</a:t>
            </a:r>
            <a:endParaRPr lang="fr-FR" dirty="0"/>
          </a:p>
        </p:txBody>
      </p:sp>
    </p:spTree>
    <p:extLst>
      <p:ext uri="{BB962C8B-B14F-4D97-AF65-F5344CB8AC3E}">
        <p14:creationId xmlns:p14="http://schemas.microsoft.com/office/powerpoint/2010/main" val="3075789258"/>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3_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196020722"/>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07293BBA-B2EE-524A-B8B7-CFF0A7F4F04D}" type="datetimeFigureOut">
              <a:rPr lang="en-US" smtClean="0"/>
              <a:t>5/1/16</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DC64E4CB-696C-1E49-85E0-D76C0027D99C}" type="slidenum">
              <a:rPr lang="en-US" smtClean="0"/>
              <a:t>‹#›</a:t>
            </a:fld>
            <a:endParaRPr lang="en-US"/>
          </a:p>
        </p:txBody>
      </p:sp>
    </p:spTree>
    <p:extLst>
      <p:ext uri="{BB962C8B-B14F-4D97-AF65-F5344CB8AC3E}">
        <p14:creationId xmlns:p14="http://schemas.microsoft.com/office/powerpoint/2010/main" val="85819555"/>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4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Espace réservé pour une image  4"/>
          <p:cNvSpPr>
            <a:spLocks noGrp="1"/>
          </p:cNvSpPr>
          <p:nvPr>
            <p:ph type="pic" sz="quarter" idx="10" hasCustomPrompt="1"/>
          </p:nvPr>
        </p:nvSpPr>
        <p:spPr>
          <a:xfrm>
            <a:off x="996950" y="6210300"/>
            <a:ext cx="7687104" cy="552450"/>
          </a:xfrm>
        </p:spPr>
        <p:txBody>
          <a:bodyPr/>
          <a:lstStyle/>
          <a:p>
            <a:r>
              <a:rPr lang="fr-FR" dirty="0" smtClean="0"/>
              <a:t>LOGO</a:t>
            </a:r>
            <a:endParaRPr lang="fr-FR" dirty="0"/>
          </a:p>
        </p:txBody>
      </p:sp>
    </p:spTree>
    <p:extLst>
      <p:ext uri="{BB962C8B-B14F-4D97-AF65-F5344CB8AC3E}">
        <p14:creationId xmlns:p14="http://schemas.microsoft.com/office/powerpoint/2010/main" val="2005403547"/>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6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Espace réservé pour une image  4"/>
          <p:cNvSpPr>
            <a:spLocks noGrp="1"/>
          </p:cNvSpPr>
          <p:nvPr>
            <p:ph type="pic" sz="quarter" idx="10" hasCustomPrompt="1"/>
          </p:nvPr>
        </p:nvSpPr>
        <p:spPr>
          <a:xfrm>
            <a:off x="996950" y="6210300"/>
            <a:ext cx="7687104" cy="552450"/>
          </a:xfrm>
        </p:spPr>
        <p:txBody>
          <a:bodyPr/>
          <a:lstStyle/>
          <a:p>
            <a:r>
              <a:rPr lang="fr-FR" dirty="0" smtClean="0"/>
              <a:t>LOGO</a:t>
            </a:r>
            <a:endParaRPr lang="fr-FR" dirty="0"/>
          </a:p>
        </p:txBody>
      </p:sp>
    </p:spTree>
    <p:extLst>
      <p:ext uri="{BB962C8B-B14F-4D97-AF65-F5344CB8AC3E}">
        <p14:creationId xmlns:p14="http://schemas.microsoft.com/office/powerpoint/2010/main" val="194742434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2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userDrawn="1"/>
        </p:nvPicPr>
        <p:blipFill rotWithShape="1">
          <a:blip r:embed="rId2" cstate="email">
            <a:extLst>
              <a:ext uri="{28A0092B-C50C-407E-A947-70E740481C1C}">
                <a14:useLocalDpi xmlns:a14="http://schemas.microsoft.com/office/drawing/2010/main"/>
              </a:ext>
            </a:extLst>
          </a:blip>
          <a:srcRect b="20506"/>
          <a:stretch/>
        </p:blipFill>
        <p:spPr>
          <a:xfrm>
            <a:off x="3974592" y="2878269"/>
            <a:ext cx="1221946" cy="1216911"/>
          </a:xfrm>
          <a:prstGeom prst="rect">
            <a:avLst/>
          </a:prstGeom>
        </p:spPr>
      </p:pic>
      <p:sp>
        <p:nvSpPr>
          <p:cNvPr id="4" name="TextBox 3"/>
          <p:cNvSpPr txBox="1"/>
          <p:nvPr userDrawn="1"/>
        </p:nvSpPr>
        <p:spPr>
          <a:xfrm>
            <a:off x="3096758" y="4394827"/>
            <a:ext cx="2943271" cy="369332"/>
          </a:xfrm>
          <a:prstGeom prst="rect">
            <a:avLst/>
          </a:prstGeom>
          <a:noFill/>
        </p:spPr>
        <p:txBody>
          <a:bodyPr wrap="none" rtlCol="0">
            <a:spAutoFit/>
          </a:bodyPr>
          <a:lstStyle/>
          <a:p>
            <a:r>
              <a:rPr lang="en-US" dirty="0" err="1" smtClean="0"/>
              <a:t>cern.ch</a:t>
            </a:r>
            <a:r>
              <a:rPr lang="en-US" dirty="0" smtClean="0"/>
              <a:t>/</a:t>
            </a:r>
            <a:r>
              <a:rPr lang="en-US" dirty="0" err="1" smtClean="0"/>
              <a:t>knowledgetransfer</a:t>
            </a:r>
            <a:endParaRPr lang="en-US" dirty="0"/>
          </a:p>
        </p:txBody>
      </p:sp>
    </p:spTree>
    <p:extLst>
      <p:ext uri="{BB962C8B-B14F-4D97-AF65-F5344CB8AC3E}">
        <p14:creationId xmlns:p14="http://schemas.microsoft.com/office/powerpoint/2010/main" val="221126423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7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Espace réservé pour une image  4"/>
          <p:cNvSpPr>
            <a:spLocks noGrp="1"/>
          </p:cNvSpPr>
          <p:nvPr>
            <p:ph type="pic" sz="quarter" idx="10" hasCustomPrompt="1"/>
          </p:nvPr>
        </p:nvSpPr>
        <p:spPr>
          <a:xfrm>
            <a:off x="996950" y="6210300"/>
            <a:ext cx="7687104" cy="552450"/>
          </a:xfrm>
        </p:spPr>
        <p:txBody>
          <a:bodyPr/>
          <a:lstStyle/>
          <a:p>
            <a:r>
              <a:rPr lang="fr-FR" dirty="0" smtClean="0"/>
              <a:t>LOGO</a:t>
            </a:r>
            <a:endParaRPr lang="fr-FR" dirty="0"/>
          </a:p>
        </p:txBody>
      </p:sp>
    </p:spTree>
    <p:extLst>
      <p:ext uri="{BB962C8B-B14F-4D97-AF65-F5344CB8AC3E}">
        <p14:creationId xmlns:p14="http://schemas.microsoft.com/office/powerpoint/2010/main" val="752799292"/>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8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Espace réservé pour une image  4"/>
          <p:cNvSpPr>
            <a:spLocks noGrp="1"/>
          </p:cNvSpPr>
          <p:nvPr>
            <p:ph type="pic" sz="quarter" idx="10" hasCustomPrompt="1"/>
          </p:nvPr>
        </p:nvSpPr>
        <p:spPr>
          <a:xfrm>
            <a:off x="996950" y="6210300"/>
            <a:ext cx="7687104" cy="552450"/>
          </a:xfrm>
        </p:spPr>
        <p:txBody>
          <a:bodyPr/>
          <a:lstStyle/>
          <a:p>
            <a:r>
              <a:rPr lang="fr-FR" dirty="0" smtClean="0"/>
              <a:t>LOGO</a:t>
            </a:r>
            <a:endParaRPr lang="fr-FR" dirty="0"/>
          </a:p>
        </p:txBody>
      </p:sp>
    </p:spTree>
    <p:extLst>
      <p:ext uri="{BB962C8B-B14F-4D97-AF65-F5344CB8AC3E}">
        <p14:creationId xmlns:p14="http://schemas.microsoft.com/office/powerpoint/2010/main" val="1245224619"/>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5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Espace réservé pour une image  4"/>
          <p:cNvSpPr>
            <a:spLocks noGrp="1"/>
          </p:cNvSpPr>
          <p:nvPr>
            <p:ph type="pic" sz="quarter" idx="10" hasCustomPrompt="1"/>
          </p:nvPr>
        </p:nvSpPr>
        <p:spPr>
          <a:xfrm>
            <a:off x="996950" y="6210300"/>
            <a:ext cx="7687104" cy="552450"/>
          </a:xfrm>
        </p:spPr>
        <p:txBody>
          <a:bodyPr/>
          <a:lstStyle/>
          <a:p>
            <a:r>
              <a:rPr lang="fr-FR" dirty="0" smtClean="0"/>
              <a:t>LOGO</a:t>
            </a:r>
            <a:endParaRPr lang="fr-FR" dirty="0"/>
          </a:p>
        </p:txBody>
      </p:sp>
    </p:spTree>
    <p:extLst>
      <p:ext uri="{BB962C8B-B14F-4D97-AF65-F5344CB8AC3E}">
        <p14:creationId xmlns:p14="http://schemas.microsoft.com/office/powerpoint/2010/main" val="1235227897"/>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Espace réservé pour une image  4"/>
          <p:cNvSpPr>
            <a:spLocks noGrp="1"/>
          </p:cNvSpPr>
          <p:nvPr>
            <p:ph type="pic" sz="quarter" idx="10" hasCustomPrompt="1"/>
          </p:nvPr>
        </p:nvSpPr>
        <p:spPr>
          <a:xfrm>
            <a:off x="996950" y="6210300"/>
            <a:ext cx="7687104" cy="552450"/>
          </a:xfrm>
        </p:spPr>
        <p:txBody>
          <a:bodyPr/>
          <a:lstStyle/>
          <a:p>
            <a:r>
              <a:rPr lang="fr-FR" dirty="0" smtClean="0"/>
              <a:t>LOGO</a:t>
            </a:r>
            <a:endParaRPr lang="fr-FR" dirty="0"/>
          </a:p>
        </p:txBody>
      </p:sp>
    </p:spTree>
    <p:extLst>
      <p:ext uri="{BB962C8B-B14F-4D97-AF65-F5344CB8AC3E}">
        <p14:creationId xmlns:p14="http://schemas.microsoft.com/office/powerpoint/2010/main" val="56329298"/>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extLst>
      <p:ext uri="{BB962C8B-B14F-4D97-AF65-F5344CB8AC3E}">
        <p14:creationId xmlns:p14="http://schemas.microsoft.com/office/powerpoint/2010/main" val="922685711"/>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Espace réservé pour une image  4"/>
          <p:cNvSpPr>
            <a:spLocks noGrp="1"/>
          </p:cNvSpPr>
          <p:nvPr>
            <p:ph type="pic" sz="quarter" idx="10" hasCustomPrompt="1"/>
          </p:nvPr>
        </p:nvSpPr>
        <p:spPr>
          <a:xfrm>
            <a:off x="996950" y="6210300"/>
            <a:ext cx="7687104" cy="552450"/>
          </a:xfrm>
        </p:spPr>
        <p:txBody>
          <a:bodyPr/>
          <a:lstStyle/>
          <a:p>
            <a:r>
              <a:rPr lang="fr-FR" dirty="0" smtClean="0"/>
              <a:t>LOGO</a:t>
            </a:r>
            <a:endParaRPr lang="fr-FR" dirty="0"/>
          </a:p>
        </p:txBody>
      </p:sp>
    </p:spTree>
    <p:extLst>
      <p:ext uri="{BB962C8B-B14F-4D97-AF65-F5344CB8AC3E}">
        <p14:creationId xmlns:p14="http://schemas.microsoft.com/office/powerpoint/2010/main" val="53505233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431800" y="2515818"/>
            <a:ext cx="8265984" cy="1826363"/>
          </a:xfrm>
        </p:spPr>
        <p:txBody>
          <a:bodyPr tIns="0" bIns="0" anchor="t"/>
          <a:lstStyle>
            <a:lvl1pPr algn="l">
              <a:buNone/>
              <a:defRPr kumimoji="0" lang="en-US" sz="4600" b="1" kern="1200" cap="none" spc="0" baseline="0" dirty="0">
                <a:ln w="12700">
                  <a:solidFill>
                    <a:schemeClr val="tx2">
                      <a:satMod val="155000"/>
                    </a:schemeClr>
                  </a:solidFill>
                  <a:prstDash val="solid"/>
                </a:ln>
                <a:solidFill>
                  <a:schemeClr val="tx1"/>
                </a:solidFill>
                <a:effectLst/>
                <a:latin typeface="Gill Sans" charset="0"/>
                <a:ea typeface="Gill Sans" charset="0"/>
                <a:cs typeface="Gill Sans" charset="0"/>
              </a:defRPr>
            </a:lvl1pPr>
          </a:lstStyle>
          <a:p>
            <a:r>
              <a:rPr kumimoji="0" lang="en-US" dirty="0" smtClean="0"/>
              <a:t>Click to edit Master title style</a:t>
            </a:r>
            <a:endParaRPr kumimoji="0" lang="en-US" dirty="0"/>
          </a:p>
        </p:txBody>
      </p:sp>
      <p:sp>
        <p:nvSpPr>
          <p:cNvPr id="3" name="Espace réservé du texte 2"/>
          <p:cNvSpPr>
            <a:spLocks noGrp="1"/>
          </p:cNvSpPr>
          <p:nvPr>
            <p:ph type="body" idx="1"/>
          </p:nvPr>
        </p:nvSpPr>
        <p:spPr>
          <a:xfrm>
            <a:off x="431800" y="1329869"/>
            <a:ext cx="6629400" cy="1066688"/>
          </a:xfrm>
        </p:spPr>
        <p:txBody>
          <a:bodyPr lIns="45720" tIns="0" rIns="45720" bIns="0" anchor="b"/>
          <a:lstStyle>
            <a:lvl1pPr marL="0" indent="0" algn="l">
              <a:buNone/>
              <a:defRPr sz="2000">
                <a:solidFill>
                  <a:schemeClr val="tx1"/>
                </a:solidFill>
                <a:effectLst/>
                <a:latin typeface="Gill Sans" charset="0"/>
                <a:ea typeface="Gill Sans" charset="0"/>
                <a:cs typeface="Gill Sans" charset="0"/>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dirty="0" smtClean="0"/>
              <a:t>Click to edit Master text styles</a:t>
            </a:r>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Espace réservé du contenu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Espace réservé du contenu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Espace réservé pour une image  4"/>
          <p:cNvSpPr>
            <a:spLocks noGrp="1"/>
          </p:cNvSpPr>
          <p:nvPr>
            <p:ph type="pic" sz="quarter" idx="10" hasCustomPrompt="1"/>
          </p:nvPr>
        </p:nvSpPr>
        <p:spPr>
          <a:xfrm>
            <a:off x="996950" y="6210300"/>
            <a:ext cx="7687104" cy="552450"/>
          </a:xfrm>
        </p:spPr>
        <p:txBody>
          <a:bodyPr/>
          <a:lstStyle/>
          <a:p>
            <a:r>
              <a:rPr lang="fr-FR" dirty="0" smtClean="0"/>
              <a:t>LOGO</a:t>
            </a:r>
            <a:endParaRPr lang="fr-FR"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en-US" smtClean="0"/>
              <a:t>Click to edit Master title style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Espace réservé pour une image  4"/>
          <p:cNvSpPr>
            <a:spLocks noGrp="1"/>
          </p:cNvSpPr>
          <p:nvPr>
            <p:ph type="pic" sz="quarter" idx="10" hasCustomPrompt="1"/>
          </p:nvPr>
        </p:nvSpPr>
        <p:spPr>
          <a:xfrm>
            <a:off x="996950" y="6210300"/>
            <a:ext cx="7687104" cy="552450"/>
          </a:xfrm>
        </p:spPr>
        <p:txBody>
          <a:bodyPr/>
          <a:lstStyle/>
          <a:p>
            <a:r>
              <a:rPr lang="fr-FR" dirty="0" smtClean="0"/>
              <a:t>LOGO</a:t>
            </a:r>
            <a:endParaRPr lang="fr-FR" dirty="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3" name="Espace réservé pour une image  4"/>
          <p:cNvSpPr>
            <a:spLocks noGrp="1"/>
          </p:cNvSpPr>
          <p:nvPr>
            <p:ph type="pic" sz="quarter" idx="10" hasCustomPrompt="1"/>
          </p:nvPr>
        </p:nvSpPr>
        <p:spPr>
          <a:xfrm>
            <a:off x="996950" y="6210300"/>
            <a:ext cx="7687104" cy="552450"/>
          </a:xfrm>
        </p:spPr>
        <p:txBody>
          <a:bodyPr/>
          <a:lstStyle/>
          <a:p>
            <a:r>
              <a:rPr lang="fr-FR" dirty="0" smtClean="0"/>
              <a:t>LOGO</a:t>
            </a:r>
            <a:endParaRPr lang="fr-FR" dirty="0"/>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2" name="Espace réservé pour une image  4"/>
          <p:cNvSpPr>
            <a:spLocks noGrp="1"/>
          </p:cNvSpPr>
          <p:nvPr>
            <p:ph type="pic" sz="quarter" idx="10" hasCustomPrompt="1"/>
          </p:nvPr>
        </p:nvSpPr>
        <p:spPr>
          <a:xfrm>
            <a:off x="996950" y="6210300"/>
            <a:ext cx="7687104" cy="552450"/>
          </a:xfrm>
        </p:spPr>
        <p:txBody>
          <a:bodyPr/>
          <a:lstStyle/>
          <a:p>
            <a:r>
              <a:rPr lang="fr-FR" dirty="0" smtClean="0"/>
              <a:t>LOGO</a:t>
            </a:r>
            <a:endParaRPr lang="fr-FR"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en-US" smtClean="0"/>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Espace réservé pour une image  4"/>
          <p:cNvSpPr>
            <a:spLocks noGrp="1"/>
          </p:cNvSpPr>
          <p:nvPr>
            <p:ph type="pic" sz="quarter" idx="10" hasCustomPrompt="1"/>
          </p:nvPr>
        </p:nvSpPr>
        <p:spPr>
          <a:xfrm>
            <a:off x="996950" y="6210300"/>
            <a:ext cx="7687104" cy="552450"/>
          </a:xfrm>
        </p:spPr>
        <p:txBody>
          <a:bodyPr/>
          <a:lstStyle/>
          <a:p>
            <a:r>
              <a:rPr lang="fr-FR" dirty="0" smtClean="0"/>
              <a:t>LOGO</a:t>
            </a:r>
            <a:endParaRPr lang="fr-FR"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slideLayout" Target="../slideLayouts/slideLayout20.xml"/><Relationship Id="rId21" Type="http://schemas.openxmlformats.org/officeDocument/2006/relationships/slideLayout" Target="../slideLayouts/slideLayout21.xml"/><Relationship Id="rId22" Type="http://schemas.openxmlformats.org/officeDocument/2006/relationships/slideLayout" Target="../slideLayouts/slideLayout22.xml"/><Relationship Id="rId23" Type="http://schemas.openxmlformats.org/officeDocument/2006/relationships/slideLayout" Target="../slideLayouts/slideLayout23.xml"/><Relationship Id="rId24" Type="http://schemas.openxmlformats.org/officeDocument/2006/relationships/slideLayout" Target="../slideLayouts/slideLayout24.xml"/><Relationship Id="rId25" Type="http://schemas.openxmlformats.org/officeDocument/2006/relationships/slideLayout" Target="../slideLayouts/slideLayout25.xml"/><Relationship Id="rId26" Type="http://schemas.openxmlformats.org/officeDocument/2006/relationships/theme" Target="../theme/theme1.xml"/><Relationship Id="rId27" Type="http://schemas.openxmlformats.org/officeDocument/2006/relationships/image" Target="../media/image1.emf"/><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pic>
        <p:nvPicPr>
          <p:cNvPr id="3" name="Image 2" descr="bande-02.eps"/>
          <p:cNvPicPr>
            <a:picLocks noChangeAspect="1"/>
          </p:cNvPicPr>
          <p:nvPr/>
        </p:nvPicPr>
        <p:blipFill>
          <a:blip r:embed="rId27" cstate="email">
            <a:extLst>
              <a:ext uri="{28A0092B-C50C-407E-A947-70E740481C1C}">
                <a14:useLocalDpi xmlns:a14="http://schemas.microsoft.com/office/drawing/2010/main"/>
              </a:ext>
            </a:extLst>
          </a:blip>
          <a:stretch>
            <a:fillRect/>
          </a:stretch>
        </p:blipFill>
        <p:spPr>
          <a:xfrm>
            <a:off x="6649" y="6124202"/>
            <a:ext cx="9144000" cy="707202"/>
          </a:xfrm>
          <a:prstGeom prst="rect">
            <a:avLst/>
          </a:prstGeom>
        </p:spPr>
      </p:pic>
      <p:sp>
        <p:nvSpPr>
          <p:cNvPr id="5" name="Rectangle 4"/>
          <p:cNvSpPr/>
          <p:nvPr userDrawn="1"/>
        </p:nvSpPr>
        <p:spPr>
          <a:xfrm>
            <a:off x="899582" y="6302001"/>
            <a:ext cx="8244418" cy="369332"/>
          </a:xfrm>
          <a:prstGeom prst="rect">
            <a:avLst/>
          </a:prstGeom>
        </p:spPr>
        <p:txBody>
          <a:bodyPr wrap="square">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solidFill>
                  <a:schemeClr val="tx2">
                    <a:lumMod val="75000"/>
                  </a:schemeClr>
                </a:solidFill>
                <a:latin typeface="Helvetica Neue"/>
                <a:cs typeface="Helvetica Neue"/>
              </a:rPr>
              <a:t>Knowledge Transfer</a:t>
            </a:r>
            <a:r>
              <a:rPr lang="en-US" sz="1400" i="1" dirty="0">
                <a:solidFill>
                  <a:schemeClr val="tx2">
                    <a:lumMod val="75000"/>
                  </a:schemeClr>
                </a:solidFill>
                <a:latin typeface="Helvetica Neue"/>
                <a:cs typeface="Helvetica Neue"/>
              </a:rPr>
              <a:t> </a:t>
            </a:r>
            <a:r>
              <a:rPr lang="en-US" sz="1400" dirty="0">
                <a:solidFill>
                  <a:schemeClr val="tx2">
                    <a:lumMod val="75000"/>
                  </a:schemeClr>
                </a:solidFill>
                <a:latin typeface="Helvetica Neue"/>
                <a:cs typeface="Helvetica Neue"/>
              </a:rPr>
              <a:t>|</a:t>
            </a:r>
            <a:r>
              <a:rPr lang="en-US" sz="1400" i="1" dirty="0">
                <a:solidFill>
                  <a:schemeClr val="tx2">
                    <a:lumMod val="75000"/>
                  </a:schemeClr>
                </a:solidFill>
                <a:latin typeface="Helvetica Neue"/>
                <a:cs typeface="Helvetica Neue"/>
              </a:rPr>
              <a:t> Accelerating </a:t>
            </a:r>
            <a:r>
              <a:rPr lang="en-US" sz="1400" i="1" dirty="0" smtClean="0">
                <a:solidFill>
                  <a:schemeClr val="tx2">
                    <a:lumMod val="75000"/>
                  </a:schemeClr>
                </a:solidFill>
                <a:latin typeface="Helvetica Neue"/>
                <a:cs typeface="Helvetica Neue"/>
              </a:rPr>
              <a:t>Innovation</a:t>
            </a:r>
            <a:r>
              <a:rPr lang="en-US" sz="1800" i="1" baseline="0" dirty="0" smtClean="0">
                <a:solidFill>
                  <a:schemeClr val="tx2">
                    <a:lumMod val="75000"/>
                  </a:schemeClr>
                </a:solidFill>
                <a:latin typeface="Helvetica Neue"/>
                <a:cs typeface="Helvetica Neue"/>
              </a:rPr>
              <a:t> </a:t>
            </a:r>
            <a:endParaRPr lang="en-US" sz="1000" dirty="0" smtClean="0"/>
          </a:p>
        </p:txBody>
      </p:sp>
      <p:sp>
        <p:nvSpPr>
          <p:cNvPr id="7" name="Rectangle 6"/>
          <p:cNvSpPr/>
          <p:nvPr userDrawn="1"/>
        </p:nvSpPr>
        <p:spPr>
          <a:xfrm>
            <a:off x="4233552" y="6414630"/>
            <a:ext cx="4629856" cy="246221"/>
          </a:xfrm>
          <a:prstGeom prst="rect">
            <a:avLst/>
          </a:prstGeom>
        </p:spPr>
        <p:txBody>
          <a:bodyPr wrap="square">
            <a:spAutoFit/>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000" b="0" dirty="0" smtClean="0">
                <a:latin typeface="Helvetica Neue" charset="0"/>
                <a:ea typeface="Helvetica Neue" charset="0"/>
                <a:cs typeface="Helvetica Neue" charset="0"/>
              </a:rPr>
              <a:t>Manuela Cirilli, MEDAMI 2016</a:t>
            </a:r>
          </a:p>
        </p:txBody>
      </p:sp>
    </p:spTree>
  </p:cSld>
  <p:clrMap bg1="lt1" tx1="dk1" bg2="lt2" tx2="dk2" accent1="accent1" accent2="accent2" accent3="accent3" accent4="accent4" accent5="accent5" accent6="accent6" hlink="hlink" folHlink="folHlink"/>
  <p:sldLayoutIdLst>
    <p:sldLayoutId id="2147483661" r:id="rId1"/>
    <p:sldLayoutId id="2147483673"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4" r:id="rId13"/>
    <p:sldLayoutId id="2147483683" r:id="rId14"/>
    <p:sldLayoutId id="2147483684" r:id="rId15"/>
    <p:sldLayoutId id="2147483688" r:id="rId16"/>
    <p:sldLayoutId id="2147483691" r:id="rId17"/>
    <p:sldLayoutId id="2147483693" r:id="rId18"/>
    <p:sldLayoutId id="2147483694" r:id="rId19"/>
    <p:sldLayoutId id="2147483696" r:id="rId20"/>
    <p:sldLayoutId id="2147483697" r:id="rId21"/>
    <p:sldLayoutId id="2147483698" r:id="rId22"/>
    <p:sldLayoutId id="2147483699" r:id="rId23"/>
    <p:sldLayoutId id="2147483700" r:id="rId24"/>
    <p:sldLayoutId id="2147483701" r:id="rId25"/>
  </p:sldLayoutIdLst>
  <p:timing>
    <p:tnLst>
      <p:par>
        <p:cTn id="1" dur="indefinite" restart="never" nodeType="tmRoot"/>
      </p:par>
    </p:tnLst>
  </p:timing>
  <p:hf sldNum="0" hdr="0" ftr="0" dt="0"/>
  <p:txStyles>
    <p:titleStyle>
      <a:lvl1pPr algn="l" rtl="0" eaLnBrk="1" latinLnBrk="0" hangingPunct="1">
        <a:spcBef>
          <a:spcPct val="0"/>
        </a:spcBef>
        <a:buNone/>
        <a:defRPr kumimoji="0" sz="4600" kern="1200">
          <a:solidFill>
            <a:schemeClr val="tx1"/>
          </a:solidFill>
          <a:latin typeface="Gill Sans" charset="0"/>
          <a:ea typeface="Gill Sans" charset="0"/>
          <a:cs typeface="Gill Sans" charset="0"/>
        </a:defRPr>
      </a:lvl1pPr>
    </p:titleStyle>
    <p:body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Gill Sans" charset="0"/>
          <a:ea typeface="Gill Sans" charset="0"/>
          <a:cs typeface="Gill Sans" charset="0"/>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Gill Sans" charset="0"/>
          <a:ea typeface="Gill Sans" charset="0"/>
          <a:cs typeface="Gill Sans" charset="0"/>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Gill Sans" charset="0"/>
          <a:ea typeface="Gill Sans" charset="0"/>
          <a:cs typeface="Gill Sans" charset="0"/>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Gill Sans" charset="0"/>
          <a:ea typeface="Gill Sans" charset="0"/>
          <a:cs typeface="Gill Sans" charset="0"/>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Gill Sans" charset="0"/>
          <a:ea typeface="Gill Sans" charset="0"/>
          <a:cs typeface="Gill Sans" charset="0"/>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jpeg"/><Relationship Id="rId1" Type="http://schemas.openxmlformats.org/officeDocument/2006/relationships/slideLayout" Target="../slideLayouts/slideLayout4.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23.png"/><Relationship Id="rId4" Type="http://schemas.openxmlformats.org/officeDocument/2006/relationships/image" Target="../media/image24.jpeg"/><Relationship Id="rId5" Type="http://schemas.openxmlformats.org/officeDocument/2006/relationships/image" Target="../media/image25.jpeg"/><Relationship Id="rId1" Type="http://schemas.openxmlformats.org/officeDocument/2006/relationships/slideLayout" Target="../slideLayouts/slideLayout3.xml"/><Relationship Id="rId2" Type="http://schemas.openxmlformats.org/officeDocument/2006/relationships/image" Target="../media/image22.png"/></Relationships>
</file>

<file path=ppt/slides/_rels/slide11.xml.rels><?xml version="1.0" encoding="UTF-8" standalone="yes"?>
<Relationships xmlns="http://schemas.openxmlformats.org/package/2006/relationships"><Relationship Id="rId46" Type="http://schemas.openxmlformats.org/officeDocument/2006/relationships/image" Target="../media/image70.gif"/><Relationship Id="rId47" Type="http://schemas.openxmlformats.org/officeDocument/2006/relationships/image" Target="../media/image71.jpeg"/><Relationship Id="rId48" Type="http://schemas.openxmlformats.org/officeDocument/2006/relationships/image" Target="../media/image72.png"/><Relationship Id="rId20" Type="http://schemas.openxmlformats.org/officeDocument/2006/relationships/image" Target="../media/image44.jpeg"/><Relationship Id="rId21" Type="http://schemas.openxmlformats.org/officeDocument/2006/relationships/image" Target="../media/image45.jpeg"/><Relationship Id="rId22" Type="http://schemas.openxmlformats.org/officeDocument/2006/relationships/image" Target="../media/image46.jpeg"/><Relationship Id="rId23" Type="http://schemas.openxmlformats.org/officeDocument/2006/relationships/image" Target="../media/image47.png"/><Relationship Id="rId24" Type="http://schemas.openxmlformats.org/officeDocument/2006/relationships/image" Target="../media/image48.jpeg"/><Relationship Id="rId25" Type="http://schemas.openxmlformats.org/officeDocument/2006/relationships/image" Target="../media/image49.png"/><Relationship Id="rId26" Type="http://schemas.openxmlformats.org/officeDocument/2006/relationships/image" Target="../media/image50.jpeg"/><Relationship Id="rId27" Type="http://schemas.openxmlformats.org/officeDocument/2006/relationships/image" Target="../media/image51.jpeg"/><Relationship Id="rId28" Type="http://schemas.openxmlformats.org/officeDocument/2006/relationships/image" Target="../media/image52.jpeg"/><Relationship Id="rId29" Type="http://schemas.openxmlformats.org/officeDocument/2006/relationships/image" Target="../media/image53.gif"/><Relationship Id="rId1" Type="http://schemas.openxmlformats.org/officeDocument/2006/relationships/slideLayout" Target="../slideLayouts/slideLayout17.xml"/><Relationship Id="rId2" Type="http://schemas.openxmlformats.org/officeDocument/2006/relationships/image" Target="../media/image26.png"/><Relationship Id="rId3" Type="http://schemas.openxmlformats.org/officeDocument/2006/relationships/image" Target="../media/image27.png"/><Relationship Id="rId4" Type="http://schemas.openxmlformats.org/officeDocument/2006/relationships/image" Target="../media/image28.png"/><Relationship Id="rId5" Type="http://schemas.openxmlformats.org/officeDocument/2006/relationships/image" Target="../media/image29.png"/><Relationship Id="rId30" Type="http://schemas.openxmlformats.org/officeDocument/2006/relationships/image" Target="../media/image54.jpeg"/><Relationship Id="rId31" Type="http://schemas.openxmlformats.org/officeDocument/2006/relationships/image" Target="../media/image55.jpeg"/><Relationship Id="rId32" Type="http://schemas.openxmlformats.org/officeDocument/2006/relationships/image" Target="../media/image56.png"/><Relationship Id="rId9" Type="http://schemas.openxmlformats.org/officeDocument/2006/relationships/image" Target="../media/image33.png"/><Relationship Id="rId6" Type="http://schemas.openxmlformats.org/officeDocument/2006/relationships/image" Target="../media/image30.jpeg"/><Relationship Id="rId7" Type="http://schemas.openxmlformats.org/officeDocument/2006/relationships/image" Target="../media/image31.png"/><Relationship Id="rId8" Type="http://schemas.openxmlformats.org/officeDocument/2006/relationships/image" Target="../media/image32.jpeg"/><Relationship Id="rId33" Type="http://schemas.openxmlformats.org/officeDocument/2006/relationships/image" Target="../media/image57.jpeg"/><Relationship Id="rId34" Type="http://schemas.openxmlformats.org/officeDocument/2006/relationships/image" Target="../media/image58.png"/><Relationship Id="rId35" Type="http://schemas.openxmlformats.org/officeDocument/2006/relationships/image" Target="../media/image59.png"/><Relationship Id="rId36" Type="http://schemas.openxmlformats.org/officeDocument/2006/relationships/image" Target="../media/image60.jpeg"/><Relationship Id="rId10" Type="http://schemas.openxmlformats.org/officeDocument/2006/relationships/image" Target="../media/image34.jpeg"/><Relationship Id="rId11" Type="http://schemas.openxmlformats.org/officeDocument/2006/relationships/image" Target="../media/image35.jpeg"/><Relationship Id="rId12" Type="http://schemas.openxmlformats.org/officeDocument/2006/relationships/image" Target="../media/image36.png"/><Relationship Id="rId13" Type="http://schemas.openxmlformats.org/officeDocument/2006/relationships/image" Target="../media/image37.png"/><Relationship Id="rId14" Type="http://schemas.openxmlformats.org/officeDocument/2006/relationships/image" Target="../media/image38.gif"/><Relationship Id="rId15" Type="http://schemas.openxmlformats.org/officeDocument/2006/relationships/image" Target="../media/image39.png"/><Relationship Id="rId16" Type="http://schemas.openxmlformats.org/officeDocument/2006/relationships/image" Target="../media/image40.jpeg"/><Relationship Id="rId17" Type="http://schemas.openxmlformats.org/officeDocument/2006/relationships/image" Target="../media/image41.jpeg"/><Relationship Id="rId18" Type="http://schemas.openxmlformats.org/officeDocument/2006/relationships/image" Target="../media/image42.jpeg"/><Relationship Id="rId19" Type="http://schemas.openxmlformats.org/officeDocument/2006/relationships/image" Target="../media/image43.png"/><Relationship Id="rId37" Type="http://schemas.openxmlformats.org/officeDocument/2006/relationships/image" Target="../media/image61.png"/><Relationship Id="rId38" Type="http://schemas.openxmlformats.org/officeDocument/2006/relationships/image" Target="../media/image62.png"/><Relationship Id="rId39" Type="http://schemas.openxmlformats.org/officeDocument/2006/relationships/image" Target="../media/image63.png"/><Relationship Id="rId40" Type="http://schemas.openxmlformats.org/officeDocument/2006/relationships/image" Target="../media/image64.png"/><Relationship Id="rId41" Type="http://schemas.openxmlformats.org/officeDocument/2006/relationships/image" Target="../media/image65.jpeg"/><Relationship Id="rId42" Type="http://schemas.openxmlformats.org/officeDocument/2006/relationships/image" Target="../media/image66.gif"/><Relationship Id="rId43" Type="http://schemas.openxmlformats.org/officeDocument/2006/relationships/image" Target="../media/image67.png"/><Relationship Id="rId44" Type="http://schemas.openxmlformats.org/officeDocument/2006/relationships/image" Target="../media/image68.png"/><Relationship Id="rId45" Type="http://schemas.openxmlformats.org/officeDocument/2006/relationships/image" Target="../media/image69.png"/></Relationships>
</file>

<file path=ppt/slides/_rels/slide12.xml.rels><?xml version="1.0" encoding="UTF-8" standalone="yes"?>
<Relationships xmlns="http://schemas.openxmlformats.org/package/2006/relationships"><Relationship Id="rId3" Type="http://schemas.openxmlformats.org/officeDocument/2006/relationships/image" Target="../media/image74.jpeg"/><Relationship Id="rId4" Type="http://schemas.openxmlformats.org/officeDocument/2006/relationships/image" Target="../media/image75.png"/><Relationship Id="rId5" Type="http://schemas.openxmlformats.org/officeDocument/2006/relationships/image" Target="../media/image76.png"/><Relationship Id="rId1" Type="http://schemas.openxmlformats.org/officeDocument/2006/relationships/slideLayout" Target="../slideLayouts/slideLayout25.xml"/><Relationship Id="rId2" Type="http://schemas.openxmlformats.org/officeDocument/2006/relationships/image" Target="../media/image73.jpeg"/></Relationships>
</file>

<file path=ppt/slides/_rels/slide13.xml.rels><?xml version="1.0" encoding="UTF-8" standalone="yes"?>
<Relationships xmlns="http://schemas.openxmlformats.org/package/2006/relationships"><Relationship Id="rId3" Type="http://schemas.openxmlformats.org/officeDocument/2006/relationships/image" Target="../media/image78.jpeg"/><Relationship Id="rId4" Type="http://schemas.openxmlformats.org/officeDocument/2006/relationships/image" Target="../media/image79.jpeg"/><Relationship Id="rId1" Type="http://schemas.openxmlformats.org/officeDocument/2006/relationships/slideLayout" Target="../slideLayouts/slideLayout24.xml"/><Relationship Id="rId2" Type="http://schemas.openxmlformats.org/officeDocument/2006/relationships/image" Target="../media/image77.png"/></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23.xml"/><Relationship Id="rId2" Type="http://schemas.openxmlformats.org/officeDocument/2006/relationships/diagramData" Target="../diagrams/data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8.xml.rels><?xml version="1.0" encoding="UTF-8" standalone="yes"?>
<Relationships xmlns="http://schemas.openxmlformats.org/package/2006/relationships"><Relationship Id="rId3" Type="http://schemas.openxmlformats.org/officeDocument/2006/relationships/image" Target="../media/image81.png"/><Relationship Id="rId4" Type="http://schemas.openxmlformats.org/officeDocument/2006/relationships/image" Target="../media/image82.png"/><Relationship Id="rId1" Type="http://schemas.openxmlformats.org/officeDocument/2006/relationships/slideLayout" Target="../slideLayouts/slideLayout17.xml"/><Relationship Id="rId2" Type="http://schemas.openxmlformats.org/officeDocument/2006/relationships/image" Target="../media/image80.jpeg"/></Relationships>
</file>

<file path=ppt/slides/_rels/slide19.xml.rels><?xml version="1.0" encoding="UTF-8" standalone="yes"?>
<Relationships xmlns="http://schemas.openxmlformats.org/package/2006/relationships"><Relationship Id="rId3" Type="http://schemas.openxmlformats.org/officeDocument/2006/relationships/image" Target="../media/image84.gif"/><Relationship Id="rId4" Type="http://schemas.openxmlformats.org/officeDocument/2006/relationships/image" Target="../media/image85.jpeg"/><Relationship Id="rId5" Type="http://schemas.openxmlformats.org/officeDocument/2006/relationships/image" Target="../media/image86.png"/><Relationship Id="rId6" Type="http://schemas.openxmlformats.org/officeDocument/2006/relationships/image" Target="../media/image87.png"/><Relationship Id="rId7" Type="http://schemas.openxmlformats.org/officeDocument/2006/relationships/image" Target="../media/image88.jpeg"/><Relationship Id="rId1" Type="http://schemas.openxmlformats.org/officeDocument/2006/relationships/slideLayout" Target="../slideLayouts/slideLayout17.xml"/><Relationship Id="rId2" Type="http://schemas.openxmlformats.org/officeDocument/2006/relationships/image" Target="../media/image83.png"/></Relationships>
</file>

<file path=ppt/slides/_rels/slide2.xml.rels><?xml version="1.0" encoding="UTF-8" standalone="yes"?>
<Relationships xmlns="http://schemas.openxmlformats.org/package/2006/relationships"><Relationship Id="rId3" Type="http://schemas.openxmlformats.org/officeDocument/2006/relationships/image" Target="../media/image8.tiff"/><Relationship Id="rId4" Type="http://schemas.openxmlformats.org/officeDocument/2006/relationships/image" Target="../media/image9.tiff"/><Relationship Id="rId5" Type="http://schemas.openxmlformats.org/officeDocument/2006/relationships/image" Target="../media/image10.tiff"/><Relationship Id="rId1" Type="http://schemas.openxmlformats.org/officeDocument/2006/relationships/slideLayout" Target="../slideLayouts/slideLayout3.xml"/><Relationship Id="rId2" Type="http://schemas.openxmlformats.org/officeDocument/2006/relationships/image" Target="../media/image7.tiff"/></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image" Target="../media/image89.png"/></Relationships>
</file>

<file path=ppt/slides/_rels/slide22.xml.rels><?xml version="1.0" encoding="UTF-8" standalone="yes"?>
<Relationships xmlns="http://schemas.openxmlformats.org/package/2006/relationships"><Relationship Id="rId11" Type="http://schemas.openxmlformats.org/officeDocument/2006/relationships/image" Target="../media/image99.png"/><Relationship Id="rId12" Type="http://schemas.openxmlformats.org/officeDocument/2006/relationships/image" Target="../media/image100.gif"/><Relationship Id="rId13" Type="http://schemas.openxmlformats.org/officeDocument/2006/relationships/image" Target="../media/image39.png"/><Relationship Id="rId14" Type="http://schemas.openxmlformats.org/officeDocument/2006/relationships/image" Target="../media/image101.png"/><Relationship Id="rId1" Type="http://schemas.openxmlformats.org/officeDocument/2006/relationships/slideLayout" Target="../slideLayouts/slideLayout17.xml"/><Relationship Id="rId2" Type="http://schemas.openxmlformats.org/officeDocument/2006/relationships/image" Target="../media/image90.png"/><Relationship Id="rId3" Type="http://schemas.openxmlformats.org/officeDocument/2006/relationships/image" Target="../media/image91.png"/><Relationship Id="rId4" Type="http://schemas.openxmlformats.org/officeDocument/2006/relationships/image" Target="../media/image92.png"/><Relationship Id="rId5" Type="http://schemas.openxmlformats.org/officeDocument/2006/relationships/image" Target="../media/image93.png"/><Relationship Id="rId6" Type="http://schemas.openxmlformats.org/officeDocument/2006/relationships/image" Target="../media/image94.png"/><Relationship Id="rId7" Type="http://schemas.openxmlformats.org/officeDocument/2006/relationships/image" Target="../media/image95.png"/><Relationship Id="rId8" Type="http://schemas.openxmlformats.org/officeDocument/2006/relationships/image" Target="../media/image96.png"/><Relationship Id="rId9" Type="http://schemas.openxmlformats.org/officeDocument/2006/relationships/image" Target="../media/image97.png"/><Relationship Id="rId10" Type="http://schemas.openxmlformats.org/officeDocument/2006/relationships/image" Target="../media/image98.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4.xml"/><Relationship Id="rId3" Type="http://schemas.openxmlformats.org/officeDocument/2006/relationships/image" Target="../media/image102.jpeg"/></Relationships>
</file>

<file path=ppt/slides/_rels/slide25.xml.rels><?xml version="1.0" encoding="UTF-8" standalone="yes"?>
<Relationships xmlns="http://schemas.openxmlformats.org/package/2006/relationships"><Relationship Id="rId3" Type="http://schemas.openxmlformats.org/officeDocument/2006/relationships/image" Target="../media/image104.tiff"/><Relationship Id="rId4" Type="http://schemas.openxmlformats.org/officeDocument/2006/relationships/image" Target="../media/image105.jpeg"/><Relationship Id="rId5" Type="http://schemas.openxmlformats.org/officeDocument/2006/relationships/image" Target="../media/image106.png"/><Relationship Id="rId6" Type="http://schemas.openxmlformats.org/officeDocument/2006/relationships/image" Target="../media/image107.png"/><Relationship Id="rId7" Type="http://schemas.openxmlformats.org/officeDocument/2006/relationships/image" Target="../media/image108.png"/><Relationship Id="rId1" Type="http://schemas.openxmlformats.org/officeDocument/2006/relationships/slideLayout" Target="../slideLayouts/slideLayout3.xml"/><Relationship Id="rId2" Type="http://schemas.openxmlformats.org/officeDocument/2006/relationships/image" Target="../media/image103.tiff"/></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image" Target="../media/image109.jpeg"/><Relationship Id="rId3" Type="http://schemas.openxmlformats.org/officeDocument/2006/relationships/image" Target="../media/image110.tiff"/></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image" Target="../media/image111.png"/><Relationship Id="rId3" Type="http://schemas.openxmlformats.org/officeDocument/2006/relationships/image" Target="../media/image112.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5.xml"/><Relationship Id="rId3" Type="http://schemas.openxmlformats.org/officeDocument/2006/relationships/image" Target="../media/image113.tiff"/></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6.xml"/><Relationship Id="rId3" Type="http://schemas.openxmlformats.org/officeDocument/2006/relationships/image" Target="../media/image114.e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1.tiff"/><Relationship Id="rId3" Type="http://schemas.openxmlformats.org/officeDocument/2006/relationships/image" Target="../media/image12.tiff"/></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15.tiff"/></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16.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17.png"/></Relationships>
</file>

<file path=ppt/slides/_rels/slide34.xml.rels><?xml version="1.0" encoding="UTF-8" standalone="yes"?>
<Relationships xmlns="http://schemas.openxmlformats.org/package/2006/relationships"><Relationship Id="rId3" Type="http://schemas.openxmlformats.org/officeDocument/2006/relationships/image" Target="../media/image119.jpeg"/><Relationship Id="rId4" Type="http://schemas.openxmlformats.org/officeDocument/2006/relationships/image" Target="../media/image120.png"/><Relationship Id="rId5" Type="http://schemas.openxmlformats.org/officeDocument/2006/relationships/image" Target="../media/image121.png"/><Relationship Id="rId6" Type="http://schemas.openxmlformats.org/officeDocument/2006/relationships/image" Target="../media/image122.png"/><Relationship Id="rId1" Type="http://schemas.openxmlformats.org/officeDocument/2006/relationships/slideLayout" Target="../slideLayouts/slideLayout17.xml"/><Relationship Id="rId2" Type="http://schemas.openxmlformats.org/officeDocument/2006/relationships/image" Target="../media/image118.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image" Target="../media/image123.png"/><Relationship Id="rId3" Type="http://schemas.openxmlformats.org/officeDocument/2006/relationships/image" Target="../media/image124.jpe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25.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2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3.tif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xml"/><Relationship Id="rId3" Type="http://schemas.openxmlformats.org/officeDocument/2006/relationships/image" Target="../media/image15.tif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6.tiff"/></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4" Type="http://schemas.openxmlformats.org/officeDocument/2006/relationships/image" Target="../media/image19.png"/><Relationship Id="rId5" Type="http://schemas.openxmlformats.org/officeDocument/2006/relationships/image" Target="../media/image20.png"/><Relationship Id="rId1" Type="http://schemas.openxmlformats.org/officeDocument/2006/relationships/slideLayout" Target="../slideLayouts/slideLayout24.xml"/><Relationship Id="rId2" Type="http://schemas.openxmlformats.org/officeDocument/2006/relationships/image" Target="../media/image1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image" Target="../media/image21.tif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2823" y="59694"/>
            <a:ext cx="9031175" cy="1826363"/>
          </a:xfrm>
        </p:spPr>
        <p:txBody>
          <a:bodyPr/>
          <a:lstStyle/>
          <a:p>
            <a:r>
              <a:rPr lang="en-US" dirty="0" smtClean="0"/>
              <a:t>Knowledge Transfer @ </a:t>
            </a:r>
            <a:r>
              <a:rPr lang="en-US" dirty="0" smtClean="0"/>
              <a:t>CERN</a:t>
            </a:r>
            <a:endParaRPr lang="en-US" dirty="0"/>
          </a:p>
        </p:txBody>
      </p:sp>
      <p:sp>
        <p:nvSpPr>
          <p:cNvPr id="3" name="Text Placeholder 2"/>
          <p:cNvSpPr>
            <a:spLocks noGrp="1"/>
          </p:cNvSpPr>
          <p:nvPr>
            <p:ph type="body" idx="1"/>
          </p:nvPr>
        </p:nvSpPr>
        <p:spPr>
          <a:xfrm>
            <a:off x="2514598" y="5019236"/>
            <a:ext cx="6629400" cy="1434729"/>
          </a:xfrm>
        </p:spPr>
        <p:txBody>
          <a:bodyPr>
            <a:normAutofit lnSpcReduction="10000"/>
          </a:bodyPr>
          <a:lstStyle/>
          <a:p>
            <a:pPr algn="r"/>
            <a:r>
              <a:rPr lang="en-US" dirty="0" smtClean="0"/>
              <a:t>Manuela Cirilli</a:t>
            </a:r>
          </a:p>
          <a:p>
            <a:pPr algn="r"/>
            <a:r>
              <a:rPr lang="en-US" dirty="0" smtClean="0"/>
              <a:t> </a:t>
            </a:r>
          </a:p>
          <a:p>
            <a:pPr algn="r"/>
            <a:r>
              <a:rPr lang="en-US" sz="1200" dirty="0" smtClean="0">
                <a:solidFill>
                  <a:schemeClr val="accent1">
                    <a:lumMod val="75000"/>
                  </a:schemeClr>
                </a:solidFill>
              </a:rPr>
              <a:t>Medical Applications Section Leader</a:t>
            </a:r>
          </a:p>
          <a:p>
            <a:pPr algn="r"/>
            <a:r>
              <a:rPr lang="en-US" sz="1200" dirty="0" smtClean="0">
                <a:solidFill>
                  <a:schemeClr val="accent1">
                    <a:lumMod val="75000"/>
                  </a:schemeClr>
                </a:solidFill>
              </a:rPr>
              <a:t>CERN </a:t>
            </a:r>
            <a:r>
              <a:rPr lang="en-US" sz="1200" dirty="0">
                <a:solidFill>
                  <a:schemeClr val="accent1">
                    <a:lumMod val="75000"/>
                  </a:schemeClr>
                </a:solidFill>
              </a:rPr>
              <a:t>Knowledge Transfer Group</a:t>
            </a:r>
          </a:p>
          <a:p>
            <a:pPr algn="r"/>
            <a:r>
              <a:rPr lang="en-US" sz="1200" dirty="0" smtClean="0">
                <a:solidFill>
                  <a:schemeClr val="accent1">
                    <a:lumMod val="75000"/>
                  </a:schemeClr>
                </a:solidFill>
              </a:rPr>
              <a:t>Industry, Procurement, and Knowledge Transfer Department</a:t>
            </a:r>
          </a:p>
          <a:p>
            <a:pPr algn="r"/>
            <a:r>
              <a:rPr lang="en-US" sz="1200" dirty="0" err="1" smtClean="0">
                <a:solidFill>
                  <a:schemeClr val="accent1">
                    <a:lumMod val="75000"/>
                  </a:schemeClr>
                </a:solidFill>
              </a:rPr>
              <a:t>Manuela.Cirilli@cern.ch</a:t>
            </a:r>
            <a:endParaRPr lang="en-US" sz="1200" dirty="0">
              <a:solidFill>
                <a:schemeClr val="accent1">
                  <a:lumMod val="75000"/>
                </a:schemeClr>
              </a:solidFill>
            </a:endParaRPr>
          </a:p>
        </p:txBody>
      </p:sp>
      <p:sp>
        <p:nvSpPr>
          <p:cNvPr id="4" name="Rectangle 3"/>
          <p:cNvSpPr/>
          <p:nvPr/>
        </p:nvSpPr>
        <p:spPr>
          <a:xfrm>
            <a:off x="6686550" y="6400800"/>
            <a:ext cx="2171700" cy="30003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extBox 6"/>
          <p:cNvSpPr txBox="1"/>
          <p:nvPr/>
        </p:nvSpPr>
        <p:spPr>
          <a:xfrm rot="16200000">
            <a:off x="-330200" y="4179170"/>
            <a:ext cx="974921" cy="276999"/>
          </a:xfrm>
          <a:prstGeom prst="rect">
            <a:avLst/>
          </a:prstGeom>
          <a:noFill/>
        </p:spPr>
        <p:txBody>
          <a:bodyPr wrap="none" rtlCol="0">
            <a:spAutoFit/>
          </a:bodyPr>
          <a:lstStyle/>
          <a:p>
            <a:r>
              <a:rPr lang="en-US" sz="1200" dirty="0" smtClean="0">
                <a:solidFill>
                  <a:schemeClr val="bg1"/>
                </a:solidFill>
              </a:rPr>
              <a:t>Photo: CERN</a:t>
            </a:r>
            <a:endParaRPr lang="en-US" sz="1200" dirty="0">
              <a:solidFill>
                <a:schemeClr val="bg1"/>
              </a:solidFill>
            </a:endParaRPr>
          </a:p>
        </p:txBody>
      </p:sp>
      <p:pic>
        <p:nvPicPr>
          <p:cNvPr id="1028" name="Picture 4" descr="EDAMI 2016 - IV Mediterranean Thematic Workshop in Advanced Molecular Imagi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 y="5713778"/>
            <a:ext cx="5029200" cy="1069034"/>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ttp://cds.cern.ch/record/2065670/files/Cessati_Gaetano_3.jpg?subformat=icon-1440"/>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1" y="1265274"/>
            <a:ext cx="9144000" cy="4157330"/>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rot="16200000">
            <a:off x="8443553" y="1747557"/>
            <a:ext cx="1106393" cy="276999"/>
          </a:xfrm>
          <a:prstGeom prst="rect">
            <a:avLst/>
          </a:prstGeom>
          <a:noFill/>
        </p:spPr>
        <p:txBody>
          <a:bodyPr wrap="none" rtlCol="0">
            <a:spAutoFit/>
          </a:bodyPr>
          <a:lstStyle/>
          <a:p>
            <a:r>
              <a:rPr lang="en-US" sz="1200" dirty="0" smtClean="0">
                <a:solidFill>
                  <a:schemeClr val="bg1"/>
                </a:solidFill>
              </a:rPr>
              <a:t>Photo: CERN</a:t>
            </a:r>
            <a:endParaRPr lang="en-US" sz="1200" dirty="0">
              <a:solidFill>
                <a:schemeClr val="bg1"/>
              </a:solidFill>
            </a:endParaRPr>
          </a:p>
        </p:txBody>
      </p:sp>
    </p:spTree>
    <p:extLst>
      <p:ext uri="{BB962C8B-B14F-4D97-AF65-F5344CB8AC3E}">
        <p14:creationId xmlns:p14="http://schemas.microsoft.com/office/powerpoint/2010/main" val="21770782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177" y="-179133"/>
            <a:ext cx="8226854" cy="940443"/>
          </a:xfrm>
        </p:spPr>
        <p:txBody>
          <a:bodyPr>
            <a:normAutofit/>
          </a:bodyPr>
          <a:lstStyle/>
          <a:p>
            <a:r>
              <a:rPr lang="fr-CH" sz="4000" b="1" dirty="0" err="1" smtClean="0"/>
              <a:t>Examples</a:t>
            </a:r>
            <a:r>
              <a:rPr lang="fr-CH" sz="4000" b="1" dirty="0" smtClean="0"/>
              <a:t> of </a:t>
            </a:r>
            <a:r>
              <a:rPr lang="fr-CH" sz="4000" b="1" dirty="0" err="1" smtClean="0"/>
              <a:t>transfers</a:t>
            </a:r>
            <a:r>
              <a:rPr lang="fr-CH" sz="4000" b="1" dirty="0" smtClean="0"/>
              <a:t> 2015</a:t>
            </a:r>
            <a:endParaRPr lang="en-GB" sz="4000" b="1" dirty="0"/>
          </a:p>
        </p:txBody>
      </p:sp>
      <p:pic>
        <p:nvPicPr>
          <p:cNvPr id="1026" name="Picture 2" descr="http://media1.nordiclifescience.org/2013/10/raystation-620x350.pn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 y="724154"/>
            <a:ext cx="4726744" cy="2580968"/>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p:cNvPicPr>
            <a:picLocks noChangeAspect="1"/>
          </p:cNvPicPr>
          <p:nvPr/>
        </p:nvPicPr>
        <p:blipFill>
          <a:blip r:embed="rId3"/>
          <a:stretch>
            <a:fillRect/>
          </a:stretch>
        </p:blipFill>
        <p:spPr>
          <a:xfrm>
            <a:off x="1" y="3295904"/>
            <a:ext cx="4726744" cy="2828428"/>
          </a:xfrm>
          <a:prstGeom prst="rect">
            <a:avLst/>
          </a:prstGeom>
        </p:spPr>
      </p:pic>
      <p:pic>
        <p:nvPicPr>
          <p:cNvPr id="1031" name="Picture 7" descr="MAX_5338-Modifie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726745" y="3305122"/>
            <a:ext cx="4417254" cy="2819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9" name="Rectangle 8"/>
          <p:cNvSpPr/>
          <p:nvPr/>
        </p:nvSpPr>
        <p:spPr>
          <a:xfrm>
            <a:off x="0" y="724154"/>
            <a:ext cx="4726745" cy="2571750"/>
          </a:xfrm>
          <a:prstGeom prst="rect">
            <a:avLst/>
          </a:prstGeom>
          <a:solidFill>
            <a:srgbClr val="FFFFFF">
              <a:alpha val="69804"/>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r>
              <a:rPr lang="fr-CH" sz="2400" dirty="0" err="1" smtClean="0">
                <a:ln w="0"/>
                <a:solidFill>
                  <a:schemeClr val="tx1"/>
                </a:solidFill>
                <a:effectLst>
                  <a:outerShdw blurRad="38100" dist="19050" dir="2700000" algn="tl" rotWithShape="0">
                    <a:schemeClr val="dk1">
                      <a:alpha val="40000"/>
                    </a:schemeClr>
                  </a:outerShdw>
                </a:effectLst>
              </a:rPr>
              <a:t>Particle</a:t>
            </a:r>
            <a:r>
              <a:rPr lang="fr-CH" sz="2400" dirty="0" smtClean="0">
                <a:ln w="0"/>
                <a:solidFill>
                  <a:schemeClr val="tx1"/>
                </a:solidFill>
                <a:effectLst>
                  <a:outerShdw blurRad="38100" dist="19050" dir="2700000" algn="tl" rotWithShape="0">
                    <a:schemeClr val="dk1">
                      <a:alpha val="40000"/>
                    </a:schemeClr>
                  </a:outerShdw>
                </a:effectLst>
              </a:rPr>
              <a:t> </a:t>
            </a:r>
            <a:r>
              <a:rPr lang="fr-CH" sz="2400" dirty="0">
                <a:ln w="0"/>
                <a:solidFill>
                  <a:schemeClr val="tx1"/>
                </a:solidFill>
                <a:effectLst>
                  <a:outerShdw blurRad="38100" dist="19050" dir="2700000" algn="tl" rotWithShape="0">
                    <a:schemeClr val="dk1">
                      <a:alpha val="40000"/>
                    </a:schemeClr>
                  </a:outerShdw>
                </a:effectLst>
              </a:rPr>
              <a:t>simulation </a:t>
            </a:r>
            <a:r>
              <a:rPr lang="fr-CH" sz="2400" dirty="0" smtClean="0">
                <a:ln w="0"/>
                <a:solidFill>
                  <a:schemeClr val="tx1"/>
                </a:solidFill>
                <a:effectLst>
                  <a:outerShdw blurRad="38100" dist="19050" dir="2700000" algn="tl" rotWithShape="0">
                    <a:schemeClr val="dk1">
                      <a:alpha val="40000"/>
                    </a:schemeClr>
                  </a:outerShdw>
                </a:effectLst>
              </a:rPr>
              <a:t>software </a:t>
            </a:r>
            <a:r>
              <a:rPr lang="fr-CH" sz="2400" dirty="0" err="1" smtClean="0">
                <a:ln w="0"/>
                <a:solidFill>
                  <a:schemeClr val="tx1"/>
                </a:solidFill>
                <a:effectLst>
                  <a:outerShdw blurRad="38100" dist="19050" dir="2700000" algn="tl" rotWithShape="0">
                    <a:schemeClr val="dk1">
                      <a:alpha val="40000"/>
                    </a:schemeClr>
                  </a:outerShdw>
                </a:effectLst>
              </a:rPr>
              <a:t>is</a:t>
            </a:r>
            <a:r>
              <a:rPr lang="fr-CH" sz="2400" dirty="0" smtClean="0">
                <a:ln w="0"/>
                <a:solidFill>
                  <a:schemeClr val="tx1"/>
                </a:solidFill>
                <a:effectLst>
                  <a:outerShdw blurRad="38100" dist="19050" dir="2700000" algn="tl" rotWithShape="0">
                    <a:schemeClr val="dk1">
                      <a:alpha val="40000"/>
                    </a:schemeClr>
                  </a:outerShdw>
                </a:effectLst>
              </a:rPr>
              <a:t> </a:t>
            </a:r>
            <a:r>
              <a:rPr lang="fr-CH" sz="2400" dirty="0" err="1">
                <a:ln w="0"/>
                <a:solidFill>
                  <a:schemeClr val="tx1"/>
                </a:solidFill>
                <a:effectLst>
                  <a:outerShdw blurRad="38100" dist="19050" dir="2700000" algn="tl" rotWithShape="0">
                    <a:schemeClr val="dk1">
                      <a:alpha val="40000"/>
                    </a:schemeClr>
                  </a:outerShdw>
                </a:effectLst>
              </a:rPr>
              <a:t>used</a:t>
            </a:r>
            <a:r>
              <a:rPr lang="fr-CH" sz="2400" dirty="0">
                <a:ln w="0"/>
                <a:solidFill>
                  <a:schemeClr val="tx1"/>
                </a:solidFill>
                <a:effectLst>
                  <a:outerShdw blurRad="38100" dist="19050" dir="2700000" algn="tl" rotWithShape="0">
                    <a:schemeClr val="dk1">
                      <a:alpha val="40000"/>
                    </a:schemeClr>
                  </a:outerShdw>
                </a:effectLst>
              </a:rPr>
              <a:t> </a:t>
            </a:r>
            <a:r>
              <a:rPr lang="fr-CH" sz="2400" dirty="0" smtClean="0">
                <a:ln w="0"/>
                <a:solidFill>
                  <a:schemeClr val="tx1"/>
                </a:solidFill>
                <a:effectLst>
                  <a:outerShdw blurRad="38100" dist="19050" dir="2700000" algn="tl" rotWithShape="0">
                    <a:schemeClr val="dk1">
                      <a:alpha val="40000"/>
                    </a:schemeClr>
                  </a:outerShdw>
                </a:effectLst>
              </a:rPr>
              <a:t>in </a:t>
            </a:r>
            <a:r>
              <a:rPr lang="fr-CH" sz="2400" dirty="0">
                <a:ln w="0"/>
                <a:solidFill>
                  <a:schemeClr val="tx1"/>
                </a:solidFill>
                <a:effectLst>
                  <a:outerShdw blurRad="38100" dist="19050" dir="2700000" algn="tl" rotWithShape="0">
                    <a:schemeClr val="dk1">
                      <a:alpha val="40000"/>
                    </a:schemeClr>
                  </a:outerShdw>
                </a:effectLst>
              </a:rPr>
              <a:t>patient </a:t>
            </a:r>
            <a:r>
              <a:rPr lang="fr-CH" sz="2400" dirty="0" err="1">
                <a:ln w="0"/>
                <a:solidFill>
                  <a:schemeClr val="tx1"/>
                </a:solidFill>
                <a:effectLst>
                  <a:outerShdw blurRad="38100" dist="19050" dir="2700000" algn="tl" rotWithShape="0">
                    <a:schemeClr val="dk1">
                      <a:alpha val="40000"/>
                    </a:schemeClr>
                  </a:outerShdw>
                </a:effectLst>
              </a:rPr>
              <a:t>treatment</a:t>
            </a:r>
            <a:r>
              <a:rPr lang="fr-CH" sz="2400" dirty="0">
                <a:ln w="0"/>
                <a:solidFill>
                  <a:schemeClr val="tx1"/>
                </a:solidFill>
                <a:effectLst>
                  <a:outerShdw blurRad="38100" dist="19050" dir="2700000" algn="tl" rotWithShape="0">
                    <a:schemeClr val="dk1">
                      <a:alpha val="40000"/>
                    </a:schemeClr>
                  </a:outerShdw>
                </a:effectLst>
              </a:rPr>
              <a:t> planning </a:t>
            </a:r>
            <a:r>
              <a:rPr lang="fr-CH" sz="2400" dirty="0" err="1">
                <a:ln w="0"/>
                <a:solidFill>
                  <a:schemeClr val="tx1"/>
                </a:solidFill>
                <a:effectLst>
                  <a:outerShdw blurRad="38100" dist="19050" dir="2700000" algn="tl" rotWithShape="0">
                    <a:schemeClr val="dk1">
                      <a:alpha val="40000"/>
                    </a:schemeClr>
                  </a:outerShdw>
                </a:effectLst>
              </a:rPr>
              <a:t>systems</a:t>
            </a:r>
            <a:r>
              <a:rPr lang="fr-CH" sz="2400" dirty="0">
                <a:ln w="0"/>
                <a:solidFill>
                  <a:schemeClr val="tx1"/>
                </a:solidFill>
                <a:effectLst>
                  <a:outerShdw blurRad="38100" dist="19050" dir="2700000" algn="tl" rotWithShape="0">
                    <a:schemeClr val="dk1">
                      <a:alpha val="40000"/>
                    </a:schemeClr>
                  </a:outerShdw>
                </a:effectLst>
              </a:rPr>
              <a:t> of a </a:t>
            </a:r>
            <a:r>
              <a:rPr lang="fr-CH" sz="2400" dirty="0" err="1">
                <a:ln w="0"/>
                <a:solidFill>
                  <a:schemeClr val="tx1"/>
                </a:solidFill>
                <a:effectLst>
                  <a:outerShdw blurRad="38100" dist="19050" dir="2700000" algn="tl" rotWithShape="0">
                    <a:schemeClr val="dk1">
                      <a:alpha val="40000"/>
                    </a:schemeClr>
                  </a:outerShdw>
                </a:effectLst>
              </a:rPr>
              <a:t>Swedish</a:t>
            </a:r>
            <a:r>
              <a:rPr lang="fr-CH" sz="2400" dirty="0">
                <a:ln w="0"/>
                <a:solidFill>
                  <a:schemeClr val="tx1"/>
                </a:solidFill>
                <a:effectLst>
                  <a:outerShdw blurRad="38100" dist="19050" dir="2700000" algn="tl" rotWithShape="0">
                    <a:schemeClr val="dk1">
                      <a:alpha val="40000"/>
                    </a:schemeClr>
                  </a:outerShdw>
                </a:effectLst>
              </a:rPr>
              <a:t> multinational </a:t>
            </a:r>
            <a:r>
              <a:rPr lang="fr-CH" sz="2400" dirty="0" err="1">
                <a:ln w="0"/>
                <a:solidFill>
                  <a:schemeClr val="tx1"/>
                </a:solidFill>
                <a:effectLst>
                  <a:outerShdw blurRad="38100" dist="19050" dir="2700000" algn="tl" rotWithShape="0">
                    <a:schemeClr val="dk1">
                      <a:alpha val="40000"/>
                    </a:schemeClr>
                  </a:outerShdw>
                </a:effectLst>
              </a:rPr>
              <a:t>medtech</a:t>
            </a:r>
            <a:r>
              <a:rPr lang="fr-CH" sz="2400" dirty="0">
                <a:ln w="0"/>
                <a:solidFill>
                  <a:schemeClr val="tx1"/>
                </a:solidFill>
                <a:effectLst>
                  <a:outerShdw blurRad="38100" dist="19050" dir="2700000" algn="tl" rotWithShape="0">
                    <a:schemeClr val="dk1">
                      <a:alpha val="40000"/>
                    </a:schemeClr>
                  </a:outerShdw>
                </a:effectLst>
              </a:rPr>
              <a:t> </a:t>
            </a:r>
            <a:r>
              <a:rPr lang="fr-CH" sz="2400" dirty="0" err="1" smtClean="0">
                <a:ln w="0"/>
                <a:solidFill>
                  <a:schemeClr val="tx1"/>
                </a:solidFill>
                <a:effectLst>
                  <a:outerShdw blurRad="38100" dist="19050" dir="2700000" algn="tl" rotWithShape="0">
                    <a:schemeClr val="dk1">
                      <a:alpha val="40000"/>
                    </a:schemeClr>
                  </a:outerShdw>
                </a:effectLst>
              </a:rPr>
              <a:t>company</a:t>
            </a:r>
            <a:endParaRPr lang="fr-CH" sz="2400" dirty="0">
              <a:ln w="0"/>
              <a:solidFill>
                <a:schemeClr val="tx1"/>
              </a:solidFill>
              <a:effectLst>
                <a:outerShdw blurRad="38100" dist="19050" dir="2700000" algn="tl" rotWithShape="0">
                  <a:schemeClr val="dk1">
                    <a:alpha val="40000"/>
                  </a:schemeClr>
                </a:outerShdw>
              </a:effectLst>
            </a:endParaRPr>
          </a:p>
        </p:txBody>
      </p:sp>
      <p:sp>
        <p:nvSpPr>
          <p:cNvPr id="15" name="Rectangle 14"/>
          <p:cNvSpPr/>
          <p:nvPr/>
        </p:nvSpPr>
        <p:spPr>
          <a:xfrm>
            <a:off x="-1" y="3295904"/>
            <a:ext cx="4726745" cy="2828428"/>
          </a:xfrm>
          <a:prstGeom prst="rect">
            <a:avLst/>
          </a:prstGeom>
          <a:solidFill>
            <a:srgbClr val="FFFFFF">
              <a:alpha val="69804"/>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r>
              <a:rPr lang="en-GB" sz="2400" dirty="0" smtClean="0">
                <a:ln w="0"/>
                <a:solidFill>
                  <a:schemeClr val="tx1"/>
                </a:solidFill>
                <a:effectLst>
                  <a:outerShdw blurRad="38100" dist="19050" dir="2700000" algn="tl" rotWithShape="0">
                    <a:schemeClr val="dk1">
                      <a:alpha val="40000"/>
                    </a:schemeClr>
                  </a:outerShdw>
                </a:effectLst>
              </a:rPr>
              <a:t>Radiation monitoring </a:t>
            </a:r>
            <a:r>
              <a:rPr lang="en-GB" sz="2400" dirty="0">
                <a:ln w="0"/>
                <a:solidFill>
                  <a:schemeClr val="tx1"/>
                </a:solidFill>
                <a:effectLst>
                  <a:outerShdw blurRad="38100" dist="19050" dir="2700000" algn="tl" rotWithShape="0">
                    <a:schemeClr val="dk1">
                      <a:alpha val="40000"/>
                    </a:schemeClr>
                  </a:outerShdw>
                </a:effectLst>
              </a:rPr>
              <a:t>technology is commercially available </a:t>
            </a:r>
            <a:r>
              <a:rPr lang="en-GB" sz="2400" dirty="0" smtClean="0">
                <a:ln w="0"/>
                <a:solidFill>
                  <a:schemeClr val="tx1"/>
                </a:solidFill>
                <a:effectLst>
                  <a:outerShdw blurRad="38100" dist="19050" dir="2700000" algn="tl" rotWithShape="0">
                    <a:schemeClr val="dk1">
                      <a:alpha val="40000"/>
                    </a:schemeClr>
                  </a:outerShdw>
                </a:effectLst>
              </a:rPr>
              <a:t>as an </a:t>
            </a:r>
            <a:r>
              <a:rPr lang="en-GB" sz="2400" dirty="0">
                <a:ln w="0"/>
                <a:solidFill>
                  <a:schemeClr val="tx1"/>
                </a:solidFill>
                <a:effectLst>
                  <a:outerShdw blurRad="38100" dist="19050" dir="2700000" algn="tl" rotWithShape="0">
                    <a:schemeClr val="dk1">
                      <a:alpha val="40000"/>
                    </a:schemeClr>
                  </a:outerShdw>
                </a:effectLst>
              </a:rPr>
              <a:t>off-the-shelf product of a young Italian </a:t>
            </a:r>
            <a:r>
              <a:rPr lang="en-GB" sz="2400" dirty="0" smtClean="0">
                <a:ln w="0"/>
                <a:solidFill>
                  <a:schemeClr val="tx1"/>
                </a:solidFill>
                <a:effectLst>
                  <a:outerShdw blurRad="38100" dist="19050" dir="2700000" algn="tl" rotWithShape="0">
                    <a:schemeClr val="dk1">
                      <a:alpha val="40000"/>
                    </a:schemeClr>
                  </a:outerShdw>
                </a:effectLst>
              </a:rPr>
              <a:t>company</a:t>
            </a:r>
            <a:endParaRPr lang="fr-CH" sz="2400" dirty="0">
              <a:ln w="0"/>
              <a:solidFill>
                <a:schemeClr val="tx1"/>
              </a:solidFill>
              <a:effectLst>
                <a:outerShdw blurRad="38100" dist="19050" dir="2700000" algn="tl" rotWithShape="0">
                  <a:schemeClr val="dk1">
                    <a:alpha val="40000"/>
                  </a:schemeClr>
                </a:outerShdw>
              </a:effectLst>
            </a:endParaRPr>
          </a:p>
        </p:txBody>
      </p:sp>
      <p:sp>
        <p:nvSpPr>
          <p:cNvPr id="18" name="Rectangle 17"/>
          <p:cNvSpPr/>
          <p:nvPr/>
        </p:nvSpPr>
        <p:spPr>
          <a:xfrm>
            <a:off x="4726745" y="3291294"/>
            <a:ext cx="4417256" cy="2833037"/>
          </a:xfrm>
          <a:prstGeom prst="rect">
            <a:avLst/>
          </a:prstGeom>
          <a:solidFill>
            <a:srgbClr val="FFFFFF">
              <a:alpha val="69804"/>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r>
              <a:rPr lang="fr-CH" sz="2400" dirty="0" smtClean="0">
                <a:ln w="0"/>
                <a:solidFill>
                  <a:schemeClr val="tx1"/>
                </a:solidFill>
                <a:effectLst>
                  <a:outerShdw blurRad="38100" dist="19050" dir="2700000" algn="tl" rotWithShape="0">
                    <a:schemeClr val="dk1">
                      <a:alpha val="40000"/>
                    </a:schemeClr>
                  </a:outerShdw>
                </a:effectLst>
              </a:rPr>
              <a:t>The </a:t>
            </a:r>
            <a:r>
              <a:rPr lang="fr-CH" sz="2400" dirty="0" smtClean="0">
                <a:ln w="0"/>
                <a:solidFill>
                  <a:schemeClr val="tx1"/>
                </a:solidFill>
                <a:effectLst>
                  <a:outerShdw blurRad="38100" dist="19050" dir="2700000" algn="tl" rotWithShape="0">
                    <a:schemeClr val="dk1">
                      <a:alpha val="40000"/>
                    </a:schemeClr>
                  </a:outerShdw>
                </a:effectLst>
              </a:rPr>
              <a:t>«miniature </a:t>
            </a:r>
            <a:r>
              <a:rPr lang="fr-CH" sz="2400" dirty="0" err="1" smtClean="0">
                <a:ln w="0"/>
                <a:solidFill>
                  <a:schemeClr val="tx1"/>
                </a:solidFill>
                <a:effectLst>
                  <a:outerShdw blurRad="38100" dist="19050" dir="2700000" algn="tl" rotWithShape="0">
                    <a:schemeClr val="dk1">
                      <a:alpha val="40000"/>
                    </a:schemeClr>
                  </a:outerShdw>
                </a:effectLst>
              </a:rPr>
              <a:t>accelerator</a:t>
            </a:r>
            <a:r>
              <a:rPr lang="fr-CH" sz="2400" dirty="0" smtClean="0">
                <a:ln w="0"/>
                <a:solidFill>
                  <a:schemeClr val="tx1"/>
                </a:solidFill>
                <a:effectLst>
                  <a:outerShdw blurRad="38100" dist="19050" dir="2700000" algn="tl" rotWithShape="0">
                    <a:schemeClr val="dk1">
                      <a:alpha val="40000"/>
                    </a:schemeClr>
                  </a:outerShdw>
                </a:effectLst>
              </a:rPr>
              <a:t>» </a:t>
            </a:r>
            <a:r>
              <a:rPr lang="fr-CH" sz="2400" dirty="0" err="1" smtClean="0">
                <a:ln w="0"/>
                <a:solidFill>
                  <a:schemeClr val="tx1"/>
                </a:solidFill>
                <a:effectLst>
                  <a:outerShdw blurRad="38100" dist="19050" dir="2700000" algn="tl" rotWithShape="0">
                    <a:schemeClr val="dk1">
                      <a:alpha val="40000"/>
                    </a:schemeClr>
                  </a:outerShdw>
                </a:effectLst>
              </a:rPr>
              <a:t>is</a:t>
            </a:r>
            <a:r>
              <a:rPr lang="fr-CH" sz="2400" dirty="0" smtClean="0">
                <a:ln w="0"/>
                <a:solidFill>
                  <a:schemeClr val="tx1"/>
                </a:solidFill>
                <a:effectLst>
                  <a:outerShdw blurRad="38100" dist="19050" dir="2700000" algn="tl" rotWithShape="0">
                    <a:schemeClr val="dk1">
                      <a:alpha val="40000"/>
                    </a:schemeClr>
                  </a:outerShdw>
                </a:effectLst>
              </a:rPr>
              <a:t> </a:t>
            </a:r>
            <a:r>
              <a:rPr lang="fr-CH" sz="2400" dirty="0" err="1" smtClean="0">
                <a:ln w="0"/>
                <a:solidFill>
                  <a:schemeClr val="tx1"/>
                </a:solidFill>
                <a:effectLst>
                  <a:outerShdw blurRad="38100" dist="19050" dir="2700000" algn="tl" rotWithShape="0">
                    <a:schemeClr val="dk1">
                      <a:alpha val="40000"/>
                    </a:schemeClr>
                  </a:outerShdw>
                </a:effectLst>
              </a:rPr>
              <a:t>being</a:t>
            </a:r>
            <a:r>
              <a:rPr lang="fr-CH" sz="2400" dirty="0" smtClean="0">
                <a:ln w="0"/>
                <a:solidFill>
                  <a:schemeClr val="tx1"/>
                </a:solidFill>
                <a:effectLst>
                  <a:outerShdw blurRad="38100" dist="19050" dir="2700000" algn="tl" rotWithShape="0">
                    <a:schemeClr val="dk1">
                      <a:alpha val="40000"/>
                    </a:schemeClr>
                  </a:outerShdw>
                </a:effectLst>
              </a:rPr>
              <a:t> </a:t>
            </a:r>
            <a:r>
              <a:rPr lang="fr-CH" sz="2400" dirty="0" err="1" smtClean="0">
                <a:ln w="0"/>
                <a:solidFill>
                  <a:schemeClr val="tx1"/>
                </a:solidFill>
                <a:effectLst>
                  <a:outerShdw blurRad="38100" dist="19050" dir="2700000" algn="tl" rotWithShape="0">
                    <a:schemeClr val="dk1">
                      <a:alpha val="40000"/>
                    </a:schemeClr>
                  </a:outerShdw>
                </a:effectLst>
              </a:rPr>
              <a:t>integrated</a:t>
            </a:r>
            <a:r>
              <a:rPr lang="fr-CH" sz="2400" dirty="0" smtClean="0">
                <a:ln w="0"/>
                <a:solidFill>
                  <a:schemeClr val="tx1"/>
                </a:solidFill>
                <a:effectLst>
                  <a:outerShdw blurRad="38100" dist="19050" dir="2700000" algn="tl" rotWithShape="0">
                    <a:schemeClr val="dk1">
                      <a:alpha val="40000"/>
                    </a:schemeClr>
                  </a:outerShdw>
                </a:effectLst>
              </a:rPr>
              <a:t> </a:t>
            </a:r>
            <a:r>
              <a:rPr lang="fr-CH" sz="2400" dirty="0" err="1" smtClean="0">
                <a:ln w="0"/>
                <a:solidFill>
                  <a:schemeClr val="tx1"/>
                </a:solidFill>
                <a:effectLst>
                  <a:outerShdw blurRad="38100" dist="19050" dir="2700000" algn="tl" rotWithShape="0">
                    <a:schemeClr val="dk1">
                      <a:alpha val="40000"/>
                    </a:schemeClr>
                  </a:outerShdw>
                </a:effectLst>
              </a:rPr>
              <a:t>into</a:t>
            </a:r>
            <a:r>
              <a:rPr lang="fr-CH" sz="2400" dirty="0" smtClean="0">
                <a:ln w="0"/>
                <a:solidFill>
                  <a:schemeClr val="tx1"/>
                </a:solidFill>
                <a:effectLst>
                  <a:outerShdw blurRad="38100" dist="19050" dir="2700000" algn="tl" rotWithShape="0">
                    <a:schemeClr val="dk1">
                      <a:alpha val="40000"/>
                    </a:schemeClr>
                  </a:outerShdw>
                </a:effectLst>
              </a:rPr>
              <a:t> a commercial proton </a:t>
            </a:r>
            <a:r>
              <a:rPr lang="fr-CH" sz="2400" dirty="0" err="1" smtClean="0">
                <a:ln w="0"/>
                <a:solidFill>
                  <a:schemeClr val="tx1"/>
                </a:solidFill>
                <a:effectLst>
                  <a:outerShdw blurRad="38100" dist="19050" dir="2700000" algn="tl" rotWithShape="0">
                    <a:schemeClr val="dk1">
                      <a:alpha val="40000"/>
                    </a:schemeClr>
                  </a:outerShdw>
                </a:effectLst>
              </a:rPr>
              <a:t>therapy</a:t>
            </a:r>
            <a:r>
              <a:rPr lang="fr-CH" sz="2400" dirty="0" smtClean="0">
                <a:ln w="0"/>
                <a:solidFill>
                  <a:schemeClr val="tx1"/>
                </a:solidFill>
                <a:effectLst>
                  <a:outerShdw blurRad="38100" dist="19050" dir="2700000" algn="tl" rotWithShape="0">
                    <a:schemeClr val="dk1">
                      <a:alpha val="40000"/>
                    </a:schemeClr>
                  </a:outerShdw>
                </a:effectLst>
              </a:rPr>
              <a:t> system by a CERN spin-off.</a:t>
            </a:r>
            <a:endParaRPr lang="en-GB" sz="2400" dirty="0" smtClean="0">
              <a:ln w="0"/>
              <a:solidFill>
                <a:schemeClr val="tx1"/>
              </a:solidFill>
              <a:effectLst>
                <a:outerShdw blurRad="38100" dist="19050" dir="2700000" algn="tl" rotWithShape="0">
                  <a:schemeClr val="dk1">
                    <a:alpha val="40000"/>
                  </a:schemeClr>
                </a:outerShdw>
              </a:effectLst>
            </a:endParaRPr>
          </a:p>
        </p:txBody>
      </p:sp>
      <p:pic>
        <p:nvPicPr>
          <p:cNvPr id="3" name="Picture 2" descr="https://encrypted-tbn3.gstatic.com/images?q=tbn:ANd9GcTDGkQdGNPKqqh9PN9R3qIMsFIFcDzkqCB5X2L_suY0MPfU2DIPTA"/>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4726744" y="740045"/>
            <a:ext cx="4417257" cy="2545349"/>
          </a:xfrm>
          <a:prstGeom prst="rect">
            <a:avLst/>
          </a:prstGeom>
          <a:noFill/>
          <a:extLst>
            <a:ext uri="{909E8E84-426E-40DD-AFC4-6F175D3DCCD1}">
              <a14:hiddenFill xmlns:a14="http://schemas.microsoft.com/office/drawing/2010/main">
                <a:solidFill>
                  <a:srgbClr val="FFFFFF"/>
                </a:solidFill>
              </a14:hiddenFill>
            </a:ext>
          </a:extLst>
        </p:spPr>
      </p:pic>
      <p:sp>
        <p:nvSpPr>
          <p:cNvPr id="17" name="Rectangle 16"/>
          <p:cNvSpPr/>
          <p:nvPr/>
        </p:nvSpPr>
        <p:spPr>
          <a:xfrm>
            <a:off x="4726743" y="730826"/>
            <a:ext cx="4417256" cy="2560467"/>
          </a:xfrm>
          <a:prstGeom prst="rect">
            <a:avLst/>
          </a:prstGeom>
          <a:solidFill>
            <a:srgbClr val="FFFFFF">
              <a:alpha val="69804"/>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r>
              <a:rPr lang="en-GB" sz="2400" dirty="0" smtClean="0">
                <a:ln w="0"/>
                <a:solidFill>
                  <a:schemeClr val="tx1"/>
                </a:solidFill>
                <a:effectLst>
                  <a:outerShdw blurRad="38100" dist="19050" dir="2700000" algn="tl" rotWithShape="0">
                    <a:schemeClr val="dk1">
                      <a:alpha val="40000"/>
                    </a:schemeClr>
                  </a:outerShdw>
                </a:effectLst>
              </a:rPr>
              <a:t>Document </a:t>
            </a:r>
            <a:r>
              <a:rPr lang="en-GB" sz="2400" dirty="0" smtClean="0">
                <a:ln w="0"/>
                <a:solidFill>
                  <a:schemeClr val="tx1"/>
                </a:solidFill>
                <a:effectLst>
                  <a:outerShdw blurRad="38100" dist="19050" dir="2700000" algn="tl" rotWithShape="0">
                    <a:schemeClr val="dk1">
                      <a:alpha val="40000"/>
                    </a:schemeClr>
                  </a:outerShdw>
                </a:effectLst>
              </a:rPr>
              <a:t>management software is </a:t>
            </a:r>
            <a:r>
              <a:rPr lang="en-GB" sz="2400" dirty="0" smtClean="0">
                <a:ln w="0"/>
                <a:solidFill>
                  <a:schemeClr val="tx1"/>
                </a:solidFill>
                <a:effectLst>
                  <a:outerShdw blurRad="38100" dist="19050" dir="2700000" algn="tl" rotWithShape="0">
                    <a:schemeClr val="dk1">
                      <a:alpha val="40000"/>
                    </a:schemeClr>
                  </a:outerShdw>
                </a:effectLst>
              </a:rPr>
              <a:t>used </a:t>
            </a:r>
            <a:r>
              <a:rPr lang="en-GB" sz="2400" dirty="0" smtClean="0">
                <a:ln w="0"/>
                <a:solidFill>
                  <a:schemeClr val="tx1"/>
                </a:solidFill>
                <a:effectLst>
                  <a:outerShdw blurRad="38100" dist="19050" dir="2700000" algn="tl" rotWithShape="0">
                    <a:schemeClr val="dk1">
                      <a:alpha val="40000"/>
                    </a:schemeClr>
                  </a:outerShdw>
                </a:effectLst>
              </a:rPr>
              <a:t>by a major university and </a:t>
            </a:r>
            <a:r>
              <a:rPr lang="en-GB" sz="2400" dirty="0" smtClean="0">
                <a:ln w="0"/>
                <a:solidFill>
                  <a:schemeClr val="tx1"/>
                </a:solidFill>
                <a:effectLst>
                  <a:outerShdw blurRad="38100" dist="19050" dir="2700000" algn="tl" rotWithShape="0">
                    <a:schemeClr val="dk1">
                      <a:alpha val="40000"/>
                    </a:schemeClr>
                  </a:outerShdw>
                </a:effectLst>
              </a:rPr>
              <a:t>a major </a:t>
            </a:r>
            <a:r>
              <a:rPr lang="en-GB" sz="2400" dirty="0" smtClean="0">
                <a:ln w="0"/>
                <a:solidFill>
                  <a:schemeClr val="tx1"/>
                </a:solidFill>
                <a:effectLst>
                  <a:outerShdw blurRad="38100" dist="19050" dir="2700000" algn="tl" rotWithShape="0">
                    <a:schemeClr val="dk1">
                      <a:alpha val="40000"/>
                    </a:schemeClr>
                  </a:outerShdw>
                </a:effectLst>
              </a:rPr>
              <a:t>international organization, </a:t>
            </a:r>
            <a:r>
              <a:rPr lang="en-GB" sz="2400" dirty="0" smtClean="0">
                <a:ln w="0"/>
                <a:solidFill>
                  <a:schemeClr val="tx1"/>
                </a:solidFill>
                <a:effectLst>
                  <a:outerShdw blurRad="38100" dist="19050" dir="2700000" algn="tl" rotWithShape="0">
                    <a:schemeClr val="dk1">
                      <a:alpha val="40000"/>
                    </a:schemeClr>
                  </a:outerShdw>
                </a:effectLst>
              </a:rPr>
              <a:t/>
            </a:r>
            <a:br>
              <a:rPr lang="en-GB" sz="2400" dirty="0" smtClean="0">
                <a:ln w="0"/>
                <a:solidFill>
                  <a:schemeClr val="tx1"/>
                </a:solidFill>
                <a:effectLst>
                  <a:outerShdw blurRad="38100" dist="19050" dir="2700000" algn="tl" rotWithShape="0">
                    <a:schemeClr val="dk1">
                      <a:alpha val="40000"/>
                    </a:schemeClr>
                  </a:outerShdw>
                </a:effectLst>
              </a:rPr>
            </a:br>
            <a:r>
              <a:rPr lang="en-GB" sz="2400" dirty="0" smtClean="0">
                <a:ln w="0"/>
                <a:solidFill>
                  <a:schemeClr val="tx1"/>
                </a:solidFill>
                <a:effectLst>
                  <a:outerShdw blurRad="38100" dist="19050" dir="2700000" algn="tl" rotWithShape="0">
                    <a:schemeClr val="dk1">
                      <a:alpha val="40000"/>
                    </a:schemeClr>
                  </a:outerShdw>
                </a:effectLst>
              </a:rPr>
              <a:t>as </a:t>
            </a:r>
            <a:r>
              <a:rPr lang="en-GB" sz="2400" dirty="0" smtClean="0">
                <a:ln w="0"/>
                <a:solidFill>
                  <a:schemeClr val="tx1"/>
                </a:solidFill>
                <a:effectLst>
                  <a:outerShdw blurRad="38100" dist="19050" dir="2700000" algn="tl" rotWithShape="0">
                    <a:schemeClr val="dk1">
                      <a:alpha val="40000"/>
                    </a:schemeClr>
                  </a:outerShdw>
                </a:effectLst>
              </a:rPr>
              <a:t>a commercial service </a:t>
            </a:r>
            <a:r>
              <a:rPr lang="en-GB" sz="2400" dirty="0" smtClean="0">
                <a:ln w="0"/>
                <a:solidFill>
                  <a:schemeClr val="tx1"/>
                </a:solidFill>
                <a:effectLst>
                  <a:outerShdw blurRad="38100" dist="19050" dir="2700000" algn="tl" rotWithShape="0">
                    <a:schemeClr val="dk1">
                      <a:alpha val="40000"/>
                    </a:schemeClr>
                  </a:outerShdw>
                </a:effectLst>
              </a:rPr>
              <a:t>provided by </a:t>
            </a:r>
            <a:r>
              <a:rPr lang="en-GB" sz="2400" dirty="0" smtClean="0">
                <a:ln w="0"/>
                <a:solidFill>
                  <a:schemeClr val="tx1"/>
                </a:solidFill>
                <a:effectLst>
                  <a:outerShdw blurRad="38100" dist="19050" dir="2700000" algn="tl" rotWithShape="0">
                    <a:schemeClr val="dk1">
                      <a:alpha val="40000"/>
                    </a:schemeClr>
                  </a:outerShdw>
                </a:effectLst>
              </a:rPr>
              <a:t>a CERN spin-off.</a:t>
            </a:r>
          </a:p>
        </p:txBody>
      </p:sp>
    </p:spTree>
    <p:extLst>
      <p:ext uri="{BB962C8B-B14F-4D97-AF65-F5344CB8AC3E}">
        <p14:creationId xmlns:p14="http://schemas.microsoft.com/office/powerpoint/2010/main" val="20291751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5" grpId="0" animBg="1"/>
      <p:bldP spid="18" grpId="0" animBg="1"/>
      <p:bldP spid="17"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3238" y="-215299"/>
            <a:ext cx="8226854" cy="940443"/>
          </a:xfrm>
        </p:spPr>
        <p:txBody>
          <a:bodyPr>
            <a:normAutofit/>
          </a:bodyPr>
          <a:lstStyle/>
          <a:p>
            <a:r>
              <a:rPr lang="fr-CH" sz="2800" b="1" dirty="0" err="1" smtClean="0"/>
              <a:t>Knowledge</a:t>
            </a:r>
            <a:r>
              <a:rPr lang="fr-CH" sz="2800" b="1" dirty="0" smtClean="0"/>
              <a:t> Transfer </a:t>
            </a:r>
            <a:r>
              <a:rPr lang="fr-CH" sz="2800" b="1" dirty="0" err="1" smtClean="0"/>
              <a:t>Agreements</a:t>
            </a:r>
            <a:r>
              <a:rPr lang="fr-CH" sz="2800" b="1" dirty="0" smtClean="0"/>
              <a:t> 2015</a:t>
            </a:r>
            <a:endParaRPr lang="en-GB" sz="2800" b="1" dirty="0"/>
          </a:p>
        </p:txBody>
      </p:sp>
      <p:sp>
        <p:nvSpPr>
          <p:cNvPr id="15" name="Rounded Rectangle 14"/>
          <p:cNvSpPr/>
          <p:nvPr/>
        </p:nvSpPr>
        <p:spPr>
          <a:xfrm>
            <a:off x="3137625" y="637953"/>
            <a:ext cx="2743201" cy="5494570"/>
          </a:xfrm>
          <a:prstGeom prst="roundRect">
            <a:avLst/>
          </a:prstGeom>
          <a:ln>
            <a:solidFill>
              <a:schemeClr val="accent2"/>
            </a:solidFill>
          </a:ln>
        </p:spPr>
        <p:style>
          <a:lnRef idx="2">
            <a:schemeClr val="dk1"/>
          </a:lnRef>
          <a:fillRef idx="1">
            <a:schemeClr val="lt1"/>
          </a:fillRef>
          <a:effectRef idx="0">
            <a:schemeClr val="dk1"/>
          </a:effectRef>
          <a:fontRef idx="minor">
            <a:schemeClr val="dk1"/>
          </a:fontRef>
        </p:style>
        <p:txBody>
          <a:bodyPr rtlCol="0" anchor="t"/>
          <a:lstStyle/>
          <a:p>
            <a:pPr algn="ctr"/>
            <a:r>
              <a:rPr lang="fr-CH" b="1" dirty="0" err="1" smtClean="0">
                <a:solidFill>
                  <a:schemeClr val="accent1">
                    <a:lumMod val="50000"/>
                  </a:schemeClr>
                </a:solidFill>
              </a:rPr>
              <a:t>Companies</a:t>
            </a:r>
            <a:endParaRPr lang="en-GB" b="1" dirty="0">
              <a:solidFill>
                <a:schemeClr val="accent1">
                  <a:lumMod val="50000"/>
                </a:schemeClr>
              </a:solidFill>
            </a:endParaRPr>
          </a:p>
        </p:txBody>
      </p:sp>
      <p:pic>
        <p:nvPicPr>
          <p:cNvPr id="3094" name="Picture 22" descr="MedAustron"/>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261307" y="2015450"/>
            <a:ext cx="1467458" cy="283852"/>
          </a:xfrm>
          <a:prstGeom prst="rect">
            <a:avLst/>
          </a:prstGeom>
          <a:noFill/>
          <a:extLst>
            <a:ext uri="{909E8E84-426E-40dd-AFC4-6F175D3DCCD1}">
              <a14:hiddenFill xmlns:a14="http://schemas.microsoft.com/office/drawing/2010/main" xmlns="">
                <a:solidFill>
                  <a:srgbClr val="FFFFFF"/>
                </a:solidFill>
              </a14:hiddenFill>
            </a:ext>
          </a:extLst>
        </p:spPr>
      </p:pic>
      <p:pic>
        <p:nvPicPr>
          <p:cNvPr id="8" name="Picture 7"/>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285583" y="2317978"/>
            <a:ext cx="1357222" cy="319995"/>
          </a:xfrm>
          <a:prstGeom prst="rect">
            <a:avLst/>
          </a:prstGeom>
        </p:spPr>
      </p:pic>
      <p:sp>
        <p:nvSpPr>
          <p:cNvPr id="5" name="Rounded Rectangle 4"/>
          <p:cNvSpPr/>
          <p:nvPr/>
        </p:nvSpPr>
        <p:spPr>
          <a:xfrm>
            <a:off x="206706" y="637953"/>
            <a:ext cx="2743201" cy="5494570"/>
          </a:xfrm>
          <a:prstGeom prst="roundRect">
            <a:avLst/>
          </a:prstGeom>
          <a:ln>
            <a:solidFill>
              <a:schemeClr val="accent2"/>
            </a:solidFill>
          </a:ln>
        </p:spPr>
        <p:style>
          <a:lnRef idx="2">
            <a:schemeClr val="dk1"/>
          </a:lnRef>
          <a:fillRef idx="1">
            <a:schemeClr val="lt1"/>
          </a:fillRef>
          <a:effectRef idx="0">
            <a:schemeClr val="dk1"/>
          </a:effectRef>
          <a:fontRef idx="minor">
            <a:schemeClr val="dk1"/>
          </a:fontRef>
        </p:style>
        <p:txBody>
          <a:bodyPr rtlCol="0" anchor="t"/>
          <a:lstStyle/>
          <a:p>
            <a:pPr algn="ctr"/>
            <a:r>
              <a:rPr lang="fr-CH" b="1" dirty="0" smtClean="0">
                <a:solidFill>
                  <a:schemeClr val="accent1">
                    <a:lumMod val="50000"/>
                  </a:schemeClr>
                </a:solidFill>
              </a:rPr>
              <a:t>Organisations</a:t>
            </a:r>
            <a:endParaRPr lang="en-GB" b="1" dirty="0">
              <a:solidFill>
                <a:schemeClr val="accent1">
                  <a:lumMod val="50000"/>
                </a:schemeClr>
              </a:solidFill>
            </a:endParaRPr>
          </a:p>
        </p:txBody>
      </p:sp>
      <p:pic>
        <p:nvPicPr>
          <p:cNvPr id="3078" name="Picture 6" descr="https://agenda.infn.it/conferenceDisplay.py/getPic?picId=12&amp;confId=5719"/>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138268" y="1558233"/>
            <a:ext cx="727479" cy="694133"/>
          </a:xfrm>
          <a:prstGeom prst="rect">
            <a:avLst/>
          </a:prstGeom>
          <a:noFill/>
          <a:extLst>
            <a:ext uri="{909E8E84-426E-40dd-AFC4-6F175D3DCCD1}">
              <a14:hiddenFill xmlns:a14="http://schemas.microsoft.com/office/drawing/2010/main" xmlns="">
                <a:solidFill>
                  <a:srgbClr val="FFFFFF"/>
                </a:solidFill>
              </a14:hiddenFill>
            </a:ext>
          </a:extLst>
        </p:spPr>
      </p:pic>
      <p:sp>
        <p:nvSpPr>
          <p:cNvPr id="16" name="Rounded Rectangle 15"/>
          <p:cNvSpPr/>
          <p:nvPr/>
        </p:nvSpPr>
        <p:spPr>
          <a:xfrm>
            <a:off x="6167697" y="637953"/>
            <a:ext cx="2743201" cy="5494570"/>
          </a:xfrm>
          <a:prstGeom prst="roundRect">
            <a:avLst/>
          </a:prstGeom>
          <a:ln>
            <a:solidFill>
              <a:schemeClr val="accent2"/>
            </a:solidFill>
          </a:ln>
        </p:spPr>
        <p:style>
          <a:lnRef idx="2">
            <a:schemeClr val="dk1"/>
          </a:lnRef>
          <a:fillRef idx="1">
            <a:schemeClr val="lt1"/>
          </a:fillRef>
          <a:effectRef idx="0">
            <a:schemeClr val="dk1"/>
          </a:effectRef>
          <a:fontRef idx="minor">
            <a:schemeClr val="dk1"/>
          </a:fontRef>
        </p:style>
        <p:txBody>
          <a:bodyPr rtlCol="0" anchor="t"/>
          <a:lstStyle/>
          <a:p>
            <a:pPr algn="ctr"/>
            <a:r>
              <a:rPr lang="fr-CH" b="1" dirty="0" err="1" smtClean="0">
                <a:solidFill>
                  <a:schemeClr val="accent1">
                    <a:lumMod val="50000"/>
                  </a:schemeClr>
                </a:solidFill>
              </a:rPr>
              <a:t>Universities</a:t>
            </a:r>
            <a:endParaRPr lang="en-GB" b="1" dirty="0">
              <a:solidFill>
                <a:schemeClr val="accent1">
                  <a:lumMod val="50000"/>
                </a:schemeClr>
              </a:solidFill>
            </a:endParaRPr>
          </a:p>
        </p:txBody>
      </p:sp>
      <p:sp>
        <p:nvSpPr>
          <p:cNvPr id="17" name="AutoShape 92" descr="data:image/png;base64,iVBORw0KGgoAAAANSUhEUgAAAXMAAACICAMAAAAiRvvOAAAAvVBMVEX///8AAACzs7Pn5+fZ2dnx8fGvr6/39/fs7OywsLDLy8tWVlb19fXt7e37+/vc3NyDg4McHBxRUVHAwMCenp6Ojo6UlJQpKSnT09MLCwu4uLg4ODjNzc0YGBji4uJpaWlxcXHvSk5AQEBHR0cuLi5LS0thYWGkpKR2dnaIiIgyMjJ+fn4+Pj4hISHuOj/7zM33t7n72NjuNTjxW1//6+vydHbxUFX1lJXxZmn+7u770dH1iIvuQkb7w8PzfoBGvbytAAATfUlEQVR4nO1daZuruLFmxyzGC9gG2saM96V9MjM3N7lJJvn/P+tqAakKsNvLafqZDu+H8xxjWSq9KpWqShKtKB0qMLPYDTWCdK5/tSz/BQh6RuhYlqNxOFZqfrVI3xtm5mqWpSE4jv/VYn1fmHEo9RuS7n61ZN8UPrUodb45vlq47wh7cINwTbO+Wr7vBz10nAaT0nH+WQgMrcmGI6RfLeS3gh5WvZQGOPFXi/l9EBjphyrOTEvvqyX9LjBjrabiRSzkYOXvTMvPQc2oUJ7D+UA3fdv2+0Yov7UGXy3st0BWMSqUb6MXwCIDWSC4Vk2He2HHqYUJDw29zuugKGQZXyDj94LvIhUnhGd2Y8Eg7dT8pwAz7ljhoJlwirCz5j8BvRAwTgm/mTAMmQsTtiXct4QOGHesNP4gLc5tS5fHfQGQccsJsw+ttE+LW10I+jSyEG78GPcoL/VbOsvyNHTIeHjnBic151ZnWZ6DLmNKS5vfu7nZJz+ysk8V7NtClyGnlT7AIVFzq9uTewY9EXISo/JIerBHfpd20dDjkFaFGJX+Qz+l1rw7Y/Ew+mLlJJ7K9XCzEZmlWd1hokchonziGw4eNRIBGaf5p4j1jWG6miPM+ONm2XW6My0Pwp47zjMLZwnd6vaGHoTxGuOKknbB0GMwik03x3IfXDhLhI7VuSwPICsccmKQn2ScDlrnstyPXuGQO/fH+DX0nW437n6UDrmjxc/qOE2bd/nbu2HHZSbrBcaJMf8ixzwwGpHB3fGsqcQga3IUBuE033nj7Xbs7fJjajT4y35sDZdlmUOE8q091AR/piO5SBNGGBVI46wmn8ht2U1Sw8bmjgYe2TFuu/HnpNu4vbI1IOTHC0RPvYLRelr+etxcIrmsjsgcDs6zWi15RZVSL6mWeZuK/MgRfcF1eAQfOZXPJ1piC5+My7qsJpl3UpLMieCjEBdU3OZOzzAfo8LRzOWj8/OcU+xvcs67KLxbfddc4g2MS1ojvJDTbuA8YQ9T+OhCDPkCVV6TzyvbytUGvAlbZGp7/mjWNETLa5xvSFEPfI5qjQ1f41w9sDLezTKFidGulyilCG5UxBezCXzEOcdq7lopenCd8+CtsZ3SGPiaIJk/OKNi1r2cJ/2fzbkafsz5ltUT3ioyUT4eO0ZGXc9R199STbuX86y5meJMfxBaoh4+DHgyD+7lvLAFL3C+eXtDXVLzGleLzQwXYSrqY6OxrZgjtjI46NFsvEKfvWY9R7Z6+gDnV5SAz1zF3culh6e48FJk37LniI+Z+SLnoRKYqN/bGucT2zcxe1NSZI+ekF5kqA/HOjVm9UdxE+eIOS+leVdU8XXOsa0QODGDNbdALSzHFaBSK+Vuzln3X+GcDTk0hGzNQW1Um6DrjaKg9ZNNDkQonZE9tPgx+40mx76Jc6TmkWaFfeVOzq8ZMjrlYuu90nCFh2GV87DfK1CrOjF/AueQ0FMz51G1l2+1InNUMXkwQIIya4NGatLAOVLzscZ8+fs492tuawFi0AcaGkpmbgxUSKtyjjzeynAefwLnB/DgPWjkHCkx8YgD1MOo3gmzMggjZgWX8BH1a6trKGKzuHdyH+dwCfWmoOG+ku19NE/XtDymWH+EcxpHvMo5tIRerY065ySo8NHCxjhHak19A6Szo36N82VNzwM0bsdC4vs4h+52BOqJld5ex/KPquXZ7H6A8+nrnEMmzs2cI9tCGjHrnGM9H1SCmwbOdzU9D6DtWZQSI87fr3EOJ6tly/8qfa1fVQhqsYbwQa48xLnqv8o5shODZs4RN8SHN9H6+BznlCyk55cYfhKXZRHns30U7U/Vakgn4LNULNZDxdzTPmJrH1f7uK9xjvKPNc6Hr3Cu6ZkBlWtfb4Ny3odLJvVJPoXzxRp8SES27NriCKqpdGuurMvvbO00qbVMnUXkBBg1zqeaw2DV/RYKE0yr1+LQsdEwrl4U4VSW8VmcI8iN4rs4R42ZhaWZKYG24UkwZNDJKPiwAzO/xrlA2Mj5GUz85zlfDOWu1a2YPWGW7tM5T6TEd3GOjF+5/mRK+qby/AqSblnJFLBM4xXO3UY+FmCaPM95ss7FJso1zjfb3OJ5up/FOc7lQsh3fNzFOYx5TkXbrqIxK0+71b+AAquKIxs9zDnEizmu1eAm58u9W1jZz7ctUtHv4dyGT3bcT0nLTDITD64VFxNnReetcj7e7XDm6cO84tZoR8+lQb+HcxgLXGgfDsTrTQshmUFH6ZgMD3Z2P+fb+obAo5zTEZ7DapLaOp27YYgE3n+Wno/Q1++NnM9CTUuRz8E4B4EnWSB/++c/FD3Yi35VR4V0GzbF4qyq31LcIK36LdP6zHw5JmKuYd0/R4kS47M4x1WU933uiYmkfEPlt//7/fcffw8U6bFTg44WTQvl0pYNnF/zzye6WsVTnE/hE6/ap2mtyPCTOE9s1PCqifMrsb9Q6Zn91z/++OWXX378B0T3LOqAk+MYbMAnq4Hza3HosSlAepVzmsz9IN+y/nmxPzJaSWXfIb2bc6l8R+VflHJC+r/lQLBhgU3t+rAG4yHOa3b/dc5pfFDXc8T5qTHHhTnPPuZ8qfRDZLOSwIceXanod3AumwqDvzHKf/nj74rwDpgPBMVZQeIWwUOc4xS/+iTnKIF18Zv0HGXhNoESIHIa8oq9SicaOM8NK8Wc25W9+/m9nMuEVWiXnP8LkEM1+cp+qUiS3c15dRPwKc6Rw7Zp5Bxtzs2I+UFpJsY5SlCpVcVfsFw4oniXajXOcSXevZxL6zxV/lPYll8VueaEtXoA9g9yrmDv+jnOUR2roIlzfOikan5YAhhFGTRFrSNXlkVbcOVS89TKavv+eOLO7+McWOd35S+/MzX/H0gio6Xx/Isq6MWcu75ZoM55in//KOdpT59jWZZKE+d4/8Gs2KMFIdSHgR7f/sJPguqsnMz9+n4o3u327uMc1hspv/7tx48f//tXqEqrmt4ABE2cSwxqnAf4HMTL51tYnuMDzqmdwNUk+QEZeO4KoHFR3w/43NeGalCNcxvX497FOarFUv7xl19/U2yoSmw3Fi84AqVLeo3zrMZ5pWMvc/7WvB+KBFrotXYr4EcC/dOtMsys1c+34GyAdxfn2CDxg1Y4XmSNNcsxeZxzlN15mfMNSz3UOUdpOL6HP1WvYllMV/39ehnufNfPcVW00biDcxygzfiBSnwckVGFbF1FkIc4r4WIr3B+5vLWOcf+BD98hg9vAuxla1cO+qjvxe5Iw3lFPDmWd3COhSvO6eKH2+taUr4f6hHOkaK/wPlity8PmCNHZlLvQSmm1XAs8xKhmyfZsF5E3YoLmvhbxjk+7EUUHVdfk29dMXPFUeeKO65fZbUU5cYaCibIuS734UPOFb0J+IZOH37FVD9ApUHR+T5fz5hTmFxWyyhsuAbRCyc7dioyIWVO3h4eYTcb6q1Khj4ytejhJ2blB03VBNe6Li4yBE3fcqEAH2a98FfdwwvuuI9shlqadvd5WkRgOPe/R6jDz4CeWpbWvRqoRQSu5VjzV668dXgQA/oa1e5F4y3CDy3H6czKK3j0jSkGMSvun/jtV0+I7q3H20LJDG883nrgD/L4qqzwvF2vVuvxmP675XHFbrwdj8ce8DVilqaaOeLBfkyqL0KkAatefkcQTXyydoalBxt6pMItqhF378AKeFH1i/gCP7Fq1uvt2jtW30vpsGyxJz1Sm1W5Wq+XUfWmf5DIBcb2iu6vaPdFZNnnuYmhtIsRa3u13k3KuE5bsU6x4HuyHW/XOxbXncrKYx7JiwpkmB68J1GakoiO/DsdFeeQ/XcZc1Ic1DNp3YzUtWSNVl9yGouEUYFZolkarCEksfktxQneyytWCAe8h0DTssPYoDdWLvCL7E11SFezJbonu1VVzaW7gEdUh2KBM5F99W2fpmdVddJ0WNwMpNKe6OiFFyjTQVX3rksCUa+4Kauvy+MaNJhdlFtvedklFQ32Rh4isd8oNQbPpfhFnkg5qmvA0LKkVKMnoUoQ0ndloQUOeQg1R+yt2Cgb04AhPKlYopdULhv3ypMYu+KKHkOWlNzksPyEH2WPVKxwykxeoVb0E+2CxpPp81VQ9KzovblR5YQKeSFX3sD2pVYbxSENmqsv9Q+p7VxVxRj02SGPuMhfnYuOHIFYZIDL8VfO/H5IKYPQoBEcUnt+UkE5/ixRb/8RpqN6qT+kKRj0cqF+mQ4MpD4RtRGkBhfAb8E5TZ7BdwJSucUkMZg5s4qUz5I15kp25uDAS1jIcpYzMhQEbwsmtPFSZCwR57vpTOhDwLguOdfF1XDJ+QAcZzPYRfyiwfdcnOgcAT0fpFN1quKJRfX8Cc7foxGeHoJzZS32HKgi++D/Qv9LzpdYmPVxreblB5+NRsk5f7H0WF5rVxL5/5LzPTjHuit4s0YFcZpHr2Xz5iDnmepH/KycQCzvajNAznNQllQ4EzKsaZ6Pa4zknDiI6S5XFrJbDE9x7s7IHBvBJ5LzkZzhGzkPaVZRLC0l5x60Q4qu+lalt4JzhhiawbMsWnI+lSfNqPGjYvhC8zWP6uiF1QY5P+/o1EQ27hbnCbtgUWAnrv0r4Yo2yeUQnMeWlWaksQnq55Oce0c6saCLIjhP5YQzAM3UhgmrVnCuo5dcKJMdXRWwhUecT+HmvyPlLjl/l2lgJgexTkuxihDO6TPGHuDcpINykD4NRYz9FMi5CU5tYmO2YnIwHSs4J0puxYq1ZR1FzuMznGdUD9ZAiRnnlhIE+h6Ycw3qZXBSy2lecD4YqRvQVeZN5NIwMSDOc6h/odya4Guo6WFLRQxXL1aFZ0E5pwaO5tYBpRFtz4CXSG7quY7Ww4nUO8q5UnSec06UPPSVgLnxS+T5PMV5Tpd3Cx3bpIcrFheatl+K2vewauJzJqVxJ7IelmTMUMP7Ge8ucvAR58gUzeXWBOE8z8fqJkIv6SU+0y6RoQ/jnA6EgzhfsebWxalUjht63lehUhyxnjPFjzjn9HXNdOBCdibNwP72E5z7XCS0B9bnZPXpCfOyegvp+bu6kJwncVr1UTeMHw+ZG8z5EuqfK1+NQzh34wuirfgtqItzTjwpoimS0lg9TiaT6RgZ3Fv2vHhHEMcBrCl8KFj1xFckSs5dcu9tShtQkXRPcK6prJ4ZOz5WQNhzeji0EGQOrXOw4Te6KZhtifDxZpf33sP9RZwf4S9COWZh8RKMSpzhX6AV1YrbfDM10SXnu9yxKEYwdryh58R1SuRs8mToUnBuXtSFvglD+lYEioG6Z/UfUbee4PwyYfVY8JfSb9mLlbO3AL6dCaYFt+ceCra8nFc6Q8EW4jyEtO6l9eZr6KTCFL2BCnpWcE4JXYmCesnEUF0g/+iqnmvASpgg5ig4p1ZkvZiK9xdO8kKWBYy5IedocZUtCs57zPi5pXfggfVEcj6Xq+gSOBIuUFLOuZ6AzWJdFUEfYBlzTgSXM9SThrXwW8b8KJAs3sg5C+dKzoflwwHUn1ucKxtpsDQwUCXnLN4V76KVWYYcXK+FnJuN7w4DnA8Za+NSX13gu0nOU2lRYE+Wai6qLHzFEMQw05LNGPlViHMYV/ngtwXnaAyVGueCt6Pg3JfyL2V402BbgIfWEx0l/rj0k0rOA5p0FI8j4VjG0DUC+Rav8S+OH0XwM2f/MWS8fpJjLmP/C7B4jghEQ3Ulx7mMiSZC930p5xauUphzosp58b8czNWwKJRiM2kizqONaN8rKT2LkIb6/sJupRXnaQcXLqpI7Fv9AkvtuWJmxCXfib6YQlyln6gyaUoDE9P3fdMd4wyKbFGNbVIg2/MT1ltpLw7SuJUxIvEfoFs05YcgSTdOoPK8jN8W7DCrQu2p8BuG0GpPscoFHqc6OEDzGJWalSOyMpC3TKezJI8K1m1ePDuoC2/PnvUmp9FIHbKm3GgzGr1NRSeiYTJKlsAP7Z1V73jcqQfp6oTTC6netN19qBOXvFAk67S4HPlMCpfJZfHG+xVH28WoPCGdKzUE1nkxgq8qc3dJsuTzYXAcERxpywatRk1Ob6Nke0S2cO6p+XG4WkRCy4L9cTFa7CJ2SDRZqHmo6LlKHrAS/cmMtHfgdWjkw2IcwQr3s8v5eFis5UQNp6TQKqIc2SuyanMWlSwak55Niqnb75lmX3DETwjZ9Bkf+0CnZ6x7TBFN9n95RkYnxchv4VLhz9PUhYdoePWD4t2/vUK9+rRO/n+zxxrgv9ZNiaY0eq8HCtAfkM89PuY2+4oJI6ppmCm6q+EzND3QCZ/8z1SC5t4Xjes2qs8ItRCOQh9wFIh6yooe+1smryBw5VZQh1Yw6HaYW0YQ7p9+A3yHp5B1L85vGXa47w59tovM0tpbqTso7K9hdUreLrLOQWwZdtj9ofaWkdHdtw4tgih5FwW1i57VdFWrw+chCLsoqGXof+rD5H9GBPPuIlbL0LV5p+TtYq51lrxd9NJOyVvG3OpuG7YLP+3+WHjLiNPOkrcLP/yav3X6X4xBp+Qtww67nYmWkXVK3jICt8uutIye1vnkLSOuvsKgwyfD7N6e1TaMTslbhu122/otY9C9sKxtdEreNnrd2ZW2EVdfXNXhk2G63SnElpEZXazfLux5F+u3DD3ulLxdBHEX67cMM+7CoJaRdWfifhb+H0BcTv698eZGAAAAAElFTkSuQmCC"/>
          <p:cNvSpPr>
            <a:spLocks noChangeAspect="1" noChangeArrowheads="1"/>
          </p:cNvSpPr>
          <p:nvPr/>
        </p:nvSpPr>
        <p:spPr bwMode="auto">
          <a:xfrm>
            <a:off x="155575" y="-69272"/>
            <a:ext cx="4112827" cy="1505960"/>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8" name="AutoShape 102" descr="data:image/jpeg;base64,/9j/4AAQSkZJRgABAQAAAQABAAD/2wCEAAkGBhISEBUQExQUFBQWFxgWFRQWFxQYGRgYHhYVFxoYFxgYGyYeFxkjGxgWHy8gIycpLSwsGCExNTAqNSYrLCkBCQoKBQUFDQUFDSkYEhgpKSkpKSkpKSkpKSkpKSkpKSkpKSkpKSkpKSkpKSkpKSkpKSkpKSkpKSkpKSkpKSkpKf/AABEIAMsA+AMBIgACEQEDEQH/xAAcAAEAAgIDAQAAAAAAAAAAAAAABgcEBQEDCAL/xABREAABAwIDBQMFCwUOBgMBAAABAgMEABEFEiEGBxMxQSJRYRQycYGRCBUjMzVCUnJ0obIlQ2KCsxckRFNUc4SSk7G0wcTSFjSDotHhZZTiY//EABQBAQAAAAAAAAAAAAAAAAAAAAD/xAAUEQEAAAAAAAAAAAAAAAAAAAAA/9oADAMBAAIRAxEAPwC8aUpQK0u1u1jGHxzIeuRmCEITbMtZ5JSCQL8zz0ANbo1WmHI98toXnl24OGJDTaDYkvrvdzKb2tlVY/oII60HbEw3GcSBckPqwxhRuiOwAZGXpxHTqg+jvN0iu87okHVWI4qpevb8q/yyejr0qf0oK/G73EWiVRsZlfVkoRIB9ajp6hR7FdoIh7cWLPbF+0wtTLlvFK7i/gkGrAoaDz1vL30SnbRI6HoSk3EkKIDue/mJUnVKRzuLE36Aa1MJSwviBSgvnmuc1++/Ot7vChONYrMQ4CFF9xevVK1laVegpUD66jtBfG5Teo8+973THC4pSbsOq84lIJUhavnnKCQo66EEm4tddeQt2lvfaGS4lsB5KitRCRZN1FNybdoDL6VV68BoOaUpQKUpQKUpQKUrhSwBcmwGpJoOa+VuBIJJAA1JOgA7yaguKb0A46YuGMKnvg2WtBtHb15rd5H1aePSupvd5JmqDmLyS6m9xCjlTcdPUBR850jvOviaDKxTetHDhjwm3cQfHNEYXQnxU7bKB4i+vdWOxM2glahqJh7Z/jCp923TRJye0CpphmEsx2w0w2hpsckISEj02HM+POsuggB3e4i6QZGMyvqxkIjgaHS6DqLnqK+U7oEpOZGJYohel1+U3J0I+gO+rBpQVvKGMYVZ0OHFIafjELSlEltP0gofG25km58B5wmuzm0LM6MiUwq7ax10Uk8ilQBNlA6H/MWNbMiq1wllWG7QLipT+9sRQXmgkABt5tJLgsNACAonT5yO40FlUpSgUpSgUpSgGq33P6u4qtWjpxB0LT3AE5Rf0lYtfS3tsg1XOw7Xk+O4tF1s6WpSB07QJWR+s5bl0oLGpSlApSlBCt4O6yNigCySzISLJeSAbjolxPz0jpqCO/pVVJ9zjPz2L8XJfzrvZst+eXh2vbpm9deiqUEB2Z3LYdFjrZdbEpbgAcddSL6dGwNWhfXQ37ybC2GMExHBiVQs06ALkxFn4dkXueAq3bHPs/cSSqrKpQaXZfbCLiDXEjrvbRbauy42fouI5pPPXkbaE1uqiu0u79qQ4JTC1RJiR2ZLNgT4Op5Op5aHXTnbStdhe3T0Z5MLFkIZcVozLQT5O+dRa5+Kc080/wDbcAhO6UpQKVwpVtagWJbePTHVQ8ISl1adHpq/+XY+qfzy+dgLjT5wvYN/tVtrGgJTxVKU6v4phsFbrp5WQkePU2FRUbLYhi6g5iSjFh3Ck4e0o51jmPKHB6uyPYg1ItlNg2Yai+tSpMxfxkt3VZ8EXJ4aOmUdOZOlSegw8LwhmM2GWG0NNjklCQkek25nxOprMpSgUpSgUpSgVXW34UnGsFWi5UXH0EfolDeY+pJUfVVi1X+KnyjaWI1zTDiuyFfXcPCAPjbIqgsClKUClKUClKUCq62ud8kx/DpmoRIQ5Dd005527/rqB/Uqxahm9zADKwt3JfisWkNEcwpu5NvHIVgeNqCZ0rU7J44JkJiWLfCtpUoDoq1lp9SwoeqttQKUpQKUpQKUpQKwcawRiWyqPIbS62rmlX94I1SodCLEVnUoKwRLl4AtKHiuVhRISl6xU9EHIByw7TQ5X8NLGyVTyRtJFbi+WqebEfKFcW90kHla3Mk6ADW+lYm2G1MSFHKpRuld0JZCQtbpItkSg+dfkb6a6nWqjRsTLZCMRdhlcFLynvegOOLLKT+cDahkWoaqLfjY6XCQlbbM3HjnWVw8LJOVsXS/LT0Kz8xo9w/7tFCxMKwlmMylhhtLbaBZKEiwHj3knmSdSdTWLs3tHGmsJkRlhaDp3FJ+itPNJHcfSLixra0ClKUClKUClKUClKUA1X27g+Uz8UxHmlchMZo/oMpAunwVdJ9VbzeLtF5Fhsh8GzmTI138RfZRYdbE5v1TXzu22e8iwyOwRZeTO4CNeIvtqB8RfL+rQSelKUClKUClKUCuFJuLGuaUFcbAq978RlYMq4aUTLhX5cJR7bab/RPT9FZqx6g29PDHEstYpHF5MBXFA+myRZ5s26FOvoCrc6k+F4+y/FbmJWkNOICwpRAAFtQo3sCDcHuINBsqVDMQ3u4W2vhJfL7nREdC3ST3ApGUk8tDXQ3tlij+sbCloQeS5byGTz0u0AVePP8A9hOq4vUIGC44+Bxp0aKPnJisFavqhbx06agV8v7qw8LSsQxF8E3UgvBDZ1v5iEculr+i1BMJeKMtC7rrbY11WtKeWp84itJM3lYW1502P3dlwL6X+ZetbG3MYQjUxc56lbjyifUV2+6t5E2Iw9rVEOKk94Zav3cym9BpZG+PCE8pOc9zbTy/vCLD1mtTje/GIlq0Vt9+QtJLLZZcSknUZjexKRZR7N75SNOY3u2G14hhESI0HpzwsxGRYAC3xjtrBDaQOpF7cwASGxGxKoxVLlOeUT3h8M+fmj+Ka0GVA05AXtyAAACBbM4gGnTiM6HisyeeShDWG2RyyspJAGnzrDra1zeXfusf/FYx/wDU/wD3U9pQUdjOIrTIOI4ZCxOJKJ+GZXDcLEgX14iUKOVR11HXXQnNUpwffjDcQQ+3IZebHwzfBWsIVyVqm5ABHzgOdWRUI222JdW6nE8PUGZ7Q9CJCB+ad6E2Fgo+AJFgUh9R98mEq5ycng40+n7yi331nw95eFu6Jmx+du0sI6X+fauvY3bVrEEracbLMpk5ZEVzzkHlcX85BOl/bzF9hL2Kw934yHGV4llq/ty3oM+HizDou0604NPMWhXPl5pPOsq9QqVuZwdevkoQehQ48m2t9AF2+6utjdUlkWjT8RjjmEJfCkA307CkcunPXrQTqlQb3ixxgngz48lPNKZTGVXPkVsm56629Xdyra7FWNZOFqcQOa4byXTz5hlQCyCPH/0E4pULw7e/hjrnCU8Y7n0JCFNWPcVK7IPpNbXafa9mJAcnZkLSlPweVQIcWdEJBHO6rcuQuelBF9pVDEcci4eO0xC/fcnu4vJlB0tcXBt1C1d1WPUR3Z7PLjw+K/rKlKMmQSNc69QjwypIFuhKql1ApS9KBSlKBSla7HtoI8JkyJDiW2x1PMnolIGqlGx0GulBsaju0G30GGrhuvBT2gEdsFx5RPJIbTqCbi17VG0T8UxfKWAvDYKhcvKy+VOjX4tIPwKT9Ln1BINqk2zOwkKAPgGhxNcz67LeWTzKnCL69wsPCgjpxXG54ysx28NZVoXpNnHsvelm1gfBftqGYHsHGh4snDcQCpLLiAuAtalpbz6lxBaCsoUTfTwGnbFXrUZ2+2MGIxghK+E+0tLsd62rawR3a2I+8A9KDd4fhTLCcjLTbSeiW0JQPYkCsusbDkuhpAeKVOhIC1IBCSq2pSDqATrbpWTQKUpQKiG3e2q4pbhxG+PPkX4LQtZA5F1zXRA152BynUAGpTLz5FcPLnscme+XNbTNbW1+6o5sZsX5IXZD7gkTX1FT0gi2l+y22D5rabDTwHQJAD52G2GTBSt51fHmv9qRIVqSeeRF+TYNu69gTawCZXSlApSlApSlBC9udhlvrTPhK4GIMi6HOSXUj8070II0BPoOnLK2H24TOQppxBYls9mRGVopJ5Zk31KD39L2PQmVVD9r9gzIebnRXBGmtEZXrXStHVDqR5wtcfdy5BMKV1sZsqc9s1hmy3te2tr62v312UClKUGLPwxl5JQ82h1J5pcSlQPqUDVMubvY03F3WIIMWNEsXnG7qSqXc5UoQtRT2Oth0UNLirixpl9cdxEdaW3lJIQtYJCSdM1hzIFyPG1YGxeyqMPhojJOdWq3XDzcdVqtZ/uF+gA6UEbOLY3AuH46MSaB0ejkNv5e9bNrKV4I9tRbeDv4CG0swApLygeKt1spUybkcPhr0LlxqTdIHK5PZuk15A3ihz32m8S+byh3nfzcxy2v0y5beFB8jeDiefieXSs17/HOW/q3y28LVdW6De2qcryKWR5QAS26AEh0DUpIGgcAudBYgHkRr50qS7ts/vvCyXv5Q3e30cwz+rJmoPX1K4Fc0Gn2q2oYw+MqU+SEjRKRqpazfKhI6k2PoAJOgqK7O7IOznU4niqcyzcxoKhdqOg2sVJUO06QBe406i4ATjRmffbHHHVELh4aQ22g6pclEEqXa1jkIt6UptzNWXQKUpQKwcXxtiK3xZDqGkEhOZZsMxBIF++wPsrOqsPdDfJKftDf4HaCaYXttAkuBliUy64QSEIWCSALk2r7xjbCFFWGpElplZSFBK1AEpJIBt3XSR6q88bhj+Wm/wCbd/BWy90afyoz9kR+2kUFz/umYV/Lo/8AaCuUbycLJAE2OSdAM4515t2J3bysUS6qOplIaKQriKWnzgoi2VCr+aalkP3PmJocQsuRbJUkn4R3oQf4qgvjGdpokTJ5S+2znvkzqCc2W2a3fbMPbXzg21MSWVCM+08UAFQQoGwN7X9hqovdMfwD+k/6auj3NPx0z6jX4nKC3MS25w+O6pl6Uy24m2ZClgKFwFC48QQfXWywvFmZLYeYcQ62bgLQQQbGx19IrzFvuP5ck+hn/DtVvtwe2/k8owHVfBSCC3fkl7kAO7ONPSlPfQXpjG1cOIpKZMhplShdIWoAkXtcV24NtDGlpUqM828lJsooUCAbXsapD3SZ/fUX+ZX+Ot97m3/lJX88n9mKC4qwcXxyPFQHZDqGUFQSFLNhmIJA9NgfZWdVXe6I+SUfaW/2b1BNMN25w+Q6llmUy44q+VCVgqNgVGw8ACfVW0xHEmo7SnnlpbbTbMtRskXIAufSQPXXmDcify5G9D3+Hdq898h/Ikv6qP2zVBtIu8LDXFpabmMKWtQQhIWLqUTYADqSSBWbjW00SJk8pfbZz3yZ1BOa1r277Zh7a8n7AH8qwftTH7VFWl7pj+Af0j/TUFu4NtTEllQjPtPFFioIUDlBva/sNd2MY7HiIDkh1DKCoJClmwKiCQL99gT6qpb3NJ+Fm/UZ/E5Ui90afyWz9rR+xkUE9wnbKDKc4UeSy6uxVkQoE2Frm3dqK3Neavc9n8rn7O5+JuvStAqrN7O6A4gvyyKUpkZQlaFWCXbaJObosDs3OhASNLa2nSg8jjdXi3G4PkT2bnewyf2t+H/3VYOAbp8QwtpOKNlt2W1dRiZc4U0UkLSlY14tibZfQCeRvelBp9ldqGMQjJlME5TopJ0UhYtmQodCLj0ggjQ0qGSWPenHG3UkIh4kS24gaJbkgApXa1hnJt6VKvyFKDL3HRx70Je+e+8864e9XEKP7kCrAqt91z3kciZgrhspl1T8a+meO5Y9kDTQ2JA6rPcbWRQKUpQKrD3Q/wAkp+0N/gdqz6rD3Q/ySn7Q3+B2gq/cL8tN/wA27+Ctl7o75UZ+yI/bSK1u4X5ab/m3fwVsvdHfKjP2RH7aRQRHY7eLLwxLiY3Ds6UlWdGbVIIFtRbmasrdpvfxCdibMR4s8NYcKsrdj2WlrFjm01Arp9zxg0d9qWXmWncq2svEbQu10uXtmBtyFXNE2ciNLDjUdhtYvZSGm0qFxY2KUgjQkUFPe6Z/gH9J/wBNXR7mn46Z9Rr8Tld/umf4B/Sf9NXR7mn46Z9Rr8TlBEN9/wAuSfQz/h2qhyozrQadIUjOOI0saXCVqRmSR1C0KHgRUx33/Lkn0M/4dqplC2H98NlIym03kMF9xq3NQ47udvxzAXA+klPeaCF7ydsRiTUF8kcVLK230jo4FjW3coEKHpI6VYfud5SGoEx1xQShDgWtR5JSGrknwABNUIau3cnAW/g2JsN2zuhbaLmwzKjqSLnoLkUFm/un4V/Lo/8AXqGb9sUakYI0+ytLjapKMq0m4NkvpNj4EEeqq/8A3AsW+ix/aj/xUk3gYC7C2WixXwkONye1lOYdpUpYseuihQU5h+IusOB1lxbTib5VoUUqFwQbEai4JHrrYTtsp7zamnZclxtXnIW64pJsQRcE2OoB9Vbzc3DbdxmO24hDiCHboWlKkmzDpFwoEHUA1dG9rZuI1g0pxuNHQsJRZSGmkqHwzY0ITcaE0FA7AfKsH7Ux+1RVo+6Y/gH9I/01VdsB8qwftTH7VFWj7pj+Af0j/TUFPYVj8mKVGO+6yVWCuGtSM1r2vlIva59tduJ7UzJKA3IkvvIBzBLji1gKsRcBRtexIv4mrM9zxhLD7ssPNNOhKGiniIQu11OXtmBtW/3/AOBRmMNaWywy0oyUJKm220Ejgvm10gG1wNPCgh3uevlc/Z3PxN16VrzV7nr5XP2dz8TdelaBSlKBSlKCvt+LA96VPfPYdZdbPcriBH9yz91c1j70XfLJEPBWjdTzqXpNtckdu57QOmpuQD1QO8XUG02+2NdfU3iEJQbnxtWyTZLqNSWV6gWNza+mpBsDcbPYzbFueyVAFt9s5JEddwtpwaFJB1ykg2PW3eCBIahu2WwBkOidDd8knosA8m+VxI+Y8kXCh0uQdAAQRYAJlSoJhO8ktOCHirfkUk6Jc5x3v0m3NQnxCjp330E6SoEXGoPKg5qE73Nk5GIwBHjhJWHkLOdWUZQlwHW3O6hU2rplzG2kFxxaW0C11rUEpFyALlRAGpA9dBTO63dNPgYiiU+GuGEOJOVzMbqTYaW76zN8G7CbiU5t+OGyhLCWznXlOYOOqOluVlirdZeStIWkhSVAFKgQQQRcEEaEEda+6CttzOwkrDESUyQgF1TZTkVm80LBvppzFWTSlBWW+jd/LxPyXyYNnhcbPnXl8/g5baa+Yqunczu7mYY5IVJDYDiWwnIvNqkrJvppzFWnWNBxJp5JU0424kGxU2tKwDobEpJF9Rp40FK7y90OITsTelshrhrDeXM5lPZaQg3FtNUmrL3abPOwcMZiP5Q4guZspzDtOuLFj6FCpRSgojb/AHFyXZzj8ENcF3tlCl5MiyTmAFvNJ7Q7rkdKmm5vYmThsd9uSEBTjiVJyKzaBNtdNKsOlAqD73dkpGIwEx44QVh5DhzqyjKEOA6253UKnFKCjd2m6HEIOJsy3w1w0BzNlczHtNOIFhbXVQqzt4uBOzMMkRWcpccCQnMco0cQo3PTRJqSVizMUZZKQ6622VmyAtaU5jponMRc6jl30FB7K7kcTjzo0hwM5Gn2nF2ducqXEqNhbU2Bqcb5938vE/JfJg2eFxs+deXz+Da2mvmGrOpQVbuZ3eTMMckqkhsB1LYTkXm1SVk3005itxvg2PkYlBbjxggrS+lw51ZRlDbqTrbndYqdUoKZ3S7rJ2HYgZEgNcPhLR2F5jclBGlvA1c1dciShtJWtSUJSLqUohIA7yToBRiQlaQtCkqSoXSpJBBHQgjQig7KUrhSgBc6Aamg5qObb7aNYcxnVdbznYjsJ1W65yAAGuW5Fz0v1JAOnxXeUXXTEwpsTZINlOaiOz3lxzQK9CTr330OTshsCWHVTpjnlU9d7um+RpJ+Yyk+anpewNjbQXBD43f7HOsKcxCariT5Orh1s0g2IZRryFhe3cALgXKprSgUpSgw8VwhmS0ph9tLrahZSFC48D4EdCNR0qEJ3fzYBzYVLPD1/eUsqcZ6mzax2m/8+pqw6UEAY3pmP8HikV6GsGxdCFOx1dxS4i59VjbvrVYzObx3EWYLKw5AjZZMpxJulxZ+LaB6jU3HivqkVMtv9pBBgOv2CnCOGy3a+d1fZQnL87qojqEmops7uVipiMl7jNzbZ3JDLqm3AtXaKQQSmydE8ul+tBZiUgCw0A7q5qBL2exuMD5LOalJ+a3NbOYf9VrVZ+tah25xKOLS8KeWB+chrS8k+Ib85I58zQT2lQmLvhwxS+E46uM51bkNONlJ7lEgpHrNSGFtVCe0alR3CeQQ62o87cgq/PSg2tVvtNsy/h0hWLYYnMFazYQ815PMuNgcnBqdB3kXupKrHvSg1ezO0zE+OmTHVmQrmDopCtLoWOihf+4i4INbWq62g2UkQJKsVwxObNrMgjRL45lbQA0dFyfE3te5SqYbNbSsT46ZMdWZCtCDopChzQsfNUO70EXBBIbWlKUClK0O2O2LGHR+M7dSicrTSfPdX0Skey56ewEG2O2LGHR+M7dSlHK00nz3V9EpHsuensBjux2xz70j33xOypSh8Ax8yKjmAB/GePT08mx2xz70j33xOypRHwEf5kVHMAD+M8enp5WBQKVxetZN2ohs/Gyo7fPz3W0nTnoVUG0pULl74MLSvhIeVIc6IjtuOlR7klIyk+g1jo26xGSLQ8KeTc24kxSWEjxKPPWPBNBOH2UrSULAUlQKVJUAQQRYgg6EEaWqttlMYbweVIwmU6lqOm8mE64oJTwVqOZrMo6qSomw5ntHurPbwDHJItKnMxE9UQmyVn0uu6oP1b1ptsd0LLcNUmNxn5rKkvpcfWp5TuQ5lNqSeyoEXNsupAHWg3MreiXyW8LivTV3txiktxk95U6u17d2l++ule7+diCgrFZfwX8iiZm2uh+EWe05y/8ABFS7ZTHW5kNmU0AEOIByj5hGikfqqBT6q21Bh4VhDMZpLDDaWm0iyUJFh6fEnqTqetZlKUClKUClKUClK0W3O0Ig4fIlXspCDk/nFdlGn1yn1XoIlxjimP5RrEwzU/RXLNwPSUWPoLZ+lVlVEd1uzvkmGMpUDxXRx3ib5i44ArtX6hOVP6tS6gUpSg6JUJtwZXEIWO5aQoewio7ie67CpBu5DZub3KAWib9Twim58alNKCEfuTRkC0eRPigXADEp0AA9AFZtL611PbvJwVmZxmYnwdS26LW107IOvhp99TylBBTsvjYIy4uhQFrhcJjX05Tf76jUjY3HIMh/EorsV5xY+FjobU2H+fbLdwnii99FAnXUlRCrfpQVVgW1OOTmeNFdwty1g40pMhDra9boWgk5SLHW+ttKz+NtT9DDPa9/urZbUbEucf3yw9YYmptnBvwpKR+bfSOZPRfPQdwKdWd7S1oEVmI6cUJLaoixZLagEkuLcuBwbG4NwT4A3oNVtJtpjkFCVSFYZxHDlajtpkOPOHkMiAbWv1J9pIB64ewWNyJSMUkPRW5FrIacQpwRxfTIgXSFW15k3J1vrUx2R2C4DpnS3PKp6wczxvlbBv8ABsJI7CACRewJ15A2qYUEH/4ZxtSiTi6EDoEQmTb+sq/311tbvZ6lZnsZmK8GkNs6W7gVC9+tqnlKCEfuTx16SJWISQbXD0pwg2NyLJy6E9PZaszDd1mFMEKRDZJHIrCnfX8IVa+NSulB0RoLbYs2hCB3ISlI7+grvpSgUpSgrjAQcLxleH6iJOzyIo0s28NXWgbaAgXA5DsDmTVj1Cd7mFrcw5UhofDxFJksqHNJQbqI9CbqsdDlFSTZvGUy4jEpPJ1tK7dxI7SfUq49VBsqUpQKUpQKUpQKrTewkypeG4UNUvvl55Pe02Lm/pSXPWmrLqusLIkbUSnLApiRG2UnuW4Q4SNdDZTieXf6wsQCuaUoFKUoFKUoFKUoFK1+OY6xDZVIkOJbbTzUep6BIGqlHuGtQdInY3ckuQMNOgAGWTKT4n802fvH0gbgMnaLbl6Q8cOwnK6/yek82YyToSVclODoBflyJ0HQ5ucaTHSWX3UYghRdGIEqLi3D53EF9Wzyy3Nu83VmnGDYGxEZDEdtLTaeSUjr3k81K8Tc1nUEF2b3grS4mDijfkkvUIWdGJGtgppd7An6JPMi3PKJ1WvxvAY8xksSG0utq+aroe9JGqVeIINQdwzsE7WZydho5g9qTGT3304rQ+4dwGoWRSsPCcYZlNJfYcS62rkpJuPQeoI6g6isygUpSgUpSgUpSg+HmgpJSoApUCCDyIIsQfVUA3OrLTUvDVE3hynG0A/xSiVIPrOc+urCqvYA8n2nkIvZMyI28Ol3GlcO3OxOULOnf7QsKlKUClKUClKUA1XO6y7kzF5BJKVTFNoN7pyoU75p6XzAkeI76sY1We7t3yTFcTw1zsqceMuOOim1kk5b9QCgH6p+iaCzKUpQKUpQYGNY6xEZL8hxLTY0Kld/QADVR0OgBOlQVO//AAniZMz4Te3E4XZ9NgrPb9W/hVP74NrnZmJOtlR4MdammkdBlOVard6lA687WHSoLQe18KxdmS0l9hxLrauSkm49HgR3HUVFtqN5bbDvkURtU2adAw1qlB73ljRAHUcx1y3vVAbt57qpbeH+VPx48pxKHeCoJJNjlAJ80k2TcdDyPKvTmzeyUSA3w4zKWwbZlc1Lt1Wo6q/u7qCLYHu8effTPxdxMl8atR0/8vH62SnktXLU6afONjVg0pQKUpQKUpQQDGdiZMR5U3ByltSjd+Eo2Ye8Ujk254ggeI1vnbK7y2JTnkryVRJiTZUZ7Qk//wA1GwcHdyPW1tamNaPajYyJiCAmQ3dSfMdT2XGzzuhY1GuttR4UG8pVcpOM4WctlYtEHI3yy2x3HnxvvJ/RqS7MbeQp+jLlnR57DgyOoI5goOpt1KbjxoJDSlKBSlKBVf7ZvlvHcIXySoyG1G9gSWwlIPeQVaeKvGrAqtsfeE3aKFFbAUICXJD6uiStKQhH1rhs/reBoLJpSlApSlApSlAqF7wtkHpBZmwylE6KrM0SbBxB85pR7jrz01UNAokTSlBCMC3qRnDwJgMCUNFMyOwkm5F23FWSpJ6E29fOpJ/xND/lMf8Atmv91d+J4SxITkfabeT9FxCVjuuAoGx8a0C91eElWYwmb+AUB/VBsPZQZWJbwsNYHwkyOD3JcStXT5qLnr3Vpf3UuNpBgTZfc5w+Cyf+q5/mKkkDZSEwrMzFjtn6SGm0np1Av0Fbeg8h7wsBlR5rjklngGQpb6UhYcSAtZUUhadCUk2Pq6EVGK9m7S4DHlx1MyGkuosVAKvooA2UkixSfEEV5ii4Cwcc8jKPgOOtGTMvzRmsM183Qa3oM/cpswuVijTuX4KMQ84ruUL8MekrANu5Jr1JWDg2CMRGgxHbS02nklI695PNR8Tc1nUClKUClKUClKUClKUCo7tLsDCnELeas6PNfbJQ6k9CFp1NugVceFSKlBXyIGN4eQGXEYpHHJt5SWpCR0s6ey56Va9wFd6d6qGtJsObDI5rWypxrnbRxu+b02qdVwaCP4bvCw18fBzI58FOJQrr81dj07qzv+J4f8pj/wBs1/urqn7Kwn1Xeix3D3rabUfaRfqa1jO6vCUqzCEzf9IFQ6jzVEjr3UGsxveq2V+S4Yg4hKPIN6so6ZnHfNyjwNv0hW03fbILhMLW+vizJC+LJd53Ub2SnTzUg+0nkLASDD8OaZRw2W22kD5raUoT7EgCsqgUpSgUpSg//9k="/>
          <p:cNvSpPr>
            <a:spLocks noChangeAspect="1" noChangeArrowheads="1"/>
          </p:cNvSpPr>
          <p:nvPr/>
        </p:nvSpPr>
        <p:spPr bwMode="auto">
          <a:xfrm>
            <a:off x="155575" y="-1364373"/>
            <a:ext cx="5061337" cy="4137736"/>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3180" name="Picture 108" descr="http://upload.wikimedia.org/wikipedia/en/0/09/CEA_logotype2012.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335762" y="1568043"/>
            <a:ext cx="713273" cy="565954"/>
          </a:xfrm>
          <a:prstGeom prst="rect">
            <a:avLst/>
          </a:prstGeom>
          <a:noFill/>
          <a:extLst>
            <a:ext uri="{909E8E84-426E-40dd-AFC4-6F175D3DCCD1}">
              <a14:hiddenFill xmlns:a14="http://schemas.microsoft.com/office/drawing/2010/main" xmlns="">
                <a:solidFill>
                  <a:srgbClr val="FFFFFF"/>
                </a:solidFill>
              </a14:hiddenFill>
            </a:ext>
          </a:extLst>
        </p:spPr>
      </p:pic>
      <p:pic>
        <p:nvPicPr>
          <p:cNvPr id="3192" name="Picture 120" descr="http://jnte13.cnrs.fr/imgs/Logo_Silsef.jp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3188478" y="2679180"/>
            <a:ext cx="1378067" cy="390019"/>
          </a:xfrm>
          <a:prstGeom prst="rect">
            <a:avLst/>
          </a:prstGeom>
          <a:noFill/>
          <a:extLst>
            <a:ext uri="{909E8E84-426E-40dd-AFC4-6F175D3DCCD1}">
              <a14:hiddenFill xmlns:a14="http://schemas.microsoft.com/office/drawing/2010/main" xmlns="">
                <a:solidFill>
                  <a:srgbClr val="FFFFFF"/>
                </a:solidFill>
              </a14:hiddenFill>
            </a:ext>
          </a:extLst>
        </p:spPr>
      </p:pic>
      <p:sp>
        <p:nvSpPr>
          <p:cNvPr id="20" name="AutoShape 148" descr="data:image/jpeg;base64,/9j/4AAQSkZJRgABAQAAAQABAAD/2wCEAAkGBxITERUSEhQWFhUXGB8YGRgXGBsYIBodHhwfHRscHCEcHyggIx0lIxgcITEhJykrLi4uGx8zODMsNygtLisBCgoKDg0OGxAQGy8kICUuNDA0LCw3NywsNDQyLC4sNDQsNCw0LC0sNywsLDQsLCwsLCwsLCwsLCwsLCwsLywsLP/AABEIAFIBEwMBEQACEQEDEQH/xAAbAAACAgMBAAAAAAAAAAAAAAAABQQGAQIDB//EAD0QAAIBAwIFAwIEAwUHBQAAAAECAwAEERIhBQYTMVFBYZEicRQyQoEjobEHQ3LB0SQzRFJic4IVk6LS8P/EABoBAQADAQEBAAAAAAAAAAAAAAADBAUCAQb/xAAzEQABBAEDAgMGBwADAQEAAAABAAIDEQQSITFBURNhgSJxkcHR8BQjMqGx4fEFNEJSM//aAAwDAQACEQMRAD8ASaR4HxX2VL4eyjSPA+KUllGkeB8UpLKNI8D4pSWUaR4HxSkso0jwKUllGkeB8UpLKNI8D4psllGkeB8UpLKNI8D4pSWUaR4HxSkso0jwPilJZRpHgfFKSyjSPA+KUllGkeB8UpLKNI8D4pSWUaR4HxSkso0jwPilJZRpHgfFKSyjSPA+KUllGkeB8UpLKNI8D4pSWUaR4HxSkso0jwPilJZRpHgfFKSyjSPA+KUllGkeB8UpLKNI8D4pSWUaR4HxSkso0jwPilJZRpHgfFKSyjSPA+KUllGkeB8UpLKNI8D4pSWUaR4HxSksrNERRFtGhYhVBJOwAGST7CvCQBZXoBJoKx23L0cbBLl2aUjV+Hh0lwAMkuxOlBjzWfJmkj8sbdzx6d1pR4AH/wCp37Dn1PATnhVizsyxW1rB05Om3VzcOMrkN3CkHI//AAqpLK4AFzibF7bK9FC2yGsAo1vuVHR7w26TFLUs8gTpG3UEBm0K2Qc/mGMY/euqYJC3UeLu/Vc6pDGHFo3NVXp/KWXF7bNM0E1rhg5QSWhIJIONo2znJ96sME7WB7XWOad9VVecdzzG5lG6tv0UW/4CVRpYHE8S7MQCrxnxIh3Wp4ssOOl4o/sfcVXmwnMGph1D9x7wk1W1SRREURFEW0iMuzAjbO4xt6GvAQeF6WkcrWvV4iiIoiK8RFeoiiIoiKIiiIoiKIiiIoiKIiiIrxEV6iKIjNEWSpwDg4PY+a8te0VrmvV4s0Ra5rxerI32G5paAWrxwrhjQ6oIWVbrRmeYlSLZWH0qoJH1H9Tfp29qx55/FNn9PQd/votzHx/CFN/V1Pb76rmkwjVWXTE0DrqmcKVVwD1NLqdUxkyDp9N8kZrmtyOQ7p5dPdS6J2B4LTz59ffaTTcbRmwkclwxwNc7lQxGw/hx4z3/AFMx3qw3Gdp3oDy+p+VKs7KZq2tx8/oPnak3bdNep0LVsd9AkQ7EbqyvnYkeO4PauWN1OrUfX/F29wY29I9Nljh3E4WnWfU8cy9hPIZEbbAxJjUh32LA4ON66fHIyMsIseXPw6riOSOSUSA04dDx8enraZW+F6s5f8LPCqqqH6gseSAGP980m5223FV3b00+0D18/lStN6uHsuHTy+dpXx7hwZDcxRmIggTwEYMTEZBAO+hvTx2+1zGmIPhvN9j3/tUMqAEeKwV3Hb+iq7mryz0ZoiM0RehcwQJ/6NA7gFwECN6jJ3H2x6VjwvcMxwHFlbk7GnCaTyAEj4DwFJLOe4kyPqEcZzgKdssfK5Kj23q1kZJZK1jfeVTxsRskLnu9wVblQqSrAhgcEHuCO4q6CCLCoOaWmitc16vE05cETXCJNHrRzpP1FNOf1Zz6d96gyS8RksNEeqsYoYZA14sH0XbmLh8Czstm5mjC6mK/Xo3OQSBggbb+9cY0z3MuUUf5UmVjsY/8o2P4SXNWlTVi5U4LFcJO0zGNI1DdXOynfYg7HP7HaqeXkOiLdO5PRXsPGZMHa9q6qug1ctUaRmiKdwfhj3DlE2wpZmPZQBkk/wBKimmbE2ypoIHSuoKbwblma5j6kTRkDupcagPJHcCopctkTtLrUsOFJK3U0j5qdwq0sIkM1yzyL2QD6RIfXSv5io7ajgVBNNO46YxXy+SsQwY7BrlN/P5/wq9fzRtI7RIUjJ+lWOSBV2LUGDXyqM2gvJYNlHzUiiRmiK0czcCiitba5jJHVADL3GSudQ+O1UcbJc6V0bui0crFYyFkrevRVfNXlnIzRFduWeCQXlkQ2I5o3KI4IGrI1KGH6t8jzgVmZORJBNtu0jha2LjR5EFHZwNX9U75l4fHbWEcTKzxJu2hfqZ853Y7IpJ3OCfQVUglfLOXg0T9+quZELIscMIsD+ff0VQ5olAhto+kkblTMyoMaVY4jUk7k4Ukk+a0MWzI83Y4WdmaRGxtAHlV3NXlnUtc0Xqe8r6Y+teOARboGUHsZGOIwf3yf2qnmOJAjH/r+OqvYTAC6U/+R+/RT7jgBimV/wAS4L9R5ZMAHpqBrkBBIZX1YHucehxVbO10Zbp4qvf29FbdA5soeHc3fu7+qrnEb7rMDp0RINMUQ7Iv+bHuT6mr0EIYLPJVDInLzQ4CacPsFjdHLF3A19OPSWBxlQQxBz27A96ilnLgWgeVlSxY4a4OJ89lL0qVdehcjUMZx2xGo9UAG4x39M1X9oEGx9n3qz7JsUd/p7kl4jYiMKyuHDEggYJUgA4bBK9j6E1eil1kgilnyw6ACDYTDgd28gWIH+NGC1s+ASCAcx79wRuvgj3qvPE1ntf+TyPn9VZxpXPGm/aHB+X0Tfh1xCCjxrM8JXp3LvEQGD/nd5Cd2ViCMDYCqzmv3aaBG437dgrbSzZzbIOztv5PkqrxWyaCaSFu6MVz58H9xg1pwyCRgeOqyJ4jFIWHoomalUSM0Reic8/Twu0X3TP/ALZNY2HvlPPv/lbud7OKwe7+FO4PYNLwTpRjLOrYHbJ1+9RTyBuZqd0+ilx4y7C0t5N/yknPnATDBbzMwMuBFIR+ogZU/cAEZ9dqtYORqkcwcchVP+QxtMbXnngqk1prJpObHgOVWS5kW3ibsZPzOPXQvcj37dqrSZIGzBqPlx6lW4sQmnSHSPPn0CaXXHfwS9KxgeIOMmedDrkHlQQBp/17VVbAcg6pXXXQcBW3zjGGmJtX1PJVWhjeRwqgs7nAAHck1pEhjbPAWWAXuoclWo8Innj/AAdrgwwktNKThZJfUZ9QuMAe2T6Vm+MxrvFk5PA6gf2tTwJHM8GLgcnoT/Sh8ocJtZy73M2hYxqKjYFfLP2AOcY7n0qfLnkjADBd/fCr4eNHLZkNV0/tc+aeJ2shWO0gVI1OepghnPbbP6fv39q8xGSj2pHX5L3NfCabE2vNY5S5i/BvITHrEiacA7g+nf0811l4xmaKNUuMLJEDjYu12uLG54fHDMjlJJ0YOuBlRt6fYg+xrhr48klhGwUrmS4oD2nc3sl/LnB/xUwi6mgn10lifOMf1JAqfIm8FmqrVfGg8d+m6Ufi9vHFM8ccglVTgOBjPn/Su4ZDIwOIpRzxCN5a02FDzUqhRmiK586yExcPtV/N0g2O27YVe/2asvDA8SSQ91r5t+HHEOyqFxCyMVdSrDuGGCPmtJrg4WFlOYWmnClvYY6serGNa5z2xkZz7V5Jek12XsQGsX3XpdvZi2mljtwrJ1RLI22IlA2jUsQOo2SO/wBIOaw3yGVoL+ar3+fuH7r6FkQic4M4u/d5e8/snc5jmtnLygROwLamXCIunWisNiPpO+T+Y71WGpjxQ3CsO0vYbOx/heZ83p1JDdiVHSVyiBdQwFAxgMBkAY3G2TWzhO0t8OqI3WJns1O8QGwdlXs1fWctc14ulcOBqFtLcFJHEty7ssUYkYrEgAGkggjLZ7GsvJJMp3qh125WvigNhGxNnoL4UTjjIsdy0cQiEs0cIURtEQqqZGyrbgk6M+lIAXOYHG9ie/l9UyCGseWiuB28/oltzwdkgE5YaWxgYOd+/wAbfNXW5AMmit1RdjER+JasfRtmjZZCQwB1D6SDhQM4IONl7gelZxe8OscLRDGFu/P9KLFYcN1YRpMksUypKldJ2GpNzt39q7M01bj7+K4GPCDsfv4KPzQYioEWcB1yxIIJIcem22kbDttUmIXava++FHlhunbv9UvvrF7Vo31gtqyMZ2ZCCe/jI99+1WWStmBbSqvhdAQ61axavKbiFZ+jCrEgaQQRMvU05ZgNstsBnGfaswuDdLyLP02WqGl2pgND67qu83vqkgl9ZbaNz98FSf8A41ewtg5vYlZ+cLLX9wkWauqirMeTZXthc28iTJpyQMhhj8wwe5HiqQzmiTw3iir5wHGPxGGwrVz5Ar2tmjSLGuQS75wAIvbcnftWfhvLZXuAv/Vo5rA+FjSa8/RNOE3cVrwvqxMZUjRmBI0ajk7ewycVDKHS5FOFEqeEthx7abAXmvM/M8t6yl1CIg+lAcjJ7sT6n+grXxcQQ31KxcvLM9DgKdy7zJDb2kkckQkkD9SHKgjUV05b7Y/ma4ycd75A5poVRUmLkRxxFrhZuwmdlZR6oLu4nDPOhcyy40whSNQX0LksAoOw3OD2qs95AdG1vHQdf67q0xgOmRzuRyen99lWOZuJm4uXk6vUUHShwQAo7AA7/v696v4kQjjG1LOzJTJId7C5cFuZFkCxaRJJ/CVjnKazpyvg74z713O0OZbuBv8ABcY73NfTeTt8VdeDXV1cWNzbtGiKqlVZWWIJpGGUjc42yT65IzWXMyOOVrgbv1WtDJJJC9hFV6LhyVwyVLa6KBHleNAsLYIGrJUvnbON9Pjv3qTNla57B0B5+ijwYXtY89SOPqknNXF9Sx2iuJREcvLt9TnYhMDARe3vU+JEQ4yVV9FWzJQWiK7rqovL9lbSE/iJWU60VEUbuWODudlHbf0zU2RLIz9AvnfsocaGN/6zXGy9E/tAnEFlojG5AhAJJ0q22fv9JAJ96x8MF81n3razSGQkD3JJxC1gs7d4Or0bh7ZW6mM693LoCOxJwPtirAkfO8Oq2h3HbhVjGyCMtBp2nnvyqXZ2AeCWRTvFpJX/AKWOCf2OPmtN0ml7W9CstsWtjndQoscbN+UE/YZ/pUpcByoQ0nhPOHcqTuVMumBWYKpmOgsScAKp+ok/aqsmZG29PtHyVuLCkdWr2R5/JOeauM2sV4SsJnliVYwXbEaaBtgDdjk+pxVTGilfHzQPxV3KliZLZFkfD+1VuOcamu5etNp1YCgKMAAZ2GST6nuav48AhbpCzcmd079Tkx5Z5eaf+KysYgcYXbW3fGrsqj9THsO29R5OSI/ZB3/j6+QUuLimX2iNv5+nmV0veJQxyhU6cjggayuYYRnfpJ+ojuXbOcdqhZE97STYH7n3n5Kd8zGPAFE9+g9w+am8xCK36UzOL2aVdSPKfoRR6iMenjJxsdtqjgDpbaBpA5rn4qXILYqeTqJ4vj4Kp3d28r65GLN2+w8AdgPYVpRxtYKCy5JHSG3Llmu1Gtc14vVabZibG2ZYjMUnlj6as6kl1VxvGdXZTtWdKPz3AmrAN/6tSI/kNIF0SK/fotePQYgmUI6dO4STS5JIWSIrk5JONSY3OdxTHd7bTfII+Bv5pkt/LcK4IPxH1Cg3vHBJbJbCMgjA1ZGO4/0/nUrYHNm12oXZDXQ+GBunsfMGnqI8BkWN3xsCDh229v0/feqjoCaINXSuNnAsEcWuNrzJKSizROylSBkhs5VctjG+HXUP8RFdOxqBLT9/4uW5NkBw+/8AVB47xRriNspoCaCARjuWzt6fmFS48fhuG/NqHIkEjDtxSgca4mLhowqEFQUXP/LtoG3r3+amgiMZJPVQZEwlAA6KyvHEZLp5LU3KRuqZXS2npxhXyNQYAd9QGNvaqNu0tAdV/MrRpoc4lt1Q+ASPmvY2sZ7paRg/uWb/ADq3h7l581SzdgxvYJHmrqoL0zhXDb1bG3t7YmNpS0kshGyIew/xHIOBvse1Yk0kTp3PfuBsAt6GOVsDWM2J3J7LP9qMWmzth/yuF39oyP8AKn/HG5ne75rz/khULff8l34S9vccJW2E8cbFAramAKkNk5BINcza48kvLSd1JCWSYwYHDhV/mLh/CYLdlim6txtpKvr3zvnSNIHf3q1BPkvkGoU1VJ8fGjjOk25VG1tZJCFjRmJIUaQTuewrRc9rRbisxsbnmmi1beG26Q2t6BiV40TUWGqMHXuqg98Y3b481nSuL5GHgE+q04mCOJ45IHooHO/B4IJI2gdSkq6tCsG0ds9v0nO32NT4c7pAQ8bhV82Bkbg5h2KX8scQjguoppF1IrZONyNsZHuO9S5MbpIi1vKhxZGxytc7hMbzmza8SKIAXTk6ycMF7Yx653Pf9R71WbiE6C4/p6K0/MA1ho/V1XbgyY4Ret5kQfGP/tXk/wD2WDyXuP8A9V5VTFaKzeV6FytwOCL8PJJcIJpiCiqA7AegUb4J9XI2Gwx3rJyshz9TQ3Yff+BbGLjMYGuLtz97fVY/tH5lfrG0UKI1KF27sx/NgeAM1zgY1t8Tqvf+Qyad4fRSOaeGxcQnWeO9tljEYUKzjIOSTkZ7715jTOx2lrmG7XWTC3JcHNeAKUey4VZWsNyJL6GQyRFNKMpOe4wASScgbYrqTIklc2mEUbXMWPFEx4LwbCpXC+KTW7dSByjYwSADsfvWlLE2Vulyy4pXxO1MVr5btXjD8Vvix6YJi6h3kcjbAPpvgfPpWfkObtBF15WljtdvkS9OFF5UtEv1mt5jibJmjf8A6j+dT5UnBx6b1LO52Ppe3jghRY7W5Icx3PIKT8X5fubYnqxMFH6wMqf/ACG3zvVqLIjl/SfTqqcuNLEfaHr0TTlGyubpJLdbjpW4+qUEjse+PbbffFVst0cZDy23dFawmySNMYdTeqmtecHtPpjja8cfqJGnPt2XH2B+9Qj8VN10hTH8JD01FO+Oc4w20qRm0Vv4KMDlRpDAnQMr2H+dV4cR8oJDuqszZccTg0t6LzO5mDuzhQgZiQo/SCdh+1bbAQ0ArCkILiQuea6XC1zRe0rNyjJ1I5rY5JOmaNQxUs0f5lUjcF0JG3iqGYNJbJ6H1+hWjhOsOj9R6fVMWjh0B4oXW0ZGilkcBSwJUrKq5LFUbct74qu0uuifaG4Hy9QrLmsqwPZOxPz9Cqwtg8d0kMg36ijbcEFhgqfVSNwa0fED4y5vZZnhFkoY7untvOxXIQ+pb3JyR9R2/bNUXCtrV9pvel0jkOfpUMSd8SIcbegDZx6beteHzXo8lB4rkxuCpBCDJxjJDr6fb1qWL9Q96ilHsH3KLwCPp5u3G0ZxED/eTfoUeQp+o+MDzU2S+x4Y5PPkFDix0fEPA496Z8N4KWIt7m1dJ2OBMS4BXOZnbP05Vc4YHByKqySaRqY4Fo6fwrUcWolr2kOPX+fLZIuP8SFxcyzL+Rmwn+BfpX+Qz+9W8WPRGAeVTy5PElJHCxwIw/iIvxH+61DX9vf2zjPtmpJtfhnRyo4AzxBr4Xov9oHN6JF0LaUGRxkvEwIRfuPVh2x6ftWNh4pe/U8bDutrMywxmlh3PZee8V4/c3Kok0hdY/yjAG+MZOO5x61rRY0cTi5o5WRNlSStDXHhLGAPcVPSrgkLIoiZcM49cW6SxwtpEow2247jKn0O53qGXHZKQXdFPDkPiBDeqZjnKVrOW1mHULgBZNgwwc/Vt9XbY96rnCAlD2bV0VgZxMTmP3vqqyAKvUqG62zXqUjNEpOoOOKvD5LPQdTyh9XpgAbH3+n+dVHwF07ZOgCtxzhuO6PqSkuatqmmXLPFFtbqOcpqCk5HrgjBI9xmoMiHxYy0KxjTeFIHHhcOMcQM9xLMRjW5YDwPQfGK9gj8OMNXmRJ4khcoRA8VLShsoAHilBLKlWHEJYW1RNpOMdgdvsQRXEkbZBTlJHI6M21bcR4pPcEGeVpMdtR2H2A2rmOBkf6QupciST9RRwziMkEqzRHDqds7g+QR4NdSxtkaWu4XMUjo3BzVO5g5pubzAlKqi9kjBC58nJJJ/eoIMRkJscqfIzHzCillrdPGweNirD1H9D5HsasPY14pyrMe5htpTmxu7GY4uo2hY/3sH5f/ACjIOP8Ax+KrPbNGPyzY7H6q2x0Ep/MGk9x9Ec7X0Mt1qgbXGsaIGwR+UY9QKYTXNj9oUbXmc5rpBpNikhzVxUqWM0XtLXNeL1drS6eJ1kjOl0IZT4Irl7Q9paeq6Y8scHDkK18fu5Z7Xq2rkQE/7RCuMxud8E9zETkj0GT+2bDG1sumTnoe/wDa05pHPi1R8Hkdv6Sbh3GFASOcMVjIMUiY1xEHO2dmT10nt6Yq1JCQS6PryOhVWOZpAbJ04PULabg0k51RTJdDwHCuPvG5DD9gRXLJY2CnDT99wu3wyPNtOr77LkvKt2f+Hce7AKPliBUhyIf/AKCiGNP2KkIkcCFbi5Lg/wDDwOJM49GfdFH2JNQuOs/lt9T9OVO1uhv5jvQfXj4Jdf30lw65UAL9MUSA4QH0UdyT6nuanjiEYs89Sq8spkNDjoE/41evbQ9Bn1XckYjkI/uIR2jyP1t6nwBVJkYlktv6Qb95V2SQwx079RFe4ffKqgrUWUVM4PAslxDG2dLyKpxscFgDj5riVxawuHQLuJoc9rT1IVz4xylaIFMWra6SB9MiyYViAS2BlG37fbzWbFlyG77E8V/q1JcOMVV8gc3/AIuXFuX7JLmK3Qglp1jbFwGcKTvlNOV++a6iypXMLj2J42XMuLC14aO4HKgWXLqNxP8ADlZOh1WjDfZScasYztUrskjH1itVKEYo/EaKOm/kpFhy3butqTr/AI1zJE2G/SurGNu/0jeuHZTwXeTQVK3DjIb5khSuJ8lRJGzI5Ie4jjifUCArsFbUPKnI9K4ZnOcQCOhv0Xr8BgBIPUUo3G+X7dY7noxy6rZgrO0qHPbJKbMB9WxFdQ5Mhc3URTvJczYsYa7SDbfNROUeXorqG4LvodSixnOF1PqwG+5AH71LlZLonNrjqosXGbKx189EzuOU7eKWTqCTRDapM6Kw1M5yCAcbD6agGY9zRVWTVqc4UbXG7oC6W1nypayTwEdQRT27zBGcBlK42LY7fVR2ZI1jgasGl63Dic8EXRFrZuVrMXUMbdRVaB5pFDhtOnGkq4UBgRnt4rwZkpjJFcgBenDiEgBvi1H47ylDBaSONRnEg0jORoeQrHtjuQtdw5jnyAdK/et1HNhMZESOb/a9ljmPlCOCGJ06mpZFjm1diWCnKbdgTj7/AGpBmOe8g9rCT4TWMBHfdIebeGpb3ckUYbQpAGrfuAe9WsWUyRhzuVVyoRFIWt4U2x4JE9taynVqluhC+DtpJ9Ntj71G/Ic2RzezbUrMdhjY49XUnK8mQOLtUZlkjn6UOphhjoDaTt3O+9V/xrxoJ4Is/FWPwDDrA5B2+Cj8U5Yt4zfYD/7PHGygt6t+bO29dR5cjtHmSuZMONuvyAWvEeW7aOOa5Gvofh0kh+rvI+QFJxvgjceDRmVISGf+ro+5ePxIwC/pVj3lZ5i4DZ28IKkdQxK4DXADZbxHpyR+/nxSHJle+jxfb5r2bFiYyxzXf5KZx/lK0ht5pBrBjRSrdQPl27KyBcge+a4hzJXPDT1PZdzYUTYyR0CicU5btRaNJBqdkVGY9QBlz+bqRsAVHjFdx5Uhk0u4P3sVHJiReHqb0+9wusXL9kOIfg3WY61RkYOBj6CzatvbavDkzGHxBW31XQxoRN4Zvf6KBwzhlldXEttGJYnxiJnYMCyk6wQB2IGR9jXbppo2B7qI6qNsEEjzG2weiR8fWBZ3S21dNPp1MclmH5m7bDPp7VZx3Pcy38qrksY19M4CXZqdQLWvF6iiKZwviktvJ1IWwexBGVYeqsPUGopYWyinKaGZ0RtqbtHY3W6OLOY945Cekx/6H/T9j+1VxJNDs8ah3HKsmOGbdh0nseEyh4JJHHDHNZ9QLPreSNBIGjC4ALISTuSceANqhfM17iWu6ddt/VTRwuYwBzevTt6LaW1tmW4VbSUsQAn8B/qPTxlNsR/xNzsMj4qMOeNJLh8fPr32UumM2A0/Dy6dt1njvATIIWYJbIiYd5lSDJ7/AEop1HG4Ax+5JruDIDC4c9q3/dRz4xeG9O5OyUnjNvagrYAySkYN1IuNP/aQ9v8AEd6l0Szn29h2+qh1xQD8vc9/oq7k5JJJJOSScknyTV1rQ0UFRc4uNlFdLldbadkdXQ4ZSGU98EHIO9eOAcCCumktII6Jnd803sunqTEhXDgBUUalOQTpUZwR61XZiRN4CsOzJXclbXPNd7IVLyglXDg9OMHUNwcha8biRN4C9dmSu5Kxb813qa9E5HUYu30p+Y7EjI+k/bFDiRGrHCDMlF0eVGtuOXCLEqSYWFy8Y0qcMc5O437nvXZx2Ekkcilw3JkaAAeDaH43cmJoTKem0nVK4H586sg4yN98DAoMeMODq3ApDkyFpbex3Xe+5nvJozHJMSh2YaUBYDtqIAJ/c1yzEia7UAun5crm6SVCt+IypG8SPpSQqWGBuVOV3xkYz6VK+JrnBx6KJkrmNLQeVNPM951uv1j1NITVpXdR6EYwe/qKi/CxadNbKT8XLq1XvwtW5kuzKZjMTJoMedK4CHuoGNIH2FBix6dNIcuTVqvdapzBdBUQS7Ro0a5VSQjDDLnGcYA717+Gjsmud0GVJQF8bLZuY7snJlzvGd1U/wC63j9PQnPv60GLGOnf9+UOVIevb9liTmO8YSBp2YSEFwwBGQcjAI+nfxigxYxVDhDlym7PK24pzNd3CaJpdakg40INx23VQaR4scbtTQkmVJI3S4rXhfMV1bqUglKKTqxpVhnyNQOD9q9lx45DbgvIsmSIU0rkvGbgKU6rYaQTN2yZB2bOM52FPw8dg1wK9E/EyURfJtdLnmG6k6uuXPWAWT6VGoL+UbDb9sV43GjbVDjheuypHXZ5XKbi87QLbNITCpyEwO/3xn17ZrsQMD/ErdceO8x+HeylXPNN5JGY3lBQrox0486fGdOf51GMSNrtQCkdlyObpJWknMd2xkJlz1UEb/SuGUDAGMYyM9xvXoxYxVDg2vDlSG7PIpZu+ZbySPpPMShAB+lQWA7BmA1ED3NeNxY2u1AL12XK5uklc/8A165/EC56n8ZRgPpXYBdI2xjt7V3+HZoLK2K4OQ8vD73Cj2XEZYpRNG2JASQ2AdznOxGPU106JrmaDwuWyua/WOVHdySSTkk5J9zua7aKFBRuOo2VrXq8WKL1FERRFg0Rdba6kj/3Ujp/gYr/AENROhY7kKZs8jeCpj8evCMG6nx/3GqP8JF2Uhy5T1S6Uljqcsx8sSx/nUrY2t4ChdK93JWakUaKIiiIoiKIiiIoiKIiiIoiKIiiIoiKIiiIoiKIiiIoiKIiiIoiKIiiIoiKIiiIoixREURFERREURFERREURFERREURFERREURFERREURFERREURFERREURFERREURFERREURFERREURFERREURf//Z"/>
          <p:cNvSpPr>
            <a:spLocks noChangeAspect="1" noChangeArrowheads="1"/>
          </p:cNvSpPr>
          <p:nvPr/>
        </p:nvSpPr>
        <p:spPr bwMode="auto">
          <a:xfrm>
            <a:off x="6207159" y="4941045"/>
            <a:ext cx="1332139" cy="398868"/>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1" name="AutoShape 152" descr="Image result for michigan state university"/>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2" name="AutoShape 154" descr="data:image/jpeg;base64,/9j/4AAQSkZJRgABAQAAAQABAAD/2wCEAAkGBwgHBhQUBxQTFhUVGCIbGBYXGBgfGRghHh4ZHhwgIh0cHCggJB0mHhwjITQtJjUsLjIuHx8zPDcsNyg5LisBCgoKDg0OGxAQGywkHyY0NDcrLCwsLCwsLCwtLywwLCwsLCwsLCwsLC8sKywsLCwsLDUsNCwsLCwsLCwsLCwsLP/AABEIAOEA4QMBIgACEQEDEQH/xAAcAAEAAgIDAQAAAAAAAAAAAAAABQYEBwEDCAL/xABGEAABAwMDAQUEBQkFBwUAAAABAAIDBAURBhIhMQcTQVFhFCJxgSMyQpGhFTM2UmJygrHBdJKys8IkN0NzddHhFjQ1g6L/xAAZAQEBAAMBAAAAAAAAAAAAAAAAAQIDBAX/xAAsEQEAAgEEAQICCwEAAAAAAAAAAQIRAwQSITFxsUHBFTJRYWKBkaHR4fAT/9oADAMBAAIRAxEAPwDeKIiAiIgIiICIiAiIgIiICIiAiIgIiICIiAiIgIiICIiAiIgIiICIiAiIgIiICIiAiIgIiICIiAiIgIiICIiAiIgIiICIiAiIgIiICIiAiIgIiICIiAiIgIi+JpYoIi6dwa1oyXOIAA8yTwAg+0WudR9qlHSOLLEzvXD/AIjsiMfAfWd+A8iVr666z1DdXH2ioe0fqxnY34e7gkfHKmXJqb3Tp1Hfo9BTVMFOPp3tb+8QP5roZdLc92GTRE+j2/8AdeZne84l3JPU+JXGAmXN9Jfh/f8Ap6laQ4ZauV5ioa+st780EkkZ/Yc5v8jyr/ovtBvs91ip61onEjg3OA2RuepyOCGjJORnjqmW7S31LziYw28iIq7hERAREQEREBERAREQEREBERAREQEREBEXBIA5QYV5u1HZbe6a4O2sb97j4ADxJWitX6wuGpqj6UlkIPuxA8fF36zvwHh69mvdTyakvB7onuIyWxDwPm/4u/AYHnmsLGZeNu91N54V8e7lcK5ab0LJXvYbzIIA9pdHFlvtEoAyS1h6D1OfhjlZ9Je7TR6elm0xSRNfBIwF847yQseHAOzn3XbxjAJH3qNNdtOM2nHv+iiQUlTUNzTse4ebWkj8Ak9NUUw/2hj2/vNI/mFsXUer9QG10Bt0hbJUMJcGMYd7twa0AFpPpgeatmmrZrBjA6+VbORzD3THY+L27efhkeqrdXaVtbjEz64jHu0QtndjNj7yeSrnHDfo4/ieXn5DA+ble7tpCw3Zp9sgj3H7bBsd97cE/PIWfZLVTWS1sgos7GDAJxk5JJJwAMknKuHTobKdPU5TOYZyIir0BERAREQEREBERAREQEREBERAREQEREBVbtLubrZpCXuzh0uIm/xfW+ewOVpWtu22Ui2UzPAyOd/dbj/UpLTuLcdK0w1Gr3ojTwio/a6lsb5nBxo6Z7mjvXN6vwSMgHoPTPkVUrFbnXe8wwMyO8eGkjqB9o/JuT8ldNZVVmrLiWXGGqpRT/RQTtaTHtYTgmN233c8gsOSNqxeTtqRidSfh49WDPXV15qxUMBjuVLy+MgjvWs5yGno9o4cz7TckeIUxa9Nz3yqmmtjQKSvgcTuIxFLncBt6uDZWZBAxtKk7VT0sdlbXaqlinEDg6nqI94leBna1xO0uO7gNd4g5JBVH1Tri7X+Uta4xQ9BEw4yP2iOXfDp6eKrovNdOOV+5n4fz7T9rY9qs1rs1RSG6VNPvpYnsDS5rfec7IcMu8G5bjHjnjCucFRDUszTua4ebSCPwXl0ADou6kqqiinD6N7mPH2mEg/eEylN/FeuPXq9QItXaI7SXzTNh1GRzw2fgc+AeBx/EMeGfNbRWT0dLVrqVzURERsEREBERAREQEREBERAREQEREBERAREQFrbttiJtdM/ykLf7zc/6VslVbtLtTrrpKURDLosStH7ud3z2FyktO4ry0rRDVnZgWDW8G4ZOH4+Pdv/AKZVj0HS6xv9L3xrZYoieHOAkLzn3trX8bQcjPTwwccU/Q1SKXWFK7zlDf7+Wf6lv600EVrtcUMH1Y2Bo9cDGfn1UhxbKnOvnxM/JqTtguzp70ymi4jgaCWjpvcM9PRpGP3neaoCtHadE+PXFRv+1sI9R3bB/MEfJVdHFubTOrbIiLIt7aR9cwXEvbEXDeWAFwHjgH/z8D0RpiMzhjLefZXfH3bTmyodukgOwk9S3qwn5Zb/AAldtq0voq4W4C3xQysI+sHEv+bs7gfux6Kt01G3s911GGuPstWNoLj9Q5GMn9lxHJ+y4+SeHp6OjfQtFpnMT5bSREWT0xERAREQEREBERAREQEREBERAREQEREBcEBww5cog86eyG16zETP+FVBrfg2QbfwwV6LWlWUX5a7XHCHlrKje4+QiIzn4ubt+a3UpDi2dePP7MtTdtdt2VkFQwfWaY3fFp3N+8Od9y1mt09srYzpVm/qJ27fjtk/plaVUlwb6uNWfvcos2jtFzro91FBM9oGdzWOI49QMLCRyzWY8w4wCVtnUNhr772d25tpj3uZHGSNzRwYgD9YgdVqdeguzupFVoumI8GFn9xxb/RMO3ZVi/Kk/GHxoa4XSe2CK+xSsmiABc9p2yN8CHdC7wPPr4qzIiyevWMRgRERkIiICIiAiIgIiICIiAiIgIiICIiAo++VdZS0J/JkTpZXcMaMBoP6ziSAGj7z0CkERJVjRGk26cp3PqnCSol5kk8PPa3POM8k+J+AAs6IiVrFYxCG1Hpqi1GIxcjJsjJOxrsNcSAMnjPAzjBHUpbdKWG2Y9jp4gR0cRucP4nZd+KmUQ4VznHYqfq/QNu1BmSmxDOftge6/wDfb/Uc/HGFcEQvSt4xaHm2/afulgqNtzjLcn3Xjljvg7p8uvmAtpdjFZ32nZI3HmOU49A4Aj/9ByvlRBDVQllS1r2u4LXAEH4g8FRtm07a7JUyPtbO773G9oJ2+7uxgE8fWPThTDk0tp/y1OVZ6SyIirtEREBERAREQEREBERAREQEREBERAREQEREBERAREQEREBERAREQEREBERAREQEREBERAWre2MXD22F1se9jooJJXbHEEhklO3PB5294Xc+AK2kqvdoIqrXVOyoAc19FUtcD0IMlKCPuRjaMxh20uqqeXRAr3DgRFxaP1xwWD17wbR8lUOy38oRavro7rI58jGt3ZcSA5x3PwCeBk448go/RVur4tQyWupyYKaoFQ8n7QYAYm+WHOMcuP2XeanNEf7zbr8R/NVrzM8Z/wB4lxp2aV3bHXsc5xY2LIaSdoJFNkgdAeT9581211fXau1tJRUcskNLTDM7ojtfK7j3N45a3Jxx+q/zGMfTf++q4f8AJ/pSrr02RprtTrIa/wB1taTJC89HkuLw0Hzy9zfi0DxCGfdZqvQ1qNIRazNTyge5NHNLvB8Ccv8AfHmHZzz8VXu2aaqptOUpa5zX98A4scRn6N+RkY4yPwC2LUTxUsDn1Lg1jQS5zjgADkkk+C1t22SsqNL0rmZw6YEZ64Mch6KMr9VlsG4yRfk6QAt+o7xHkVT+xuWWp0Xmpc55Mr8lxJJ4b4lTFfo/S7KGQsoaIEMJBFPFkcH9lQnYp+hH/wBr/wDSiz9ePz+TE7EayR+lJ31z3O2zHLnuJIAiiPU845J+ZX1pcVPaHPLU3h8raVr9kNMx7mNdgAlzywguPI8cZ3DosPsXpfbtCVcecd5I5mfLdDEP6rO7G6z2a3TUVaNlRTykujPXBxz64dnp4Fp8QjCs/VysQ0lTUVfFLZHSwljxvjbI8xSt6EOYXFuQDkEeI+6Zu1whtVslmqfqxMLjjqcDOB6noPUqsdo2oLjYfZPya5o76bY/LQeDjpnoV26ylq66409LbWMlduFRKx7yxpZE5uwFwY4jdLtI4Oe7cEbMx3EMDssvlbXRVNPesiogmc5wPlI5xI69A/cOOMFngsPtQorrU3umOn3vbM2GWXDCQZO6dT4GOhcO8JAIOenioy6zXLTPaJBXXSKKGOp+ilEcpkb9kFxcY2Y+w7GD+bcVeLj+n9F/Zqn/AB0iMYjMTWWPpHVdPqzTb3cCVjCJox4Eg4I/Zd1HzHgs/Qr3SaKoXSEkupoiSeSSWNJJPiSeVSNd2Ss0rdzctOj3HZFTF9n3ursD7LjyfJ2Hc5OLvoUbdE0I8qWL/Lai1mfE+Vc7Qruyk1HQw3V746OTe6UtLm7yAA1rnN97YHEEgcYPPAU/aLDbaeR8lmkd3E8eCxkhdHnwezkgEgkHHHA9c5V6t9ovwNNdWNf7oeGnhw5LdzSOQR0yPMDxVA01bJ9Idp4o7ZI99PNCZXtcfqDDwCccbg5gGcDh4CJOYn7nHafZ6SwW2mNpMzC+cNce/ncSNrjjLnnyV/t2nrZaq0y0Yka7YWndNK5uCWn6r3loPu9R6qn9tn/xdJ/aR/hcrHryoqDZxT2/89Vu7lg3bcAgukO4AluI2u5wcHHB6KkdWlXdE6rqK7W1THW5EdS0TUoPQsDQGkfvxgP/AIXLM17YKGh01V1FP3wmwX7++m4JcOjd+0DnGAFXNfQ3y2z0te6mgh9kLWfRTuk3Nz7rSDCzDerOM/nOiuGvauGu7OZ5aY5ZJC1zT5hxaR+BRPhMSx9DWCgqdP0dRL3pm2NeXd9Ngnxy0v2kH1CgooI7j2x1kNe55iEIcGCR7Wh2ym5G1w/Wd95Vx7Pf0Jo/+S1UunttBde2usZc4opWCEO2SMa9uQylAOHAjOCRn1KE+Kti2e2UVsicLdu2udk5ke/kANOC9xI6dBxnKkF0UdLS0FO2OiYyNjc7WNADQM5OAOAMnwXeo2iIiAq/eLnpq2XyOS8VEMU7YyGCSUNOx7hu90nBBdGOf2VYFHVl6oaK7QU9QSJajd3Y2uIdsGXcgYGBzzhBDx6s0VFWvljrKMSSNa17u+ZlwZu2558Nx+9YVuvGgLbdpqikrKUSz/nHGpBDuc9C/A+WFbjWQivERzvLC8cHGAQDz06kLIRFIpLt2f0l+kq4KymE8o2vd7SCCPd42l+0fUb0Hgu6937QF+pe7u9VQyN8MzMy31a4ODmn1BCna2/22hvEVNWP2yzD6MFrtrvTdjbnwwTnkeYWXJWwR3BkLj772Oe0YPLWFgcc9ODI37/RDpQw7s5eAKuujmYDkRzVz5Ix5fRulLT8wVm3+69n2oaVkd1q6VzGHc1rakMwcEfYePAkK8KPr7zQ2+4wQ1RIkqC4RANJDtoBdyBgYB8cIYhFza00jNAWyV9JhwIP07AeRjqCo+xXvQWn7eYbVWUrIyS7BqA7BOM8ucT4K6KNuV8oLXXQxVpc11Q7bH7ri0u44LgMA8jrjPhlDryrWnLv2f6apHR2espWMc7cQakO5wG5y95PQD7l8Xq49nd6qGyVtVSd6z6ssdQGSDr9tjwccng8cq5TVkMNXHG/O+TcWgDwbjcT5AZA+JA8VkIYjw19FN2cCdr6usgnc36pqax0234Nkkc0fIKTp9S6Ip7pJPHXUveSta15NQ0jDM7QAXYaBuPTGcknKmLjqG3265Ngn7wyvYXtayN7yWg4J91p6LOoaplbTB8Ye0HIw9jmO4JBy1wBHTjzGD0KHSpahvOgNSUbY7xWUr2NdvAFQG84c3OWvB6OPpyu2PUWh2VcMnt1MXwxmNhNS04a7buBy73idjeTk8K4KuM1tYSwue97WCQxGR0Uoja8cEF5btHxJA9UOoJda6PmiLZa2jLXDBBljIIPBBGei6bfq3RluoI4qWupAyNoY0d+w4a0AAZLsngK0r5c5rGkvwAOST0CKpd4vOgrxMx9XW04kjyGSR1XdyNz1Acx4OD5HhLNeNA2aR7qOspjJJ9eWSpD5H46Ze95dj06KfoNRW+vmjbT97iUExvMUgjkwM+68tx05H6w5GRypdExCk6gvGgNRRMbdqylcI3bmgVIbg4xn3XhZEupdEzXWOolrqUyRNc1h9obgB2N3u7tuTgc4zwFO3m80NljjNwJAlkbEzDScvdnaOBxnB5PCkUOlTu2p9EXi3Phr62kdG8YcO/aM4IPUOBHI8FhNufZ83TxoxWU/s5GNhqsnGd2Nxfuxn19OnCt9wrorfEHStkdk7QI43vPQnkMBIHHU8dPNRdu1Za7nKRRCd22TunHuJtrHjGWuOzDcZGc9EOmFbNVaKtdvZDRVtKI4xtaDO04HlkuJPzUPWS9nFZd31MlbE2aTG6SOtfGSAGtA+jlGBho+5bDUZWX230V4hpqklss+e7G12120En3sbcjyJzyPMIdIrSUmlvbJBp6pbPI5oL81T53BrScfXe4gZf4Y6hWhYzK2B9wdCzO9jGvdwcAOLg3npk7Tx1xz4jOSiiIiAqRqnjtLs+fKo/ygruo68WWivLGe2B26N26N7HFr2O82uac/EdD4okxl0v/AEtZ/Zn/AOZGpdYFutUFBK57S98jwA6SRxc4hudo8g0ZJwABkk9Ss9FVLVmn6bUlzMNT7p9nLo5B9aN4e3a4f18xlRGkbvcK3V0VPfW4qqSmnZI7wkDpKPZID+0Gn+fGcC+eyR+397zu2bPTGQfvyF8OttI66tqC36Vsbow7zY5zXEHz5aCPLnzKMePeWWqTrL9O7P8Avzf4GK7KNuFlo7hcoJ6jdvpy4xkHAG4AOyPHgItozCSVY7RbRJdtLyeyfnoSJoSOofHzx6kZA9SFZ0QmMxhWNIXBupHe24w0xtijB8DgPmIPXBeRGfWFWdY1toKW10TYqFoaxudrR0GSSfxKyUIUTUDKt/adSigfGx/sr8OkY57frc+617D+Ku8AlbA0VBDnADcWjAJxyQCTgZ8Mn4lRlx09R191ZUSOlbKxhY1zHluATk/es6hpG0UJa10jsnJL3FzvvPhwiRGJlkrSb3Tf+jahtYP9ifcHipezmZjQ9hBAPGNwaCeT6HPG7FE2/TltobbLBG0ujmc50jXnO4v+t8iiWrlJU5iMDfZyC3A2kHIIxxg+Iwuu4U8NXQSR1PDHsc1xzjggg8+HBXTZbXBZrc2GjLyxnDQ9xcWjyyecDwz06dFk1VPFWUr46kZY9pa4c8gjBHHPQozUO01F/wBH3SlpLuY6ilkd3UEwGJIyGna1zenQY+GTnwWwVD02naOGsjkmdNK6EERd7I5wjyMEjPV2ONzsu688lTCMaxhSe1P/ANnQf9Qh/lIrso292WjvccYrt2IpWys2nGHNztPr1PCkkIjuZFSOy38xcf8AqU/8o1d1G2Wy0dkbKKHcO+ldK/Jzl7sbj6DgcdEWY7SSqvaVbWVulZJQS2WlHtETx1a6MF34gY+OD4K1LGuVDDc7fJDVZ2StLHYOCQ4YPPhwhMZjCL0YXVFhZUT4MlUBNIQMDL2t2tHo1gawejc9Sp1Y1soYbZb44aXOyNoY3JyQGjA5+CyUIEREUREQEREBERAREQEREBERAREQEREBERAREQEREBERAREQEREBERAREQEREBERAREQEREBERAREQEREBERAREQEREBERAREQEREBERAREQEREBERAREQEREBERAREQEREBERAREQEREBERAREQEREBERB//9k="/>
          <p:cNvSpPr>
            <a:spLocks noChangeAspect="1" noChangeArrowheads="1"/>
          </p:cNvSpPr>
          <p:nvPr/>
        </p:nvSpPr>
        <p:spPr bwMode="auto">
          <a:xfrm>
            <a:off x="155575" y="-2979738"/>
            <a:ext cx="6219825" cy="6219826"/>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1026" name="Picture 2" descr="http://www.ahora.es/portals/0/segura.png?ver=2015-09-21-160926-423"/>
          <p:cNvPicPr>
            <a:picLocks noChangeAspect="1" noChangeArrowheads="1"/>
          </p:cNvPicPr>
          <p:nvPr/>
        </p:nvPicPr>
        <p:blipFill rotWithShape="1">
          <a:blip r:embed="rId7" cstate="email">
            <a:extLst>
              <a:ext uri="{28A0092B-C50C-407E-A947-70E740481C1C}">
                <a14:useLocalDpi xmlns:a14="http://schemas.microsoft.com/office/drawing/2010/main"/>
              </a:ext>
            </a:extLst>
          </a:blip>
          <a:srcRect/>
          <a:stretch/>
        </p:blipFill>
        <p:spPr bwMode="auto">
          <a:xfrm>
            <a:off x="3169893" y="3147358"/>
            <a:ext cx="1455515" cy="410090"/>
          </a:xfrm>
          <a:prstGeom prst="rect">
            <a:avLst/>
          </a:prstGeom>
          <a:noFill/>
          <a:extLst>
            <a:ext uri="{909E8E84-426E-40dd-AFC4-6F175D3DCCD1}">
              <a14:hiddenFill xmlns:a14="http://schemas.microsoft.com/office/drawing/2010/main" xmlns="">
                <a:solidFill>
                  <a:srgbClr val="FFFFFF"/>
                </a:solidFill>
              </a14:hiddenFill>
            </a:ext>
          </a:extLst>
        </p:spPr>
      </p:pic>
      <p:pic>
        <p:nvPicPr>
          <p:cNvPr id="1030" name="Picture 6" descr="http://mountolivechambernj.com/wp-content/themes/wisdom-responsive/thumb.php?src=http://mountolivechambernj.com/wp-content/uploads/2012/11/siemens.jpg&amp;h=160&amp;w=400"/>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3188681" y="3507175"/>
            <a:ext cx="1443478" cy="577391"/>
          </a:xfrm>
          <a:prstGeom prst="rect">
            <a:avLst/>
          </a:prstGeom>
          <a:noFill/>
          <a:extLst>
            <a:ext uri="{909E8E84-426E-40dd-AFC4-6F175D3DCCD1}">
              <a14:hiddenFill xmlns:a14="http://schemas.microsoft.com/office/drawing/2010/main" xmlns="">
                <a:solidFill>
                  <a:srgbClr val="FFFFFF"/>
                </a:solidFill>
              </a14:hiddenFill>
            </a:ext>
          </a:extLst>
        </p:spPr>
      </p:pic>
      <p:pic>
        <p:nvPicPr>
          <p:cNvPr id="1032" name="Picture 8" descr="https://upload.wikimedia.org/wikipedia/commons/thumb/f/f4/Logo_EPFL.svg/2000px-Logo_EPFL.svg.png"/>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6243259" y="1504055"/>
            <a:ext cx="1452567" cy="697941"/>
          </a:xfrm>
          <a:prstGeom prst="rect">
            <a:avLst/>
          </a:prstGeom>
          <a:noFill/>
          <a:extLst>
            <a:ext uri="{909E8E84-426E-40dd-AFC4-6F175D3DCCD1}">
              <a14:hiddenFill xmlns:a14="http://schemas.microsoft.com/office/drawing/2010/main" xmlns="">
                <a:solidFill>
                  <a:srgbClr val="FFFFFF"/>
                </a:solidFill>
              </a14:hiddenFill>
            </a:ext>
          </a:extLst>
        </p:spPr>
      </p:pic>
      <p:pic>
        <p:nvPicPr>
          <p:cNvPr id="1036" name="Picture 12" descr="http://www.flame-smeresearch.eu/images/PHOTEK_Logo_big.jpg"/>
          <p:cNvPicPr>
            <a:picLocks noChangeAspect="1" noChangeArrowheads="1"/>
          </p:cNvPicPr>
          <p:nvPr/>
        </p:nvPicPr>
        <p:blipFill>
          <a:blip r:embed="rId10" cstate="email">
            <a:extLst>
              <a:ext uri="{28A0092B-C50C-407E-A947-70E740481C1C}">
                <a14:useLocalDpi xmlns:a14="http://schemas.microsoft.com/office/drawing/2010/main"/>
              </a:ext>
            </a:extLst>
          </a:blip>
          <a:srcRect/>
          <a:stretch>
            <a:fillRect/>
          </a:stretch>
        </p:blipFill>
        <p:spPr bwMode="auto">
          <a:xfrm>
            <a:off x="4777617" y="3210276"/>
            <a:ext cx="1022924" cy="505042"/>
          </a:xfrm>
          <a:prstGeom prst="rect">
            <a:avLst/>
          </a:prstGeom>
          <a:noFill/>
          <a:extLst>
            <a:ext uri="{909E8E84-426E-40dd-AFC4-6F175D3DCCD1}">
              <a14:hiddenFill xmlns:a14="http://schemas.microsoft.com/office/drawing/2010/main" xmlns="">
                <a:solidFill>
                  <a:srgbClr val="FFFFFF"/>
                </a:solidFill>
              </a14:hiddenFill>
            </a:ext>
          </a:extLst>
        </p:spPr>
      </p:pic>
      <p:pic>
        <p:nvPicPr>
          <p:cNvPr id="1038" name="Picture 14" descr="https://encrypted-tbn3.gstatic.com/images?q=tbn:ANd9GcR09phMdxpaRe8awzA-RGnH61mixBB7gQgVXYuxLLTUZPWn_iXPGA"/>
          <p:cNvPicPr>
            <a:picLocks noChangeAspect="1" noChangeArrowheads="1"/>
          </p:cNvPicPr>
          <p:nvPr/>
        </p:nvPicPr>
        <p:blipFill>
          <a:blip r:embed="rId11" cstate="email">
            <a:extLst>
              <a:ext uri="{28A0092B-C50C-407E-A947-70E740481C1C}">
                <a14:useLocalDpi xmlns:a14="http://schemas.microsoft.com/office/drawing/2010/main"/>
              </a:ext>
            </a:extLst>
          </a:blip>
          <a:srcRect/>
          <a:stretch>
            <a:fillRect/>
          </a:stretch>
        </p:blipFill>
        <p:spPr bwMode="auto">
          <a:xfrm>
            <a:off x="6232088" y="2353705"/>
            <a:ext cx="1602258" cy="381025"/>
          </a:xfrm>
          <a:prstGeom prst="rect">
            <a:avLst/>
          </a:prstGeom>
          <a:noFill/>
          <a:extLst>
            <a:ext uri="{909E8E84-426E-40dd-AFC4-6F175D3DCCD1}">
              <a14:hiddenFill xmlns:a14="http://schemas.microsoft.com/office/drawing/2010/main" xmlns="">
                <a:solidFill>
                  <a:srgbClr val="FFFFFF"/>
                </a:solidFill>
              </a14:hiddenFill>
            </a:ext>
          </a:extLst>
        </p:spPr>
      </p:pic>
      <p:pic>
        <p:nvPicPr>
          <p:cNvPr id="1040" name="Picture 16" descr="http://www.photonics4life.eu/var/plain_site/storage/images/p4l/about-photonics4life/members-partners/karlsruhe-institute-of-technology/12353-5-eng-US/Karlsruhe-Institute-of-Technology.png"/>
          <p:cNvPicPr>
            <a:picLocks noChangeAspect="1" noChangeArrowheads="1"/>
          </p:cNvPicPr>
          <p:nvPr/>
        </p:nvPicPr>
        <p:blipFill>
          <a:blip r:embed="rId12" cstate="email">
            <a:extLst>
              <a:ext uri="{28A0092B-C50C-407E-A947-70E740481C1C}">
                <a14:useLocalDpi xmlns:a14="http://schemas.microsoft.com/office/drawing/2010/main"/>
              </a:ext>
            </a:extLst>
          </a:blip>
          <a:srcRect/>
          <a:stretch>
            <a:fillRect/>
          </a:stretch>
        </p:blipFill>
        <p:spPr bwMode="auto">
          <a:xfrm>
            <a:off x="6272982" y="3941293"/>
            <a:ext cx="980780" cy="452191"/>
          </a:xfrm>
          <a:prstGeom prst="rect">
            <a:avLst/>
          </a:prstGeom>
          <a:noFill/>
          <a:extLst>
            <a:ext uri="{909E8E84-426E-40dd-AFC4-6F175D3DCCD1}">
              <a14:hiddenFill xmlns:a14="http://schemas.microsoft.com/office/drawing/2010/main" xmlns="">
                <a:solidFill>
                  <a:srgbClr val="FFFFFF"/>
                </a:solidFill>
              </a14:hiddenFill>
            </a:ext>
          </a:extLst>
        </p:spPr>
      </p:pic>
      <p:pic>
        <p:nvPicPr>
          <p:cNvPr id="1044" name="Picture 20" descr="http://www.moretrench.com/wp-content/uploads/2015/12/81005.png"/>
          <p:cNvPicPr>
            <a:picLocks noChangeAspect="1" noChangeArrowheads="1"/>
          </p:cNvPicPr>
          <p:nvPr/>
        </p:nvPicPr>
        <p:blipFill>
          <a:blip r:embed="rId13" cstate="email">
            <a:extLst>
              <a:ext uri="{28A0092B-C50C-407E-A947-70E740481C1C}">
                <a14:useLocalDpi xmlns:a14="http://schemas.microsoft.com/office/drawing/2010/main"/>
              </a:ext>
            </a:extLst>
          </a:blip>
          <a:srcRect/>
          <a:stretch>
            <a:fillRect/>
          </a:stretch>
        </p:blipFill>
        <p:spPr bwMode="auto">
          <a:xfrm>
            <a:off x="7880649" y="2193399"/>
            <a:ext cx="1030249" cy="1030249"/>
          </a:xfrm>
          <a:prstGeom prst="rect">
            <a:avLst/>
          </a:prstGeom>
          <a:noFill/>
          <a:extLst>
            <a:ext uri="{909E8E84-426E-40dd-AFC4-6F175D3DCCD1}">
              <a14:hiddenFill xmlns:a14="http://schemas.microsoft.com/office/drawing/2010/main" xmlns="">
                <a:solidFill>
                  <a:srgbClr val="FFFFFF"/>
                </a:solidFill>
              </a14:hiddenFill>
            </a:ext>
          </a:extLst>
        </p:spPr>
      </p:pic>
      <p:pic>
        <p:nvPicPr>
          <p:cNvPr id="1046" name="Picture 22" descr="Home"/>
          <p:cNvPicPr>
            <a:picLocks noChangeAspect="1" noChangeArrowheads="1"/>
          </p:cNvPicPr>
          <p:nvPr/>
        </p:nvPicPr>
        <p:blipFill>
          <a:blip r:embed="rId14" cstate="screen">
            <a:extLst>
              <a:ext uri="{28A0092B-C50C-407E-A947-70E740481C1C}">
                <a14:useLocalDpi xmlns:a14="http://schemas.microsoft.com/office/drawing/2010/main"/>
              </a:ext>
            </a:extLst>
          </a:blip>
          <a:srcRect/>
          <a:stretch>
            <a:fillRect/>
          </a:stretch>
        </p:blipFill>
        <p:spPr bwMode="auto">
          <a:xfrm>
            <a:off x="289692" y="4715018"/>
            <a:ext cx="1248222" cy="322330"/>
          </a:xfrm>
          <a:prstGeom prst="rect">
            <a:avLst/>
          </a:prstGeom>
          <a:noFill/>
          <a:extLst>
            <a:ext uri="{909E8E84-426E-40dd-AFC4-6F175D3DCCD1}">
              <a14:hiddenFill xmlns:a14="http://schemas.microsoft.com/office/drawing/2010/main" xmlns="">
                <a:solidFill>
                  <a:srgbClr val="FFFFFF"/>
                </a:solidFill>
              </a14:hiddenFill>
            </a:ext>
          </a:extLst>
        </p:spPr>
      </p:pic>
      <p:pic>
        <p:nvPicPr>
          <p:cNvPr id="1048" name="Picture 24" descr="http://www.terabee.com/wp-content/uploads/2012/11/terabee-logo-web-260px1.png"/>
          <p:cNvPicPr>
            <a:picLocks noChangeAspect="1" noChangeArrowheads="1"/>
          </p:cNvPicPr>
          <p:nvPr/>
        </p:nvPicPr>
        <p:blipFill>
          <a:blip r:embed="rId15" cstate="screen">
            <a:extLst>
              <a:ext uri="{28A0092B-C50C-407E-A947-70E740481C1C}">
                <a14:useLocalDpi xmlns:a14="http://schemas.microsoft.com/office/drawing/2010/main"/>
              </a:ext>
            </a:extLst>
          </a:blip>
          <a:srcRect/>
          <a:stretch>
            <a:fillRect/>
          </a:stretch>
        </p:blipFill>
        <p:spPr bwMode="auto">
          <a:xfrm>
            <a:off x="3208686" y="3983982"/>
            <a:ext cx="1345223" cy="244114"/>
          </a:xfrm>
          <a:prstGeom prst="rect">
            <a:avLst/>
          </a:prstGeom>
          <a:noFill/>
          <a:extLst>
            <a:ext uri="{909E8E84-426E-40dd-AFC4-6F175D3DCCD1}">
              <a14:hiddenFill xmlns:a14="http://schemas.microsoft.com/office/drawing/2010/main" xmlns="">
                <a:solidFill>
                  <a:srgbClr val="FFFFFF"/>
                </a:solidFill>
              </a14:hiddenFill>
            </a:ext>
          </a:extLst>
        </p:spPr>
      </p:pic>
      <p:pic>
        <p:nvPicPr>
          <p:cNvPr id="1050" name="Picture 26" descr="https://crunchbase-production-res.cloudinary.com/image/upload/c_pad,h_138,w_138/v1414157078/i7th3hw7i4satsrhalpv.jpg"/>
          <p:cNvPicPr>
            <a:picLocks noChangeAspect="1" noChangeArrowheads="1"/>
          </p:cNvPicPr>
          <p:nvPr/>
        </p:nvPicPr>
        <p:blipFill rotWithShape="1">
          <a:blip r:embed="rId16" cstate="email">
            <a:extLst>
              <a:ext uri="{28A0092B-C50C-407E-A947-70E740481C1C}">
                <a14:useLocalDpi xmlns:a14="http://schemas.microsoft.com/office/drawing/2010/main"/>
              </a:ext>
            </a:extLst>
          </a:blip>
          <a:srcRect/>
          <a:stretch/>
        </p:blipFill>
        <p:spPr bwMode="auto">
          <a:xfrm>
            <a:off x="3217648" y="4265318"/>
            <a:ext cx="1314450" cy="476518"/>
          </a:xfrm>
          <a:prstGeom prst="rect">
            <a:avLst/>
          </a:prstGeom>
          <a:noFill/>
          <a:extLst>
            <a:ext uri="{909E8E84-426E-40dd-AFC4-6F175D3DCCD1}">
              <a14:hiddenFill xmlns:a14="http://schemas.microsoft.com/office/drawing/2010/main" xmlns="">
                <a:solidFill>
                  <a:srgbClr val="FFFFFF"/>
                </a:solidFill>
              </a14:hiddenFill>
            </a:ext>
          </a:extLst>
        </p:spPr>
      </p:pic>
      <p:pic>
        <p:nvPicPr>
          <p:cNvPr id="1052" name="Picture 28" descr="http://www.avicgeneral.com:8080/uploads/allimg/101023/1-1010231456240-L.jpg"/>
          <p:cNvPicPr>
            <a:picLocks noChangeAspect="1" noChangeArrowheads="1"/>
          </p:cNvPicPr>
          <p:nvPr/>
        </p:nvPicPr>
        <p:blipFill rotWithShape="1">
          <a:blip r:embed="rId17" cstate="email">
            <a:extLst>
              <a:ext uri="{28A0092B-C50C-407E-A947-70E740481C1C}">
                <a14:useLocalDpi xmlns:a14="http://schemas.microsoft.com/office/drawing/2010/main"/>
              </a:ext>
            </a:extLst>
          </a:blip>
          <a:srcRect/>
          <a:stretch/>
        </p:blipFill>
        <p:spPr bwMode="auto">
          <a:xfrm>
            <a:off x="4638258" y="4271833"/>
            <a:ext cx="1227804" cy="463489"/>
          </a:xfrm>
          <a:prstGeom prst="rect">
            <a:avLst/>
          </a:prstGeom>
          <a:noFill/>
          <a:extLst>
            <a:ext uri="{909E8E84-426E-40dd-AFC4-6F175D3DCCD1}">
              <a14:hiddenFill xmlns:a14="http://schemas.microsoft.com/office/drawing/2010/main" xmlns="">
                <a:solidFill>
                  <a:srgbClr val="FFFFFF"/>
                </a:solidFill>
              </a14:hiddenFill>
            </a:ext>
          </a:extLst>
        </p:spPr>
      </p:pic>
      <p:pic>
        <p:nvPicPr>
          <p:cNvPr id="1054" name="Picture 30" descr="http://mtca.desy.de/sites/site_mtca/content/e172356/e173915/e173916/column-objekt223333/img/eicsyslogo1_eng.jpg"/>
          <p:cNvPicPr>
            <a:picLocks noChangeAspect="1" noChangeArrowheads="1"/>
          </p:cNvPicPr>
          <p:nvPr/>
        </p:nvPicPr>
        <p:blipFill>
          <a:blip r:embed="rId18" cstate="email">
            <a:extLst>
              <a:ext uri="{28A0092B-C50C-407E-A947-70E740481C1C}">
                <a14:useLocalDpi xmlns:a14="http://schemas.microsoft.com/office/drawing/2010/main"/>
              </a:ext>
            </a:extLst>
          </a:blip>
          <a:srcRect/>
          <a:stretch>
            <a:fillRect/>
          </a:stretch>
        </p:blipFill>
        <p:spPr bwMode="auto">
          <a:xfrm>
            <a:off x="3261307" y="4705866"/>
            <a:ext cx="1235343" cy="325090"/>
          </a:xfrm>
          <a:prstGeom prst="rect">
            <a:avLst/>
          </a:prstGeom>
          <a:noFill/>
          <a:extLst>
            <a:ext uri="{909E8E84-426E-40dd-AFC4-6F175D3DCCD1}">
              <a14:hiddenFill xmlns:a14="http://schemas.microsoft.com/office/drawing/2010/main" xmlns="">
                <a:solidFill>
                  <a:srgbClr val="FFFFFF"/>
                </a:solidFill>
              </a14:hiddenFill>
            </a:ext>
          </a:extLst>
        </p:spPr>
      </p:pic>
      <p:pic>
        <p:nvPicPr>
          <p:cNvPr id="1056" name="Picture 32" descr="http://nmi3.eu/files/ess-logo.png"/>
          <p:cNvPicPr>
            <a:picLocks noChangeAspect="1" noChangeArrowheads="1"/>
          </p:cNvPicPr>
          <p:nvPr/>
        </p:nvPicPr>
        <p:blipFill>
          <a:blip r:embed="rId19" cstate="email">
            <a:extLst>
              <a:ext uri="{28A0092B-C50C-407E-A947-70E740481C1C}">
                <a14:useLocalDpi xmlns:a14="http://schemas.microsoft.com/office/drawing/2010/main"/>
              </a:ext>
            </a:extLst>
          </a:blip>
          <a:srcRect/>
          <a:stretch>
            <a:fillRect/>
          </a:stretch>
        </p:blipFill>
        <p:spPr bwMode="auto">
          <a:xfrm>
            <a:off x="388099" y="2243922"/>
            <a:ext cx="1248222" cy="648309"/>
          </a:xfrm>
          <a:prstGeom prst="rect">
            <a:avLst/>
          </a:prstGeom>
          <a:noFill/>
          <a:extLst>
            <a:ext uri="{909E8E84-426E-40dd-AFC4-6F175D3DCCD1}">
              <a14:hiddenFill xmlns:a14="http://schemas.microsoft.com/office/drawing/2010/main" xmlns="">
                <a:solidFill>
                  <a:srgbClr val="FFFFFF"/>
                </a:solidFill>
              </a14:hiddenFill>
            </a:ext>
          </a:extLst>
        </p:spPr>
      </p:pic>
      <p:pic>
        <p:nvPicPr>
          <p:cNvPr id="1058" name="Picture 34" descr="http://ksm.fsv.cvut.cz/%7Enemecek/pict/kulatelogo.jpg"/>
          <p:cNvPicPr>
            <a:picLocks noChangeAspect="1" noChangeArrowheads="1"/>
          </p:cNvPicPr>
          <p:nvPr/>
        </p:nvPicPr>
        <p:blipFill>
          <a:blip r:embed="rId20" cstate="email">
            <a:extLst>
              <a:ext uri="{28A0092B-C50C-407E-A947-70E740481C1C}">
                <a14:useLocalDpi xmlns:a14="http://schemas.microsoft.com/office/drawing/2010/main"/>
              </a:ext>
            </a:extLst>
          </a:blip>
          <a:srcRect/>
          <a:stretch>
            <a:fillRect/>
          </a:stretch>
        </p:blipFill>
        <p:spPr bwMode="auto">
          <a:xfrm>
            <a:off x="7947943" y="1452843"/>
            <a:ext cx="849086" cy="849086"/>
          </a:xfrm>
          <a:prstGeom prst="rect">
            <a:avLst/>
          </a:prstGeom>
          <a:noFill/>
          <a:extLst>
            <a:ext uri="{909E8E84-426E-40dd-AFC4-6F175D3DCCD1}">
              <a14:hiddenFill xmlns:a14="http://schemas.microsoft.com/office/drawing/2010/main" xmlns="">
                <a:solidFill>
                  <a:srgbClr val="FFFFFF"/>
                </a:solidFill>
              </a14:hiddenFill>
            </a:ext>
          </a:extLst>
        </p:spPr>
      </p:pic>
      <p:pic>
        <p:nvPicPr>
          <p:cNvPr id="1060" name="Picture 36" descr="http://www.medchem.uni-erlangen.de/grafiken/fau.jpg"/>
          <p:cNvPicPr>
            <a:picLocks noChangeAspect="1" noChangeArrowheads="1"/>
          </p:cNvPicPr>
          <p:nvPr/>
        </p:nvPicPr>
        <p:blipFill>
          <a:blip r:embed="rId21" cstate="email">
            <a:extLst>
              <a:ext uri="{28A0092B-C50C-407E-A947-70E740481C1C}">
                <a14:useLocalDpi xmlns:a14="http://schemas.microsoft.com/office/drawing/2010/main"/>
              </a:ext>
            </a:extLst>
          </a:blip>
          <a:srcRect/>
          <a:stretch>
            <a:fillRect/>
          </a:stretch>
        </p:blipFill>
        <p:spPr bwMode="auto">
          <a:xfrm>
            <a:off x="7361963" y="3223648"/>
            <a:ext cx="1487808" cy="290304"/>
          </a:xfrm>
          <a:prstGeom prst="rect">
            <a:avLst/>
          </a:prstGeom>
          <a:noFill/>
          <a:extLst>
            <a:ext uri="{909E8E84-426E-40dd-AFC4-6F175D3DCCD1}">
              <a14:hiddenFill xmlns:a14="http://schemas.microsoft.com/office/drawing/2010/main" xmlns="">
                <a:solidFill>
                  <a:srgbClr val="FFFFFF"/>
                </a:solidFill>
              </a14:hiddenFill>
            </a:ext>
          </a:extLst>
        </p:spPr>
      </p:pic>
      <p:pic>
        <p:nvPicPr>
          <p:cNvPr id="1062" name="Picture 38" descr="Samway"/>
          <p:cNvPicPr>
            <a:picLocks noChangeAspect="1" noChangeArrowheads="1"/>
          </p:cNvPicPr>
          <p:nvPr/>
        </p:nvPicPr>
        <p:blipFill>
          <a:blip r:embed="rId22" cstate="email">
            <a:extLst>
              <a:ext uri="{28A0092B-C50C-407E-A947-70E740481C1C}">
                <a14:useLocalDpi xmlns:a14="http://schemas.microsoft.com/office/drawing/2010/main"/>
              </a:ext>
            </a:extLst>
          </a:blip>
          <a:srcRect/>
          <a:stretch>
            <a:fillRect/>
          </a:stretch>
        </p:blipFill>
        <p:spPr bwMode="auto">
          <a:xfrm>
            <a:off x="3250344" y="5101653"/>
            <a:ext cx="1235343" cy="382066"/>
          </a:xfrm>
          <a:prstGeom prst="rect">
            <a:avLst/>
          </a:prstGeom>
          <a:noFill/>
          <a:extLst>
            <a:ext uri="{909E8E84-426E-40dd-AFC4-6F175D3DCCD1}">
              <a14:hiddenFill xmlns:a14="http://schemas.microsoft.com/office/drawing/2010/main" xmlns="">
                <a:solidFill>
                  <a:srgbClr val="FFFFFF"/>
                </a:solidFill>
              </a14:hiddenFill>
            </a:ext>
          </a:extLst>
        </p:spPr>
      </p:pic>
      <p:pic>
        <p:nvPicPr>
          <p:cNvPr id="1066" name="Picture 42" descr="http://www.eu-tiara.eu/Phocea/file.php?class=page&amp;reload=1253453552&amp;file=2/GSI_Logo_rgb.png"/>
          <p:cNvPicPr>
            <a:picLocks noChangeAspect="1" noChangeArrowheads="1"/>
          </p:cNvPicPr>
          <p:nvPr/>
        </p:nvPicPr>
        <p:blipFill>
          <a:blip r:embed="rId23" cstate="email">
            <a:extLst>
              <a:ext uri="{28A0092B-C50C-407E-A947-70E740481C1C}">
                <a14:useLocalDpi xmlns:a14="http://schemas.microsoft.com/office/drawing/2010/main"/>
              </a:ext>
            </a:extLst>
          </a:blip>
          <a:srcRect/>
          <a:stretch>
            <a:fillRect/>
          </a:stretch>
        </p:blipFill>
        <p:spPr bwMode="auto">
          <a:xfrm>
            <a:off x="1930791" y="1684083"/>
            <a:ext cx="909559" cy="279786"/>
          </a:xfrm>
          <a:prstGeom prst="rect">
            <a:avLst/>
          </a:prstGeom>
          <a:noFill/>
          <a:extLst>
            <a:ext uri="{909E8E84-426E-40dd-AFC4-6F175D3DCCD1}">
              <a14:hiddenFill xmlns:a14="http://schemas.microsoft.com/office/drawing/2010/main" xmlns="">
                <a:solidFill>
                  <a:srgbClr val="FFFFFF"/>
                </a:solidFill>
              </a14:hiddenFill>
            </a:ext>
          </a:extLst>
        </p:spPr>
      </p:pic>
      <p:pic>
        <p:nvPicPr>
          <p:cNvPr id="1072" name="Picture 48" descr="http://www.airsoft-military-news.com/wp-content/uploads/2015/05/thales-logo.jpg"/>
          <p:cNvPicPr>
            <a:picLocks noChangeAspect="1" noChangeArrowheads="1"/>
          </p:cNvPicPr>
          <p:nvPr/>
        </p:nvPicPr>
        <p:blipFill>
          <a:blip r:embed="rId24" cstate="email">
            <a:extLst>
              <a:ext uri="{28A0092B-C50C-407E-A947-70E740481C1C}">
                <a14:useLocalDpi xmlns:a14="http://schemas.microsoft.com/office/drawing/2010/main"/>
              </a:ext>
            </a:extLst>
          </a:blip>
          <a:srcRect/>
          <a:stretch>
            <a:fillRect/>
          </a:stretch>
        </p:blipFill>
        <p:spPr bwMode="auto">
          <a:xfrm>
            <a:off x="4638258" y="4797428"/>
            <a:ext cx="1212907" cy="315060"/>
          </a:xfrm>
          <a:prstGeom prst="rect">
            <a:avLst/>
          </a:prstGeom>
          <a:noFill/>
          <a:extLst>
            <a:ext uri="{909E8E84-426E-40dd-AFC4-6F175D3DCCD1}">
              <a14:hiddenFill xmlns:a14="http://schemas.microsoft.com/office/drawing/2010/main" xmlns="">
                <a:solidFill>
                  <a:srgbClr val="FFFFFF"/>
                </a:solidFill>
              </a14:hiddenFill>
            </a:ext>
          </a:extLst>
        </p:spPr>
      </p:pic>
      <p:pic>
        <p:nvPicPr>
          <p:cNvPr id="1074" name="Picture 50" descr="http://i.stack.imgur.com/er8A9.png"/>
          <p:cNvPicPr>
            <a:picLocks noChangeAspect="1" noChangeArrowheads="1"/>
          </p:cNvPicPr>
          <p:nvPr/>
        </p:nvPicPr>
        <p:blipFill>
          <a:blip r:embed="rId25" cstate="email">
            <a:extLst>
              <a:ext uri="{28A0092B-C50C-407E-A947-70E740481C1C}">
                <a14:useLocalDpi xmlns:a14="http://schemas.microsoft.com/office/drawing/2010/main"/>
              </a:ext>
            </a:extLst>
          </a:blip>
          <a:srcRect/>
          <a:stretch>
            <a:fillRect/>
          </a:stretch>
        </p:blipFill>
        <p:spPr bwMode="auto">
          <a:xfrm>
            <a:off x="4728748" y="3721815"/>
            <a:ext cx="1139199" cy="525143"/>
          </a:xfrm>
          <a:prstGeom prst="rect">
            <a:avLst/>
          </a:prstGeom>
          <a:noFill/>
          <a:extLst>
            <a:ext uri="{909E8E84-426E-40dd-AFC4-6F175D3DCCD1}">
              <a14:hiddenFill xmlns:a14="http://schemas.microsoft.com/office/drawing/2010/main" xmlns="">
                <a:solidFill>
                  <a:srgbClr val="FFFFFF"/>
                </a:solidFill>
              </a14:hiddenFill>
            </a:ext>
          </a:extLst>
        </p:spPr>
      </p:pic>
      <p:pic>
        <p:nvPicPr>
          <p:cNvPr id="1080" name="Picture 56" descr="http://www.savanticab.com/home/files/styles/colorbox_fullscreen/public/images/customers/XRI%20LogoXL.jpg?itok=o54Fw8Co"/>
          <p:cNvPicPr>
            <a:picLocks noChangeAspect="1" noChangeArrowheads="1"/>
          </p:cNvPicPr>
          <p:nvPr/>
        </p:nvPicPr>
        <p:blipFill>
          <a:blip r:embed="rId26" cstate="email">
            <a:extLst>
              <a:ext uri="{28A0092B-C50C-407E-A947-70E740481C1C}">
                <a14:useLocalDpi xmlns:a14="http://schemas.microsoft.com/office/drawing/2010/main"/>
              </a:ext>
            </a:extLst>
          </a:blip>
          <a:srcRect/>
          <a:stretch>
            <a:fillRect/>
          </a:stretch>
        </p:blipFill>
        <p:spPr bwMode="auto">
          <a:xfrm>
            <a:off x="4695924" y="5064141"/>
            <a:ext cx="1072561" cy="553061"/>
          </a:xfrm>
          <a:prstGeom prst="rect">
            <a:avLst/>
          </a:prstGeom>
          <a:noFill/>
          <a:extLst>
            <a:ext uri="{909E8E84-426E-40dd-AFC4-6F175D3DCCD1}">
              <a14:hiddenFill xmlns:a14="http://schemas.microsoft.com/office/drawing/2010/main" xmlns="">
                <a:solidFill>
                  <a:srgbClr val="FFFFFF"/>
                </a:solidFill>
              </a14:hiddenFill>
            </a:ext>
          </a:extLst>
        </p:spPr>
      </p:pic>
      <p:pic>
        <p:nvPicPr>
          <p:cNvPr id="1082" name="Picture 58" descr="http://www.tcsuh.com/img/g/tcsuhlogo.jpg"/>
          <p:cNvPicPr>
            <a:picLocks noChangeAspect="1" noChangeArrowheads="1"/>
          </p:cNvPicPr>
          <p:nvPr/>
        </p:nvPicPr>
        <p:blipFill>
          <a:blip r:embed="rId27" cstate="email">
            <a:extLst>
              <a:ext uri="{28A0092B-C50C-407E-A947-70E740481C1C}">
                <a14:useLocalDpi xmlns:a14="http://schemas.microsoft.com/office/drawing/2010/main"/>
              </a:ext>
            </a:extLst>
          </a:blip>
          <a:srcRect/>
          <a:stretch>
            <a:fillRect/>
          </a:stretch>
        </p:blipFill>
        <p:spPr bwMode="auto">
          <a:xfrm>
            <a:off x="2039416" y="2910616"/>
            <a:ext cx="733746" cy="913527"/>
          </a:xfrm>
          <a:prstGeom prst="rect">
            <a:avLst/>
          </a:prstGeom>
          <a:noFill/>
          <a:extLst>
            <a:ext uri="{909E8E84-426E-40dd-AFC4-6F175D3DCCD1}">
              <a14:hiddenFill xmlns:a14="http://schemas.microsoft.com/office/drawing/2010/main" xmlns="">
                <a:solidFill>
                  <a:srgbClr val="FFFFFF"/>
                </a:solidFill>
              </a14:hiddenFill>
            </a:ext>
          </a:extLst>
        </p:spPr>
      </p:pic>
      <p:pic>
        <p:nvPicPr>
          <p:cNvPr id="1088" name="Picture 64" descr="http://californiacommunitycolleges.cccco.edu/Portals/0/colleges/collegeLogo/HartnellCollegelogo.jpg"/>
          <p:cNvPicPr>
            <a:picLocks noChangeAspect="1" noChangeArrowheads="1"/>
          </p:cNvPicPr>
          <p:nvPr/>
        </p:nvPicPr>
        <p:blipFill>
          <a:blip r:embed="rId28" cstate="email">
            <a:extLst>
              <a:ext uri="{28A0092B-C50C-407E-A947-70E740481C1C}">
                <a14:useLocalDpi xmlns:a14="http://schemas.microsoft.com/office/drawing/2010/main"/>
              </a:ext>
            </a:extLst>
          </a:blip>
          <a:srcRect/>
          <a:stretch>
            <a:fillRect/>
          </a:stretch>
        </p:blipFill>
        <p:spPr bwMode="auto">
          <a:xfrm>
            <a:off x="6243259" y="4497381"/>
            <a:ext cx="980780" cy="980780"/>
          </a:xfrm>
          <a:prstGeom prst="rect">
            <a:avLst/>
          </a:prstGeom>
          <a:noFill/>
          <a:extLst>
            <a:ext uri="{909E8E84-426E-40dd-AFC4-6F175D3DCCD1}">
              <a14:hiddenFill xmlns:a14="http://schemas.microsoft.com/office/drawing/2010/main" xmlns="">
                <a:solidFill>
                  <a:srgbClr val="FFFFFF"/>
                </a:solidFill>
              </a14:hiddenFill>
            </a:ext>
          </a:extLst>
        </p:spPr>
      </p:pic>
      <p:pic>
        <p:nvPicPr>
          <p:cNvPr id="1090" name="Picture 66" descr="http://www.blitzquotidiano.it/wp/wp/wp-content/uploads/2011/01/ansaldo-nucleare.gif"/>
          <p:cNvPicPr>
            <a:picLocks noChangeAspect="1" noChangeArrowheads="1"/>
          </p:cNvPicPr>
          <p:nvPr/>
        </p:nvPicPr>
        <p:blipFill>
          <a:blip r:embed="rId29" cstate="email">
            <a:extLst>
              <a:ext uri="{28A0092B-C50C-407E-A947-70E740481C1C}">
                <a14:useLocalDpi xmlns:a14="http://schemas.microsoft.com/office/drawing/2010/main"/>
              </a:ext>
            </a:extLst>
          </a:blip>
          <a:srcRect/>
          <a:stretch>
            <a:fillRect/>
          </a:stretch>
        </p:blipFill>
        <p:spPr bwMode="auto">
          <a:xfrm>
            <a:off x="3170057" y="1440280"/>
            <a:ext cx="1607560" cy="470007"/>
          </a:xfrm>
          <a:prstGeom prst="rect">
            <a:avLst/>
          </a:prstGeom>
          <a:noFill/>
          <a:extLst>
            <a:ext uri="{909E8E84-426E-40dd-AFC4-6F175D3DCCD1}">
              <a14:hiddenFill xmlns:a14="http://schemas.microsoft.com/office/drawing/2010/main" xmlns="">
                <a:solidFill>
                  <a:srgbClr val="FFFFFF"/>
                </a:solidFill>
              </a14:hiddenFill>
            </a:ext>
          </a:extLst>
        </p:spPr>
      </p:pic>
      <p:pic>
        <p:nvPicPr>
          <p:cNvPr id="1092" name="Picture 68" descr="ELSE Nuclear's logo"/>
          <p:cNvPicPr>
            <a:picLocks noChangeAspect="1" noChangeArrowheads="1"/>
          </p:cNvPicPr>
          <p:nvPr/>
        </p:nvPicPr>
        <p:blipFill>
          <a:blip r:embed="rId30" cstate="screen">
            <a:extLst>
              <a:ext uri="{28A0092B-C50C-407E-A947-70E740481C1C}">
                <a14:useLocalDpi xmlns:a14="http://schemas.microsoft.com/office/drawing/2010/main"/>
              </a:ext>
            </a:extLst>
          </a:blip>
          <a:srcRect/>
          <a:stretch>
            <a:fillRect/>
          </a:stretch>
        </p:blipFill>
        <p:spPr bwMode="auto">
          <a:xfrm>
            <a:off x="4468868" y="5618186"/>
            <a:ext cx="1206251" cy="418009"/>
          </a:xfrm>
          <a:prstGeom prst="rect">
            <a:avLst/>
          </a:prstGeom>
          <a:noFill/>
          <a:extLst>
            <a:ext uri="{909E8E84-426E-40dd-AFC4-6F175D3DCCD1}">
              <a14:hiddenFill xmlns:a14="http://schemas.microsoft.com/office/drawing/2010/main" xmlns="">
                <a:solidFill>
                  <a:srgbClr val="FFFFFF"/>
                </a:solidFill>
              </a14:hiddenFill>
            </a:ext>
          </a:extLst>
        </p:spPr>
      </p:pic>
      <p:pic>
        <p:nvPicPr>
          <p:cNvPr id="1094" name="Picture 70" descr="https://upload.wikimedia.org/wikipedia/fr/0/02/Logo-csu.JPG"/>
          <p:cNvPicPr>
            <a:picLocks noChangeAspect="1" noChangeArrowheads="1"/>
          </p:cNvPicPr>
          <p:nvPr/>
        </p:nvPicPr>
        <p:blipFill>
          <a:blip r:embed="rId31" cstate="email">
            <a:extLst>
              <a:ext uri="{28A0092B-C50C-407E-A947-70E740481C1C}">
                <a14:useLocalDpi xmlns:a14="http://schemas.microsoft.com/office/drawing/2010/main"/>
              </a:ext>
            </a:extLst>
          </a:blip>
          <a:srcRect/>
          <a:stretch>
            <a:fillRect/>
          </a:stretch>
        </p:blipFill>
        <p:spPr bwMode="auto">
          <a:xfrm>
            <a:off x="7169776" y="4679755"/>
            <a:ext cx="882851" cy="512302"/>
          </a:xfrm>
          <a:prstGeom prst="rect">
            <a:avLst/>
          </a:prstGeom>
          <a:noFill/>
          <a:extLst>
            <a:ext uri="{909E8E84-426E-40dd-AFC4-6F175D3DCCD1}">
              <a14:hiddenFill xmlns:a14="http://schemas.microsoft.com/office/drawing/2010/main" xmlns="">
                <a:solidFill>
                  <a:srgbClr val="FFFFFF"/>
                </a:solidFill>
              </a14:hiddenFill>
            </a:ext>
          </a:extLst>
        </p:spPr>
      </p:pic>
      <p:pic>
        <p:nvPicPr>
          <p:cNvPr id="1096" name="Picture 72" descr="http://startupsauna.com/wp-content/uploads/2012/10/advacam.png"/>
          <p:cNvPicPr>
            <a:picLocks noChangeAspect="1" noChangeArrowheads="1"/>
          </p:cNvPicPr>
          <p:nvPr/>
        </p:nvPicPr>
        <p:blipFill rotWithShape="1">
          <a:blip r:embed="rId32" cstate="email">
            <a:extLst>
              <a:ext uri="{28A0092B-C50C-407E-A947-70E740481C1C}">
                <a14:useLocalDpi xmlns:a14="http://schemas.microsoft.com/office/drawing/2010/main"/>
              </a:ext>
            </a:extLst>
          </a:blip>
          <a:srcRect/>
          <a:stretch/>
        </p:blipFill>
        <p:spPr bwMode="auto">
          <a:xfrm>
            <a:off x="4724739" y="1517727"/>
            <a:ext cx="1075802" cy="544625"/>
          </a:xfrm>
          <a:prstGeom prst="rect">
            <a:avLst/>
          </a:prstGeom>
          <a:noFill/>
          <a:extLst>
            <a:ext uri="{909E8E84-426E-40dd-AFC4-6F175D3DCCD1}">
              <a14:hiddenFill xmlns:a14="http://schemas.microsoft.com/office/drawing/2010/main" xmlns="">
                <a:solidFill>
                  <a:srgbClr val="FFFFFF"/>
                </a:solidFill>
              </a14:hiddenFill>
            </a:ext>
          </a:extLst>
        </p:spPr>
      </p:pic>
      <p:pic>
        <p:nvPicPr>
          <p:cNvPr id="1100" name="Picture 76" descr="http://www.time.polimi.it/wp-content/uploads/2014/10/logoGR-NTUA.jpg"/>
          <p:cNvPicPr>
            <a:picLocks noChangeAspect="1" noChangeArrowheads="1"/>
          </p:cNvPicPr>
          <p:nvPr/>
        </p:nvPicPr>
        <p:blipFill>
          <a:blip r:embed="rId33" cstate="email">
            <a:extLst>
              <a:ext uri="{28A0092B-C50C-407E-A947-70E740481C1C}">
                <a14:useLocalDpi xmlns:a14="http://schemas.microsoft.com/office/drawing/2010/main"/>
              </a:ext>
            </a:extLst>
          </a:blip>
          <a:srcRect/>
          <a:stretch>
            <a:fillRect/>
          </a:stretch>
        </p:blipFill>
        <p:spPr bwMode="auto">
          <a:xfrm>
            <a:off x="7284157" y="3793809"/>
            <a:ext cx="969034" cy="819744"/>
          </a:xfrm>
          <a:prstGeom prst="rect">
            <a:avLst/>
          </a:prstGeom>
          <a:noFill/>
          <a:extLst>
            <a:ext uri="{909E8E84-426E-40dd-AFC4-6F175D3DCCD1}">
              <a14:hiddenFill xmlns:a14="http://schemas.microsoft.com/office/drawing/2010/main" xmlns="">
                <a:solidFill>
                  <a:srgbClr val="FFFFFF"/>
                </a:solidFill>
              </a14:hiddenFill>
            </a:ext>
          </a:extLst>
        </p:spPr>
      </p:pic>
      <p:pic>
        <p:nvPicPr>
          <p:cNvPr id="1102" name="Picture 78" descr="https://upload.wikimedia.org/wikipedia/en/4/40/Seal_of_the_University_of_Houston.png"/>
          <p:cNvPicPr>
            <a:picLocks noChangeAspect="1" noChangeArrowheads="1"/>
          </p:cNvPicPr>
          <p:nvPr/>
        </p:nvPicPr>
        <p:blipFill>
          <a:blip r:embed="rId34" cstate="email">
            <a:extLst>
              <a:ext uri="{28A0092B-C50C-407E-A947-70E740481C1C}">
                <a14:useLocalDpi xmlns:a14="http://schemas.microsoft.com/office/drawing/2010/main"/>
              </a:ext>
            </a:extLst>
          </a:blip>
          <a:srcRect/>
          <a:stretch>
            <a:fillRect/>
          </a:stretch>
        </p:blipFill>
        <p:spPr bwMode="auto">
          <a:xfrm>
            <a:off x="8113690" y="3727357"/>
            <a:ext cx="749186" cy="749186"/>
          </a:xfrm>
          <a:prstGeom prst="rect">
            <a:avLst/>
          </a:prstGeom>
          <a:noFill/>
          <a:extLst>
            <a:ext uri="{909E8E84-426E-40dd-AFC4-6F175D3DCCD1}">
              <a14:hiddenFill xmlns:a14="http://schemas.microsoft.com/office/drawing/2010/main" xmlns="">
                <a:solidFill>
                  <a:srgbClr val="FFFFFF"/>
                </a:solidFill>
              </a14:hiddenFill>
            </a:ext>
          </a:extLst>
        </p:spPr>
      </p:pic>
      <p:pic>
        <p:nvPicPr>
          <p:cNvPr id="1104" name="Picture 80" descr="http://www.uu.se/digitalAssets/242/242915_1uu_logo.png"/>
          <p:cNvPicPr>
            <a:picLocks noChangeAspect="1" noChangeArrowheads="1"/>
          </p:cNvPicPr>
          <p:nvPr/>
        </p:nvPicPr>
        <p:blipFill>
          <a:blip r:embed="rId35" cstate="screen">
            <a:extLst>
              <a:ext uri="{28A0092B-C50C-407E-A947-70E740481C1C}">
                <a14:useLocalDpi xmlns:a14="http://schemas.microsoft.com/office/drawing/2010/main"/>
              </a:ext>
            </a:extLst>
          </a:blip>
          <a:srcRect/>
          <a:stretch>
            <a:fillRect/>
          </a:stretch>
        </p:blipFill>
        <p:spPr bwMode="auto">
          <a:xfrm>
            <a:off x="6258425" y="2869589"/>
            <a:ext cx="961647" cy="911619"/>
          </a:xfrm>
          <a:prstGeom prst="rect">
            <a:avLst/>
          </a:prstGeom>
          <a:noFill/>
          <a:extLst>
            <a:ext uri="{909E8E84-426E-40dd-AFC4-6F175D3DCCD1}">
              <a14:hiddenFill xmlns:a14="http://schemas.microsoft.com/office/drawing/2010/main" xmlns="">
                <a:solidFill>
                  <a:srgbClr val="FFFFFF"/>
                </a:solidFill>
              </a14:hiddenFill>
            </a:ext>
          </a:extLst>
        </p:spPr>
      </p:pic>
      <p:pic>
        <p:nvPicPr>
          <p:cNvPr id="1106" name="Picture 82" descr="https://www.naukrinama.com/wp-content/uploads/2015/11/Variable-Energy-Cyclotron-Centre-Job-Openings-for-Junior-Research-Fellow-2015.jpg"/>
          <p:cNvPicPr>
            <a:picLocks noChangeAspect="1" noChangeArrowheads="1"/>
          </p:cNvPicPr>
          <p:nvPr/>
        </p:nvPicPr>
        <p:blipFill rotWithShape="1">
          <a:blip r:embed="rId36" cstate="email">
            <a:clrChange>
              <a:clrFrom>
                <a:srgbClr val="ECECE4"/>
              </a:clrFrom>
              <a:clrTo>
                <a:srgbClr val="ECECE4">
                  <a:alpha val="0"/>
                </a:srgbClr>
              </a:clrTo>
            </a:clrChange>
            <a:extLst>
              <a:ext uri="{28A0092B-C50C-407E-A947-70E740481C1C}">
                <a14:useLocalDpi xmlns:a14="http://schemas.microsoft.com/office/drawing/2010/main"/>
              </a:ext>
            </a:extLst>
          </a:blip>
          <a:srcRect/>
          <a:stretch/>
        </p:blipFill>
        <p:spPr bwMode="auto">
          <a:xfrm>
            <a:off x="278728" y="3805014"/>
            <a:ext cx="1929616" cy="769784"/>
          </a:xfrm>
          <a:prstGeom prst="rect">
            <a:avLst/>
          </a:prstGeom>
          <a:noFill/>
          <a:extLst>
            <a:ext uri="{909E8E84-426E-40dd-AFC4-6F175D3DCCD1}">
              <a14:hiddenFill xmlns:a14="http://schemas.microsoft.com/office/drawing/2010/main" xmlns="">
                <a:solidFill>
                  <a:srgbClr val="FFFFFF"/>
                </a:solidFill>
              </a14:hiddenFill>
            </a:ext>
          </a:extLst>
        </p:spPr>
      </p:pic>
      <p:pic>
        <p:nvPicPr>
          <p:cNvPr id="1108" name="Picture 84" descr="https://upload.wikimedia.org/wikipedia/en/thumb/2/2c/CNRS.svg/1024px-CNRS.svg.png"/>
          <p:cNvPicPr>
            <a:picLocks noChangeAspect="1" noChangeArrowheads="1"/>
          </p:cNvPicPr>
          <p:nvPr/>
        </p:nvPicPr>
        <p:blipFill>
          <a:blip r:embed="rId37" cstate="email">
            <a:extLst>
              <a:ext uri="{28A0092B-C50C-407E-A947-70E740481C1C}">
                <a14:useLocalDpi xmlns:a14="http://schemas.microsoft.com/office/drawing/2010/main"/>
              </a:ext>
            </a:extLst>
          </a:blip>
          <a:srcRect/>
          <a:stretch>
            <a:fillRect/>
          </a:stretch>
        </p:blipFill>
        <p:spPr bwMode="auto">
          <a:xfrm>
            <a:off x="1189025" y="2910155"/>
            <a:ext cx="761178" cy="740374"/>
          </a:xfrm>
          <a:prstGeom prst="rect">
            <a:avLst/>
          </a:prstGeom>
          <a:noFill/>
          <a:extLst>
            <a:ext uri="{909E8E84-426E-40dd-AFC4-6F175D3DCCD1}">
              <a14:hiddenFill xmlns:a14="http://schemas.microsoft.com/office/drawing/2010/main" xmlns="">
                <a:solidFill>
                  <a:srgbClr val="FFFFFF"/>
                </a:solidFill>
              </a14:hiddenFill>
            </a:ext>
          </a:extLst>
        </p:spPr>
      </p:pic>
      <p:pic>
        <p:nvPicPr>
          <p:cNvPr id="1110" name="Picture 86" descr="http://www.ensicaen.com/sites/default/files/pictures/ensicaen.png"/>
          <p:cNvPicPr>
            <a:picLocks noChangeAspect="1" noChangeArrowheads="1"/>
          </p:cNvPicPr>
          <p:nvPr/>
        </p:nvPicPr>
        <p:blipFill>
          <a:blip r:embed="rId38" cstate="email">
            <a:extLst>
              <a:ext uri="{28A0092B-C50C-407E-A947-70E740481C1C}">
                <a14:useLocalDpi xmlns:a14="http://schemas.microsoft.com/office/drawing/2010/main"/>
              </a:ext>
            </a:extLst>
          </a:blip>
          <a:srcRect/>
          <a:stretch>
            <a:fillRect/>
          </a:stretch>
        </p:blipFill>
        <p:spPr bwMode="auto">
          <a:xfrm>
            <a:off x="6349707" y="5563453"/>
            <a:ext cx="980780" cy="447236"/>
          </a:xfrm>
          <a:prstGeom prst="rect">
            <a:avLst/>
          </a:prstGeom>
          <a:noFill/>
          <a:extLst>
            <a:ext uri="{909E8E84-426E-40dd-AFC4-6F175D3DCCD1}">
              <a14:hiddenFill xmlns:a14="http://schemas.microsoft.com/office/drawing/2010/main" xmlns="">
                <a:solidFill>
                  <a:srgbClr val="FFFFFF"/>
                </a:solidFill>
              </a14:hiddenFill>
            </a:ext>
          </a:extLst>
        </p:spPr>
      </p:pic>
      <p:pic>
        <p:nvPicPr>
          <p:cNvPr id="1112" name="Picture 88" descr="http://www.rdmag.com/sites/rdmag.com/files/company%20logos/asi%20logo%20kleiner_0.png"/>
          <p:cNvPicPr>
            <a:picLocks noChangeAspect="1" noChangeArrowheads="1"/>
          </p:cNvPicPr>
          <p:nvPr/>
        </p:nvPicPr>
        <p:blipFill>
          <a:blip r:embed="rId39" cstate="email">
            <a:extLst>
              <a:ext uri="{28A0092B-C50C-407E-A947-70E740481C1C}">
                <a14:useLocalDpi xmlns:a14="http://schemas.microsoft.com/office/drawing/2010/main"/>
              </a:ext>
            </a:extLst>
          </a:blip>
          <a:srcRect/>
          <a:stretch>
            <a:fillRect/>
          </a:stretch>
        </p:blipFill>
        <p:spPr bwMode="auto">
          <a:xfrm>
            <a:off x="4817998" y="2029712"/>
            <a:ext cx="980780" cy="372785"/>
          </a:xfrm>
          <a:prstGeom prst="rect">
            <a:avLst/>
          </a:prstGeom>
          <a:noFill/>
          <a:extLst>
            <a:ext uri="{909E8E84-426E-40dd-AFC4-6F175D3DCCD1}">
              <a14:hiddenFill xmlns:a14="http://schemas.microsoft.com/office/drawing/2010/main" xmlns="">
                <a:solidFill>
                  <a:srgbClr val="FFFFFF"/>
                </a:solidFill>
              </a14:hiddenFill>
            </a:ext>
          </a:extLst>
        </p:spPr>
      </p:pic>
      <p:pic>
        <p:nvPicPr>
          <p:cNvPr id="1116" name="Picture 92" descr="https://tu-dresden.de/tulogosw.png"/>
          <p:cNvPicPr>
            <a:picLocks noChangeAspect="1" noChangeArrowheads="1"/>
          </p:cNvPicPr>
          <p:nvPr/>
        </p:nvPicPr>
        <p:blipFill>
          <a:blip r:embed="rId40" cstate="screen">
            <a:extLst>
              <a:ext uri="{28A0092B-C50C-407E-A947-70E740481C1C}">
                <a14:useLocalDpi xmlns:a14="http://schemas.microsoft.com/office/drawing/2010/main"/>
              </a:ext>
            </a:extLst>
          </a:blip>
          <a:srcRect/>
          <a:stretch>
            <a:fillRect/>
          </a:stretch>
        </p:blipFill>
        <p:spPr bwMode="auto">
          <a:xfrm>
            <a:off x="7260139" y="5400517"/>
            <a:ext cx="1528034" cy="448926"/>
          </a:xfrm>
          <a:prstGeom prst="rect">
            <a:avLst/>
          </a:prstGeom>
          <a:noFill/>
          <a:extLst>
            <a:ext uri="{909E8E84-426E-40dd-AFC4-6F175D3DCCD1}">
              <a14:hiddenFill xmlns:a14="http://schemas.microsoft.com/office/drawing/2010/main" xmlns="">
                <a:solidFill>
                  <a:srgbClr val="FFFFFF"/>
                </a:solidFill>
              </a14:hiddenFill>
            </a:ext>
          </a:extLst>
        </p:spPr>
      </p:pic>
      <p:pic>
        <p:nvPicPr>
          <p:cNvPr id="1118" name="Picture 94" descr="https://encrypted-tbn2.gstatic.com/images?q=tbn:ANd9GcQ0oLiKGk6SEYFd2Mdw0QAXCr6ZOOw6ZQd0-h7EklSF5sCo0yQT"/>
          <p:cNvPicPr>
            <a:picLocks noChangeAspect="1" noChangeArrowheads="1"/>
          </p:cNvPicPr>
          <p:nvPr/>
        </p:nvPicPr>
        <p:blipFill>
          <a:blip r:embed="rId41" cstate="email">
            <a:extLst>
              <a:ext uri="{28A0092B-C50C-407E-A947-70E740481C1C}">
                <a14:useLocalDpi xmlns:a14="http://schemas.microsoft.com/office/drawing/2010/main"/>
              </a:ext>
            </a:extLst>
          </a:blip>
          <a:srcRect/>
          <a:stretch>
            <a:fillRect/>
          </a:stretch>
        </p:blipFill>
        <p:spPr bwMode="auto">
          <a:xfrm>
            <a:off x="8141620" y="4591385"/>
            <a:ext cx="736956" cy="711623"/>
          </a:xfrm>
          <a:prstGeom prst="rect">
            <a:avLst/>
          </a:prstGeom>
          <a:noFill/>
          <a:extLst>
            <a:ext uri="{909E8E84-426E-40dd-AFC4-6F175D3DCCD1}">
              <a14:hiddenFill xmlns:a14="http://schemas.microsoft.com/office/drawing/2010/main" xmlns="">
                <a:solidFill>
                  <a:srgbClr val="FFFFFF"/>
                </a:solidFill>
              </a14:hiddenFill>
            </a:ext>
          </a:extLst>
        </p:spPr>
      </p:pic>
      <p:pic>
        <p:nvPicPr>
          <p:cNvPr id="1120" name="Picture 96" descr="http://pr.desy.de/sites2009/site_pr/content/e223/e228/infoboxContent284/DESY-Logo-cyan-RGB_ger.gif"/>
          <p:cNvPicPr>
            <a:picLocks noChangeAspect="1" noChangeArrowheads="1"/>
          </p:cNvPicPr>
          <p:nvPr/>
        </p:nvPicPr>
        <p:blipFill>
          <a:blip r:embed="rId42" cstate="screen">
            <a:extLst>
              <a:ext uri="{28A0092B-C50C-407E-A947-70E740481C1C}">
                <a14:useLocalDpi xmlns:a14="http://schemas.microsoft.com/office/drawing/2010/main"/>
              </a:ext>
            </a:extLst>
          </a:blip>
          <a:srcRect/>
          <a:stretch>
            <a:fillRect/>
          </a:stretch>
        </p:blipFill>
        <p:spPr bwMode="auto">
          <a:xfrm>
            <a:off x="412616" y="3008681"/>
            <a:ext cx="679056" cy="660497"/>
          </a:xfrm>
          <a:prstGeom prst="rect">
            <a:avLst/>
          </a:prstGeom>
          <a:noFill/>
          <a:extLst>
            <a:ext uri="{909E8E84-426E-40dd-AFC4-6F175D3DCCD1}">
              <a14:hiddenFill xmlns:a14="http://schemas.microsoft.com/office/drawing/2010/main" xmlns="">
                <a:solidFill>
                  <a:srgbClr val="FFFFFF"/>
                </a:solidFill>
              </a14:hiddenFill>
            </a:ext>
          </a:extLst>
        </p:spPr>
      </p:pic>
      <p:pic>
        <p:nvPicPr>
          <p:cNvPr id="1124" name="Picture 100" descr="https://www.nikhef.nl/fileadmin/imagebank/Logo___beeldmerken/Nieuw_logo/Nikhef-400x177.png"/>
          <p:cNvPicPr>
            <a:picLocks noChangeAspect="1" noChangeArrowheads="1"/>
          </p:cNvPicPr>
          <p:nvPr/>
        </p:nvPicPr>
        <p:blipFill>
          <a:blip r:embed="rId43" cstate="email">
            <a:extLst>
              <a:ext uri="{28A0092B-C50C-407E-A947-70E740481C1C}">
                <a14:useLocalDpi xmlns:a14="http://schemas.microsoft.com/office/drawing/2010/main"/>
              </a:ext>
            </a:extLst>
          </a:blip>
          <a:srcRect/>
          <a:stretch>
            <a:fillRect/>
          </a:stretch>
        </p:blipFill>
        <p:spPr bwMode="auto">
          <a:xfrm>
            <a:off x="1804030" y="2210007"/>
            <a:ext cx="1051873" cy="447616"/>
          </a:xfrm>
          <a:prstGeom prst="rect">
            <a:avLst/>
          </a:prstGeom>
          <a:noFill/>
          <a:extLst>
            <a:ext uri="{909E8E84-426E-40dd-AFC4-6F175D3DCCD1}">
              <a14:hiddenFill xmlns:a14="http://schemas.microsoft.com/office/drawing/2010/main" xmlns="">
                <a:solidFill>
                  <a:srgbClr val="FFFFFF"/>
                </a:solidFill>
              </a14:hiddenFill>
            </a:ext>
          </a:extLst>
        </p:spPr>
      </p:pic>
      <p:pic>
        <p:nvPicPr>
          <p:cNvPr id="1126" name="Picture 102" descr="http://rsg.rl.ac.uk/images/logo.png"/>
          <p:cNvPicPr>
            <a:picLocks noChangeAspect="1" noChangeArrowheads="1"/>
          </p:cNvPicPr>
          <p:nvPr/>
        </p:nvPicPr>
        <p:blipFill>
          <a:blip r:embed="rId44" cstate="email">
            <a:extLst>
              <a:ext uri="{28A0092B-C50C-407E-A947-70E740481C1C}">
                <a14:useLocalDpi xmlns:a14="http://schemas.microsoft.com/office/drawing/2010/main"/>
              </a:ext>
            </a:extLst>
          </a:blip>
          <a:srcRect/>
          <a:stretch>
            <a:fillRect/>
          </a:stretch>
        </p:blipFill>
        <p:spPr bwMode="auto">
          <a:xfrm>
            <a:off x="1639451" y="4643298"/>
            <a:ext cx="1049042" cy="508627"/>
          </a:xfrm>
          <a:prstGeom prst="rect">
            <a:avLst/>
          </a:prstGeom>
          <a:noFill/>
          <a:extLst>
            <a:ext uri="{909E8E84-426E-40dd-AFC4-6F175D3DCCD1}">
              <a14:hiddenFill xmlns:a14="http://schemas.microsoft.com/office/drawing/2010/main" xmlns="">
                <a:solidFill>
                  <a:srgbClr val="FFFFFF"/>
                </a:solidFill>
              </a14:hiddenFill>
            </a:ext>
          </a:extLst>
        </p:spPr>
      </p:pic>
      <p:pic>
        <p:nvPicPr>
          <p:cNvPr id="1128" name="Picture 104" descr="https://media.licdn.com/mpr/mpr/shrink_200_200/AAEAAQAAAAAAAASNAAAAJGZmYmZlMWEwLWVmZGUtNDg5MS05MWEyLWNmYjk0MTYzZmUwNg.png"/>
          <p:cNvPicPr>
            <a:picLocks noChangeAspect="1" noChangeArrowheads="1"/>
          </p:cNvPicPr>
          <p:nvPr/>
        </p:nvPicPr>
        <p:blipFill>
          <a:blip r:embed="rId45" cstate="email">
            <a:extLst>
              <a:ext uri="{28A0092B-C50C-407E-A947-70E740481C1C}">
                <a14:useLocalDpi xmlns:a14="http://schemas.microsoft.com/office/drawing/2010/main"/>
              </a:ext>
            </a:extLst>
          </a:blip>
          <a:srcRect/>
          <a:stretch>
            <a:fillRect/>
          </a:stretch>
        </p:blipFill>
        <p:spPr bwMode="auto">
          <a:xfrm>
            <a:off x="4911662" y="2487716"/>
            <a:ext cx="668063" cy="668063"/>
          </a:xfrm>
          <a:prstGeom prst="rect">
            <a:avLst/>
          </a:prstGeom>
          <a:noFill/>
          <a:extLst>
            <a:ext uri="{909E8E84-426E-40dd-AFC4-6F175D3DCCD1}">
              <a14:hiddenFill xmlns:a14="http://schemas.microsoft.com/office/drawing/2010/main" xmlns="">
                <a:solidFill>
                  <a:srgbClr val="FFFFFF"/>
                </a:solidFill>
              </a14:hiddenFill>
            </a:ext>
          </a:extLst>
        </p:spPr>
      </p:pic>
      <p:pic>
        <p:nvPicPr>
          <p:cNvPr id="1130" name="Picture 106" descr="http://www.aist.go.jp/Portals/0/Skins/AIS_en/images/logo.gif"/>
          <p:cNvPicPr>
            <a:picLocks noChangeAspect="1" noChangeArrowheads="1"/>
          </p:cNvPicPr>
          <p:nvPr/>
        </p:nvPicPr>
        <p:blipFill>
          <a:blip r:embed="rId46" cstate="screen">
            <a:extLst>
              <a:ext uri="{28A0092B-C50C-407E-A947-70E740481C1C}">
                <a14:useLocalDpi xmlns:a14="http://schemas.microsoft.com/office/drawing/2010/main"/>
              </a:ext>
            </a:extLst>
          </a:blip>
          <a:srcRect/>
          <a:stretch>
            <a:fillRect/>
          </a:stretch>
        </p:blipFill>
        <p:spPr bwMode="auto">
          <a:xfrm>
            <a:off x="376420" y="5394060"/>
            <a:ext cx="1074346" cy="305452"/>
          </a:xfrm>
          <a:prstGeom prst="rect">
            <a:avLst/>
          </a:prstGeom>
          <a:noFill/>
          <a:extLst>
            <a:ext uri="{909E8E84-426E-40dd-AFC4-6F175D3DCCD1}">
              <a14:hiddenFill xmlns:a14="http://schemas.microsoft.com/office/drawing/2010/main" xmlns="">
                <a:solidFill>
                  <a:srgbClr val="FFFFFF"/>
                </a:solidFill>
              </a14:hiddenFill>
            </a:ext>
          </a:extLst>
        </p:spPr>
      </p:pic>
      <p:pic>
        <p:nvPicPr>
          <p:cNvPr id="1134" name="Picture 110" descr="http://www.chiyoda-almana.com/images/chiyodacorp.JPG"/>
          <p:cNvPicPr>
            <a:picLocks noChangeAspect="1" noChangeArrowheads="1"/>
          </p:cNvPicPr>
          <p:nvPr/>
        </p:nvPicPr>
        <p:blipFill>
          <a:blip r:embed="rId47" cstate="email">
            <a:extLst>
              <a:ext uri="{28A0092B-C50C-407E-A947-70E740481C1C}">
                <a14:useLocalDpi xmlns:a14="http://schemas.microsoft.com/office/drawing/2010/main"/>
              </a:ext>
            </a:extLst>
          </a:blip>
          <a:srcRect/>
          <a:stretch>
            <a:fillRect/>
          </a:stretch>
        </p:blipFill>
        <p:spPr bwMode="auto">
          <a:xfrm>
            <a:off x="3285583" y="5567784"/>
            <a:ext cx="1143317" cy="446892"/>
          </a:xfrm>
          <a:prstGeom prst="rect">
            <a:avLst/>
          </a:prstGeom>
          <a:noFill/>
          <a:extLst>
            <a:ext uri="{909E8E84-426E-40dd-AFC4-6F175D3DCCD1}">
              <a14:hiddenFill xmlns:a14="http://schemas.microsoft.com/office/drawing/2010/main" xmlns="">
                <a:solidFill>
                  <a:srgbClr val="FFFFFF"/>
                </a:solidFill>
              </a14:hiddenFill>
            </a:ext>
          </a:extLst>
        </p:spPr>
      </p:pic>
      <p:pic>
        <p:nvPicPr>
          <p:cNvPr id="1138" name="Picture 114" descr="http://www.triumf.ca/sites/default/files/styles/img_assist_style/public/images/TRIUMF_logo_blue.png?itok=rm5i3xju"/>
          <p:cNvPicPr>
            <a:picLocks noChangeAspect="1" noChangeArrowheads="1"/>
          </p:cNvPicPr>
          <p:nvPr/>
        </p:nvPicPr>
        <p:blipFill>
          <a:blip r:embed="rId48" cstate="email">
            <a:extLst>
              <a:ext uri="{28A0092B-C50C-407E-A947-70E740481C1C}">
                <a14:useLocalDpi xmlns:a14="http://schemas.microsoft.com/office/drawing/2010/main"/>
              </a:ext>
            </a:extLst>
          </a:blip>
          <a:srcRect/>
          <a:stretch>
            <a:fillRect/>
          </a:stretch>
        </p:blipFill>
        <p:spPr bwMode="auto">
          <a:xfrm>
            <a:off x="1595876" y="5287830"/>
            <a:ext cx="1224935" cy="298995"/>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15898165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0320"/>
            <a:ext cx="8226854" cy="940443"/>
          </a:xfrm>
        </p:spPr>
        <p:txBody>
          <a:bodyPr>
            <a:normAutofit/>
          </a:bodyPr>
          <a:lstStyle/>
          <a:p>
            <a:r>
              <a:rPr lang="fr-CH" b="1" dirty="0" smtClean="0"/>
              <a:t>KT </a:t>
            </a:r>
            <a:r>
              <a:rPr lang="fr-CH" b="1" dirty="0" err="1" smtClean="0"/>
              <a:t>Contracts</a:t>
            </a:r>
            <a:r>
              <a:rPr lang="fr-CH" b="1" dirty="0" smtClean="0"/>
              <a:t> - </a:t>
            </a:r>
            <a:r>
              <a:rPr lang="fr-CH" b="1" dirty="0" err="1" smtClean="0"/>
              <a:t>examples</a:t>
            </a:r>
            <a:endParaRPr lang="en-GB" b="1" dirty="0"/>
          </a:p>
        </p:txBody>
      </p:sp>
      <p:sp>
        <p:nvSpPr>
          <p:cNvPr id="3" name="Content Placeholder 2"/>
          <p:cNvSpPr>
            <a:spLocks noGrp="1"/>
          </p:cNvSpPr>
          <p:nvPr>
            <p:ph idx="1"/>
          </p:nvPr>
        </p:nvSpPr>
        <p:spPr>
          <a:xfrm>
            <a:off x="457200" y="1296433"/>
            <a:ext cx="5208814" cy="4667421"/>
          </a:xfrm>
        </p:spPr>
        <p:txBody>
          <a:bodyPr>
            <a:normAutofit/>
          </a:bodyPr>
          <a:lstStyle/>
          <a:p>
            <a:pPr marL="36576" indent="0">
              <a:buNone/>
            </a:pPr>
            <a:r>
              <a:rPr lang="fr-CH" sz="2400" dirty="0" err="1" smtClean="0"/>
              <a:t>Giving</a:t>
            </a:r>
            <a:r>
              <a:rPr lang="fr-CH" sz="2400" dirty="0" smtClean="0"/>
              <a:t> the </a:t>
            </a:r>
            <a:r>
              <a:rPr lang="fr-CH" sz="2400" dirty="0" err="1" smtClean="0"/>
              <a:t>worldwide</a:t>
            </a:r>
            <a:r>
              <a:rPr lang="fr-CH" sz="2400" dirty="0" smtClean="0"/>
              <a:t> detector </a:t>
            </a:r>
            <a:r>
              <a:rPr lang="fr-CH" sz="2400" dirty="0" err="1" smtClean="0"/>
              <a:t>community</a:t>
            </a:r>
            <a:r>
              <a:rPr lang="fr-CH" sz="2400" dirty="0" smtClean="0"/>
              <a:t> </a:t>
            </a:r>
            <a:r>
              <a:rPr lang="fr-CH" sz="2400" dirty="0" err="1" smtClean="0"/>
              <a:t>access</a:t>
            </a:r>
            <a:r>
              <a:rPr lang="fr-CH" sz="2400" dirty="0" smtClean="0"/>
              <a:t> to </a:t>
            </a:r>
            <a:r>
              <a:rPr lang="fr-CH" sz="2400" dirty="0" err="1" smtClean="0"/>
              <a:t>standardized</a:t>
            </a:r>
            <a:r>
              <a:rPr lang="fr-CH" sz="2400" dirty="0" smtClean="0"/>
              <a:t> commercial grade </a:t>
            </a:r>
            <a:r>
              <a:rPr lang="fr-CH" sz="2400" dirty="0" err="1" smtClean="0"/>
              <a:t>readout</a:t>
            </a:r>
            <a:r>
              <a:rPr lang="fr-CH" sz="2400" dirty="0" smtClean="0"/>
              <a:t> </a:t>
            </a:r>
            <a:r>
              <a:rPr lang="fr-CH" sz="2400" dirty="0" err="1" smtClean="0"/>
              <a:t>electronics</a:t>
            </a:r>
            <a:r>
              <a:rPr lang="fr-CH" sz="2400" dirty="0"/>
              <a:t> </a:t>
            </a:r>
            <a:r>
              <a:rPr lang="fr-CH" sz="2400" dirty="0" smtClean="0"/>
              <a:t>(SRS)</a:t>
            </a:r>
          </a:p>
          <a:p>
            <a:pPr marL="36576" indent="0">
              <a:buNone/>
            </a:pPr>
            <a:endParaRPr lang="fr-CH" sz="2400" dirty="0" smtClean="0"/>
          </a:p>
          <a:p>
            <a:pPr marL="36576" indent="0">
              <a:buNone/>
            </a:pPr>
            <a:r>
              <a:rPr lang="fr-CH" sz="2400" dirty="0" smtClean="0"/>
              <a:t>Medipix3: three commercial licenses to start-up companies</a:t>
            </a:r>
          </a:p>
          <a:p>
            <a:pPr marL="36576" indent="0">
              <a:buNone/>
            </a:pPr>
            <a:endParaRPr lang="fr-CH" sz="2400" dirty="0"/>
          </a:p>
          <a:p>
            <a:pPr marL="36576" indent="0">
              <a:buNone/>
            </a:pPr>
            <a:r>
              <a:rPr lang="fr-CH" sz="2400" dirty="0" smtClean="0"/>
              <a:t>Kryolize, ActiWiz, Roxie softwares: 12 academic license agreements</a:t>
            </a:r>
            <a:endParaRPr lang="fr-CH" sz="2400" dirty="0"/>
          </a:p>
          <a:p>
            <a:endParaRPr lang="en-GB" sz="2400" dirty="0"/>
          </a:p>
        </p:txBody>
      </p:sp>
      <p:pic>
        <p:nvPicPr>
          <p:cNvPr id="3074" name="Picture 2" descr="http://www.eicsys.eu/index_htm_files/16304.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665405" y="1285335"/>
            <a:ext cx="1421446" cy="165684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Lst>
        </p:spPr>
      </p:pic>
      <p:pic>
        <p:nvPicPr>
          <p:cNvPr id="7" name="Picture 56" descr="http://www.savanticab.com/home/files/styles/colorbox_fullscreen/public/images/customers/XRI%20LogoXL.jpg?itok=o54Fw8Co"/>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498535" y="3259924"/>
            <a:ext cx="1374567" cy="708789"/>
          </a:xfrm>
          <a:prstGeom prst="rect">
            <a:avLst/>
          </a:prstGeom>
          <a:noFill/>
          <a:extLst>
            <a:ext uri="{909E8E84-426E-40dd-AFC4-6F175D3DCCD1}">
              <a14:hiddenFill xmlns:a14="http://schemas.microsoft.com/office/drawing/2010/main" xmlns="">
                <a:solidFill>
                  <a:srgbClr val="FFFFFF"/>
                </a:solidFill>
              </a14:hiddenFill>
            </a:ext>
          </a:extLst>
        </p:spPr>
      </p:pic>
      <p:pic>
        <p:nvPicPr>
          <p:cNvPr id="8" name="Picture 72" descr="http://startupsauna.com/wp-content/uploads/2012/10/advacam.png"/>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6284847" y="3968713"/>
            <a:ext cx="1549230" cy="784298"/>
          </a:xfrm>
          <a:prstGeom prst="rect">
            <a:avLst/>
          </a:prstGeom>
          <a:noFill/>
          <a:extLst>
            <a:ext uri="{909E8E84-426E-40dd-AFC4-6F175D3DCCD1}">
              <a14:hiddenFill xmlns:a14="http://schemas.microsoft.com/office/drawing/2010/main" xmlns="">
                <a:solidFill>
                  <a:srgbClr val="FFFFFF"/>
                </a:solidFill>
              </a14:hiddenFill>
            </a:ext>
          </a:extLst>
        </p:spPr>
      </p:pic>
      <p:pic>
        <p:nvPicPr>
          <p:cNvPr id="9" name="Picture 88" descr="http://www.rdmag.com/sites/rdmag.com/files/company%20logos/asi%20logo%20kleiner_0.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7432888" y="3371324"/>
            <a:ext cx="1307926" cy="49713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111049712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FR" sz="4000" b="1" dirty="0" smtClean="0"/>
              <a:t>KT </a:t>
            </a:r>
            <a:r>
              <a:rPr lang="fr-FR" sz="4000" b="1" dirty="0" err="1" smtClean="0"/>
              <a:t>contracts</a:t>
            </a:r>
            <a:r>
              <a:rPr lang="fr-FR" sz="4000" b="1" dirty="0" smtClean="0"/>
              <a:t> - </a:t>
            </a:r>
            <a:r>
              <a:rPr lang="fr-FR" sz="4000" b="1" dirty="0" err="1" smtClean="0"/>
              <a:t>examples</a:t>
            </a:r>
            <a:endParaRPr lang="fr-FR" sz="4000" b="1" dirty="0"/>
          </a:p>
        </p:txBody>
      </p:sp>
      <p:sp>
        <p:nvSpPr>
          <p:cNvPr id="3" name="Content Placeholder 2"/>
          <p:cNvSpPr>
            <a:spLocks noGrp="1"/>
          </p:cNvSpPr>
          <p:nvPr>
            <p:ph idx="1"/>
          </p:nvPr>
        </p:nvSpPr>
        <p:spPr>
          <a:xfrm>
            <a:off x="182389" y="1538889"/>
            <a:ext cx="5726466" cy="3869603"/>
          </a:xfrm>
        </p:spPr>
        <p:txBody>
          <a:bodyPr>
            <a:noAutofit/>
          </a:bodyPr>
          <a:lstStyle/>
          <a:p>
            <a:pPr marL="36576" indent="0">
              <a:buNone/>
            </a:pPr>
            <a:r>
              <a:rPr lang="fr-FR" sz="2800" dirty="0" smtClean="0"/>
              <a:t>License of the High </a:t>
            </a:r>
            <a:r>
              <a:rPr lang="fr-FR" sz="2800" dirty="0" err="1" smtClean="0"/>
              <a:t>Frequency</a:t>
            </a:r>
            <a:r>
              <a:rPr lang="fr-FR" sz="2800" dirty="0" smtClean="0"/>
              <a:t> Compact RFQ to ADAM SA</a:t>
            </a:r>
          </a:p>
          <a:p>
            <a:pPr marL="36576" indent="0">
              <a:buNone/>
            </a:pPr>
            <a:endParaRPr lang="fr-FR" sz="2800" dirty="0"/>
          </a:p>
          <a:p>
            <a:pPr marL="36576" indent="0">
              <a:buNone/>
            </a:pPr>
            <a:r>
              <a:rPr lang="fr-CH" sz="2800" dirty="0" smtClean="0"/>
              <a:t>Medaustron: Extension </a:t>
            </a:r>
            <a:r>
              <a:rPr lang="fr-CH" sz="2800" dirty="0"/>
              <a:t>of collaboration and exploitation of jointly developed know-</a:t>
            </a:r>
            <a:r>
              <a:rPr lang="fr-CH" sz="2800" dirty="0" smtClean="0"/>
              <a:t>how</a:t>
            </a:r>
          </a:p>
          <a:p>
            <a:pPr marL="36576" indent="0">
              <a:buNone/>
            </a:pPr>
            <a:endParaRPr lang="fr-CH" sz="2800" dirty="0" smtClean="0"/>
          </a:p>
          <a:p>
            <a:pPr marL="36576" indent="0">
              <a:buNone/>
            </a:pPr>
            <a:r>
              <a:rPr lang="fr-FR" sz="2800" dirty="0" smtClean="0"/>
              <a:t>FLUKA License to </a:t>
            </a:r>
            <a:r>
              <a:rPr lang="fr-FR" sz="2800" dirty="0" err="1" smtClean="0"/>
              <a:t>Raysearch</a:t>
            </a:r>
            <a:r>
              <a:rPr lang="fr-FR" sz="2800" dirty="0" smtClean="0"/>
              <a:t> for patient </a:t>
            </a:r>
            <a:r>
              <a:rPr lang="fr-FR" sz="2800" dirty="0" err="1" smtClean="0"/>
              <a:t>treatment</a:t>
            </a:r>
            <a:r>
              <a:rPr lang="fr-FR" sz="2800" dirty="0" smtClean="0"/>
              <a:t> planning</a:t>
            </a:r>
          </a:p>
        </p:txBody>
      </p:sp>
      <p:pic>
        <p:nvPicPr>
          <p:cNvPr id="6" name="Picture 2" descr="http://i.stack.imgur.com/er8A9.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415621" y="5019336"/>
            <a:ext cx="2050730" cy="946491"/>
          </a:xfrm>
          <a:prstGeom prst="rect">
            <a:avLst/>
          </a:prstGeom>
          <a:noFill/>
          <a:extLst>
            <a:ext uri="{909E8E84-426E-40dd-AFC4-6F175D3DCCD1}">
              <a14:hiddenFill xmlns:a14="http://schemas.microsoft.com/office/drawing/2010/main" xmlns="">
                <a:solidFill>
                  <a:srgbClr val="FFFFFF"/>
                </a:solidFill>
              </a14:hiddenFill>
            </a:ext>
          </a:extLst>
        </p:spPr>
      </p:pic>
      <p:pic>
        <p:nvPicPr>
          <p:cNvPr id="7" name="Picture 4" descr="http://images05.oe24.at/Medaustron_Medaustron.jpg/bigStory/165.065.628"/>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6311963" y="3044869"/>
            <a:ext cx="2372091" cy="177394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Lst>
        </p:spPr>
      </p:pic>
      <p:pic>
        <p:nvPicPr>
          <p:cNvPr id="8" name="Picture 4" descr="https://cds.cern.ch/record/2026399/files/MAX_5338-Modifier.jpg?subformat=icon-640"/>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273788" y="1188017"/>
            <a:ext cx="2410266" cy="160809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3448542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smtClean="0"/>
              <a:t>KT </a:t>
            </a:r>
            <a:r>
              <a:rPr lang="fr-CH" dirty="0" err="1" smtClean="0"/>
              <a:t>Strategy</a:t>
            </a:r>
            <a:endParaRPr lang="en-GB" dirty="0"/>
          </a:p>
        </p:txBody>
      </p:sp>
      <p:graphicFrame>
        <p:nvGraphicFramePr>
          <p:cNvPr id="5" name="Diagram 4"/>
          <p:cNvGraphicFramePr/>
          <p:nvPr>
            <p:extLst/>
          </p:nvPr>
        </p:nvGraphicFramePr>
        <p:xfrm>
          <a:off x="669471" y="466029"/>
          <a:ext cx="7854043" cy="390978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Box 5"/>
          <p:cNvSpPr txBox="1"/>
          <p:nvPr/>
        </p:nvSpPr>
        <p:spPr>
          <a:xfrm>
            <a:off x="2813734" y="1455621"/>
            <a:ext cx="1056701" cy="369332"/>
          </a:xfrm>
          <a:prstGeom prst="rect">
            <a:avLst/>
          </a:prstGeom>
          <a:noFill/>
        </p:spPr>
        <p:txBody>
          <a:bodyPr wrap="none" rtlCol="0">
            <a:spAutoFit/>
          </a:bodyPr>
          <a:lstStyle/>
          <a:p>
            <a:pPr algn="ctr"/>
            <a:r>
              <a:rPr lang="fr-CH" i="1" dirty="0" err="1" smtClean="0"/>
              <a:t>Promote</a:t>
            </a:r>
            <a:endParaRPr lang="fr-CH" i="1" dirty="0" smtClean="0"/>
          </a:p>
        </p:txBody>
      </p:sp>
      <p:sp>
        <p:nvSpPr>
          <p:cNvPr id="7" name="TextBox 6"/>
          <p:cNvSpPr txBox="1"/>
          <p:nvPr/>
        </p:nvSpPr>
        <p:spPr>
          <a:xfrm rot="20503049">
            <a:off x="5287425" y="1047304"/>
            <a:ext cx="979756" cy="369332"/>
          </a:xfrm>
          <a:prstGeom prst="rect">
            <a:avLst/>
          </a:prstGeom>
          <a:noFill/>
        </p:spPr>
        <p:txBody>
          <a:bodyPr wrap="none" rtlCol="0">
            <a:spAutoFit/>
          </a:bodyPr>
          <a:lstStyle/>
          <a:p>
            <a:pPr algn="ctr"/>
            <a:r>
              <a:rPr lang="fr-CH" i="1" dirty="0" smtClean="0"/>
              <a:t>Engage</a:t>
            </a:r>
          </a:p>
        </p:txBody>
      </p:sp>
      <p:sp>
        <p:nvSpPr>
          <p:cNvPr id="8" name="TextBox 7"/>
          <p:cNvSpPr txBox="1"/>
          <p:nvPr/>
        </p:nvSpPr>
        <p:spPr>
          <a:xfrm rot="932066">
            <a:off x="5085485" y="2684570"/>
            <a:ext cx="1608134" cy="369332"/>
          </a:xfrm>
          <a:prstGeom prst="rect">
            <a:avLst/>
          </a:prstGeom>
          <a:noFill/>
        </p:spPr>
        <p:txBody>
          <a:bodyPr wrap="none" rtlCol="0">
            <a:spAutoFit/>
          </a:bodyPr>
          <a:lstStyle/>
          <a:p>
            <a:pPr algn="ctr"/>
            <a:r>
              <a:rPr lang="fr-CH" i="1" dirty="0" err="1" smtClean="0"/>
              <a:t>Communicate</a:t>
            </a:r>
            <a:endParaRPr lang="fr-CH" i="1" dirty="0" smtClean="0"/>
          </a:p>
        </p:txBody>
      </p:sp>
      <p:graphicFrame>
        <p:nvGraphicFramePr>
          <p:cNvPr id="9" name="Table 8"/>
          <p:cNvGraphicFramePr>
            <a:graphicFrameLocks noGrp="1"/>
          </p:cNvGraphicFramePr>
          <p:nvPr>
            <p:extLst>
              <p:ext uri="{D42A27DB-BD31-4B8C-83A1-F6EECF244321}">
                <p14:modId xmlns:p14="http://schemas.microsoft.com/office/powerpoint/2010/main" val="1624238413"/>
              </p:ext>
            </p:extLst>
          </p:nvPr>
        </p:nvGraphicFramePr>
        <p:xfrm>
          <a:off x="239151" y="3832804"/>
          <a:ext cx="8750103" cy="2560320"/>
        </p:xfrm>
        <a:graphic>
          <a:graphicData uri="http://schemas.openxmlformats.org/drawingml/2006/table">
            <a:tbl>
              <a:tblPr firstRow="1" bandRow="1">
                <a:tableStyleId>{2D5ABB26-0587-4C30-8999-92F81FD0307C}</a:tableStyleId>
              </a:tblPr>
              <a:tblGrid>
                <a:gridCol w="2916701"/>
                <a:gridCol w="2916701"/>
                <a:gridCol w="2916701"/>
              </a:tblGrid>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b="1" dirty="0" err="1" smtClean="0"/>
                        <a:t>Promote</a:t>
                      </a:r>
                      <a:r>
                        <a:rPr lang="fr-FR" b="1" baseline="0" dirty="0" smtClean="0"/>
                        <a:t> </a:t>
                      </a:r>
                    </a:p>
                    <a:p>
                      <a:pPr marL="0" marR="0" indent="0" algn="l" defTabSz="914400" rtl="0" eaLnBrk="1" fontAlgn="auto" latinLnBrk="0" hangingPunct="1">
                        <a:lnSpc>
                          <a:spcPct val="100000"/>
                        </a:lnSpc>
                        <a:spcBef>
                          <a:spcPts val="0"/>
                        </a:spcBef>
                        <a:spcAft>
                          <a:spcPts val="0"/>
                        </a:spcAft>
                        <a:buClrTx/>
                        <a:buSzTx/>
                        <a:buFontTx/>
                        <a:buNone/>
                        <a:tabLst/>
                        <a:defRPr/>
                      </a:pPr>
                      <a:r>
                        <a:rPr lang="fr-FR" b="0" baseline="0" dirty="0" smtClean="0"/>
                        <a:t>to</a:t>
                      </a:r>
                      <a:r>
                        <a:rPr lang="fr-FR" dirty="0" smtClean="0"/>
                        <a:t> </a:t>
                      </a:r>
                      <a:r>
                        <a:rPr lang="fr-FR" dirty="0" err="1" smtClean="0"/>
                        <a:t>CERN’s</a:t>
                      </a:r>
                      <a:r>
                        <a:rPr lang="fr-FR" dirty="0" smtClean="0"/>
                        <a:t> </a:t>
                      </a:r>
                      <a:r>
                        <a:rPr lang="fr-FR" dirty="0" err="1" smtClean="0"/>
                        <a:t>researchers</a:t>
                      </a:r>
                      <a:r>
                        <a:rPr lang="fr-FR" dirty="0" smtClean="0"/>
                        <a:t> </a:t>
                      </a:r>
                    </a:p>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the</a:t>
                      </a:r>
                      <a:r>
                        <a:rPr lang="fr-FR" baseline="0" dirty="0" smtClean="0"/>
                        <a:t> </a:t>
                      </a:r>
                      <a:r>
                        <a:rPr lang="fr-FR" baseline="0" dirty="0" err="1" smtClean="0"/>
                        <a:t>benefits</a:t>
                      </a:r>
                      <a:r>
                        <a:rPr lang="fr-FR" baseline="0" dirty="0" smtClean="0"/>
                        <a:t> of KT for the </a:t>
                      </a:r>
                      <a:r>
                        <a:rPr lang="fr-FR" baseline="0" dirty="0" err="1" smtClean="0"/>
                        <a:t>Organization</a:t>
                      </a:r>
                      <a:r>
                        <a:rPr lang="fr-FR" baseline="0" dirty="0" smtClean="0"/>
                        <a:t>, </a:t>
                      </a:r>
                      <a:r>
                        <a:rPr lang="fr-FR" baseline="0" dirty="0" err="1" smtClean="0"/>
                        <a:t>identify</a:t>
                      </a:r>
                      <a:r>
                        <a:rPr lang="fr-FR" baseline="0" dirty="0" smtClean="0"/>
                        <a:t> new </a:t>
                      </a:r>
                      <a:r>
                        <a:rPr lang="fr-FR" baseline="0" dirty="0" err="1" smtClean="0"/>
                        <a:t>opportunities</a:t>
                      </a:r>
                      <a:r>
                        <a:rPr lang="fr-FR" baseline="0" dirty="0" smtClean="0"/>
                        <a:t>, </a:t>
                      </a:r>
                      <a:r>
                        <a:rPr lang="fr-FR" dirty="0" err="1" smtClean="0"/>
                        <a:t>provide</a:t>
                      </a:r>
                      <a:r>
                        <a:rPr lang="fr-FR" dirty="0" smtClean="0"/>
                        <a:t> a</a:t>
                      </a:r>
                      <a:r>
                        <a:rPr lang="fr-FR" baseline="0" dirty="0" smtClean="0"/>
                        <a:t> high-</a:t>
                      </a:r>
                      <a:r>
                        <a:rPr lang="fr-FR" baseline="0" dirty="0" err="1" smtClean="0"/>
                        <a:t>quality</a:t>
                      </a:r>
                      <a:r>
                        <a:rPr lang="fr-FR" baseline="0" dirty="0" smtClean="0"/>
                        <a:t> and </a:t>
                      </a:r>
                      <a:r>
                        <a:rPr lang="fr-FR" baseline="0" dirty="0" err="1" smtClean="0"/>
                        <a:t>timely</a:t>
                      </a:r>
                      <a:r>
                        <a:rPr lang="fr-FR" dirty="0" smtClean="0"/>
                        <a:t> service</a:t>
                      </a:r>
                    </a:p>
                  </a:txBody>
                  <a:tcPr>
                    <a:lnR w="12700" cap="flat" cmpd="sng" algn="ctr">
                      <a:solidFill>
                        <a:schemeClr val="tx1"/>
                      </a:solidFill>
                      <a:prstDash val="solid"/>
                      <a:round/>
                      <a:headEnd type="none" w="med" len="med"/>
                      <a:tailEnd type="none" w="med" len="med"/>
                    </a:ln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b="1" dirty="0" smtClean="0"/>
                        <a:t>Engage</a:t>
                      </a:r>
                      <a:r>
                        <a:rPr lang="fr-FR" dirty="0" smtClean="0"/>
                        <a:t> </a:t>
                      </a:r>
                    </a:p>
                    <a:p>
                      <a:pPr marL="0" marR="0" indent="0" algn="l" defTabSz="914400" rtl="0" eaLnBrk="1" fontAlgn="auto" latinLnBrk="0" hangingPunct="1">
                        <a:lnSpc>
                          <a:spcPct val="100000"/>
                        </a:lnSpc>
                        <a:spcBef>
                          <a:spcPts val="0"/>
                        </a:spcBef>
                        <a:spcAft>
                          <a:spcPts val="0"/>
                        </a:spcAft>
                        <a:buClrTx/>
                        <a:buSzTx/>
                        <a:buFontTx/>
                        <a:buNone/>
                        <a:tabLst/>
                        <a:defRPr/>
                      </a:pPr>
                      <a:r>
                        <a:rPr lang="fr-FR" dirty="0" err="1" smtClean="0"/>
                        <a:t>with</a:t>
                      </a:r>
                      <a:r>
                        <a:rPr lang="fr-FR" dirty="0" smtClean="0"/>
                        <a:t> the </a:t>
                      </a:r>
                      <a:r>
                        <a:rPr lang="fr-FR" dirty="0" err="1" smtClean="0"/>
                        <a:t>outside</a:t>
                      </a:r>
                      <a:r>
                        <a:rPr lang="fr-FR" dirty="0" smtClean="0"/>
                        <a:t> world (in </a:t>
                      </a:r>
                      <a:r>
                        <a:rPr lang="fr-FR" dirty="0" err="1" smtClean="0"/>
                        <a:t>particular</a:t>
                      </a:r>
                      <a:r>
                        <a:rPr lang="fr-FR" dirty="0" smtClean="0"/>
                        <a:t> </a:t>
                      </a:r>
                      <a:r>
                        <a:rPr lang="fr-FR" dirty="0" err="1" smtClean="0"/>
                        <a:t>member</a:t>
                      </a:r>
                      <a:r>
                        <a:rPr lang="fr-FR" dirty="0" smtClean="0"/>
                        <a:t> states </a:t>
                      </a:r>
                      <a:r>
                        <a:rPr lang="fr-FR" dirty="0" err="1" smtClean="0"/>
                        <a:t>industry</a:t>
                      </a:r>
                      <a:r>
                        <a:rPr lang="fr-FR" dirty="0" smtClean="0"/>
                        <a:t>, institutes, and KT </a:t>
                      </a:r>
                      <a:r>
                        <a:rPr lang="fr-FR" dirty="0" err="1" smtClean="0"/>
                        <a:t>representatives</a:t>
                      </a:r>
                      <a:r>
                        <a:rPr lang="fr-FR" dirty="0" smtClean="0"/>
                        <a:t>) to </a:t>
                      </a:r>
                      <a:r>
                        <a:rPr lang="fr-FR" dirty="0" err="1" smtClean="0"/>
                        <a:t>disseminate</a:t>
                      </a:r>
                      <a:r>
                        <a:rPr lang="fr-FR" dirty="0" smtClean="0"/>
                        <a:t> and </a:t>
                      </a:r>
                      <a:r>
                        <a:rPr lang="fr-FR" dirty="0" err="1" smtClean="0"/>
                        <a:t>maximize</a:t>
                      </a:r>
                      <a:r>
                        <a:rPr lang="fr-FR" dirty="0" smtClean="0"/>
                        <a:t> the impact of </a:t>
                      </a:r>
                      <a:r>
                        <a:rPr lang="fr-FR" dirty="0" err="1" smtClean="0"/>
                        <a:t>CERN’s</a:t>
                      </a:r>
                      <a:r>
                        <a:rPr lang="fr-FR" dirty="0" smtClean="0"/>
                        <a:t> </a:t>
                      </a:r>
                      <a:r>
                        <a:rPr lang="fr-FR" dirty="0" err="1" smtClean="0"/>
                        <a:t>knowledge</a:t>
                      </a:r>
                      <a:r>
                        <a:rPr lang="fr-FR" dirty="0" smtClean="0"/>
                        <a:t> on society</a:t>
                      </a:r>
                    </a:p>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b="1" dirty="0" err="1" smtClean="0"/>
                        <a:t>Communicate</a:t>
                      </a:r>
                      <a:r>
                        <a:rPr lang="fr-FR" dirty="0" smtClean="0"/>
                        <a:t> </a:t>
                      </a:r>
                      <a:endParaRPr lang="fr-FR"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on </a:t>
                      </a:r>
                      <a:r>
                        <a:rPr lang="fr-FR" dirty="0" err="1" smtClean="0"/>
                        <a:t>CERN’s</a:t>
                      </a:r>
                      <a:r>
                        <a:rPr lang="fr-FR" dirty="0" smtClean="0"/>
                        <a:t> KT </a:t>
                      </a:r>
                      <a:r>
                        <a:rPr lang="fr-FR" dirty="0" err="1" smtClean="0"/>
                        <a:t>activities</a:t>
                      </a:r>
                      <a:r>
                        <a:rPr lang="fr-FR" dirty="0" smtClean="0"/>
                        <a:t> </a:t>
                      </a:r>
                      <a:endParaRPr lang="fr-FR"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to </a:t>
                      </a:r>
                      <a:r>
                        <a:rPr lang="fr-FR" dirty="0" smtClean="0"/>
                        <a:t>key </a:t>
                      </a:r>
                      <a:r>
                        <a:rPr lang="fr-FR" dirty="0" err="1" smtClean="0"/>
                        <a:t>stakeholders</a:t>
                      </a:r>
                      <a:r>
                        <a:rPr lang="fr-FR" dirty="0" smtClean="0"/>
                        <a:t> </a:t>
                      </a:r>
                      <a:endParaRPr lang="fr-FR"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a:t>
                      </a:r>
                      <a:r>
                        <a:rPr lang="fr-FR" dirty="0" smtClean="0"/>
                        <a:t>in </a:t>
                      </a:r>
                      <a:r>
                        <a:rPr lang="fr-FR" dirty="0" err="1" smtClean="0"/>
                        <a:t>particular</a:t>
                      </a:r>
                      <a:r>
                        <a:rPr lang="fr-FR" dirty="0" smtClean="0"/>
                        <a:t> to </a:t>
                      </a:r>
                      <a:r>
                        <a:rPr lang="fr-FR" dirty="0" err="1" smtClean="0"/>
                        <a:t>decision</a:t>
                      </a:r>
                      <a:r>
                        <a:rPr lang="fr-FR" dirty="0" smtClean="0"/>
                        <a:t> </a:t>
                      </a:r>
                      <a:r>
                        <a:rPr lang="fr-FR" dirty="0" err="1" smtClean="0"/>
                        <a:t>makers</a:t>
                      </a:r>
                      <a:r>
                        <a:rPr lang="fr-FR" dirty="0" smtClean="0"/>
                        <a:t> in </a:t>
                      </a:r>
                      <a:r>
                        <a:rPr lang="fr-FR" dirty="0" err="1" smtClean="0"/>
                        <a:t>CERN’s</a:t>
                      </a:r>
                      <a:r>
                        <a:rPr lang="fr-FR" dirty="0" smtClean="0"/>
                        <a:t> </a:t>
                      </a:r>
                      <a:r>
                        <a:rPr lang="fr-FR" dirty="0" err="1" smtClean="0"/>
                        <a:t>Member</a:t>
                      </a:r>
                      <a:r>
                        <a:rPr lang="fr-FR" dirty="0" smtClean="0"/>
                        <a:t> states)</a:t>
                      </a:r>
                    </a:p>
                    <a:p>
                      <a:endParaRPr lang="en-GB" dirty="0"/>
                    </a:p>
                  </a:txBody>
                  <a:tcPr>
                    <a:lnL w="12700" cap="flat" cmpd="sng" algn="ctr">
                      <a:solidFill>
                        <a:schemeClr val="tx1"/>
                      </a:solidFill>
                      <a:prstDash val="solid"/>
                      <a:round/>
                      <a:headEnd type="none" w="med" len="med"/>
                      <a:tailEnd type="none" w="med" len="med"/>
                    </a:lnL>
                  </a:tcPr>
                </a:tc>
              </a:tr>
            </a:tbl>
          </a:graphicData>
        </a:graphic>
      </p:graphicFrame>
    </p:spTree>
    <p:extLst>
      <p:ext uri="{BB962C8B-B14F-4D97-AF65-F5344CB8AC3E}">
        <p14:creationId xmlns:p14="http://schemas.microsoft.com/office/powerpoint/2010/main" val="183370680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smtClean="0"/>
              <a:t>New technology/know-how</a:t>
            </a:r>
            <a:endParaRPr lang="en-US" sz="4000" b="1" dirty="0"/>
          </a:p>
        </p:txBody>
      </p:sp>
      <p:sp>
        <p:nvSpPr>
          <p:cNvPr id="3" name="Content Placeholder 2"/>
          <p:cNvSpPr>
            <a:spLocks noGrp="1"/>
          </p:cNvSpPr>
          <p:nvPr>
            <p:ph idx="1"/>
          </p:nvPr>
        </p:nvSpPr>
        <p:spPr/>
        <p:txBody>
          <a:bodyPr/>
          <a:lstStyle/>
          <a:p>
            <a:pPr marL="36576" indent="0">
              <a:buNone/>
            </a:pPr>
            <a:r>
              <a:rPr lang="en-US" dirty="0" smtClean="0"/>
              <a:t>A low-threshold approach</a:t>
            </a:r>
          </a:p>
          <a:p>
            <a:pPr marL="36576" indent="0">
              <a:buNone/>
            </a:pPr>
            <a:r>
              <a:rPr lang="en-US" dirty="0" smtClean="0"/>
              <a:t>	</a:t>
            </a:r>
          </a:p>
          <a:p>
            <a:pPr marL="36576" indent="0">
              <a:buNone/>
            </a:pPr>
            <a:r>
              <a:rPr lang="en-US" dirty="0"/>
              <a:t>	</a:t>
            </a:r>
            <a:r>
              <a:rPr lang="en-US" dirty="0" smtClean="0"/>
              <a:t>Informal contact with KT </a:t>
            </a:r>
          </a:p>
          <a:p>
            <a:pPr marL="36576" indent="0">
              <a:buNone/>
            </a:pPr>
            <a:endParaRPr lang="en-US" dirty="0" smtClean="0"/>
          </a:p>
          <a:p>
            <a:pPr marL="36576" indent="0">
              <a:buNone/>
            </a:pPr>
            <a:r>
              <a:rPr lang="en-US" dirty="0"/>
              <a:t>	</a:t>
            </a:r>
            <a:r>
              <a:rPr lang="en-US" dirty="0" smtClean="0"/>
              <a:t>Meeting with KT officers</a:t>
            </a:r>
          </a:p>
          <a:p>
            <a:pPr marL="36576" indent="0">
              <a:buNone/>
            </a:pPr>
            <a:endParaRPr lang="en-US" dirty="0" smtClean="0"/>
          </a:p>
          <a:p>
            <a:pPr marL="36576" indent="0">
              <a:buNone/>
            </a:pPr>
            <a:r>
              <a:rPr lang="en-US" dirty="0" smtClean="0"/>
              <a:t>	Technology disclosure form</a:t>
            </a:r>
            <a:endParaRPr lang="en-US" dirty="0"/>
          </a:p>
        </p:txBody>
      </p:sp>
    </p:spTree>
    <p:extLst>
      <p:ext uri="{BB962C8B-B14F-4D97-AF65-F5344CB8AC3E}">
        <p14:creationId xmlns:p14="http://schemas.microsoft.com/office/powerpoint/2010/main" val="151518514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smtClean="0"/>
              <a:t>Identify new </a:t>
            </a:r>
            <a:r>
              <a:rPr lang="en-US" sz="4000" b="1" dirty="0" err="1" smtClean="0"/>
              <a:t>kt</a:t>
            </a:r>
            <a:r>
              <a:rPr lang="en-US" sz="4000" b="1" dirty="0" smtClean="0"/>
              <a:t> opportunities</a:t>
            </a:r>
            <a:endParaRPr lang="en-US" sz="4000" b="1" dirty="0"/>
          </a:p>
        </p:txBody>
      </p:sp>
      <p:sp>
        <p:nvSpPr>
          <p:cNvPr id="3" name="Content Placeholder 2"/>
          <p:cNvSpPr>
            <a:spLocks noGrp="1"/>
          </p:cNvSpPr>
          <p:nvPr>
            <p:ph idx="1"/>
          </p:nvPr>
        </p:nvSpPr>
        <p:spPr/>
        <p:txBody>
          <a:bodyPr/>
          <a:lstStyle/>
          <a:p>
            <a:pPr marL="36576" indent="0">
              <a:buNone/>
            </a:pPr>
            <a:r>
              <a:rPr lang="en-US" dirty="0" smtClean="0"/>
              <a:t>INET – Internal </a:t>
            </a:r>
            <a:r>
              <a:rPr lang="en-US" dirty="0" err="1" smtClean="0"/>
              <a:t>NETwork</a:t>
            </a:r>
            <a:endParaRPr lang="en-US" dirty="0" smtClean="0"/>
          </a:p>
          <a:p>
            <a:pPr marL="36576" indent="0">
              <a:buNone/>
            </a:pPr>
            <a:r>
              <a:rPr lang="en-US" dirty="0"/>
              <a:t>	</a:t>
            </a:r>
            <a:r>
              <a:rPr lang="en-US" dirty="0" smtClean="0"/>
              <a:t>representatives of all CERN departments</a:t>
            </a:r>
          </a:p>
          <a:p>
            <a:pPr marL="36576" indent="0">
              <a:buNone/>
            </a:pPr>
            <a:endParaRPr lang="en-US" dirty="0"/>
          </a:p>
          <a:p>
            <a:pPr marL="36576" indent="0">
              <a:buNone/>
            </a:pPr>
            <a:r>
              <a:rPr lang="en-US" dirty="0" smtClean="0"/>
              <a:t>KT Innovation days</a:t>
            </a:r>
          </a:p>
          <a:p>
            <a:pPr marL="36576" indent="0">
              <a:buNone/>
            </a:pPr>
            <a:r>
              <a:rPr lang="en-US" dirty="0"/>
              <a:t>	</a:t>
            </a:r>
            <a:r>
              <a:rPr lang="en-US" dirty="0" err="1" smtClean="0"/>
              <a:t>organised</a:t>
            </a:r>
            <a:r>
              <a:rPr lang="en-US" dirty="0" smtClean="0"/>
              <a:t> by KT for individual departments</a:t>
            </a:r>
            <a:endParaRPr lang="en-US" dirty="0"/>
          </a:p>
        </p:txBody>
      </p:sp>
    </p:spTree>
    <p:extLst>
      <p:ext uri="{BB962C8B-B14F-4D97-AF65-F5344CB8AC3E}">
        <p14:creationId xmlns:p14="http://schemas.microsoft.com/office/powerpoint/2010/main" val="86515273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b="1" dirty="0" smtClean="0"/>
              <a:t>The KT </a:t>
            </a:r>
            <a:r>
              <a:rPr lang="fr-FR" b="1" dirty="0" err="1" smtClean="0"/>
              <a:t>fund</a:t>
            </a:r>
            <a:endParaRPr lang="fr-FR" b="1" dirty="0"/>
          </a:p>
        </p:txBody>
      </p:sp>
      <p:sp>
        <p:nvSpPr>
          <p:cNvPr id="3" name="Content Placeholder 2"/>
          <p:cNvSpPr>
            <a:spLocks noGrp="1"/>
          </p:cNvSpPr>
          <p:nvPr>
            <p:ph idx="1"/>
          </p:nvPr>
        </p:nvSpPr>
        <p:spPr>
          <a:xfrm>
            <a:off x="159488" y="1283100"/>
            <a:ext cx="8899452" cy="4667421"/>
          </a:xfrm>
        </p:spPr>
        <p:txBody>
          <a:bodyPr>
            <a:normAutofit/>
          </a:bodyPr>
          <a:lstStyle/>
          <a:p>
            <a:pPr marL="36576" indent="0">
              <a:buNone/>
            </a:pPr>
            <a:r>
              <a:rPr lang="fr-FR" sz="2800" dirty="0" err="1" smtClean="0"/>
              <a:t>CERN’s</a:t>
            </a:r>
            <a:r>
              <a:rPr lang="fr-FR" sz="2800" dirty="0" smtClean="0"/>
              <a:t> </a:t>
            </a:r>
            <a:r>
              <a:rPr lang="fr-FR" sz="2800" dirty="0" err="1" smtClean="0"/>
              <a:t>incentive</a:t>
            </a:r>
            <a:r>
              <a:rPr lang="fr-FR" sz="2800" dirty="0" smtClean="0"/>
              <a:t> </a:t>
            </a:r>
            <a:r>
              <a:rPr lang="fr-FR" sz="2800" dirty="0" err="1" smtClean="0"/>
              <a:t>scheme</a:t>
            </a:r>
            <a:r>
              <a:rPr lang="fr-FR" sz="2800" dirty="0" smtClean="0"/>
              <a:t> to help </a:t>
            </a:r>
            <a:r>
              <a:rPr lang="fr-FR" sz="2800" dirty="0" err="1" smtClean="0"/>
              <a:t>transferring</a:t>
            </a:r>
            <a:r>
              <a:rPr lang="fr-FR" sz="2800" dirty="0" smtClean="0"/>
              <a:t> </a:t>
            </a:r>
            <a:r>
              <a:rPr lang="fr-FR" sz="2800" dirty="0" err="1" smtClean="0"/>
              <a:t>our</a:t>
            </a:r>
            <a:r>
              <a:rPr lang="fr-FR" sz="2800" dirty="0" smtClean="0"/>
              <a:t> </a:t>
            </a:r>
            <a:r>
              <a:rPr lang="fr-FR" sz="2800" dirty="0" err="1"/>
              <a:t>k</a:t>
            </a:r>
            <a:r>
              <a:rPr lang="fr-FR" sz="2800" dirty="0" err="1" smtClean="0"/>
              <a:t>nowledge</a:t>
            </a:r>
            <a:r>
              <a:rPr lang="fr-FR" sz="2800" dirty="0" smtClean="0"/>
              <a:t> </a:t>
            </a:r>
            <a:r>
              <a:rPr lang="fr-FR" sz="2800" dirty="0" smtClean="0"/>
              <a:t>and </a:t>
            </a:r>
            <a:r>
              <a:rPr lang="fr-FR" sz="2800" dirty="0" smtClean="0"/>
              <a:t>technologies</a:t>
            </a:r>
            <a:endParaRPr lang="fr-FR" sz="2800" dirty="0" smtClean="0"/>
          </a:p>
          <a:p>
            <a:pPr marL="36576" indent="0">
              <a:buNone/>
            </a:pPr>
            <a:endParaRPr lang="fr-FR" sz="2800" dirty="0" smtClean="0"/>
          </a:p>
          <a:p>
            <a:pPr marL="36576" indent="0">
              <a:buNone/>
            </a:pPr>
            <a:r>
              <a:rPr lang="fr-FR" sz="2800" dirty="0" err="1" smtClean="0"/>
              <a:t>Projects</a:t>
            </a:r>
            <a:r>
              <a:rPr lang="fr-FR" sz="2800" dirty="0" smtClean="0"/>
              <a:t> </a:t>
            </a:r>
            <a:r>
              <a:rPr lang="fr-FR" sz="2800" dirty="0" err="1" smtClean="0"/>
              <a:t>selected</a:t>
            </a:r>
            <a:r>
              <a:rPr lang="fr-FR" sz="2800" dirty="0" smtClean="0"/>
              <a:t> by a </a:t>
            </a:r>
            <a:r>
              <a:rPr lang="fr-FR" sz="2800" dirty="0" err="1" smtClean="0"/>
              <a:t>committee</a:t>
            </a:r>
            <a:r>
              <a:rPr lang="fr-FR" sz="2800" dirty="0" smtClean="0"/>
              <a:t> </a:t>
            </a:r>
            <a:r>
              <a:rPr lang="fr-FR" sz="2800" dirty="0" err="1" smtClean="0"/>
              <a:t>composed</a:t>
            </a:r>
            <a:r>
              <a:rPr lang="fr-FR" sz="2800" dirty="0" smtClean="0"/>
              <a:t> by </a:t>
            </a:r>
            <a:r>
              <a:rPr lang="fr-FR" sz="2800" dirty="0" smtClean="0"/>
              <a:t/>
            </a:r>
            <a:br>
              <a:rPr lang="fr-FR" sz="2800" dirty="0" smtClean="0"/>
            </a:br>
            <a:r>
              <a:rPr lang="fr-FR" sz="2800" dirty="0" smtClean="0"/>
              <a:t>the </a:t>
            </a:r>
            <a:r>
              <a:rPr lang="fr-FR" sz="2800" dirty="0" err="1" smtClean="0"/>
              <a:t>Department</a:t>
            </a:r>
            <a:r>
              <a:rPr lang="fr-FR" sz="2800" dirty="0" smtClean="0"/>
              <a:t> </a:t>
            </a:r>
            <a:r>
              <a:rPr lang="fr-FR" sz="2800" dirty="0" err="1" smtClean="0"/>
              <a:t>Heads</a:t>
            </a:r>
            <a:r>
              <a:rPr lang="fr-FR" sz="2800" dirty="0" smtClean="0"/>
              <a:t> and the KT group</a:t>
            </a:r>
            <a:endParaRPr lang="fr-FR" sz="2800" dirty="0" smtClean="0"/>
          </a:p>
          <a:p>
            <a:pPr marL="36576" indent="0">
              <a:buNone/>
            </a:pPr>
            <a:endParaRPr lang="fr-FR" sz="2800" dirty="0" smtClean="0"/>
          </a:p>
          <a:p>
            <a:pPr marL="36576" indent="0">
              <a:buNone/>
            </a:pPr>
            <a:r>
              <a:rPr lang="fr-FR" sz="2800" dirty="0" err="1" smtClean="0"/>
              <a:t>Since</a:t>
            </a:r>
            <a:r>
              <a:rPr lang="fr-FR" sz="2800" dirty="0" smtClean="0"/>
              <a:t> 2011: </a:t>
            </a:r>
          </a:p>
          <a:p>
            <a:pPr marL="36576" indent="0">
              <a:buNone/>
            </a:pPr>
            <a:r>
              <a:rPr lang="fr-FR" sz="2800" dirty="0" smtClean="0"/>
              <a:t>32 </a:t>
            </a:r>
            <a:r>
              <a:rPr lang="fr-FR" sz="2800" dirty="0" err="1" smtClean="0"/>
              <a:t>projects</a:t>
            </a:r>
            <a:r>
              <a:rPr lang="fr-FR" sz="2800" dirty="0" smtClean="0"/>
              <a:t> </a:t>
            </a:r>
            <a:r>
              <a:rPr lang="fr-FR" sz="2800" dirty="0" err="1" smtClean="0"/>
              <a:t>financed</a:t>
            </a:r>
            <a:r>
              <a:rPr lang="fr-FR" sz="2800" dirty="0" smtClean="0"/>
              <a:t>, </a:t>
            </a:r>
            <a:r>
              <a:rPr lang="fr-FR" sz="2800" dirty="0" err="1" smtClean="0"/>
              <a:t>with</a:t>
            </a:r>
            <a:r>
              <a:rPr lang="fr-FR" sz="2800" dirty="0" smtClean="0"/>
              <a:t> </a:t>
            </a:r>
            <a:r>
              <a:rPr lang="fr-FR" sz="2800" dirty="0" err="1" smtClean="0"/>
              <a:t>amounts</a:t>
            </a:r>
            <a:r>
              <a:rPr lang="fr-FR" sz="2800" dirty="0"/>
              <a:t> </a:t>
            </a:r>
            <a:r>
              <a:rPr lang="fr-FR" sz="2800" dirty="0" err="1"/>
              <a:t>from</a:t>
            </a:r>
            <a:r>
              <a:rPr lang="fr-FR" sz="2800" dirty="0"/>
              <a:t> </a:t>
            </a:r>
            <a:r>
              <a:rPr lang="fr-FR" sz="2800" dirty="0" smtClean="0"/>
              <a:t>15 </a:t>
            </a:r>
            <a:r>
              <a:rPr lang="fr-FR" sz="2800" dirty="0"/>
              <a:t>k to </a:t>
            </a:r>
            <a:r>
              <a:rPr lang="fr-FR" sz="2800" dirty="0" smtClean="0"/>
              <a:t>190 </a:t>
            </a:r>
            <a:r>
              <a:rPr lang="fr-FR" sz="2800" dirty="0"/>
              <a:t>k </a:t>
            </a:r>
            <a:r>
              <a:rPr lang="fr-FR" sz="2800" dirty="0" smtClean="0"/>
              <a:t>CHF</a:t>
            </a:r>
          </a:p>
          <a:p>
            <a:pPr marL="36576" indent="0">
              <a:buNone/>
            </a:pPr>
            <a:r>
              <a:rPr lang="fr-FR" sz="2800" dirty="0" smtClean="0"/>
              <a:t>(not </a:t>
            </a:r>
            <a:r>
              <a:rPr lang="fr-FR" sz="2800" dirty="0" err="1" smtClean="0"/>
              <a:t>including</a:t>
            </a:r>
            <a:r>
              <a:rPr lang="fr-FR" sz="2800" dirty="0" smtClean="0"/>
              <a:t> 2016)</a:t>
            </a:r>
            <a:endParaRPr lang="fr-FR" sz="2800" dirty="0"/>
          </a:p>
        </p:txBody>
      </p:sp>
    </p:spTree>
    <p:extLst>
      <p:ext uri="{BB962C8B-B14F-4D97-AF65-F5344CB8AC3E}">
        <p14:creationId xmlns:p14="http://schemas.microsoft.com/office/powerpoint/2010/main" val="75084933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CH" sz="3200" b="1" dirty="0" smtClean="0"/>
              <a:t>KT </a:t>
            </a:r>
            <a:r>
              <a:rPr lang="fr-CH" sz="3200" b="1" dirty="0" err="1" smtClean="0"/>
              <a:t>Fund</a:t>
            </a:r>
            <a:r>
              <a:rPr lang="fr-CH" sz="3200" b="1" dirty="0" smtClean="0"/>
              <a:t> </a:t>
            </a:r>
            <a:r>
              <a:rPr lang="fr-CH" sz="3200" b="1" dirty="0" err="1" smtClean="0"/>
              <a:t>Examples</a:t>
            </a:r>
            <a:r>
              <a:rPr lang="fr-CH" sz="3200" b="1" dirty="0"/>
              <a:t> </a:t>
            </a:r>
            <a:r>
              <a:rPr lang="fr-CH" sz="3200" b="1" dirty="0" smtClean="0"/>
              <a:t>– </a:t>
            </a:r>
            <a:r>
              <a:rPr lang="fr-CH" sz="3200" b="1" dirty="0" err="1" smtClean="0"/>
              <a:t>B-Rad</a:t>
            </a:r>
            <a:endParaRPr lang="en-GB" sz="3200" b="1" dirty="0"/>
          </a:p>
        </p:txBody>
      </p:sp>
      <p:sp>
        <p:nvSpPr>
          <p:cNvPr id="3" name="Content Placeholder 2"/>
          <p:cNvSpPr>
            <a:spLocks noGrp="1"/>
          </p:cNvSpPr>
          <p:nvPr>
            <p:ph idx="1"/>
          </p:nvPr>
        </p:nvSpPr>
        <p:spPr>
          <a:xfrm>
            <a:off x="435429" y="1325606"/>
            <a:ext cx="4259942" cy="4667421"/>
          </a:xfrm>
        </p:spPr>
        <p:txBody>
          <a:bodyPr>
            <a:normAutofit/>
          </a:bodyPr>
          <a:lstStyle/>
          <a:p>
            <a:pPr marL="36576" indent="0" algn="ctr">
              <a:buNone/>
            </a:pPr>
            <a:r>
              <a:rPr lang="fr-CH" sz="1600" b="1" dirty="0" err="1" smtClean="0"/>
              <a:t>Funded</a:t>
            </a:r>
            <a:r>
              <a:rPr lang="fr-CH" sz="1600" b="1" dirty="0" smtClean="0"/>
              <a:t>:</a:t>
            </a:r>
            <a:endParaRPr lang="fr-CH" sz="1600" b="1" dirty="0"/>
          </a:p>
          <a:p>
            <a:pPr marL="36576" indent="0" algn="ctr">
              <a:buNone/>
            </a:pPr>
            <a:r>
              <a:rPr lang="fr-CH" sz="1600" dirty="0"/>
              <a:t>P</a:t>
            </a:r>
            <a:r>
              <a:rPr lang="fr-CH" sz="1600" dirty="0" smtClean="0"/>
              <a:t>rototype of a hand-</a:t>
            </a:r>
            <a:r>
              <a:rPr lang="fr-CH" sz="1600" dirty="0" err="1" smtClean="0"/>
              <a:t>held</a:t>
            </a:r>
            <a:r>
              <a:rPr lang="fr-CH" sz="1600" dirty="0" smtClean="0"/>
              <a:t> radiation </a:t>
            </a:r>
            <a:r>
              <a:rPr lang="fr-CH" sz="1600" dirty="0" err="1" smtClean="0"/>
              <a:t>survey</a:t>
            </a:r>
            <a:r>
              <a:rPr lang="fr-CH" sz="1600" dirty="0" smtClean="0"/>
              <a:t> </a:t>
            </a:r>
            <a:r>
              <a:rPr lang="fr-CH" sz="1600" dirty="0" err="1" smtClean="0"/>
              <a:t>meter</a:t>
            </a:r>
            <a:r>
              <a:rPr lang="fr-CH" sz="1600" dirty="0" smtClean="0"/>
              <a:t> </a:t>
            </a:r>
            <a:r>
              <a:rPr lang="fr-CH" sz="1600" dirty="0" err="1" smtClean="0"/>
              <a:t>operable</a:t>
            </a:r>
            <a:r>
              <a:rPr lang="fr-CH" sz="1600" dirty="0" smtClean="0"/>
              <a:t> in high </a:t>
            </a:r>
            <a:r>
              <a:rPr lang="fr-CH" sz="1600" dirty="0" err="1" smtClean="0"/>
              <a:t>magnetic</a:t>
            </a:r>
            <a:r>
              <a:rPr lang="fr-CH" sz="1600" dirty="0" smtClean="0"/>
              <a:t> </a:t>
            </a:r>
            <a:r>
              <a:rPr lang="fr-CH" sz="1600" dirty="0" err="1" smtClean="0"/>
              <a:t>fields</a:t>
            </a:r>
            <a:endParaRPr lang="en-GB" sz="1600" dirty="0"/>
          </a:p>
          <a:p>
            <a:pPr marL="36576" indent="0" algn="ctr">
              <a:buNone/>
            </a:pPr>
            <a:endParaRPr lang="fr-CH" sz="1600" dirty="0" smtClean="0"/>
          </a:p>
          <a:p>
            <a:pPr marL="36576" indent="0" algn="ctr">
              <a:buNone/>
            </a:pPr>
            <a:endParaRPr lang="fr-CH" sz="1600" dirty="0"/>
          </a:p>
          <a:p>
            <a:pPr marL="36576" indent="0" algn="ctr">
              <a:buNone/>
            </a:pPr>
            <a:endParaRPr lang="fr-CH" sz="1600" b="1" dirty="0" smtClean="0"/>
          </a:p>
          <a:p>
            <a:pPr marL="36576" indent="0" algn="ctr">
              <a:buNone/>
            </a:pPr>
            <a:endParaRPr lang="fr-CH" sz="1600" b="1" dirty="0" smtClean="0"/>
          </a:p>
          <a:p>
            <a:pPr marL="36576" indent="0" algn="ctr">
              <a:buNone/>
            </a:pPr>
            <a:r>
              <a:rPr lang="fr-CH" sz="1600" b="1" dirty="0" smtClean="0"/>
              <a:t>The KT </a:t>
            </a:r>
            <a:r>
              <a:rPr lang="fr-CH" sz="1600" b="1" dirty="0" err="1" smtClean="0"/>
              <a:t>Fund</a:t>
            </a:r>
            <a:r>
              <a:rPr lang="fr-CH" sz="1600" b="1" dirty="0" smtClean="0"/>
              <a:t> has </a:t>
            </a:r>
            <a:r>
              <a:rPr lang="fr-CH" sz="1600" b="1" dirty="0" err="1" smtClean="0"/>
              <a:t>catalysed</a:t>
            </a:r>
            <a:r>
              <a:rPr lang="fr-CH" sz="1600" b="1" dirty="0" smtClean="0"/>
              <a:t> the </a:t>
            </a:r>
            <a:r>
              <a:rPr lang="fr-CH" sz="1600" b="1" dirty="0" err="1" smtClean="0"/>
              <a:t>creation</a:t>
            </a:r>
            <a:r>
              <a:rPr lang="fr-CH" sz="1600" b="1" dirty="0" smtClean="0"/>
              <a:t> of</a:t>
            </a:r>
          </a:p>
          <a:p>
            <a:pPr marL="36576" indent="0" algn="ctr">
              <a:buNone/>
            </a:pPr>
            <a:endParaRPr lang="fr-CH" sz="1600" dirty="0" smtClean="0"/>
          </a:p>
          <a:p>
            <a:pPr marL="36576" indent="0" algn="ctr">
              <a:buNone/>
            </a:pPr>
            <a:endParaRPr lang="fr-CH" sz="1600" u="sng" dirty="0" smtClean="0"/>
          </a:p>
          <a:p>
            <a:pPr marL="36576" indent="0" algn="ctr">
              <a:buNone/>
            </a:pPr>
            <a:endParaRPr lang="fr-CH" sz="1600" u="sng" dirty="0"/>
          </a:p>
          <a:p>
            <a:pPr marL="36576" indent="0" algn="ctr">
              <a:buNone/>
            </a:pPr>
            <a:endParaRPr lang="en-GB" sz="1600" dirty="0" smtClean="0"/>
          </a:p>
          <a:p>
            <a:pPr marL="36576" indent="0" algn="ctr">
              <a:buNone/>
            </a:pPr>
            <a:r>
              <a:rPr lang="fr-CH" sz="1600" dirty="0" smtClean="0"/>
              <a:t>Off-the-shelf industrial-grade radiation survey meter by a company from a member state</a:t>
            </a:r>
            <a:endParaRPr lang="en-GB" sz="1600" dirty="0"/>
          </a:p>
          <a:p>
            <a:pPr lvl="1"/>
            <a:endParaRPr lang="en-GB" sz="1600" dirty="0"/>
          </a:p>
        </p:txBody>
      </p:sp>
      <p:sp>
        <p:nvSpPr>
          <p:cNvPr id="4" name="AutoShape 2" descr="Image result for montratec shuttle"/>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5" name="Down Arrow 4"/>
          <p:cNvSpPr/>
          <p:nvPr/>
        </p:nvSpPr>
        <p:spPr>
          <a:xfrm>
            <a:off x="2307771" y="2440803"/>
            <a:ext cx="457200" cy="805543"/>
          </a:xfrm>
          <a:prstGeom prst="downArrow">
            <a:avLst/>
          </a:prstGeom>
          <a:solidFill>
            <a:schemeClr val="bg1"/>
          </a:solidFill>
          <a:ln>
            <a:noFill/>
          </a:ln>
          <a:effectLst>
            <a:glow rad="70000">
              <a:schemeClr val="dk1">
                <a:tint val="30000"/>
                <a:shade val="95000"/>
                <a:satMod val="300000"/>
                <a:alpha val="50000"/>
              </a:schemeClr>
            </a:glow>
            <a:outerShdw blurRad="50800" dist="38100" dir="2700000" algn="tl" rotWithShape="0">
              <a:prstClr val="black">
                <a:alpha val="40000"/>
              </a:prstClr>
            </a:outerShdw>
          </a:effectLst>
        </p:spPr>
        <p:style>
          <a:lnRef idx="1">
            <a:schemeClr val="dk1"/>
          </a:lnRef>
          <a:fillRef idx="3">
            <a:schemeClr val="dk1"/>
          </a:fillRef>
          <a:effectRef idx="2">
            <a:schemeClr val="dk1"/>
          </a:effectRef>
          <a:fontRef idx="minor">
            <a:schemeClr val="lt1"/>
          </a:fontRef>
        </p:style>
        <p:txBody>
          <a:bodyPr rtlCol="0" anchor="ctr"/>
          <a:lstStyle/>
          <a:p>
            <a:pPr algn="ctr"/>
            <a:endParaRPr lang="en-GB"/>
          </a:p>
        </p:txBody>
      </p:sp>
      <p:sp>
        <p:nvSpPr>
          <p:cNvPr id="8" name="Down Arrow 7"/>
          <p:cNvSpPr/>
          <p:nvPr/>
        </p:nvSpPr>
        <p:spPr>
          <a:xfrm>
            <a:off x="2311399" y="4105249"/>
            <a:ext cx="457200" cy="805543"/>
          </a:xfrm>
          <a:prstGeom prst="downArrow">
            <a:avLst/>
          </a:prstGeom>
          <a:solidFill>
            <a:schemeClr val="bg1"/>
          </a:solidFill>
          <a:ln>
            <a:noFill/>
          </a:ln>
          <a:effectLst>
            <a:glow rad="70000">
              <a:schemeClr val="dk1">
                <a:tint val="30000"/>
                <a:shade val="95000"/>
                <a:satMod val="300000"/>
                <a:alpha val="50000"/>
              </a:schemeClr>
            </a:glow>
            <a:outerShdw blurRad="50800" dist="38100" dir="2700000" algn="tl" rotWithShape="0">
              <a:prstClr val="black">
                <a:alpha val="40000"/>
              </a:prstClr>
            </a:outerShdw>
          </a:effectLst>
        </p:spPr>
        <p:style>
          <a:lnRef idx="1">
            <a:schemeClr val="dk1"/>
          </a:lnRef>
          <a:fillRef idx="3">
            <a:schemeClr val="dk1"/>
          </a:fillRef>
          <a:effectRef idx="2">
            <a:schemeClr val="dk1"/>
          </a:effectRef>
          <a:fontRef idx="minor">
            <a:schemeClr val="lt1"/>
          </a:fontRef>
        </p:style>
        <p:txBody>
          <a:bodyPr rtlCol="0" anchor="ctr"/>
          <a:lstStyle/>
          <a:p>
            <a:pPr algn="ctr"/>
            <a:endParaRPr lang="en-GB"/>
          </a:p>
        </p:txBody>
      </p:sp>
      <p:pic>
        <p:nvPicPr>
          <p:cNvPr id="6" name="Picture 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632389" y="1247089"/>
            <a:ext cx="3152054" cy="1929686"/>
          </a:xfrm>
          <a:prstGeom prst="rect">
            <a:avLst/>
          </a:prstGeom>
        </p:spPr>
      </p:pic>
      <p:sp>
        <p:nvSpPr>
          <p:cNvPr id="9" name="AutoShape 2" descr="data:image/jpeg;base64,/9j/4AAQSkZJRgABAQAAAQABAAD/2wCEAAkGBxASDxAPEBQODw8PDw8QDw4UEBAPDxAUFRQWFhUVFRQYHCggGBolGxcUITEhJSkrLi4uFx8zODMsNygtLisBCgoKDg0OGhAQGywkHyQsLCwtLCwsLCwsLCwsLCwsLCwsLCwsLCwsLCwsLCwsLCwsLCwsLCwsLCwsLCwsLCwsLP/AABEIAPUAzgMBEQACEQEDEQH/xAAbAAABBQEBAAAAAAAAAAAAAAAAAQIDBAUGB//EAEkQAAEDAgQDAwcHBwoHAAAAAAEAAgMEEQUSITETQVEGYZEHFCIycYGhQlNyk8HR0xUXIzNSktIWJTRDVWKCseHwJFRjc6O08f/EABsBAQADAQEBAQAAAAAAAAAAAAABAgMEBQYH/8QAOBEAAgECBAMGBAUEAQUAAAAAAAECAxEEEiExE0FRBSJhcYGRFKGx0TJCUsHwBjPh8WIjJENykv/aAAwDAQACEQMRAD8A8hXaZAgBACAEAIAQAgBACAEAIAQAgBACAEAIAQAgBACAEAIAQAgBACAEAIAQAgBACAEAWQC5UJDKVADKpAlkIBACAEAIAQAgBACAEAIAQAgBACAEAIAQAgBACAUBCRzQoA6yEjg1LAQtU5QMIUECWQCWUkCIAQAgBACAEAIAQAgBACAEAIAQAgBAAQDgFBI4BCSRjCdApSb2ILkOHuO+i2jh5PcjOiYYX/e+C0+G8SvE8BkuFyDazvZv4KkqMlqgqsX4FRzbHK4EEb6WKzv+ovboRyQcxqFDh0IuREKpIlkAiAQoQCAEAIAQAgBACAEAIAQAgBACAczdCUSWUElinpi72LanScispWNWnpbdy7YU1FaGTlcsshK1IbLtHh00nqMe8dbWb+8dFSdSEPxOxnOpGO7LwwCb5RhZ9KTX4ArneMprk/Y5Z42jHdjn9ny8Wf5vKPpPa4fRdl0WUsTSnvGX/wAlY46l+WVjDxTspPEC+MOlYNxoZB7ho73eCzU4t91+h20sXTnvv8jnHgbEWI0/+hHZ7nTYidHZVcWhcaVUkapAiEAgBACAEAIAQAgBACAEAIAQDmboSjSpKS9ifcF0UqV9WUlI2IKf/dguxRMmy/RUT5HZI2lzj7gB1J5BJ1I045puyMpTS1Z1ND2fjjsZLSyaaH1Gnubz9pXh4rtKTdovKvdv7HNOrKWxqPikI0bYDuAXIoYmetOLXjzOWSj+YY2icdDGXezT4hXUMfDVT9HZlY0aU/8AxX8k19AlwKYi8OYkf1L8rH/4X3sffZephMZW/DXppf8AKLTXqr3XpdFavZcXrBteEk17PZ+piSV0jJHMcHMe0+k1zSCPaCvTywmr2ujjdCpTlu0VMQoaapvxW5JeUzNHf4hs73rCeGT2O7D46vS0kro5bE+zE8Qzs/TxfOMGo+k3cfFckqc4s9qji6VZXTMGRqzcrnRYiIUAaQgEQgEAIAQAgBACAEAIAQAgBAS0jLvaOpVoq8kHsdHDFt8F6MEYNm3g2FOmJ+RGD6Un2AcyufF4yGHWusnsv5yMalTKddSxMiZkjGVu51uSerjzK8OdaVR56ju+XReR586jkySCB7je2l/WsvJljIQqJbyO7C9m1a6zSeWHV8/Jc/oXDLk9UZndT6S6atTP/dqWXRfy52xpUaStRhd/qev+F6EM13i7rg8+V/cueOPhS0oxv4y1+RPHxEH35u3RDGMa031NtAbm3wW+Hx9S/FrPS6VuWv2Wp2quqkclPd879B05jc3hztztF8t3EOjN7HI/do7tu5Z4vEYrC4hujO1ntun6HRwqOMppzWvVbmHWdnnXLqaVs4+ZLmMn9gHqv91j3L08J/UUJd3ERcH11y/4+Z42L7DrR1h3kZkUz4yY3B0bxu1zSxw9oK9eq6delng01yad17o8CdCVOemjMvFcPZKC7LleBd2Ubj9oD/Nc9Cpn7s/R/c9DDYqStGX88Dlqukcw9WnZw1BWk6bhueopXKpasywxykqIgBACAEAIAQAgBACAEAICzhp/TR/Tb/mrQfeREtmdhSUZkmELdCXEOd+yB6x8F31KqpU3N/7fJHI5qMMzO14bYmiNos1o0HPqSe87r4ypWlVnKpN6v5eHkcVWTT1JYiGjM/b9n7151bEObywPe7O7IbSqV9uUfv8AYp4hjTh6LDlHQaX96zoYJfie59LTyrkv29iShxh+lsu3Ntz4kXWdbCxbu2/c1dGnL8S9i4MeI9Z0dx8kMYXH4aK1HAZ+7FP1bOPF4GEY54rTqizNVCVkbgA0Sxk+o2+ZpyuFx7AfelWjwZyot3cXrrzaPFtOlJVEk15ar/ZjYyQ1wJJJMbSW3uL7HTblf3r6KUHVowqr8yXutDbDTlmcI8n9dSgKq2ze69h9i4nh2z06UpRe5Zdisb2iOpbxWbNfccaL6D97dxuFhGhVoNzw0sr5r8svNdfFDFYKjilZpX5Pb/XmZtfQGP8ASROMsXzgFnM/7jfk+3ZezgMZCs8k+7Lp1/8AV8/LdHx2JwcqbcXy36rz+60OcxKINOZoHDlv6NrtB5tt8R7e5e7SnnTjPdfNdTTDTzxyy3XzXJmLUUo3b+79yznQtrE679TPfuucljVJAIAQAgBACAEAIAQAgBAPgJzC242TbUlHqGF+i19RaxmbHw/ouaHut7zb3LHtHEOLhBclf12R4uKfdyfzc6aOEObHO/1OBFI49Ta3+bSvj5yleVJficmvfX9z1+z8Mq1SNVq8VFPze37XZRlDpCXH0W8r8gu2nThRSW7PoalR9SniMbNLHMevIeK3oxk91ZGKxKhpuzKlzi4DjY8gLLX4eG7ReWPqaWsvQiheWm5Fxz62XZQpQySqXs46+vImPbM4vh1IqSej5P7HU0MmbD2lpBMMsjw6+7bgm3uPwXyVdtY6Tl+ZL3O6phqalb8rSt5Mq4vHniZUN2dfMOmuh+xfa4CClgVB/lv9WfIUKro4yVGo9b2+xitm5W5b2sueVHoe3x4oieQT7dFllcUdCrJ7Mtvnc0AtNnAW00Pv6rkhTUm4yWjMMfS4kFWW8dH5PZ+m3kUsWia+B5AALbSEDa43I6aE6L0MJiZwrJT15eNuR84o5K8ZddPc5kjkvfhOL5na42MmsbZ9lxz/ABMggVSAQAgBACAEIBACAEAIAQD4fWUMsj1XCoM1BRu19GMNcN/YpqYRVpRqdNGfNdpVHGckjqnQufh8WQ2LLl2m7c5B8NCvj684Ue16kZLR7eeVWPquxZf9jTfg/k2YswO+pI21+xelGyOutUyxbKko0N79VZSTOWjrqykOdua64R01JxDylXEJAG5RfM4fD/Vc8JtRy8r/AOjowNDiTzPZfUsYTinDpeHqSZHW1+SQNF5uKw2fEZl0+Z9Xh6KqQTlstC5R1p82azUgOlafo5rgfFe5hMbGhTy2139z82/qTD1F2hJx00TMFzi1xBuddL9FeeIjNXieph5cSCkxcwI0sDfbZYxqtuzOiStqhROTpuFSrTiu8jtwUuLmpS5pr5fcmonh2Zpv6bXNIPeLfaqVk4tS6WPn8THuZua1OVkd15br34dTqkzJndc3WF76mbI0KggBACAEAIAQAgBACAEA+H1lD2LI9g7K60EDTzj+0rtw6vFxZ812kv8ArM6fBdIY2u2eJA4f43Cy/Pe26V8bUkt4uP0R9X2Jr2dDzl9WYtdHlkMfNp93d8F3U62empm2Kj3Vcp11LI1mbKS3m5vpAe0i9verUMRTlPLfXo9PqZUYteJQgZm1At32+5ek5qCsRjYtQTMSZ5dITyuQNOQ0C5m7RPpMBh8kFEsUNIXxZ72Alc0c9gFhiKvDqKPOyZ6WDmpRa8Xb00+tzoaXDctMwmxu9513303WuDoyxEr3ty9j4j+p6qWLclyjFfIx8XpQLOF9bgr2J4HhwumeZ2VisylF+ZihxuuadNxPYUrj2Sagd/Wyzm+60dmCeWtGS6oew5XMHMyNPuB/34LSK4ib8P2PLxSsprzOdr32Lh1cfC69STtBLqVWyZmPWSIY1SQCAEAIAQAgBACAEAIAQD4twoZKPWOyMmajjbzjDD32cLj43XZB5bPwPB7Rp3k34nTPnHBY0HKXglrt7ekb+K+XxuHhWxtSopaaX88qR73YFdKnCi1q02l1s3+xk4lnNnkEkei5zTcW5E9FnTwFWkmrXjumdmPq02lZ2aez3GUmIOYczXWPW/Jc1XCwn3ZK55tOvw52ZYixGnmMjXMLHmN95owBc25x7E94sVXEYavh6aea66Pf3PWpVIznBNXvJfUwX9nZ2+lGDPHb126EXHymE5m/H2pHGUpuzdn0Pq6c4RnvZ66P9nsTYdT2pg0EnLM4HcHNlZf4rLEVM2IcnzX7msYqilDpFfvqdO6ENgjZzAI9+5+K9nsptUVL/lL6n5p2xW+IrTl1en88jl8aJDR9L2cl9HTSqRa6nnYDu1Gc88a352XnVVyPoabuQAWd4clx1I909Cg8s0wml9IHp9i0oKyy9Tz8Trm9Tmql93Fd0ndmdraFZyggRSQCAEAIAQAgBACAEAIAQDo9/FCyPRcCrxDJGHW4fCjZJ4DX3feu1wzQ0PMq086b8ztqqna9osbZWty7EaD/AFXgPD05znKOjb1+hjGpKGVx0stCq6nk30aRs4XXOpV8DO6u4/I+rp4rDdpUeFW0n16+Xj/EZz5IzYSN4bzu9osCf7zNj7rL2/hsPiocSGlz5nFYKvRk6U09C5QYP6WdlnMIIzC+gIsdNwvne04Vofi7yXTX3W6OvBVJwglJNNNNXT5MqSCoa/K1shLflNY836WIXkrhSjdtan3fxFFwTjqnbc6mjzGFhqYszszj6QySNGgDr6dNivNkrVWoS0t7s8nG4mMJONLZ6O23juNxCnzNzRXe0btFi4a8xzX1fZldUsHTjW7rd99vxPmfMYvDZ6j4TvbdHD9oH6hunNx525L6nB/29jjw0LSk/Qw73922i5MdHLO/U9rDu6IKh1h9vJcdJZnY6pSyq5n1c1mHvCuo2kcz1RiPK6EZkZUkAhAIAQAgBACAEAIAQAgBAPg9YISjrQ+5v1969OOxzJWR0+AY4GARTH0BoyT9nud3dOi8/F4HO+JT35rr/k5qlLmjfdUPYbg5mOsQdxb2heLGpKMnTl7MzjLKV6qpY46iwOtxrrzXo0MPCpBuk8sl7Hp0e250bU6/ei9nzX7PyfoyJvnDLGGV+UahuZ1vC60pUFQ1qU03+pIjFzp4vvQq+l7fI1/yhcXmze3M5rlyyo4XFSy5NetrM8V16tK/EfzIpKtpY7hOzu19c28SPuXJV/pp5s1OWnRr7HRR7STjorsypp6hoaTmAyg3YTk113H2r6Chg6aoRpSSdkctRylLNFu7MHEZOKXOyhr+osA76VufetaVN0lZO8fHl5HqUrKKUt+q/czBoTr3dbLjxlWEo5VqzvoRktWUqyXkP9lc1GNtTScrsx66W+i1a1M2ykVJRjFJAIAQAgBACAEAIAQAgBACAcw6oSjcoK0G19CF2UqqZnKJpRzBdCkZtGjR4s+EXYbsGrozqwjnpyPeFhiMLSxH9xa8nzXkzJ00zco8apZhY3iff1HO9Enudt7jZeVPCVaEs0W3HqtX6rf2OOthWlovmWp8V4XqR+xxvYr0sPJVI3ck/U8tLvWtbzKTsbDzaSNt9besR4XXUoxhtobTil3kriCvyG7RGwcvQt8VbR8yYTu7RVzOxHGXyOsQXN6+qNunRLI9SlRyq73M55JJNwW7i2hHtC5sRTlNb6HZTmo8tSGSS1ydV5jhBaI6c05bmTVT81qiTKkdcoUZEVJAiEAgBACAEAIAQAgBACAEAIBWoB4KEl2mrSN9QtoVmtyrjc0qeraR7d10xqJmbiyI1IBta6niWJSLEONOZ6hc0fs3NvDZUm6T1klcpPDwn+JJjZe0Ux2Pvs37lR4i2kTOPZ9Ba5Sq7F5CbuN+8qvxEjeOHhFWirD3YmSLK/xJKpCNqudys3Wlc0UURS1ZOl9Oixmot3RdFOeVVIbKxKFRqkgEAIAQAgBACAEJBACAEAIAQAgFBQC3QDmPI2RNrYEjpiVZzbFhuZUbJDMlwISgG3QDmyEKQOMiAic5CBqWAKbAFABACEAgBACAELApFgshNhbILBZCcoWQZQsgyhZQRYLIQOa1VuVZKyJVciLk7adZuZdCOp1aMwyF8a1RS4zIrC47hqbC40xpYshMiE2EyITYTKhFhLKBYRCAQAgBQQCAFJccAhZIUBCyQoahbKOyoTlFDEJyhkUMZRMqq2Q4ihirco4kscaq2cs2XaeC6xnIrFmlFSaLnczeKElpFpTmRMoTUy7oO5g5EPAWyRGYXgqbEqRG6JLG0WNMaWNkhhjUWFiNzUsRYjc1QQMIUEDVBUEAKCAQDgFJqkOAQukSNahdIeGIXUR4YhZRHcNC2UDGoYyjcizbGQc2NZtmc42RPHGqtnm1dzUoYFzzkZwZuwU2i5JSOuIk1Kr0palamxnT0q9ajqjhnKzKrqZdiRXOQvhU2LKRXfGljrpjDGosdcUMdGosS0QvYosUaIHtVSpE4KCpEVBDEUEAoIBAOCk3SJWBDRIma1DRIka1DRIlaxQXSJAxCbAWKGWURnDWMmWykjWLK5hVjoSMbqh41fc2cOYuaozKB0NOzRcE2d0BZWK9J6lauxnzxBe3hjyqxTkiXpWM4spytRm8So9qg7qREQh3RGOCqS0QvaqlGiu9qhlGV5AqlWiBwVSjGqCAUEAgJWtUnUkTMahokTsaoNEiZrUNEiZrULpDtO5C6A26hVZZDNOo8VhIsSALEwq7A06rRLQ8LELU2cPdsuaqjGCN+nfovPmjvgLK9aUY6lKmxQqJQvbwyPLrLUpSzDqPFeiZxiUpZEN4oqvcoO2kiJzkO6Ixzh1HiqssROcOo8VBVoicFUo0V5AqlbFd7VDKuJHZVKuIWUDKJZBlLzY0O1RJWMQskTNahdIkaELDgVBa56j5J6WndQV800EFQYZS5vEjY82bC12UFwNh96yq7o568nmSTKTfKJQEA/kmk1F9oPw0cH1J4Uv1B+cOg/smk8IPw1m00OFL9RxeO17J6maeONtPHKWlkDcuWOzGtIFgBqQTtzVLGu0bHddgcPgkwXFJZIoXyRiqySOjY57LUwIyuIuLHVXe6PNqpO5wtDJoPYFWpA4oI2YKnRcU6Wp1xEqKvQnuK0pU9StTY77G6miwuCjDqOGqfPGS+R4ZnLmtZckuady5d1OLlonYpNRglpcw3eUOh/sul/8AD+GtuDL9RVTj+ktUWMYTiENW2elo8P4MTTHUXiY/O/OG5CGtNwWg213UOM4NWbZZZJcjygS6C+9hf2rrbLUz1HyO0VPJT18k0ME5ifGW8SNkhH6NxIBcDZcmIk7qzOi5SZ5R6AgH8k0moB2g/DU8GX6i2V9R35xKD+yaTwg/CTgy/UMr6nE9pMQjqaqSoihZSxvEYbAzLlZlYGm2UAakX25rWKyxsyyRjuYjGUhfGqjKRGNQMonDQjIJw0IyGkI1B12FyqAKguBchFxpegueu+RpzDhuJcW/C4zuJa+bJwG5rW52usau6Oeq7tGG13ZKw1xDbT+lqe+WzVDku0z6Hzn+buL5rw2frOJn4l3Z/X1tbKq2fM0jJ21MwPUWJuereTg/zBi/0av/ANUKzXeRx1OZ5jTy2A9gXROBxxVi6ypWDpam6GTVFwRfcEK0admRI9Eqe0+B19PSjEX1EM9NHkLGicNzENDiHRghwOUEIoVIN5Q8stygYeyXz1X41v8ACrZqxCjAs0nZDAsQjnZhk1T5zBFnDncYsbe+XMJGi4JbrbVQ6tSNs2xbJF7Hk4k66HmOh6LouInsHkLc00uJZr5M8ea2+XhOvb3LmxG6NDFj/klYWOIWsLf0xW/6xZXOZ7TeYccfk3jeb8Nt+JxM+e5zevra2VawzW7xrG9tTKKsy6QwhVJsNLFBNhhjVScohjQiwwsQixdQ2GkqCrIy5CrYxzkKtkbnoUcj2DyKxGTDMTiaWh0kz2NLjZt3U7AL92qxq7oyk9TCZ5GsRAA4+HaAD9ZP+Gp4qLcQX8zmI/P4d9ZP+GquaIznGY7hUlHVy0cro3yw8PM6MuMZzsa8WJAOzgNt1Zaq5ZSPU/JNSmbBsSgaWtfO+eJhcSGgvp2tBNtbXKibtJMymYzfI/iA/r8P/fm/gW/xEejMcg/80WIfP0H7838Crx4dGWynA1DeFUOils5sFSYprXs5scuWS3OxDXd+q6LK1/Aqeodq/Jq2sfTzYS/D4KXzcC2Z/wCkcXFwfdgObQjUnkuSNXLdSLON9jC/MxiP/MYd+/P/AAK3HXQjIzquwnZSTBm11VWz0fCfTsGZj3+jw85N87Rvm0ss6k89kiyVjwsSX12vrbpddRU9j8g7c1LibLgF0kbRfQaxELmr7oujGh8jWIgAcfDtAB+sn/DV+PHoWTJ2+SDEPnsP+sn/AA1PHj0LqZyXaHBpKKpfSyujfIxrHF0ZcWEPFxYkA/BaRlmVzaLurmchcLKGWQWUEjSFBBGQhA/iKScwZgoI0EyjvQiyDhN70GWI3zdvf4oRw4jmRW9V0jb75Xlt/BBwoDvS+cn+tf8AeoY4UBt3fOT/AFr/AL1m2TwYCcEE3JeSeZNyfedVTOykoRiromjuNGukaOYDi34BaRqtdDzqtRplmJhP9ZP9Y770eImuS9jONRssNph87P8AWuWTxU+i9joSuRyYbH+0+57xqpWKqPoJJIg8xa3Rr5mjezXlov10W8ajluc8qjRE+D/qz/Wu+9bZURGs2VJ4r+s6R4BuMzy6x6i+ynKjRSZDwR3plRoh7CW+q97euV5bf22UZUaJD+M8fLl+sf8AeoyokXzyQfLk/ff96WROawx9U46nU9TcnxKDiMYat3QeCgnjMaa1/RvgVA48kJ58/o3wKiw+JkJ58/o3wKWHxMug3zx/RvxSxHxEuhZuh0XHBygXFDkJuLmQXFzITcMyC4Fyhi502CeaDDJXVcZc1+JRwCoZ/SKYGmzB7B8sAjVh3BPOyxluVbebQlqMENPhla9/Cma6pw80tYwB0csTuKCY3bi9gHN3BGvImvMpKV2Uu0TY2UuEuAYx0tHI55ADS8iZwBd1NlMTgrLVFvFI2CPBsrWjjUkZkIABkJqXNJcRubaXUWvco1bKa2L466LE5aaOKifHHWcJlOKWkDntzgCMPLb3O1z1RQ0uaOp3rFOjDTHjJdG2IxRtcyJ1nGmJqbFgceYHo37lKhsRmvc5yGYF7BcG8kYIuDoXALoUbGDd2dl2zxVlPU1TIZsNJinLG0f5MizxjTQyuZlNr371WEbpXXzN5uzMPslhMkxqa1sLagUzHcGEhnDmqpP1bS0kAsYCXkdA0LSpK1kTTXMq+UDBXU7mVDYzBFWwulENwRTzgfpoQW6WDvSb3O7lNKV9OhpY7XEqKU180NNJgjI4WwSupHUsT6lkQijdISOCXOOrjoTo4LBWy63LnnPaOSB1bVPpcvmzp3mDKC1mT+6DsL3W8b5VckzSFIGkIQIWIRYThpYZRvDUWIsIY0Fg4aWIsS5lU6ri5lAuLmQXFzITcMyC4uZBcC5QybkorZOCafN+iMonLLD9YGZA6+/q6KjQHsxKYQPpQ93m75Gyuh3Znbs4A+qett+arbUpMv0PaqsiiZCyRvDjuI2vhglyAkkhpe0kC5Ol0yo45yaZDiGMT1D2yTPzvjaGxkNbGGNBLgGtYABqSVeKRi23ua/8ta++YysL73zmnpi+/XNkvfvV1TiTnkUcPx6pgfLJFJZ8/wCuLmRycT0i+7g8EesSVLimQm1sOxDtBUThrZXMIY8SNywwxkOGxuxov7FKikG2y5L20ryS50kTnE3LjTUxJPUksUZIls8jn63EJJImQvdeJkksrY8rQ0SSG73WA1J+A0Giukr3LptkTK2QU76QH/h3yiZ0VhbiBuXMDu0kaG26nS9zRFibFp31PnhkeKnMx4nbZjw5jQxpFtB6LQO8b7lRZWsXIq2sfNI+aTKZJDmeWsawE8zlaALlQlZWJIFYAoAKQCAEAFAIVBBBdUNBcyC4uZBcXMoJuGZBcXMguIXILiZlVlri5lUpJgHIck9yRrldGdh+ZXQsGdSTYM6gWAvUixA9yFkNzKTRDg5QXTFzILhmQXDMguGZCbi5kFxMyC4ZkIuJmQXIbqpe4t0FwuguGZCbhdALdAJdQAuoaJuLdVKyYl1JzyHhysio8PVkAzoBM6AC9ARuchKG3UlhcygsLmQBmQkMyAMyEBmQBnQBmQCZkBGhoKgC6gChACEAhIIAVWSCgqxLqTFjgVKKjgVYCXQkLoAJQDChKEKEghIXQkW6AW6AEAiAEAXQBdAf/9k="/>
          <p:cNvSpPr>
            <a:spLocks noChangeAspect="1" noChangeArrowheads="1"/>
          </p:cNvSpPr>
          <p:nvPr/>
        </p:nvSpPr>
        <p:spPr bwMode="auto">
          <a:xfrm>
            <a:off x="155575" y="-1630363"/>
            <a:ext cx="2857500" cy="3400426"/>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14" name="Picture 13"/>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rot="456724">
            <a:off x="4094707" y="492527"/>
            <a:ext cx="4310744" cy="6008915"/>
          </a:xfrm>
          <a:prstGeom prst="rect">
            <a:avLst/>
          </a:prstGeom>
          <a:ln>
            <a:noFill/>
          </a:ln>
          <a:effectLst>
            <a:outerShdw blurRad="292100" dist="139700" dir="2700000" algn="tl" rotWithShape="0">
              <a:srgbClr val="333333">
                <a:alpha val="65000"/>
              </a:srgbClr>
            </a:outerShdw>
          </a:effectLst>
        </p:spPr>
      </p:pic>
      <p:pic>
        <p:nvPicPr>
          <p:cNvPr id="15" name="Picture 14"/>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5632389" y="4105250"/>
            <a:ext cx="3152054" cy="1776796"/>
          </a:xfrm>
          <a:prstGeom prst="rect">
            <a:avLst/>
          </a:prstGeom>
        </p:spPr>
      </p:pic>
    </p:spTree>
    <p:extLst>
      <p:ext uri="{BB962C8B-B14F-4D97-AF65-F5344CB8AC3E}">
        <p14:creationId xmlns:p14="http://schemas.microsoft.com/office/powerpoint/2010/main" val="9107795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CH" sz="3200" b="1" dirty="0" smtClean="0"/>
              <a:t>KT </a:t>
            </a:r>
            <a:r>
              <a:rPr lang="fr-CH" sz="3200" b="1" dirty="0" err="1" smtClean="0"/>
              <a:t>Fund</a:t>
            </a:r>
            <a:r>
              <a:rPr lang="fr-CH" sz="3200" b="1" dirty="0" smtClean="0"/>
              <a:t> </a:t>
            </a:r>
            <a:r>
              <a:rPr lang="fr-CH" sz="3200" b="1" dirty="0" err="1" smtClean="0"/>
              <a:t>Examples</a:t>
            </a:r>
            <a:r>
              <a:rPr lang="fr-CH" sz="3200" b="1" dirty="0" smtClean="0"/>
              <a:t> – </a:t>
            </a:r>
            <a:r>
              <a:rPr lang="fr-CH" sz="3200" b="1" dirty="0" err="1" smtClean="0"/>
              <a:t>Photonic</a:t>
            </a:r>
            <a:r>
              <a:rPr lang="fr-CH" sz="3200" b="1" dirty="0" smtClean="0"/>
              <a:t> </a:t>
            </a:r>
            <a:r>
              <a:rPr lang="fr-CH" sz="3200" b="1" dirty="0" err="1" smtClean="0"/>
              <a:t>Crystals</a:t>
            </a:r>
            <a:endParaRPr lang="en-GB" sz="3200" b="1" dirty="0"/>
          </a:p>
        </p:txBody>
      </p:sp>
      <p:sp>
        <p:nvSpPr>
          <p:cNvPr id="3" name="Content Placeholder 2"/>
          <p:cNvSpPr>
            <a:spLocks noGrp="1"/>
          </p:cNvSpPr>
          <p:nvPr>
            <p:ph idx="1"/>
          </p:nvPr>
        </p:nvSpPr>
        <p:spPr>
          <a:xfrm>
            <a:off x="435429" y="1325606"/>
            <a:ext cx="4259942" cy="4667421"/>
          </a:xfrm>
        </p:spPr>
        <p:txBody>
          <a:bodyPr>
            <a:normAutofit/>
          </a:bodyPr>
          <a:lstStyle/>
          <a:p>
            <a:pPr marL="36576" indent="0" algn="ctr">
              <a:buNone/>
            </a:pPr>
            <a:r>
              <a:rPr lang="fr-CH" sz="1600" b="1" dirty="0" err="1" smtClean="0"/>
              <a:t>Funded</a:t>
            </a:r>
            <a:r>
              <a:rPr lang="fr-CH" sz="1600" b="1" dirty="0" smtClean="0"/>
              <a:t>:</a:t>
            </a:r>
            <a:endParaRPr lang="fr-CH" sz="1600" b="1" dirty="0"/>
          </a:p>
          <a:p>
            <a:pPr marL="36576" indent="0" algn="ctr">
              <a:buNone/>
            </a:pPr>
            <a:r>
              <a:rPr lang="fr-CH" sz="1600" dirty="0" err="1" smtClean="0"/>
              <a:t>Nanostructuring</a:t>
            </a:r>
            <a:r>
              <a:rPr lang="fr-CH" sz="1600" dirty="0" smtClean="0"/>
              <a:t> for </a:t>
            </a:r>
            <a:r>
              <a:rPr lang="fr-CH" sz="1600" dirty="0" err="1" smtClean="0"/>
              <a:t>improved</a:t>
            </a:r>
            <a:r>
              <a:rPr lang="fr-CH" sz="1600" dirty="0" smtClean="0"/>
              <a:t> light extraction </a:t>
            </a:r>
            <a:r>
              <a:rPr lang="fr-CH" sz="1600" dirty="0" err="1" smtClean="0"/>
              <a:t>from</a:t>
            </a:r>
            <a:r>
              <a:rPr lang="fr-CH" sz="1600" dirty="0" smtClean="0"/>
              <a:t> </a:t>
            </a:r>
            <a:r>
              <a:rPr lang="fr-CH" sz="1600" dirty="0" err="1" smtClean="0"/>
              <a:t>scintillating</a:t>
            </a:r>
            <a:r>
              <a:rPr lang="fr-CH" sz="1600" dirty="0" smtClean="0"/>
              <a:t> </a:t>
            </a:r>
            <a:r>
              <a:rPr lang="fr-CH" sz="1600" dirty="0" err="1" smtClean="0"/>
              <a:t>materials</a:t>
            </a:r>
            <a:endParaRPr lang="en-GB" sz="1600" dirty="0"/>
          </a:p>
          <a:p>
            <a:pPr marL="36576" indent="0" algn="ctr">
              <a:buNone/>
            </a:pPr>
            <a:endParaRPr lang="fr-CH" sz="1600" dirty="0" smtClean="0"/>
          </a:p>
          <a:p>
            <a:pPr marL="36576" indent="0" algn="ctr">
              <a:buNone/>
            </a:pPr>
            <a:endParaRPr lang="fr-CH" sz="1600" dirty="0"/>
          </a:p>
          <a:p>
            <a:pPr marL="36576" indent="0" algn="ctr">
              <a:buNone/>
            </a:pPr>
            <a:endParaRPr lang="fr-CH" sz="1600" b="1" dirty="0" smtClean="0"/>
          </a:p>
          <a:p>
            <a:pPr marL="36576" indent="0" algn="ctr">
              <a:buNone/>
            </a:pPr>
            <a:endParaRPr lang="fr-CH" sz="1600" b="1" dirty="0" smtClean="0"/>
          </a:p>
          <a:p>
            <a:pPr marL="36576" indent="0" algn="ctr">
              <a:buNone/>
            </a:pPr>
            <a:r>
              <a:rPr lang="fr-CH" sz="1600" b="1" dirty="0" smtClean="0"/>
              <a:t>The KT </a:t>
            </a:r>
            <a:r>
              <a:rPr lang="fr-CH" sz="1600" b="1" dirty="0" err="1" smtClean="0"/>
              <a:t>Fund</a:t>
            </a:r>
            <a:r>
              <a:rPr lang="fr-CH" sz="1600" b="1" dirty="0" smtClean="0"/>
              <a:t> has </a:t>
            </a:r>
            <a:r>
              <a:rPr lang="fr-CH" sz="1600" b="1" dirty="0" err="1" smtClean="0"/>
              <a:t>catalysed</a:t>
            </a:r>
            <a:r>
              <a:rPr lang="fr-CH" sz="1600" b="1" dirty="0" smtClean="0"/>
              <a:t> the </a:t>
            </a:r>
            <a:r>
              <a:rPr lang="fr-CH" sz="1600" b="1" dirty="0" err="1" smtClean="0"/>
              <a:t>creation</a:t>
            </a:r>
            <a:r>
              <a:rPr lang="fr-CH" sz="1600" b="1" dirty="0" smtClean="0"/>
              <a:t> of</a:t>
            </a:r>
          </a:p>
          <a:p>
            <a:pPr marL="36576" indent="0" algn="ctr">
              <a:buNone/>
            </a:pPr>
            <a:endParaRPr lang="fr-CH" sz="1600" dirty="0" smtClean="0"/>
          </a:p>
          <a:p>
            <a:pPr marL="36576" indent="0" algn="ctr">
              <a:buNone/>
            </a:pPr>
            <a:endParaRPr lang="fr-CH" sz="1600" u="sng" dirty="0" smtClean="0"/>
          </a:p>
          <a:p>
            <a:pPr marL="36576" indent="0" algn="ctr">
              <a:buNone/>
            </a:pPr>
            <a:endParaRPr lang="fr-CH" sz="1600" u="sng" dirty="0"/>
          </a:p>
          <a:p>
            <a:pPr marL="36576" indent="0" algn="ctr">
              <a:buNone/>
            </a:pPr>
            <a:endParaRPr lang="en-GB" sz="1600" dirty="0" smtClean="0"/>
          </a:p>
          <a:p>
            <a:pPr marL="36576" indent="0" algn="ctr">
              <a:buNone/>
            </a:pPr>
            <a:r>
              <a:rPr lang="en-GB" sz="1600" dirty="0"/>
              <a:t>A</a:t>
            </a:r>
            <a:r>
              <a:rPr lang="en-GB" sz="1600" dirty="0" smtClean="0"/>
              <a:t>n industry-driven collaboration to achieve breakthrough PET scanning performance for breast cancer diagnosis</a:t>
            </a:r>
            <a:endParaRPr lang="en-GB" sz="1600" dirty="0"/>
          </a:p>
          <a:p>
            <a:pPr lvl="1"/>
            <a:endParaRPr lang="en-GB" sz="1600" dirty="0"/>
          </a:p>
        </p:txBody>
      </p:sp>
      <p:sp>
        <p:nvSpPr>
          <p:cNvPr id="4" name="AutoShape 2" descr="Image result for montratec shuttle"/>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5" name="Down Arrow 4"/>
          <p:cNvSpPr/>
          <p:nvPr/>
        </p:nvSpPr>
        <p:spPr>
          <a:xfrm>
            <a:off x="2307771" y="2440803"/>
            <a:ext cx="457200" cy="805543"/>
          </a:xfrm>
          <a:prstGeom prst="downArrow">
            <a:avLst/>
          </a:prstGeom>
          <a:solidFill>
            <a:schemeClr val="bg1"/>
          </a:solidFill>
          <a:ln>
            <a:noFill/>
          </a:ln>
          <a:effectLst>
            <a:glow rad="70000">
              <a:schemeClr val="dk1">
                <a:tint val="30000"/>
                <a:shade val="95000"/>
                <a:satMod val="300000"/>
                <a:alpha val="50000"/>
              </a:schemeClr>
            </a:glow>
            <a:outerShdw blurRad="50800" dist="38100" dir="2700000" algn="tl" rotWithShape="0">
              <a:prstClr val="black">
                <a:alpha val="40000"/>
              </a:prstClr>
            </a:outerShdw>
          </a:effectLst>
        </p:spPr>
        <p:style>
          <a:lnRef idx="1">
            <a:schemeClr val="dk1"/>
          </a:lnRef>
          <a:fillRef idx="3">
            <a:schemeClr val="dk1"/>
          </a:fillRef>
          <a:effectRef idx="2">
            <a:schemeClr val="dk1"/>
          </a:effectRef>
          <a:fontRef idx="minor">
            <a:schemeClr val="lt1"/>
          </a:fontRef>
        </p:style>
        <p:txBody>
          <a:bodyPr rtlCol="0" anchor="ctr"/>
          <a:lstStyle/>
          <a:p>
            <a:pPr algn="ctr"/>
            <a:endParaRPr lang="en-GB"/>
          </a:p>
        </p:txBody>
      </p:sp>
      <p:sp>
        <p:nvSpPr>
          <p:cNvPr id="8" name="Down Arrow 7"/>
          <p:cNvSpPr/>
          <p:nvPr/>
        </p:nvSpPr>
        <p:spPr>
          <a:xfrm>
            <a:off x="2311399" y="4105249"/>
            <a:ext cx="457200" cy="805543"/>
          </a:xfrm>
          <a:prstGeom prst="downArrow">
            <a:avLst/>
          </a:prstGeom>
          <a:solidFill>
            <a:schemeClr val="bg1"/>
          </a:solidFill>
          <a:ln>
            <a:noFill/>
          </a:ln>
          <a:effectLst>
            <a:glow rad="70000">
              <a:schemeClr val="dk1">
                <a:tint val="30000"/>
                <a:shade val="95000"/>
                <a:satMod val="300000"/>
                <a:alpha val="50000"/>
              </a:schemeClr>
            </a:glow>
            <a:outerShdw blurRad="50800" dist="38100" dir="2700000" algn="tl" rotWithShape="0">
              <a:prstClr val="black">
                <a:alpha val="40000"/>
              </a:prstClr>
            </a:outerShdw>
          </a:effectLst>
        </p:spPr>
        <p:style>
          <a:lnRef idx="1">
            <a:schemeClr val="dk1"/>
          </a:lnRef>
          <a:fillRef idx="3">
            <a:schemeClr val="dk1"/>
          </a:fillRef>
          <a:effectRef idx="2">
            <a:schemeClr val="dk1"/>
          </a:effectRef>
          <a:fontRef idx="minor">
            <a:schemeClr val="lt1"/>
          </a:fontRef>
        </p:style>
        <p:txBody>
          <a:bodyPr rtlCol="0" anchor="ctr"/>
          <a:lstStyle/>
          <a:p>
            <a:pPr algn="ctr"/>
            <a:endParaRPr lang="en-GB"/>
          </a:p>
        </p:txBody>
      </p:sp>
      <p:pic>
        <p:nvPicPr>
          <p:cNvPr id="18" name="Picture 17"/>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776428" y="1275066"/>
            <a:ext cx="2579537" cy="1582176"/>
          </a:xfrm>
          <a:prstGeom prst="rect">
            <a:avLst/>
          </a:prstGeom>
          <a:ln>
            <a:noFill/>
          </a:ln>
          <a:effectLst/>
        </p:spPr>
      </p:pic>
      <p:pic>
        <p:nvPicPr>
          <p:cNvPr id="1026" name="Picture 2" descr="Mammi Breast PET"/>
          <p:cNvPicPr>
            <a:picLocks noChangeAspect="1" noChangeArrowheads="1" noCrop="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570627" y="3898136"/>
            <a:ext cx="1885497" cy="2371013"/>
          </a:xfrm>
          <a:prstGeom prst="rect">
            <a:avLst/>
          </a:prstGeom>
          <a:noFill/>
          <a:extLst>
            <a:ext uri="{909E8E84-426E-40dd-AFC4-6F175D3DCCD1}">
              <a14:hiddenFill xmlns:a14="http://schemas.microsoft.com/office/drawing/2010/main" xmlns="">
                <a:solidFill>
                  <a:srgbClr val="FFFFFF"/>
                </a:solidFill>
              </a14:hiddenFill>
            </a:ext>
          </a:extLst>
        </p:spPr>
      </p:pic>
      <p:pic>
        <p:nvPicPr>
          <p:cNvPr id="1028" name="Picture 4" descr="https://www.lumc.nl/sub/9110/ima/130514052657358.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456124" y="4560210"/>
            <a:ext cx="1277558" cy="557832"/>
          </a:xfrm>
          <a:prstGeom prst="rect">
            <a:avLst/>
          </a:prstGeom>
          <a:noFill/>
          <a:extLst>
            <a:ext uri="{909E8E84-426E-40dd-AFC4-6F175D3DCCD1}">
              <a14:hiddenFill xmlns:a14="http://schemas.microsoft.com/office/drawing/2010/main" xmlns="">
                <a:solidFill>
                  <a:srgbClr val="FFFFFF"/>
                </a:solidFill>
              </a14:hiddenFill>
            </a:ext>
          </a:extLst>
        </p:spPr>
      </p:pic>
      <p:pic>
        <p:nvPicPr>
          <p:cNvPr id="1030" name="Picture 6" descr="https://upload.wikimedia.org/wikipedia/en/thumb/9/9e/UTT_logo.png/225px-UTT_logo.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7849777" y="4624784"/>
            <a:ext cx="1205673" cy="428684"/>
          </a:xfrm>
          <a:prstGeom prst="rect">
            <a:avLst/>
          </a:prstGeom>
          <a:noFill/>
          <a:extLst>
            <a:ext uri="{909E8E84-426E-40dd-AFC4-6F175D3DCCD1}">
              <a14:hiddenFill xmlns:a14="http://schemas.microsoft.com/office/drawing/2010/main" xmlns="">
                <a:solidFill>
                  <a:srgbClr val="FFFFFF"/>
                </a:solidFill>
              </a14:hiddenFill>
            </a:ext>
          </a:extLst>
        </p:spPr>
      </p:pic>
      <p:pic>
        <p:nvPicPr>
          <p:cNvPr id="1032" name="Picture 8" descr="https://upload.wikimedia.org/wikipedia/commons/thumb/a/a5/Universit%C3%A4tsspital_Lausanne_CHUV_logo.svg/2000px-Universit%C3%A4tsspital_Lausanne_CHUV_logo.svg.pn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7849777" y="5329065"/>
            <a:ext cx="983980" cy="509491"/>
          </a:xfrm>
          <a:prstGeom prst="rect">
            <a:avLst/>
          </a:prstGeom>
          <a:noFill/>
          <a:extLst>
            <a:ext uri="{909E8E84-426E-40dd-AFC4-6F175D3DCCD1}">
              <a14:hiddenFill xmlns:a14="http://schemas.microsoft.com/office/drawing/2010/main" xmlns="">
                <a:solidFill>
                  <a:srgbClr val="FFFFFF"/>
                </a:solidFill>
              </a14:hiddenFill>
            </a:ext>
          </a:extLst>
        </p:spPr>
      </p:pic>
      <p:sp>
        <p:nvSpPr>
          <p:cNvPr id="6" name="AutoShape 10" descr="Image result for cern logo"/>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1036" name="Picture 12" descr="http://design-guidelines.web.cern.ch/sites/design-guidelines.web.cern.ch/files/u6/CERN-logo.jpg"/>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6702766" y="5283815"/>
            <a:ext cx="784273" cy="782282"/>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55648497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2140" y="427"/>
            <a:ext cx="8226854" cy="940443"/>
          </a:xfrm>
        </p:spPr>
        <p:txBody>
          <a:bodyPr>
            <a:normAutofit/>
          </a:bodyPr>
          <a:lstStyle/>
          <a:p>
            <a:r>
              <a:rPr lang="en-US" sz="4000" b="1" dirty="0" smtClean="0"/>
              <a:t>From physics to…</a:t>
            </a:r>
            <a:endParaRPr lang="en-US" sz="4000" b="1" dirty="0"/>
          </a:p>
        </p:txBody>
      </p:sp>
      <p:sp>
        <p:nvSpPr>
          <p:cNvPr id="3" name="Content Placeholder 2"/>
          <p:cNvSpPr>
            <a:spLocks noGrp="1"/>
          </p:cNvSpPr>
          <p:nvPr>
            <p:ph idx="1"/>
          </p:nvPr>
        </p:nvSpPr>
        <p:spPr>
          <a:xfrm>
            <a:off x="170120" y="1367973"/>
            <a:ext cx="1774517" cy="1290003"/>
          </a:xfrm>
        </p:spPr>
        <p:txBody>
          <a:bodyPr>
            <a:normAutofit/>
          </a:bodyPr>
          <a:lstStyle/>
          <a:p>
            <a:pPr marL="36576" indent="0" algn="r">
              <a:buNone/>
            </a:pPr>
            <a:r>
              <a:rPr lang="en-US" sz="2400" dirty="0" smtClean="0"/>
              <a:t>Medicine </a:t>
            </a:r>
          </a:p>
          <a:p>
            <a:pPr marL="36576" indent="0" algn="r">
              <a:buNone/>
            </a:pPr>
            <a:r>
              <a:rPr lang="en-US" sz="2400" dirty="0" smtClean="0"/>
              <a:t>and biology</a:t>
            </a:r>
            <a:endParaRPr lang="en-US" sz="2400" dirty="0"/>
          </a:p>
        </p:txBody>
      </p:sp>
      <p:pic>
        <p:nvPicPr>
          <p:cNvPr id="4" name="Picture 3"/>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878618" y="1272163"/>
            <a:ext cx="2684722" cy="2094465"/>
          </a:xfrm>
          <a:prstGeom prst="rect">
            <a:avLst/>
          </a:prstGeom>
        </p:spPr>
      </p:pic>
      <p:sp>
        <p:nvSpPr>
          <p:cNvPr id="9" name="Content Placeholder 2"/>
          <p:cNvSpPr txBox="1">
            <a:spLocks/>
          </p:cNvSpPr>
          <p:nvPr/>
        </p:nvSpPr>
        <p:spPr>
          <a:xfrm>
            <a:off x="7134443" y="1367973"/>
            <a:ext cx="2817628" cy="1290003"/>
          </a:xfrm>
          <a:prstGeom prst="rect">
            <a:avLst/>
          </a:prstGeom>
        </p:spPr>
        <p:txBody>
          <a:bodyPr vert="horz">
            <a:normAutofit/>
          </a:bodyPr>
          <a:lst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Gill Sans" charset="0"/>
                <a:ea typeface="Gill Sans" charset="0"/>
                <a:cs typeface="Gill Sans" charset="0"/>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Gill Sans" charset="0"/>
                <a:ea typeface="Gill Sans" charset="0"/>
                <a:cs typeface="Gill Sans" charset="0"/>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Gill Sans" charset="0"/>
                <a:ea typeface="Gill Sans" charset="0"/>
                <a:cs typeface="Gill Sans" charset="0"/>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Gill Sans" charset="0"/>
                <a:ea typeface="Gill Sans" charset="0"/>
                <a:cs typeface="Gill Sans" charset="0"/>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Gill Sans" charset="0"/>
                <a:ea typeface="Gill Sans" charset="0"/>
                <a:cs typeface="Gill Sans" charset="0"/>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indent="0">
              <a:buFont typeface="Arial"/>
              <a:buNone/>
            </a:pPr>
            <a:r>
              <a:rPr lang="en-US" sz="2400" dirty="0" smtClean="0"/>
              <a:t>Aerospace</a:t>
            </a:r>
            <a:endParaRPr lang="en-US" sz="2400" dirty="0"/>
          </a:p>
        </p:txBody>
      </p:sp>
      <p:sp>
        <p:nvSpPr>
          <p:cNvPr id="10" name="Content Placeholder 2"/>
          <p:cNvSpPr txBox="1">
            <a:spLocks/>
          </p:cNvSpPr>
          <p:nvPr/>
        </p:nvSpPr>
        <p:spPr>
          <a:xfrm>
            <a:off x="170120" y="3424354"/>
            <a:ext cx="1774517" cy="1290003"/>
          </a:xfrm>
          <a:prstGeom prst="rect">
            <a:avLst/>
          </a:prstGeom>
        </p:spPr>
        <p:txBody>
          <a:bodyPr vert="horz">
            <a:normAutofit/>
          </a:bodyPr>
          <a:lst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Gill Sans" charset="0"/>
                <a:ea typeface="Gill Sans" charset="0"/>
                <a:cs typeface="Gill Sans" charset="0"/>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Gill Sans" charset="0"/>
                <a:ea typeface="Gill Sans" charset="0"/>
                <a:cs typeface="Gill Sans" charset="0"/>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Gill Sans" charset="0"/>
                <a:ea typeface="Gill Sans" charset="0"/>
                <a:cs typeface="Gill Sans" charset="0"/>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Gill Sans" charset="0"/>
                <a:ea typeface="Gill Sans" charset="0"/>
                <a:cs typeface="Gill Sans" charset="0"/>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Gill Sans" charset="0"/>
                <a:ea typeface="Gill Sans" charset="0"/>
                <a:cs typeface="Gill Sans" charset="0"/>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indent="0" algn="r">
              <a:buFont typeface="Arial"/>
              <a:buNone/>
            </a:pPr>
            <a:r>
              <a:rPr lang="en-US" sz="2400" smtClean="0"/>
              <a:t>Safety</a:t>
            </a:r>
            <a:endParaRPr lang="en-US" sz="2400" dirty="0"/>
          </a:p>
        </p:txBody>
      </p:sp>
      <p:sp>
        <p:nvSpPr>
          <p:cNvPr id="11" name="Content Placeholder 2"/>
          <p:cNvSpPr txBox="1">
            <a:spLocks/>
          </p:cNvSpPr>
          <p:nvPr/>
        </p:nvSpPr>
        <p:spPr>
          <a:xfrm>
            <a:off x="7124926" y="3424354"/>
            <a:ext cx="2817628" cy="1290003"/>
          </a:xfrm>
          <a:prstGeom prst="rect">
            <a:avLst/>
          </a:prstGeom>
        </p:spPr>
        <p:txBody>
          <a:bodyPr vert="horz">
            <a:normAutofit/>
          </a:bodyPr>
          <a:lst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Gill Sans" charset="0"/>
                <a:ea typeface="Gill Sans" charset="0"/>
                <a:cs typeface="Gill Sans" charset="0"/>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Gill Sans" charset="0"/>
                <a:ea typeface="Gill Sans" charset="0"/>
                <a:cs typeface="Gill Sans" charset="0"/>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Gill Sans" charset="0"/>
                <a:ea typeface="Gill Sans" charset="0"/>
                <a:cs typeface="Gill Sans" charset="0"/>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Gill Sans" charset="0"/>
                <a:ea typeface="Gill Sans" charset="0"/>
                <a:cs typeface="Gill Sans" charset="0"/>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Gill Sans" charset="0"/>
                <a:ea typeface="Gill Sans" charset="0"/>
                <a:cs typeface="Gill Sans" charset="0"/>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indent="0">
              <a:buFont typeface="Arial"/>
              <a:buNone/>
            </a:pPr>
            <a:r>
              <a:rPr lang="en-US" sz="2400" dirty="0" smtClean="0"/>
              <a:t>Global</a:t>
            </a:r>
          </a:p>
          <a:p>
            <a:pPr marL="36576" indent="0">
              <a:buFont typeface="Arial"/>
              <a:buNone/>
            </a:pPr>
            <a:r>
              <a:rPr lang="en-US" sz="2400" dirty="0" smtClean="0"/>
              <a:t>communities</a:t>
            </a:r>
            <a:endParaRPr lang="en-US" sz="2400" dirty="0"/>
          </a:p>
        </p:txBody>
      </p:sp>
      <p:pic>
        <p:nvPicPr>
          <p:cNvPr id="12" name="Picture 1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563340" y="1214437"/>
            <a:ext cx="2658484" cy="2057864"/>
          </a:xfrm>
          <a:prstGeom prst="rect">
            <a:avLst/>
          </a:prstGeom>
        </p:spPr>
      </p:pic>
      <p:pic>
        <p:nvPicPr>
          <p:cNvPr id="13" name="Picture 1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871083" y="3272301"/>
            <a:ext cx="2635453" cy="2033346"/>
          </a:xfrm>
          <a:prstGeom prst="rect">
            <a:avLst/>
          </a:prstGeom>
        </p:spPr>
      </p:pic>
      <p:pic>
        <p:nvPicPr>
          <p:cNvPr id="14" name="Picture 1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562116" y="3219410"/>
            <a:ext cx="2659708" cy="2111828"/>
          </a:xfrm>
          <a:prstGeom prst="rect">
            <a:avLst/>
          </a:prstGeom>
        </p:spPr>
      </p:pic>
    </p:spTree>
    <p:extLst>
      <p:ext uri="{BB962C8B-B14F-4D97-AF65-F5344CB8AC3E}">
        <p14:creationId xmlns:p14="http://schemas.microsoft.com/office/powerpoint/2010/main" val="29840248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b="1" dirty="0" smtClean="0"/>
              <a:t>Business Incubation </a:t>
            </a:r>
            <a:r>
              <a:rPr lang="en-US" sz="3200" b="1" dirty="0" err="1" smtClean="0"/>
              <a:t>Centres</a:t>
            </a:r>
            <a:r>
              <a:rPr lang="en-US" sz="3200" b="1" dirty="0" smtClean="0"/>
              <a:t> (BIC)</a:t>
            </a:r>
            <a:br>
              <a:rPr lang="en-US" sz="3200" b="1" dirty="0" smtClean="0"/>
            </a:br>
            <a:r>
              <a:rPr lang="en-US" sz="3200" b="1" dirty="0" smtClean="0"/>
              <a:t>in CERN Member States</a:t>
            </a:r>
            <a:endParaRPr lang="en-US" sz="3200" b="1" dirty="0"/>
          </a:p>
        </p:txBody>
      </p:sp>
      <p:sp>
        <p:nvSpPr>
          <p:cNvPr id="3" name="Content Placeholder 2"/>
          <p:cNvSpPr>
            <a:spLocks noGrp="1"/>
          </p:cNvSpPr>
          <p:nvPr>
            <p:ph idx="1"/>
          </p:nvPr>
        </p:nvSpPr>
        <p:spPr>
          <a:xfrm>
            <a:off x="138223" y="1325606"/>
            <a:ext cx="9005777" cy="4667421"/>
          </a:xfrm>
        </p:spPr>
        <p:txBody>
          <a:bodyPr>
            <a:normAutofit fontScale="92500" lnSpcReduction="10000"/>
          </a:bodyPr>
          <a:lstStyle/>
          <a:p>
            <a:pPr marL="36576" indent="0">
              <a:buNone/>
            </a:pPr>
            <a:r>
              <a:rPr lang="en-US" dirty="0" smtClean="0"/>
              <a:t>BICs </a:t>
            </a:r>
            <a:r>
              <a:rPr lang="en-US" dirty="0"/>
              <a:t>of CERN technologies assist entrepreneurs and small high-tech businesses in taking innovative </a:t>
            </a:r>
            <a:r>
              <a:rPr lang="en-US" dirty="0" smtClean="0"/>
              <a:t>ideas </a:t>
            </a:r>
            <a:r>
              <a:rPr lang="en-US" dirty="0"/>
              <a:t>from technical concept to market </a:t>
            </a:r>
            <a:r>
              <a:rPr lang="en-US" dirty="0" smtClean="0"/>
              <a:t>reality</a:t>
            </a:r>
            <a:endParaRPr lang="en-US" dirty="0"/>
          </a:p>
          <a:p>
            <a:pPr marL="36576" indent="0">
              <a:buNone/>
            </a:pPr>
            <a:endParaRPr lang="en-US" dirty="0" smtClean="0"/>
          </a:p>
          <a:p>
            <a:pPr marL="36576" indent="0">
              <a:buNone/>
            </a:pPr>
            <a:r>
              <a:rPr lang="en-US" dirty="0" smtClean="0"/>
              <a:t>CERN </a:t>
            </a:r>
            <a:r>
              <a:rPr lang="en-US" dirty="0"/>
              <a:t>contributes </a:t>
            </a:r>
            <a:r>
              <a:rPr lang="en-US" dirty="0" smtClean="0"/>
              <a:t>with </a:t>
            </a:r>
            <a:r>
              <a:rPr lang="en-US" dirty="0"/>
              <a:t>technical visits to the Laboratory, support to the companies in the BICs, and preferential-rate licensing of </a:t>
            </a:r>
            <a:r>
              <a:rPr lang="en-US" dirty="0" smtClean="0"/>
              <a:t>CERN’s IP </a:t>
            </a:r>
          </a:p>
          <a:p>
            <a:pPr marL="36576" indent="0">
              <a:buNone/>
            </a:pPr>
            <a:endParaRPr lang="en-US" dirty="0"/>
          </a:p>
          <a:p>
            <a:pPr marL="36576" indent="0">
              <a:buNone/>
            </a:pPr>
            <a:r>
              <a:rPr lang="en-US" dirty="0" smtClean="0"/>
              <a:t>The </a:t>
            </a:r>
            <a:r>
              <a:rPr lang="en-US" dirty="0"/>
              <a:t>BIC managers provide offices, know- how, access to local and national networks, business and fundraising </a:t>
            </a:r>
            <a:r>
              <a:rPr lang="en-US" dirty="0" smtClean="0"/>
              <a:t>support </a:t>
            </a:r>
            <a:endParaRPr lang="en-US" dirty="0"/>
          </a:p>
        </p:txBody>
      </p:sp>
    </p:spTree>
    <p:extLst>
      <p:ext uri="{BB962C8B-B14F-4D97-AF65-F5344CB8AC3E}">
        <p14:creationId xmlns:p14="http://schemas.microsoft.com/office/powerpoint/2010/main" val="20969568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910668" y="5448888"/>
            <a:ext cx="4265484" cy="1901688"/>
          </a:xfrm>
          <a:prstGeom prst="rect">
            <a:avLst/>
          </a:prstGeom>
          <a:solidFill>
            <a:schemeClr val="bg1"/>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4" name="Rectangle 3"/>
          <p:cNvSpPr/>
          <p:nvPr/>
        </p:nvSpPr>
        <p:spPr>
          <a:xfrm>
            <a:off x="8753639" y="6557403"/>
            <a:ext cx="562152" cy="488711"/>
          </a:xfrm>
          <a:prstGeom prst="rect">
            <a:avLst/>
          </a:prstGeom>
          <a:solidFill>
            <a:srgbClr val="CFC7C3"/>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pic>
        <p:nvPicPr>
          <p:cNvPr id="12" name="Picture 11" descr="msmap.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379196" y="-2470468"/>
            <a:ext cx="6811066" cy="10158727"/>
          </a:xfrm>
          <a:prstGeom prst="rect">
            <a:avLst/>
          </a:prstGeom>
        </p:spPr>
      </p:pic>
      <p:sp>
        <p:nvSpPr>
          <p:cNvPr id="2" name="Title 1"/>
          <p:cNvSpPr>
            <a:spLocks noGrp="1"/>
          </p:cNvSpPr>
          <p:nvPr>
            <p:ph type="title"/>
          </p:nvPr>
        </p:nvSpPr>
        <p:spPr>
          <a:xfrm>
            <a:off x="107473" y="-2263"/>
            <a:ext cx="8226854" cy="940443"/>
          </a:xfrm>
        </p:spPr>
        <p:txBody>
          <a:bodyPr>
            <a:normAutofit/>
          </a:bodyPr>
          <a:lstStyle/>
          <a:p>
            <a:r>
              <a:rPr lang="en-GB" sz="4400" b="1" dirty="0" smtClean="0"/>
              <a:t>CERN </a:t>
            </a:r>
            <a:r>
              <a:rPr lang="en-GB" sz="4400" b="1"/>
              <a:t>BIC </a:t>
            </a:r>
            <a:r>
              <a:rPr lang="en-GB" sz="4400" b="1" smtClean="0"/>
              <a:t>Network today</a:t>
            </a:r>
            <a:endParaRPr lang="en-US" sz="4400" b="1" dirty="0"/>
          </a:p>
        </p:txBody>
      </p:sp>
      <p:sp>
        <p:nvSpPr>
          <p:cNvPr id="13" name="Content Placeholder 12"/>
          <p:cNvSpPr>
            <a:spLocks noGrp="1"/>
          </p:cNvSpPr>
          <p:nvPr>
            <p:ph idx="1"/>
          </p:nvPr>
        </p:nvSpPr>
        <p:spPr>
          <a:xfrm>
            <a:off x="118076" y="870293"/>
            <a:ext cx="5495512" cy="4667421"/>
          </a:xfrm>
        </p:spPr>
        <p:txBody>
          <a:bodyPr>
            <a:noAutofit/>
          </a:bodyPr>
          <a:lstStyle/>
          <a:p>
            <a:pPr marL="36576" indent="0">
              <a:buNone/>
            </a:pPr>
            <a:r>
              <a:rPr lang="fr-CH" sz="1800" b="1" dirty="0" smtClean="0"/>
              <a:t>UK</a:t>
            </a:r>
            <a:r>
              <a:rPr lang="fr-CH" sz="1800" dirty="0" smtClean="0"/>
              <a:t> </a:t>
            </a:r>
            <a:r>
              <a:rPr lang="fr-CH" sz="1800" dirty="0" smtClean="0"/>
              <a:t>– STFC-CERN BIC </a:t>
            </a:r>
          </a:p>
          <a:p>
            <a:pPr marL="36576" indent="0">
              <a:buNone/>
            </a:pPr>
            <a:endParaRPr lang="fr-CH" sz="1800" dirty="0" smtClean="0"/>
          </a:p>
          <a:p>
            <a:pPr marL="36576" indent="0">
              <a:buNone/>
            </a:pPr>
            <a:r>
              <a:rPr lang="fr-CH" sz="1800" b="1" dirty="0" err="1" smtClean="0"/>
              <a:t>Netherlands</a:t>
            </a:r>
            <a:r>
              <a:rPr lang="fr-CH" sz="1800" dirty="0" smtClean="0"/>
              <a:t> </a:t>
            </a:r>
            <a:r>
              <a:rPr lang="fr-CH" sz="1800" dirty="0" smtClean="0"/>
              <a:t>– NIKHEF</a:t>
            </a:r>
            <a:r>
              <a:rPr lang="fr-CH" sz="1800" dirty="0"/>
              <a:t>-CERN </a:t>
            </a:r>
            <a:r>
              <a:rPr lang="fr-CH" sz="1800" dirty="0" smtClean="0"/>
              <a:t>BIC</a:t>
            </a:r>
          </a:p>
          <a:p>
            <a:pPr marL="36576" indent="0">
              <a:buNone/>
            </a:pPr>
            <a:endParaRPr lang="fr-CH" sz="1800" dirty="0" smtClean="0"/>
          </a:p>
          <a:p>
            <a:pPr marL="36576" indent="0">
              <a:buNone/>
            </a:pPr>
            <a:r>
              <a:rPr lang="fr-CH" sz="1800" b="1" dirty="0" err="1" smtClean="0"/>
              <a:t>Norway</a:t>
            </a:r>
            <a:r>
              <a:rPr lang="fr-CH" sz="1800" dirty="0" smtClean="0"/>
              <a:t> </a:t>
            </a:r>
            <a:r>
              <a:rPr lang="fr-CH" sz="1800" dirty="0" smtClean="0"/>
              <a:t>– NTNU BIC of CERN Technology</a:t>
            </a:r>
          </a:p>
          <a:p>
            <a:pPr marL="36576" indent="0">
              <a:buNone/>
            </a:pPr>
            <a:endParaRPr lang="fr-CH" sz="1800" dirty="0" smtClean="0"/>
          </a:p>
          <a:p>
            <a:pPr marL="36576" indent="0">
              <a:buNone/>
            </a:pPr>
            <a:r>
              <a:rPr lang="fr-CH" sz="1800" b="1" dirty="0" err="1" smtClean="0"/>
              <a:t>Greece</a:t>
            </a:r>
            <a:r>
              <a:rPr lang="fr-CH" sz="1800" dirty="0" smtClean="0"/>
              <a:t> </a:t>
            </a:r>
            <a:r>
              <a:rPr lang="fr-CH" sz="1800" dirty="0" smtClean="0"/>
              <a:t>– Technopolis BIC of CERN Technology </a:t>
            </a:r>
          </a:p>
          <a:p>
            <a:pPr marL="36576" indent="0">
              <a:buNone/>
            </a:pPr>
            <a:endParaRPr lang="fr-CH" sz="1800" dirty="0" smtClean="0"/>
          </a:p>
          <a:p>
            <a:pPr marL="36576" indent="0">
              <a:buNone/>
            </a:pPr>
            <a:r>
              <a:rPr lang="fr-CH" sz="1800" b="1" dirty="0" err="1" smtClean="0"/>
              <a:t>Austria</a:t>
            </a:r>
            <a:r>
              <a:rPr lang="fr-CH" sz="1800" dirty="0" smtClean="0"/>
              <a:t> </a:t>
            </a:r>
            <a:r>
              <a:rPr lang="fr-CH" sz="1800" dirty="0" smtClean="0"/>
              <a:t>– Austria BIC of CERN Technology</a:t>
            </a:r>
          </a:p>
          <a:p>
            <a:pPr marL="36576" indent="0">
              <a:buNone/>
            </a:pPr>
            <a:endParaRPr lang="fr-CH" sz="1800" dirty="0" smtClean="0"/>
          </a:p>
          <a:p>
            <a:pPr marL="36576" indent="0">
              <a:buNone/>
            </a:pPr>
            <a:r>
              <a:rPr lang="fr-CH" sz="1800" b="1" dirty="0" smtClean="0"/>
              <a:t>France</a:t>
            </a:r>
            <a:r>
              <a:rPr lang="fr-CH" sz="1800" dirty="0" smtClean="0"/>
              <a:t> </a:t>
            </a:r>
            <a:r>
              <a:rPr lang="fr-CH" sz="1800" dirty="0" smtClean="0"/>
              <a:t>– InnoGEX BIC of CERN Technology</a:t>
            </a:r>
          </a:p>
          <a:p>
            <a:pPr marL="36576" indent="0">
              <a:buNone/>
            </a:pPr>
            <a:endParaRPr lang="fr-CH" sz="1800" dirty="0" smtClean="0"/>
          </a:p>
          <a:p>
            <a:pPr marL="36576" indent="0">
              <a:buNone/>
            </a:pPr>
            <a:r>
              <a:rPr lang="fr-CH" sz="1800" b="1" dirty="0" err="1" smtClean="0"/>
              <a:t>Finland</a:t>
            </a:r>
            <a:r>
              <a:rPr lang="fr-CH" sz="1800" dirty="0" smtClean="0"/>
              <a:t> </a:t>
            </a:r>
            <a:r>
              <a:rPr lang="fr-CH" sz="1800" dirty="0" smtClean="0"/>
              <a:t>– Finnish BIC of CERN Technology</a:t>
            </a:r>
          </a:p>
          <a:p>
            <a:pPr marL="36576" indent="0">
              <a:buNone/>
            </a:pPr>
            <a:endParaRPr lang="fr-CH" sz="1800" dirty="0" smtClean="0"/>
          </a:p>
          <a:p>
            <a:pPr marL="36576" indent="0">
              <a:buNone/>
            </a:pPr>
            <a:r>
              <a:rPr lang="fr-CH" sz="1800" b="1" dirty="0" smtClean="0"/>
              <a:t>Spain</a:t>
            </a:r>
            <a:r>
              <a:rPr lang="fr-CH" sz="1800" dirty="0" smtClean="0"/>
              <a:t> </a:t>
            </a:r>
            <a:r>
              <a:rPr lang="fr-CH" sz="1800" dirty="0" smtClean="0"/>
              <a:t>– Spanish BIC of CERN Technology</a:t>
            </a:r>
          </a:p>
          <a:p>
            <a:pPr marL="36576" indent="0">
              <a:buNone/>
            </a:pPr>
            <a:endParaRPr lang="fr-CH" sz="1800" b="1" dirty="0" smtClean="0"/>
          </a:p>
        </p:txBody>
      </p:sp>
      <p:sp>
        <p:nvSpPr>
          <p:cNvPr id="16" name="Oval 15"/>
          <p:cNvSpPr/>
          <p:nvPr/>
        </p:nvSpPr>
        <p:spPr>
          <a:xfrm>
            <a:off x="5952712" y="4761157"/>
            <a:ext cx="167110" cy="175471"/>
          </a:xfrm>
          <a:prstGeom prst="ellipse">
            <a:avLst/>
          </a:prstGeom>
          <a:solidFill>
            <a:srgbClr val="009800"/>
          </a:solidFill>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7" name="Oval 16"/>
          <p:cNvSpPr/>
          <p:nvPr/>
        </p:nvSpPr>
        <p:spPr>
          <a:xfrm>
            <a:off x="6367201" y="2179253"/>
            <a:ext cx="167110" cy="175471"/>
          </a:xfrm>
          <a:prstGeom prst="ellipse">
            <a:avLst/>
          </a:prstGeom>
          <a:solidFill>
            <a:srgbClr val="008000"/>
          </a:solidFill>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8" name="Oval 17"/>
          <p:cNvSpPr/>
          <p:nvPr/>
        </p:nvSpPr>
        <p:spPr>
          <a:xfrm>
            <a:off x="5272731" y="3805445"/>
            <a:ext cx="167110" cy="175471"/>
          </a:xfrm>
          <a:prstGeom prst="ellipse">
            <a:avLst/>
          </a:prstGeom>
          <a:solidFill>
            <a:srgbClr val="008000"/>
          </a:solidFill>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9" name="Oval 18"/>
          <p:cNvSpPr/>
          <p:nvPr/>
        </p:nvSpPr>
        <p:spPr>
          <a:xfrm>
            <a:off x="5785602" y="4057736"/>
            <a:ext cx="167110" cy="175471"/>
          </a:xfrm>
          <a:prstGeom prst="ellipse">
            <a:avLst/>
          </a:prstGeom>
          <a:solidFill>
            <a:srgbClr val="008000"/>
          </a:solidFill>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20" name="Oval 19"/>
          <p:cNvSpPr/>
          <p:nvPr/>
        </p:nvSpPr>
        <p:spPr>
          <a:xfrm>
            <a:off x="6819277" y="4659310"/>
            <a:ext cx="167110" cy="175471"/>
          </a:xfrm>
          <a:prstGeom prst="ellipse">
            <a:avLst/>
          </a:prstGeom>
          <a:solidFill>
            <a:srgbClr val="008000"/>
          </a:solidFill>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21" name="Oval 20"/>
          <p:cNvSpPr/>
          <p:nvPr/>
        </p:nvSpPr>
        <p:spPr>
          <a:xfrm>
            <a:off x="7521646" y="5537714"/>
            <a:ext cx="167110" cy="175471"/>
          </a:xfrm>
          <a:prstGeom prst="ellipse">
            <a:avLst/>
          </a:prstGeom>
          <a:solidFill>
            <a:srgbClr val="009800"/>
          </a:solidFill>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15" name="Oval 14"/>
          <p:cNvSpPr/>
          <p:nvPr/>
        </p:nvSpPr>
        <p:spPr>
          <a:xfrm>
            <a:off x="7718142" y="2791272"/>
            <a:ext cx="167110" cy="175471"/>
          </a:xfrm>
          <a:prstGeom prst="ellipse">
            <a:avLst/>
          </a:prstGeom>
          <a:solidFill>
            <a:srgbClr val="008000"/>
          </a:solidFill>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4" name="Oval 13"/>
          <p:cNvSpPr/>
          <p:nvPr/>
        </p:nvSpPr>
        <p:spPr>
          <a:xfrm>
            <a:off x="5117356" y="5513215"/>
            <a:ext cx="167110" cy="175471"/>
          </a:xfrm>
          <a:prstGeom prst="ellipse">
            <a:avLst/>
          </a:prstGeom>
          <a:solidFill>
            <a:srgbClr val="009800"/>
          </a:solidFill>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56263526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9495" y="420749"/>
            <a:ext cx="3447143" cy="4667421"/>
          </a:xfrm>
        </p:spPr>
        <p:txBody>
          <a:bodyPr>
            <a:normAutofit/>
          </a:bodyPr>
          <a:lstStyle/>
          <a:p>
            <a:pPr marL="36576" indent="0">
              <a:buNone/>
            </a:pPr>
            <a:r>
              <a:rPr lang="fr-CH" sz="1600" b="1" u="sng" dirty="0" smtClean="0"/>
              <a:t>STFC-CERN BIC (UK, 2012)</a:t>
            </a:r>
          </a:p>
          <a:p>
            <a:pPr marL="36576" indent="0">
              <a:buNone/>
            </a:pPr>
            <a:endParaRPr lang="fr-CH" sz="1600" dirty="0" smtClean="0"/>
          </a:p>
          <a:p>
            <a:pPr>
              <a:buFontTx/>
              <a:buChar char="-"/>
            </a:pPr>
            <a:endParaRPr lang="fr-CH" sz="1600" dirty="0"/>
          </a:p>
          <a:p>
            <a:pPr>
              <a:buFontTx/>
              <a:buChar char="-"/>
            </a:pPr>
            <a:endParaRPr lang="fr-CH" sz="1600" dirty="0" smtClean="0"/>
          </a:p>
          <a:p>
            <a:pPr>
              <a:buFontTx/>
              <a:buChar char="-"/>
            </a:pPr>
            <a:endParaRPr lang="fr-CH" sz="1600" dirty="0" smtClean="0"/>
          </a:p>
          <a:p>
            <a:pPr>
              <a:buFontTx/>
              <a:buChar char="-"/>
            </a:pPr>
            <a:endParaRPr lang="fr-CH" sz="1600" dirty="0"/>
          </a:p>
          <a:p>
            <a:pPr>
              <a:buFontTx/>
              <a:buChar char="-"/>
            </a:pPr>
            <a:endParaRPr lang="en-GB" sz="1600" dirty="0"/>
          </a:p>
        </p:txBody>
      </p:sp>
      <p:pic>
        <p:nvPicPr>
          <p:cNvPr id="5" name="Picture 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48766" y="3455335"/>
            <a:ext cx="1723799" cy="410878"/>
          </a:xfrm>
          <a:prstGeom prst="rect">
            <a:avLst/>
          </a:prstGeom>
        </p:spPr>
      </p:pic>
      <p:pic>
        <p:nvPicPr>
          <p:cNvPr id="7" name="Picture 6"/>
          <p:cNvPicPr>
            <a:picLocks noChangeAspect="1"/>
          </p:cNvPicPr>
          <p:nvPr/>
        </p:nvPicPr>
        <p:blipFill>
          <a:blip r:embed="rId3"/>
          <a:stretch>
            <a:fillRect/>
          </a:stretch>
        </p:blipFill>
        <p:spPr>
          <a:xfrm>
            <a:off x="216318" y="4148852"/>
            <a:ext cx="3105150" cy="857250"/>
          </a:xfrm>
          <a:prstGeom prst="rect">
            <a:avLst/>
          </a:prstGeom>
        </p:spPr>
      </p:pic>
      <p:pic>
        <p:nvPicPr>
          <p:cNvPr id="2052" name="Picture 4" descr="http://www.croft.am/wp-content/uploads/2015/02/CAMlogoweb300.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938832" y="835179"/>
            <a:ext cx="1683091" cy="1862621"/>
          </a:xfrm>
          <a:prstGeom prst="rect">
            <a:avLst/>
          </a:prstGeom>
          <a:noFill/>
          <a:extLst>
            <a:ext uri="{909E8E84-426E-40dd-AFC4-6F175D3DCCD1}">
              <a14:hiddenFill xmlns:a14="http://schemas.microsoft.com/office/drawing/2010/main" xmlns="">
                <a:solidFill>
                  <a:srgbClr val="FFFFFF"/>
                </a:solidFill>
              </a14:hiddenFill>
            </a:ext>
          </a:extLst>
        </p:spPr>
      </p:pic>
      <p:sp>
        <p:nvSpPr>
          <p:cNvPr id="10" name="Content Placeholder 2"/>
          <p:cNvSpPr txBox="1">
            <a:spLocks/>
          </p:cNvSpPr>
          <p:nvPr/>
        </p:nvSpPr>
        <p:spPr>
          <a:xfrm>
            <a:off x="4337226" y="419322"/>
            <a:ext cx="4469853" cy="4917300"/>
          </a:xfrm>
          <a:prstGeom prst="rect">
            <a:avLst/>
          </a:prstGeom>
        </p:spPr>
        <p:txBody>
          <a:bodyPr vert="horz">
            <a:normAutofit/>
          </a:bodyPr>
          <a:lst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indent="0">
              <a:buNone/>
            </a:pPr>
            <a:r>
              <a:rPr lang="en-US" sz="1600" b="1" u="sng" dirty="0"/>
              <a:t>NTNU BIC of CERN </a:t>
            </a:r>
            <a:r>
              <a:rPr lang="en-US" sz="1600" b="1" u="sng" dirty="0" smtClean="0"/>
              <a:t>Tech. </a:t>
            </a:r>
            <a:r>
              <a:rPr lang="fr-CH" sz="1600" b="1" u="sng" dirty="0" smtClean="0"/>
              <a:t>(NO, 2014)</a:t>
            </a:r>
          </a:p>
          <a:p>
            <a:pPr marL="36576" indent="0">
              <a:buFont typeface="Arial"/>
              <a:buNone/>
            </a:pPr>
            <a:endParaRPr lang="fr-CH" sz="1600" b="1" u="sng" dirty="0"/>
          </a:p>
          <a:p>
            <a:pPr marL="36576" indent="0">
              <a:buFont typeface="Arial"/>
              <a:buNone/>
            </a:pPr>
            <a:endParaRPr lang="fr-CH" sz="1600" b="1" u="sng" dirty="0" smtClean="0"/>
          </a:p>
          <a:p>
            <a:pPr marL="36576" indent="0">
              <a:buFont typeface="Arial"/>
              <a:buNone/>
            </a:pPr>
            <a:endParaRPr lang="fr-CH" sz="1600" b="1" u="sng" dirty="0" smtClean="0"/>
          </a:p>
          <a:p>
            <a:pPr marL="36576" indent="0">
              <a:buFont typeface="Arial"/>
              <a:buNone/>
            </a:pPr>
            <a:r>
              <a:rPr lang="fr-CH" sz="1600" b="1" u="sng" dirty="0" smtClean="0"/>
              <a:t>NIKHEF CERN BIC (NL, 2014):</a:t>
            </a:r>
          </a:p>
          <a:p>
            <a:pPr marL="36576" indent="0">
              <a:buFont typeface="Arial"/>
              <a:buNone/>
            </a:pPr>
            <a:endParaRPr lang="fr-CH" sz="1600" b="1" dirty="0" smtClean="0"/>
          </a:p>
          <a:p>
            <a:pPr marL="36576" indent="0">
              <a:buFont typeface="Arial"/>
              <a:buNone/>
            </a:pPr>
            <a:endParaRPr lang="fr-CH" sz="1600" b="1" dirty="0"/>
          </a:p>
          <a:p>
            <a:pPr marL="36576" indent="0">
              <a:buFont typeface="Arial"/>
              <a:buNone/>
            </a:pPr>
            <a:endParaRPr lang="fr-CH" sz="1600" b="1" dirty="0"/>
          </a:p>
          <a:p>
            <a:pPr marL="36576" indent="0">
              <a:buNone/>
            </a:pPr>
            <a:r>
              <a:rPr lang="fr-CH" sz="1600" b="1" u="sng" dirty="0" smtClean="0"/>
              <a:t>Austria </a:t>
            </a:r>
            <a:r>
              <a:rPr lang="en-US" sz="1600" b="1" u="sng" dirty="0"/>
              <a:t>BIC of CERN Tech</a:t>
            </a:r>
            <a:r>
              <a:rPr lang="en-US" sz="1600" b="1" u="sng" dirty="0" smtClean="0"/>
              <a:t>. </a:t>
            </a:r>
            <a:r>
              <a:rPr lang="fr-CH" sz="1600" b="1" u="sng" dirty="0" smtClean="0"/>
              <a:t>(AT, 2014):</a:t>
            </a:r>
          </a:p>
          <a:p>
            <a:pPr marL="36576" indent="0">
              <a:buFont typeface="Arial"/>
              <a:buNone/>
            </a:pPr>
            <a:endParaRPr lang="fr-CH" sz="1600" b="1" dirty="0" smtClean="0"/>
          </a:p>
          <a:p>
            <a:pPr marL="36576" indent="0">
              <a:buFont typeface="Arial"/>
              <a:buNone/>
            </a:pPr>
            <a:endParaRPr lang="fr-CH" sz="1600" b="1" dirty="0" smtClean="0"/>
          </a:p>
          <a:p>
            <a:pPr marL="36576" indent="0">
              <a:buFont typeface="Arial"/>
              <a:buNone/>
            </a:pPr>
            <a:r>
              <a:rPr lang="fr-CH" sz="1600" b="1" dirty="0" smtClean="0"/>
              <a:t>	</a:t>
            </a:r>
            <a:endParaRPr lang="fr-CH" sz="1600" b="1" dirty="0"/>
          </a:p>
          <a:p>
            <a:pPr marL="36576" indent="0">
              <a:buNone/>
            </a:pPr>
            <a:r>
              <a:rPr lang="fr-CH" sz="1600" b="1" u="sng" dirty="0" err="1" smtClean="0"/>
              <a:t>InnoGex</a:t>
            </a:r>
            <a:r>
              <a:rPr lang="fr-CH" sz="1600" b="1" u="sng" dirty="0" smtClean="0"/>
              <a:t> (FR, 2015):</a:t>
            </a:r>
            <a:endParaRPr lang="fr-CH" sz="1600" b="1" u="sng" dirty="0"/>
          </a:p>
          <a:p>
            <a:pPr marL="36576" indent="0">
              <a:buFont typeface="Arial"/>
              <a:buNone/>
            </a:pPr>
            <a:endParaRPr lang="fr-CH" sz="1600" b="1" u="sng" dirty="0" smtClean="0"/>
          </a:p>
          <a:p>
            <a:pPr marL="36576" indent="0">
              <a:buFont typeface="Arial"/>
              <a:buNone/>
            </a:pPr>
            <a:endParaRPr lang="fr-CH" sz="1600" b="1" u="sng" dirty="0" smtClean="0"/>
          </a:p>
          <a:p>
            <a:pPr marL="36576" indent="0">
              <a:buFont typeface="Arial"/>
              <a:buNone/>
            </a:pPr>
            <a:endParaRPr lang="fr-CH" sz="1600" b="1" dirty="0" smtClean="0"/>
          </a:p>
          <a:p>
            <a:pPr>
              <a:buFontTx/>
              <a:buChar char="-"/>
            </a:pPr>
            <a:endParaRPr lang="fr-CH" sz="1600" b="1" dirty="0" smtClean="0"/>
          </a:p>
          <a:p>
            <a:pPr>
              <a:buFontTx/>
              <a:buChar char="-"/>
            </a:pPr>
            <a:endParaRPr lang="fr-CH" sz="1600" b="1" dirty="0" smtClean="0"/>
          </a:p>
          <a:p>
            <a:pPr>
              <a:buFontTx/>
              <a:buChar char="-"/>
            </a:pPr>
            <a:endParaRPr lang="fr-CH" sz="1600" b="1" dirty="0" smtClean="0"/>
          </a:p>
          <a:p>
            <a:pPr>
              <a:buFontTx/>
              <a:buChar char="-"/>
            </a:pPr>
            <a:endParaRPr lang="fr-CH" sz="1600" b="1" dirty="0" smtClean="0"/>
          </a:p>
          <a:p>
            <a:pPr>
              <a:buFontTx/>
              <a:buChar char="-"/>
            </a:pPr>
            <a:endParaRPr lang="en-GB" sz="1600" b="1" dirty="0"/>
          </a:p>
        </p:txBody>
      </p:sp>
      <p:pic>
        <p:nvPicPr>
          <p:cNvPr id="9" name="Picture 8"/>
          <p:cNvPicPr>
            <a:picLocks noChangeAspect="1"/>
          </p:cNvPicPr>
          <p:nvPr/>
        </p:nvPicPr>
        <p:blipFill>
          <a:blip r:embed="rId5"/>
          <a:stretch>
            <a:fillRect/>
          </a:stretch>
        </p:blipFill>
        <p:spPr>
          <a:xfrm>
            <a:off x="4979621" y="884919"/>
            <a:ext cx="1600200" cy="571500"/>
          </a:xfrm>
          <a:prstGeom prst="rect">
            <a:avLst/>
          </a:prstGeom>
        </p:spPr>
      </p:pic>
      <p:pic>
        <p:nvPicPr>
          <p:cNvPr id="11" name="Picture 2" descr="http://upload.wikimedia.org/wikipedia/commons/thumb/4/41/Flag_of_Austria.svg/800px-Flag_of_Austria.svg.png"/>
          <p:cNvPicPr>
            <a:picLocks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8257202" y="2718766"/>
            <a:ext cx="720000" cy="504000"/>
          </a:xfrm>
          <a:prstGeom prst="rect">
            <a:avLst/>
          </a:prstGeom>
          <a:noFill/>
          <a:effectLst>
            <a:outerShdw blurRad="317500" sx="103000" sy="103000" algn="ctr" rotWithShape="0">
              <a:prstClr val="black">
                <a:alpha val="35000"/>
              </a:prstClr>
            </a:outerShdw>
          </a:effectLst>
          <a:extLst>
            <a:ext uri="{909E8E84-426E-40dd-AFC4-6F175D3DCCD1}">
              <a14:hiddenFill xmlns:a14="http://schemas.microsoft.com/office/drawing/2010/main" xmlns="">
                <a:solidFill>
                  <a:srgbClr val="FFFFFF"/>
                </a:solidFill>
              </a14:hiddenFill>
            </a:ext>
          </a:extLst>
        </p:spPr>
      </p:pic>
      <p:pic>
        <p:nvPicPr>
          <p:cNvPr id="12" name="Picture 11"/>
          <p:cNvPicPr>
            <a:picLocks/>
          </p:cNvPicPr>
          <p:nvPr/>
        </p:nvPicPr>
        <p:blipFill>
          <a:blip r:embed="rId7" cstate="email">
            <a:extLst>
              <a:ext uri="{28A0092B-C50C-407E-A947-70E740481C1C}">
                <a14:useLocalDpi xmlns:a14="http://schemas.microsoft.com/office/drawing/2010/main"/>
              </a:ext>
            </a:extLst>
          </a:blip>
          <a:stretch>
            <a:fillRect/>
          </a:stretch>
        </p:blipFill>
        <p:spPr>
          <a:xfrm>
            <a:off x="8257202" y="1533178"/>
            <a:ext cx="720000" cy="504000"/>
          </a:xfrm>
          <a:prstGeom prst="rect">
            <a:avLst/>
          </a:prstGeom>
          <a:effectLst>
            <a:outerShdw blurRad="127000" dir="2700000" sx="102000" sy="102000" algn="tl" rotWithShape="0">
              <a:srgbClr val="000000">
                <a:alpha val="43000"/>
              </a:srgbClr>
            </a:outerShdw>
          </a:effectLst>
        </p:spPr>
      </p:pic>
      <p:pic>
        <p:nvPicPr>
          <p:cNvPr id="13" name="Picture 2" descr="http://upload.wikimedia.org/wikipedia/commons/thumb/d/d9/Flag_of_Norway.svg/500px-Flag_of_Norway.svg.png"/>
          <p:cNvPicPr>
            <a:picLocks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flipV="1">
            <a:off x="8262392" y="-10093"/>
            <a:ext cx="1159337" cy="861683"/>
          </a:xfrm>
          <a:prstGeom prst="rect">
            <a:avLst/>
          </a:prstGeom>
          <a:noFill/>
          <a:effectLst>
            <a:outerShdw blurRad="317500" sx="103000" sy="103000" algn="ctr" rotWithShape="0">
              <a:prstClr val="black">
                <a:alpha val="35000"/>
              </a:prstClr>
            </a:outerShdw>
          </a:effectLst>
          <a:extLst>
            <a:ext uri="{909E8E84-426E-40dd-AFC4-6F175D3DCCD1}">
              <a14:hiddenFill xmlns:a14="http://schemas.microsoft.com/office/drawing/2010/main" xmlns="">
                <a:solidFill>
                  <a:srgbClr val="FFFFFF"/>
                </a:solidFill>
              </a14:hiddenFill>
            </a:ext>
          </a:extLst>
        </p:spPr>
      </p:pic>
      <p:pic>
        <p:nvPicPr>
          <p:cNvPr id="14" name="Picture 2" descr="http://upload.wikimedia.org/wikipedia/en/thumb/a/ae/Flag_of_the_United_Kingdom.svg/500px-Flag_of_the_United_Kingdom.svg.png"/>
          <p:cNvPicPr>
            <a:picLocks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3321468" y="273845"/>
            <a:ext cx="720000" cy="452837"/>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xmlns="">
                <a:solidFill>
                  <a:srgbClr val="FFFFFF"/>
                </a:solidFill>
              </a14:hiddenFill>
            </a:ext>
          </a:extLst>
        </p:spPr>
      </p:pic>
      <p:sp>
        <p:nvSpPr>
          <p:cNvPr id="6" name="TextBox 5"/>
          <p:cNvSpPr txBox="1"/>
          <p:nvPr/>
        </p:nvSpPr>
        <p:spPr>
          <a:xfrm>
            <a:off x="776194" y="2868424"/>
            <a:ext cx="1659493" cy="369332"/>
          </a:xfrm>
          <a:prstGeom prst="rect">
            <a:avLst/>
          </a:prstGeom>
          <a:noFill/>
        </p:spPr>
        <p:txBody>
          <a:bodyPr wrap="none" rtlCol="0">
            <a:spAutoFit/>
          </a:bodyPr>
          <a:lstStyle/>
          <a:p>
            <a:pPr algn="ctr"/>
            <a:r>
              <a:rPr lang="fr-CH" dirty="0" err="1" smtClean="0"/>
              <a:t>CamsTech</a:t>
            </a:r>
            <a:r>
              <a:rPr lang="fr-CH" dirty="0" smtClean="0"/>
              <a:t> Ltd</a:t>
            </a:r>
            <a:endParaRPr lang="en-GB" dirty="0"/>
          </a:p>
        </p:txBody>
      </p:sp>
      <p:pic>
        <p:nvPicPr>
          <p:cNvPr id="15" name="Picture 14"/>
          <p:cNvPicPr>
            <a:picLocks noChangeAspect="1"/>
          </p:cNvPicPr>
          <p:nvPr/>
        </p:nvPicPr>
        <p:blipFill>
          <a:blip r:embed="rId10"/>
          <a:stretch>
            <a:fillRect/>
          </a:stretch>
        </p:blipFill>
        <p:spPr>
          <a:xfrm>
            <a:off x="4979621" y="2103687"/>
            <a:ext cx="1704975" cy="485775"/>
          </a:xfrm>
          <a:prstGeom prst="rect">
            <a:avLst/>
          </a:prstGeom>
        </p:spPr>
      </p:pic>
      <p:pic>
        <p:nvPicPr>
          <p:cNvPr id="4098" name="Picture 2" descr="Neuschnee | We make snow."/>
          <p:cNvPicPr>
            <a:picLocks noChangeAspect="1" noChangeArrowheads="1"/>
          </p:cNvPicPr>
          <p:nvPr/>
        </p:nvPicPr>
        <p:blipFill>
          <a:blip r:embed="rId11">
            <a:extLst>
              <a:ext uri="{28A0092B-C50C-407E-A947-70E740481C1C}">
                <a14:useLocalDpi xmlns:a14="http://schemas.microsoft.com/office/drawing/2010/main"/>
              </a:ext>
            </a:extLst>
          </a:blip>
          <a:srcRect/>
          <a:stretch>
            <a:fillRect/>
          </a:stretch>
        </p:blipFill>
        <p:spPr bwMode="auto">
          <a:xfrm>
            <a:off x="4979621" y="3098925"/>
            <a:ext cx="2381250" cy="514351"/>
          </a:xfrm>
          <a:prstGeom prst="rect">
            <a:avLst/>
          </a:prstGeom>
          <a:noFill/>
          <a:extLst>
            <a:ext uri="{909E8E84-426E-40dd-AFC4-6F175D3DCCD1}">
              <a14:hiddenFill xmlns:a14="http://schemas.microsoft.com/office/drawing/2010/main" xmlns="">
                <a:solidFill>
                  <a:srgbClr val="FFFFFF"/>
                </a:solidFill>
              </a14:hiddenFill>
            </a:ext>
          </a:extLst>
        </p:spPr>
      </p:pic>
      <p:sp>
        <p:nvSpPr>
          <p:cNvPr id="17" name="AutoShape 6" descr="https://upload.wikimedia.org/wikipedia/en/c/c3/Flag_of_France.svg"/>
          <p:cNvSpPr>
            <a:spLocks noChangeAspect="1" noChangeArrowheads="1"/>
          </p:cNvSpPr>
          <p:nvPr/>
        </p:nvSpPr>
        <p:spPr bwMode="auto">
          <a:xfrm>
            <a:off x="155575" y="-1790700"/>
            <a:ext cx="5619750" cy="3743325"/>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4104" name="Picture 8" descr="http://cf.ltkcdn.net/kids/images/std/160685-145x97-france.gif"/>
          <p:cNvPicPr>
            <a:picLocks noChangeAspect="1" noChangeArrowheads="1"/>
          </p:cNvPicPr>
          <p:nvPr/>
        </p:nvPicPr>
        <p:blipFill>
          <a:blip r:embed="rId12" cstate="screen">
            <a:extLst>
              <a:ext uri="{28A0092B-C50C-407E-A947-70E740481C1C}">
                <a14:useLocalDpi xmlns:a14="http://schemas.microsoft.com/office/drawing/2010/main"/>
              </a:ext>
            </a:extLst>
          </a:blip>
          <a:srcRect/>
          <a:stretch>
            <a:fillRect/>
          </a:stretch>
        </p:blipFill>
        <p:spPr bwMode="auto">
          <a:xfrm>
            <a:off x="8257202" y="3812898"/>
            <a:ext cx="741839" cy="496265"/>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xmlns="">
                <a:solidFill>
                  <a:srgbClr val="FFFFFF"/>
                </a:solidFill>
              </a14:hiddenFill>
            </a:ext>
          </a:extLst>
        </p:spPr>
      </p:pic>
      <p:pic>
        <p:nvPicPr>
          <p:cNvPr id="4106" name="Picture 10" descr="Remote and proximity sensing solutions"/>
          <p:cNvPicPr>
            <a:picLocks noChangeAspect="1" noChangeArrowheads="1"/>
          </p:cNvPicPr>
          <p:nvPr/>
        </p:nvPicPr>
        <p:blipFill>
          <a:blip r:embed="rId13">
            <a:extLst>
              <a:ext uri="{28A0092B-C50C-407E-A947-70E740481C1C}">
                <a14:useLocalDpi xmlns:a14="http://schemas.microsoft.com/office/drawing/2010/main"/>
              </a:ext>
            </a:extLst>
          </a:blip>
          <a:srcRect/>
          <a:stretch>
            <a:fillRect/>
          </a:stretch>
        </p:blipFill>
        <p:spPr bwMode="auto">
          <a:xfrm>
            <a:off x="4600898" y="4619229"/>
            <a:ext cx="2466975" cy="447675"/>
          </a:xfrm>
          <a:prstGeom prst="rect">
            <a:avLst/>
          </a:prstGeom>
          <a:noFill/>
          <a:extLst>
            <a:ext uri="{909E8E84-426E-40dd-AFC4-6F175D3DCCD1}">
              <a14:hiddenFill xmlns:a14="http://schemas.microsoft.com/office/drawing/2010/main" xmlns="">
                <a:solidFill>
                  <a:srgbClr val="FFFFFF"/>
                </a:solidFill>
              </a14:hiddenFill>
            </a:ext>
          </a:extLst>
        </p:spPr>
      </p:pic>
      <p:pic>
        <p:nvPicPr>
          <p:cNvPr id="8" name="Picture 7" descr="Screen Shot 2016-01-08 at 16.05.12.png"/>
          <p:cNvPicPr>
            <a:picLocks noChangeAspect="1"/>
          </p:cNvPicPr>
          <p:nvPr/>
        </p:nvPicPr>
        <p:blipFill>
          <a:blip r:embed="rId14" cstate="email">
            <a:extLst>
              <a:ext uri="{28A0092B-C50C-407E-A947-70E740481C1C}">
                <a14:useLocalDpi xmlns:a14="http://schemas.microsoft.com/office/drawing/2010/main"/>
              </a:ext>
            </a:extLst>
          </a:blip>
          <a:stretch>
            <a:fillRect/>
          </a:stretch>
        </p:blipFill>
        <p:spPr>
          <a:xfrm>
            <a:off x="4600898" y="5393987"/>
            <a:ext cx="2462419" cy="679288"/>
          </a:xfrm>
          <a:prstGeom prst="rect">
            <a:avLst/>
          </a:prstGeom>
        </p:spPr>
      </p:pic>
    </p:spTree>
    <p:extLst>
      <p:ext uri="{BB962C8B-B14F-4D97-AF65-F5344CB8AC3E}">
        <p14:creationId xmlns:p14="http://schemas.microsoft.com/office/powerpoint/2010/main" val="84031707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9945" y="-96118"/>
            <a:ext cx="8226854" cy="940443"/>
          </a:xfrm>
        </p:spPr>
        <p:txBody>
          <a:bodyPr>
            <a:normAutofit/>
          </a:bodyPr>
          <a:lstStyle/>
          <a:p>
            <a:r>
              <a:rPr lang="en-US" sz="4400" b="1" dirty="0" err="1" smtClean="0"/>
              <a:t>Entrepreneurship@CERN</a:t>
            </a:r>
            <a:endParaRPr lang="en-US" b="1" dirty="0"/>
          </a:p>
        </p:txBody>
      </p:sp>
      <p:sp>
        <p:nvSpPr>
          <p:cNvPr id="3" name="Content Placeholder 2"/>
          <p:cNvSpPr>
            <a:spLocks noGrp="1"/>
          </p:cNvSpPr>
          <p:nvPr>
            <p:ph idx="1"/>
          </p:nvPr>
        </p:nvSpPr>
        <p:spPr>
          <a:xfrm>
            <a:off x="244550" y="844325"/>
            <a:ext cx="8750594" cy="5301294"/>
          </a:xfrm>
        </p:spPr>
        <p:txBody>
          <a:bodyPr>
            <a:normAutofit fontScale="92500" lnSpcReduction="10000"/>
          </a:bodyPr>
          <a:lstStyle/>
          <a:p>
            <a:pPr marL="0" indent="0">
              <a:buNone/>
            </a:pPr>
            <a:r>
              <a:rPr lang="en-US" sz="3600" dirty="0" smtClean="0"/>
              <a:t>S</a:t>
            </a:r>
            <a:r>
              <a:rPr lang="en-US" sz="3600" dirty="0" smtClean="0"/>
              <a:t>upport </a:t>
            </a:r>
            <a:r>
              <a:rPr lang="en-US" sz="3600" dirty="0" smtClean="0">
                <a:sym typeface="Wingdings"/>
              </a:rPr>
              <a:t>the entrepreneurial </a:t>
            </a:r>
            <a:r>
              <a:rPr lang="en-US" sz="3600" dirty="0" smtClean="0">
                <a:sym typeface="Wingdings"/>
              </a:rPr>
              <a:t>spirit </a:t>
            </a:r>
            <a:r>
              <a:rPr lang="en-US" sz="3600" dirty="0" smtClean="0">
                <a:sym typeface="Wingdings"/>
              </a:rPr>
              <a:t>through:</a:t>
            </a:r>
            <a:endParaRPr lang="en-US" sz="3600" dirty="0" smtClean="0">
              <a:sym typeface="Wingdings"/>
            </a:endParaRPr>
          </a:p>
          <a:p>
            <a:pPr marL="0" indent="0">
              <a:buNone/>
            </a:pPr>
            <a:endParaRPr lang="en-US" dirty="0"/>
          </a:p>
          <a:p>
            <a:pPr marL="0" indent="0">
              <a:buNone/>
            </a:pPr>
            <a:r>
              <a:rPr lang="en-US" dirty="0" smtClean="0"/>
              <a:t>Activities and events:</a:t>
            </a:r>
          </a:p>
          <a:p>
            <a:pPr marL="448056" lvl="1" indent="0">
              <a:buNone/>
            </a:pPr>
            <a:r>
              <a:rPr lang="en-US" dirty="0" smtClean="0"/>
              <a:t>Entrepreneurship meet-up</a:t>
            </a:r>
          </a:p>
          <a:p>
            <a:pPr marL="448056" lvl="1" indent="0">
              <a:buNone/>
            </a:pPr>
            <a:r>
              <a:rPr lang="en-US" dirty="0" smtClean="0"/>
              <a:t>Global </a:t>
            </a:r>
            <a:r>
              <a:rPr lang="en-US" dirty="0"/>
              <a:t>entrepreneurship week</a:t>
            </a:r>
          </a:p>
          <a:p>
            <a:pPr marL="448056" lvl="1" indent="0">
              <a:buNone/>
            </a:pPr>
            <a:r>
              <a:rPr lang="en-US" dirty="0" smtClean="0"/>
              <a:t>CERN</a:t>
            </a:r>
            <a:r>
              <a:rPr lang="en-US" dirty="0"/>
              <a:t>-NTNU Screening </a:t>
            </a:r>
            <a:r>
              <a:rPr lang="en-US" dirty="0" smtClean="0"/>
              <a:t>Week</a:t>
            </a:r>
            <a:endParaRPr lang="en-US" dirty="0"/>
          </a:p>
          <a:p>
            <a:pPr marL="448056" lvl="1" indent="0">
              <a:buNone/>
            </a:pPr>
            <a:r>
              <a:rPr lang="en-US" dirty="0"/>
              <a:t>Entrepreneurship </a:t>
            </a:r>
            <a:r>
              <a:rPr lang="en-US" dirty="0" smtClean="0"/>
              <a:t>support provided to THE Port </a:t>
            </a:r>
            <a:r>
              <a:rPr lang="en-US" dirty="0" err="1" smtClean="0"/>
              <a:t>Hackathon</a:t>
            </a:r>
            <a:r>
              <a:rPr lang="en-US" dirty="0" smtClean="0"/>
              <a:t> and </a:t>
            </a:r>
            <a:r>
              <a:rPr lang="en-US" dirty="0" err="1" smtClean="0"/>
              <a:t>IdeaSquare</a:t>
            </a:r>
            <a:r>
              <a:rPr lang="en-US" dirty="0" smtClean="0"/>
              <a:t> Challenge </a:t>
            </a:r>
            <a:r>
              <a:rPr lang="en-US" dirty="0"/>
              <a:t>Based Innovation </a:t>
            </a:r>
            <a:r>
              <a:rPr lang="en-US" dirty="0" err="1" smtClean="0"/>
              <a:t>Programmes</a:t>
            </a:r>
            <a:endParaRPr lang="en-US" dirty="0"/>
          </a:p>
          <a:p>
            <a:pPr marL="411480" lvl="1" indent="0">
              <a:buNone/>
            </a:pPr>
            <a:endParaRPr lang="en-US" dirty="0"/>
          </a:p>
          <a:p>
            <a:pPr marL="0" indent="0">
              <a:buNone/>
            </a:pPr>
            <a:r>
              <a:rPr lang="en-US" dirty="0" smtClean="0"/>
              <a:t>Material and documents</a:t>
            </a:r>
            <a:r>
              <a:rPr lang="en-US" dirty="0"/>
              <a:t> </a:t>
            </a:r>
            <a:r>
              <a:rPr lang="en-US" dirty="0" smtClean="0"/>
              <a:t>made available to CERN people:</a:t>
            </a:r>
          </a:p>
          <a:p>
            <a:pPr marL="411480" lvl="1" indent="0">
              <a:buNone/>
            </a:pPr>
            <a:r>
              <a:rPr lang="en-US" dirty="0" smtClean="0"/>
              <a:t>Business </a:t>
            </a:r>
            <a:r>
              <a:rPr lang="en-US" dirty="0"/>
              <a:t>plan package </a:t>
            </a:r>
            <a:r>
              <a:rPr lang="en-US" dirty="0" smtClean="0"/>
              <a:t>tailored for CERN scientists and </a:t>
            </a:r>
            <a:r>
              <a:rPr lang="en-US" dirty="0" smtClean="0"/>
              <a:t>engineers</a:t>
            </a:r>
          </a:p>
          <a:p>
            <a:pPr marL="411480" lvl="1" indent="0">
              <a:buNone/>
            </a:pPr>
            <a:r>
              <a:rPr lang="en-US" dirty="0" smtClean="0"/>
              <a:t>Financial </a:t>
            </a:r>
            <a:r>
              <a:rPr lang="en-US" dirty="0" smtClean="0"/>
              <a:t>spreadsheets for start-ups with explanations </a:t>
            </a:r>
            <a:endParaRPr lang="en-US" dirty="0"/>
          </a:p>
        </p:txBody>
      </p:sp>
    </p:spTree>
    <p:extLst>
      <p:ext uri="{BB962C8B-B14F-4D97-AF65-F5344CB8AC3E}">
        <p14:creationId xmlns:p14="http://schemas.microsoft.com/office/powerpoint/2010/main" val="135668408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6854" cy="940443"/>
          </a:xfrm>
        </p:spPr>
        <p:txBody>
          <a:bodyPr>
            <a:normAutofit/>
          </a:bodyPr>
          <a:lstStyle/>
          <a:p>
            <a:r>
              <a:rPr lang="en-US" sz="4400" b="1" dirty="0" smtClean="0"/>
              <a:t>Entrepreneurship Meet-Up</a:t>
            </a:r>
            <a:endParaRPr lang="en-US" sz="4400" b="1" dirty="0"/>
          </a:p>
        </p:txBody>
      </p:sp>
      <p:sp>
        <p:nvSpPr>
          <p:cNvPr id="3" name="Content Placeholder 2"/>
          <p:cNvSpPr>
            <a:spLocks noGrp="1"/>
          </p:cNvSpPr>
          <p:nvPr>
            <p:ph idx="1"/>
          </p:nvPr>
        </p:nvSpPr>
        <p:spPr>
          <a:xfrm>
            <a:off x="181282" y="955853"/>
            <a:ext cx="5198792" cy="5258338"/>
          </a:xfrm>
        </p:spPr>
        <p:txBody>
          <a:bodyPr>
            <a:normAutofit/>
          </a:bodyPr>
          <a:lstStyle/>
          <a:p>
            <a:pPr marL="0" indent="0">
              <a:buNone/>
            </a:pPr>
            <a:r>
              <a:rPr lang="en-US" sz="2400" dirty="0" smtClean="0"/>
              <a:t>Organized by KT </a:t>
            </a:r>
            <a:r>
              <a:rPr lang="en-US" sz="2400" dirty="0"/>
              <a:t>e</a:t>
            </a:r>
            <a:r>
              <a:rPr lang="en-US" sz="2400" dirty="0" smtClean="0"/>
              <a:t>very other </a:t>
            </a:r>
            <a:r>
              <a:rPr lang="en-US" sz="2400" dirty="0" smtClean="0"/>
              <a:t>Wednesday </a:t>
            </a:r>
            <a:r>
              <a:rPr lang="en-US" sz="2400" dirty="0" smtClean="0"/>
              <a:t>at 18:00</a:t>
            </a:r>
          </a:p>
          <a:p>
            <a:pPr marL="0" indent="0">
              <a:buNone/>
            </a:pPr>
            <a:endParaRPr lang="en-US" sz="2400" dirty="0"/>
          </a:p>
          <a:p>
            <a:pPr marL="0" indent="0">
              <a:buNone/>
            </a:pPr>
            <a:r>
              <a:rPr lang="en-US" sz="2400" dirty="0" smtClean="0"/>
              <a:t>For CERN people </a:t>
            </a:r>
            <a:r>
              <a:rPr lang="en-US" sz="2400" dirty="0"/>
              <a:t>interested </a:t>
            </a:r>
            <a:r>
              <a:rPr lang="en-US" sz="2400" dirty="0" smtClean="0"/>
              <a:t>in entrepreneurship</a:t>
            </a:r>
          </a:p>
          <a:p>
            <a:pPr marL="0" indent="0">
              <a:buNone/>
            </a:pPr>
            <a:endParaRPr lang="en-US" sz="2400" dirty="0"/>
          </a:p>
          <a:p>
            <a:pPr marL="0" indent="0">
              <a:buNone/>
            </a:pPr>
            <a:r>
              <a:rPr lang="en-US" sz="2400" dirty="0" smtClean="0"/>
              <a:t>Often with external </a:t>
            </a:r>
            <a:r>
              <a:rPr lang="en-US" sz="2400" dirty="0"/>
              <a:t>guest </a:t>
            </a:r>
            <a:r>
              <a:rPr lang="en-US" sz="2400" dirty="0" smtClean="0"/>
              <a:t>speakers</a:t>
            </a:r>
          </a:p>
          <a:p>
            <a:pPr marL="0" indent="0">
              <a:buNone/>
            </a:pPr>
            <a:endParaRPr lang="en-US" sz="2400" dirty="0"/>
          </a:p>
          <a:p>
            <a:pPr marL="0" indent="0">
              <a:buNone/>
            </a:pPr>
            <a:r>
              <a:rPr lang="en-US" sz="2400" dirty="0" smtClean="0"/>
              <a:t>Usually around 20 people per meet-up</a:t>
            </a:r>
          </a:p>
          <a:p>
            <a:pPr marL="0" indent="0">
              <a:buNone/>
            </a:pPr>
            <a:endParaRPr lang="en-US" sz="2400" dirty="0"/>
          </a:p>
          <a:p>
            <a:pPr marL="0" indent="0">
              <a:buNone/>
            </a:pPr>
            <a:r>
              <a:rPr lang="en-US" sz="2400" dirty="0" smtClean="0"/>
              <a:t>120 people on mailing list</a:t>
            </a:r>
            <a:endParaRPr lang="en-US" sz="2400" dirty="0"/>
          </a:p>
        </p:txBody>
      </p:sp>
      <p:pic>
        <p:nvPicPr>
          <p:cNvPr id="4" name="Content Placeholder 3" descr="DSC01981.JP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5019812" y="1161575"/>
            <a:ext cx="3664242" cy="2408037"/>
          </a:xfrm>
          <a:prstGeom prst="rect">
            <a:avLst/>
          </a:prstGeom>
        </p:spPr>
      </p:pic>
      <p:sp>
        <p:nvSpPr>
          <p:cNvPr id="5" name="Content Placeholder 2"/>
          <p:cNvSpPr txBox="1">
            <a:spLocks/>
          </p:cNvSpPr>
          <p:nvPr/>
        </p:nvSpPr>
        <p:spPr>
          <a:xfrm>
            <a:off x="5019812" y="3716316"/>
            <a:ext cx="3664242" cy="2388504"/>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b="0" i="0" kern="1200">
                <a:solidFill>
                  <a:schemeClr val="tx2">
                    <a:lumMod val="75000"/>
                  </a:schemeClr>
                </a:solidFill>
                <a:latin typeface="Helvetica Neue Light"/>
                <a:ea typeface="+mn-ea"/>
                <a:cs typeface="Helvetica Neue Light"/>
              </a:defRPr>
            </a:lvl1pPr>
            <a:lvl2pPr marL="742950" indent="-285750" algn="l" defTabSz="457200" rtl="0" eaLnBrk="1" latinLnBrk="0" hangingPunct="1">
              <a:spcBef>
                <a:spcPct val="20000"/>
              </a:spcBef>
              <a:buFont typeface="Arial"/>
              <a:buChar char="–"/>
              <a:defRPr sz="2800" b="0" i="0" kern="1200">
                <a:solidFill>
                  <a:schemeClr val="tx2">
                    <a:lumMod val="75000"/>
                  </a:schemeClr>
                </a:solidFill>
                <a:latin typeface="Helvetica Neue Light"/>
                <a:ea typeface="+mn-ea"/>
                <a:cs typeface="Helvetica Neue Light"/>
              </a:defRPr>
            </a:lvl2pPr>
            <a:lvl3pPr marL="1143000" indent="-228600" algn="l" defTabSz="457200" rtl="0" eaLnBrk="1" latinLnBrk="0" hangingPunct="1">
              <a:spcBef>
                <a:spcPct val="20000"/>
              </a:spcBef>
              <a:buFont typeface="Arial"/>
              <a:buChar char="•"/>
              <a:defRPr sz="2400" b="0" i="0" kern="1200">
                <a:solidFill>
                  <a:schemeClr val="tx2">
                    <a:lumMod val="75000"/>
                  </a:schemeClr>
                </a:solidFill>
                <a:latin typeface="Helvetica Neue Light"/>
                <a:ea typeface="+mn-ea"/>
                <a:cs typeface="Helvetica Neue Light"/>
              </a:defRPr>
            </a:lvl3pPr>
            <a:lvl4pPr marL="1600200" indent="-228600" algn="l" defTabSz="457200" rtl="0" eaLnBrk="1" latinLnBrk="0" hangingPunct="1">
              <a:spcBef>
                <a:spcPct val="20000"/>
              </a:spcBef>
              <a:buFont typeface="Arial"/>
              <a:buChar char="–"/>
              <a:defRPr sz="2000" b="0" i="0" kern="1200">
                <a:solidFill>
                  <a:schemeClr val="tx2">
                    <a:lumMod val="75000"/>
                  </a:schemeClr>
                </a:solidFill>
                <a:latin typeface="Helvetica Neue Light"/>
                <a:ea typeface="+mn-ea"/>
                <a:cs typeface="Helvetica Neue Light"/>
              </a:defRPr>
            </a:lvl4pPr>
            <a:lvl5pPr marL="2057400" indent="-228600" algn="l" defTabSz="457200" rtl="0" eaLnBrk="1" latinLnBrk="0" hangingPunct="1">
              <a:spcBef>
                <a:spcPct val="20000"/>
              </a:spcBef>
              <a:buFont typeface="Arial"/>
              <a:buChar char="»"/>
              <a:defRPr sz="2000" b="0" i="0" kern="1200">
                <a:solidFill>
                  <a:schemeClr val="tx2">
                    <a:lumMod val="75000"/>
                  </a:schemeClr>
                </a:solidFill>
                <a:latin typeface="Helvetica Neue Light"/>
                <a:ea typeface="+mn-ea"/>
                <a:cs typeface="Helvetica Neue Ligh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a:buFont typeface="Arial"/>
              <a:buNone/>
            </a:pPr>
            <a:r>
              <a:rPr lang="en-US" sz="2400" dirty="0" smtClean="0">
                <a:solidFill>
                  <a:schemeClr val="accent1">
                    <a:lumMod val="50000"/>
                  </a:schemeClr>
                </a:solidFill>
                <a:latin typeface="Gill Sans" charset="0"/>
                <a:ea typeface="Gill Sans" charset="0"/>
                <a:cs typeface="Gill Sans" charset="0"/>
              </a:rPr>
              <a:t>Pitching competition: </a:t>
            </a:r>
            <a:endParaRPr lang="en-US" sz="2400" dirty="0">
              <a:solidFill>
                <a:schemeClr val="accent1">
                  <a:lumMod val="50000"/>
                </a:schemeClr>
              </a:solidFill>
              <a:latin typeface="Gill Sans" charset="0"/>
              <a:ea typeface="Gill Sans" charset="0"/>
              <a:cs typeface="Gill Sans" charset="0"/>
            </a:endParaRPr>
          </a:p>
          <a:p>
            <a:pPr marL="0" indent="0" algn="r">
              <a:buFont typeface="Arial"/>
              <a:buNone/>
            </a:pPr>
            <a:r>
              <a:rPr lang="en-US" sz="2400" dirty="0" smtClean="0">
                <a:solidFill>
                  <a:schemeClr val="accent1">
                    <a:lumMod val="50000"/>
                  </a:schemeClr>
                </a:solidFill>
                <a:latin typeface="Gill Sans" charset="0"/>
                <a:ea typeface="Gill Sans" charset="0"/>
                <a:cs typeface="Gill Sans" charset="0"/>
              </a:rPr>
              <a:t>8</a:t>
            </a:r>
            <a:r>
              <a:rPr lang="en-US" sz="2400" baseline="30000" dirty="0" smtClean="0">
                <a:solidFill>
                  <a:schemeClr val="accent1">
                    <a:lumMod val="50000"/>
                  </a:schemeClr>
                </a:solidFill>
                <a:latin typeface="Gill Sans" charset="0"/>
                <a:ea typeface="Gill Sans" charset="0"/>
                <a:cs typeface="Gill Sans" charset="0"/>
              </a:rPr>
              <a:t>th</a:t>
            </a:r>
            <a:r>
              <a:rPr lang="en-US" sz="2400" dirty="0" smtClean="0">
                <a:solidFill>
                  <a:schemeClr val="accent1">
                    <a:lumMod val="50000"/>
                  </a:schemeClr>
                </a:solidFill>
                <a:latin typeface="Gill Sans" charset="0"/>
                <a:ea typeface="Gill Sans" charset="0"/>
                <a:cs typeface="Gill Sans" charset="0"/>
              </a:rPr>
              <a:t> of July 2015</a:t>
            </a:r>
          </a:p>
          <a:p>
            <a:pPr marL="0" indent="0" algn="r">
              <a:buFont typeface="Arial"/>
              <a:buNone/>
            </a:pPr>
            <a:r>
              <a:rPr lang="en-US" sz="2400" dirty="0" smtClean="0">
                <a:solidFill>
                  <a:schemeClr val="accent1">
                    <a:lumMod val="50000"/>
                  </a:schemeClr>
                </a:solidFill>
                <a:latin typeface="Gill Sans" charset="0"/>
                <a:ea typeface="Gill Sans" charset="0"/>
                <a:cs typeface="Gill Sans" charset="0"/>
              </a:rPr>
              <a:t>13 Participants </a:t>
            </a:r>
          </a:p>
          <a:p>
            <a:pPr marL="0" indent="0" algn="r">
              <a:buFont typeface="Arial"/>
              <a:buNone/>
            </a:pPr>
            <a:r>
              <a:rPr lang="en-US" sz="2400" dirty="0" smtClean="0">
                <a:solidFill>
                  <a:schemeClr val="accent1">
                    <a:lumMod val="50000"/>
                  </a:schemeClr>
                </a:solidFill>
                <a:latin typeface="Gill Sans" charset="0"/>
                <a:ea typeface="Gill Sans" charset="0"/>
                <a:cs typeface="Gill Sans" charset="0"/>
              </a:rPr>
              <a:t>~60 in the audience</a:t>
            </a:r>
            <a:endParaRPr lang="en-US" sz="2400" dirty="0">
              <a:solidFill>
                <a:schemeClr val="accent1">
                  <a:lumMod val="50000"/>
                </a:schemeClr>
              </a:solidFill>
              <a:latin typeface="Gill Sans" charset="0"/>
              <a:ea typeface="Gill Sans" charset="0"/>
              <a:cs typeface="Gill Sans" charset="0"/>
            </a:endParaRPr>
          </a:p>
        </p:txBody>
      </p:sp>
    </p:spTree>
    <p:extLst>
      <p:ext uri="{BB962C8B-B14F-4D97-AF65-F5344CB8AC3E}">
        <p14:creationId xmlns:p14="http://schemas.microsoft.com/office/powerpoint/2010/main" val="48057288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cstate="screen">
            <a:extLst>
              <a:ext uri="{28A0092B-C50C-407E-A947-70E740481C1C}">
                <a14:useLocalDpi xmlns:a14="http://schemas.microsoft.com/office/drawing/2010/main"/>
              </a:ext>
            </a:extLst>
          </a:blip>
          <a:srcRect b="11633"/>
          <a:stretch/>
        </p:blipFill>
        <p:spPr>
          <a:xfrm>
            <a:off x="467833" y="3984639"/>
            <a:ext cx="6645349" cy="1842000"/>
          </a:xfrm>
          <a:prstGeom prst="rect">
            <a:avLst/>
          </a:prstGeom>
        </p:spPr>
      </p:pic>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67834" y="707490"/>
            <a:ext cx="6645348" cy="3530177"/>
          </a:xfrm>
          <a:prstGeom prst="rect">
            <a:avLst/>
          </a:prstGeom>
        </p:spPr>
      </p:pic>
      <p:sp>
        <p:nvSpPr>
          <p:cNvPr id="6" name="TextBox 5"/>
          <p:cNvSpPr txBox="1"/>
          <p:nvPr/>
        </p:nvSpPr>
        <p:spPr>
          <a:xfrm>
            <a:off x="7113182" y="5797829"/>
            <a:ext cx="1774845" cy="461665"/>
          </a:xfrm>
          <a:prstGeom prst="rect">
            <a:avLst/>
          </a:prstGeom>
          <a:noFill/>
        </p:spPr>
        <p:txBody>
          <a:bodyPr wrap="none" rtlCol="0">
            <a:spAutoFit/>
          </a:bodyPr>
          <a:lstStyle/>
          <a:p>
            <a:r>
              <a:rPr lang="fr-CH" sz="2400" dirty="0" smtClean="0"/>
              <a:t>http://tind.io</a:t>
            </a:r>
            <a:endParaRPr lang="en-GB" sz="2400" dirty="0"/>
          </a:p>
        </p:txBody>
      </p:sp>
      <p:sp>
        <p:nvSpPr>
          <p:cNvPr id="7" name="Title 1"/>
          <p:cNvSpPr>
            <a:spLocks noGrp="1"/>
          </p:cNvSpPr>
          <p:nvPr>
            <p:ph type="title"/>
          </p:nvPr>
        </p:nvSpPr>
        <p:spPr>
          <a:xfrm>
            <a:off x="127591" y="-78952"/>
            <a:ext cx="8226854" cy="940443"/>
          </a:xfrm>
        </p:spPr>
        <p:txBody>
          <a:bodyPr>
            <a:normAutofit/>
          </a:bodyPr>
          <a:lstStyle/>
          <a:p>
            <a:r>
              <a:rPr lang="fr-CH" sz="3600" b="1" dirty="0" smtClean="0"/>
              <a:t>TIND Technologies</a:t>
            </a:r>
            <a:endParaRPr lang="en-GB" sz="3600" b="1" dirty="0"/>
          </a:p>
        </p:txBody>
      </p:sp>
      <p:pic>
        <p:nvPicPr>
          <p:cNvPr id="8" name="Picture 7" descr="http://www.teraranger.com/wp-content/uploads/2015/08/DonorsSpinoff.jp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7113182" y="696545"/>
            <a:ext cx="1890054" cy="1890054"/>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p:cNvPicPr>
            <a:picLocks noChangeAspect="1"/>
          </p:cNvPicPr>
          <p:nvPr/>
        </p:nvPicPr>
        <p:blipFill>
          <a:blip r:embed="rId5"/>
          <a:stretch>
            <a:fillRect/>
          </a:stretch>
        </p:blipFill>
        <p:spPr>
          <a:xfrm>
            <a:off x="779271" y="2060813"/>
            <a:ext cx="4216624" cy="1288013"/>
          </a:xfrm>
          <a:prstGeom prst="rect">
            <a:avLst/>
          </a:prstGeom>
          <a:ln>
            <a:noFill/>
          </a:ln>
          <a:effectLst>
            <a:outerShdw blurRad="292100" dist="139700" dir="2700000" algn="tl" rotWithShape="0">
              <a:srgbClr val="333333">
                <a:alpha val="65000"/>
              </a:srgbClr>
            </a:outerShdw>
          </a:effectLst>
        </p:spPr>
      </p:pic>
      <p:pic>
        <p:nvPicPr>
          <p:cNvPr id="10" name="Picture 9"/>
          <p:cNvPicPr>
            <a:picLocks noChangeAspect="1"/>
          </p:cNvPicPr>
          <p:nvPr/>
        </p:nvPicPr>
        <p:blipFill>
          <a:blip r:embed="rId6"/>
          <a:stretch>
            <a:fillRect/>
          </a:stretch>
        </p:blipFill>
        <p:spPr>
          <a:xfrm rot="21312624">
            <a:off x="2507765" y="2457091"/>
            <a:ext cx="4419600" cy="1457325"/>
          </a:xfrm>
          <a:prstGeom prst="rect">
            <a:avLst/>
          </a:prstGeom>
          <a:ln>
            <a:noFill/>
          </a:ln>
          <a:effectLst>
            <a:outerShdw blurRad="292100" dist="139700" dir="2700000" algn="tl" rotWithShape="0">
              <a:srgbClr val="333333">
                <a:alpha val="65000"/>
              </a:srgbClr>
            </a:outerShdw>
          </a:effectLst>
        </p:spPr>
      </p:pic>
      <p:pic>
        <p:nvPicPr>
          <p:cNvPr id="11" name="Picture 10"/>
          <p:cNvPicPr>
            <a:picLocks noChangeAspect="1"/>
          </p:cNvPicPr>
          <p:nvPr/>
        </p:nvPicPr>
        <p:blipFill>
          <a:blip r:embed="rId7"/>
          <a:stretch>
            <a:fillRect/>
          </a:stretch>
        </p:blipFill>
        <p:spPr>
          <a:xfrm rot="364874">
            <a:off x="542033" y="3530839"/>
            <a:ext cx="7007836" cy="840056"/>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8075077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ttps://cds.cern.ch/record/2134039/files/image001_image.jpg?subformat=icon"/>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616147" y="1861251"/>
            <a:ext cx="6018029" cy="4018618"/>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rot="16200000">
            <a:off x="5842660" y="3770202"/>
            <a:ext cx="3352200" cy="230832"/>
          </a:xfrm>
          <a:prstGeom prst="rect">
            <a:avLst/>
          </a:prstGeom>
          <a:noFill/>
        </p:spPr>
        <p:txBody>
          <a:bodyPr wrap="none" rtlCol="0">
            <a:spAutoFit/>
          </a:bodyPr>
          <a:lstStyle/>
          <a:p>
            <a:r>
              <a:rPr lang="en-US" sz="900" dirty="0" smtClean="0">
                <a:solidFill>
                  <a:schemeClr val="bg1"/>
                </a:solidFill>
              </a:rPr>
              <a:t>Photo Salvatore Fiore https</a:t>
            </a:r>
            <a:r>
              <a:rPr lang="en-US" sz="900" dirty="0">
                <a:solidFill>
                  <a:schemeClr val="bg1"/>
                </a:solidFill>
              </a:rPr>
              <a:t>://</a:t>
            </a:r>
            <a:r>
              <a:rPr lang="en-US" sz="900" dirty="0" err="1">
                <a:solidFill>
                  <a:schemeClr val="bg1"/>
                </a:solidFill>
              </a:rPr>
              <a:t>www.flickr.com</a:t>
            </a:r>
            <a:r>
              <a:rPr lang="en-US" sz="900" dirty="0">
                <a:solidFill>
                  <a:schemeClr val="bg1"/>
                </a:solidFill>
              </a:rPr>
              <a:t>/photos/</a:t>
            </a:r>
            <a:r>
              <a:rPr lang="en-US" sz="900" dirty="0" err="1">
                <a:solidFill>
                  <a:schemeClr val="bg1"/>
                </a:solidFill>
              </a:rPr>
              <a:t>salvafiore</a:t>
            </a:r>
            <a:endParaRPr lang="en-US" sz="900" dirty="0">
              <a:solidFill>
                <a:schemeClr val="bg1"/>
              </a:solidFill>
            </a:endParaRPr>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a:ext>
            </a:extLst>
          </a:blip>
          <a:srcRect l="14139" t="11783" r="14425" b="59756"/>
          <a:stretch/>
        </p:blipFill>
        <p:spPr>
          <a:xfrm>
            <a:off x="1616147" y="0"/>
            <a:ext cx="6018029" cy="2209518"/>
          </a:xfrm>
          <a:prstGeom prst="rect">
            <a:avLst/>
          </a:prstGeom>
        </p:spPr>
      </p:pic>
    </p:spTree>
    <p:extLst>
      <p:ext uri="{BB962C8B-B14F-4D97-AF65-F5344CB8AC3E}">
        <p14:creationId xmlns:p14="http://schemas.microsoft.com/office/powerpoint/2010/main" val="11890805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sz="4400" b="1" dirty="0" smtClean="0"/>
              <a:t>Communication</a:t>
            </a:r>
            <a:endParaRPr lang="en-GB" b="1" dirty="0"/>
          </a:p>
        </p:txBody>
      </p:sp>
      <p:pic>
        <p:nvPicPr>
          <p:cNvPr id="5" name="Picture 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29388" y="1347631"/>
            <a:ext cx="3240999" cy="4577641"/>
          </a:xfrm>
          <a:prstGeom prst="rect">
            <a:avLst/>
          </a:prstGeom>
          <a:ln>
            <a:solidFill>
              <a:schemeClr val="bg2">
                <a:lumMod val="50000"/>
              </a:schemeClr>
            </a:solidFill>
          </a:ln>
          <a:effectLst>
            <a:outerShdw blurRad="292100" dist="139700" dir="2700000" algn="tl" rotWithShape="0">
              <a:srgbClr val="333333">
                <a:alpha val="65000"/>
              </a:srgbClr>
            </a:outerShdw>
          </a:effectLst>
        </p:spPr>
      </p:pic>
      <p:pic>
        <p:nvPicPr>
          <p:cNvPr id="3" name="Picture 2" descr="Screen Shot 2016-03-14 at 22.07.57.png"/>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731487" y="1424763"/>
            <a:ext cx="3530011" cy="3498111"/>
          </a:xfrm>
          <a:prstGeom prst="rect">
            <a:avLst/>
          </a:prstGeom>
          <a:ln>
            <a:solidFill>
              <a:schemeClr val="bg2">
                <a:lumMod val="50000"/>
              </a:schemeClr>
            </a:solidFill>
          </a:ln>
          <a:effectLst>
            <a:outerShdw blurRad="50800" dist="76200" dir="2700000" algn="tl" rotWithShape="0">
              <a:prstClr val="black">
                <a:alpha val="40000"/>
              </a:prstClr>
            </a:outerShdw>
          </a:effectLst>
        </p:spPr>
      </p:pic>
    </p:spTree>
    <p:extLst>
      <p:ext uri="{BB962C8B-B14F-4D97-AF65-F5344CB8AC3E}">
        <p14:creationId xmlns:p14="http://schemas.microsoft.com/office/powerpoint/2010/main" val="93920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87762" y="29458"/>
            <a:ext cx="8226854" cy="940443"/>
          </a:xfrm>
        </p:spPr>
        <p:txBody>
          <a:bodyPr>
            <a:normAutofit/>
          </a:bodyPr>
          <a:lstStyle/>
          <a:p>
            <a:pPr lvl="0"/>
            <a:r>
              <a:rPr lang="en-US" sz="4400" b="1" dirty="0" smtClean="0"/>
              <a:t>SME network</a:t>
            </a:r>
            <a:endParaRPr lang="en-US" sz="4400" b="1" dirty="0"/>
          </a:p>
        </p:txBody>
      </p:sp>
      <p:sp>
        <p:nvSpPr>
          <p:cNvPr id="2" name="TextBox 1"/>
          <p:cNvSpPr txBox="1"/>
          <p:nvPr/>
        </p:nvSpPr>
        <p:spPr>
          <a:xfrm>
            <a:off x="189321" y="1052622"/>
            <a:ext cx="3649032" cy="3785652"/>
          </a:xfrm>
          <a:prstGeom prst="rect">
            <a:avLst/>
          </a:prstGeom>
          <a:noFill/>
        </p:spPr>
        <p:txBody>
          <a:bodyPr wrap="square" rtlCol="0">
            <a:spAutoFit/>
          </a:bodyPr>
          <a:lstStyle/>
          <a:p>
            <a:r>
              <a:rPr lang="en-GB" sz="2400" dirty="0" smtClean="0">
                <a:latin typeface="Gill Sans" charset="0"/>
                <a:ea typeface="Gill Sans" charset="0"/>
                <a:cs typeface="Gill Sans" charset="0"/>
              </a:rPr>
              <a:t>Downloadable </a:t>
            </a:r>
            <a:r>
              <a:rPr lang="en-GB" sz="2400" dirty="0" smtClean="0">
                <a:latin typeface="Gill Sans" charset="0"/>
                <a:ea typeface="Gill Sans" charset="0"/>
                <a:cs typeface="Gill Sans" charset="0"/>
              </a:rPr>
              <a:t>bi-annual </a:t>
            </a:r>
            <a:r>
              <a:rPr lang="en-GB" sz="2400" dirty="0" smtClean="0">
                <a:latin typeface="Gill Sans" charset="0"/>
                <a:ea typeface="Gill Sans" charset="0"/>
                <a:cs typeface="Gill Sans" charset="0"/>
              </a:rPr>
              <a:t/>
            </a:r>
            <a:br>
              <a:rPr lang="en-GB" sz="2400" dirty="0" smtClean="0">
                <a:latin typeface="Gill Sans" charset="0"/>
                <a:ea typeface="Gill Sans" charset="0"/>
                <a:cs typeface="Gill Sans" charset="0"/>
              </a:rPr>
            </a:br>
            <a:r>
              <a:rPr lang="en-GB" sz="2400" dirty="0" smtClean="0">
                <a:latin typeface="Gill Sans" charset="0"/>
                <a:ea typeface="Gill Sans" charset="0"/>
                <a:cs typeface="Gill Sans" charset="0"/>
              </a:rPr>
              <a:t>KT </a:t>
            </a:r>
            <a:r>
              <a:rPr lang="en-GB" sz="2400" dirty="0" smtClean="0">
                <a:latin typeface="Gill Sans" charset="0"/>
                <a:ea typeface="Gill Sans" charset="0"/>
                <a:cs typeface="Gill Sans" charset="0"/>
              </a:rPr>
              <a:t>newsletter </a:t>
            </a:r>
            <a:endParaRPr lang="en-GB" sz="2400" dirty="0" smtClean="0">
              <a:latin typeface="Gill Sans" charset="0"/>
              <a:ea typeface="Gill Sans" charset="0"/>
              <a:cs typeface="Gill Sans" charset="0"/>
            </a:endParaRPr>
          </a:p>
          <a:p>
            <a:endParaRPr lang="en-GB" sz="2400" dirty="0">
              <a:latin typeface="Gill Sans" charset="0"/>
              <a:ea typeface="Gill Sans" charset="0"/>
              <a:cs typeface="Gill Sans" charset="0"/>
            </a:endParaRPr>
          </a:p>
          <a:p>
            <a:r>
              <a:rPr lang="en-GB" sz="2400" dirty="0" smtClean="0">
                <a:latin typeface="Gill Sans" charset="0"/>
                <a:ea typeface="Gill Sans" charset="0"/>
                <a:cs typeface="Gill Sans" charset="0"/>
              </a:rPr>
              <a:t>(allows to </a:t>
            </a:r>
            <a:r>
              <a:rPr lang="en-GB" sz="2400" dirty="0" smtClean="0">
                <a:latin typeface="Gill Sans" charset="0"/>
                <a:ea typeface="Gill Sans" charset="0"/>
                <a:cs typeface="Gill Sans" charset="0"/>
              </a:rPr>
              <a:t>create </a:t>
            </a:r>
            <a:r>
              <a:rPr lang="en-GB" sz="2400" dirty="0" smtClean="0">
                <a:latin typeface="Gill Sans" charset="0"/>
                <a:ea typeface="Gill Sans" charset="0"/>
                <a:cs typeface="Gill Sans" charset="0"/>
              </a:rPr>
              <a:t>an </a:t>
            </a:r>
            <a:br>
              <a:rPr lang="en-GB" sz="2400" dirty="0" smtClean="0">
                <a:latin typeface="Gill Sans" charset="0"/>
                <a:ea typeface="Gill Sans" charset="0"/>
                <a:cs typeface="Gill Sans" charset="0"/>
              </a:rPr>
            </a:br>
            <a:r>
              <a:rPr lang="en-GB" sz="2400" dirty="0" smtClean="0">
                <a:latin typeface="Gill Sans" charset="0"/>
                <a:ea typeface="Gill Sans" charset="0"/>
                <a:cs typeface="Gill Sans" charset="0"/>
              </a:rPr>
              <a:t>internal database </a:t>
            </a:r>
            <a:r>
              <a:rPr lang="en-GB" sz="2400" dirty="0" smtClean="0">
                <a:latin typeface="Gill Sans" charset="0"/>
                <a:ea typeface="Gill Sans" charset="0"/>
                <a:cs typeface="Gill Sans" charset="0"/>
              </a:rPr>
              <a:t>of </a:t>
            </a:r>
            <a:r>
              <a:rPr lang="en-GB" sz="2400" dirty="0" smtClean="0">
                <a:latin typeface="Gill Sans" charset="0"/>
                <a:ea typeface="Gill Sans" charset="0"/>
                <a:cs typeface="Gill Sans" charset="0"/>
              </a:rPr>
              <a:t>SMEs)</a:t>
            </a:r>
            <a:endParaRPr lang="en-GB" sz="2400" dirty="0">
              <a:latin typeface="Gill Sans" charset="0"/>
              <a:ea typeface="Gill Sans" charset="0"/>
              <a:cs typeface="Gill Sans" charset="0"/>
            </a:endParaRPr>
          </a:p>
          <a:p>
            <a:endParaRPr lang="en-GB" sz="2400" dirty="0" smtClean="0">
              <a:latin typeface="Gill Sans" charset="0"/>
              <a:ea typeface="Gill Sans" charset="0"/>
              <a:cs typeface="Gill Sans" charset="0"/>
            </a:endParaRPr>
          </a:p>
          <a:p>
            <a:endParaRPr lang="en-GB" sz="2400" dirty="0" smtClean="0">
              <a:latin typeface="Gill Sans" charset="0"/>
              <a:ea typeface="Gill Sans" charset="0"/>
              <a:cs typeface="Gill Sans" charset="0"/>
            </a:endParaRPr>
          </a:p>
          <a:p>
            <a:r>
              <a:rPr lang="en-GB" sz="2400" dirty="0" smtClean="0">
                <a:latin typeface="Gill Sans" charset="0"/>
                <a:ea typeface="Gill Sans" charset="0"/>
                <a:cs typeface="Gill Sans" charset="0"/>
              </a:rPr>
              <a:t>Accessible </a:t>
            </a:r>
            <a:r>
              <a:rPr lang="en-GB" sz="2400" dirty="0" smtClean="0">
                <a:latin typeface="Gill Sans" charset="0"/>
                <a:ea typeface="Gill Sans" charset="0"/>
                <a:cs typeface="Gill Sans" charset="0"/>
              </a:rPr>
              <a:t>also to large corporations, research centres, universities, etc.  </a:t>
            </a:r>
            <a:endParaRPr lang="en-GB" sz="2400" dirty="0">
              <a:latin typeface="Gill Sans" charset="0"/>
              <a:ea typeface="Gill Sans" charset="0"/>
              <a:cs typeface="Gill Sans" charset="0"/>
            </a:endParaRPr>
          </a:p>
        </p:txBody>
      </p:sp>
      <p:pic>
        <p:nvPicPr>
          <p:cNvPr id="4" name="Picture 3"/>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3936936" y="969901"/>
            <a:ext cx="5068841" cy="4431438"/>
          </a:xfrm>
          <a:prstGeom prst="rect">
            <a:avLst/>
          </a:prstGeom>
          <a:ln>
            <a:solidFill>
              <a:schemeClr val="bg2">
                <a:lumMod val="50000"/>
              </a:schemeClr>
            </a:solidFill>
          </a:ln>
        </p:spPr>
      </p:pic>
    </p:spTree>
    <p:extLst>
      <p:ext uri="{BB962C8B-B14F-4D97-AF65-F5344CB8AC3E}">
        <p14:creationId xmlns:p14="http://schemas.microsoft.com/office/powerpoint/2010/main" val="14715361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fill="hold"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 name="Shape 80"/>
          <p:cNvSpPr/>
          <p:nvPr/>
        </p:nvSpPr>
        <p:spPr>
          <a:xfrm>
            <a:off x="311467" y="0"/>
            <a:ext cx="7836694" cy="1293019"/>
          </a:xfrm>
          <a:prstGeom prst="rect">
            <a:avLst/>
          </a:prstGeom>
          <a:ln w="12700">
            <a:miter lim="400000"/>
          </a:ln>
          <a:extLst>
            <a:ext uri="{C572A759-6A51-4108-AA02-DFA0A04FC94B}">
              <ma14:wrappingTextBoxFlag xmlns:ma14="http://schemas.microsoft.com/office/mac/drawingml/2011/main" val="1"/>
            </a:ext>
          </a:extLst>
        </p:spPr>
        <p:txBody>
          <a:bodyPr lIns="28575" tIns="28575" rIns="28575" bIns="28575" anchor="ctr"/>
          <a:lstStyle>
            <a:lvl1pPr algn="l">
              <a:defRPr sz="7600" b="1" spc="-380">
                <a:latin typeface="+mn-lt"/>
                <a:ea typeface="+mn-ea"/>
                <a:cs typeface="+mn-cs"/>
                <a:sym typeface="ArialUnicodeMS"/>
              </a:defRPr>
            </a:lvl1pPr>
          </a:lstStyle>
          <a:p>
            <a:pPr lvl="0">
              <a:defRPr sz="1800" b="0" spc="0"/>
            </a:pPr>
            <a:endParaRPr sz="4275" spc="-214" dirty="0"/>
          </a:p>
        </p:txBody>
      </p:sp>
      <p:sp>
        <p:nvSpPr>
          <p:cNvPr id="3" name="Title 2"/>
          <p:cNvSpPr>
            <a:spLocks noGrp="1"/>
          </p:cNvSpPr>
          <p:nvPr>
            <p:ph type="title"/>
          </p:nvPr>
        </p:nvSpPr>
        <p:spPr>
          <a:xfrm>
            <a:off x="116387" y="76220"/>
            <a:ext cx="8226854" cy="940443"/>
          </a:xfrm>
        </p:spPr>
        <p:txBody>
          <a:bodyPr>
            <a:normAutofit/>
          </a:bodyPr>
          <a:lstStyle/>
          <a:p>
            <a:pPr lvl="0"/>
            <a:r>
              <a:rPr lang="en-US" sz="4400" b="1" dirty="0" smtClean="0"/>
              <a:t>SME network</a:t>
            </a:r>
            <a:endParaRPr lang="en-US" sz="4400" b="1" dirty="0"/>
          </a:p>
        </p:txBody>
      </p:sp>
      <p:sp>
        <p:nvSpPr>
          <p:cNvPr id="8" name="Rectangle 7"/>
          <p:cNvSpPr/>
          <p:nvPr/>
        </p:nvSpPr>
        <p:spPr>
          <a:xfrm>
            <a:off x="311467" y="2958463"/>
            <a:ext cx="8226853" cy="3062721"/>
          </a:xfrm>
          <a:prstGeom prst="rect">
            <a:avLst/>
          </a:prstGeom>
          <a:solidFill>
            <a:schemeClr val="bg1">
              <a:alpha val="65000"/>
            </a:schemeClr>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2" name="TextBox 1"/>
          <p:cNvSpPr txBox="1"/>
          <p:nvPr/>
        </p:nvSpPr>
        <p:spPr>
          <a:xfrm>
            <a:off x="116387" y="2036480"/>
            <a:ext cx="5242581" cy="3108543"/>
          </a:xfrm>
          <a:prstGeom prst="rect">
            <a:avLst/>
          </a:prstGeom>
          <a:noFill/>
        </p:spPr>
        <p:txBody>
          <a:bodyPr wrap="square" rtlCol="0">
            <a:spAutoFit/>
          </a:bodyPr>
          <a:lstStyle/>
          <a:p>
            <a:r>
              <a:rPr lang="en-GB" sz="2800" dirty="0" smtClean="0">
                <a:latin typeface="Gill Sans" charset="0"/>
                <a:ea typeface="Gill Sans" charset="0"/>
                <a:cs typeface="Gill Sans" charset="0"/>
              </a:rPr>
              <a:t>Launched November 2015.</a:t>
            </a:r>
          </a:p>
          <a:p>
            <a:endParaRPr lang="en-GB" sz="2800" dirty="0" smtClean="0">
              <a:latin typeface="Gill Sans" charset="0"/>
              <a:ea typeface="Gill Sans" charset="0"/>
              <a:cs typeface="Gill Sans" charset="0"/>
            </a:endParaRPr>
          </a:p>
          <a:p>
            <a:r>
              <a:rPr lang="en-GB" sz="2800" dirty="0" smtClean="0">
                <a:latin typeface="Gill Sans" charset="0"/>
                <a:ea typeface="Gill Sans" charset="0"/>
                <a:cs typeface="Gill Sans" charset="0"/>
              </a:rPr>
              <a:t>Jan-March 2016: </a:t>
            </a:r>
            <a:br>
              <a:rPr lang="en-GB" sz="2800" dirty="0" smtClean="0">
                <a:latin typeface="Gill Sans" charset="0"/>
                <a:ea typeface="Gill Sans" charset="0"/>
                <a:cs typeface="Gill Sans" charset="0"/>
              </a:rPr>
            </a:br>
            <a:r>
              <a:rPr lang="en-GB" sz="2800" dirty="0" smtClean="0">
                <a:latin typeface="Gill Sans" charset="0"/>
                <a:ea typeface="Gill Sans" charset="0"/>
                <a:cs typeface="Gill Sans" charset="0"/>
              </a:rPr>
              <a:t>more </a:t>
            </a:r>
            <a:r>
              <a:rPr lang="en-GB" sz="2800" dirty="0" smtClean="0">
                <a:latin typeface="Gill Sans" charset="0"/>
                <a:ea typeface="Gill Sans" charset="0"/>
                <a:cs typeface="Gill Sans" charset="0"/>
              </a:rPr>
              <a:t>than 300 </a:t>
            </a:r>
            <a:r>
              <a:rPr lang="en-GB" sz="2800" dirty="0" smtClean="0">
                <a:latin typeface="Gill Sans" charset="0"/>
                <a:ea typeface="Gill Sans" charset="0"/>
                <a:cs typeface="Gill Sans" charset="0"/>
              </a:rPr>
              <a:t>visitors</a:t>
            </a:r>
            <a:endParaRPr lang="en-GB" sz="2800" dirty="0" smtClean="0">
              <a:latin typeface="Gill Sans" charset="0"/>
              <a:ea typeface="Gill Sans" charset="0"/>
              <a:cs typeface="Gill Sans" charset="0"/>
            </a:endParaRPr>
          </a:p>
          <a:p>
            <a:endParaRPr lang="en-GB" sz="2800" dirty="0">
              <a:latin typeface="Gill Sans" charset="0"/>
              <a:ea typeface="Gill Sans" charset="0"/>
              <a:cs typeface="Gill Sans" charset="0"/>
            </a:endParaRPr>
          </a:p>
          <a:p>
            <a:r>
              <a:rPr lang="en-GB" sz="2800" dirty="0" smtClean="0">
                <a:latin typeface="Gill Sans" charset="0"/>
                <a:ea typeface="Gill Sans" charset="0"/>
                <a:cs typeface="Gill Sans" charset="0"/>
              </a:rPr>
              <a:t>More than </a:t>
            </a:r>
            <a:r>
              <a:rPr lang="en-GB" sz="2800" dirty="0" smtClean="0">
                <a:latin typeface="Gill Sans" charset="0"/>
                <a:ea typeface="Gill Sans" charset="0"/>
                <a:cs typeface="Gill Sans" charset="0"/>
              </a:rPr>
              <a:t>100 subscriptions </a:t>
            </a:r>
            <a:r>
              <a:rPr lang="en-GB" sz="2800" dirty="0" smtClean="0">
                <a:latin typeface="Gill Sans" charset="0"/>
                <a:ea typeface="Gill Sans" charset="0"/>
                <a:cs typeface="Gill Sans" charset="0"/>
              </a:rPr>
              <a:t/>
            </a:r>
            <a:br>
              <a:rPr lang="en-GB" sz="2800" dirty="0" smtClean="0">
                <a:latin typeface="Gill Sans" charset="0"/>
                <a:ea typeface="Gill Sans" charset="0"/>
                <a:cs typeface="Gill Sans" charset="0"/>
              </a:rPr>
            </a:br>
            <a:r>
              <a:rPr lang="en-GB" sz="2800" dirty="0" smtClean="0">
                <a:latin typeface="Gill Sans" charset="0"/>
                <a:ea typeface="Gill Sans" charset="0"/>
                <a:cs typeface="Gill Sans" charset="0"/>
              </a:rPr>
              <a:t>(with </a:t>
            </a:r>
            <a:r>
              <a:rPr lang="en-GB" sz="2800" dirty="0" smtClean="0">
                <a:latin typeface="Gill Sans" charset="0"/>
                <a:ea typeface="Gill Sans" charset="0"/>
                <a:cs typeface="Gill Sans" charset="0"/>
              </a:rPr>
              <a:t>50 </a:t>
            </a:r>
            <a:r>
              <a:rPr lang="en-GB" sz="2800" dirty="0" smtClean="0">
                <a:latin typeface="Gill Sans" charset="0"/>
                <a:ea typeface="Gill Sans" charset="0"/>
                <a:cs typeface="Gill Sans" charset="0"/>
              </a:rPr>
              <a:t>SMEs)</a:t>
            </a:r>
            <a:endParaRPr lang="en-GB" sz="2800" dirty="0" smtClean="0">
              <a:latin typeface="Gill Sans" charset="0"/>
              <a:ea typeface="Gill Sans" charset="0"/>
              <a:cs typeface="Gill Sans" charset="0"/>
            </a:endParaRPr>
          </a:p>
        </p:txBody>
      </p:sp>
      <p:pic>
        <p:nvPicPr>
          <p:cNvPr id="4" name="Picture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415878" y="844639"/>
            <a:ext cx="3348623" cy="527041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26203151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fill="hold"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59489" y="0"/>
            <a:ext cx="8226854" cy="940443"/>
          </a:xfrm>
        </p:spPr>
        <p:txBody>
          <a:bodyPr>
            <a:noAutofit/>
          </a:bodyPr>
          <a:lstStyle/>
          <a:p>
            <a:r>
              <a:rPr lang="en-US" sz="3200" b="1" dirty="0" smtClean="0"/>
              <a:t>Knowledge Transfer happens everywhere at CERN</a:t>
            </a:r>
            <a:endParaRPr lang="en-US" sz="3200" b="1" dirty="0"/>
          </a:p>
        </p:txBody>
      </p:sp>
      <p:pic>
        <p:nvPicPr>
          <p:cNvPr id="6" name="Picture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540101" y="1010093"/>
            <a:ext cx="4146698" cy="5117588"/>
          </a:xfrm>
          <a:prstGeom prst="rect">
            <a:avLst/>
          </a:prstGeom>
        </p:spPr>
      </p:pic>
      <p:pic>
        <p:nvPicPr>
          <p:cNvPr id="7" name="Picture 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08055" y="1010093"/>
            <a:ext cx="4132046" cy="5117588"/>
          </a:xfrm>
          <a:prstGeom prst="rect">
            <a:avLst/>
          </a:prstGeom>
        </p:spPr>
      </p:pic>
    </p:spTree>
    <p:extLst>
      <p:ext uri="{BB962C8B-B14F-4D97-AF65-F5344CB8AC3E}">
        <p14:creationId xmlns:p14="http://schemas.microsoft.com/office/powerpoint/2010/main" val="195878766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2019" y="0"/>
            <a:ext cx="8226854" cy="940443"/>
          </a:xfrm>
        </p:spPr>
        <p:txBody>
          <a:bodyPr>
            <a:normAutofit/>
          </a:bodyPr>
          <a:lstStyle/>
          <a:p>
            <a:r>
              <a:rPr lang="en-US" sz="4400" b="1" dirty="0" smtClean="0"/>
              <a:t>Open Knowledge</a:t>
            </a:r>
            <a:endParaRPr lang="en-US" sz="4400" b="1" dirty="0"/>
          </a:p>
        </p:txBody>
      </p:sp>
      <p:sp>
        <p:nvSpPr>
          <p:cNvPr id="3" name="Content Placeholder 2"/>
          <p:cNvSpPr>
            <a:spLocks noGrp="1"/>
          </p:cNvSpPr>
          <p:nvPr>
            <p:ph idx="1"/>
          </p:nvPr>
        </p:nvSpPr>
        <p:spPr>
          <a:xfrm>
            <a:off x="5837274" y="1325606"/>
            <a:ext cx="2846780" cy="4667421"/>
          </a:xfrm>
        </p:spPr>
        <p:txBody>
          <a:bodyPr/>
          <a:lstStyle/>
          <a:p>
            <a:pPr marL="36576" indent="0">
              <a:buNone/>
            </a:pPr>
            <a:r>
              <a:rPr lang="en-US" dirty="0" smtClean="0"/>
              <a:t>Open Access</a:t>
            </a:r>
          </a:p>
          <a:p>
            <a:pPr marL="36576" indent="0">
              <a:buNone/>
            </a:pPr>
            <a:r>
              <a:rPr lang="en-US" dirty="0" smtClean="0"/>
              <a:t>Open Data</a:t>
            </a:r>
          </a:p>
          <a:p>
            <a:pPr marL="36576" indent="0">
              <a:buNone/>
            </a:pPr>
            <a:r>
              <a:rPr lang="en-US" dirty="0" smtClean="0"/>
              <a:t>Open Source</a:t>
            </a:r>
          </a:p>
          <a:p>
            <a:pPr marL="36576" indent="0">
              <a:buNone/>
            </a:pPr>
            <a:r>
              <a:rPr lang="en-US" dirty="0" err="1" smtClean="0"/>
              <a:t>Openlab</a:t>
            </a:r>
            <a:endParaRPr lang="en-US" dirty="0" smtClean="0"/>
          </a:p>
          <a:p>
            <a:pPr marL="36576" indent="0">
              <a:buNone/>
            </a:pPr>
            <a:r>
              <a:rPr lang="en-US" dirty="0" smtClean="0"/>
              <a:t>Open Hardware</a:t>
            </a:r>
            <a:endParaRPr lang="en-US" dirty="0"/>
          </a:p>
        </p:txBody>
      </p:sp>
      <p:pic>
        <p:nvPicPr>
          <p:cNvPr id="5" name="Picture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02019" y="940443"/>
            <a:ext cx="5366764" cy="5168302"/>
          </a:xfrm>
          <a:prstGeom prst="rect">
            <a:avLst/>
          </a:prstGeom>
        </p:spPr>
      </p:pic>
    </p:spTree>
    <p:extLst>
      <p:ext uri="{BB962C8B-B14F-4D97-AF65-F5344CB8AC3E}">
        <p14:creationId xmlns:p14="http://schemas.microsoft.com/office/powerpoint/2010/main" val="89688143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smtClean="0"/>
              <a:t>Open Hardware License (OHL)</a:t>
            </a:r>
            <a:endParaRPr lang="en-US" sz="4000" b="1" dirty="0"/>
          </a:p>
        </p:txBody>
      </p:sp>
      <p:sp>
        <p:nvSpPr>
          <p:cNvPr id="3" name="Content Placeholder 2"/>
          <p:cNvSpPr>
            <a:spLocks noGrp="1"/>
          </p:cNvSpPr>
          <p:nvPr>
            <p:ph idx="1"/>
          </p:nvPr>
        </p:nvSpPr>
        <p:spPr>
          <a:xfrm>
            <a:off x="2328530" y="1325606"/>
            <a:ext cx="6355524" cy="4667421"/>
          </a:xfrm>
        </p:spPr>
        <p:txBody>
          <a:bodyPr>
            <a:normAutofit fontScale="92500" lnSpcReduction="20000"/>
          </a:bodyPr>
          <a:lstStyle/>
          <a:p>
            <a:pPr marL="36576" indent="0">
              <a:buNone/>
            </a:pPr>
            <a:r>
              <a:rPr lang="en-US" dirty="0" smtClean="0"/>
              <a:t>In </a:t>
            </a:r>
            <a:r>
              <a:rPr lang="en-US" dirty="0"/>
              <a:t>the spirit of knowledge sharing and dissemination, the </a:t>
            </a:r>
            <a:r>
              <a:rPr lang="en-US" dirty="0" smtClean="0"/>
              <a:t>CERN</a:t>
            </a:r>
            <a:r>
              <a:rPr lang="en-US" dirty="0"/>
              <a:t>–</a:t>
            </a:r>
            <a:r>
              <a:rPr lang="en-US" dirty="0" smtClean="0"/>
              <a:t>OHL </a:t>
            </a:r>
            <a:r>
              <a:rPr lang="en-US" dirty="0"/>
              <a:t>governs the use, copying, modification and distribution of hardware design documentation, and the manufacture and distribution of products.</a:t>
            </a:r>
          </a:p>
          <a:p>
            <a:pPr marL="36576" indent="0">
              <a:buNone/>
            </a:pPr>
            <a:endParaRPr lang="en-US" dirty="0" smtClean="0"/>
          </a:p>
          <a:p>
            <a:pPr marL="36576" indent="0">
              <a:buNone/>
            </a:pPr>
            <a:r>
              <a:rPr lang="en-US" dirty="0" smtClean="0"/>
              <a:t>The </a:t>
            </a:r>
            <a:r>
              <a:rPr lang="en-US" dirty="0"/>
              <a:t>CERN–OHL is to hardware what the General Public </a:t>
            </a:r>
            <a:r>
              <a:rPr lang="en-US" dirty="0" err="1"/>
              <a:t>Licence</a:t>
            </a:r>
            <a:r>
              <a:rPr lang="en-US" dirty="0"/>
              <a:t> (GPL) is to software. It defines the conditions under which a licensee will be able to use or modify the licensed material. </a:t>
            </a:r>
            <a:r>
              <a:rPr lang="en-US" dirty="0" smtClean="0"/>
              <a:t> </a:t>
            </a:r>
            <a:endParaRPr lang="en-US" dirty="0"/>
          </a:p>
        </p:txBody>
      </p:sp>
      <p:pic>
        <p:nvPicPr>
          <p:cNvPr id="3074" name="Picture 2" descr="http://knowledgetransfer.web.cern.ch/sites/knowledgetransfer.web.cern.ch/files/tux_OHL.pn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65814" y="1584251"/>
            <a:ext cx="1924050" cy="2286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4069922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Contacts</a:t>
            </a:r>
            <a:endParaRPr lang="en-US" b="1" dirty="0"/>
          </a:p>
        </p:txBody>
      </p:sp>
      <p:sp>
        <p:nvSpPr>
          <p:cNvPr id="3" name="Content Placeholder 2"/>
          <p:cNvSpPr>
            <a:spLocks noGrp="1"/>
          </p:cNvSpPr>
          <p:nvPr>
            <p:ph idx="1"/>
          </p:nvPr>
        </p:nvSpPr>
        <p:spPr/>
        <p:txBody>
          <a:bodyPr>
            <a:normAutofit lnSpcReduction="10000"/>
          </a:bodyPr>
          <a:lstStyle/>
          <a:p>
            <a:pPr marL="36576" indent="0">
              <a:buNone/>
            </a:pPr>
            <a:r>
              <a:rPr lang="en-US" dirty="0"/>
              <a:t>General enquiries</a:t>
            </a:r>
            <a:r>
              <a:rPr lang="en-US" dirty="0" smtClean="0"/>
              <a:t>: </a:t>
            </a:r>
            <a:r>
              <a:rPr lang="en-US" dirty="0" err="1" smtClean="0"/>
              <a:t>mail-KT@cern.ch</a:t>
            </a:r>
            <a:endParaRPr lang="en-US" dirty="0" smtClean="0"/>
          </a:p>
          <a:p>
            <a:pPr marL="36576" indent="0">
              <a:buNone/>
            </a:pPr>
            <a:endParaRPr lang="en-US" dirty="0" smtClean="0"/>
          </a:p>
          <a:p>
            <a:pPr marL="36576" indent="0">
              <a:buNone/>
            </a:pPr>
            <a:r>
              <a:rPr lang="en-US" dirty="0" smtClean="0"/>
              <a:t>KT Group Leader: </a:t>
            </a:r>
            <a:r>
              <a:rPr lang="en-US" dirty="0" err="1" smtClean="0"/>
              <a:t>Giovanni.Anelli@cern.ch</a:t>
            </a:r>
            <a:endParaRPr lang="en-US" dirty="0"/>
          </a:p>
          <a:p>
            <a:pPr marL="36576" indent="0">
              <a:buNone/>
            </a:pPr>
            <a:endParaRPr lang="en-US" dirty="0" smtClean="0"/>
          </a:p>
          <a:p>
            <a:pPr marL="36576" indent="0">
              <a:buNone/>
            </a:pPr>
            <a:r>
              <a:rPr lang="en-US" dirty="0" smtClean="0"/>
              <a:t>IP </a:t>
            </a:r>
            <a:r>
              <a:rPr lang="en-US" dirty="0"/>
              <a:t>Dissemination: </a:t>
            </a:r>
            <a:r>
              <a:rPr lang="en-US" dirty="0" err="1" smtClean="0"/>
              <a:t>David.Mazur@cern.ch</a:t>
            </a:r>
            <a:endParaRPr lang="en-US" dirty="0" smtClean="0"/>
          </a:p>
          <a:p>
            <a:pPr marL="36576" indent="0">
              <a:buNone/>
            </a:pPr>
            <a:endParaRPr lang="en-US" dirty="0" smtClean="0"/>
          </a:p>
          <a:p>
            <a:pPr marL="36576" indent="0">
              <a:buNone/>
            </a:pPr>
            <a:r>
              <a:rPr lang="en-US" dirty="0" smtClean="0"/>
              <a:t>Medical </a:t>
            </a:r>
            <a:r>
              <a:rPr lang="en-US" dirty="0"/>
              <a:t>Applications: </a:t>
            </a:r>
            <a:r>
              <a:rPr lang="en-US" dirty="0" err="1" smtClean="0"/>
              <a:t>Manuela.Cirilli@cern.ch</a:t>
            </a:r>
            <a:endParaRPr lang="en-US" dirty="0"/>
          </a:p>
          <a:p>
            <a:pPr marL="36576" indent="0">
              <a:buNone/>
            </a:pPr>
            <a:endParaRPr lang="en-US" dirty="0" smtClean="0"/>
          </a:p>
          <a:p>
            <a:pPr marL="36576" indent="0">
              <a:buNone/>
            </a:pPr>
            <a:r>
              <a:rPr lang="en-US" dirty="0" smtClean="0"/>
              <a:t>Aerospace </a:t>
            </a:r>
            <a:r>
              <a:rPr lang="en-US" dirty="0"/>
              <a:t>Applications: </a:t>
            </a:r>
            <a:r>
              <a:rPr lang="en-US" dirty="0" err="1"/>
              <a:t>E</a:t>
            </a:r>
            <a:r>
              <a:rPr lang="en-US" dirty="0" err="1" smtClean="0"/>
              <a:t>nrico.Chesta@cern.ch</a:t>
            </a:r>
            <a:endParaRPr lang="en-US" dirty="0"/>
          </a:p>
        </p:txBody>
      </p:sp>
    </p:spTree>
    <p:extLst>
      <p:ext uri="{BB962C8B-B14F-4D97-AF65-F5344CB8AC3E}">
        <p14:creationId xmlns:p14="http://schemas.microsoft.com/office/powerpoint/2010/main" val="25746372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Box 4"/>
          <p:cNvSpPr txBox="1">
            <a:spLocks noChangeArrowheads="1"/>
          </p:cNvSpPr>
          <p:nvPr/>
        </p:nvSpPr>
        <p:spPr bwMode="auto">
          <a:xfrm>
            <a:off x="0" y="581199"/>
            <a:ext cx="9144000" cy="1138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endParaRPr lang="en-US" altLang="en-US" sz="3400" dirty="0" smtClean="0">
              <a:solidFill>
                <a:schemeClr val="tx1"/>
              </a:solidFill>
              <a:latin typeface="Optima"/>
            </a:endParaRPr>
          </a:p>
          <a:p>
            <a:pPr algn="ctr"/>
            <a:r>
              <a:rPr lang="en-US" altLang="en-US" sz="3400" dirty="0" err="1">
                <a:latin typeface="Optima"/>
              </a:rPr>
              <a:t>c</a:t>
            </a:r>
            <a:r>
              <a:rPr lang="en-US" altLang="en-US" sz="3400" dirty="0" err="1" smtClean="0">
                <a:latin typeface="Optima"/>
              </a:rPr>
              <a:t>ern.ch</a:t>
            </a:r>
            <a:r>
              <a:rPr lang="en-US" altLang="en-US" sz="3400" dirty="0" smtClean="0">
                <a:latin typeface="Optima"/>
              </a:rPr>
              <a:t>/</a:t>
            </a:r>
            <a:r>
              <a:rPr lang="en-US" altLang="en-US" sz="3400" dirty="0" err="1" smtClean="0">
                <a:latin typeface="Optima"/>
              </a:rPr>
              <a:t>knowledgetransfer</a:t>
            </a:r>
            <a:endParaRPr lang="en-US" altLang="en-US" sz="3400" dirty="0">
              <a:solidFill>
                <a:schemeClr val="tx1"/>
              </a:solidFill>
              <a:latin typeface="Optima"/>
            </a:endParaRPr>
          </a:p>
        </p:txBody>
      </p:sp>
      <p:pic>
        <p:nvPicPr>
          <p:cNvPr id="5" name="Picture 4" descr="EDAMI 2016 - IV Mediterranean Thematic Workshop in Advanced Molecular Imagin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4912242"/>
            <a:ext cx="9153683" cy="19457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6787802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35429" y="1325606"/>
            <a:ext cx="4259942" cy="4667421"/>
          </a:xfrm>
        </p:spPr>
        <p:txBody>
          <a:bodyPr>
            <a:normAutofit lnSpcReduction="10000"/>
          </a:bodyPr>
          <a:lstStyle/>
          <a:p>
            <a:pPr marL="36576" indent="0" algn="ctr">
              <a:buNone/>
            </a:pPr>
            <a:r>
              <a:rPr lang="fr-CH" sz="1600" b="1" dirty="0" err="1" smtClean="0">
                <a:latin typeface="Helvetica Neue"/>
              </a:rPr>
              <a:t>Funded</a:t>
            </a:r>
            <a:r>
              <a:rPr lang="fr-CH" sz="1600" b="1" dirty="0" smtClean="0">
                <a:latin typeface="Helvetica Neue"/>
              </a:rPr>
              <a:t>:</a:t>
            </a:r>
            <a:endParaRPr lang="fr-CH" sz="1600" b="1" dirty="0">
              <a:latin typeface="Helvetica Neue"/>
            </a:endParaRPr>
          </a:p>
          <a:p>
            <a:pPr marL="36576" indent="0" algn="ctr">
              <a:buNone/>
            </a:pPr>
            <a:r>
              <a:rPr lang="fr-CH" sz="1600" dirty="0" err="1" smtClean="0"/>
              <a:t>Development</a:t>
            </a:r>
            <a:r>
              <a:rPr lang="fr-CH" sz="1600" dirty="0" smtClean="0"/>
              <a:t> of </a:t>
            </a:r>
            <a:r>
              <a:rPr lang="fr-CH" sz="1600" dirty="0" err="1" smtClean="0"/>
              <a:t>additional</a:t>
            </a:r>
            <a:r>
              <a:rPr lang="fr-CH" sz="1600" dirty="0" smtClean="0"/>
              <a:t> </a:t>
            </a:r>
            <a:r>
              <a:rPr lang="fr-CH" sz="1600" dirty="0" err="1" smtClean="0"/>
              <a:t>functionality</a:t>
            </a:r>
            <a:r>
              <a:rPr lang="fr-CH" sz="1600" dirty="0" smtClean="0"/>
              <a:t> for open source </a:t>
            </a:r>
            <a:r>
              <a:rPr lang="fr-CH" sz="1600" dirty="0" err="1" smtClean="0"/>
              <a:t>Electronic</a:t>
            </a:r>
            <a:r>
              <a:rPr lang="fr-CH" sz="1600" dirty="0" smtClean="0"/>
              <a:t> Design Automation </a:t>
            </a:r>
            <a:r>
              <a:rPr lang="fr-CH" sz="1600" dirty="0" err="1" smtClean="0"/>
              <a:t>tool</a:t>
            </a:r>
            <a:r>
              <a:rPr lang="fr-CH" sz="1600" dirty="0" smtClean="0"/>
              <a:t> (</a:t>
            </a:r>
            <a:r>
              <a:rPr lang="fr-CH" sz="1600" dirty="0" err="1" smtClean="0"/>
              <a:t>KiCAD</a:t>
            </a:r>
            <a:r>
              <a:rPr lang="fr-CH" sz="1600" dirty="0" smtClean="0"/>
              <a:t>) </a:t>
            </a:r>
            <a:endParaRPr lang="en-GB" sz="1600" dirty="0"/>
          </a:p>
          <a:p>
            <a:pPr marL="36576" indent="0" algn="ctr">
              <a:buNone/>
            </a:pPr>
            <a:endParaRPr lang="fr-CH" sz="1600" dirty="0" smtClean="0">
              <a:latin typeface="Helvetica Neue"/>
            </a:endParaRPr>
          </a:p>
          <a:p>
            <a:pPr marL="36576" indent="0" algn="ctr">
              <a:buNone/>
            </a:pPr>
            <a:endParaRPr lang="fr-CH" sz="1600" dirty="0">
              <a:latin typeface="Helvetica Neue"/>
            </a:endParaRPr>
          </a:p>
          <a:p>
            <a:pPr marL="36576" indent="0" algn="ctr">
              <a:buNone/>
            </a:pPr>
            <a:endParaRPr lang="fr-CH" sz="1600" b="1" dirty="0" smtClean="0">
              <a:latin typeface="Helvetica Neue"/>
            </a:endParaRPr>
          </a:p>
          <a:p>
            <a:pPr marL="36576" indent="0" algn="ctr">
              <a:buNone/>
            </a:pPr>
            <a:endParaRPr lang="fr-CH" sz="1600" b="1" dirty="0" smtClean="0">
              <a:latin typeface="Helvetica Neue"/>
            </a:endParaRPr>
          </a:p>
          <a:p>
            <a:pPr marL="36576" indent="0" algn="ctr">
              <a:buNone/>
            </a:pPr>
            <a:r>
              <a:rPr lang="fr-CH" sz="1600" b="1" dirty="0" smtClean="0">
                <a:latin typeface="Helvetica Neue"/>
              </a:rPr>
              <a:t>The KT </a:t>
            </a:r>
            <a:r>
              <a:rPr lang="fr-CH" sz="1600" b="1" dirty="0" err="1" smtClean="0">
                <a:latin typeface="Helvetica Neue"/>
              </a:rPr>
              <a:t>Fund</a:t>
            </a:r>
            <a:r>
              <a:rPr lang="fr-CH" sz="1600" b="1" dirty="0" smtClean="0">
                <a:latin typeface="Helvetica Neue"/>
              </a:rPr>
              <a:t> has </a:t>
            </a:r>
            <a:r>
              <a:rPr lang="fr-CH" sz="1600" b="1" dirty="0" err="1" smtClean="0">
                <a:latin typeface="Helvetica Neue"/>
              </a:rPr>
              <a:t>catalysed</a:t>
            </a:r>
            <a:r>
              <a:rPr lang="fr-CH" sz="1600" b="1" dirty="0" smtClean="0">
                <a:latin typeface="Helvetica Neue"/>
              </a:rPr>
              <a:t> the </a:t>
            </a:r>
            <a:r>
              <a:rPr lang="fr-CH" sz="1600" b="1" dirty="0" err="1" smtClean="0">
                <a:latin typeface="Helvetica Neue"/>
              </a:rPr>
              <a:t>creation</a:t>
            </a:r>
            <a:r>
              <a:rPr lang="fr-CH" sz="1600" b="1" dirty="0" smtClean="0">
                <a:latin typeface="Helvetica Neue"/>
              </a:rPr>
              <a:t> of</a:t>
            </a:r>
          </a:p>
          <a:p>
            <a:pPr marL="36576" indent="0" algn="ctr">
              <a:buNone/>
            </a:pPr>
            <a:endParaRPr lang="fr-CH" sz="1600" dirty="0" smtClean="0">
              <a:latin typeface="Helvetica Neue"/>
            </a:endParaRPr>
          </a:p>
          <a:p>
            <a:pPr marL="36576" indent="0" algn="ctr">
              <a:buNone/>
            </a:pPr>
            <a:endParaRPr lang="fr-CH" sz="1600" u="sng" dirty="0" smtClean="0">
              <a:latin typeface="Helvetica Neue"/>
            </a:endParaRPr>
          </a:p>
          <a:p>
            <a:pPr marL="36576" indent="0" algn="ctr">
              <a:buNone/>
            </a:pPr>
            <a:endParaRPr lang="fr-CH" sz="1600" u="sng" dirty="0">
              <a:latin typeface="Helvetica Neue"/>
            </a:endParaRPr>
          </a:p>
          <a:p>
            <a:pPr marL="36576" indent="0" algn="ctr">
              <a:buNone/>
            </a:pPr>
            <a:endParaRPr lang="en-GB" sz="1600" dirty="0" smtClean="0"/>
          </a:p>
          <a:p>
            <a:pPr marL="36576" indent="0" algn="ctr">
              <a:buNone/>
            </a:pPr>
            <a:r>
              <a:rPr lang="fr-CH" sz="1600" dirty="0" smtClean="0"/>
              <a:t>Access by the </a:t>
            </a:r>
            <a:r>
              <a:rPr lang="fr-CH" sz="1600" dirty="0" err="1" smtClean="0"/>
              <a:t>worldwide</a:t>
            </a:r>
            <a:r>
              <a:rPr lang="fr-CH" sz="1600" dirty="0" smtClean="0"/>
              <a:t> </a:t>
            </a:r>
            <a:r>
              <a:rPr lang="fr-CH" sz="1600" dirty="0" err="1" smtClean="0"/>
              <a:t>electronic</a:t>
            </a:r>
            <a:r>
              <a:rPr lang="fr-CH" sz="1600" dirty="0" smtClean="0"/>
              <a:t> design </a:t>
            </a:r>
            <a:r>
              <a:rPr lang="fr-CH" sz="1600" dirty="0" err="1" smtClean="0"/>
              <a:t>community</a:t>
            </a:r>
            <a:r>
              <a:rPr lang="fr-CH" sz="1600" dirty="0" smtClean="0"/>
              <a:t> to a free alternative to </a:t>
            </a:r>
            <a:r>
              <a:rPr lang="fr-CH" sz="1600" dirty="0" err="1" smtClean="0"/>
              <a:t>professional</a:t>
            </a:r>
            <a:r>
              <a:rPr lang="fr-CH" sz="1600" dirty="0" smtClean="0"/>
              <a:t> </a:t>
            </a:r>
            <a:r>
              <a:rPr lang="fr-CH" sz="1600" dirty="0" err="1" smtClean="0"/>
              <a:t>tools</a:t>
            </a:r>
            <a:r>
              <a:rPr lang="fr-CH" sz="1600" dirty="0" smtClean="0"/>
              <a:t>, </a:t>
            </a:r>
            <a:r>
              <a:rPr lang="fr-CH" sz="1600" dirty="0" err="1" smtClean="0"/>
              <a:t>thereby</a:t>
            </a:r>
            <a:r>
              <a:rPr lang="fr-CH" sz="1600" dirty="0" smtClean="0"/>
              <a:t> </a:t>
            </a:r>
            <a:r>
              <a:rPr lang="fr-CH" sz="1600" dirty="0" err="1" smtClean="0"/>
              <a:t>fostering</a:t>
            </a:r>
            <a:r>
              <a:rPr lang="fr-CH" sz="1600" dirty="0" smtClean="0"/>
              <a:t> </a:t>
            </a:r>
            <a:r>
              <a:rPr lang="fr-CH" sz="1600" dirty="0" err="1" smtClean="0"/>
              <a:t>creation</a:t>
            </a:r>
            <a:r>
              <a:rPr lang="fr-CH" sz="1600" dirty="0" smtClean="0"/>
              <a:t> and </a:t>
            </a:r>
            <a:r>
              <a:rPr lang="fr-CH" sz="1600" dirty="0" err="1" smtClean="0"/>
              <a:t>dissemination</a:t>
            </a:r>
            <a:r>
              <a:rPr lang="fr-CH" sz="1600" dirty="0" smtClean="0"/>
              <a:t> of new designs.</a:t>
            </a:r>
            <a:endParaRPr lang="en-GB" sz="1600" dirty="0" smtClean="0"/>
          </a:p>
          <a:p>
            <a:pPr lvl="1"/>
            <a:endParaRPr lang="en-GB" sz="1600" dirty="0"/>
          </a:p>
        </p:txBody>
      </p:sp>
      <p:sp>
        <p:nvSpPr>
          <p:cNvPr id="2" name="Title 1"/>
          <p:cNvSpPr>
            <a:spLocks noGrp="1"/>
          </p:cNvSpPr>
          <p:nvPr>
            <p:ph type="title"/>
          </p:nvPr>
        </p:nvSpPr>
        <p:spPr/>
        <p:txBody>
          <a:bodyPr>
            <a:normAutofit/>
          </a:bodyPr>
          <a:lstStyle/>
          <a:p>
            <a:r>
              <a:rPr lang="fr-CH" sz="3200" dirty="0" smtClean="0">
                <a:latin typeface="Helvetica Neue"/>
              </a:rPr>
              <a:t>KT </a:t>
            </a:r>
            <a:r>
              <a:rPr lang="fr-CH" sz="3200" dirty="0" err="1" smtClean="0">
                <a:latin typeface="Helvetica Neue"/>
              </a:rPr>
              <a:t>Fund</a:t>
            </a:r>
            <a:r>
              <a:rPr lang="fr-CH" sz="3200" dirty="0" smtClean="0">
                <a:latin typeface="Helvetica Neue"/>
              </a:rPr>
              <a:t> </a:t>
            </a:r>
            <a:r>
              <a:rPr lang="fr-CH" sz="3200" dirty="0" err="1" smtClean="0">
                <a:latin typeface="Helvetica Neue"/>
              </a:rPr>
              <a:t>Examples</a:t>
            </a:r>
            <a:r>
              <a:rPr lang="fr-CH" sz="3200" dirty="0" smtClean="0">
                <a:latin typeface="Helvetica Neue"/>
              </a:rPr>
              <a:t> - </a:t>
            </a:r>
            <a:r>
              <a:rPr lang="fr-CH" sz="3200" dirty="0" err="1" smtClean="0">
                <a:latin typeface="Helvetica Neue"/>
              </a:rPr>
              <a:t>KiCAD</a:t>
            </a:r>
            <a:endParaRPr lang="en-GB" sz="3200" dirty="0">
              <a:latin typeface="Helvetica Neue"/>
            </a:endParaRPr>
          </a:p>
        </p:txBody>
      </p:sp>
      <p:sp>
        <p:nvSpPr>
          <p:cNvPr id="4" name="AutoShape 2" descr="Image result for montratec shuttle"/>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5" name="Down Arrow 4"/>
          <p:cNvSpPr/>
          <p:nvPr/>
        </p:nvSpPr>
        <p:spPr>
          <a:xfrm>
            <a:off x="2307771" y="2440803"/>
            <a:ext cx="457200" cy="805543"/>
          </a:xfrm>
          <a:prstGeom prst="downArrow">
            <a:avLst/>
          </a:prstGeom>
          <a:solidFill>
            <a:schemeClr val="bg1"/>
          </a:solidFill>
          <a:ln>
            <a:noFill/>
          </a:ln>
          <a:effectLst>
            <a:glow rad="70000">
              <a:schemeClr val="dk1">
                <a:tint val="30000"/>
                <a:shade val="95000"/>
                <a:satMod val="300000"/>
                <a:alpha val="50000"/>
              </a:schemeClr>
            </a:glow>
            <a:outerShdw blurRad="50800" dist="38100" dir="2700000" algn="tl" rotWithShape="0">
              <a:prstClr val="black">
                <a:alpha val="40000"/>
              </a:prstClr>
            </a:outerShdw>
          </a:effectLst>
        </p:spPr>
        <p:style>
          <a:lnRef idx="1">
            <a:schemeClr val="dk1"/>
          </a:lnRef>
          <a:fillRef idx="3">
            <a:schemeClr val="dk1"/>
          </a:fillRef>
          <a:effectRef idx="2">
            <a:schemeClr val="dk1"/>
          </a:effectRef>
          <a:fontRef idx="minor">
            <a:schemeClr val="lt1"/>
          </a:fontRef>
        </p:style>
        <p:txBody>
          <a:bodyPr rtlCol="0" anchor="ctr"/>
          <a:lstStyle/>
          <a:p>
            <a:pPr algn="ctr"/>
            <a:endParaRPr lang="en-GB"/>
          </a:p>
        </p:txBody>
      </p:sp>
      <p:sp>
        <p:nvSpPr>
          <p:cNvPr id="8" name="Down Arrow 7"/>
          <p:cNvSpPr/>
          <p:nvPr/>
        </p:nvSpPr>
        <p:spPr>
          <a:xfrm>
            <a:off x="2311399" y="4105249"/>
            <a:ext cx="457200" cy="805543"/>
          </a:xfrm>
          <a:prstGeom prst="downArrow">
            <a:avLst/>
          </a:prstGeom>
          <a:solidFill>
            <a:schemeClr val="bg1"/>
          </a:solidFill>
          <a:ln>
            <a:noFill/>
          </a:ln>
          <a:effectLst>
            <a:glow rad="70000">
              <a:schemeClr val="dk1">
                <a:tint val="30000"/>
                <a:shade val="95000"/>
                <a:satMod val="300000"/>
                <a:alpha val="50000"/>
              </a:schemeClr>
            </a:glow>
            <a:outerShdw blurRad="50800" dist="38100" dir="2700000" algn="tl" rotWithShape="0">
              <a:prstClr val="black">
                <a:alpha val="40000"/>
              </a:prstClr>
            </a:outerShdw>
          </a:effectLst>
        </p:spPr>
        <p:style>
          <a:lnRef idx="1">
            <a:schemeClr val="dk1"/>
          </a:lnRef>
          <a:fillRef idx="3">
            <a:schemeClr val="dk1"/>
          </a:fillRef>
          <a:effectRef idx="2">
            <a:schemeClr val="dk1"/>
          </a:effectRef>
          <a:fontRef idx="minor">
            <a:schemeClr val="lt1"/>
          </a:fontRef>
        </p:style>
        <p:txBody>
          <a:bodyPr rtlCol="0" anchor="ctr"/>
          <a:lstStyle/>
          <a:p>
            <a:pPr algn="ctr"/>
            <a:endParaRPr lang="en-GB"/>
          </a:p>
        </p:txBody>
      </p:sp>
      <p:sp>
        <p:nvSpPr>
          <p:cNvPr id="22" name="Rectangular Callout 21"/>
          <p:cNvSpPr/>
          <p:nvPr/>
        </p:nvSpPr>
        <p:spPr>
          <a:xfrm rot="5400000">
            <a:off x="6458783" y="757076"/>
            <a:ext cx="2022228" cy="2956319"/>
          </a:xfrm>
          <a:prstGeom prst="wedgeRectCallout">
            <a:avLst>
              <a:gd name="adj1" fmla="val 10731"/>
              <a:gd name="adj2" fmla="val 116500"/>
            </a:avLst>
          </a:prstGeom>
          <a:solidFill>
            <a:schemeClr val="bg1"/>
          </a:solidFill>
          <a:ln>
            <a:noFill/>
          </a:ln>
          <a:effectLst>
            <a:glow rad="70000">
              <a:schemeClr val="dk1">
                <a:tint val="30000"/>
                <a:shade val="95000"/>
                <a:satMod val="300000"/>
                <a:alpha val="50000"/>
              </a:schemeClr>
            </a:glow>
            <a:outerShdw blurRad="50800" dist="38100" dir="2700000" algn="tl" rotWithShape="0">
              <a:prstClr val="black">
                <a:alpha val="40000"/>
              </a:prstClr>
            </a:outerShdw>
          </a:effectLst>
        </p:spPr>
        <p:style>
          <a:lnRef idx="1">
            <a:schemeClr val="dk1"/>
          </a:lnRef>
          <a:fillRef idx="3">
            <a:schemeClr val="dk1"/>
          </a:fillRef>
          <a:effectRef idx="2">
            <a:schemeClr val="dk1"/>
          </a:effectRef>
          <a:fontRef idx="minor">
            <a:schemeClr val="lt1"/>
          </a:fontRef>
        </p:style>
        <p:txBody>
          <a:bodyPr rtlCol="0" anchor="ctr"/>
          <a:lstStyle/>
          <a:p>
            <a:pPr algn="ctr"/>
            <a:endParaRPr lang="en-GB"/>
          </a:p>
        </p:txBody>
      </p:sp>
      <p:sp>
        <p:nvSpPr>
          <p:cNvPr id="11" name="Rectangular Callout 10"/>
          <p:cNvSpPr/>
          <p:nvPr/>
        </p:nvSpPr>
        <p:spPr>
          <a:xfrm rot="5400000">
            <a:off x="6307960" y="2913263"/>
            <a:ext cx="1691397" cy="3657601"/>
          </a:xfrm>
          <a:prstGeom prst="wedgeRectCallout">
            <a:avLst>
              <a:gd name="adj1" fmla="val 28207"/>
              <a:gd name="adj2" fmla="val 66208"/>
            </a:avLst>
          </a:prstGeom>
          <a:solidFill>
            <a:schemeClr val="bg1"/>
          </a:solidFill>
          <a:ln>
            <a:noFill/>
          </a:ln>
          <a:effectLst>
            <a:glow rad="70000">
              <a:schemeClr val="dk1">
                <a:tint val="30000"/>
                <a:shade val="95000"/>
                <a:satMod val="300000"/>
                <a:alpha val="50000"/>
              </a:schemeClr>
            </a:glow>
            <a:outerShdw blurRad="50800" dist="38100" dir="2700000" algn="tl" rotWithShape="0">
              <a:prstClr val="black">
                <a:alpha val="40000"/>
              </a:prstClr>
            </a:outerShdw>
          </a:effectLst>
        </p:spPr>
        <p:style>
          <a:lnRef idx="1">
            <a:schemeClr val="dk1"/>
          </a:lnRef>
          <a:fillRef idx="3">
            <a:schemeClr val="dk1"/>
          </a:fillRef>
          <a:effectRef idx="2">
            <a:schemeClr val="dk1"/>
          </a:effectRef>
          <a:fontRef idx="minor">
            <a:schemeClr val="lt1"/>
          </a:fontRef>
        </p:style>
        <p:txBody>
          <a:bodyPr rtlCol="0" anchor="ctr"/>
          <a:lstStyle/>
          <a:p>
            <a:pPr algn="ctr"/>
            <a:endParaRPr lang="en-GB" dirty="0"/>
          </a:p>
        </p:txBody>
      </p:sp>
      <p:sp>
        <p:nvSpPr>
          <p:cNvPr id="9" name="AutoShape 2" descr="data:image/jpeg;base64,/9j/4AAQSkZJRgABAQAAAQABAAD/2wCEAAkGBxASDxAPEBQODw8PDw8QDw4UEBAPDxAUFRQWFhUVFRQYHCggGBolGxcUITEhJSkrLi4uFx8zODMsNygtLisBCgoKDg0OGhAQGywkHyQsLCwtLCwsLCwsLCwsLCwsLCwsLCwsLCwsLCwsLCwsLCwsLCwsLCwsLCwsLCwsLCwsLP/AABEIAPUAzgMBEQACEQEDEQH/xAAbAAABBQEBAAAAAAAAAAAAAAAAAQIDBAUGB//EAEkQAAEDAgQDAwcHBwoHAAAAAAEAAgMEEQUSITETQVEGYZEHFCIycYGhQlNyk8HR0xUXIzNSktIWJTRDVWKCseHwJFRjc6O08f/EABsBAQADAQEBAQAAAAAAAAAAAAABAgMEBQYH/8QAOBEAAgECBAMGBAUEAQUAAAAAAAECAxEEEiExE0FRBSJhcYGRFKGx0TJCUsHwBjPh8WIjJENykv/aAAwDAQACEQMRAD8A8hXaZAgBACAEAIAQAgBACAEAIAQAgBACAEAIAQAgBACAEAIAQAgBACAEAIAQAgBACAEAWQC5UJDKVADKpAlkIBACAEAIAQAgBACAEAIAQAgBACAEAIAQAgBACAUBCRzQoA6yEjg1LAQtU5QMIUECWQCWUkCIAQAgBACAEAIAQAgBACAEAIAQAgBAAQDgFBI4BCSRjCdApSb2ILkOHuO+i2jh5PcjOiYYX/e+C0+G8SvE8BkuFyDazvZv4KkqMlqgqsX4FRzbHK4EEb6WKzv+ovboRyQcxqFDh0IuREKpIlkAiAQoQCAEAIAQAgBACAEAIAQAgBACAczdCUSWUElinpi72LanScispWNWnpbdy7YU1FaGTlcsshK1IbLtHh00nqMe8dbWb+8dFSdSEPxOxnOpGO7LwwCb5RhZ9KTX4ArneMprk/Y5Z42jHdjn9ny8Wf5vKPpPa4fRdl0WUsTSnvGX/wAlY46l+WVjDxTspPEC+MOlYNxoZB7ho73eCzU4t91+h20sXTnvv8jnHgbEWI0/+hHZ7nTYidHZVcWhcaVUkapAiEAgBACAEAIAQAgBACAEAIAQDmboSjSpKS9ifcF0UqV9WUlI2IKf/dguxRMmy/RUT5HZI2lzj7gB1J5BJ1I045puyMpTS1Z1ND2fjjsZLSyaaH1Gnubz9pXh4rtKTdovKvdv7HNOrKWxqPikI0bYDuAXIoYmetOLXjzOWSj+YY2icdDGXezT4hXUMfDVT9HZlY0aU/8AxX8k19AlwKYi8OYkf1L8rH/4X3sffZephMZW/DXppf8AKLTXqr3XpdFavZcXrBteEk17PZ+piSV0jJHMcHMe0+k1zSCPaCvTywmr2ujjdCpTlu0VMQoaapvxW5JeUzNHf4hs73rCeGT2O7D46vS0kro5bE+zE8Qzs/TxfOMGo+k3cfFckqc4s9qji6VZXTMGRqzcrnRYiIUAaQgEQgEAIAQAgBACAEAIAQAgBAS0jLvaOpVoq8kHsdHDFt8F6MEYNm3g2FOmJ+RGD6Un2AcyufF4yGHWusnsv5yMalTKddSxMiZkjGVu51uSerjzK8OdaVR56ju+XReR586jkySCB7je2l/WsvJljIQqJbyO7C9m1a6zSeWHV8/Jc/oXDLk9UZndT6S6atTP/dqWXRfy52xpUaStRhd/qev+F6EM13i7rg8+V/cueOPhS0oxv4y1+RPHxEH35u3RDGMa031NtAbm3wW+Hx9S/FrPS6VuWv2Wp2quqkclPd879B05jc3hztztF8t3EOjN7HI/do7tu5Z4vEYrC4hujO1ntun6HRwqOMppzWvVbmHWdnnXLqaVs4+ZLmMn9gHqv91j3L08J/UUJd3ERcH11y/4+Z42L7DrR1h3kZkUz4yY3B0bxu1zSxw9oK9eq6delng01yad17o8CdCVOemjMvFcPZKC7LleBd2Ubj9oD/Nc9Cpn7s/R/c9DDYqStGX88Dlqukcw9WnZw1BWk6bhueopXKpasywxykqIgBACAEAIAQAgBACAEAICzhp/TR/Tb/mrQfeREtmdhSUZkmELdCXEOd+yB6x8F31KqpU3N/7fJHI5qMMzO14bYmiNos1o0HPqSe87r4ypWlVnKpN6v5eHkcVWTT1JYiGjM/b9n7151bEObywPe7O7IbSqV9uUfv8AYp4hjTh6LDlHQaX96zoYJfie59LTyrkv29iShxh+lsu3Ntz4kXWdbCxbu2/c1dGnL8S9i4MeI9Z0dx8kMYXH4aK1HAZ+7FP1bOPF4GEY54rTqizNVCVkbgA0Sxk+o2+ZpyuFx7AfelWjwZyot3cXrrzaPFtOlJVEk15ar/ZjYyQ1wJJJMbSW3uL7HTblf3r6KUHVowqr8yXutDbDTlmcI8n9dSgKq2ze69h9i4nh2z06UpRe5Zdisb2iOpbxWbNfccaL6D97dxuFhGhVoNzw0sr5r8svNdfFDFYKjilZpX5Pb/XmZtfQGP8ASROMsXzgFnM/7jfk+3ZezgMZCs8k+7Lp1/8AV8/LdHx2JwcqbcXy36rz+60OcxKINOZoHDlv6NrtB5tt8R7e5e7SnnTjPdfNdTTDTzxyy3XzXJmLUUo3b+79yznQtrE679TPfuucljVJAIAQAgBACAEAIAQAgBAPgJzC242TbUlHqGF+i19RaxmbHw/ouaHut7zb3LHtHEOLhBclf12R4uKfdyfzc6aOEObHO/1OBFI49Ta3+bSvj5yleVJficmvfX9z1+z8Mq1SNVq8VFPze37XZRlDpCXH0W8r8gu2nThRSW7PoalR9SniMbNLHMevIeK3oxk91ZGKxKhpuzKlzi4DjY8gLLX4eG7ReWPqaWsvQiheWm5Fxz62XZQpQySqXs46+vImPbM4vh1IqSej5P7HU0MmbD2lpBMMsjw6+7bgm3uPwXyVdtY6Tl+ZL3O6phqalb8rSt5Mq4vHniZUN2dfMOmuh+xfa4CClgVB/lv9WfIUKro4yVGo9b2+xitm5W5b2sueVHoe3x4oieQT7dFllcUdCrJ7Mtvnc0AtNnAW00Pv6rkhTUm4yWjMMfS4kFWW8dH5PZ+m3kUsWia+B5AALbSEDa43I6aE6L0MJiZwrJT15eNuR84o5K8ZddPc5kjkvfhOL5na42MmsbZ9lxz/ABMggVSAQAgBACAEIBACAEAIAQD4fWUMsj1XCoM1BRu19GMNcN/YpqYRVpRqdNGfNdpVHGckjqnQufh8WQ2LLl2m7c5B8NCvj684Ue16kZLR7eeVWPquxZf9jTfg/k2YswO+pI21+xelGyOutUyxbKko0N79VZSTOWjrqykOdua64R01JxDylXEJAG5RfM4fD/Vc8JtRy8r/AOjowNDiTzPZfUsYTinDpeHqSZHW1+SQNF5uKw2fEZl0+Z9Xh6KqQTlstC5R1p82azUgOlafo5rgfFe5hMbGhTy2139z82/qTD1F2hJx00TMFzi1xBuddL9FeeIjNXieph5cSCkxcwI0sDfbZYxqtuzOiStqhROTpuFSrTiu8jtwUuLmpS5pr5fcmonh2Zpv6bXNIPeLfaqVk4tS6WPn8THuZua1OVkd15br34dTqkzJndc3WF76mbI0KggBACAEAIAQAgBACAEA+H1lD2LI9g7K60EDTzj+0rtw6vFxZ812kv8ArM6fBdIY2u2eJA4f43Cy/Pe26V8bUkt4uP0R9X2Jr2dDzl9WYtdHlkMfNp93d8F3U62empm2Kj3Vcp11LI1mbKS3m5vpAe0i9verUMRTlPLfXo9PqZUYteJQgZm1At32+5ek5qCsRjYtQTMSZ5dITyuQNOQ0C5m7RPpMBh8kFEsUNIXxZ72Alc0c9gFhiKvDqKPOyZ6WDmpRa8Xb00+tzoaXDctMwmxu9513303WuDoyxEr3ty9j4j+p6qWLclyjFfIx8XpQLOF9bgr2J4HhwumeZ2VisylF+ZihxuuadNxPYUrj2Sagd/Wyzm+60dmCeWtGS6oew5XMHMyNPuB/34LSK4ib8P2PLxSsprzOdr32Lh1cfC69STtBLqVWyZmPWSIY1SQCAEAIAQAgBACAEAIAQD4twoZKPWOyMmajjbzjDD32cLj43XZB5bPwPB7Rp3k34nTPnHBY0HKXglrt7ekb+K+XxuHhWxtSopaaX88qR73YFdKnCi1q02l1s3+xk4lnNnkEkei5zTcW5E9FnTwFWkmrXjumdmPq02lZ2aez3GUmIOYczXWPW/Jc1XCwn3ZK55tOvw52ZYixGnmMjXMLHmN95owBc25x7E94sVXEYavh6aea66Pf3PWpVIznBNXvJfUwX9nZ2+lGDPHb126EXHymE5m/H2pHGUpuzdn0Pq6c4RnvZ66P9nsTYdT2pg0EnLM4HcHNlZf4rLEVM2IcnzX7msYqilDpFfvqdO6ENgjZzAI9+5+K9nsptUVL/lL6n5p2xW+IrTl1en88jl8aJDR9L2cl9HTSqRa6nnYDu1Gc88a352XnVVyPoabuQAWd4clx1I909Cg8s0wml9IHp9i0oKyy9Tz8Trm9Tmql93Fd0ndmdraFZyggRSQCAEAIAQAgBACAEAIAQDo9/FCyPRcCrxDJGHW4fCjZJ4DX3feu1wzQ0PMq086b8ztqqna9osbZWty7EaD/AFXgPD05znKOjb1+hjGpKGVx0stCq6nk30aRs4XXOpV8DO6u4/I+rp4rDdpUeFW0n16+Xj/EZz5IzYSN4bzu9osCf7zNj7rL2/hsPiocSGlz5nFYKvRk6U09C5QYP6WdlnMIIzC+gIsdNwvne04Vofi7yXTX3W6OvBVJwglJNNNNXT5MqSCoa/K1shLflNY836WIXkrhSjdtan3fxFFwTjqnbc6mjzGFhqYszszj6QySNGgDr6dNivNkrVWoS0t7s8nG4mMJONLZ6O23juNxCnzNzRXe0btFi4a8xzX1fZldUsHTjW7rd99vxPmfMYvDZ6j4TvbdHD9oH6hunNx525L6nB/29jjw0LSk/Qw73922i5MdHLO/U9rDu6IKh1h9vJcdJZnY6pSyq5n1c1mHvCuo2kcz1RiPK6EZkZUkAhAIAQAgBACAEAIAQAgBAPg9YISjrQ+5v1969OOxzJWR0+AY4GARTH0BoyT9nud3dOi8/F4HO+JT35rr/k5qlLmjfdUPYbg5mOsQdxb2heLGpKMnTl7MzjLKV6qpY46iwOtxrrzXo0MPCpBuk8sl7Hp0e250bU6/ei9nzX7PyfoyJvnDLGGV+UahuZ1vC60pUFQ1qU03+pIjFzp4vvQq+l7fI1/yhcXmze3M5rlyyo4XFSy5NetrM8V16tK/EfzIpKtpY7hOzu19c28SPuXJV/pp5s1OWnRr7HRR7STjorsypp6hoaTmAyg3YTk113H2r6Chg6aoRpSSdkctRylLNFu7MHEZOKXOyhr+osA76VufetaVN0lZO8fHl5HqUrKKUt+q/czBoTr3dbLjxlWEo5VqzvoRktWUqyXkP9lc1GNtTScrsx66W+i1a1M2ykVJRjFJAIAQAgBACAEAIAQAgBACAcw6oSjcoK0G19CF2UqqZnKJpRzBdCkZtGjR4s+EXYbsGrozqwjnpyPeFhiMLSxH9xa8nzXkzJ00zco8apZhY3iff1HO9Enudt7jZeVPCVaEs0W3HqtX6rf2OOthWlovmWp8V4XqR+xxvYr0sPJVI3ck/U8tLvWtbzKTsbDzaSNt9besR4XXUoxhtobTil3kriCvyG7RGwcvQt8VbR8yYTu7RVzOxHGXyOsQXN6+qNunRLI9SlRyq73M55JJNwW7i2hHtC5sRTlNb6HZTmo8tSGSS1ydV5jhBaI6c05bmTVT81qiTKkdcoUZEVJAiEAgBACAEAIAQAgBACAEAIBWoB4KEl2mrSN9QtoVmtyrjc0qeraR7d10xqJmbiyI1IBta6niWJSLEONOZ6hc0fs3NvDZUm6T1klcpPDwn+JJjZe0Ux2Pvs37lR4i2kTOPZ9Ba5Sq7F5CbuN+8qvxEjeOHhFWirD3YmSLK/xJKpCNqudys3Wlc0UURS1ZOl9Oixmot3RdFOeVVIbKxKFRqkgEAIAQAgBACAEJBACAEAIAQAgFBQC3QDmPI2RNrYEjpiVZzbFhuZUbJDMlwISgG3QDmyEKQOMiAic5CBqWAKbAFABACEAgBACAELApFgshNhbILBZCcoWQZQsgyhZQRYLIQOa1VuVZKyJVciLk7adZuZdCOp1aMwyF8a1RS4zIrC47hqbC40xpYshMiE2EyITYTKhFhLKBYRCAQAgBQQCAFJccAhZIUBCyQoahbKOyoTlFDEJyhkUMZRMqq2Q4ihirco4kscaq2cs2XaeC6xnIrFmlFSaLnczeKElpFpTmRMoTUy7oO5g5EPAWyRGYXgqbEqRG6JLG0WNMaWNkhhjUWFiNzUsRYjc1QQMIUEDVBUEAKCAQDgFJqkOAQukSNahdIeGIXUR4YhZRHcNC2UDGoYyjcizbGQc2NZtmc42RPHGqtnm1dzUoYFzzkZwZuwU2i5JSOuIk1Kr0palamxnT0q9ajqjhnKzKrqZdiRXOQvhU2LKRXfGljrpjDGosdcUMdGosS0QvYosUaIHtVSpE4KCpEVBDEUEAoIBAOCk3SJWBDRIma1DRIka1DRIlaxQXSJAxCbAWKGWURnDWMmWykjWLK5hVjoSMbqh41fc2cOYuaozKB0NOzRcE2d0BZWK9J6lauxnzxBe3hjyqxTkiXpWM4spytRm8So9qg7qREQh3RGOCqS0QvaqlGiu9qhlGV5AqlWiBwVSjGqCAUEAgJWtUnUkTMahokTsaoNEiZrUNEiZrULpDtO5C6A26hVZZDNOo8VhIsSALEwq7A06rRLQ8LELU2cPdsuaqjGCN+nfovPmjvgLK9aUY6lKmxQqJQvbwyPLrLUpSzDqPFeiZxiUpZEN4oqvcoO2kiJzkO6Ixzh1HiqssROcOo8VBVoicFUo0V5AqlbFd7VDKuJHZVKuIWUDKJZBlLzY0O1RJWMQskTNahdIkaELDgVBa56j5J6WndQV800EFQYZS5vEjY82bC12UFwNh96yq7o568nmSTKTfKJQEA/kmk1F9oPw0cH1J4Uv1B+cOg/smk8IPw1m00OFL9RxeO17J6maeONtPHKWlkDcuWOzGtIFgBqQTtzVLGu0bHddgcPgkwXFJZIoXyRiqySOjY57LUwIyuIuLHVXe6PNqpO5wtDJoPYFWpA4oI2YKnRcU6Wp1xEqKvQnuK0pU9StTY77G6miwuCjDqOGqfPGS+R4ZnLmtZckuady5d1OLlonYpNRglpcw3eUOh/sul/8AD+GtuDL9RVTj+ktUWMYTiENW2elo8P4MTTHUXiY/O/OG5CGtNwWg213UOM4NWbZZZJcjygS6C+9hf2rrbLUz1HyO0VPJT18k0ME5ifGW8SNkhH6NxIBcDZcmIk7qzOi5SZ5R6AgH8k0moB2g/DU8GX6i2V9R35xKD+yaTwg/CTgy/UMr6nE9pMQjqaqSoihZSxvEYbAzLlZlYGm2UAakX25rWKyxsyyRjuYjGUhfGqjKRGNQMonDQjIJw0IyGkI1B12FyqAKguBchFxpegueu+RpzDhuJcW/C4zuJa+bJwG5rW52usau6Oeq7tGG13ZKw1xDbT+lqe+WzVDku0z6Hzn+buL5rw2frOJn4l3Z/X1tbKq2fM0jJ21MwPUWJuereTg/zBi/0av/ANUKzXeRx1OZ5jTy2A9gXROBxxVi6ypWDpam6GTVFwRfcEK0admRI9Eqe0+B19PSjEX1EM9NHkLGicNzENDiHRghwOUEIoVIN5Q8stygYeyXz1X41v8ACrZqxCjAs0nZDAsQjnZhk1T5zBFnDncYsbe+XMJGi4JbrbVQ6tSNs2xbJF7Hk4k66HmOh6LouInsHkLc00uJZr5M8ea2+XhOvb3LmxG6NDFj/klYWOIWsLf0xW/6xZXOZ7TeYccfk3jeb8Nt+JxM+e5zevra2VawzW7xrG9tTKKsy6QwhVJsNLFBNhhjVScohjQiwwsQixdQ2GkqCrIy5CrYxzkKtkbnoUcj2DyKxGTDMTiaWh0kz2NLjZt3U7AL92qxq7oyk9TCZ5GsRAA4+HaAD9ZP+Gp4qLcQX8zmI/P4d9ZP+GquaIznGY7hUlHVy0cro3yw8PM6MuMZzsa8WJAOzgNt1Zaq5ZSPU/JNSmbBsSgaWtfO+eJhcSGgvp2tBNtbXKibtJMymYzfI/iA/r8P/fm/gW/xEejMcg/80WIfP0H7838Crx4dGWynA1DeFUOils5sFSYprXs5scuWS3OxDXd+q6LK1/Aqeodq/Jq2sfTzYS/D4KXzcC2Z/wCkcXFwfdgObQjUnkuSNXLdSLON9jC/MxiP/MYd+/P/AAK3HXQjIzquwnZSTBm11VWz0fCfTsGZj3+jw85N87Rvm0ss6k89kiyVjwsSX12vrbpddRU9j8g7c1LibLgF0kbRfQaxELmr7oujGh8jWIgAcfDtAB+sn/DV+PHoWTJ2+SDEPnsP+sn/AA1PHj0LqZyXaHBpKKpfSyujfIxrHF0ZcWEPFxYkA/BaRlmVzaLurmchcLKGWQWUEjSFBBGQhA/iKScwZgoI0EyjvQiyDhN70GWI3zdvf4oRw4jmRW9V0jb75Xlt/BBwoDvS+cn+tf8AeoY4UBt3fOT/AFr/AL1m2TwYCcEE3JeSeZNyfedVTOykoRiromjuNGukaOYDi34BaRqtdDzqtRplmJhP9ZP9Y770eImuS9jONRssNph87P8AWuWTxU+i9joSuRyYbH+0+57xqpWKqPoJJIg8xa3Rr5mjezXlov10W8ajluc8qjRE+D/qz/Wu+9bZURGs2VJ4r+s6R4BuMzy6x6i+ynKjRSZDwR3plRoh7CW+q97euV5bf22UZUaJD+M8fLl+sf8AeoyokXzyQfLk/ff96WROawx9U46nU9TcnxKDiMYat3QeCgnjMaa1/RvgVA48kJ58/o3wKiw+JkJ58/o3wKWHxMug3zx/RvxSxHxEuhZuh0XHBygXFDkJuLmQXFzITcMyC4Fyhi502CeaDDJXVcZc1+JRwCoZ/SKYGmzB7B8sAjVh3BPOyxluVbebQlqMENPhla9/Cma6pw80tYwB0csTuKCY3bi9gHN3BGvImvMpKV2Uu0TY2UuEuAYx0tHI55ADS8iZwBd1NlMTgrLVFvFI2CPBsrWjjUkZkIABkJqXNJcRubaXUWvco1bKa2L466LE5aaOKifHHWcJlOKWkDntzgCMPLb3O1z1RQ0uaOp3rFOjDTHjJdG2IxRtcyJ1nGmJqbFgceYHo37lKhsRmvc5yGYF7BcG8kYIuDoXALoUbGDd2dl2zxVlPU1TIZsNJinLG0f5MizxjTQyuZlNr371WEbpXXzN5uzMPslhMkxqa1sLagUzHcGEhnDmqpP1bS0kAsYCXkdA0LSpK1kTTXMq+UDBXU7mVDYzBFWwulENwRTzgfpoQW6WDvSb3O7lNKV9OhpY7XEqKU180NNJgjI4WwSupHUsT6lkQijdISOCXOOrjoTo4LBWy63LnnPaOSB1bVPpcvmzp3mDKC1mT+6DsL3W8b5VckzSFIGkIQIWIRYThpYZRvDUWIsIY0Fg4aWIsS5lU6ri5lAuLmQXFzITcMyC4uZBcC5QybkorZOCafN+iMonLLD9YGZA6+/q6KjQHsxKYQPpQ93m75Gyuh3Znbs4A+qett+arbUpMv0PaqsiiZCyRvDjuI2vhglyAkkhpe0kC5Ol0yo45yaZDiGMT1D2yTPzvjaGxkNbGGNBLgGtYABqSVeKRi23ua/8ta++YysL73zmnpi+/XNkvfvV1TiTnkUcPx6pgfLJFJZ8/wCuLmRycT0i+7g8EesSVLimQm1sOxDtBUThrZXMIY8SNywwxkOGxuxov7FKikG2y5L20ryS50kTnE3LjTUxJPUksUZIls8jn63EJJImQvdeJkksrY8rQ0SSG73WA1J+A0Giukr3LptkTK2QU76QH/h3yiZ0VhbiBuXMDu0kaG26nS9zRFibFp31PnhkeKnMx4nbZjw5jQxpFtB6LQO8b7lRZWsXIq2sfNI+aTKZJDmeWsawE8zlaALlQlZWJIFYAoAKQCAEAFAIVBBBdUNBcyC4uZBcXMoJuGZBcXMguIXILiZlVlri5lUpJgHIck9yRrldGdh+ZXQsGdSTYM6gWAvUixA9yFkNzKTRDg5QXTFzILhmQXDMguGZCbi5kFxMyC4ZkIuJmQXIbqpe4t0FwuguGZCbhdALdAJdQAuoaJuLdVKyYl1JzyHhysio8PVkAzoBM6AC9ARuchKG3UlhcygsLmQBmQkMyAMyEBmQBnQBmQCZkBGhoKgC6gChACEAhIIAVWSCgqxLqTFjgVKKjgVYCXQkLoAJQDChKEKEghIXQkW6AW6AEAiAEAXQBdAf/9k="/>
          <p:cNvSpPr>
            <a:spLocks noChangeAspect="1" noChangeArrowheads="1"/>
          </p:cNvSpPr>
          <p:nvPr/>
        </p:nvSpPr>
        <p:spPr bwMode="auto">
          <a:xfrm>
            <a:off x="155575" y="-1630363"/>
            <a:ext cx="2857500" cy="3400426"/>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3074" name="Picture 2" descr="http://community.linuxmint.com/img/screenshots/kicad.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072207" y="1341935"/>
            <a:ext cx="2843191" cy="1791110"/>
          </a:xfrm>
          <a:prstGeom prst="rect">
            <a:avLst/>
          </a:prstGeom>
          <a:noFill/>
          <a:extLst>
            <a:ext uri="{909E8E84-426E-40dd-AFC4-6F175D3DCCD1}">
              <a14:hiddenFill xmlns:a14="http://schemas.microsoft.com/office/drawing/2010/main" xmlns="">
                <a:solidFill>
                  <a:srgbClr val="FFFFFF"/>
                </a:solidFill>
              </a14:hiddenFill>
            </a:ext>
          </a:extLst>
        </p:spPr>
      </p:pic>
      <p:pic>
        <p:nvPicPr>
          <p:cNvPr id="3076" name="Picture 4" descr="http://mobilecg.hu/old/mrender2.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413758" y="3946487"/>
            <a:ext cx="3485315" cy="1582738"/>
          </a:xfrm>
          <a:prstGeom prst="rect">
            <a:avLst/>
          </a:prstGeom>
          <a:noFill/>
          <a:extLst>
            <a:ext uri="{909E8E84-426E-40dd-AFC4-6F175D3DCCD1}">
              <a14:hiddenFill xmlns:a14="http://schemas.microsoft.com/office/drawing/2010/main" xmlns="">
                <a:solidFill>
                  <a:srgbClr val="FFFFFF"/>
                </a:solidFill>
              </a14:hiddenFill>
            </a:ext>
          </a:extLst>
        </p:spPr>
      </p:pic>
      <p:pic>
        <p:nvPicPr>
          <p:cNvPr id="17" name="Picture 16"/>
          <p:cNvPicPr>
            <a:picLocks noChangeAspect="1"/>
          </p:cNvPicPr>
          <p:nvPr/>
        </p:nvPicPr>
        <p:blipFill>
          <a:blip r:embed="rId4"/>
          <a:stretch>
            <a:fillRect/>
          </a:stretch>
        </p:blipFill>
        <p:spPr>
          <a:xfrm rot="21288613">
            <a:off x="751890" y="1201472"/>
            <a:ext cx="7800975" cy="3895725"/>
          </a:xfrm>
          <a:prstGeom prst="rect">
            <a:avLst/>
          </a:prstGeom>
          <a:ln>
            <a:noFill/>
          </a:ln>
          <a:effectLst>
            <a:outerShdw blurRad="292100" dist="139700" dir="2700000" algn="tl" rotWithShape="0">
              <a:srgbClr val="333333">
                <a:alpha val="65000"/>
              </a:srgbClr>
            </a:outerShdw>
          </a:effectLst>
        </p:spPr>
      </p:pic>
      <p:pic>
        <p:nvPicPr>
          <p:cNvPr id="18" name="Picture 17"/>
          <p:cNvPicPr>
            <a:picLocks noChangeAspect="1"/>
          </p:cNvPicPr>
          <p:nvPr/>
        </p:nvPicPr>
        <p:blipFill>
          <a:blip r:embed="rId5"/>
          <a:stretch>
            <a:fillRect/>
          </a:stretch>
        </p:blipFill>
        <p:spPr>
          <a:xfrm rot="588634">
            <a:off x="173935" y="2370147"/>
            <a:ext cx="9105900" cy="3038475"/>
          </a:xfrm>
          <a:prstGeom prst="rect">
            <a:avLst/>
          </a:prstGeom>
          <a:ln>
            <a:noFill/>
          </a:ln>
          <a:effectLst>
            <a:outerShdw blurRad="292100" dist="139700" dir="2700000" algn="tl" rotWithShape="0">
              <a:srgbClr val="333333">
                <a:alpha val="65000"/>
              </a:srgbClr>
            </a:outerShdw>
          </a:effectLst>
        </p:spPr>
      </p:pic>
      <p:pic>
        <p:nvPicPr>
          <p:cNvPr id="19" name="Picture 18"/>
          <p:cNvPicPr>
            <a:picLocks noChangeAspect="1"/>
          </p:cNvPicPr>
          <p:nvPr/>
        </p:nvPicPr>
        <p:blipFill>
          <a:blip r:embed="rId6"/>
          <a:stretch>
            <a:fillRect/>
          </a:stretch>
        </p:blipFill>
        <p:spPr>
          <a:xfrm>
            <a:off x="1985639" y="1646238"/>
            <a:ext cx="5848350" cy="426720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1844740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fade">
                                      <p:cBhvr>
                                        <p:cTn id="12" dur="500"/>
                                        <p:tgtEl>
                                          <p:spTgt spid="1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fade">
                                      <p:cBhvr>
                                        <p:cTn id="1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CH" sz="3200" dirty="0" smtClean="0">
                <a:latin typeface="Helvetica Neue"/>
              </a:rPr>
              <a:t>KT </a:t>
            </a:r>
            <a:r>
              <a:rPr lang="fr-CH" sz="3200" dirty="0" err="1" smtClean="0">
                <a:latin typeface="Helvetica Neue"/>
              </a:rPr>
              <a:t>Fund</a:t>
            </a:r>
            <a:r>
              <a:rPr lang="fr-CH" sz="3200" dirty="0" smtClean="0">
                <a:latin typeface="Helvetica Neue"/>
              </a:rPr>
              <a:t> </a:t>
            </a:r>
            <a:r>
              <a:rPr lang="fr-CH" sz="3200" dirty="0" err="1" smtClean="0">
                <a:latin typeface="Helvetica Neue"/>
              </a:rPr>
              <a:t>Examples</a:t>
            </a:r>
            <a:r>
              <a:rPr lang="fr-CH" sz="3200" dirty="0" smtClean="0">
                <a:latin typeface="Helvetica Neue"/>
              </a:rPr>
              <a:t> – High Pressure </a:t>
            </a:r>
            <a:r>
              <a:rPr lang="fr-CH" sz="3200" dirty="0" err="1" smtClean="0">
                <a:latin typeface="Helvetica Neue"/>
              </a:rPr>
              <a:t>Laminates</a:t>
            </a:r>
            <a:endParaRPr lang="en-GB" sz="3200" dirty="0">
              <a:latin typeface="Helvetica Neue"/>
            </a:endParaRPr>
          </a:p>
        </p:txBody>
      </p:sp>
      <p:sp>
        <p:nvSpPr>
          <p:cNvPr id="3" name="Content Placeholder 2"/>
          <p:cNvSpPr>
            <a:spLocks noGrp="1"/>
          </p:cNvSpPr>
          <p:nvPr>
            <p:ph idx="1"/>
          </p:nvPr>
        </p:nvSpPr>
        <p:spPr>
          <a:xfrm>
            <a:off x="435429" y="1325606"/>
            <a:ext cx="4259942" cy="4667421"/>
          </a:xfrm>
        </p:spPr>
        <p:txBody>
          <a:bodyPr>
            <a:normAutofit/>
          </a:bodyPr>
          <a:lstStyle/>
          <a:p>
            <a:pPr marL="36576" indent="0" algn="ctr">
              <a:buNone/>
            </a:pPr>
            <a:r>
              <a:rPr lang="fr-CH" sz="1600" b="1" dirty="0" err="1" smtClean="0">
                <a:latin typeface="Helvetica Neue"/>
              </a:rPr>
              <a:t>Funded</a:t>
            </a:r>
            <a:r>
              <a:rPr lang="fr-CH" sz="1600" b="1" dirty="0" smtClean="0">
                <a:latin typeface="Helvetica Neue"/>
              </a:rPr>
              <a:t>:</a:t>
            </a:r>
            <a:endParaRPr lang="fr-CH" sz="1600" b="1" dirty="0">
              <a:latin typeface="Helvetica Neue"/>
            </a:endParaRPr>
          </a:p>
          <a:p>
            <a:pPr marL="36576" indent="0" algn="ctr">
              <a:buNone/>
            </a:pPr>
            <a:r>
              <a:rPr lang="en-GB" sz="1600" dirty="0"/>
              <a:t>I</a:t>
            </a:r>
            <a:r>
              <a:rPr lang="en-GB" sz="1600" dirty="0" smtClean="0"/>
              <a:t>mproving production of high-pressure laminates for CERN detector lab </a:t>
            </a:r>
            <a:endParaRPr lang="en-GB" sz="1600" dirty="0"/>
          </a:p>
          <a:p>
            <a:pPr marL="36576" indent="0" algn="ctr">
              <a:buNone/>
            </a:pPr>
            <a:endParaRPr lang="fr-CH" sz="1600" dirty="0" smtClean="0">
              <a:latin typeface="Helvetica Neue"/>
            </a:endParaRPr>
          </a:p>
          <a:p>
            <a:pPr marL="36576" indent="0" algn="ctr">
              <a:buNone/>
            </a:pPr>
            <a:endParaRPr lang="fr-CH" sz="1600" dirty="0">
              <a:latin typeface="Helvetica Neue"/>
            </a:endParaRPr>
          </a:p>
          <a:p>
            <a:pPr marL="36576" indent="0" algn="ctr">
              <a:buNone/>
            </a:pPr>
            <a:endParaRPr lang="fr-CH" sz="1600" b="1" dirty="0" smtClean="0">
              <a:latin typeface="Helvetica Neue"/>
            </a:endParaRPr>
          </a:p>
          <a:p>
            <a:pPr marL="36576" indent="0" algn="ctr">
              <a:buNone/>
            </a:pPr>
            <a:endParaRPr lang="fr-CH" sz="1600" b="1" dirty="0" smtClean="0">
              <a:latin typeface="Helvetica Neue"/>
            </a:endParaRPr>
          </a:p>
          <a:p>
            <a:pPr marL="36576" indent="0" algn="ctr">
              <a:buNone/>
            </a:pPr>
            <a:r>
              <a:rPr lang="fr-CH" sz="1600" b="1" dirty="0" smtClean="0">
                <a:latin typeface="Helvetica Neue"/>
              </a:rPr>
              <a:t>The KT </a:t>
            </a:r>
            <a:r>
              <a:rPr lang="fr-CH" sz="1600" b="1" dirty="0" err="1" smtClean="0">
                <a:latin typeface="Helvetica Neue"/>
              </a:rPr>
              <a:t>Fund</a:t>
            </a:r>
            <a:r>
              <a:rPr lang="fr-CH" sz="1600" b="1" dirty="0" smtClean="0">
                <a:latin typeface="Helvetica Neue"/>
              </a:rPr>
              <a:t> has </a:t>
            </a:r>
            <a:r>
              <a:rPr lang="fr-CH" sz="1600" b="1" dirty="0" err="1" smtClean="0">
                <a:latin typeface="Helvetica Neue"/>
              </a:rPr>
              <a:t>catalysed</a:t>
            </a:r>
            <a:r>
              <a:rPr lang="fr-CH" sz="1600" b="1" dirty="0" smtClean="0">
                <a:latin typeface="Helvetica Neue"/>
              </a:rPr>
              <a:t> the </a:t>
            </a:r>
            <a:r>
              <a:rPr lang="fr-CH" sz="1600" b="1" dirty="0" err="1" smtClean="0">
                <a:latin typeface="Helvetica Neue"/>
              </a:rPr>
              <a:t>creation</a:t>
            </a:r>
            <a:r>
              <a:rPr lang="fr-CH" sz="1600" b="1" dirty="0" smtClean="0">
                <a:latin typeface="Helvetica Neue"/>
              </a:rPr>
              <a:t> of </a:t>
            </a:r>
            <a:endParaRPr lang="fr-CH" sz="1600" dirty="0">
              <a:latin typeface="Helvetica Neue"/>
            </a:endParaRPr>
          </a:p>
          <a:p>
            <a:pPr marL="36576" indent="0" algn="ctr">
              <a:buNone/>
            </a:pPr>
            <a:endParaRPr lang="fr-CH" sz="1600" u="sng" dirty="0" smtClean="0">
              <a:latin typeface="Helvetica Neue"/>
            </a:endParaRPr>
          </a:p>
          <a:p>
            <a:pPr marL="36576" indent="0" algn="ctr">
              <a:buNone/>
            </a:pPr>
            <a:endParaRPr lang="fr-CH" sz="1600" u="sng" dirty="0">
              <a:latin typeface="Helvetica Neue"/>
            </a:endParaRPr>
          </a:p>
          <a:p>
            <a:pPr marL="36576" indent="0" algn="ctr">
              <a:buNone/>
            </a:pPr>
            <a:endParaRPr lang="fr-CH" sz="1600" dirty="0" smtClean="0"/>
          </a:p>
          <a:p>
            <a:pPr marL="36576" indent="0" algn="ctr">
              <a:buNone/>
            </a:pPr>
            <a:endParaRPr lang="fr-CH" sz="1600" dirty="0"/>
          </a:p>
          <a:p>
            <a:pPr marL="36576" indent="0" algn="ctr">
              <a:buNone/>
            </a:pPr>
            <a:endParaRPr lang="en-GB" sz="1600" dirty="0" smtClean="0"/>
          </a:p>
          <a:p>
            <a:pPr marL="36576" indent="0" algn="ctr">
              <a:buNone/>
            </a:pPr>
            <a:r>
              <a:rPr lang="en-GB" sz="1600" dirty="0" smtClean="0"/>
              <a:t>Durables laminates for surfaces in industrial and/or consumer environments.</a:t>
            </a:r>
            <a:endParaRPr lang="en-GB" sz="1600" dirty="0"/>
          </a:p>
        </p:txBody>
      </p:sp>
      <p:sp>
        <p:nvSpPr>
          <p:cNvPr id="4" name="AutoShape 2" descr="Image result for montratec shuttle"/>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5" name="Down Arrow 4"/>
          <p:cNvSpPr/>
          <p:nvPr/>
        </p:nvSpPr>
        <p:spPr>
          <a:xfrm>
            <a:off x="2307771" y="2440803"/>
            <a:ext cx="457200" cy="805543"/>
          </a:xfrm>
          <a:prstGeom prst="downArrow">
            <a:avLst/>
          </a:prstGeom>
          <a:solidFill>
            <a:schemeClr val="bg1"/>
          </a:solidFill>
          <a:ln>
            <a:noFill/>
          </a:ln>
          <a:effectLst>
            <a:glow rad="70000">
              <a:schemeClr val="dk1">
                <a:tint val="30000"/>
                <a:shade val="95000"/>
                <a:satMod val="300000"/>
                <a:alpha val="50000"/>
              </a:schemeClr>
            </a:glow>
            <a:outerShdw blurRad="50800" dist="38100" dir="2700000" algn="tl" rotWithShape="0">
              <a:prstClr val="black">
                <a:alpha val="40000"/>
              </a:prstClr>
            </a:outerShdw>
          </a:effectLst>
        </p:spPr>
        <p:style>
          <a:lnRef idx="1">
            <a:schemeClr val="dk1"/>
          </a:lnRef>
          <a:fillRef idx="3">
            <a:schemeClr val="dk1"/>
          </a:fillRef>
          <a:effectRef idx="2">
            <a:schemeClr val="dk1"/>
          </a:effectRef>
          <a:fontRef idx="minor">
            <a:schemeClr val="lt1"/>
          </a:fontRef>
        </p:style>
        <p:txBody>
          <a:bodyPr rtlCol="0" anchor="ctr"/>
          <a:lstStyle/>
          <a:p>
            <a:pPr algn="ctr"/>
            <a:endParaRPr lang="en-GB"/>
          </a:p>
        </p:txBody>
      </p:sp>
      <p:sp>
        <p:nvSpPr>
          <p:cNvPr id="8" name="Down Arrow 7"/>
          <p:cNvSpPr/>
          <p:nvPr/>
        </p:nvSpPr>
        <p:spPr>
          <a:xfrm>
            <a:off x="2311399" y="4105249"/>
            <a:ext cx="457200" cy="805543"/>
          </a:xfrm>
          <a:prstGeom prst="downArrow">
            <a:avLst/>
          </a:prstGeom>
          <a:solidFill>
            <a:schemeClr val="bg1"/>
          </a:solidFill>
          <a:ln>
            <a:noFill/>
          </a:ln>
          <a:effectLst>
            <a:glow rad="70000">
              <a:schemeClr val="dk1">
                <a:tint val="30000"/>
                <a:shade val="95000"/>
                <a:satMod val="300000"/>
                <a:alpha val="50000"/>
              </a:schemeClr>
            </a:glow>
            <a:outerShdw blurRad="50800" dist="38100" dir="2700000" algn="tl" rotWithShape="0">
              <a:prstClr val="black">
                <a:alpha val="40000"/>
              </a:prstClr>
            </a:outerShdw>
          </a:effectLst>
        </p:spPr>
        <p:style>
          <a:lnRef idx="1">
            <a:schemeClr val="dk1"/>
          </a:lnRef>
          <a:fillRef idx="3">
            <a:schemeClr val="dk1"/>
          </a:fillRef>
          <a:effectRef idx="2">
            <a:schemeClr val="dk1"/>
          </a:effectRef>
          <a:fontRef idx="minor">
            <a:schemeClr val="lt1"/>
          </a:fontRef>
        </p:style>
        <p:txBody>
          <a:bodyPr rtlCol="0" anchor="ctr"/>
          <a:lstStyle/>
          <a:p>
            <a:pPr algn="ctr"/>
            <a:endParaRPr lang="en-GB"/>
          </a:p>
        </p:txBody>
      </p:sp>
      <p:sp>
        <p:nvSpPr>
          <p:cNvPr id="20" name="Rectangular Callout 19"/>
          <p:cNvSpPr/>
          <p:nvPr/>
        </p:nvSpPr>
        <p:spPr>
          <a:xfrm rot="5400000">
            <a:off x="5842262" y="873777"/>
            <a:ext cx="2302330" cy="3657209"/>
          </a:xfrm>
          <a:prstGeom prst="wedgeRectCallout">
            <a:avLst>
              <a:gd name="adj1" fmla="val -31365"/>
              <a:gd name="adj2" fmla="val 75229"/>
            </a:avLst>
          </a:prstGeom>
          <a:solidFill>
            <a:schemeClr val="bg1"/>
          </a:solidFill>
          <a:ln>
            <a:noFill/>
          </a:ln>
          <a:effectLst>
            <a:glow rad="70000">
              <a:schemeClr val="dk1">
                <a:tint val="30000"/>
                <a:shade val="95000"/>
                <a:satMod val="300000"/>
                <a:alpha val="50000"/>
              </a:schemeClr>
            </a:glow>
            <a:outerShdw blurRad="50800" dist="38100" dir="2700000" algn="tl" rotWithShape="0">
              <a:prstClr val="black">
                <a:alpha val="40000"/>
              </a:prstClr>
            </a:outerShdw>
          </a:effectLst>
        </p:spPr>
        <p:style>
          <a:lnRef idx="1">
            <a:schemeClr val="dk1"/>
          </a:lnRef>
          <a:fillRef idx="3">
            <a:schemeClr val="dk1"/>
          </a:fillRef>
          <a:effectRef idx="2">
            <a:schemeClr val="dk1"/>
          </a:effectRef>
          <a:fontRef idx="minor">
            <a:schemeClr val="lt1"/>
          </a:fontRef>
        </p:style>
        <p:txBody>
          <a:bodyPr rtlCol="0" anchor="ctr"/>
          <a:lstStyle/>
          <a:p>
            <a:pPr algn="ctr"/>
            <a:endParaRPr lang="en-GB" dirty="0"/>
          </a:p>
        </p:txBody>
      </p:sp>
      <p:sp>
        <p:nvSpPr>
          <p:cNvPr id="13" name="Rectangular Callout 12"/>
          <p:cNvSpPr/>
          <p:nvPr/>
        </p:nvSpPr>
        <p:spPr>
          <a:xfrm rot="5400000">
            <a:off x="5722415" y="3524500"/>
            <a:ext cx="2542024" cy="3703522"/>
          </a:xfrm>
          <a:prstGeom prst="wedgeRectCallout">
            <a:avLst>
              <a:gd name="adj1" fmla="val -5321"/>
              <a:gd name="adj2" fmla="val 83148"/>
            </a:avLst>
          </a:prstGeom>
          <a:solidFill>
            <a:schemeClr val="bg1"/>
          </a:solidFill>
          <a:ln>
            <a:noFill/>
          </a:ln>
          <a:effectLst>
            <a:glow rad="70000">
              <a:schemeClr val="dk1">
                <a:tint val="30000"/>
                <a:shade val="95000"/>
                <a:satMod val="300000"/>
                <a:alpha val="50000"/>
              </a:schemeClr>
            </a:glow>
            <a:outerShdw blurRad="50800" dist="38100" dir="2700000" algn="tl" rotWithShape="0">
              <a:prstClr val="black">
                <a:alpha val="40000"/>
              </a:prstClr>
            </a:outerShdw>
          </a:effectLst>
        </p:spPr>
        <p:style>
          <a:lnRef idx="1">
            <a:schemeClr val="dk1"/>
          </a:lnRef>
          <a:fillRef idx="3">
            <a:schemeClr val="dk1"/>
          </a:fillRef>
          <a:effectRef idx="2">
            <a:schemeClr val="dk1"/>
          </a:effectRef>
          <a:fontRef idx="minor">
            <a:schemeClr val="lt1"/>
          </a:fontRef>
        </p:style>
        <p:txBody>
          <a:bodyPr rtlCol="0" anchor="ctr"/>
          <a:lstStyle/>
          <a:p>
            <a:pPr algn="ctr"/>
            <a:endParaRPr lang="en-GB"/>
          </a:p>
        </p:txBody>
      </p:sp>
      <p:pic>
        <p:nvPicPr>
          <p:cNvPr id="9" name="Picture 8"/>
          <p:cNvPicPr>
            <a:picLocks noChangeAspect="1"/>
          </p:cNvPicPr>
          <p:nvPr/>
        </p:nvPicPr>
        <p:blipFill>
          <a:blip r:embed="rId2"/>
          <a:stretch>
            <a:fillRect/>
          </a:stretch>
        </p:blipFill>
        <p:spPr>
          <a:xfrm>
            <a:off x="5359829" y="1719627"/>
            <a:ext cx="3324225" cy="2000250"/>
          </a:xfrm>
          <a:prstGeom prst="rect">
            <a:avLst/>
          </a:prstGeom>
        </p:spPr>
      </p:pic>
      <p:pic>
        <p:nvPicPr>
          <p:cNvPr id="1026" name="Picture 2" descr="Laminato plastico HPL vari colori e finiture superfice antigraffio"/>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278183" y="4214499"/>
            <a:ext cx="3462204" cy="226375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28114392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8912"/>
            <a:ext cx="7470648" cy="1143000"/>
          </a:xfrm>
        </p:spPr>
        <p:txBody>
          <a:bodyPr>
            <a:normAutofit fontScale="90000"/>
          </a:bodyPr>
          <a:lstStyle/>
          <a:p>
            <a:r>
              <a:rPr lang="en-GB" dirty="0" smtClean="0"/>
              <a:t>KT agreements geographical distribution</a:t>
            </a:r>
            <a:endParaRPr lang="en-GB" dirty="0"/>
          </a:p>
        </p:txBody>
      </p:sp>
      <p:pic>
        <p:nvPicPr>
          <p:cNvPr id="3" name="Picture 2" descr="Screen Shot 2016-03-13 at 21.48.27.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1317353"/>
            <a:ext cx="9144000" cy="4855664"/>
          </a:xfrm>
          <a:prstGeom prst="rect">
            <a:avLst/>
          </a:prstGeom>
        </p:spPr>
      </p:pic>
    </p:spTree>
    <p:extLst>
      <p:ext uri="{BB962C8B-B14F-4D97-AF65-F5344CB8AC3E}">
        <p14:creationId xmlns:p14="http://schemas.microsoft.com/office/powerpoint/2010/main" val="189666756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4363"/>
            <a:ext cx="7470648" cy="1143000"/>
          </a:xfrm>
        </p:spPr>
        <p:txBody>
          <a:bodyPr/>
          <a:lstStyle/>
          <a:p>
            <a:r>
              <a:rPr lang="en-GB" dirty="0" smtClean="0"/>
              <a:t>Type of partner</a:t>
            </a:r>
            <a:endParaRPr lang="en-GB" dirty="0"/>
          </a:p>
        </p:txBody>
      </p:sp>
      <p:pic>
        <p:nvPicPr>
          <p:cNvPr id="10" name="Picture 9" descr="Screen Shot 2016-03-11 at 23.25.44.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120409" y="1397596"/>
            <a:ext cx="4947544" cy="4762877"/>
          </a:xfrm>
          <a:prstGeom prst="rect">
            <a:avLst/>
          </a:prstGeom>
        </p:spPr>
      </p:pic>
    </p:spTree>
    <p:extLst>
      <p:ext uri="{BB962C8B-B14F-4D97-AF65-F5344CB8AC3E}">
        <p14:creationId xmlns:p14="http://schemas.microsoft.com/office/powerpoint/2010/main" val="4457611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7590" y="95266"/>
            <a:ext cx="8226854" cy="940443"/>
          </a:xfrm>
        </p:spPr>
        <p:txBody>
          <a:bodyPr>
            <a:normAutofit/>
          </a:bodyPr>
          <a:lstStyle/>
          <a:p>
            <a:r>
              <a:rPr lang="en-US" sz="3600" b="1" dirty="0" err="1"/>
              <a:t>c</a:t>
            </a:r>
            <a:r>
              <a:rPr lang="en-US" sz="3600" b="1" dirty="0" err="1" smtClean="0"/>
              <a:t>ern.ch</a:t>
            </a:r>
            <a:r>
              <a:rPr lang="en-US" sz="3600" b="1" dirty="0" smtClean="0"/>
              <a:t>/</a:t>
            </a:r>
            <a:r>
              <a:rPr lang="en-US" sz="3600" b="1" dirty="0" err="1" smtClean="0"/>
              <a:t>knowledgetransfer</a:t>
            </a:r>
            <a:endParaRPr lang="en-US" sz="3600" b="1" dirty="0"/>
          </a:p>
        </p:txBody>
      </p:sp>
      <p:pic>
        <p:nvPicPr>
          <p:cNvPr id="5" name="Picture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97440" y="961584"/>
            <a:ext cx="7942523" cy="5188002"/>
          </a:xfrm>
          <a:prstGeom prst="rect">
            <a:avLst/>
          </a:prstGeom>
          <a:ln>
            <a:solidFill>
              <a:schemeClr val="accent2"/>
            </a:solidFill>
          </a:ln>
        </p:spPr>
      </p:pic>
    </p:spTree>
    <p:extLst>
      <p:ext uri="{BB962C8B-B14F-4D97-AF65-F5344CB8AC3E}">
        <p14:creationId xmlns:p14="http://schemas.microsoft.com/office/powerpoint/2010/main" val="15240159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map2.png"/>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4166396" y="0"/>
            <a:ext cx="5086023" cy="6295036"/>
          </a:xfrm>
          <a:prstGeom prst="rect">
            <a:avLst/>
          </a:prstGeom>
        </p:spPr>
      </p:pic>
      <p:sp>
        <p:nvSpPr>
          <p:cNvPr id="6" name="Rectangle 5"/>
          <p:cNvSpPr/>
          <p:nvPr/>
        </p:nvSpPr>
        <p:spPr>
          <a:xfrm>
            <a:off x="3956945" y="136452"/>
            <a:ext cx="1281257" cy="959449"/>
          </a:xfrm>
          <a:prstGeom prst="rect">
            <a:avLst/>
          </a:prstGeom>
          <a:solidFill>
            <a:schemeClr val="bg1"/>
          </a:solidFill>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solidFill>
                <a:schemeClr val="bg1"/>
              </a:solidFill>
            </a:endParaRPr>
          </a:p>
        </p:txBody>
      </p:sp>
      <p:sp>
        <p:nvSpPr>
          <p:cNvPr id="7" name="Title 7"/>
          <p:cNvSpPr txBox="1">
            <a:spLocks/>
          </p:cNvSpPr>
          <p:nvPr/>
        </p:nvSpPr>
        <p:spPr>
          <a:xfrm>
            <a:off x="457200" y="233492"/>
            <a:ext cx="8226854" cy="940443"/>
          </a:xfrm>
          <a:prstGeom prst="rect">
            <a:avLst/>
          </a:prstGeom>
        </p:spPr>
        <p:txBody>
          <a:bodyPr>
            <a:normAutofit/>
          </a:bodyPr>
          <a:lstStyle>
            <a:lvl1pPr algn="l" rtl="0" eaLnBrk="1" latinLnBrk="0" hangingPunct="1">
              <a:spcBef>
                <a:spcPct val="0"/>
              </a:spcBef>
              <a:buNone/>
              <a:defRPr kumimoji="0" sz="4600" kern="1200">
                <a:solidFill>
                  <a:schemeClr val="tx1"/>
                </a:solidFill>
                <a:latin typeface="Gill Sans" charset="0"/>
                <a:ea typeface="Gill Sans" charset="0"/>
                <a:cs typeface="Gill Sans" charset="0"/>
              </a:defRPr>
            </a:lvl1pPr>
          </a:lstStyle>
          <a:p>
            <a:r>
              <a:rPr lang="en-US" sz="4400" b="1" dirty="0" smtClean="0"/>
              <a:t>KT Mission</a:t>
            </a:r>
            <a:endParaRPr lang="en-GB" sz="4400" b="1" dirty="0"/>
          </a:p>
        </p:txBody>
      </p:sp>
      <p:sp>
        <p:nvSpPr>
          <p:cNvPr id="8" name="Content Placeholder 8"/>
          <p:cNvSpPr txBox="1">
            <a:spLocks/>
          </p:cNvSpPr>
          <p:nvPr/>
        </p:nvSpPr>
        <p:spPr>
          <a:xfrm>
            <a:off x="457199" y="1325606"/>
            <a:ext cx="4120979" cy="4667421"/>
          </a:xfrm>
          <a:prstGeom prst="rect">
            <a:avLst/>
          </a:prstGeom>
        </p:spPr>
        <p:txBody>
          <a:bodyPr>
            <a:normAutofit/>
          </a:bodyPr>
          <a:lst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Gill Sans" charset="0"/>
                <a:ea typeface="Gill Sans" charset="0"/>
                <a:cs typeface="Gill Sans" charset="0"/>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Gill Sans" charset="0"/>
                <a:ea typeface="Gill Sans" charset="0"/>
                <a:cs typeface="Gill Sans" charset="0"/>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Gill Sans" charset="0"/>
                <a:ea typeface="Gill Sans" charset="0"/>
                <a:cs typeface="Gill Sans" charset="0"/>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Gill Sans" charset="0"/>
                <a:ea typeface="Gill Sans" charset="0"/>
                <a:cs typeface="Gill Sans" charset="0"/>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Gill Sans" charset="0"/>
                <a:ea typeface="Gill Sans" charset="0"/>
                <a:cs typeface="Gill Sans" charset="0"/>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indent="0">
              <a:buFont typeface="Arial"/>
              <a:buNone/>
            </a:pPr>
            <a:r>
              <a:rPr lang="en-US" sz="2400" dirty="0" smtClean="0"/>
              <a:t>Maximize the technological and knowledge return to Society, especially in the Member States</a:t>
            </a:r>
          </a:p>
          <a:p>
            <a:pPr marL="36576" indent="0">
              <a:buFont typeface="Arial"/>
              <a:buNone/>
            </a:pPr>
            <a:endParaRPr lang="en-US" sz="2400" dirty="0" smtClean="0"/>
          </a:p>
          <a:p>
            <a:pPr marL="36576" indent="0">
              <a:buFont typeface="Arial"/>
              <a:buNone/>
            </a:pPr>
            <a:r>
              <a:rPr lang="en-US" sz="2400" dirty="0" smtClean="0"/>
              <a:t>Promote CERN’s image as a center of excellence for technology</a:t>
            </a:r>
          </a:p>
          <a:p>
            <a:endParaRPr lang="en-GB" dirty="0"/>
          </a:p>
        </p:txBody>
      </p:sp>
      <p:sp>
        <p:nvSpPr>
          <p:cNvPr id="9" name="Rectangle 8"/>
          <p:cNvSpPr/>
          <p:nvPr/>
        </p:nvSpPr>
        <p:spPr>
          <a:xfrm>
            <a:off x="954164" y="5469807"/>
            <a:ext cx="7520841" cy="584775"/>
          </a:xfrm>
          <a:prstGeom prst="rect">
            <a:avLst/>
          </a:prstGeom>
        </p:spPr>
        <p:txBody>
          <a:bodyPr wrap="square">
            <a:spAutoFit/>
          </a:bodyPr>
          <a:lstStyle/>
          <a:p>
            <a:pPr algn="ctr">
              <a:buNone/>
            </a:pPr>
            <a:r>
              <a:rPr lang="en-US" sz="3200" b="1" i="1" dirty="0" smtClean="0">
                <a:solidFill>
                  <a:srgbClr val="C00000"/>
                </a:solidFill>
                <a:latin typeface="Gill Sans SemiBold" charset="0"/>
                <a:ea typeface="Gill Sans SemiBold" charset="0"/>
                <a:cs typeface="Gill Sans SemiBold" charset="0"/>
              </a:rPr>
              <a:t>Key </a:t>
            </a:r>
            <a:r>
              <a:rPr lang="en-US" sz="3200" b="1" i="1" dirty="0">
                <a:solidFill>
                  <a:srgbClr val="C00000"/>
                </a:solidFill>
                <a:latin typeface="Gill Sans SemiBold" charset="0"/>
                <a:ea typeface="Gill Sans SemiBold" charset="0"/>
                <a:cs typeface="Gill Sans SemiBold" charset="0"/>
              </a:rPr>
              <a:t>words: dissemination and impact!</a:t>
            </a:r>
          </a:p>
        </p:txBody>
      </p:sp>
    </p:spTree>
    <p:extLst>
      <p:ext uri="{BB962C8B-B14F-4D97-AF65-F5344CB8AC3E}">
        <p14:creationId xmlns:p14="http://schemas.microsoft.com/office/powerpoint/2010/main" val="3683326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292167" y="978194"/>
            <a:ext cx="4512670" cy="5241851"/>
          </a:xfrm>
          <a:prstGeom prst="rect">
            <a:avLst/>
          </a:prstGeom>
        </p:spPr>
      </p:pic>
      <p:sp>
        <p:nvSpPr>
          <p:cNvPr id="6" name="Title 7"/>
          <p:cNvSpPr txBox="1">
            <a:spLocks/>
          </p:cNvSpPr>
          <p:nvPr/>
        </p:nvSpPr>
        <p:spPr>
          <a:xfrm>
            <a:off x="0" y="116535"/>
            <a:ext cx="6804837" cy="755336"/>
          </a:xfrm>
          <a:prstGeom prst="rect">
            <a:avLst/>
          </a:prstGeom>
        </p:spPr>
        <p:txBody>
          <a:bodyPr>
            <a:normAutofit fontScale="92500"/>
          </a:bodyPr>
          <a:lstStyle>
            <a:lvl1pPr algn="l" rtl="0" eaLnBrk="1" latinLnBrk="0" hangingPunct="1">
              <a:spcBef>
                <a:spcPct val="0"/>
              </a:spcBef>
              <a:buNone/>
              <a:defRPr kumimoji="0" sz="4600" kern="1200">
                <a:solidFill>
                  <a:schemeClr val="tx1"/>
                </a:solidFill>
                <a:latin typeface="Gill Sans" charset="0"/>
                <a:ea typeface="Gill Sans" charset="0"/>
                <a:cs typeface="Gill Sans" charset="0"/>
              </a:defRPr>
            </a:lvl1pPr>
          </a:lstStyle>
          <a:p>
            <a:r>
              <a:rPr lang="en-US" sz="4400" b="1" dirty="0" smtClean="0"/>
              <a:t>How to achieve impact?</a:t>
            </a:r>
            <a:endParaRPr lang="en-GB" sz="4400" b="1" dirty="0"/>
          </a:p>
        </p:txBody>
      </p:sp>
    </p:spTree>
    <p:extLst>
      <p:ext uri="{BB962C8B-B14F-4D97-AF65-F5344CB8AC3E}">
        <p14:creationId xmlns:p14="http://schemas.microsoft.com/office/powerpoint/2010/main" val="19290447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4855"/>
            <a:ext cx="8226854" cy="940443"/>
          </a:xfrm>
        </p:spPr>
        <p:txBody>
          <a:bodyPr>
            <a:normAutofit/>
          </a:bodyPr>
          <a:lstStyle/>
          <a:p>
            <a:r>
              <a:rPr lang="en-US" sz="4000" b="1" dirty="0" smtClean="0"/>
              <a:t>Ways of doing KT</a:t>
            </a:r>
            <a:endParaRPr lang="en-US" sz="4000" b="1" dirty="0"/>
          </a:p>
        </p:txBody>
      </p:sp>
      <p:pic>
        <p:nvPicPr>
          <p:cNvPr id="4" name="Picture 3"/>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839434" y="762085"/>
            <a:ext cx="5901068" cy="5432257"/>
          </a:xfrm>
          <a:prstGeom prst="rect">
            <a:avLst/>
          </a:prstGeom>
        </p:spPr>
      </p:pic>
    </p:spTree>
    <p:extLst>
      <p:ext uri="{BB962C8B-B14F-4D97-AF65-F5344CB8AC3E}">
        <p14:creationId xmlns:p14="http://schemas.microsoft.com/office/powerpoint/2010/main" val="15669505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6668984" y="1340671"/>
            <a:ext cx="2408911" cy="3499837"/>
          </a:xfrm>
          <a:prstGeom prst="rect">
            <a:avLst/>
          </a:prstGeom>
        </p:spPr>
      </p:pic>
      <p:pic>
        <p:nvPicPr>
          <p:cNvPr id="3" name="Picture 2"/>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297541" y="1710787"/>
            <a:ext cx="2011551" cy="2926522"/>
          </a:xfrm>
          <a:prstGeom prst="rect">
            <a:avLst/>
          </a:prstGeom>
        </p:spPr>
      </p:pic>
      <p:pic>
        <p:nvPicPr>
          <p:cNvPr id="7" name="Picture 6"/>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2352143" y="1710786"/>
            <a:ext cx="2044902" cy="2926523"/>
          </a:xfrm>
          <a:prstGeom prst="rect">
            <a:avLst/>
          </a:prstGeom>
        </p:spPr>
      </p:pic>
      <p:pic>
        <p:nvPicPr>
          <p:cNvPr id="8" name="Picture 7"/>
          <p:cNvPicPr>
            <a:picLocks noChangeAspect="1"/>
          </p:cNvPicPr>
          <p:nvPr/>
        </p:nvPicPr>
        <p:blipFill rotWithShape="1">
          <a:blip r:embed="rId5" cstate="screen">
            <a:extLst>
              <a:ext uri="{28A0092B-C50C-407E-A947-70E740481C1C}">
                <a14:useLocalDpi xmlns:a14="http://schemas.microsoft.com/office/drawing/2010/main"/>
              </a:ext>
            </a:extLst>
          </a:blip>
          <a:srcRect l="-10369"/>
          <a:stretch/>
        </p:blipFill>
        <p:spPr>
          <a:xfrm>
            <a:off x="4045034" y="1340671"/>
            <a:ext cx="2508505" cy="3499837"/>
          </a:xfrm>
          <a:prstGeom prst="rect">
            <a:avLst/>
          </a:prstGeom>
        </p:spPr>
      </p:pic>
      <p:sp>
        <p:nvSpPr>
          <p:cNvPr id="4" name="TextBox 3"/>
          <p:cNvSpPr txBox="1"/>
          <p:nvPr/>
        </p:nvSpPr>
        <p:spPr>
          <a:xfrm flipH="1">
            <a:off x="470981" y="3549298"/>
            <a:ext cx="2052032" cy="369332"/>
          </a:xfrm>
          <a:prstGeom prst="rect">
            <a:avLst/>
          </a:prstGeom>
          <a:solidFill>
            <a:schemeClr val="bg1"/>
          </a:solidFill>
        </p:spPr>
        <p:txBody>
          <a:bodyPr wrap="square" rtlCol="0">
            <a:spAutoFit/>
          </a:bodyPr>
          <a:lstStyle/>
          <a:p>
            <a:r>
              <a:rPr lang="fr-CH" b="1" dirty="0" smtClean="0">
                <a:solidFill>
                  <a:schemeClr val="accent1">
                    <a:lumMod val="75000"/>
                  </a:schemeClr>
                </a:solidFill>
              </a:rPr>
              <a:t>96</a:t>
            </a:r>
            <a:endParaRPr lang="en-GB" b="1" dirty="0">
              <a:solidFill>
                <a:schemeClr val="accent1">
                  <a:lumMod val="75000"/>
                </a:schemeClr>
              </a:solidFill>
            </a:endParaRPr>
          </a:p>
        </p:txBody>
      </p:sp>
      <p:sp>
        <p:nvSpPr>
          <p:cNvPr id="9" name="TextBox 8"/>
          <p:cNvSpPr txBox="1"/>
          <p:nvPr/>
        </p:nvSpPr>
        <p:spPr>
          <a:xfrm flipH="1">
            <a:off x="2454396" y="3562448"/>
            <a:ext cx="2052032" cy="369332"/>
          </a:xfrm>
          <a:prstGeom prst="rect">
            <a:avLst/>
          </a:prstGeom>
          <a:solidFill>
            <a:schemeClr val="bg1"/>
          </a:solidFill>
        </p:spPr>
        <p:txBody>
          <a:bodyPr wrap="square" rtlCol="0">
            <a:spAutoFit/>
          </a:bodyPr>
          <a:lstStyle/>
          <a:p>
            <a:r>
              <a:rPr lang="fr-CH" b="1" dirty="0" smtClean="0">
                <a:solidFill>
                  <a:schemeClr val="accent1">
                    <a:lumMod val="75000"/>
                  </a:schemeClr>
                </a:solidFill>
              </a:rPr>
              <a:t>84</a:t>
            </a:r>
            <a:endParaRPr lang="en-GB" b="1" dirty="0">
              <a:solidFill>
                <a:schemeClr val="accent1">
                  <a:lumMod val="75000"/>
                </a:schemeClr>
              </a:solidFill>
            </a:endParaRPr>
          </a:p>
        </p:txBody>
      </p:sp>
      <p:sp>
        <p:nvSpPr>
          <p:cNvPr id="10" name="TextBox 9"/>
          <p:cNvSpPr txBox="1"/>
          <p:nvPr/>
        </p:nvSpPr>
        <p:spPr>
          <a:xfrm flipH="1">
            <a:off x="4544489" y="3549298"/>
            <a:ext cx="2052032" cy="369332"/>
          </a:xfrm>
          <a:prstGeom prst="rect">
            <a:avLst/>
          </a:prstGeom>
          <a:solidFill>
            <a:schemeClr val="bg1"/>
          </a:solidFill>
        </p:spPr>
        <p:txBody>
          <a:bodyPr wrap="square" rtlCol="0">
            <a:spAutoFit/>
          </a:bodyPr>
          <a:lstStyle/>
          <a:p>
            <a:r>
              <a:rPr lang="fr-CH" b="1" dirty="0" smtClean="0">
                <a:solidFill>
                  <a:schemeClr val="accent1">
                    <a:lumMod val="75000"/>
                  </a:schemeClr>
                </a:solidFill>
              </a:rPr>
              <a:t>50</a:t>
            </a:r>
            <a:endParaRPr lang="en-GB" b="1" dirty="0">
              <a:solidFill>
                <a:schemeClr val="accent1">
                  <a:lumMod val="75000"/>
                </a:schemeClr>
              </a:solidFill>
            </a:endParaRPr>
          </a:p>
        </p:txBody>
      </p:sp>
      <p:sp>
        <p:nvSpPr>
          <p:cNvPr id="11" name="TextBox 10"/>
          <p:cNvSpPr txBox="1"/>
          <p:nvPr/>
        </p:nvSpPr>
        <p:spPr>
          <a:xfrm flipH="1">
            <a:off x="6779278" y="3545168"/>
            <a:ext cx="2052032" cy="369332"/>
          </a:xfrm>
          <a:prstGeom prst="rect">
            <a:avLst/>
          </a:prstGeom>
          <a:solidFill>
            <a:schemeClr val="bg1"/>
          </a:solidFill>
        </p:spPr>
        <p:txBody>
          <a:bodyPr wrap="square" rtlCol="0">
            <a:spAutoFit/>
          </a:bodyPr>
          <a:lstStyle/>
          <a:p>
            <a:r>
              <a:rPr lang="fr-CH" b="1" dirty="0" smtClean="0">
                <a:solidFill>
                  <a:schemeClr val="accent1">
                    <a:lumMod val="75000"/>
                  </a:schemeClr>
                </a:solidFill>
              </a:rPr>
              <a:t>2</a:t>
            </a:r>
            <a:endParaRPr lang="en-GB" b="1" dirty="0">
              <a:solidFill>
                <a:schemeClr val="accent1">
                  <a:lumMod val="75000"/>
                </a:schemeClr>
              </a:solidFill>
            </a:endParaRPr>
          </a:p>
        </p:txBody>
      </p:sp>
      <p:sp>
        <p:nvSpPr>
          <p:cNvPr id="5" name="Title 4"/>
          <p:cNvSpPr>
            <a:spLocks noGrp="1"/>
          </p:cNvSpPr>
          <p:nvPr>
            <p:ph type="title"/>
          </p:nvPr>
        </p:nvSpPr>
        <p:spPr/>
        <p:txBody>
          <a:bodyPr/>
          <a:lstStyle/>
          <a:p>
            <a:r>
              <a:rPr lang="fr-CH" dirty="0" smtClean="0"/>
              <a:t>Results 2015</a:t>
            </a:r>
            <a:endParaRPr lang="en-GB" dirty="0"/>
          </a:p>
        </p:txBody>
      </p:sp>
    </p:spTree>
    <p:extLst>
      <p:ext uri="{BB962C8B-B14F-4D97-AF65-F5344CB8AC3E}">
        <p14:creationId xmlns:p14="http://schemas.microsoft.com/office/powerpoint/2010/main" val="59932979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Patents filed (2015)</a:t>
            </a:r>
            <a:endParaRPr lang="en-US" dirty="0"/>
          </a:p>
        </p:txBody>
      </p:sp>
      <p:pic>
        <p:nvPicPr>
          <p:cNvPr id="4" name="Picture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2209554"/>
            <a:ext cx="9144000" cy="2438891"/>
          </a:xfrm>
          <a:prstGeom prst="rect">
            <a:avLst/>
          </a:prstGeom>
        </p:spPr>
      </p:pic>
    </p:spTree>
    <p:extLst>
      <p:ext uri="{BB962C8B-B14F-4D97-AF65-F5344CB8AC3E}">
        <p14:creationId xmlns:p14="http://schemas.microsoft.com/office/powerpoint/2010/main" val="1237476100"/>
      </p:ext>
    </p:extLst>
  </p:cSld>
  <p:clrMapOvr>
    <a:masterClrMapping/>
  </p:clrMapOvr>
  <p:timing>
    <p:tnLst>
      <p:par>
        <p:cTn id="1" dur="indefinite" restart="never" nodeType="tmRoot"/>
      </p:par>
    </p:tnLst>
  </p:timing>
</p:sld>
</file>

<file path=ppt/theme/theme1.xml><?xml version="1.0" encoding="utf-8"?>
<a:theme xmlns:a="http://schemas.openxmlformats.org/drawingml/2006/main" name="PrésentationCERN2">
  <a:themeElements>
    <a:clrScheme name="Personnalisée 4">
      <a:dk1>
        <a:srgbClr val="0C377B"/>
      </a:dk1>
      <a:lt1>
        <a:srgbClr val="FFFFFF"/>
      </a:lt1>
      <a:dk2>
        <a:srgbClr val="0C377B"/>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PrésentationCERN2.thmx</Template>
  <TotalTime>11052</TotalTime>
  <Words>1416</Words>
  <Application>Microsoft Macintosh PowerPoint</Application>
  <PresentationFormat>On-screen Show (4:3)</PresentationFormat>
  <Paragraphs>282</Paragraphs>
  <Slides>37</Slides>
  <Notes>6</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37</vt:i4>
      </vt:variant>
    </vt:vector>
  </HeadingPairs>
  <TitlesOfParts>
    <vt:vector size="46" baseType="lpstr">
      <vt:lpstr>ArialUnicodeMS</vt:lpstr>
      <vt:lpstr>Calibri</vt:lpstr>
      <vt:lpstr>Gill Sans</vt:lpstr>
      <vt:lpstr>Gill Sans SemiBold</vt:lpstr>
      <vt:lpstr>Helvetica Neue</vt:lpstr>
      <vt:lpstr>Optima</vt:lpstr>
      <vt:lpstr>Wingdings</vt:lpstr>
      <vt:lpstr>Arial</vt:lpstr>
      <vt:lpstr>PrésentationCERN2</vt:lpstr>
      <vt:lpstr>Knowledge Transfer @ CERN</vt:lpstr>
      <vt:lpstr>From physics to…</vt:lpstr>
      <vt:lpstr>Knowledge Transfer happens everywhere at CERN</vt:lpstr>
      <vt:lpstr>cern.ch/knowledgetransfer</vt:lpstr>
      <vt:lpstr>PowerPoint Presentation</vt:lpstr>
      <vt:lpstr>PowerPoint Presentation</vt:lpstr>
      <vt:lpstr>Ways of doing KT</vt:lpstr>
      <vt:lpstr>Results 2015</vt:lpstr>
      <vt:lpstr>Patents filed (2015)</vt:lpstr>
      <vt:lpstr>Examples of transfers 2015</vt:lpstr>
      <vt:lpstr>Knowledge Transfer Agreements 2015</vt:lpstr>
      <vt:lpstr>KT Contracts - examples</vt:lpstr>
      <vt:lpstr>KT contracts - examples</vt:lpstr>
      <vt:lpstr>KT Strategy</vt:lpstr>
      <vt:lpstr>New technology/know-how</vt:lpstr>
      <vt:lpstr>Identify new kt opportunities</vt:lpstr>
      <vt:lpstr>The KT fund</vt:lpstr>
      <vt:lpstr>KT Fund Examples – B-Rad</vt:lpstr>
      <vt:lpstr>KT Fund Examples – Photonic Crystals</vt:lpstr>
      <vt:lpstr>Business Incubation Centres (BIC) in CERN Member States</vt:lpstr>
      <vt:lpstr>CERN BIC Network today</vt:lpstr>
      <vt:lpstr>PowerPoint Presentation</vt:lpstr>
      <vt:lpstr>Entrepreneurship@CERN</vt:lpstr>
      <vt:lpstr>Entrepreneurship Meet-Up</vt:lpstr>
      <vt:lpstr>TIND Technologies</vt:lpstr>
      <vt:lpstr>PowerPoint Presentation</vt:lpstr>
      <vt:lpstr>Communication</vt:lpstr>
      <vt:lpstr>SME network</vt:lpstr>
      <vt:lpstr>SME network</vt:lpstr>
      <vt:lpstr>Open Knowledge</vt:lpstr>
      <vt:lpstr>Open Hardware License (OHL)</vt:lpstr>
      <vt:lpstr>Contacts</vt:lpstr>
      <vt:lpstr>PowerPoint Presentation</vt:lpstr>
      <vt:lpstr>KT Fund Examples - KiCAD</vt:lpstr>
      <vt:lpstr>KT Fund Examples – High Pressure Laminates</vt:lpstr>
      <vt:lpstr>KT agreements geographical distribution</vt:lpstr>
      <vt:lpstr>Type of partner</vt:lpstr>
    </vt:vector>
  </TitlesOfParts>
  <Company>CERN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Giovanni.Anelli@cern.ch</dc:creator>
  <cp:lastModifiedBy>Manuela Cirilli</cp:lastModifiedBy>
  <cp:revision>679</cp:revision>
  <cp:lastPrinted>2016-05-01T11:29:59Z</cp:lastPrinted>
  <dcterms:created xsi:type="dcterms:W3CDTF">2012-03-07T13:21:43Z</dcterms:created>
  <dcterms:modified xsi:type="dcterms:W3CDTF">2016-05-02T10:10:07Z</dcterms:modified>
</cp:coreProperties>
</file>