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5" r:id="rId5"/>
    <p:sldId id="271" r:id="rId6"/>
    <p:sldId id="262" r:id="rId7"/>
    <p:sldId id="264" r:id="rId8"/>
    <p:sldId id="258" r:id="rId9"/>
    <p:sldId id="272" r:id="rId10"/>
    <p:sldId id="261" r:id="rId11"/>
    <p:sldId id="266" r:id="rId12"/>
    <p:sldId id="267" r:id="rId13"/>
    <p:sldId id="260" r:id="rId14"/>
    <p:sldId id="269" r:id="rId15"/>
    <p:sldId id="270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1776" y="8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Wednesday, September 16,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53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D526-4556-40CB-9C9A-A0F879A562D5}" type="datetime1">
              <a:rPr lang="en-GB" smtClean="0"/>
              <a:t>16/09/2015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PSB coordination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D6CD-887D-41F6-B2BF-368E07CDA4D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5684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2C6F-079F-4C91-AB58-B7BC91450033}" type="datetime1">
              <a:rPr lang="en-GB" smtClean="0"/>
              <a:t>16/09/2015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PSB coordination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D6CD-887D-41F6-B2BF-368E07CDA4D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67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  <p:sldLayoutId id="2147483687" r:id="rId9"/>
    <p:sldLayoutId id="2147483688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s/display/ACCOR/BOOSTER+DRY+RUN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73053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EN-MEF involvement with the  LS1 PSB Hardware tests.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David Hay EN-MEF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CO: Dry Runs </a:t>
            </a:r>
            <a:r>
              <a:rPr lang="en-GB" dirty="0" smtClean="0"/>
              <a:t>ACCOR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76" y="3356992"/>
            <a:ext cx="8229600" cy="3024336"/>
          </a:xfrm>
        </p:spPr>
        <p:txBody>
          <a:bodyPr>
            <a:normAutofit fontScale="70000" lnSpcReduction="20000"/>
          </a:bodyPr>
          <a:lstStyle/>
          <a:p>
            <a:r>
              <a:rPr lang="fr-FR" sz="1100" u="sng" dirty="0" smtClean="0"/>
              <a:t>PSB/MIL1553</a:t>
            </a:r>
            <a:r>
              <a:rPr lang="fr-FR" sz="1100" u="sng" dirty="0"/>
              <a:t> :</a:t>
            </a:r>
            <a:endParaRPr lang="en-GB" sz="1100" dirty="0"/>
          </a:p>
          <a:p>
            <a:pPr lvl="0"/>
            <a:r>
              <a:rPr lang="en-GB" sz="1100" dirty="0" err="1"/>
              <a:t>Wk</a:t>
            </a:r>
            <a:r>
              <a:rPr lang="en-GB" sz="1100" dirty="0"/>
              <a:t> 15: On Wednesday 9/04/14 , all MIL1553 equipment available for tests. </a:t>
            </a:r>
          </a:p>
          <a:p>
            <a:pPr lvl="1"/>
            <a:r>
              <a:rPr lang="en-GB" sz="1100" b="1" dirty="0" err="1"/>
              <a:t>DryRun_Id</a:t>
            </a:r>
            <a:r>
              <a:rPr lang="en-GB" sz="1100" b="1" dirty="0"/>
              <a:t> = [C]</a:t>
            </a:r>
            <a:r>
              <a:rPr lang="en-GB" sz="1100" dirty="0"/>
              <a:t> will start </a:t>
            </a:r>
            <a:r>
              <a:rPr lang="en-GB" sz="1100" u="sng" dirty="0"/>
              <a:t>Wednesday</a:t>
            </a:r>
            <a:r>
              <a:rPr lang="en-GB" sz="1100" dirty="0"/>
              <a:t> 9/04/14, tests with some equipment. Preparation starting at 8:30 AM.</a:t>
            </a:r>
          </a:p>
          <a:p>
            <a:pPr lvl="1"/>
            <a:r>
              <a:rPr lang="en-GB" sz="1100" dirty="0" err="1"/>
              <a:t>DryRun_Id</a:t>
            </a:r>
            <a:r>
              <a:rPr lang="en-GB" sz="1100" dirty="0"/>
              <a:t> = [C’], only if C fails. </a:t>
            </a:r>
          </a:p>
          <a:p>
            <a:pPr lvl="1"/>
            <a:r>
              <a:rPr lang="en-GB" sz="1100" b="1" dirty="0" err="1"/>
              <a:t>DryRun_Id</a:t>
            </a:r>
            <a:r>
              <a:rPr lang="en-GB" sz="1100" b="1" dirty="0"/>
              <a:t> = [C”]</a:t>
            </a:r>
            <a:r>
              <a:rPr lang="en-GB" sz="1100" dirty="0"/>
              <a:t> will start Monday 14/04/14, tests with ALL equipment. Preparation starting at 8:30 AM.</a:t>
            </a:r>
          </a:p>
          <a:p>
            <a:r>
              <a:rPr lang="en-GB" sz="1100" u="sng" dirty="0"/>
              <a:t>PSB/FGC:</a:t>
            </a:r>
            <a:endParaRPr lang="en-GB" sz="1100" dirty="0"/>
          </a:p>
          <a:p>
            <a:pPr lvl="0"/>
            <a:r>
              <a:rPr lang="en-GB" sz="1100" dirty="0" err="1"/>
              <a:t>Wk</a:t>
            </a:r>
            <a:r>
              <a:rPr lang="en-GB" sz="1100" dirty="0"/>
              <a:t> 13: FGC in simulation mode. </a:t>
            </a:r>
          </a:p>
          <a:p>
            <a:pPr lvl="1"/>
            <a:r>
              <a:rPr lang="en-GB" sz="1100" b="1" dirty="0" err="1"/>
              <a:t>DryRun_Id</a:t>
            </a:r>
            <a:r>
              <a:rPr lang="en-GB" sz="1100" b="1" dirty="0"/>
              <a:t> = [U]</a:t>
            </a:r>
            <a:r>
              <a:rPr lang="en-GB" sz="1100" dirty="0"/>
              <a:t> will start Monday 24/03/14, tests with ALL FGC in simulation mode. Preparation starting at 8:30 AM.</a:t>
            </a:r>
          </a:p>
          <a:p>
            <a:pPr lvl="0"/>
            <a:r>
              <a:rPr lang="en-GB" sz="1100" dirty="0" err="1"/>
              <a:t>Wk</a:t>
            </a:r>
            <a:r>
              <a:rPr lang="en-GB" sz="1100" dirty="0"/>
              <a:t> 15: First batch of FGC equipment available for tests. </a:t>
            </a:r>
          </a:p>
          <a:p>
            <a:pPr lvl="1"/>
            <a:r>
              <a:rPr lang="en-GB" sz="1100" b="1" dirty="0" err="1"/>
              <a:t>DryRun_Id</a:t>
            </a:r>
            <a:r>
              <a:rPr lang="en-GB" sz="1100" b="1" dirty="0"/>
              <a:t> = [D]</a:t>
            </a:r>
            <a:r>
              <a:rPr lang="en-GB" sz="1100" dirty="0"/>
              <a:t> will start Wk.16, Monday 14/04/14, tests with some FGC equipment. Preparation starting at 8:30 AM.</a:t>
            </a:r>
          </a:p>
          <a:p>
            <a:pPr lvl="0"/>
            <a:r>
              <a:rPr lang="en-GB" sz="1100" dirty="0" err="1"/>
              <a:t>Wk</a:t>
            </a:r>
            <a:r>
              <a:rPr lang="en-GB" sz="1100" dirty="0"/>
              <a:t> 16: Second batch of FGC equipment available for tests. </a:t>
            </a:r>
          </a:p>
          <a:p>
            <a:pPr lvl="1"/>
            <a:r>
              <a:rPr lang="en-GB" sz="1100" dirty="0" err="1"/>
              <a:t>DryRun_Id</a:t>
            </a:r>
            <a:r>
              <a:rPr lang="en-GB" sz="1100" dirty="0"/>
              <a:t> = [D’], only if D fails. Could be used to test additional FGC equipment.</a:t>
            </a:r>
          </a:p>
          <a:p>
            <a:pPr lvl="0"/>
            <a:r>
              <a:rPr lang="en-GB" sz="1100" dirty="0" err="1"/>
              <a:t>Wk</a:t>
            </a:r>
            <a:r>
              <a:rPr lang="en-GB" sz="1100" dirty="0"/>
              <a:t> 17: All FGC equipment available for tests</a:t>
            </a:r>
          </a:p>
          <a:p>
            <a:pPr lvl="1"/>
            <a:r>
              <a:rPr lang="en-GB" sz="1100" b="1" dirty="0" err="1"/>
              <a:t>DryRun_Id</a:t>
            </a:r>
            <a:r>
              <a:rPr lang="en-GB" sz="1100" b="1" dirty="0"/>
              <a:t> = [D”]</a:t>
            </a:r>
            <a:r>
              <a:rPr lang="en-GB" sz="1100" dirty="0"/>
              <a:t> will start Monday 28/04/14, tests with ALL FGC equipment. Preparation starting at 8:30 AM</a:t>
            </a:r>
            <a:r>
              <a:rPr lang="en-GB" sz="1100" dirty="0" smtClean="0"/>
              <a:t>.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44577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67544" y="977218"/>
            <a:ext cx="8064896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bg2">
                    <a:lumMod val="25000"/>
                  </a:schemeClr>
                </a:solidFill>
              </a:rPr>
              <a:t>Planning for tests with TE-EPC, BE-OP and </a:t>
            </a:r>
            <a:r>
              <a:rPr lang="en-GB" sz="1100" dirty="0" smtClean="0">
                <a:solidFill>
                  <a:schemeClr val="bg2">
                    <a:lumMod val="25000"/>
                  </a:schemeClr>
                </a:solidFill>
              </a:rPr>
              <a:t>BE-CO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dirty="0"/>
              <a:t>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78509" y="6525343"/>
            <a:ext cx="12827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2">
                    <a:lumMod val="25000"/>
                  </a:schemeClr>
                </a:solidFill>
              </a:rPr>
              <a:t>Courtesy </a:t>
            </a:r>
            <a:r>
              <a:rPr lang="en-GB" sz="10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1000" dirty="0" smtClean="0">
                <a:solidFill>
                  <a:schemeClr val="bg2">
                    <a:lumMod val="25000"/>
                  </a:schemeClr>
                </a:solidFill>
              </a:rPr>
              <a:t>C. Dehavay</a:t>
            </a:r>
            <a:endParaRPr lang="en-GB" sz="1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75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/>
              <a:t>Start-up </a:t>
            </a:r>
            <a:r>
              <a:rPr lang="fr-FR" dirty="0" smtClean="0"/>
              <a:t>planning for PSB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6353944"/>
            <a:ext cx="7990656" cy="504056"/>
          </a:xfrm>
        </p:spPr>
        <p:txBody>
          <a:bodyPr>
            <a:normAutofit/>
          </a:bodyPr>
          <a:lstStyle/>
          <a:p>
            <a:pPr algn="ctr"/>
            <a:r>
              <a:rPr lang="en-US" sz="1600" dirty="0" smtClean="0"/>
              <a:t>J.L. Sanchez Alvarez (BE/OP/PSB)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30055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PSB Schedule</a:t>
            </a:r>
            <a:endParaRPr lang="fr-FR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539552" y="1628800"/>
          <a:ext cx="7112004" cy="762000"/>
        </p:xfrm>
        <a:graphic>
          <a:graphicData uri="http://schemas.openxmlformats.org/drawingml/2006/table">
            <a:tbl>
              <a:tblPr/>
              <a:tblGrid>
                <a:gridCol w="206332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0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9050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Hardware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539552" y="2924944"/>
          <a:ext cx="7112000" cy="762000"/>
        </p:xfrm>
        <a:graphic>
          <a:graphicData uri="http://schemas.openxmlformats.org/drawingml/2006/table">
            <a:tbl>
              <a:tblPr/>
              <a:tblGrid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</a:tblGrid>
              <a:tr h="190500">
                <a:tc gridSpan="2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90500">
                <a:tc gridSpan="25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PSB cold check-out</a:t>
                      </a:r>
                      <a:endParaRPr lang="fr-FR" sz="1100" b="0" i="0" u="none" strike="noStrike" dirty="0">
                        <a:solidFill>
                          <a:srgbClr val="0061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PSB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Set-up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with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539552" y="4221088"/>
          <a:ext cx="7112000" cy="952500"/>
        </p:xfrm>
        <a:graphic>
          <a:graphicData uri="http://schemas.openxmlformats.org/drawingml/2006/table">
            <a:tbl>
              <a:tblPr/>
              <a:tblGrid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</a:tblGrid>
              <a:tr h="190500">
                <a:tc gridSpan="2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90500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PSB Setup with beam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PSB Setup operational beam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Isolde Setup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0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 setup with beam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085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PSB Hardware test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645024"/>
            <a:ext cx="8229600" cy="218390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One PSB operator </a:t>
            </a:r>
            <a:r>
              <a:rPr lang="en-US" dirty="0"/>
              <a:t>is available </a:t>
            </a:r>
            <a:r>
              <a:rPr lang="en-US" dirty="0" smtClean="0"/>
              <a:t>in the CCC from 6h to 21h to ensure support for the hardware test and dry-runs. </a:t>
            </a:r>
          </a:p>
          <a:p>
            <a:r>
              <a:rPr lang="en-US" dirty="0" smtClean="0"/>
              <a:t>No operator during week-end and night.</a:t>
            </a:r>
          </a:p>
          <a:p>
            <a:r>
              <a:rPr lang="en-US" dirty="0" smtClean="0"/>
              <a:t>List </a:t>
            </a:r>
            <a:r>
              <a:rPr lang="en-US" dirty="0"/>
              <a:t>of equipment to be tested during a d</a:t>
            </a:r>
            <a:r>
              <a:rPr lang="en-US" dirty="0" smtClean="0"/>
              <a:t>ry-run </a:t>
            </a:r>
            <a:r>
              <a:rPr lang="en-US" dirty="0"/>
              <a:t>will be defined with TE-EPC and the MCC </a:t>
            </a:r>
            <a:r>
              <a:rPr lang="en-US" sz="2600" dirty="0"/>
              <a:t>(Machine Control Coordinator Jochen </a:t>
            </a:r>
            <a:r>
              <a:rPr lang="en-US" sz="2600" dirty="0" smtClean="0"/>
              <a:t>Betz).</a:t>
            </a:r>
          </a:p>
          <a:p>
            <a:r>
              <a:rPr lang="en-GB" sz="2400" u="sng" dirty="0" smtClean="0">
                <a:hlinkClick r:id="rId2"/>
              </a:rPr>
              <a:t>https://wikis/display/ACCOR/BOOSTER+DRY+RUN</a:t>
            </a:r>
            <a:endParaRPr lang="en-US" dirty="0" smtClean="0"/>
          </a:p>
          <a:p>
            <a:endParaRPr lang="fr-FR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827584" y="1484784"/>
          <a:ext cx="7112004" cy="1714500"/>
        </p:xfrm>
        <a:graphic>
          <a:graphicData uri="http://schemas.openxmlformats.org/drawingml/2006/table">
            <a:tbl>
              <a:tblPr/>
              <a:tblGrid>
                <a:gridCol w="206332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  <a:gridCol w="203108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0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9050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Hardware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grid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Dry-run           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1st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batch of FGC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Dry-run MIL1553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Dry-run        all of FGC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Dry-run      2nd batch of FGC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598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PSB Cold check-out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1783386"/>
            <a:ext cx="77048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3 weeks and half for the PSB Cold check-out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3 shifts per day including week-end.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OP will organize the cold check-out (with procedures and  check-lists) :	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218 Pow. Sup. with MIL1553.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94 </a:t>
            </a:r>
            <a:r>
              <a:rPr lang="en-US" dirty="0" err="1" smtClean="0"/>
              <a:t>Multipoles</a:t>
            </a:r>
            <a:r>
              <a:rPr lang="en-US" dirty="0" smtClean="0"/>
              <a:t> and 32 dipoles with FGC3.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400 timings (TG8 replaced by CTRV).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OASIS renovation (FEC, new Scopes, New Multiplexer)</a:t>
            </a:r>
          </a:p>
          <a:p>
            <a:pPr lvl="3"/>
            <a:r>
              <a:rPr lang="en-US" dirty="0" smtClean="0"/>
              <a:t> (780 analog signals + 400 </a:t>
            </a:r>
            <a:r>
              <a:rPr lang="en-US" dirty="0" err="1" smtClean="0"/>
              <a:t>DataSet</a:t>
            </a:r>
            <a:r>
              <a:rPr lang="en-US" dirty="0" smtClean="0"/>
              <a:t> signals).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Instrumentations (New BPM injection, new FESA classes).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BTM line dismounted to replace the Booster dump.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BIS (BIC and SIS).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renovation of the low-level RF </a:t>
            </a:r>
            <a:r>
              <a:rPr lang="en-US" dirty="0" smtClean="0"/>
              <a:t>system.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amplifiers for the transverse feedback.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…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endParaRPr lang="fr-F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747173"/>
              </p:ext>
            </p:extLst>
          </p:nvPr>
        </p:nvGraphicFramePr>
        <p:xfrm>
          <a:off x="1805334" y="949333"/>
          <a:ext cx="5689603" cy="762000"/>
        </p:xfrm>
        <a:graphic>
          <a:graphicData uri="http://schemas.openxmlformats.org/drawingml/2006/table">
            <a:tbl>
              <a:tblPr/>
              <a:tblGrid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3085"/>
                <a:gridCol w="206308"/>
              </a:tblGrid>
              <a:tr h="190500">
                <a:tc gridSpan="2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90500">
                <a:tc gridSpan="25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PSB cold check-out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387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PSB Set-up with beam</a:t>
            </a:r>
            <a:endParaRPr lang="fr-FR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22514" y="4285243"/>
            <a:ext cx="8164286" cy="2194867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3 Weeks of setting-up before send beam to PS</a:t>
            </a:r>
            <a:r>
              <a:rPr lang="en-US" sz="1600" dirty="0" smtClean="0"/>
              <a:t>.(2 long week-ends Ascension and White </a:t>
            </a:r>
            <a:r>
              <a:rPr lang="en-US" sz="1600" dirty="0"/>
              <a:t>M</a:t>
            </a:r>
            <a:r>
              <a:rPr lang="en-US" sz="1600" dirty="0" smtClean="0"/>
              <a:t>onday)</a:t>
            </a:r>
          </a:p>
          <a:p>
            <a:r>
              <a:rPr lang="en-US" sz="1600" dirty="0" smtClean="0"/>
              <a:t>Anymore Piquet control (list of specialist CO).</a:t>
            </a:r>
          </a:p>
          <a:p>
            <a:r>
              <a:rPr lang="en-US" sz="1800" dirty="0" smtClean="0"/>
              <a:t>New Low Level RF hardware, new amplifiers on the transverse feedback and new power convector for the </a:t>
            </a:r>
            <a:r>
              <a:rPr lang="en-US" sz="1800" dirty="0" err="1" smtClean="0"/>
              <a:t>multipoles</a:t>
            </a:r>
            <a:r>
              <a:rPr lang="en-US" sz="1800" dirty="0" smtClean="0"/>
              <a:t> (FGC3).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Low intensity setting-up 10 days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High intensity setting-up 10 days</a:t>
            </a:r>
            <a:endParaRPr lang="fr-FR" sz="1600" dirty="0"/>
          </a:p>
        </p:txBody>
      </p:sp>
      <p:graphicFrame>
        <p:nvGraphicFramePr>
          <p:cNvPr id="9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4226886"/>
              </p:ext>
            </p:extLst>
          </p:nvPr>
        </p:nvGraphicFramePr>
        <p:xfrm>
          <a:off x="1020511" y="812795"/>
          <a:ext cx="7112000" cy="3536410"/>
        </p:xfrm>
        <a:graphic>
          <a:graphicData uri="http://schemas.openxmlformats.org/drawingml/2006/table">
            <a:tbl>
              <a:tblPr/>
              <a:tblGrid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  <a:gridCol w="203200"/>
              </a:tblGrid>
              <a:tr h="195923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9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5923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592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40164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Setting-up 4 rings low intensity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H=1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4Rings = 400E10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(3 turns)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Setting-up higher intensity          4rings = 3000E10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to the PS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592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LTB-BI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↑int. R3    Low Level   TFB   Multipoles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R3 low intensity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2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Inj. R3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2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Acc. R3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2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Ej. R3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↑int. R2    Low Level   TFB   Multipoles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2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 R2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2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Acc. R2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2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Ej. R2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↑int. R1    Low Level   TFB   Multipoles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2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 R1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2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Acc. R1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2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Ej. R1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↑int. R4    Low Level   TFB   Multipoles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2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 R4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2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Acc. R4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23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Ej. R4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45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Conclusions presented at LHC performance workshop (Chamonix 2014) and LS1 debriefing day 31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March 2015</a:t>
            </a:r>
            <a:endParaRPr lang="en-GB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81125" y="1041400"/>
            <a:ext cx="6195417" cy="463857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9600" y="5775737"/>
            <a:ext cx="80089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en-GB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://indico.cern.ch/event/373053</a:t>
            </a:r>
            <a:r>
              <a:rPr lang="en-GB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&amp; LS1 debriefing day 31</a:t>
            </a:r>
            <a:r>
              <a:rPr lang="en-GB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March 2015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144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371" y="233492"/>
            <a:ext cx="8306683" cy="86959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PSB Hardware tests followed up at FOM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189491" y="949333"/>
            <a:ext cx="7124700" cy="25336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57" y="3616821"/>
            <a:ext cx="3927021" cy="21920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0627" y="3750458"/>
            <a:ext cx="4443412" cy="8967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38750" y="4781550"/>
            <a:ext cx="32944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EN-MEF involvement.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Schedule.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Access.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Field coordination (Safety).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Global view</a:t>
            </a:r>
            <a:endParaRPr lang="fr-FR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8027979" y="6525344"/>
            <a:ext cx="1088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2">
                    <a:lumMod val="25000"/>
                  </a:schemeClr>
                </a:solidFill>
              </a:rPr>
              <a:t>Courtesy K. Foraz</a:t>
            </a:r>
            <a:endParaRPr lang="en-GB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t="66418" r="12368" b="3366"/>
          <a:stretch/>
        </p:blipFill>
        <p:spPr bwMode="auto">
          <a:xfrm>
            <a:off x="0" y="1412776"/>
            <a:ext cx="9059289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85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48304" y="274638"/>
            <a:ext cx="8417546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Planning Proposal: align and streamline activities </a:t>
            </a:r>
            <a:br>
              <a:rPr lang="en-GB" sz="2800" dirty="0" smtClean="0"/>
            </a:br>
            <a:r>
              <a:rPr lang="en-GB" sz="2800" i="1" dirty="0" smtClean="0"/>
              <a:t>FOM 8/10/2013</a:t>
            </a:r>
            <a:endParaRPr lang="en-GB" sz="28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9270" y="1121965"/>
            <a:ext cx="8640000" cy="523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84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7"/>
            <a:ext cx="8042276" cy="564028"/>
          </a:xfrm>
        </p:spPr>
        <p:txBody>
          <a:bodyPr/>
          <a:lstStyle/>
          <a:p>
            <a:r>
              <a:rPr lang="en-US" sz="2800" dirty="0" smtClean="0"/>
              <a:t>Startup Schedule – Main Dates</a:t>
            </a:r>
            <a:endParaRPr lang="en-US" sz="2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908026"/>
              </p:ext>
            </p:extLst>
          </p:nvPr>
        </p:nvGraphicFramePr>
        <p:xfrm>
          <a:off x="542018" y="671605"/>
          <a:ext cx="8252668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879"/>
                <a:gridCol w="1971879"/>
                <a:gridCol w="1971879"/>
                <a:gridCol w="2337031"/>
              </a:tblGrid>
              <a:tr h="610469">
                <a:tc>
                  <a:txBody>
                    <a:bodyPr/>
                    <a:lstStyle/>
                    <a:p>
                      <a:r>
                        <a:rPr lang="en-US" dirty="0" smtClean="0"/>
                        <a:t>Machine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 HW Tests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 Cold Comm.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Receiving</a:t>
                      </a:r>
                      <a:r>
                        <a:rPr lang="en-US" baseline="0" dirty="0" smtClean="0"/>
                        <a:t> F</a:t>
                      </a:r>
                      <a:r>
                        <a:rPr lang="en-US" dirty="0" smtClean="0"/>
                        <a:t>irst Beam</a:t>
                      </a:r>
                      <a:endParaRPr lang="en-US" dirty="0"/>
                    </a:p>
                  </a:txBody>
                  <a:tcPr/>
                </a:tc>
              </a:tr>
              <a:tr h="353684">
                <a:tc>
                  <a:txBody>
                    <a:bodyPr/>
                    <a:lstStyle/>
                    <a:p>
                      <a:r>
                        <a:rPr lang="en-US" dirty="0" smtClean="0"/>
                        <a:t>Linac2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March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04/17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chemeClr val="accent4"/>
                          </a:solidFill>
                        </a:rPr>
                        <a:t>April</a:t>
                      </a:r>
                      <a:endParaRPr 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rgbClr val="FFB400"/>
                          </a:solidFill>
                        </a:rPr>
                        <a:t>April</a:t>
                      </a:r>
                      <a:r>
                        <a:rPr lang="en-US" baseline="0" dirty="0" smtClean="0"/>
                        <a:t> (L2 tunnel)</a:t>
                      </a:r>
                      <a:endParaRPr lang="en-US" dirty="0"/>
                    </a:p>
                  </a:txBody>
                  <a:tcPr/>
                </a:tc>
              </a:tr>
              <a:tr h="353684">
                <a:tc>
                  <a:txBody>
                    <a:bodyPr/>
                    <a:lstStyle/>
                    <a:p>
                      <a:r>
                        <a:rPr lang="en-US" dirty="0" smtClean="0"/>
                        <a:t>PSB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March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05 </a:t>
                      </a:r>
                      <a:r>
                        <a:rPr lang="en-US" dirty="0" smtClean="0">
                          <a:solidFill>
                            <a:srgbClr val="3366FF"/>
                          </a:solidFill>
                        </a:rPr>
                        <a:t>May</a:t>
                      </a:r>
                      <a:endParaRPr 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</a:t>
                      </a:r>
                      <a:r>
                        <a:rPr lang="en-US" dirty="0" smtClean="0">
                          <a:solidFill>
                            <a:srgbClr val="3366FF"/>
                          </a:solidFill>
                        </a:rPr>
                        <a:t>May</a:t>
                      </a:r>
                      <a:endParaRPr 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53684">
                <a:tc>
                  <a:txBody>
                    <a:bodyPr/>
                    <a:lstStyle/>
                    <a:p>
                      <a:r>
                        <a:rPr lang="en-US" dirty="0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March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 </a:t>
                      </a:r>
                      <a:r>
                        <a:rPr lang="en-US" dirty="0" smtClean="0">
                          <a:solidFill>
                            <a:srgbClr val="3366FF"/>
                          </a:solidFill>
                        </a:rPr>
                        <a:t>May</a:t>
                      </a:r>
                      <a:endParaRPr 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 </a:t>
                      </a:r>
                      <a:r>
                        <a:rPr lang="en-US" dirty="0" smtClean="0">
                          <a:solidFill>
                            <a:schemeClr val="accent5"/>
                          </a:solidFill>
                        </a:rPr>
                        <a:t>June</a:t>
                      </a:r>
                      <a:endParaRPr lang="en-US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353684">
                <a:tc>
                  <a:txBody>
                    <a:bodyPr/>
                    <a:lstStyle/>
                    <a:p>
                      <a:r>
                        <a:rPr lang="en-US" dirty="0" smtClean="0"/>
                        <a:t>Linac3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02 </a:t>
                      </a:r>
                      <a:r>
                        <a:rPr lang="en-US" dirty="0" smtClean="0">
                          <a:solidFill>
                            <a:srgbClr val="7EB606"/>
                          </a:solidFill>
                        </a:rPr>
                        <a:t>June</a:t>
                      </a:r>
                      <a:endParaRPr lang="en-US" dirty="0">
                        <a:solidFill>
                          <a:srgbClr val="7EB60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16/19 </a:t>
                      </a:r>
                      <a:r>
                        <a:rPr lang="en-US" dirty="0" smtClean="0">
                          <a:solidFill>
                            <a:srgbClr val="7EB606"/>
                          </a:solidFill>
                        </a:rPr>
                        <a:t>June</a:t>
                      </a:r>
                      <a:endParaRPr lang="en-US" dirty="0">
                        <a:solidFill>
                          <a:srgbClr val="7EB60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3684">
                <a:tc>
                  <a:txBody>
                    <a:bodyPr/>
                    <a:lstStyle/>
                    <a:p>
                      <a:r>
                        <a:rPr lang="en-US" dirty="0" smtClean="0"/>
                        <a:t>LEIR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 </a:t>
                      </a:r>
                      <a:r>
                        <a:rPr lang="en-US" dirty="0" smtClean="0">
                          <a:solidFill>
                            <a:srgbClr val="3366FF"/>
                          </a:solidFill>
                        </a:rPr>
                        <a:t>May</a:t>
                      </a:r>
                      <a:endParaRPr 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</a:t>
                      </a:r>
                      <a:r>
                        <a:rPr lang="en-US" dirty="0" smtClean="0">
                          <a:solidFill>
                            <a:srgbClr val="3366FF"/>
                          </a:solidFill>
                        </a:rPr>
                        <a:t>May</a:t>
                      </a:r>
                      <a:endParaRPr 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30 </a:t>
                      </a:r>
                      <a:r>
                        <a:rPr lang="en-US" dirty="0" smtClean="0">
                          <a:solidFill>
                            <a:srgbClr val="7EB606"/>
                          </a:solidFill>
                        </a:rPr>
                        <a:t>June</a:t>
                      </a:r>
                    </a:p>
                  </a:txBody>
                  <a:tcPr/>
                </a:tc>
              </a:tr>
              <a:tr h="610469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ISOLDE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 </a:t>
                      </a:r>
                      <a:r>
                        <a:rPr lang="en-US" baseline="0" dirty="0" smtClean="0">
                          <a:solidFill>
                            <a:schemeClr val="accent4"/>
                          </a:solidFill>
                        </a:rPr>
                        <a:t>April</a:t>
                      </a:r>
                      <a:endParaRPr lang="en-US" dirty="0" smtClean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21 </a:t>
                      </a:r>
                      <a:r>
                        <a:rPr lang="en-US" baseline="0" dirty="0" smtClean="0">
                          <a:solidFill>
                            <a:schemeClr val="accent4"/>
                          </a:solidFill>
                        </a:rPr>
                        <a:t>April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(stable beams)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</a:t>
                      </a:r>
                      <a:r>
                        <a:rPr lang="en-US" dirty="0" smtClean="0">
                          <a:solidFill>
                            <a:srgbClr val="660066"/>
                          </a:solidFill>
                        </a:rPr>
                        <a:t>July</a:t>
                      </a:r>
                      <a:endParaRPr lang="en-US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</a:tr>
              <a:tr h="61046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AD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solidFill>
                            <a:schemeClr val="tx1"/>
                          </a:solidFill>
                        </a:rPr>
                        <a:t>03 June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solidFill>
                            <a:srgbClr val="000000"/>
                          </a:solidFill>
                        </a:rPr>
                        <a:t>20 June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smtClean="0">
                          <a:solidFill>
                            <a:srgbClr val="000000"/>
                          </a:solidFill>
                        </a:rPr>
                        <a:t>10 July</a:t>
                      </a:r>
                      <a:r>
                        <a:rPr lang="en-US" strike="noStrike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trike="noStrike" baseline="0" dirty="0" smtClean="0">
                          <a:solidFill>
                            <a:srgbClr val="FF0000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rPr>
                        <a:t>1 August/29 September??</a:t>
                      </a:r>
                      <a:endParaRPr lang="en-US" strike="sngStrike" dirty="0" smtClean="0">
                        <a:solidFill>
                          <a:srgbClr val="FF0000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53684">
                <a:tc>
                  <a:txBody>
                    <a:bodyPr/>
                    <a:lstStyle/>
                    <a:p>
                      <a:r>
                        <a:rPr lang="en-US" dirty="0" smtClean="0"/>
                        <a:t>East</a:t>
                      </a:r>
                      <a:r>
                        <a:rPr lang="en-US" baseline="0" dirty="0" smtClean="0"/>
                        <a:t> Hall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30 </a:t>
                      </a:r>
                      <a:r>
                        <a:rPr lang="en-US" dirty="0" smtClean="0">
                          <a:solidFill>
                            <a:srgbClr val="7EB606"/>
                          </a:solidFill>
                        </a:rPr>
                        <a:t>June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 </a:t>
                      </a:r>
                      <a:r>
                        <a:rPr lang="en-US" dirty="0" smtClean="0">
                          <a:solidFill>
                            <a:srgbClr val="660066"/>
                          </a:solidFill>
                        </a:rPr>
                        <a:t>July</a:t>
                      </a:r>
                    </a:p>
                  </a:txBody>
                  <a:tcPr/>
                </a:tc>
              </a:tr>
              <a:tr h="353684">
                <a:tc>
                  <a:txBody>
                    <a:bodyPr/>
                    <a:lstStyle/>
                    <a:p>
                      <a:r>
                        <a:rPr lang="en-US" dirty="0" smtClean="0"/>
                        <a:t>n-TOF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 </a:t>
                      </a:r>
                      <a:r>
                        <a:rPr lang="en-US" dirty="0" smtClean="0">
                          <a:solidFill>
                            <a:srgbClr val="660066"/>
                          </a:solidFill>
                        </a:rPr>
                        <a:t>July</a:t>
                      </a:r>
                    </a:p>
                  </a:txBody>
                  <a:tcPr/>
                </a:tc>
              </a:tr>
              <a:tr h="353684">
                <a:tc>
                  <a:txBody>
                    <a:bodyPr/>
                    <a:lstStyle/>
                    <a:p>
                      <a:r>
                        <a:rPr lang="en-US" dirty="0" smtClean="0"/>
                        <a:t>SPS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rgbClr val="660066"/>
                          </a:solidFill>
                        </a:rPr>
                        <a:t>July</a:t>
                      </a:r>
                      <a:endParaRPr lang="en-US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</a:t>
                      </a:r>
                      <a:r>
                        <a:rPr lang="en-US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September</a:t>
                      </a:r>
                      <a:r>
                        <a:rPr lang="en-US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 </a:t>
                      </a:r>
                      <a:r>
                        <a:rPr lang="en-US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September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3684">
                <a:tc>
                  <a:txBody>
                    <a:bodyPr/>
                    <a:lstStyle/>
                    <a:p>
                      <a:r>
                        <a:rPr lang="en-US" dirty="0" smtClean="0"/>
                        <a:t>North 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09 October</a:t>
                      </a:r>
                      <a:endParaRPr lang="en-US" dirty="0"/>
                    </a:p>
                  </a:txBody>
                  <a:tcPr/>
                </a:tc>
              </a:tr>
              <a:tr h="353684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HiRadMat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after NA setup (</a:t>
                      </a:r>
                      <a:r>
                        <a:rPr lang="en-US" dirty="0" err="1" smtClean="0"/>
                        <a:t>tbc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998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dirty="0" smtClean="0"/>
              <a:t>PSB Hardware </a:t>
            </a:r>
            <a:r>
              <a:rPr lang="en-US" dirty="0" smtClean="0"/>
              <a:t>test </a:t>
            </a:r>
            <a:r>
              <a:rPr lang="en-US" dirty="0" smtClean="0"/>
              <a:t>planning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" t="9530" r="30517" b="48004"/>
          <a:stretch/>
        </p:blipFill>
        <p:spPr bwMode="auto">
          <a:xfrm>
            <a:off x="404385" y="871297"/>
            <a:ext cx="8335229" cy="5373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941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PS PPS </a:t>
            </a:r>
            <a:r>
              <a:rPr lang="fr-CH" dirty="0" err="1" smtClean="0"/>
              <a:t>Commissioning</a:t>
            </a:r>
            <a:r>
              <a:rPr lang="fr-CH" dirty="0" smtClean="0"/>
              <a:t> Plan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fld id="{43913908-4EF1-FE48-AD15-A61E23EBC998}" type="datetime1">
              <a:rPr lang="en-US" smtClean="0"/>
              <a:pPr/>
              <a:t>9/16/2015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959795" y="0"/>
            <a:ext cx="3184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indent="0">
              <a:buNone/>
            </a:pPr>
            <a:r>
              <a:rPr lang="fr-CH" i="1" dirty="0" smtClean="0"/>
              <a:t>(E. Sanchez-Corral GS/ASE)</a:t>
            </a:r>
            <a:endParaRPr lang="fr-CH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43" y="982329"/>
            <a:ext cx="8277225" cy="533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rot="-3600000">
            <a:off x="4209888" y="3492194"/>
            <a:ext cx="109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Cancelled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55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&amp; Access system commissioning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19558" y="1246188"/>
            <a:ext cx="7101709" cy="502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Accesses managed with IMPACT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37417" y="1098550"/>
            <a:ext cx="3570140" cy="50149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9525" y="3256315"/>
            <a:ext cx="5197600" cy="28200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0990" y="871718"/>
            <a:ext cx="3426364" cy="24622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3617" y="5762663"/>
            <a:ext cx="441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Access mode special permit with MPS 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8972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1169</TotalTime>
  <Words>772</Words>
  <Application>Microsoft Office PowerPoint</Application>
  <PresentationFormat>On-screen Show (4:3)</PresentationFormat>
  <Paragraphs>417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Times New Roman</vt:lpstr>
      <vt:lpstr>Ubuntu</vt:lpstr>
      <vt:lpstr>Ubuntu Light</vt:lpstr>
      <vt:lpstr>Wingdings</vt:lpstr>
      <vt:lpstr>CERN_ENdept_Presentation_ArialFont copy</vt:lpstr>
      <vt:lpstr>EN-MEF involvement with the  LS1 PSB Hardware tests.</vt:lpstr>
      <vt:lpstr>PSB Hardware tests followed up at FOM</vt:lpstr>
      <vt:lpstr>Global view</vt:lpstr>
      <vt:lpstr>PowerPoint Presentation</vt:lpstr>
      <vt:lpstr>Startup Schedule – Main Dates</vt:lpstr>
      <vt:lpstr>PSB Hardware test planning</vt:lpstr>
      <vt:lpstr>PS PPS Commissioning Plan</vt:lpstr>
      <vt:lpstr>PSB &amp; Access system commissioning</vt:lpstr>
      <vt:lpstr>Accesses managed with IMPACT </vt:lpstr>
      <vt:lpstr>CO: Dry Runs ACCOR</vt:lpstr>
      <vt:lpstr>Start-up planning for PSB</vt:lpstr>
      <vt:lpstr>PSB Schedule</vt:lpstr>
      <vt:lpstr>PSB Hardware test </vt:lpstr>
      <vt:lpstr>PSB Cold check-out</vt:lpstr>
      <vt:lpstr>PSB Set-up with beam</vt:lpstr>
      <vt:lpstr>Conclusions presented at LHC performance workshop (Chamonix 2014) and LS1 debriefing day 31st March 2015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Hay</dc:creator>
  <cp:lastModifiedBy>David Hay</cp:lastModifiedBy>
  <cp:revision>16</cp:revision>
  <dcterms:created xsi:type="dcterms:W3CDTF">2015-08-24T13:39:13Z</dcterms:created>
  <dcterms:modified xsi:type="dcterms:W3CDTF">2015-09-17T09:38:36Z</dcterms:modified>
</cp:coreProperties>
</file>