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4" r:id="rId3"/>
    <p:sldId id="262" r:id="rId4"/>
    <p:sldId id="275" r:id="rId5"/>
    <p:sldId id="263" r:id="rId6"/>
    <p:sldId id="276" r:id="rId7"/>
    <p:sldId id="277" r:id="rId8"/>
    <p:sldId id="278" r:id="rId9"/>
    <p:sldId id="270" r:id="rId10"/>
    <p:sldId id="273" r:id="rId11"/>
    <p:sldId id="25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94660"/>
  </p:normalViewPr>
  <p:slideViewPr>
    <p:cSldViewPr snapToGrid="0" snapToObjects="1">
      <p:cViewPr varScale="1">
        <p:scale>
          <a:sx n="134" d="100"/>
          <a:sy n="134" d="100"/>
        </p:scale>
        <p:origin x="76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6BC470-78B9-4996-AB34-D10ACF667B37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27C8E085-5688-4DF9-9B09-0539CBACDC06}">
      <dgm:prSet phldrT="[Text]"/>
      <dgm:spPr/>
      <dgm:t>
        <a:bodyPr/>
        <a:lstStyle/>
        <a:p>
          <a:r>
            <a:rPr lang="en-GB" dirty="0" smtClean="0"/>
            <a:t>MSC</a:t>
          </a:r>
          <a:endParaRPr lang="en-GB" dirty="0"/>
        </a:p>
      </dgm:t>
    </dgm:pt>
    <dgm:pt modelId="{A764EF44-9948-42FD-9F0E-2FE1AF7A89A7}" type="parTrans" cxnId="{E20B4D9D-6CF3-4FAD-994A-225EC44DFE82}">
      <dgm:prSet/>
      <dgm:spPr/>
      <dgm:t>
        <a:bodyPr/>
        <a:lstStyle/>
        <a:p>
          <a:endParaRPr lang="en-GB"/>
        </a:p>
      </dgm:t>
    </dgm:pt>
    <dgm:pt modelId="{5C8F976D-DCD4-40B7-83D3-6176B230979D}" type="sibTrans" cxnId="{E20B4D9D-6CF3-4FAD-994A-225EC44DFE82}">
      <dgm:prSet/>
      <dgm:spPr>
        <a:solidFill>
          <a:schemeClr val="accent1"/>
        </a:solidFill>
      </dgm:spPr>
      <dgm:t>
        <a:bodyPr/>
        <a:lstStyle/>
        <a:p>
          <a:endParaRPr lang="en-GB"/>
        </a:p>
      </dgm:t>
    </dgm:pt>
    <dgm:pt modelId="{9D37A26F-5ED7-4333-8971-604E476CE8ED}">
      <dgm:prSet phldrT="[Text]"/>
      <dgm:spPr>
        <a:solidFill>
          <a:schemeClr val="tx2">
            <a:lumMod val="40000"/>
            <a:lumOff val="60000"/>
          </a:schemeClr>
        </a:solidFill>
      </dgm:spPr>
      <dgm:t>
        <a:bodyPr/>
        <a:lstStyle/>
        <a:p>
          <a:r>
            <a:rPr lang="en-GB" dirty="0" smtClean="0"/>
            <a:t>EPC</a:t>
          </a:r>
          <a:endParaRPr lang="en-GB" dirty="0"/>
        </a:p>
      </dgm:t>
    </dgm:pt>
    <dgm:pt modelId="{127683B7-E3D5-443A-B1A6-E9F5B323344D}" type="parTrans" cxnId="{D2974B9D-5812-4E51-B06D-C6D2107E8571}">
      <dgm:prSet/>
      <dgm:spPr/>
      <dgm:t>
        <a:bodyPr/>
        <a:lstStyle/>
        <a:p>
          <a:endParaRPr lang="en-GB"/>
        </a:p>
      </dgm:t>
    </dgm:pt>
    <dgm:pt modelId="{1E86A3F7-C19C-489D-97E3-511A50ACC2FA}" type="sibTrans" cxnId="{D2974B9D-5812-4E51-B06D-C6D2107E8571}">
      <dgm:prSet/>
      <dgm:spPr>
        <a:solidFill>
          <a:schemeClr val="bg2">
            <a:lumMod val="60000"/>
            <a:lumOff val="40000"/>
          </a:schemeClr>
        </a:solidFill>
      </dgm:spPr>
      <dgm:t>
        <a:bodyPr/>
        <a:lstStyle/>
        <a:p>
          <a:endParaRPr lang="en-GB"/>
        </a:p>
      </dgm:t>
    </dgm:pt>
    <dgm:pt modelId="{19AC36AB-F538-430B-934B-6340FBE59FDD}">
      <dgm:prSet phldrT="[Text]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en-GB" dirty="0" smtClean="0"/>
            <a:t>CO</a:t>
          </a:r>
          <a:endParaRPr lang="en-GB" dirty="0"/>
        </a:p>
      </dgm:t>
    </dgm:pt>
    <dgm:pt modelId="{8618C08F-1B52-4B83-9D0D-82A1779E3E19}" type="sibTrans" cxnId="{638682F8-098A-434C-8F68-D84EEBB0347A}">
      <dgm:prSet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endParaRPr lang="en-GB"/>
        </a:p>
      </dgm:t>
    </dgm:pt>
    <dgm:pt modelId="{4674C355-5245-4B5E-9402-753E08B54568}" type="parTrans" cxnId="{638682F8-098A-434C-8F68-D84EEBB0347A}">
      <dgm:prSet/>
      <dgm:spPr/>
      <dgm:t>
        <a:bodyPr/>
        <a:lstStyle/>
        <a:p>
          <a:endParaRPr lang="en-GB"/>
        </a:p>
      </dgm:t>
    </dgm:pt>
    <dgm:pt modelId="{5686F219-9955-4553-BC31-FC985E27BFB3}" type="pres">
      <dgm:prSet presAssocID="{E96BC470-78B9-4996-AB34-D10ACF667B3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8C7C8057-09FB-480A-9A1A-C883BA70DA3B}" type="pres">
      <dgm:prSet presAssocID="{19AC36AB-F538-430B-934B-6340FBE59FDD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978B54-02B6-4072-A607-7B4B678FE98E}" type="pres">
      <dgm:prSet presAssocID="{19AC36AB-F538-430B-934B-6340FBE59FDD}" presName="gear1srcNode" presStyleLbl="node1" presStyleIdx="0" presStyleCnt="3"/>
      <dgm:spPr/>
      <dgm:t>
        <a:bodyPr/>
        <a:lstStyle/>
        <a:p>
          <a:endParaRPr lang="en-GB"/>
        </a:p>
      </dgm:t>
    </dgm:pt>
    <dgm:pt modelId="{CDA3E2B3-EF58-47A3-8DA5-CC7134CEA746}" type="pres">
      <dgm:prSet presAssocID="{19AC36AB-F538-430B-934B-6340FBE59FDD}" presName="gear1dstNode" presStyleLbl="node1" presStyleIdx="0" presStyleCnt="3"/>
      <dgm:spPr/>
      <dgm:t>
        <a:bodyPr/>
        <a:lstStyle/>
        <a:p>
          <a:endParaRPr lang="en-GB"/>
        </a:p>
      </dgm:t>
    </dgm:pt>
    <dgm:pt modelId="{095FF284-28A4-447D-A9E4-F25BA0CFB3F9}" type="pres">
      <dgm:prSet presAssocID="{27C8E085-5688-4DF9-9B09-0539CBACDC06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8BCF28-4895-48FD-A3B5-A9FC3990AC44}" type="pres">
      <dgm:prSet presAssocID="{27C8E085-5688-4DF9-9B09-0539CBACDC06}" presName="gear2srcNode" presStyleLbl="node1" presStyleIdx="1" presStyleCnt="3"/>
      <dgm:spPr/>
      <dgm:t>
        <a:bodyPr/>
        <a:lstStyle/>
        <a:p>
          <a:endParaRPr lang="en-GB"/>
        </a:p>
      </dgm:t>
    </dgm:pt>
    <dgm:pt modelId="{25E9DBFC-467E-4EB3-AF51-C354CFE753B3}" type="pres">
      <dgm:prSet presAssocID="{27C8E085-5688-4DF9-9B09-0539CBACDC06}" presName="gear2dstNode" presStyleLbl="node1" presStyleIdx="1" presStyleCnt="3"/>
      <dgm:spPr/>
      <dgm:t>
        <a:bodyPr/>
        <a:lstStyle/>
        <a:p>
          <a:endParaRPr lang="en-GB"/>
        </a:p>
      </dgm:t>
    </dgm:pt>
    <dgm:pt modelId="{447A7462-0E18-4366-8063-40FF8ACD4A08}" type="pres">
      <dgm:prSet presAssocID="{9D37A26F-5ED7-4333-8971-604E476CE8ED}" presName="gear3" presStyleLbl="node1" presStyleIdx="2" presStyleCnt="3"/>
      <dgm:spPr/>
      <dgm:t>
        <a:bodyPr/>
        <a:lstStyle/>
        <a:p>
          <a:endParaRPr lang="en-GB"/>
        </a:p>
      </dgm:t>
    </dgm:pt>
    <dgm:pt modelId="{F90F04A7-2E13-40D5-9737-EF4350E5F23D}" type="pres">
      <dgm:prSet presAssocID="{9D37A26F-5ED7-4333-8971-604E476CE8ED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98BAE7-65EA-449B-A7E9-B080D87D463F}" type="pres">
      <dgm:prSet presAssocID="{9D37A26F-5ED7-4333-8971-604E476CE8ED}" presName="gear3srcNode" presStyleLbl="node1" presStyleIdx="2" presStyleCnt="3"/>
      <dgm:spPr/>
      <dgm:t>
        <a:bodyPr/>
        <a:lstStyle/>
        <a:p>
          <a:endParaRPr lang="en-GB"/>
        </a:p>
      </dgm:t>
    </dgm:pt>
    <dgm:pt modelId="{1758B53E-5CF4-416C-B350-55E7F59B88DA}" type="pres">
      <dgm:prSet presAssocID="{9D37A26F-5ED7-4333-8971-604E476CE8ED}" presName="gear3dstNode" presStyleLbl="node1" presStyleIdx="2" presStyleCnt="3"/>
      <dgm:spPr/>
      <dgm:t>
        <a:bodyPr/>
        <a:lstStyle/>
        <a:p>
          <a:endParaRPr lang="en-GB"/>
        </a:p>
      </dgm:t>
    </dgm:pt>
    <dgm:pt modelId="{DA7F09CF-C9CC-4D2B-A212-0939EAD9FA6C}" type="pres">
      <dgm:prSet presAssocID="{8618C08F-1B52-4B83-9D0D-82A1779E3E19}" presName="connector1" presStyleLbl="sibTrans2D1" presStyleIdx="0" presStyleCnt="3"/>
      <dgm:spPr/>
      <dgm:t>
        <a:bodyPr/>
        <a:lstStyle/>
        <a:p>
          <a:endParaRPr lang="en-GB"/>
        </a:p>
      </dgm:t>
    </dgm:pt>
    <dgm:pt modelId="{E40564DC-29A1-48B6-8D51-126F3CCF30F9}" type="pres">
      <dgm:prSet presAssocID="{5C8F976D-DCD4-40B7-83D3-6176B230979D}" presName="connector2" presStyleLbl="sibTrans2D1" presStyleIdx="1" presStyleCnt="3"/>
      <dgm:spPr/>
      <dgm:t>
        <a:bodyPr/>
        <a:lstStyle/>
        <a:p>
          <a:endParaRPr lang="en-GB"/>
        </a:p>
      </dgm:t>
    </dgm:pt>
    <dgm:pt modelId="{51AF50CE-4458-484A-B11B-2B472D36BF5B}" type="pres">
      <dgm:prSet presAssocID="{1E86A3F7-C19C-489D-97E3-511A50ACC2FA}" presName="connector3" presStyleLbl="sibTrans2D1" presStyleIdx="2" presStyleCnt="3"/>
      <dgm:spPr/>
      <dgm:t>
        <a:bodyPr/>
        <a:lstStyle/>
        <a:p>
          <a:endParaRPr lang="en-GB"/>
        </a:p>
      </dgm:t>
    </dgm:pt>
  </dgm:ptLst>
  <dgm:cxnLst>
    <dgm:cxn modelId="{B97877A3-4886-4B9A-98D0-2D050ECD6FCC}" type="presOf" srcId="{5C8F976D-DCD4-40B7-83D3-6176B230979D}" destId="{E40564DC-29A1-48B6-8D51-126F3CCF30F9}" srcOrd="0" destOrd="0" presId="urn:microsoft.com/office/officeart/2005/8/layout/gear1"/>
    <dgm:cxn modelId="{E20B4D9D-6CF3-4FAD-994A-225EC44DFE82}" srcId="{E96BC470-78B9-4996-AB34-D10ACF667B37}" destId="{27C8E085-5688-4DF9-9B09-0539CBACDC06}" srcOrd="1" destOrd="0" parTransId="{A764EF44-9948-42FD-9F0E-2FE1AF7A89A7}" sibTransId="{5C8F976D-DCD4-40B7-83D3-6176B230979D}"/>
    <dgm:cxn modelId="{DEF1493B-DEB6-43A3-B14C-3F33EEB51708}" type="presOf" srcId="{E96BC470-78B9-4996-AB34-D10ACF667B37}" destId="{5686F219-9955-4553-BC31-FC985E27BFB3}" srcOrd="0" destOrd="0" presId="urn:microsoft.com/office/officeart/2005/8/layout/gear1"/>
    <dgm:cxn modelId="{D2974B9D-5812-4E51-B06D-C6D2107E8571}" srcId="{E96BC470-78B9-4996-AB34-D10ACF667B37}" destId="{9D37A26F-5ED7-4333-8971-604E476CE8ED}" srcOrd="2" destOrd="0" parTransId="{127683B7-E3D5-443A-B1A6-E9F5B323344D}" sibTransId="{1E86A3F7-C19C-489D-97E3-511A50ACC2FA}"/>
    <dgm:cxn modelId="{18D4C7E2-78E4-4200-9A51-4A53FC37499D}" type="presOf" srcId="{27C8E085-5688-4DF9-9B09-0539CBACDC06}" destId="{095FF284-28A4-447D-A9E4-F25BA0CFB3F9}" srcOrd="0" destOrd="0" presId="urn:microsoft.com/office/officeart/2005/8/layout/gear1"/>
    <dgm:cxn modelId="{F59C6A8D-88BB-4677-AAB7-5D6326F33D7A}" type="presOf" srcId="{19AC36AB-F538-430B-934B-6340FBE59FDD}" destId="{8C7C8057-09FB-480A-9A1A-C883BA70DA3B}" srcOrd="0" destOrd="0" presId="urn:microsoft.com/office/officeart/2005/8/layout/gear1"/>
    <dgm:cxn modelId="{71F938A1-8E60-453F-A191-015BAE862899}" type="presOf" srcId="{1E86A3F7-C19C-489D-97E3-511A50ACC2FA}" destId="{51AF50CE-4458-484A-B11B-2B472D36BF5B}" srcOrd="0" destOrd="0" presId="urn:microsoft.com/office/officeart/2005/8/layout/gear1"/>
    <dgm:cxn modelId="{FDC449EF-4823-4BC4-946D-5C0554A223DD}" type="presOf" srcId="{19AC36AB-F538-430B-934B-6340FBE59FDD}" destId="{71978B54-02B6-4072-A607-7B4B678FE98E}" srcOrd="1" destOrd="0" presId="urn:microsoft.com/office/officeart/2005/8/layout/gear1"/>
    <dgm:cxn modelId="{60AD30E6-425E-4E42-A5FD-7FC4B5448816}" type="presOf" srcId="{9D37A26F-5ED7-4333-8971-604E476CE8ED}" destId="{1F98BAE7-65EA-449B-A7E9-B080D87D463F}" srcOrd="2" destOrd="0" presId="urn:microsoft.com/office/officeart/2005/8/layout/gear1"/>
    <dgm:cxn modelId="{8C1A8EC5-64C9-4966-BB27-A8B26DCA2CEC}" type="presOf" srcId="{8618C08F-1B52-4B83-9D0D-82A1779E3E19}" destId="{DA7F09CF-C9CC-4D2B-A212-0939EAD9FA6C}" srcOrd="0" destOrd="0" presId="urn:microsoft.com/office/officeart/2005/8/layout/gear1"/>
    <dgm:cxn modelId="{C2536C24-4E99-4AB6-BA51-02190626BCF1}" type="presOf" srcId="{27C8E085-5688-4DF9-9B09-0539CBACDC06}" destId="{25E9DBFC-467E-4EB3-AF51-C354CFE753B3}" srcOrd="2" destOrd="0" presId="urn:microsoft.com/office/officeart/2005/8/layout/gear1"/>
    <dgm:cxn modelId="{E6A85D2D-E78F-4F5C-B4BB-4616BE0D03AC}" type="presOf" srcId="{19AC36AB-F538-430B-934B-6340FBE59FDD}" destId="{CDA3E2B3-EF58-47A3-8DA5-CC7134CEA746}" srcOrd="2" destOrd="0" presId="urn:microsoft.com/office/officeart/2005/8/layout/gear1"/>
    <dgm:cxn modelId="{80FEDC2C-3759-430E-A2C9-933268ADC114}" type="presOf" srcId="{27C8E085-5688-4DF9-9B09-0539CBACDC06}" destId="{D78BCF28-4895-48FD-A3B5-A9FC3990AC44}" srcOrd="1" destOrd="0" presId="urn:microsoft.com/office/officeart/2005/8/layout/gear1"/>
    <dgm:cxn modelId="{BDD5883B-BF74-4DA9-8DE5-20FEA7940168}" type="presOf" srcId="{9D37A26F-5ED7-4333-8971-604E476CE8ED}" destId="{F90F04A7-2E13-40D5-9737-EF4350E5F23D}" srcOrd="1" destOrd="0" presId="urn:microsoft.com/office/officeart/2005/8/layout/gear1"/>
    <dgm:cxn modelId="{638682F8-098A-434C-8F68-D84EEBB0347A}" srcId="{E96BC470-78B9-4996-AB34-D10ACF667B37}" destId="{19AC36AB-F538-430B-934B-6340FBE59FDD}" srcOrd="0" destOrd="0" parTransId="{4674C355-5245-4B5E-9402-753E08B54568}" sibTransId="{8618C08F-1B52-4B83-9D0D-82A1779E3E19}"/>
    <dgm:cxn modelId="{378A1A6A-DC05-4B6C-96D9-BB3422A3E3EC}" type="presOf" srcId="{9D37A26F-5ED7-4333-8971-604E476CE8ED}" destId="{1758B53E-5CF4-416C-B350-55E7F59B88DA}" srcOrd="3" destOrd="0" presId="urn:microsoft.com/office/officeart/2005/8/layout/gear1"/>
    <dgm:cxn modelId="{C191A8B1-1456-4614-9EEA-51A9779B2563}" type="presOf" srcId="{9D37A26F-5ED7-4333-8971-604E476CE8ED}" destId="{447A7462-0E18-4366-8063-40FF8ACD4A08}" srcOrd="0" destOrd="0" presId="urn:microsoft.com/office/officeart/2005/8/layout/gear1"/>
    <dgm:cxn modelId="{6C131453-B667-4139-934A-14DA9F2C4B69}" type="presParOf" srcId="{5686F219-9955-4553-BC31-FC985E27BFB3}" destId="{8C7C8057-09FB-480A-9A1A-C883BA70DA3B}" srcOrd="0" destOrd="0" presId="urn:microsoft.com/office/officeart/2005/8/layout/gear1"/>
    <dgm:cxn modelId="{FA62ABC0-BC69-4480-B8E7-61E62F8DD5F5}" type="presParOf" srcId="{5686F219-9955-4553-BC31-FC985E27BFB3}" destId="{71978B54-02B6-4072-A607-7B4B678FE98E}" srcOrd="1" destOrd="0" presId="urn:microsoft.com/office/officeart/2005/8/layout/gear1"/>
    <dgm:cxn modelId="{3B39EEBE-481D-466C-BB49-E61B5D9F3270}" type="presParOf" srcId="{5686F219-9955-4553-BC31-FC985E27BFB3}" destId="{CDA3E2B3-EF58-47A3-8DA5-CC7134CEA746}" srcOrd="2" destOrd="0" presId="urn:microsoft.com/office/officeart/2005/8/layout/gear1"/>
    <dgm:cxn modelId="{2029B83B-742D-4DB5-AACE-714749EE8F7E}" type="presParOf" srcId="{5686F219-9955-4553-BC31-FC985E27BFB3}" destId="{095FF284-28A4-447D-A9E4-F25BA0CFB3F9}" srcOrd="3" destOrd="0" presId="urn:microsoft.com/office/officeart/2005/8/layout/gear1"/>
    <dgm:cxn modelId="{52A88F88-5A85-47A3-99B5-59D690EDE696}" type="presParOf" srcId="{5686F219-9955-4553-BC31-FC985E27BFB3}" destId="{D78BCF28-4895-48FD-A3B5-A9FC3990AC44}" srcOrd="4" destOrd="0" presId="urn:microsoft.com/office/officeart/2005/8/layout/gear1"/>
    <dgm:cxn modelId="{831558ED-9FD4-419C-B1D5-DC8EC07DDFBF}" type="presParOf" srcId="{5686F219-9955-4553-BC31-FC985E27BFB3}" destId="{25E9DBFC-467E-4EB3-AF51-C354CFE753B3}" srcOrd="5" destOrd="0" presId="urn:microsoft.com/office/officeart/2005/8/layout/gear1"/>
    <dgm:cxn modelId="{F5D7DE36-3F13-4126-8594-3DEF96F8B88B}" type="presParOf" srcId="{5686F219-9955-4553-BC31-FC985E27BFB3}" destId="{447A7462-0E18-4366-8063-40FF8ACD4A08}" srcOrd="6" destOrd="0" presId="urn:microsoft.com/office/officeart/2005/8/layout/gear1"/>
    <dgm:cxn modelId="{0E44B6C9-61C7-4AB0-8661-6FC88A6B409B}" type="presParOf" srcId="{5686F219-9955-4553-BC31-FC985E27BFB3}" destId="{F90F04A7-2E13-40D5-9737-EF4350E5F23D}" srcOrd="7" destOrd="0" presId="urn:microsoft.com/office/officeart/2005/8/layout/gear1"/>
    <dgm:cxn modelId="{8BDF0737-E4AD-4613-9374-CB4EC148852A}" type="presParOf" srcId="{5686F219-9955-4553-BC31-FC985E27BFB3}" destId="{1F98BAE7-65EA-449B-A7E9-B080D87D463F}" srcOrd="8" destOrd="0" presId="urn:microsoft.com/office/officeart/2005/8/layout/gear1"/>
    <dgm:cxn modelId="{D6769315-DC3C-4A0A-AA10-DB36BA45693A}" type="presParOf" srcId="{5686F219-9955-4553-BC31-FC985E27BFB3}" destId="{1758B53E-5CF4-416C-B350-55E7F59B88DA}" srcOrd="9" destOrd="0" presId="urn:microsoft.com/office/officeart/2005/8/layout/gear1"/>
    <dgm:cxn modelId="{0E70F06C-B742-4330-81A7-A523124ADDF0}" type="presParOf" srcId="{5686F219-9955-4553-BC31-FC985E27BFB3}" destId="{DA7F09CF-C9CC-4D2B-A212-0939EAD9FA6C}" srcOrd="10" destOrd="0" presId="urn:microsoft.com/office/officeart/2005/8/layout/gear1"/>
    <dgm:cxn modelId="{5692C51F-5E1C-47CD-BC9D-B111850B13D6}" type="presParOf" srcId="{5686F219-9955-4553-BC31-FC985E27BFB3}" destId="{E40564DC-29A1-48B6-8D51-126F3CCF30F9}" srcOrd="11" destOrd="0" presId="urn:microsoft.com/office/officeart/2005/8/layout/gear1"/>
    <dgm:cxn modelId="{FC8F7A5A-44D4-42B6-8DA9-33132E49E0DB}" type="presParOf" srcId="{5686F219-9955-4553-BC31-FC985E27BFB3}" destId="{51AF50CE-4458-484A-B11B-2B472D36BF5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7C8057-09FB-480A-9A1A-C883BA70DA3B}">
      <dsp:nvSpPr>
        <dsp:cNvPr id="0" name=""/>
        <dsp:cNvSpPr/>
      </dsp:nvSpPr>
      <dsp:spPr>
        <a:xfrm>
          <a:off x="2114605" y="1828800"/>
          <a:ext cx="2235200" cy="2235200"/>
        </a:xfrm>
        <a:prstGeom prst="gear9">
          <a:avLst/>
        </a:prstGeom>
        <a:solidFill>
          <a:schemeClr val="accent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CO</a:t>
          </a:r>
          <a:endParaRPr lang="en-GB" sz="2600" kern="1200" dirty="0"/>
        </a:p>
      </dsp:txBody>
      <dsp:txXfrm>
        <a:off x="2563980" y="2352385"/>
        <a:ext cx="1336450" cy="1148939"/>
      </dsp:txXfrm>
    </dsp:sp>
    <dsp:sp modelId="{095FF284-28A4-447D-A9E4-F25BA0CFB3F9}">
      <dsp:nvSpPr>
        <dsp:cNvPr id="0" name=""/>
        <dsp:cNvSpPr/>
      </dsp:nvSpPr>
      <dsp:spPr>
        <a:xfrm>
          <a:off x="814125" y="1300480"/>
          <a:ext cx="1625600" cy="1625600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MSC</a:t>
          </a:r>
          <a:endParaRPr lang="en-GB" sz="2600" kern="1200" dirty="0"/>
        </a:p>
      </dsp:txBody>
      <dsp:txXfrm>
        <a:off x="1223375" y="1712203"/>
        <a:ext cx="807100" cy="802154"/>
      </dsp:txXfrm>
    </dsp:sp>
    <dsp:sp modelId="{447A7462-0E18-4366-8063-40FF8ACD4A08}">
      <dsp:nvSpPr>
        <dsp:cNvPr id="0" name=""/>
        <dsp:cNvSpPr/>
      </dsp:nvSpPr>
      <dsp:spPr>
        <a:xfrm rot="20700000">
          <a:off x="1724626" y="178981"/>
          <a:ext cx="1592756" cy="1592756"/>
        </a:xfrm>
        <a:prstGeom prst="gear6">
          <a:avLst/>
        </a:prstGeom>
        <a:solidFill>
          <a:schemeClr val="tx2">
            <a:lumMod val="40000"/>
            <a:lumOff val="6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/>
            <a:t>EPC</a:t>
          </a:r>
          <a:endParaRPr lang="en-GB" sz="2600" kern="1200" dirty="0"/>
        </a:p>
      </dsp:txBody>
      <dsp:txXfrm rot="-20700000">
        <a:off x="2073965" y="528320"/>
        <a:ext cx="894080" cy="894080"/>
      </dsp:txXfrm>
    </dsp:sp>
    <dsp:sp modelId="{DA7F09CF-C9CC-4D2B-A212-0939EAD9FA6C}">
      <dsp:nvSpPr>
        <dsp:cNvPr id="0" name=""/>
        <dsp:cNvSpPr/>
      </dsp:nvSpPr>
      <dsp:spPr>
        <a:xfrm>
          <a:off x="1941310" y="1492320"/>
          <a:ext cx="2861056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chemeClr val="accent2">
            <a:lumMod val="40000"/>
            <a:lumOff val="6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0564DC-29A1-48B6-8D51-126F3CCF30F9}">
      <dsp:nvSpPr>
        <dsp:cNvPr id="0" name=""/>
        <dsp:cNvSpPr/>
      </dsp:nvSpPr>
      <dsp:spPr>
        <a:xfrm>
          <a:off x="526234" y="941355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AF50CE-4458-484A-B11B-2B472D36BF5B}">
      <dsp:nvSpPr>
        <dsp:cNvPr id="0" name=""/>
        <dsp:cNvSpPr/>
      </dsp:nvSpPr>
      <dsp:spPr>
        <a:xfrm>
          <a:off x="1356205" y="-169332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bg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AC8B1-491D-4E2E-9558-0825CACBB469}" type="datetimeFigureOut">
              <a:rPr lang="en-GB" smtClean="0"/>
              <a:t>17/09/2015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5C238D-7B75-442D-BCED-736C31D456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28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C238D-7B75-442D-BCED-736C31D456D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336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C238D-7B75-442D-BCED-736C31D456D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8395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5C238D-7B75-442D-BCED-736C31D456D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406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ps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r>
              <a:rPr lang="en-US" dirty="0" smtClean="0"/>
              <a:t>Simon Mataguez  </a:t>
            </a:r>
            <a:r>
              <a:rPr lang="fr-FR" dirty="0" smtClean="0"/>
              <a:t>EN/MEF-OSS</a:t>
            </a:r>
          </a:p>
          <a:p>
            <a:r>
              <a:rPr lang="en-US" sz="1000" dirty="0" smtClean="0"/>
              <a:t>More info about the PS machine? </a:t>
            </a:r>
            <a:r>
              <a:rPr lang="en-US" sz="1000" u="sng" dirty="0" smtClean="0">
                <a:hlinkClick r:id="rId3"/>
              </a:rPr>
              <a:t>www.cern.ch/ps</a:t>
            </a:r>
            <a:endParaRPr lang="en-US" sz="1000" u="sn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11537" y="0"/>
            <a:ext cx="1665741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11537" y="0"/>
            <a:ext cx="1665741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411537" y="0"/>
            <a:ext cx="1665741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p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edms.cern.ch/document/1394871" TargetMode="External"/><Relationship Id="rId2" Type="http://schemas.openxmlformats.org/officeDocument/2006/relationships/hyperlink" Target="https://edms.cern.ch/document/1497699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indico.cern.ch/event/404520/" TargetMode="External"/><Relationship Id="rId5" Type="http://schemas.openxmlformats.org/officeDocument/2006/relationships/hyperlink" Target="https://edms.cern.ch/document/1252091" TargetMode="External"/><Relationship Id="rId4" Type="http://schemas.openxmlformats.org/officeDocument/2006/relationships/hyperlink" Target="https://indico.cern.ch/event/382770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373196" TargetMode="External"/><Relationship Id="rId2" Type="http://schemas.openxmlformats.org/officeDocument/2006/relationships/hyperlink" Target="https://edms.cern.ch/document/1363569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edms.cern.ch/comment/1371388/" TargetMode="External"/><Relationship Id="rId4" Type="http://schemas.openxmlformats.org/officeDocument/2006/relationships/hyperlink" Target="http://elogbook.cern.ch/eLogbook/eLogbook.jsp?lgbk=401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edms.cern.ch/file/134057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371388" TargetMode="External"/><Relationship Id="rId2" Type="http://schemas.openxmlformats.org/officeDocument/2006/relationships/hyperlink" Target="https://edms.cern.ch/document/1369459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LS1 PS&amp;TT2 </a:t>
            </a:r>
            <a:r>
              <a:rPr lang="en-GB" dirty="0"/>
              <a:t>H/W test period (</a:t>
            </a:r>
            <a:r>
              <a:rPr lang="en-GB" dirty="0" smtClean="0"/>
              <a:t>31/03/14-21/05/14)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buClr>
                <a:srgbClr val="0C377B"/>
              </a:buClr>
            </a:pPr>
            <a:r>
              <a:rPr lang="en-US" dirty="0">
                <a:solidFill>
                  <a:srgbClr val="5197CC"/>
                </a:solidFill>
              </a:rPr>
              <a:t>Simon Mataguez  </a:t>
            </a:r>
            <a:r>
              <a:rPr lang="fr-FR" dirty="0">
                <a:solidFill>
                  <a:srgbClr val="5197CC"/>
                </a:solidFill>
              </a:rPr>
              <a:t>EN/MEF-OSS</a:t>
            </a:r>
          </a:p>
          <a:p>
            <a:pPr lvl="0">
              <a:buClr>
                <a:srgbClr val="0C377B"/>
              </a:buClr>
            </a:pPr>
            <a:r>
              <a:rPr lang="en-US" sz="1000" dirty="0">
                <a:solidFill>
                  <a:srgbClr val="5197CC"/>
                </a:solidFill>
              </a:rPr>
              <a:t>More info about the PS machine? </a:t>
            </a:r>
            <a:r>
              <a:rPr lang="en-US" sz="1000" u="sng" dirty="0">
                <a:solidFill>
                  <a:srgbClr val="5197CC"/>
                </a:solidFill>
                <a:hlinkClick r:id="rId3"/>
              </a:rPr>
              <a:t>www.cern.ch/ps</a:t>
            </a:r>
            <a:endParaRPr lang="en-US" sz="1000" u="sng" dirty="0">
              <a:solidFill>
                <a:srgbClr val="5197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345977"/>
            <a:ext cx="4111967" cy="518996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9FB8CD"/>
            </a:solidFill>
            <a:prstDash val="solid"/>
          </a:ln>
          <a:effectLst/>
        </p:spPr>
        <p:txBody>
          <a:bodyPr vert="horz" anchor="ctr" anchorCtr="0">
            <a:normAutofit fontScale="90000" lnSpcReduction="10000"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7182" y="1202008"/>
            <a:ext cx="84568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3663" indent="0">
              <a:buNone/>
            </a:pPr>
            <a:r>
              <a:rPr lang="en-US" dirty="0"/>
              <a:t>[1] </a:t>
            </a:r>
            <a:r>
              <a:rPr lang="en-GB" dirty="0"/>
              <a:t>PS &amp; TT2 LS1 First long shutdown Post-Mortem </a:t>
            </a:r>
            <a:r>
              <a:rPr lang="en-GB" dirty="0" smtClean="0"/>
              <a:t>Edms </a:t>
            </a:r>
            <a:r>
              <a:rPr lang="en-US" dirty="0" smtClean="0">
                <a:hlinkClick r:id="rId2"/>
              </a:rPr>
              <a:t>EDMS </a:t>
            </a:r>
            <a:r>
              <a:rPr lang="en-GB" dirty="0">
                <a:hlinkClick r:id="rId3"/>
              </a:rPr>
              <a:t>1394871 </a:t>
            </a:r>
            <a:endParaRPr lang="en-GB" dirty="0" smtClean="0"/>
          </a:p>
          <a:p>
            <a:pPr marL="93663" indent="0">
              <a:buNone/>
            </a:pPr>
            <a:r>
              <a:rPr lang="en-US" dirty="0" smtClean="0"/>
              <a:t>[</a:t>
            </a:r>
            <a:r>
              <a:rPr lang="en-US" dirty="0"/>
              <a:t>2] </a:t>
            </a:r>
            <a:r>
              <a:rPr lang="en-US" dirty="0" smtClean="0"/>
              <a:t>Presentation </a:t>
            </a:r>
            <a:r>
              <a:rPr lang="en-US" dirty="0"/>
              <a:t>at the </a:t>
            </a:r>
            <a:r>
              <a:rPr lang="en-US" b="1" dirty="0" smtClean="0"/>
              <a:t>IRWG</a:t>
            </a:r>
            <a:r>
              <a:rPr lang="en-US" dirty="0" smtClean="0"/>
              <a:t> </a:t>
            </a:r>
            <a:r>
              <a:rPr lang="en-US" dirty="0"/>
              <a:t>on </a:t>
            </a:r>
            <a:r>
              <a:rPr lang="en-US" dirty="0" smtClean="0"/>
              <a:t>Thursday 26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/>
              <a:t>March 2015</a:t>
            </a:r>
            <a:r>
              <a:rPr lang="en-US" dirty="0" smtClean="0"/>
              <a:t>, </a:t>
            </a:r>
            <a:r>
              <a:rPr lang="en-GB" dirty="0"/>
              <a:t>PS Feedback </a:t>
            </a:r>
            <a:r>
              <a:rPr lang="en-US" dirty="0" err="1" smtClean="0">
                <a:hlinkClick r:id="rId4"/>
              </a:rPr>
              <a:t>Indico</a:t>
            </a:r>
            <a:r>
              <a:rPr lang="en-US" dirty="0" smtClean="0">
                <a:hlinkClick r:id="rId4"/>
              </a:rPr>
              <a:t> 382770</a:t>
            </a:r>
            <a:endParaRPr lang="en-US" dirty="0" smtClean="0"/>
          </a:p>
          <a:p>
            <a:pPr marL="93663" indent="0">
              <a:buNone/>
            </a:pPr>
            <a:r>
              <a:rPr lang="en-US" dirty="0" smtClean="0"/>
              <a:t>[3] PS </a:t>
            </a:r>
            <a:r>
              <a:rPr lang="en-US" dirty="0"/>
              <a:t>Planning LS1 </a:t>
            </a:r>
            <a:r>
              <a:rPr lang="en-US" dirty="0" smtClean="0"/>
              <a:t>2013-2014 </a:t>
            </a:r>
            <a:r>
              <a:rPr lang="en-US" dirty="0" smtClean="0">
                <a:hlinkClick r:id="rId5"/>
              </a:rPr>
              <a:t>EDMS 1252091</a:t>
            </a:r>
            <a:endParaRPr lang="en-US" dirty="0" smtClean="0"/>
          </a:p>
          <a:p>
            <a:pPr marL="93663"/>
            <a:r>
              <a:rPr lang="en-US" dirty="0" smtClean="0"/>
              <a:t>[4] Presentation at the </a:t>
            </a:r>
            <a:r>
              <a:rPr lang="en-US" b="1" dirty="0" smtClean="0"/>
              <a:t>IRWG</a:t>
            </a:r>
            <a:r>
              <a:rPr lang="en-US" dirty="0" smtClean="0"/>
              <a:t> on Thursday 25</a:t>
            </a:r>
            <a:r>
              <a:rPr lang="en-US" baseline="30000" dirty="0" smtClean="0"/>
              <a:t>th</a:t>
            </a:r>
            <a:r>
              <a:rPr lang="en-US" dirty="0" smtClean="0"/>
              <a:t> June 2015, </a:t>
            </a:r>
            <a:r>
              <a:rPr lang="en-GB" dirty="0"/>
              <a:t>IEFC </a:t>
            </a:r>
            <a:r>
              <a:rPr lang="en-GB" dirty="0" smtClean="0"/>
              <a:t>Feedback </a:t>
            </a:r>
            <a:r>
              <a:rPr lang="en-US" dirty="0" err="1" smtClean="0">
                <a:hlinkClick r:id="rId6"/>
              </a:rPr>
              <a:t>Indico</a:t>
            </a:r>
            <a:r>
              <a:rPr lang="en-US" dirty="0" smtClean="0">
                <a:hlinkClick r:id="rId6"/>
              </a:rPr>
              <a:t> </a:t>
            </a:r>
            <a:r>
              <a:rPr lang="en-US" dirty="0">
                <a:hlinkClick r:id="rId6"/>
              </a:rPr>
              <a:t>4</a:t>
            </a:r>
            <a:r>
              <a:rPr lang="en-US" dirty="0" smtClean="0">
                <a:hlinkClick r:id="rId6"/>
              </a:rPr>
              <a:t>04520</a:t>
            </a:r>
            <a:endParaRPr lang="en-US" dirty="0" smtClean="0"/>
          </a:p>
          <a:p>
            <a:pPr marL="93663" indent="0">
              <a:buNone/>
            </a:pP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636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5954" y="1543549"/>
            <a:ext cx="8226425" cy="3981988"/>
          </a:xfrm>
          <a:prstGeom prst="rect">
            <a:avLst/>
          </a:prstGeom>
        </p:spPr>
        <p:txBody>
          <a:bodyPr>
            <a:no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dirty="0"/>
              <a:t>Injectors </a:t>
            </a:r>
            <a:r>
              <a:rPr lang="en-GB" sz="2000" dirty="0" smtClean="0"/>
              <a:t>Start-up Schedule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dirty="0"/>
              <a:t>PS &amp; TT2 H/W test period (</a:t>
            </a:r>
            <a:r>
              <a:rPr lang="en-GB" sz="2000" dirty="0" smtClean="0"/>
              <a:t>31/03/14-21/05/14)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dirty="0"/>
              <a:t>Organization H/W test period </a:t>
            </a:r>
            <a:endParaRPr lang="en-GB" sz="2000" dirty="0" smtClean="0"/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dirty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Access during H/W test period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000" dirty="0"/>
              <a:t>BE-CO </a:t>
            </a:r>
            <a:r>
              <a:rPr lang="en-GB" sz="2000" dirty="0"/>
              <a:t>Specification of Dry </a:t>
            </a:r>
            <a:r>
              <a:rPr lang="en-GB" sz="2000" dirty="0" smtClean="0"/>
              <a:t>Runs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dirty="0"/>
              <a:t>Auxiliary Magnets Power Supply </a:t>
            </a:r>
            <a:r>
              <a:rPr lang="en-GB" sz="2000" dirty="0" smtClean="0"/>
              <a:t>Start-up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dirty="0"/>
              <a:t>Magnet </a:t>
            </a:r>
            <a:r>
              <a:rPr lang="en-GB" sz="2000" dirty="0" smtClean="0"/>
              <a:t>tests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000" dirty="0" smtClean="0">
                <a:latin typeface="+mj-lt"/>
                <a:ea typeface="Verdana" panose="020B0604030504040204" pitchFamily="34" charset="0"/>
                <a:cs typeface="Verdana" panose="020B0604030504040204" pitchFamily="34" charset="0"/>
              </a:rPr>
              <a:t>Outcome</a:t>
            </a:r>
            <a:endParaRPr lang="en-US" sz="2000" dirty="0" smtClean="0">
              <a:latin typeface="+mj-lt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45977"/>
            <a:ext cx="4111967" cy="518996"/>
          </a:xfrm>
          <a:prstGeom prst="roundRect">
            <a:avLst/>
          </a:prstGeom>
          <a:solidFill>
            <a:sysClr val="window" lastClr="FFFFFF"/>
          </a:solidFill>
          <a:ln w="19050" cap="flat" cmpd="sng" algn="ctr">
            <a:solidFill>
              <a:srgbClr val="9FB8CD"/>
            </a:solidFill>
            <a:prstDash val="solid"/>
          </a:ln>
          <a:effectLst/>
        </p:spPr>
        <p:txBody>
          <a:bodyPr vert="horz" anchor="ctr" anchorCtr="0">
            <a:normAutofit fontScale="90000" lnSpcReduction="10000"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Outline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938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Injectors Start-up Schedule</a:t>
            </a:r>
            <a:endParaRPr lang="en-GB" sz="32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9" y="1552058"/>
            <a:ext cx="9036496" cy="4274354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558451" y="5826412"/>
            <a:ext cx="1800200" cy="4094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800" b="1" dirty="0">
                <a:solidFill>
                  <a:srgbClr val="3B3B57"/>
                </a:solidFill>
                <a:latin typeface="+mn-lt"/>
              </a:rPr>
              <a:t>www.cern.ch/LS1planning</a:t>
            </a:r>
          </a:p>
          <a:p>
            <a:pPr algn="l"/>
            <a:endParaRPr lang="en-GB" sz="2000" b="1" dirty="0">
              <a:solidFill>
                <a:srgbClr val="3B3B57"/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2379" y="2067339"/>
            <a:ext cx="9036496" cy="1296063"/>
          </a:xfrm>
          <a:prstGeom prst="rect">
            <a:avLst/>
          </a:prstGeom>
          <a:solidFill>
            <a:schemeClr val="accent1">
              <a:alpha val="12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2379" y="4087059"/>
            <a:ext cx="9036496" cy="787091"/>
          </a:xfrm>
          <a:prstGeom prst="rect">
            <a:avLst/>
          </a:prstGeom>
          <a:solidFill>
            <a:schemeClr val="accent1">
              <a:alpha val="12000"/>
            </a:schemeClr>
          </a:solidFill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917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796" y="1258727"/>
            <a:ext cx="9144000" cy="28153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PS &amp; TT2 H/W test period (31/03-21/05)</a:t>
            </a:r>
          </a:p>
        </p:txBody>
      </p:sp>
      <p:sp>
        <p:nvSpPr>
          <p:cNvPr id="5" name="Rectangle 4"/>
          <p:cNvSpPr/>
          <p:nvPr/>
        </p:nvSpPr>
        <p:spPr>
          <a:xfrm>
            <a:off x="6526807" y="1489620"/>
            <a:ext cx="113771" cy="2584465"/>
          </a:xfrm>
          <a:prstGeom prst="rect">
            <a:avLst/>
          </a:prstGeom>
          <a:solidFill>
            <a:srgbClr val="9BBB59">
              <a:lumMod val="60000"/>
              <a:lumOff val="40000"/>
              <a:alpha val="55000"/>
            </a:srgbClr>
          </a:solidFill>
          <a:ln w="3175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270" lIns="0" tIns="0" r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1" i="0" u="none" strike="noStrike" kern="0" cap="none" spc="0" normalizeH="0" baseline="0" noProof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Global Access Test 2</a:t>
            </a:r>
          </a:p>
        </p:txBody>
      </p:sp>
      <p:sp>
        <p:nvSpPr>
          <p:cNvPr id="8" name="Rectangle 7"/>
          <p:cNvSpPr/>
          <p:nvPr/>
        </p:nvSpPr>
        <p:spPr>
          <a:xfrm>
            <a:off x="7200420" y="1505968"/>
            <a:ext cx="45719" cy="2563363"/>
          </a:xfrm>
          <a:prstGeom prst="rect">
            <a:avLst/>
          </a:prstGeom>
          <a:solidFill>
            <a:srgbClr val="FFC000"/>
          </a:solidFill>
          <a:ln w="3175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270" lIns="0" tIns="0" r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" b="0" i="0" u="none" strike="noStrike" kern="0" cap="none" spc="0" normalizeH="0" baseline="0" noProof="0" dirty="0">
                <a:ln>
                  <a:noFill/>
                </a:ln>
                <a:solidFill>
                  <a:srgbClr val="9BBB59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Patrol</a:t>
            </a:r>
          </a:p>
        </p:txBody>
      </p:sp>
      <p:sp>
        <p:nvSpPr>
          <p:cNvPr id="18" name="Right Bracket 17"/>
          <p:cNvSpPr/>
          <p:nvPr/>
        </p:nvSpPr>
        <p:spPr>
          <a:xfrm rot="5400000" flipV="1">
            <a:off x="6841266" y="3786718"/>
            <a:ext cx="101306" cy="712636"/>
          </a:xfrm>
          <a:prstGeom prst="rightBracke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Bracket 18"/>
          <p:cNvSpPr/>
          <p:nvPr/>
        </p:nvSpPr>
        <p:spPr>
          <a:xfrm rot="16200000">
            <a:off x="5240904" y="1631334"/>
            <a:ext cx="45719" cy="5550010"/>
          </a:xfrm>
          <a:prstGeom prst="rightBracket">
            <a:avLst/>
          </a:prstGeom>
          <a:solidFill>
            <a:schemeClr val="bg1"/>
          </a:solidFill>
          <a:ln w="3810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Connector 21"/>
          <p:cNvCxnSpPr>
            <a:stCxn id="18" idx="2"/>
            <a:endCxn id="19" idx="2"/>
          </p:cNvCxnSpPr>
          <p:nvPr/>
        </p:nvCxnSpPr>
        <p:spPr>
          <a:xfrm flipH="1">
            <a:off x="5263764" y="4193689"/>
            <a:ext cx="1628155" cy="189791"/>
          </a:xfrm>
          <a:prstGeom prst="line">
            <a:avLst/>
          </a:prstGeom>
          <a:ln w="38100" cmpd="sng">
            <a:solidFill>
              <a:schemeClr val="tx2"/>
            </a:solidFill>
            <a:round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  <p:graphicFrame>
        <p:nvGraphicFramePr>
          <p:cNvPr id="25" name="Table 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0747575"/>
              </p:ext>
            </p:extLst>
          </p:nvPr>
        </p:nvGraphicFramePr>
        <p:xfrm>
          <a:off x="1309459" y="4484786"/>
          <a:ext cx="6789948" cy="97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0423"/>
                <a:gridCol w="892816"/>
                <a:gridCol w="858741"/>
                <a:gridCol w="866692"/>
                <a:gridCol w="922351"/>
                <a:gridCol w="850790"/>
                <a:gridCol w="1208135"/>
              </a:tblGrid>
              <a:tr h="205710"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W14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31/03 </a:t>
                      </a:r>
                      <a:r>
                        <a:rPr lang="en-GB" sz="800" dirty="0" smtClean="0">
                          <a:sym typeface="Wingdings" panose="05000000000000000000" pitchFamily="2" charset="2"/>
                        </a:rPr>
                        <a:t> 06/04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ym typeface="Wingdings" panose="05000000000000000000" pitchFamily="2" charset="2"/>
                        </a:rPr>
                        <a:t>W15 W17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sym typeface="Wingdings" panose="05000000000000000000" pitchFamily="2" charset="2"/>
                        </a:rPr>
                        <a:t>07/04  19/04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W18 W19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22/04 </a:t>
                      </a:r>
                      <a:r>
                        <a:rPr lang="en-GB" sz="800" dirty="0" smtClean="0">
                          <a:sym typeface="Wingdings" panose="05000000000000000000" pitchFamily="2" charset="2"/>
                        </a:rPr>
                        <a:t>08/05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W20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08/05</a:t>
                      </a:r>
                      <a:r>
                        <a:rPr lang="en-GB" sz="800" baseline="0" dirty="0" smtClean="0"/>
                        <a:t> </a:t>
                      </a:r>
                      <a:r>
                        <a:rPr lang="en-GB" sz="800" baseline="0" dirty="0" smtClean="0">
                          <a:sym typeface="Wingdings" panose="05000000000000000000" pitchFamily="2" charset="2"/>
                        </a:rPr>
                        <a:t> 18/05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W21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19/05</a:t>
                      </a:r>
                      <a:r>
                        <a:rPr lang="en-GB" sz="800" baseline="0" dirty="0" smtClean="0"/>
                        <a:t> </a:t>
                      </a:r>
                      <a:r>
                        <a:rPr lang="en-GB" sz="800" baseline="0" dirty="0" smtClean="0">
                          <a:sym typeface="Wingdings" panose="05000000000000000000" pitchFamily="2" charset="2"/>
                        </a:rPr>
                        <a:t>21/05</a:t>
                      </a: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22/05 </a:t>
                      </a:r>
                      <a:r>
                        <a:rPr lang="en-GB" sz="800" dirty="0" smtClean="0">
                          <a:sym typeface="Wingdings" panose="05000000000000000000" pitchFamily="2" charset="2"/>
                        </a:rPr>
                        <a:t> 23/05</a:t>
                      </a:r>
                      <a:endParaRPr lang="en-GB" sz="800" dirty="0" smtClean="0"/>
                    </a:p>
                  </a:txBody>
                  <a:tcPr/>
                </a:tc>
              </a:tr>
              <a:tr h="1831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from 6.00 to 08.30</a:t>
                      </a: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No access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Hand-over DSO tests</a:t>
                      </a:r>
                      <a:endParaRPr lang="en-GB" sz="8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33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from 8.30 to 17.00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New Access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EPC team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MSC tests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MSC tests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042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/>
                        <a:t>from 17.00 to 21.00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8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1" name="Rectangle 30"/>
          <p:cNvSpPr/>
          <p:nvPr/>
        </p:nvSpPr>
        <p:spPr>
          <a:xfrm>
            <a:off x="1309460" y="5556836"/>
            <a:ext cx="678994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smtClean="0"/>
              <a:t>week 14 to 19 all </a:t>
            </a:r>
            <a:r>
              <a:rPr lang="en-GB" sz="1050" dirty="0"/>
              <a:t>magnets are without covers and </a:t>
            </a:r>
            <a:r>
              <a:rPr lang="en-GB" sz="1050" dirty="0" smtClean="0"/>
              <a:t>PS machine </a:t>
            </a:r>
            <a:r>
              <a:rPr lang="en-GB" sz="1050" dirty="0"/>
              <a:t>will no longer be electrically “locked-out”</a:t>
            </a:r>
            <a:r>
              <a:rPr lang="en-GB" sz="1050" dirty="0" smtClean="0"/>
              <a:t> </a:t>
            </a:r>
            <a:r>
              <a:rPr lang="en-GB" sz="1050" dirty="0"/>
              <a:t> 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050" dirty="0" smtClean="0"/>
              <a:t>week </a:t>
            </a:r>
            <a:r>
              <a:rPr lang="en-GB" sz="1050" dirty="0"/>
              <a:t>14 </a:t>
            </a:r>
            <a:r>
              <a:rPr lang="en-GB" sz="1050" dirty="0" smtClean="0"/>
              <a:t>&amp; 16 </a:t>
            </a:r>
            <a:r>
              <a:rPr lang="en-GB" sz="1050" dirty="0"/>
              <a:t>« conditionings HV of SEH23 an SEH31 » </a:t>
            </a:r>
            <a:r>
              <a:rPr lang="en-GB" sz="1050" dirty="0" smtClean="0"/>
              <a:t>X-Ray risks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21334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Organization </a:t>
            </a:r>
            <a:r>
              <a:rPr lang="en-GB" dirty="0"/>
              <a:t>H/W test period 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949325"/>
            <a:ext cx="8226425" cy="5324475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en-GB" sz="1300" dirty="0" smtClean="0"/>
          </a:p>
          <a:p>
            <a:pPr marL="0" indent="0">
              <a:buNone/>
            </a:pPr>
            <a:r>
              <a:rPr lang="en-GB" sz="1200" b="1" dirty="0" smtClean="0">
                <a:solidFill>
                  <a:schemeClr val="tx2"/>
                </a:solidFill>
              </a:rPr>
              <a:t>04/02 </a:t>
            </a:r>
            <a:r>
              <a:rPr lang="en-GB" sz="1200" dirty="0" smtClean="0"/>
              <a:t> FOM </a:t>
            </a:r>
            <a:r>
              <a:rPr lang="en-GB" sz="1200" dirty="0"/>
              <a:t>Coordination Meeting </a:t>
            </a:r>
            <a:r>
              <a:rPr lang="en-GB" sz="1200" dirty="0" smtClean="0"/>
              <a:t>#01 </a:t>
            </a:r>
            <a:r>
              <a:rPr lang="fr-FR" sz="1200" dirty="0"/>
              <a:t>Update on the start-up Schedule</a:t>
            </a:r>
            <a:r>
              <a:rPr lang="en-GB" sz="1200" dirty="0" smtClean="0"/>
              <a:t> and H/W </a:t>
            </a:r>
            <a:r>
              <a:rPr lang="en-GB" sz="1200" dirty="0"/>
              <a:t>test period</a:t>
            </a:r>
            <a:br>
              <a:rPr lang="en-GB" sz="1200" dirty="0"/>
            </a:br>
            <a:r>
              <a:rPr lang="en-GB" sz="1200" dirty="0" smtClean="0"/>
              <a:t>	https</a:t>
            </a:r>
            <a:r>
              <a:rPr lang="en-GB" sz="1200" dirty="0"/>
              <a:t>://indico.cern.ch/event/366809/attachments/729188/1000520/02-04-2014.pdf</a:t>
            </a:r>
          </a:p>
          <a:p>
            <a:pPr marL="0" indent="0">
              <a:buNone/>
            </a:pPr>
            <a:r>
              <a:rPr lang="en-GB" sz="1200" b="1" dirty="0">
                <a:solidFill>
                  <a:schemeClr val="tx2"/>
                </a:solidFill>
              </a:rPr>
              <a:t>20/03</a:t>
            </a:r>
            <a:r>
              <a:rPr lang="en-GB" sz="1200" dirty="0"/>
              <a:t> LS1 Coordination Meeting #14 (Last one) for the PS tunnel and TT2</a:t>
            </a:r>
            <a:br>
              <a:rPr lang="en-GB" sz="1200" dirty="0"/>
            </a:br>
            <a:r>
              <a:rPr lang="en-GB" sz="1200" dirty="0"/>
              <a:t>	and presentation of </a:t>
            </a:r>
            <a:r>
              <a:rPr lang="en-GB" sz="1200" b="1" dirty="0"/>
              <a:t>last H/W test period version </a:t>
            </a:r>
            <a:r>
              <a:rPr lang="en-GB" sz="1200" dirty="0"/>
              <a:t>EDMS </a:t>
            </a:r>
            <a:r>
              <a:rPr lang="en-GB" sz="1200" dirty="0">
                <a:hlinkClick r:id="rId2"/>
              </a:rPr>
              <a:t>1363569</a:t>
            </a:r>
            <a:endParaRPr lang="en-GB" sz="1200" dirty="0"/>
          </a:p>
          <a:p>
            <a:pPr marL="0" indent="0">
              <a:buNone/>
            </a:pPr>
            <a:r>
              <a:rPr lang="en-GB" sz="1200" b="1" dirty="0" smtClean="0">
                <a:solidFill>
                  <a:schemeClr val="tx2"/>
                </a:solidFill>
              </a:rPr>
              <a:t>From 01/04 to 20/05 </a:t>
            </a:r>
            <a:r>
              <a:rPr lang="en-GB" sz="1200" b="1" dirty="0">
                <a:solidFill>
                  <a:schemeClr val="tx1"/>
                </a:solidFill>
              </a:rPr>
              <a:t>WEEKLY</a:t>
            </a:r>
            <a:r>
              <a:rPr lang="en-GB" sz="1200" b="1" dirty="0" smtClean="0">
                <a:solidFill>
                  <a:schemeClr val="tx2"/>
                </a:solidFill>
              </a:rPr>
              <a:t> </a:t>
            </a:r>
            <a:r>
              <a:rPr lang="en-GB" sz="1200" dirty="0" smtClean="0">
                <a:solidFill>
                  <a:schemeClr val="tx1"/>
                </a:solidFill>
              </a:rPr>
              <a:t>FOM </a:t>
            </a:r>
            <a:r>
              <a:rPr lang="en-GB" sz="1200" dirty="0">
                <a:solidFill>
                  <a:schemeClr val="tx1"/>
                </a:solidFill>
              </a:rPr>
              <a:t>Coordination m</a:t>
            </a:r>
            <a:r>
              <a:rPr lang="en-GB" sz="1200" dirty="0" smtClean="0">
                <a:solidFill>
                  <a:schemeClr val="tx1"/>
                </a:solidFill>
              </a:rPr>
              <a:t>eetings, </a:t>
            </a:r>
            <a:r>
              <a:rPr lang="en-GB" sz="1200" b="1" dirty="0" smtClean="0">
                <a:solidFill>
                  <a:schemeClr val="tx1"/>
                </a:solidFill>
              </a:rPr>
              <a:t>follow-up/actions reporting </a:t>
            </a:r>
          </a:p>
          <a:p>
            <a:pPr marL="0" indent="0">
              <a:buNone/>
            </a:pPr>
            <a:r>
              <a:rPr lang="en-GB" sz="1200" b="1" dirty="0" smtClean="0">
                <a:solidFill>
                  <a:schemeClr val="tx2"/>
                </a:solidFill>
              </a:rPr>
              <a:t>From 28/04 @ 18.00 </a:t>
            </a:r>
            <a:r>
              <a:rPr lang="en-GB" sz="1200" dirty="0" smtClean="0"/>
              <a:t>PS has been put in "restricted mode access“</a:t>
            </a:r>
            <a:br>
              <a:rPr lang="en-GB" sz="1200" dirty="0" smtClean="0"/>
            </a:br>
            <a:r>
              <a:rPr lang="en-GB" sz="1200" dirty="0" smtClean="0"/>
              <a:t>All LS1 IMPACT have been stopped and new one for intervention periods LS1 – PS - HWT </a:t>
            </a:r>
            <a:r>
              <a:rPr lang="en-GB" sz="1200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en-GB" sz="1400" i="1" dirty="0" smtClean="0">
                <a:solidFill>
                  <a:schemeClr val="tx2"/>
                </a:solidFill>
                <a:sym typeface="Wingdings" panose="05000000000000000000" pitchFamily="2" charset="2"/>
              </a:rPr>
              <a:t>93</a:t>
            </a:r>
            <a:r>
              <a:rPr lang="en-GB" sz="1200" dirty="0" smtClean="0">
                <a:solidFill>
                  <a:schemeClr val="tx2"/>
                </a:solidFill>
                <a:sym typeface="Wingdings" panose="05000000000000000000" pitchFamily="2" charset="2"/>
              </a:rPr>
              <a:t> IMPACT </a:t>
            </a:r>
            <a:endParaRPr lang="en-GB" sz="1200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GB" sz="1200" b="1" dirty="0" smtClean="0">
                <a:solidFill>
                  <a:schemeClr val="tx2"/>
                </a:solidFill>
              </a:rPr>
              <a:t>From 13/04 </a:t>
            </a:r>
            <a:r>
              <a:rPr lang="en-GB" sz="1200" b="1" dirty="0">
                <a:solidFill>
                  <a:schemeClr val="tx2"/>
                </a:solidFill>
              </a:rPr>
              <a:t>to 22/05 </a:t>
            </a:r>
            <a:r>
              <a:rPr lang="en-GB" sz="1400" i="1" dirty="0" smtClean="0">
                <a:solidFill>
                  <a:schemeClr val="tx2"/>
                </a:solidFill>
              </a:rPr>
              <a:t>24</a:t>
            </a:r>
            <a:r>
              <a:rPr lang="en-GB" sz="1400" i="1" dirty="0" smtClean="0"/>
              <a:t> </a:t>
            </a:r>
            <a:r>
              <a:rPr lang="en-GB" sz="1200" b="1" dirty="0" smtClean="0"/>
              <a:t>Daily</a:t>
            </a:r>
            <a:r>
              <a:rPr lang="en-GB" sz="1200" dirty="0" smtClean="0"/>
              <a:t> HWT Coordination </a:t>
            </a:r>
            <a:r>
              <a:rPr lang="en-GB" sz="1200" dirty="0"/>
              <a:t>meetings (</a:t>
            </a:r>
            <a:r>
              <a:rPr lang="en-GB" sz="1200" dirty="0" smtClean="0"/>
              <a:t>6-2-004) </a:t>
            </a:r>
            <a:r>
              <a:rPr lang="en-GB" sz="1200" b="1" dirty="0" smtClean="0">
                <a:solidFill>
                  <a:schemeClr val="tx2"/>
                </a:solidFill>
              </a:rPr>
              <a:t>at 8:15 </a:t>
            </a:r>
            <a:r>
              <a:rPr lang="en-GB" sz="1200" dirty="0" smtClean="0"/>
              <a:t>– All slides </a:t>
            </a:r>
            <a:r>
              <a:rPr lang="en-GB" sz="1200" dirty="0"/>
              <a:t>presented available in EDMS </a:t>
            </a:r>
            <a:r>
              <a:rPr lang="en-GB" sz="1200" dirty="0" smtClean="0">
                <a:hlinkClick r:id="rId3"/>
              </a:rPr>
              <a:t>1373196</a:t>
            </a:r>
            <a:endParaRPr lang="en-GB" sz="1200" dirty="0" smtClean="0"/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100" dirty="0" smtClean="0"/>
              <a:t>Email sent to CPS Operations with  daily program and instructions for operation and access (</a:t>
            </a:r>
            <a:r>
              <a:rPr lang="en-GB" sz="1100" dirty="0"/>
              <a:t>Only access requests approved in this e-mail are </a:t>
            </a:r>
            <a:r>
              <a:rPr lang="en-GB" sz="1100" dirty="0" smtClean="0"/>
              <a:t>authorised)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GB" sz="1100" dirty="0" smtClean="0"/>
              <a:t>Copy of the Email in PS </a:t>
            </a:r>
            <a:r>
              <a:rPr lang="en-GB" sz="1100" dirty="0"/>
              <a:t>logbook </a:t>
            </a:r>
            <a:r>
              <a:rPr lang="en-GB" sz="1100" dirty="0">
                <a:hlinkClick r:id="rId4"/>
              </a:rPr>
              <a:t>http://</a:t>
            </a:r>
            <a:r>
              <a:rPr lang="en-GB" sz="1100" dirty="0" smtClean="0">
                <a:hlinkClick r:id="rId4"/>
              </a:rPr>
              <a:t>elogbook.cern.ch/eLogbook/eLogbook.jsp?lgbk=401</a:t>
            </a:r>
            <a:r>
              <a:rPr lang="en-GB" sz="1100" dirty="0" smtClean="0"/>
              <a:t> (nota: All </a:t>
            </a:r>
            <a:r>
              <a:rPr lang="en-GB" sz="1100" dirty="0"/>
              <a:t>updates and modifications done in the PS are reported and </a:t>
            </a:r>
            <a:r>
              <a:rPr lang="en-GB" sz="1100" dirty="0" smtClean="0"/>
              <a:t>documented </a:t>
            </a:r>
            <a:r>
              <a:rPr lang="en-GB" sz="1100" dirty="0"/>
              <a:t>in the PS Shutdown </a:t>
            </a:r>
            <a:r>
              <a:rPr lang="en-GB" sz="1100" dirty="0" smtClean="0"/>
              <a:t>eLogbook)</a:t>
            </a:r>
            <a:endParaRPr lang="en-GB" sz="1200" dirty="0" smtClean="0"/>
          </a:p>
          <a:p>
            <a:pPr marL="0" indent="0">
              <a:buFont typeface="Arial"/>
              <a:buNone/>
            </a:pPr>
            <a:endParaRPr lang="en-GB" sz="1300" dirty="0" smtClean="0"/>
          </a:p>
          <a:p>
            <a:pPr marL="0" indent="0">
              <a:buFont typeface="Arial"/>
              <a:buNone/>
            </a:pPr>
            <a:endParaRPr lang="en-GB" sz="1300" dirty="0" smtClean="0"/>
          </a:p>
          <a:p>
            <a:pPr marL="0" indent="0">
              <a:buFont typeface="Arial"/>
              <a:buNone/>
            </a:pPr>
            <a:endParaRPr lang="en-GB" sz="1300" dirty="0" smtClean="0"/>
          </a:p>
          <a:p>
            <a:pPr marL="0" indent="0">
              <a:buFont typeface="Arial"/>
              <a:buNone/>
            </a:pPr>
            <a:endParaRPr lang="en-GB" sz="13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4695772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GB" dirty="0" smtClean="0"/>
              <a:t>Access during H/W test period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440636" y="5158290"/>
            <a:ext cx="82268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200" dirty="0" smtClean="0"/>
          </a:p>
          <a:p>
            <a:r>
              <a:rPr lang="en-GB" sz="1200" b="1" dirty="0" smtClean="0">
                <a:solidFill>
                  <a:schemeClr val="tx2"/>
                </a:solidFill>
              </a:rPr>
              <a:t>02/06</a:t>
            </a:r>
            <a:r>
              <a:rPr lang="en-GB" sz="1200" dirty="0" smtClean="0"/>
              <a:t> released Procedure</a:t>
            </a:r>
            <a:r>
              <a:rPr lang="en-GB" sz="1200" dirty="0"/>
              <a:t>: Access in LINAC2, PSB, PS and TT2 </a:t>
            </a:r>
            <a:r>
              <a:rPr lang="en-GB" sz="1200" dirty="0" smtClean="0"/>
              <a:t>during </a:t>
            </a:r>
            <a:r>
              <a:rPr lang="en-GB" sz="1200" dirty="0"/>
              <a:t>the Hardware Commissioning and </a:t>
            </a:r>
            <a:r>
              <a:rPr lang="en-GB" sz="1200" dirty="0" smtClean="0"/>
              <a:t>Tests EDMS </a:t>
            </a:r>
            <a:r>
              <a:rPr lang="en-GB" sz="1200" dirty="0" smtClean="0">
                <a:hlinkClick r:id="rId5"/>
              </a:rPr>
              <a:t>1371388</a:t>
            </a:r>
            <a:r>
              <a:rPr lang="en-GB" sz="1200" dirty="0"/>
              <a:t/>
            </a:r>
            <a:br>
              <a:rPr lang="en-GB" sz="1200" dirty="0"/>
            </a:b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2637" y="1200647"/>
            <a:ext cx="7951" cy="2579128"/>
          </a:xfrm>
          <a:prstGeom prst="straightConnector1">
            <a:avLst/>
          </a:prstGeom>
          <a:ln w="47625">
            <a:solidFill>
              <a:schemeClr val="accent1"/>
            </a:solidFill>
            <a:tailEnd type="triangle"/>
          </a:ln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02705" y="1439186"/>
            <a:ext cx="337930" cy="0"/>
          </a:xfrm>
          <a:prstGeom prst="line">
            <a:avLst/>
          </a:prstGeom>
          <a:ln w="38100"/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102705" y="1909638"/>
            <a:ext cx="337930" cy="0"/>
          </a:xfrm>
          <a:prstGeom prst="line">
            <a:avLst/>
          </a:prstGeom>
          <a:ln w="38100"/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>
            <a:off x="102705" y="2698766"/>
            <a:ext cx="337930" cy="0"/>
          </a:xfrm>
          <a:prstGeom prst="line">
            <a:avLst/>
          </a:prstGeom>
          <a:ln w="38100"/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2706" y="2373321"/>
            <a:ext cx="337930" cy="0"/>
          </a:xfrm>
          <a:prstGeom prst="line">
            <a:avLst/>
          </a:prstGeom>
          <a:ln w="38100"/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02705" y="3216283"/>
            <a:ext cx="337930" cy="0"/>
          </a:xfrm>
          <a:prstGeom prst="line">
            <a:avLst/>
          </a:prstGeom>
          <a:ln w="38100"/>
          <a:effectLst>
            <a:glow>
              <a:schemeClr val="accent1">
                <a:tint val="30000"/>
                <a:shade val="95000"/>
                <a:satMod val="30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180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BE-CO </a:t>
            </a:r>
            <a:r>
              <a:rPr lang="en-GB" dirty="0"/>
              <a:t>Specification of Dry </a:t>
            </a:r>
            <a:r>
              <a:rPr lang="en-GB" dirty="0" smtClean="0"/>
              <a:t>Runs</a:t>
            </a:r>
            <a:endParaRPr lang="en-GB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136" y="872284"/>
            <a:ext cx="8340918" cy="2453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40" y="3603846"/>
            <a:ext cx="8079109" cy="2517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152445" y="6109713"/>
            <a:ext cx="372905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 EDMS </a:t>
            </a:r>
            <a:r>
              <a:rPr lang="en-GB" sz="900" dirty="0">
                <a:hlinkClick r:id="rId4"/>
              </a:rPr>
              <a:t>1340573</a:t>
            </a:r>
            <a:r>
              <a:rPr lang="en-GB" sz="900" dirty="0"/>
              <a:t> </a:t>
            </a:r>
            <a:r>
              <a:rPr lang="en-GB" sz="900" dirty="0" smtClean="0"/>
              <a:t>Courtesy </a:t>
            </a:r>
            <a:r>
              <a:rPr lang="en-GB" sz="900" dirty="0"/>
              <a:t>Marine Gourber-Pace &amp; Claude </a:t>
            </a:r>
            <a:r>
              <a:rPr lang="en-GB" sz="900" dirty="0" smtClean="0"/>
              <a:t>Dehavay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6516789" y="3151443"/>
            <a:ext cx="2235200" cy="2235200"/>
            <a:chOff x="2114605" y="1828800"/>
            <a:chExt cx="2235200" cy="2235200"/>
          </a:xfrm>
        </p:grpSpPr>
        <p:sp>
          <p:nvSpPr>
            <p:cNvPr id="43" name="Shape 42"/>
            <p:cNvSpPr/>
            <p:nvPr/>
          </p:nvSpPr>
          <p:spPr>
            <a:xfrm>
              <a:off x="2114605" y="1828800"/>
              <a:ext cx="2235200" cy="2235200"/>
            </a:xfrm>
            <a:prstGeom prst="gear9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Shape 4"/>
            <p:cNvSpPr/>
            <p:nvPr/>
          </p:nvSpPr>
          <p:spPr>
            <a:xfrm>
              <a:off x="2563980" y="2352385"/>
              <a:ext cx="1336450" cy="114893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3020" tIns="33020" rIns="33020" bIns="3302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600" kern="1200" dirty="0" smtClean="0"/>
                <a:t>CO</a:t>
              </a:r>
              <a:endParaRPr lang="en-GB" sz="2600" kern="1200" dirty="0"/>
            </a:p>
          </p:txBody>
        </p:sp>
      </p:grpSp>
      <p:sp>
        <p:nvSpPr>
          <p:cNvPr id="36" name="Circular Arrow 35"/>
          <p:cNvSpPr/>
          <p:nvPr/>
        </p:nvSpPr>
        <p:spPr>
          <a:xfrm>
            <a:off x="6343494" y="2814963"/>
            <a:ext cx="2861056" cy="2861056"/>
          </a:xfrm>
          <a:prstGeom prst="circularArrow">
            <a:avLst>
              <a:gd name="adj1" fmla="val 4687"/>
              <a:gd name="adj2" fmla="val 299029"/>
              <a:gd name="adj3" fmla="val 2513083"/>
              <a:gd name="adj4" fmla="val 15867933"/>
              <a:gd name="adj5" fmla="val 5469"/>
            </a:avLst>
          </a:prstGeom>
          <a:solidFill>
            <a:schemeClr val="accent2">
              <a:lumMod val="40000"/>
              <a:lumOff val="6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6617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Auxiliary Magnets Power Supply Start-up</a:t>
            </a:r>
            <a:endParaRPr lang="en-GB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192" y="949333"/>
            <a:ext cx="5371425" cy="5279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836763" y="5997710"/>
            <a:ext cx="230119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dirty="0"/>
              <a:t> Courtesy </a:t>
            </a:r>
            <a:r>
              <a:rPr lang="en-GB" sz="900" dirty="0" smtClean="0"/>
              <a:t>Yves Gaillard Not complete list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6434" y="6356350"/>
            <a:ext cx="4290489" cy="365125"/>
          </a:xfrm>
        </p:spPr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6134124" y="1425103"/>
            <a:ext cx="1592756" cy="1592756"/>
            <a:chOff x="1724626" y="178981"/>
            <a:chExt cx="1592756" cy="1592756"/>
          </a:xfrm>
        </p:grpSpPr>
        <p:sp>
          <p:nvSpPr>
            <p:cNvPr id="25" name="Shape 24"/>
            <p:cNvSpPr/>
            <p:nvPr/>
          </p:nvSpPr>
          <p:spPr>
            <a:xfrm rot="20700000">
              <a:off x="1724626" y="178981"/>
              <a:ext cx="1592756" cy="1592756"/>
            </a:xfrm>
            <a:prstGeom prst="gear6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Shape 8"/>
            <p:cNvSpPr/>
            <p:nvPr/>
          </p:nvSpPr>
          <p:spPr>
            <a:xfrm>
              <a:off x="2073965" y="528320"/>
              <a:ext cx="894080" cy="8940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3020" tIns="33020" rIns="33020" bIns="33020" numCol="1" spcCol="1270" anchor="ctr" anchorCtr="0">
              <a:noAutofit/>
            </a:bodyPr>
            <a:lstStyle/>
            <a:p>
              <a:pPr lvl="0" algn="ctr" defTabSz="11557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600" kern="1200" dirty="0" smtClean="0"/>
                <a:t>EPC</a:t>
              </a:r>
              <a:endParaRPr lang="en-GB" sz="2600" kern="1200" dirty="0"/>
            </a:p>
          </p:txBody>
        </p:sp>
      </p:grpSp>
      <p:sp>
        <p:nvSpPr>
          <p:cNvPr id="24" name="Circular Arrow 23"/>
          <p:cNvSpPr/>
          <p:nvPr/>
        </p:nvSpPr>
        <p:spPr>
          <a:xfrm>
            <a:off x="5765703" y="1076790"/>
            <a:ext cx="2241296" cy="2241296"/>
          </a:xfrm>
          <a:prstGeom prst="circularArrow">
            <a:avLst>
              <a:gd name="adj1" fmla="val 5984"/>
              <a:gd name="adj2" fmla="val 394124"/>
              <a:gd name="adj3" fmla="val 13313824"/>
              <a:gd name="adj4" fmla="val 10508221"/>
              <a:gd name="adj5" fmla="val 6981"/>
            </a:avLst>
          </a:prstGeom>
          <a:solidFill>
            <a:schemeClr val="bg2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2192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645" y="1041620"/>
            <a:ext cx="6480479" cy="4659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Magnet tests</a:t>
            </a:r>
            <a:endParaRPr lang="en-GB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745306413"/>
              </p:ext>
            </p:extLst>
          </p:nvPr>
        </p:nvGraphicFramePr>
        <p:xfrm>
          <a:off x="4405023" y="938952"/>
          <a:ext cx="463561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457200" y="5909240"/>
            <a:ext cx="82268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buFont typeface="Wingdings" panose="05000000000000000000" pitchFamily="2" charset="2"/>
              <a:buChar char="à"/>
            </a:pPr>
            <a:r>
              <a:rPr lang="en-GB" sz="1400" dirty="0" smtClean="0"/>
              <a:t>Power </a:t>
            </a:r>
            <a:r>
              <a:rPr lang="en-GB" sz="1400" dirty="0"/>
              <a:t>supplies </a:t>
            </a:r>
            <a:r>
              <a:rPr lang="en-GB" sz="1400" dirty="0" smtClean="0"/>
              <a:t>will have to </a:t>
            </a:r>
            <a:r>
              <a:rPr lang="en-GB" sz="1400" dirty="0"/>
              <a:t>be controlled locally for magnets </a:t>
            </a:r>
            <a:r>
              <a:rPr lang="en-GB" sz="1400" dirty="0" smtClean="0"/>
              <a:t>patrols and polarity checks</a:t>
            </a:r>
            <a:r>
              <a:rPr lang="en-GB" sz="1100" dirty="0" smtClean="0"/>
              <a:t>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dirty="0"/>
          </a:p>
        </p:txBody>
      </p:sp>
      <p:sp>
        <p:nvSpPr>
          <p:cNvPr id="7" name="Shape 6"/>
          <p:cNvSpPr/>
          <p:nvPr/>
        </p:nvSpPr>
        <p:spPr>
          <a:xfrm rot="19988739" flipV="1">
            <a:off x="5032250" y="2406355"/>
            <a:ext cx="2078736" cy="1929993"/>
          </a:xfrm>
          <a:prstGeom prst="leftCircularArrow">
            <a:avLst>
              <a:gd name="adj1" fmla="val 6452"/>
              <a:gd name="adj2" fmla="val 429999"/>
              <a:gd name="adj3" fmla="val 10489124"/>
              <a:gd name="adj4" fmla="val 14837806"/>
              <a:gd name="adj5" fmla="val 7527"/>
            </a:avLst>
          </a:pr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4623806" y="2909686"/>
            <a:ext cx="5693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?</a:t>
            </a:r>
            <a:endParaRPr lang="en-US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6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Outcome</a:t>
            </a:r>
            <a:endParaRPr lang="en-GB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629" y="1128713"/>
            <a:ext cx="8226425" cy="4700588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Tx/>
              <a:buChar char="-"/>
            </a:pPr>
            <a:r>
              <a:rPr lang="en-GB" sz="1400" dirty="0"/>
              <a:t>Coordination meetings, planning, dedicated time slots have to be respected (how to deal with request overestimated</a:t>
            </a:r>
            <a:r>
              <a:rPr lang="en-GB" sz="1400" dirty="0" smtClean="0"/>
              <a:t>?).</a:t>
            </a:r>
          </a:p>
          <a:p>
            <a:pPr algn="just">
              <a:buFontTx/>
              <a:buChar char="-"/>
            </a:pPr>
            <a:endParaRPr lang="en-GB" sz="1400" dirty="0" smtClean="0"/>
          </a:p>
          <a:p>
            <a:pPr algn="just">
              <a:buFontTx/>
              <a:buChar char="-"/>
            </a:pPr>
            <a:r>
              <a:rPr lang="en-GB" sz="1400" dirty="0" smtClean="0"/>
              <a:t>         All systems not ready at the same time and not synchronised for test (PS H/W test period came as total surprise)</a:t>
            </a:r>
          </a:p>
          <a:p>
            <a:pPr algn="just">
              <a:buFontTx/>
              <a:buChar char="-"/>
            </a:pPr>
            <a:endParaRPr lang="en-GB" sz="1400" dirty="0" smtClean="0"/>
          </a:p>
          <a:p>
            <a:pPr>
              <a:buFontTx/>
              <a:buChar char="-"/>
            </a:pPr>
            <a:r>
              <a:rPr lang="en-GB" sz="1400" dirty="0" smtClean="0"/>
              <a:t>Anticipation needed : test definition, equipment </a:t>
            </a:r>
            <a:r>
              <a:rPr lang="en-GB" sz="1400" dirty="0"/>
              <a:t>groups, </a:t>
            </a:r>
            <a:r>
              <a:rPr lang="en-GB" sz="1400" dirty="0" smtClean="0"/>
              <a:t>quality </a:t>
            </a:r>
            <a:r>
              <a:rPr lang="en-GB" sz="1400" dirty="0"/>
              <a:t>plan, </a:t>
            </a:r>
            <a:r>
              <a:rPr lang="en-GB" sz="1400" dirty="0" smtClean="0"/>
              <a:t>rigorous </a:t>
            </a:r>
            <a:r>
              <a:rPr lang="en-GB" sz="1400" dirty="0"/>
              <a:t>check-out </a:t>
            </a:r>
            <a:r>
              <a:rPr lang="en-GB" sz="1400" dirty="0" smtClean="0"/>
              <a:t>(inverted </a:t>
            </a:r>
            <a:r>
              <a:rPr lang="en-GB" sz="1400" dirty="0"/>
              <a:t>polarities, faulty instruments</a:t>
            </a:r>
            <a:r>
              <a:rPr lang="en-GB" sz="1400" dirty="0" smtClean="0"/>
              <a:t>…).              </a:t>
            </a:r>
            <a:br>
              <a:rPr lang="en-GB" sz="1400" dirty="0" smtClean="0"/>
            </a:br>
            <a:r>
              <a:rPr lang="en-GB" sz="1400" dirty="0" smtClean="0"/>
              <a:t>				Objective : Improve </a:t>
            </a:r>
            <a:r>
              <a:rPr lang="en-GB" sz="1400" dirty="0"/>
              <a:t>stand-alone </a:t>
            </a:r>
            <a:r>
              <a:rPr lang="en-GB" sz="1400" dirty="0" smtClean="0"/>
              <a:t>tests.</a:t>
            </a:r>
          </a:p>
          <a:p>
            <a:pPr marL="0" indent="0">
              <a:buNone/>
            </a:pPr>
            <a:endParaRPr lang="en-GB" sz="1400" dirty="0" smtClean="0"/>
          </a:p>
          <a:p>
            <a:pPr marL="225425" lvl="2" algn="just">
              <a:buClr>
                <a:schemeClr val="accent1"/>
              </a:buClr>
              <a:buFontTx/>
              <a:buChar char="-"/>
            </a:pPr>
            <a:r>
              <a:rPr lang="en-GB" sz="1400" dirty="0" smtClean="0"/>
              <a:t>Responsibility and safety procedure for H/W tests have to be sorted out and anticipated (PS Access during H/W tests EDMS </a:t>
            </a:r>
            <a:r>
              <a:rPr lang="en-GB" sz="1400" dirty="0" smtClean="0">
                <a:hlinkClick r:id="rId2"/>
              </a:rPr>
              <a:t>1369459</a:t>
            </a:r>
            <a:r>
              <a:rPr lang="en-GB" sz="1400" dirty="0"/>
              <a:t>, EDMS </a:t>
            </a:r>
            <a:r>
              <a:rPr lang="en-GB" sz="1400" dirty="0" smtClean="0">
                <a:hlinkClick r:id="rId3"/>
              </a:rPr>
              <a:t>1371388</a:t>
            </a:r>
            <a:r>
              <a:rPr lang="en-GB" sz="1400" dirty="0" smtClean="0"/>
              <a:t>), </a:t>
            </a:r>
            <a:r>
              <a:rPr lang="en-GB" sz="1400" dirty="0"/>
              <a:t>p</a:t>
            </a:r>
            <a:r>
              <a:rPr lang="en-GB" sz="1400" dirty="0" smtClean="0"/>
              <a:t>ower </a:t>
            </a:r>
            <a:r>
              <a:rPr lang="en-GB" sz="1400" dirty="0"/>
              <a:t>supplies will no longer be electrically “locked-out” / </a:t>
            </a:r>
            <a:r>
              <a:rPr lang="en-GB" sz="1400" dirty="0" err="1"/>
              <a:t>Habilitation</a:t>
            </a:r>
            <a:r>
              <a:rPr lang="en-GB" sz="1400" dirty="0"/>
              <a:t> </a:t>
            </a:r>
            <a:r>
              <a:rPr lang="en-GB" sz="1400" dirty="0" err="1"/>
              <a:t>é</a:t>
            </a:r>
            <a:r>
              <a:rPr lang="en-GB" sz="1400" dirty="0" err="1" smtClean="0"/>
              <a:t>lectrique</a:t>
            </a:r>
            <a:r>
              <a:rPr lang="en-GB" sz="1400" dirty="0" smtClean="0"/>
              <a:t> </a:t>
            </a:r>
            <a:r>
              <a:rPr lang="en-GB" sz="1400" dirty="0"/>
              <a:t>procedure has to be clarified</a:t>
            </a:r>
            <a:r>
              <a:rPr lang="en-GB" sz="1400" dirty="0" smtClean="0"/>
              <a:t>.</a:t>
            </a:r>
          </a:p>
          <a:p>
            <a:pPr marL="225425" lvl="2" algn="just">
              <a:buClr>
                <a:schemeClr val="accent1"/>
              </a:buClr>
              <a:buFontTx/>
              <a:buChar char="-"/>
            </a:pPr>
            <a:endParaRPr lang="en-GB" sz="1400" dirty="0" smtClean="0"/>
          </a:p>
          <a:p>
            <a:pPr algn="just">
              <a:buFontTx/>
              <a:buChar char="-"/>
            </a:pPr>
            <a:r>
              <a:rPr lang="en-GB" sz="1400" dirty="0" smtClean="0"/>
              <a:t>To be noted / Feedback </a:t>
            </a:r>
            <a:r>
              <a:rPr lang="en-GB" sz="1400" dirty="0"/>
              <a:t>from groups : too many meetings (</a:t>
            </a:r>
            <a:r>
              <a:rPr lang="en-GB" sz="1400" dirty="0" err="1"/>
              <a:t>Leir</a:t>
            </a:r>
            <a:r>
              <a:rPr lang="en-GB" sz="1400" dirty="0"/>
              <a:t>, Linac2, Booster, PS</a:t>
            </a:r>
            <a:r>
              <a:rPr lang="en-GB" sz="1400" dirty="0" smtClean="0"/>
              <a:t>…)</a:t>
            </a:r>
          </a:p>
          <a:p>
            <a:pPr algn="just">
              <a:buFontTx/>
              <a:buChar char="-"/>
            </a:pPr>
            <a:endParaRPr lang="en-GB" sz="1400" dirty="0" smtClean="0"/>
          </a:p>
          <a:p>
            <a:pPr algn="just">
              <a:buFontTx/>
              <a:buChar char="-"/>
            </a:pPr>
            <a:endParaRPr lang="en-GB" sz="1400" dirty="0"/>
          </a:p>
          <a:p>
            <a:pPr marL="0" indent="0" algn="just">
              <a:buNone/>
            </a:pPr>
            <a:r>
              <a:rPr lang="en-GB" sz="1400" dirty="0" smtClean="0"/>
              <a:t>              But PS </a:t>
            </a:r>
            <a:r>
              <a:rPr lang="en-GB" sz="1400" dirty="0"/>
              <a:t>activities for LS1 have been completed and the machine returned to BE/OP less than 24 </a:t>
            </a:r>
            <a:r>
              <a:rPr lang="en-GB" sz="1400" dirty="0" smtClean="0"/>
              <a:t>                   hours </a:t>
            </a:r>
            <a:r>
              <a:rPr lang="en-GB" sz="1400" dirty="0"/>
              <a:t>later than planned after 15 months of </a:t>
            </a:r>
            <a:r>
              <a:rPr lang="en-GB" sz="1400" dirty="0" smtClean="0"/>
              <a:t>work !! </a:t>
            </a:r>
            <a:endParaRPr lang="en-GB" sz="1400" dirty="0"/>
          </a:p>
          <a:p>
            <a:pPr>
              <a:buFontTx/>
              <a:buChar char="-"/>
            </a:pPr>
            <a:endParaRPr lang="en-GB" sz="1300" i="1" dirty="0" smtClean="0"/>
          </a:p>
          <a:p>
            <a:pPr>
              <a:buFontTx/>
              <a:buChar char="-"/>
            </a:pPr>
            <a:endParaRPr lang="en-GB" sz="1300" i="1" dirty="0" smtClean="0"/>
          </a:p>
          <a:p>
            <a:pPr marL="0" indent="0">
              <a:buFont typeface="Arial"/>
              <a:buNone/>
            </a:pPr>
            <a:endParaRPr lang="en-GB" sz="1300" i="1" dirty="0" smtClean="0"/>
          </a:p>
          <a:p>
            <a:pPr marL="0" indent="0">
              <a:buFont typeface="Arial"/>
              <a:buNone/>
            </a:pPr>
            <a:endParaRPr lang="en-GB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63" y="1734790"/>
            <a:ext cx="292624" cy="257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644" y="2723942"/>
            <a:ext cx="612150" cy="469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0" y="4745512"/>
            <a:ext cx="445630" cy="518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smtClean="0"/>
              <a:t>IRWG – 17/09/2015 – Simon Mataguez EDMS 1543235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237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CERN_ENdept_Presentation_ArialFont-1</Template>
  <TotalTime>20606</TotalTime>
  <Words>435</Words>
  <Application>Microsoft Office PowerPoint</Application>
  <PresentationFormat>On-screen Show (4:3)</PresentationFormat>
  <Paragraphs>97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Courier New</vt:lpstr>
      <vt:lpstr>Ubuntu</vt:lpstr>
      <vt:lpstr>Ubuntu Light</vt:lpstr>
      <vt:lpstr>Verdana</vt:lpstr>
      <vt:lpstr>Wingdings</vt:lpstr>
      <vt:lpstr>CERN_ENdept_Presentation_ArialFont copy</vt:lpstr>
      <vt:lpstr>LS1 PS&amp;TT2 H/W test period (31/03/14-21/05/14)</vt:lpstr>
      <vt:lpstr>PowerPoint Presentation</vt:lpstr>
      <vt:lpstr>Injectors Start-up Schedule</vt:lpstr>
      <vt:lpstr>PS &amp; TT2 H/W test period (31/03-21/05)</vt:lpstr>
      <vt:lpstr>Organization H/W test period </vt:lpstr>
      <vt:lpstr>BE-CO Specification of Dry Runs</vt:lpstr>
      <vt:lpstr>Auxiliary Magnets Power Supply Start-up</vt:lpstr>
      <vt:lpstr>Magnet tests</vt:lpstr>
      <vt:lpstr>Outcome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 Mataguez</dc:creator>
  <cp:lastModifiedBy>Simon Mataguez</cp:lastModifiedBy>
  <cp:revision>124</cp:revision>
  <dcterms:created xsi:type="dcterms:W3CDTF">2015-07-24T13:23:23Z</dcterms:created>
  <dcterms:modified xsi:type="dcterms:W3CDTF">2015-09-17T06:38:03Z</dcterms:modified>
</cp:coreProperties>
</file>