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2" r:id="rId5"/>
    <p:sldId id="263" r:id="rId6"/>
    <p:sldId id="264" r:id="rId7"/>
    <p:sldId id="258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 snapToObjects="1">
      <p:cViewPr varScale="1">
        <p:scale>
          <a:sx n="132" d="100"/>
          <a:sy n="132" d="100"/>
        </p:scale>
        <p:origin x="126" y="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8B2FE-335D-4A89-A04D-0E70C998A75C}" type="datetime1">
              <a:rPr lang="en-US" smtClean="0"/>
              <a:pPr/>
              <a:t>9/17/2015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SPS.Technical-Coordination@Cern.ch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283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991272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LS1 </a:t>
            </a:r>
            <a:r>
              <a:rPr lang="en-US" dirty="0" smtClean="0"/>
              <a:t>SPS </a:t>
            </a:r>
            <a:r>
              <a:rPr lang="en-GB" dirty="0"/>
              <a:t>H/W test period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David Mcfarlane EN/MEF/OSS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858"/>
            <a:ext cx="8226854" cy="71584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EPC tests of the Auxiliary </a:t>
            </a:r>
            <a:r>
              <a:rPr lang="en-GB" dirty="0" smtClean="0"/>
              <a:t>Converters</a:t>
            </a:r>
            <a:br>
              <a:rPr lang="en-GB" dirty="0" smtClean="0"/>
            </a:br>
            <a:r>
              <a:rPr lang="en-GB" sz="2700" i="1" dirty="0" smtClean="0"/>
              <a:t>(While the machine was open)</a:t>
            </a:r>
            <a:endParaRPr lang="en-GB" sz="2700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58496"/>
            <a:ext cx="9144000" cy="27946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5496" y="3538116"/>
            <a:ext cx="9073008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With this planning, OP can start the commissioning of the Software with a 1 week delay from our activities: </a:t>
            </a:r>
            <a:r>
              <a:rPr lang="en-GB" sz="1400" dirty="0" err="1"/>
              <a:t>e.g</a:t>
            </a:r>
            <a:r>
              <a:rPr lang="en-GB" sz="1400" dirty="0"/>
              <a:t>, OP tests for BA2 could start on 9th June.   </a:t>
            </a:r>
          </a:p>
          <a:p>
            <a:r>
              <a:rPr lang="en-GB" sz="1400" dirty="0"/>
              <a:t> </a:t>
            </a:r>
            <a:r>
              <a:rPr lang="fr-FR" sz="1400" b="1" u="sng" dirty="0" err="1" smtClean="0"/>
              <a:t>What</a:t>
            </a:r>
            <a:r>
              <a:rPr lang="fr-FR" sz="1400" b="1" u="sng" dirty="0" smtClean="0"/>
              <a:t> </a:t>
            </a:r>
            <a:r>
              <a:rPr lang="fr-FR" sz="1400" b="1" u="sng" dirty="0" err="1"/>
              <a:t>we</a:t>
            </a:r>
            <a:r>
              <a:rPr lang="fr-FR" sz="1400" b="1" u="sng" dirty="0"/>
              <a:t> </a:t>
            </a:r>
            <a:r>
              <a:rPr lang="fr-FR" sz="1400" b="1" u="sng" dirty="0" err="1"/>
              <a:t>need</a:t>
            </a:r>
            <a:r>
              <a:rPr lang="fr-FR" sz="1400" b="1" u="sng" dirty="0"/>
              <a:t>:</a:t>
            </a:r>
            <a:endParaRPr lang="en-GB" sz="1400" b="1" u="sng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300" dirty="0"/>
              <a:t>The magnet interlocks shall be tested in May by MPE (</a:t>
            </a:r>
            <a:r>
              <a:rPr lang="en-GB" sz="1300" dirty="0" err="1"/>
              <a:t>R.Mompo</a:t>
            </a:r>
            <a:r>
              <a:rPr lang="en-GB" sz="1300" dirty="0"/>
              <a:t>/</a:t>
            </a:r>
            <a:r>
              <a:rPr lang="en-GB" sz="1300" dirty="0" err="1"/>
              <a:t>P.Dahlen</a:t>
            </a:r>
            <a:r>
              <a:rPr lang="en-GB" sz="1300" dirty="0"/>
              <a:t>): support from EPC is requested during this period</a:t>
            </a:r>
            <a:r>
              <a:rPr lang="en-GB" sz="1300" dirty="0" smtClean="0"/>
              <a:t>,</a:t>
            </a:r>
          </a:p>
          <a:p>
            <a:pPr lvl="0"/>
            <a:endParaRPr lang="en-GB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300" dirty="0"/>
              <a:t>Services shall be present in each BA in time: water (magnet + surface building), no consignation (except BA1 until end of June</a:t>
            </a:r>
            <a:r>
              <a:rPr lang="en-GB" sz="1300" dirty="0" smtClean="0"/>
              <a:t>),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300" dirty="0" smtClean="0"/>
              <a:t>A </a:t>
            </a:r>
            <a:r>
              <a:rPr lang="en-GB" sz="1300" dirty="0"/>
              <a:t>general signalisation that some tests are ongoing: coordination EPC/MSC</a:t>
            </a:r>
            <a:r>
              <a:rPr lang="en-GB" sz="1300" dirty="0" smtClean="0"/>
              <a:t>,</a:t>
            </a:r>
          </a:p>
          <a:p>
            <a:pPr lvl="0"/>
            <a:endParaRPr lang="en-GB" sz="13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1300" dirty="0"/>
              <a:t>EIS (</a:t>
            </a:r>
            <a:r>
              <a:rPr lang="en-GB" sz="1300" u="sng" dirty="0">
                <a:hlinkClick r:id="rId3"/>
              </a:rPr>
              <a:t>https://edms.cern.ch/document/991272</a:t>
            </a:r>
            <a:r>
              <a:rPr lang="en-GB" sz="1300" dirty="0"/>
              <a:t>): from past experiences, this is a difficult point for us during our tests, especially for TI2/TI8. I propose that when the planning is agreed on, Marc Tavlet will be contacted by EPC</a:t>
            </a:r>
            <a:r>
              <a:rPr lang="en-GB" sz="1300" dirty="0" smtClean="0"/>
              <a:t>.</a:t>
            </a:r>
            <a:endParaRPr lang="en-GB" sz="1300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8382000" y="914698"/>
            <a:ext cx="6927" cy="276368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42073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end of LS1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44260"/>
            <a:ext cx="9144000" cy="2769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40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after the 27</a:t>
            </a:r>
            <a:r>
              <a:rPr lang="en-GB" baseline="30000" dirty="0" smtClean="0"/>
              <a:t>th</a:t>
            </a:r>
            <a:r>
              <a:rPr lang="en-GB" dirty="0" smtClean="0"/>
              <a:t> June.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07900"/>
            <a:ext cx="8229600" cy="4929412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ALL LS1-SPS </a:t>
            </a:r>
            <a:r>
              <a:rPr lang="en-GB" dirty="0" smtClean="0"/>
              <a:t>IMPACTs ended </a:t>
            </a:r>
            <a:r>
              <a:rPr lang="en-GB" dirty="0" smtClean="0"/>
              <a:t>on the 27</a:t>
            </a:r>
            <a:r>
              <a:rPr lang="en-GB" baseline="30000" dirty="0" smtClean="0"/>
              <a:t>th</a:t>
            </a:r>
            <a:r>
              <a:rPr lang="en-GB" dirty="0" smtClean="0"/>
              <a:t> June!</a:t>
            </a:r>
          </a:p>
          <a:p>
            <a:r>
              <a:rPr lang="en-GB" dirty="0" smtClean="0"/>
              <a:t>Any accesses into any area of the SPS after this </a:t>
            </a:r>
            <a:r>
              <a:rPr lang="en-GB" dirty="0" smtClean="0"/>
              <a:t>date required </a:t>
            </a:r>
            <a:r>
              <a:rPr lang="en-GB" dirty="0" smtClean="0"/>
              <a:t>a NEW IMPACT. </a:t>
            </a:r>
          </a:p>
          <a:p>
            <a:pPr lvl="1"/>
            <a:r>
              <a:rPr lang="en-GB" b="1" dirty="0" smtClean="0">
                <a:solidFill>
                  <a:srgbClr val="FF0000"/>
                </a:solidFill>
              </a:rPr>
              <a:t>LS1-HWT-SPS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sz="2100" i="1" dirty="0" smtClean="0">
                <a:solidFill>
                  <a:srgbClr val="FF0000"/>
                </a:solidFill>
              </a:rPr>
              <a:t>(valid from 28</a:t>
            </a:r>
            <a:r>
              <a:rPr lang="en-GB" sz="2100" i="1" baseline="30000" dirty="0" smtClean="0">
                <a:solidFill>
                  <a:srgbClr val="FF0000"/>
                </a:solidFill>
              </a:rPr>
              <a:t>th</a:t>
            </a:r>
            <a:r>
              <a:rPr lang="en-GB" sz="2100" i="1" dirty="0" smtClean="0">
                <a:solidFill>
                  <a:srgbClr val="FF0000"/>
                </a:solidFill>
              </a:rPr>
              <a:t> June to 31</a:t>
            </a:r>
            <a:r>
              <a:rPr lang="en-GB" sz="2100" i="1" baseline="30000" dirty="0" smtClean="0">
                <a:solidFill>
                  <a:srgbClr val="FF0000"/>
                </a:solidFill>
              </a:rPr>
              <a:t>st</a:t>
            </a:r>
            <a:r>
              <a:rPr lang="en-GB" sz="2100" i="1" dirty="0" smtClean="0">
                <a:solidFill>
                  <a:srgbClr val="FF0000"/>
                </a:solidFill>
              </a:rPr>
              <a:t> August)</a:t>
            </a:r>
          </a:p>
          <a:p>
            <a:pPr lvl="2"/>
            <a:r>
              <a:rPr lang="en-GB" dirty="0" smtClean="0">
                <a:solidFill>
                  <a:srgbClr val="FF0000"/>
                </a:solidFill>
              </a:rPr>
              <a:t>Access into the SPS during Hardware commissioning phase</a:t>
            </a:r>
          </a:p>
          <a:p>
            <a:pPr marL="914400" lvl="2" indent="0">
              <a:buNone/>
            </a:pPr>
            <a:endParaRPr lang="en-GB" dirty="0" smtClean="0">
              <a:solidFill>
                <a:srgbClr val="FF0000"/>
              </a:solidFill>
            </a:endParaRPr>
          </a:p>
          <a:p>
            <a:pPr lvl="1"/>
            <a:r>
              <a:rPr lang="en-GB" b="1" dirty="0" smtClean="0">
                <a:solidFill>
                  <a:srgbClr val="7030A0"/>
                </a:solidFill>
              </a:rPr>
              <a:t>LS1-BA80-SPS</a:t>
            </a:r>
            <a:r>
              <a:rPr lang="en-GB" dirty="0" smtClean="0">
                <a:solidFill>
                  <a:srgbClr val="7030A0"/>
                </a:solidFill>
              </a:rPr>
              <a:t> </a:t>
            </a:r>
            <a:r>
              <a:rPr lang="en-GB" sz="2100" i="1" dirty="0" smtClean="0">
                <a:solidFill>
                  <a:srgbClr val="7030A0"/>
                </a:solidFill>
              </a:rPr>
              <a:t>(valid from now to 30</a:t>
            </a:r>
            <a:r>
              <a:rPr lang="en-GB" sz="2100" i="1" baseline="30000" dirty="0" smtClean="0">
                <a:solidFill>
                  <a:srgbClr val="7030A0"/>
                </a:solidFill>
              </a:rPr>
              <a:t>th</a:t>
            </a:r>
            <a:r>
              <a:rPr lang="en-GB" sz="2100" i="1" dirty="0" smtClean="0">
                <a:solidFill>
                  <a:srgbClr val="7030A0"/>
                </a:solidFill>
              </a:rPr>
              <a:t> September)</a:t>
            </a:r>
          </a:p>
          <a:p>
            <a:pPr lvl="2"/>
            <a:r>
              <a:rPr lang="en-GB" dirty="0" smtClean="0">
                <a:solidFill>
                  <a:srgbClr val="7030A0"/>
                </a:solidFill>
              </a:rPr>
              <a:t>Allowing continued access into BA80</a:t>
            </a:r>
          </a:p>
          <a:p>
            <a:pPr marL="914400" lvl="2" indent="0">
              <a:buNone/>
            </a:pPr>
            <a:endParaRPr lang="en-GB" dirty="0" smtClean="0">
              <a:solidFill>
                <a:srgbClr val="7030A0"/>
              </a:solidFill>
            </a:endParaRPr>
          </a:p>
          <a:p>
            <a:pPr lvl="1"/>
            <a:r>
              <a:rPr lang="en-GB" b="1" dirty="0" smtClean="0">
                <a:solidFill>
                  <a:srgbClr val="00B0F0"/>
                </a:solidFill>
              </a:rPr>
              <a:t>TAG41- AWAKE </a:t>
            </a:r>
            <a:r>
              <a:rPr lang="en-GB" sz="2100" i="1" dirty="0" smtClean="0">
                <a:solidFill>
                  <a:srgbClr val="00B0F0"/>
                </a:solidFill>
              </a:rPr>
              <a:t>(Valid from now until October 2016</a:t>
            </a:r>
            <a:r>
              <a:rPr lang="en-GB" dirty="0" smtClean="0">
                <a:solidFill>
                  <a:srgbClr val="00B0F0"/>
                </a:solidFill>
              </a:rPr>
              <a:t>)</a:t>
            </a:r>
          </a:p>
          <a:p>
            <a:pPr lvl="2"/>
            <a:r>
              <a:rPr lang="en-GB" dirty="0" smtClean="0">
                <a:solidFill>
                  <a:srgbClr val="00B0F0"/>
                </a:solidFill>
              </a:rPr>
              <a:t>Allowing continued access into TAG41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30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6568"/>
            <a:ext cx="9020720" cy="6597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5148064" y="1700808"/>
            <a:ext cx="864096" cy="360040"/>
          </a:xfrm>
          <a:prstGeom prst="rect">
            <a:avLst/>
          </a:prstGeom>
          <a:solidFill>
            <a:srgbClr val="7030A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 rot="17243486">
            <a:off x="4829278" y="5543200"/>
            <a:ext cx="1512212" cy="141058"/>
          </a:xfrm>
          <a:prstGeom prst="rect">
            <a:avLst/>
          </a:prstGeom>
          <a:solidFill>
            <a:srgbClr val="00B0F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2104008" y="1772816"/>
            <a:ext cx="3774680" cy="4176464"/>
          </a:xfrm>
          <a:prstGeom prst="ellipse">
            <a:avLst/>
          </a:prstGeom>
          <a:solidFill>
            <a:srgbClr val="FF000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 rot="18185234">
            <a:off x="4197234" y="5888537"/>
            <a:ext cx="1453082" cy="411391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 rot="18185234">
            <a:off x="11344" y="4294329"/>
            <a:ext cx="2798795" cy="222117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349634" y="1772816"/>
            <a:ext cx="798430" cy="206634"/>
          </a:xfrm>
          <a:prstGeom prst="rect">
            <a:avLst/>
          </a:prstGeom>
          <a:solidFill>
            <a:srgbClr val="FF0000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4355976" y="908720"/>
            <a:ext cx="3960440" cy="6924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7030A0"/>
                </a:solidFill>
              </a:rPr>
              <a:t>LS1-BA80-SPS</a:t>
            </a:r>
            <a:r>
              <a:rPr lang="en-GB" dirty="0">
                <a:solidFill>
                  <a:srgbClr val="7030A0"/>
                </a:solidFill>
              </a:rPr>
              <a:t> </a:t>
            </a:r>
            <a:endParaRPr lang="en-GB" dirty="0" smtClean="0">
              <a:solidFill>
                <a:srgbClr val="7030A0"/>
              </a:solidFill>
            </a:endParaRPr>
          </a:p>
          <a:p>
            <a:pPr algn="ctr"/>
            <a:r>
              <a:rPr lang="en-GB" sz="2100" i="1" dirty="0" smtClean="0">
                <a:solidFill>
                  <a:srgbClr val="7030A0"/>
                </a:solidFill>
              </a:rPr>
              <a:t>(</a:t>
            </a:r>
            <a:r>
              <a:rPr lang="en-GB" sz="2100" i="1" dirty="0">
                <a:solidFill>
                  <a:srgbClr val="7030A0"/>
                </a:solidFill>
              </a:rPr>
              <a:t>valid </a:t>
            </a:r>
            <a:r>
              <a:rPr lang="en-GB" sz="2100" i="1" dirty="0" smtClean="0">
                <a:solidFill>
                  <a:srgbClr val="7030A0"/>
                </a:solidFill>
              </a:rPr>
              <a:t>until</a:t>
            </a:r>
            <a:r>
              <a:rPr lang="en-GB" sz="2100" i="1" dirty="0" smtClean="0">
                <a:solidFill>
                  <a:srgbClr val="7030A0"/>
                </a:solidFill>
              </a:rPr>
              <a:t> </a:t>
            </a:r>
            <a:r>
              <a:rPr lang="en-GB" sz="2100" i="1" dirty="0">
                <a:solidFill>
                  <a:srgbClr val="7030A0"/>
                </a:solidFill>
              </a:rPr>
              <a:t>30</a:t>
            </a:r>
            <a:r>
              <a:rPr lang="en-GB" sz="2100" i="1" baseline="30000" dirty="0">
                <a:solidFill>
                  <a:srgbClr val="7030A0"/>
                </a:solidFill>
              </a:rPr>
              <a:t>th</a:t>
            </a:r>
            <a:r>
              <a:rPr lang="en-GB" sz="2100" i="1" dirty="0">
                <a:solidFill>
                  <a:srgbClr val="7030A0"/>
                </a:solidFill>
              </a:rPr>
              <a:t> September</a:t>
            </a:r>
            <a:r>
              <a:rPr lang="en-GB" sz="2100" i="1" dirty="0" smtClean="0">
                <a:solidFill>
                  <a:srgbClr val="7030A0"/>
                </a:solidFill>
              </a:rPr>
              <a:t>)</a:t>
            </a:r>
            <a:endParaRPr lang="en-GB" sz="2100" i="1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32040" y="4104655"/>
            <a:ext cx="4176464" cy="6924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0B0F0"/>
                </a:solidFill>
              </a:rPr>
              <a:t>TAG41- </a:t>
            </a:r>
            <a:r>
              <a:rPr lang="en-GB" b="1" dirty="0" smtClean="0">
                <a:solidFill>
                  <a:srgbClr val="00B0F0"/>
                </a:solidFill>
              </a:rPr>
              <a:t>AWAKE</a:t>
            </a:r>
          </a:p>
          <a:p>
            <a:pPr algn="ctr"/>
            <a:r>
              <a:rPr lang="en-GB" sz="2100" i="1" dirty="0" smtClean="0">
                <a:solidFill>
                  <a:srgbClr val="00B0F0"/>
                </a:solidFill>
              </a:rPr>
              <a:t>(</a:t>
            </a:r>
            <a:r>
              <a:rPr lang="en-GB" sz="2100" i="1" dirty="0" smtClean="0">
                <a:solidFill>
                  <a:srgbClr val="00B0F0"/>
                </a:solidFill>
              </a:rPr>
              <a:t>Valid </a:t>
            </a:r>
            <a:r>
              <a:rPr lang="en-GB" sz="2100" i="1" dirty="0">
                <a:solidFill>
                  <a:srgbClr val="00B0F0"/>
                </a:solidFill>
              </a:rPr>
              <a:t>until October 2016</a:t>
            </a:r>
            <a:r>
              <a:rPr lang="en-GB" dirty="0" smtClean="0">
                <a:solidFill>
                  <a:srgbClr val="00B0F0"/>
                </a:solidFill>
              </a:rPr>
              <a:t>)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" y="2204864"/>
            <a:ext cx="4032448" cy="9848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LS1-HWT-SPS</a:t>
            </a:r>
            <a:endParaRPr lang="en-GB" dirty="0" smtClean="0">
              <a:solidFill>
                <a:srgbClr val="FF0000"/>
              </a:solidFill>
            </a:endParaRPr>
          </a:p>
          <a:p>
            <a:pPr algn="ctr"/>
            <a:r>
              <a:rPr lang="en-GB" sz="2000" i="1" dirty="0" smtClean="0">
                <a:solidFill>
                  <a:srgbClr val="FF0000"/>
                </a:solidFill>
              </a:rPr>
              <a:t>(valid </a:t>
            </a:r>
            <a:r>
              <a:rPr lang="en-GB" sz="2000" i="1" dirty="0">
                <a:solidFill>
                  <a:srgbClr val="FF0000"/>
                </a:solidFill>
              </a:rPr>
              <a:t>from 28</a:t>
            </a:r>
            <a:r>
              <a:rPr lang="en-GB" sz="2000" i="1" baseline="30000" dirty="0">
                <a:solidFill>
                  <a:srgbClr val="FF0000"/>
                </a:solidFill>
              </a:rPr>
              <a:t>th</a:t>
            </a:r>
            <a:r>
              <a:rPr lang="en-GB" sz="2000" i="1" dirty="0">
                <a:solidFill>
                  <a:srgbClr val="FF0000"/>
                </a:solidFill>
              </a:rPr>
              <a:t> June to 31</a:t>
            </a:r>
            <a:r>
              <a:rPr lang="en-GB" sz="2000" i="1" baseline="30000" dirty="0">
                <a:solidFill>
                  <a:srgbClr val="FF0000"/>
                </a:solidFill>
              </a:rPr>
              <a:t>st</a:t>
            </a:r>
            <a:r>
              <a:rPr lang="en-GB" sz="2000" i="1" dirty="0">
                <a:solidFill>
                  <a:srgbClr val="FF0000"/>
                </a:solidFill>
              </a:rPr>
              <a:t> August)</a:t>
            </a:r>
          </a:p>
        </p:txBody>
      </p:sp>
    </p:spTree>
    <p:extLst>
      <p:ext uri="{BB962C8B-B14F-4D97-AF65-F5344CB8AC3E}">
        <p14:creationId xmlns:p14="http://schemas.microsoft.com/office/powerpoint/2010/main" val="2788530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3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during July/August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Access </a:t>
            </a:r>
            <a:r>
              <a:rPr lang="en-GB" dirty="0" smtClean="0"/>
              <a:t>was controlled </a:t>
            </a:r>
            <a:r>
              <a:rPr lang="en-GB" dirty="0" smtClean="0"/>
              <a:t>by </a:t>
            </a:r>
            <a:r>
              <a:rPr lang="en-GB" dirty="0" smtClean="0"/>
              <a:t>OP in the </a:t>
            </a:r>
            <a:r>
              <a:rPr lang="en-GB" dirty="0" smtClean="0"/>
              <a:t>CCC.</a:t>
            </a:r>
          </a:p>
          <a:p>
            <a:r>
              <a:rPr lang="en-GB" dirty="0" smtClean="0"/>
              <a:t>There </a:t>
            </a:r>
            <a:r>
              <a:rPr lang="en-GB" dirty="0" smtClean="0"/>
              <a:t>were informal </a:t>
            </a:r>
            <a:r>
              <a:rPr lang="en-GB" dirty="0" smtClean="0"/>
              <a:t>morning meetings everyday in the CCC to discuss if and when any accesses </a:t>
            </a:r>
            <a:r>
              <a:rPr lang="en-GB" dirty="0" smtClean="0"/>
              <a:t>could </a:t>
            </a:r>
            <a:r>
              <a:rPr lang="en-GB" dirty="0" smtClean="0"/>
              <a:t>be made</a:t>
            </a:r>
            <a:r>
              <a:rPr lang="en-GB" dirty="0" smtClean="0"/>
              <a:t>.</a:t>
            </a:r>
          </a:p>
          <a:p>
            <a:r>
              <a:rPr lang="en-GB" dirty="0" smtClean="0"/>
              <a:t>Anybody who required access needed to contact the operators and be present at this meeting.</a:t>
            </a: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SPS.Technical-Coordination@Cern.ch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09DC07-D236-4E0B-A4F3-57F4E5A5CF8D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47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closure of the SPS was originally planned for Friday the 27</a:t>
            </a:r>
            <a:r>
              <a:rPr lang="en-US" baseline="30000" dirty="0" smtClean="0"/>
              <a:t>th</a:t>
            </a:r>
            <a:r>
              <a:rPr lang="en-US" dirty="0" smtClean="0"/>
              <a:t> June 2014. This date was achieved!</a:t>
            </a:r>
          </a:p>
          <a:p>
            <a:r>
              <a:rPr lang="en-US" dirty="0" smtClean="0"/>
              <a:t>All tests that could be done with </a:t>
            </a:r>
            <a:r>
              <a:rPr lang="en-US" smtClean="0"/>
              <a:t>the machine </a:t>
            </a:r>
            <a:r>
              <a:rPr lang="en-US" dirty="0" smtClean="0"/>
              <a:t>open were done. This was coordinated by EN/MEF.</a:t>
            </a:r>
          </a:p>
          <a:p>
            <a:r>
              <a:rPr lang="en-US" dirty="0" smtClean="0"/>
              <a:t>All tests that were done after the 27</a:t>
            </a:r>
            <a:r>
              <a:rPr lang="en-US" baseline="30000" dirty="0" smtClean="0"/>
              <a:t>th</a:t>
            </a:r>
            <a:r>
              <a:rPr lang="en-US" dirty="0" smtClean="0"/>
              <a:t> June 2014 were coordinated by BE/OP and TE/EPC. (morning meetings)</a:t>
            </a:r>
          </a:p>
          <a:p>
            <a:pPr lvl="1"/>
            <a:r>
              <a:rPr lang="en-US" dirty="0" smtClean="0"/>
              <a:t>This allowed EPC and OP to conduct their tests in parallel and several weeks were saved.</a:t>
            </a:r>
          </a:p>
          <a:p>
            <a:r>
              <a:rPr lang="en-US" dirty="0" smtClean="0"/>
              <a:t>I would like to repeat this procedure for LS2.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700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3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105</TotalTime>
  <Words>300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Ubuntu</vt:lpstr>
      <vt:lpstr>Ubuntu Light</vt:lpstr>
      <vt:lpstr>CERN_ENdept_Presentation_ArialFont copy</vt:lpstr>
      <vt:lpstr>LS1 SPS H/W test period </vt:lpstr>
      <vt:lpstr>EPC tests of the Auxiliary Converters (While the machine was open)</vt:lpstr>
      <vt:lpstr>The end of LS1</vt:lpstr>
      <vt:lpstr>Access after the 27th June.</vt:lpstr>
      <vt:lpstr>PowerPoint Presentation</vt:lpstr>
      <vt:lpstr>Access during July/August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LS1 SPS H/W test period</dc:title>
  <dc:creator>David Mcfarlane</dc:creator>
  <cp:lastModifiedBy>David Mcfarlane</cp:lastModifiedBy>
  <cp:revision>8</cp:revision>
  <dcterms:created xsi:type="dcterms:W3CDTF">2015-09-17T06:56:45Z</dcterms:created>
  <dcterms:modified xsi:type="dcterms:W3CDTF">2015-09-17T08:41:45Z</dcterms:modified>
</cp:coreProperties>
</file>