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20"/>
  </p:notesMasterIdLst>
  <p:handoutMasterIdLst>
    <p:handoutMasterId r:id="rId21"/>
  </p:handoutMasterIdLst>
  <p:sldIdLst>
    <p:sldId id="290" r:id="rId3"/>
    <p:sldId id="256" r:id="rId4"/>
    <p:sldId id="331" r:id="rId5"/>
    <p:sldId id="332" r:id="rId6"/>
    <p:sldId id="297" r:id="rId7"/>
    <p:sldId id="334" r:id="rId8"/>
    <p:sldId id="335" r:id="rId9"/>
    <p:sldId id="333" r:id="rId10"/>
    <p:sldId id="343" r:id="rId11"/>
    <p:sldId id="344" r:id="rId12"/>
    <p:sldId id="345" r:id="rId13"/>
    <p:sldId id="346" r:id="rId14"/>
    <p:sldId id="336" r:id="rId15"/>
    <p:sldId id="340" r:id="rId16"/>
    <p:sldId id="338" r:id="rId17"/>
    <p:sldId id="347" r:id="rId18"/>
    <p:sldId id="33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8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96" autoAdjust="0"/>
    <p:restoredTop sz="99615" autoAdjust="0"/>
  </p:normalViewPr>
  <p:slideViewPr>
    <p:cSldViewPr snapToObjects="1">
      <p:cViewPr>
        <p:scale>
          <a:sx n="134" d="100"/>
          <a:sy n="134" d="100"/>
        </p:scale>
        <p:origin x="-2096" y="-6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AFDD79-FBCC-E94C-A55D-3799B8236B38}" type="datetimeFigureOut">
              <a:rPr lang="en-US" smtClean="0"/>
              <a:t>21/01/2016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44D74-D6B6-7445-93EE-224766B494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3689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B4603-3191-1540-BE4C-8C2094EB484D}" type="datetimeFigureOut">
              <a:rPr lang="en-US" smtClean="0"/>
              <a:t>21/01/2016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1B7F83-1C7C-A24E-B743-E9F05323EA9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6637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B753D-7115-454D-A59F-105F448266DD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708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9203B6-1343-5847-A960-D6A817FC6BA6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9677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C547D-BD50-5C4B-AD6D-E5762CAAD124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1538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15177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95038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2110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088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83272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46709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3736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65582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0C809-D9FF-D446-8567-2707C66EE8B7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028975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97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363865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9458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6D8AC-E6AF-9943-A090-9218125ED033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909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ACA73-2683-8943-9185-279F90D30FA2}" type="datetime1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7034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24CCD-3009-1A4E-8A19-502F580440EC}" type="datetime1">
              <a:rPr lang="en-GB" smtClean="0"/>
              <a:t>21/01/2016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3079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A9E1ED-29CA-2F4A-A625-16623BD36AD6}" type="datetime1">
              <a:rPr lang="en-GB" smtClean="0"/>
              <a:t>21/01/2016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1170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90733-1CFA-CF40-83B4-7D4693A21CC5}" type="datetime1">
              <a:rPr lang="en-GB" smtClean="0"/>
              <a:t>21/01/2016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563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2733-F935-9A4B-880F-820B5EC02704}" type="datetime1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733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DA012-D54B-EB4C-9F33-1CDAF85BB066}" type="datetime1">
              <a:rPr lang="en-GB" smtClean="0"/>
              <a:t>21/01/2016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0650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1E630-D2CB-9D4B-99EB-B7431AC9018C}" type="datetime1">
              <a:rPr lang="en-GB" smtClean="0"/>
              <a:t>21/01/2016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DDB96-2EE3-1B47-8448-878AE1CFC8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45447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66E62-2F15-504B-A810-35FA23BE0066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21/01/2016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CFAA1-DEF7-9C46-8940-6965495A4368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169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2119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General points, FCC week organization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0100" y="2932461"/>
            <a:ext cx="18517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8000"/>
                </a:solidFill>
              </a:rPr>
              <a:t>FCC </a:t>
            </a:r>
            <a:r>
              <a:rPr lang="en-GB" b="1" dirty="0" smtClean="0">
                <a:solidFill>
                  <a:srgbClr val="008000"/>
                </a:solidFill>
              </a:rPr>
              <a:t>MDI Meeting</a:t>
            </a:r>
            <a:endParaRPr lang="en-GB" b="1" dirty="0" smtClean="0">
              <a:solidFill>
                <a:srgbClr val="008000"/>
              </a:solidFill>
            </a:endParaRPr>
          </a:p>
          <a:p>
            <a:pPr algn="ctr"/>
            <a:r>
              <a:rPr lang="en-GB" b="1" dirty="0" smtClean="0">
                <a:solidFill>
                  <a:srgbClr val="008000"/>
                </a:solidFill>
              </a:rPr>
              <a:t>Jan.  </a:t>
            </a:r>
            <a:r>
              <a:rPr lang="en-GB" b="1" dirty="0" smtClean="0">
                <a:solidFill>
                  <a:srgbClr val="008000"/>
                </a:solidFill>
              </a:rPr>
              <a:t>22</a:t>
            </a:r>
            <a:r>
              <a:rPr lang="en-GB" b="1" baseline="30000" dirty="0" smtClean="0">
                <a:solidFill>
                  <a:srgbClr val="008000"/>
                </a:solidFill>
              </a:rPr>
              <a:t>nd</a:t>
            </a:r>
            <a:r>
              <a:rPr lang="en-GB" b="1" dirty="0" smtClean="0">
                <a:solidFill>
                  <a:srgbClr val="008000"/>
                </a:solidFill>
              </a:rPr>
              <a:t>, </a:t>
            </a:r>
            <a:r>
              <a:rPr lang="en-GB" b="1" dirty="0" smtClean="0">
                <a:solidFill>
                  <a:srgbClr val="008000"/>
                </a:solidFill>
              </a:rPr>
              <a:t>2016</a:t>
            </a:r>
          </a:p>
          <a:p>
            <a:pPr algn="ctr"/>
            <a:endParaRPr lang="en-GB" b="1" dirty="0"/>
          </a:p>
          <a:p>
            <a:pPr algn="ctr"/>
            <a:r>
              <a:rPr lang="en-GB" b="1" dirty="0" smtClean="0">
                <a:solidFill>
                  <a:srgbClr val="000090"/>
                </a:solidFill>
              </a:rPr>
              <a:t>W. Riegler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27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10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3952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17374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11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49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6440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12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 Detector, ‘partitioning’, installation etc.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7544" y="908720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We have a baseline detector with some baseline technology and shielding arrangement.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We should think about some principle aspects for partitioning, installation, servicing etc.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pPr marL="342900" indent="-342900">
              <a:buAutoNum type="arabicParenR"/>
            </a:pPr>
            <a:r>
              <a:rPr lang="en-GB" b="1" dirty="0" smtClean="0">
                <a:solidFill>
                  <a:srgbClr val="000090"/>
                </a:solidFill>
              </a:rPr>
              <a:t>Brainstorming</a:t>
            </a:r>
          </a:p>
          <a:p>
            <a:pPr marL="342900" indent="-342900">
              <a:buAutoNum type="arabicParenR"/>
            </a:pPr>
            <a:endParaRPr lang="en-GB" b="1" dirty="0" smtClean="0">
              <a:solidFill>
                <a:srgbClr val="000090"/>
              </a:solidFill>
            </a:endParaRPr>
          </a:p>
          <a:p>
            <a:pPr marL="342900" indent="-342900">
              <a:buAutoNum type="arabicParenR"/>
            </a:pPr>
            <a:r>
              <a:rPr lang="en-GB" b="1" dirty="0" smtClean="0">
                <a:solidFill>
                  <a:srgbClr val="000090"/>
                </a:solidFill>
              </a:rPr>
              <a:t>Concepts</a:t>
            </a:r>
          </a:p>
          <a:p>
            <a:pPr marL="342900" indent="-342900">
              <a:buAutoNum type="arabicParenR"/>
            </a:pPr>
            <a:endParaRPr lang="en-GB" b="1" dirty="0" smtClean="0">
              <a:solidFill>
                <a:srgbClr val="000090"/>
              </a:solidFill>
            </a:endParaRPr>
          </a:p>
          <a:p>
            <a:pPr marL="342900" indent="-342900">
              <a:buAutoNum type="arabicParenR"/>
            </a:pPr>
            <a:r>
              <a:rPr lang="en-GB" b="1" dirty="0" smtClean="0">
                <a:solidFill>
                  <a:srgbClr val="000090"/>
                </a:solidFill>
              </a:rPr>
              <a:t>Review with experienced people who engineered the LHC detectors</a:t>
            </a:r>
          </a:p>
          <a:p>
            <a:pPr marL="342900" indent="-342900">
              <a:buAutoNum type="arabicParenR"/>
            </a:pPr>
            <a:endParaRPr lang="en-GB" b="1" dirty="0">
              <a:solidFill>
                <a:srgbClr val="000090"/>
              </a:solidFill>
            </a:endParaRPr>
          </a:p>
          <a:p>
            <a:pPr marL="342900" indent="-342900">
              <a:buAutoNum type="arabicParenR"/>
            </a:pPr>
            <a:endParaRPr lang="en-GB" b="1" dirty="0" smtClean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8000"/>
                </a:solidFill>
              </a:rPr>
              <a:t>To be seen how far we get before the FCC week in Rome …</a:t>
            </a:r>
            <a:endParaRPr lang="en-GB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787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357" y="692696"/>
            <a:ext cx="9144000" cy="212589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FCC Week Rome, April 11-15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2872" y="3356992"/>
            <a:ext cx="5050331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Plenaries on Monday and Friday, 4 parallels Tuesday/Wednesday/Thursday.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90"/>
                </a:solidFill>
              </a:rPr>
              <a:t>Sessions of 90 </a:t>
            </a:r>
            <a:r>
              <a:rPr lang="en-GB" sz="1200" b="1" dirty="0">
                <a:solidFill>
                  <a:srgbClr val="000090"/>
                </a:solidFill>
              </a:rPr>
              <a:t>m</a:t>
            </a:r>
            <a:r>
              <a:rPr lang="en-GB" sz="1200" b="1" dirty="0" smtClean="0">
                <a:solidFill>
                  <a:srgbClr val="000090"/>
                </a:solidFill>
              </a:rPr>
              <a:t>inutes with 3-4 talks.</a:t>
            </a:r>
          </a:p>
          <a:p>
            <a:endParaRPr lang="en-GB" sz="1200" b="1" dirty="0" smtClean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90"/>
                </a:solidFill>
              </a:rPr>
              <a:t>Tuesday:</a:t>
            </a:r>
          </a:p>
          <a:p>
            <a:r>
              <a:rPr lang="en-GB" sz="1200" b="1" dirty="0" smtClean="0">
                <a:solidFill>
                  <a:srgbClr val="000090"/>
                </a:solidFill>
              </a:rPr>
              <a:t>4 sessions of Physics/Phenomenology (</a:t>
            </a:r>
            <a:r>
              <a:rPr lang="en-GB" sz="1200" b="1" dirty="0" err="1" smtClean="0">
                <a:solidFill>
                  <a:srgbClr val="000090"/>
                </a:solidFill>
              </a:rPr>
              <a:t>hh</a:t>
            </a:r>
            <a:r>
              <a:rPr lang="en-GB" sz="1200" b="1" dirty="0" smtClean="0">
                <a:solidFill>
                  <a:srgbClr val="000090"/>
                </a:solidFill>
              </a:rPr>
              <a:t> and </a:t>
            </a:r>
            <a:r>
              <a:rPr lang="en-GB" sz="1200" b="1" dirty="0" err="1" smtClean="0">
                <a:solidFill>
                  <a:srgbClr val="000090"/>
                </a:solidFill>
              </a:rPr>
              <a:t>ee</a:t>
            </a:r>
            <a:r>
              <a:rPr lang="en-GB" sz="1200" b="1" dirty="0" smtClean="0">
                <a:solidFill>
                  <a:srgbClr val="000090"/>
                </a:solidFill>
              </a:rPr>
              <a:t>)</a:t>
            </a:r>
            <a:endParaRPr lang="en-GB" sz="1200" b="1" dirty="0">
              <a:solidFill>
                <a:srgbClr val="000090"/>
              </a:solidFill>
            </a:endParaRP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90"/>
                </a:solidFill>
              </a:rPr>
              <a:t>Thursday for FCC-</a:t>
            </a:r>
            <a:r>
              <a:rPr lang="en-GB" sz="1200" b="1" dirty="0" err="1" smtClean="0">
                <a:solidFill>
                  <a:srgbClr val="000090"/>
                </a:solidFill>
              </a:rPr>
              <a:t>hh</a:t>
            </a:r>
            <a:r>
              <a:rPr lang="en-GB" sz="1200" b="1" dirty="0" smtClean="0">
                <a:solidFill>
                  <a:srgbClr val="000090"/>
                </a:solidFill>
              </a:rPr>
              <a:t>:</a:t>
            </a:r>
          </a:p>
          <a:p>
            <a:r>
              <a:rPr lang="en-GB" sz="1200" b="1" dirty="0" smtClean="0">
                <a:solidFill>
                  <a:srgbClr val="000090"/>
                </a:solidFill>
              </a:rPr>
              <a:t>1 session on MDI (3-4 talks)</a:t>
            </a:r>
          </a:p>
          <a:p>
            <a:r>
              <a:rPr lang="en-GB" sz="1200" b="1" dirty="0" smtClean="0">
                <a:solidFill>
                  <a:srgbClr val="000090"/>
                </a:solidFill>
              </a:rPr>
              <a:t>2 session of </a:t>
            </a:r>
            <a:r>
              <a:rPr lang="en-GB" sz="1200" b="1" dirty="0" err="1" smtClean="0">
                <a:solidFill>
                  <a:srgbClr val="000090"/>
                </a:solidFill>
              </a:rPr>
              <a:t>hh</a:t>
            </a:r>
            <a:r>
              <a:rPr lang="en-GB" sz="1200" b="1" dirty="0" smtClean="0">
                <a:solidFill>
                  <a:srgbClr val="000090"/>
                </a:solidFill>
              </a:rPr>
              <a:t> experiments (6-8 talks)</a:t>
            </a:r>
          </a:p>
          <a:p>
            <a:r>
              <a:rPr lang="en-GB" sz="1200" b="1" dirty="0" smtClean="0">
                <a:solidFill>
                  <a:srgbClr val="000090"/>
                </a:solidFill>
              </a:rPr>
              <a:t>1 session on common software (3-4 talks)</a:t>
            </a:r>
          </a:p>
          <a:p>
            <a:r>
              <a:rPr lang="en-GB" sz="1200" b="1" dirty="0" smtClean="0">
                <a:solidFill>
                  <a:srgbClr val="000090"/>
                </a:solidFill>
              </a:rPr>
              <a:t>1 session on common technologies (3-4 talks)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Discussion …</a:t>
            </a:r>
          </a:p>
          <a:p>
            <a:endParaRPr lang="en-GB" sz="1200" b="1" dirty="0">
              <a:solidFill>
                <a:srgbClr val="00009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59832" y="908720"/>
            <a:ext cx="432048" cy="1368152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32040" y="1196752"/>
            <a:ext cx="432048" cy="108012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8575" cmpd="sng">
                <a:solidFill>
                  <a:schemeClr val="tx1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36296" y="908720"/>
            <a:ext cx="432048" cy="576064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8575" cmpd="sng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1036000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73863" y="836712"/>
            <a:ext cx="7776864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Tuesday Session 4, “Machine Detector Interface”</a:t>
            </a:r>
            <a:endParaRPr lang="en-GB" dirty="0"/>
          </a:p>
          <a:p>
            <a:r>
              <a:rPr lang="en-US" dirty="0"/>
              <a:t>15:30-17:00</a:t>
            </a:r>
            <a:endParaRPr lang="en-GB" dirty="0"/>
          </a:p>
          <a:p>
            <a:r>
              <a:rPr lang="en-US" dirty="0"/>
              <a:t>Chair: Lucie </a:t>
            </a:r>
            <a:r>
              <a:rPr lang="en-US" dirty="0" err="1"/>
              <a:t>Linssen</a:t>
            </a:r>
            <a:r>
              <a:rPr lang="en-US" dirty="0"/>
              <a:t> ?</a:t>
            </a:r>
            <a:endParaRPr lang="en-GB" dirty="0"/>
          </a:p>
          <a:p>
            <a:r>
              <a:rPr lang="en-US" dirty="0"/>
              <a:t> </a:t>
            </a:r>
            <a:endParaRPr lang="en-GB" dirty="0"/>
          </a:p>
          <a:p>
            <a:r>
              <a:rPr lang="en-US" dirty="0"/>
              <a:t>- Experimental Insertion Design (A. </a:t>
            </a:r>
            <a:r>
              <a:rPr lang="en-US" dirty="0" err="1"/>
              <a:t>Seryi</a:t>
            </a:r>
            <a:r>
              <a:rPr lang="en-US" dirty="0"/>
              <a:t>, JAI)</a:t>
            </a:r>
            <a:endParaRPr lang="en-GB" dirty="0"/>
          </a:p>
          <a:p>
            <a:r>
              <a:rPr lang="en-US" dirty="0"/>
              <a:t>- Radiation Effects in the Triplet (</a:t>
            </a:r>
            <a:r>
              <a:rPr lang="en-US" dirty="0" err="1"/>
              <a:t>Ilaria</a:t>
            </a:r>
            <a:r>
              <a:rPr lang="en-US" dirty="0"/>
              <a:t> </a:t>
            </a:r>
            <a:r>
              <a:rPr lang="en-US" dirty="0" err="1"/>
              <a:t>Besana</a:t>
            </a:r>
            <a:r>
              <a:rPr lang="en-US" dirty="0"/>
              <a:t>, CERN)</a:t>
            </a:r>
            <a:endParaRPr lang="en-GB" dirty="0"/>
          </a:p>
          <a:p>
            <a:r>
              <a:rPr lang="en-US" dirty="0"/>
              <a:t>- Background into the arcs (Rob Appleby, Manchester) ?</a:t>
            </a:r>
            <a:endParaRPr lang="en-GB" dirty="0"/>
          </a:p>
          <a:p>
            <a:r>
              <a:rPr lang="en-US" dirty="0" smtClean="0"/>
              <a:t>- L</a:t>
            </a:r>
            <a:r>
              <a:rPr lang="en-US" dirty="0"/>
              <a:t>* and Experiment Dipole Considerations (Roman Martin, CERN</a:t>
            </a:r>
            <a:r>
              <a:rPr lang="en-US" dirty="0" smtClean="0"/>
              <a:t>)</a:t>
            </a:r>
          </a:p>
          <a:p>
            <a:pPr marL="285750" indent="-285750">
              <a:buFontTx/>
              <a:buChar char="-"/>
            </a:pPr>
            <a:endParaRPr lang="en-US" dirty="0" smtClean="0"/>
          </a:p>
          <a:p>
            <a:endParaRPr lang="en-US" dirty="0"/>
          </a:p>
          <a:p>
            <a:r>
              <a:rPr lang="en-US" dirty="0"/>
              <a:t>Wednesday Session 1+2 “Machine Detector Interface”</a:t>
            </a:r>
            <a:endParaRPr lang="en-GB" dirty="0"/>
          </a:p>
          <a:p>
            <a:r>
              <a:rPr lang="en-US" dirty="0"/>
              <a:t>8:30-10:</a:t>
            </a:r>
            <a:r>
              <a:rPr lang="en-US" dirty="0" smtClean="0"/>
              <a:t>00 FCC-</a:t>
            </a:r>
            <a:r>
              <a:rPr lang="en-US" dirty="0" err="1" smtClean="0"/>
              <a:t>ee</a:t>
            </a:r>
            <a:endParaRPr lang="en-US" dirty="0" smtClean="0"/>
          </a:p>
          <a:p>
            <a:endParaRPr lang="en-GB" dirty="0"/>
          </a:p>
          <a:p>
            <a:r>
              <a:rPr lang="en-US" dirty="0"/>
              <a:t>10:30-12:00</a:t>
            </a:r>
            <a:endParaRPr lang="en-GB" dirty="0"/>
          </a:p>
          <a:p>
            <a:r>
              <a:rPr lang="en-US" dirty="0" err="1"/>
              <a:t>Programme</a:t>
            </a:r>
            <a:r>
              <a:rPr lang="en-US" dirty="0"/>
              <a:t> to be defined (in the detector group), should better not be in parallel with FCC-</a:t>
            </a:r>
            <a:r>
              <a:rPr lang="en-US" dirty="0" err="1"/>
              <a:t>hh</a:t>
            </a:r>
            <a:r>
              <a:rPr lang="en-US" dirty="0"/>
              <a:t> machine.</a:t>
            </a:r>
            <a:endParaRPr lang="en-GB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77646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069" t="2066" r="3599" b="3414"/>
          <a:stretch/>
        </p:blipFill>
        <p:spPr>
          <a:xfrm>
            <a:off x="179512" y="260648"/>
            <a:ext cx="8717280" cy="4531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9712" y="4892000"/>
            <a:ext cx="53860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Academic Training Lecture on FCC, Feb. 2,3,4,5  10:30 – 12:30</a:t>
            </a:r>
          </a:p>
          <a:p>
            <a:endParaRPr lang="en-GB" sz="1600" b="1" dirty="0" smtClean="0">
              <a:solidFill>
                <a:srgbClr val="000090"/>
              </a:solidFill>
            </a:endParaRPr>
          </a:p>
          <a:p>
            <a:r>
              <a:rPr lang="en-GB" sz="1600" b="1" dirty="0" smtClean="0"/>
              <a:t>Tue. 2</a:t>
            </a:r>
            <a:r>
              <a:rPr lang="en-GB" sz="1600" b="1" baseline="30000" dirty="0" smtClean="0"/>
              <a:t>nd</a:t>
            </a:r>
            <a:r>
              <a:rPr lang="en-GB" sz="1600" b="1" dirty="0" smtClean="0"/>
              <a:t>: 	Physics</a:t>
            </a:r>
          </a:p>
          <a:p>
            <a:r>
              <a:rPr lang="en-GB" sz="1600" b="1" dirty="0" smtClean="0"/>
              <a:t>Wed. 3</a:t>
            </a:r>
            <a:r>
              <a:rPr lang="en-GB" sz="1600" b="1" baseline="30000" dirty="0" smtClean="0"/>
              <a:t>rd</a:t>
            </a:r>
            <a:r>
              <a:rPr lang="en-GB" sz="1600" b="1" dirty="0" smtClean="0"/>
              <a:t>:	Experiments</a:t>
            </a:r>
          </a:p>
          <a:p>
            <a:r>
              <a:rPr lang="en-GB" sz="1600" b="1" dirty="0" smtClean="0"/>
              <a:t>Thu. 4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:	Machines</a:t>
            </a:r>
          </a:p>
          <a:p>
            <a:r>
              <a:rPr lang="en-GB" sz="1600" b="1" dirty="0" smtClean="0"/>
              <a:t>Fri. 5</a:t>
            </a:r>
            <a:r>
              <a:rPr lang="en-GB" sz="1600" b="1" baseline="30000" dirty="0" smtClean="0"/>
              <a:t>th</a:t>
            </a:r>
            <a:r>
              <a:rPr lang="en-GB" sz="1600" b="1" dirty="0" smtClean="0"/>
              <a:t>: 	Infrastructure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2504564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16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23928" y="2852936"/>
            <a:ext cx="1271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</a:rPr>
              <a:t>Backup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5540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01" y="567722"/>
            <a:ext cx="4483880" cy="24641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384" y="553781"/>
            <a:ext cx="4800700" cy="25510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6494" y="371703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=10TeV/c  eta </a:t>
            </a:r>
            <a:r>
              <a:rPr lang="en-GB" sz="1200" b="1" dirty="0">
                <a:solidFill>
                  <a:srgbClr val="000090"/>
                </a:solidFill>
                <a:latin typeface="Calibri"/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 0: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5%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2% combined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60998" y="3717032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=10TeV/c eta</a:t>
            </a:r>
            <a:r>
              <a:rPr lang="en-GB" sz="1200" b="1" dirty="0">
                <a:solidFill>
                  <a:srgbClr val="000090"/>
                </a:solidFill>
                <a:latin typeface="Calibri"/>
              </a:rPr>
              <a:t>=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2.:  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35%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			12.5% inner tracker only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8% combined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349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latin typeface="Calibri"/>
              </a:rPr>
              <a:t>Momentum resolution for a 10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TeV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/s </a:t>
            </a:r>
            <a:r>
              <a:rPr lang="en-GB" b="1" dirty="0" err="1" smtClean="0">
                <a:solidFill>
                  <a:srgbClr val="FF0000"/>
                </a:solidFill>
                <a:latin typeface="Calibri"/>
              </a:rPr>
              <a:t>muon</a:t>
            </a:r>
            <a:r>
              <a:rPr lang="en-GB" b="1" dirty="0" smtClean="0">
                <a:solidFill>
                  <a:srgbClr val="FF0000"/>
                </a:solidFill>
                <a:latin typeface="Calibri"/>
              </a:rPr>
              <a:t> vs. eta</a:t>
            </a:r>
            <a:endParaRPr lang="en-GB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2775" y="515719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=1TeV/c,  0&lt;eta &lt; 0.8: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20%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inner tracker only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5% combined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67384" y="5167228"/>
            <a:ext cx="42352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P</a:t>
            </a:r>
            <a:r>
              <a:rPr lang="en-GB" sz="1200" b="1" baseline="-25000" dirty="0" smtClean="0">
                <a:solidFill>
                  <a:srgbClr val="000090"/>
                </a:solidFill>
                <a:latin typeface="Calibri"/>
              </a:rPr>
              <a:t>T</a:t>
            </a:r>
            <a:r>
              <a:rPr lang="en-GB" sz="1200" b="1" dirty="0" smtClean="0">
                <a:solidFill>
                  <a:srgbClr val="000090"/>
                </a:solidFill>
                <a:latin typeface="Calibri"/>
              </a:rPr>
              <a:t>=1TeV/c,  eta 0&lt;eta&lt;2.4:  </a:t>
            </a:r>
            <a:r>
              <a:rPr lang="en-GB" sz="1200" dirty="0" smtClean="0">
                <a:solidFill>
                  <a:prstClr val="black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40% </a:t>
            </a:r>
            <a:r>
              <a:rPr lang="en-GB" sz="1200" b="1" dirty="0" err="1" smtClean="0">
                <a:solidFill>
                  <a:srgbClr val="008000"/>
                </a:solidFill>
                <a:latin typeface="Calibri"/>
              </a:rPr>
              <a:t>muon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 standalone (angle)				20% inner tracker only	</a:t>
            </a:r>
          </a:p>
          <a:p>
            <a:r>
              <a:rPr lang="en-GB" sz="1200" b="1" dirty="0">
                <a:solidFill>
                  <a:srgbClr val="008000"/>
                </a:solidFill>
                <a:latin typeface="Calibri"/>
              </a:rPr>
              <a:t>	</a:t>
            </a:r>
            <a:r>
              <a:rPr lang="en-GB" sz="1200" b="1" dirty="0" smtClean="0">
                <a:solidFill>
                  <a:srgbClr val="008000"/>
                </a:solidFill>
                <a:latin typeface="Calibri"/>
              </a:rPr>
              <a:t>			10% combined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4735" y="4782631"/>
            <a:ext cx="2151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6600"/>
                </a:solidFill>
                <a:latin typeface="Calibri"/>
              </a:rPr>
              <a:t>Compare to the CMS numbers:</a:t>
            </a:r>
            <a:endParaRPr lang="en-GB" sz="12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395" y="3356992"/>
            <a:ext cx="7816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FF6600"/>
                </a:solidFill>
                <a:latin typeface="Calibri"/>
              </a:rPr>
              <a:t>Twin Solenoid </a:t>
            </a:r>
            <a:r>
              <a:rPr lang="en-GB" sz="1200" b="1" dirty="0" err="1" smtClean="0">
                <a:solidFill>
                  <a:srgbClr val="FF6600"/>
                </a:solidFill>
                <a:latin typeface="Calibri"/>
              </a:rPr>
              <a:t>assuminginner</a:t>
            </a:r>
            <a:r>
              <a:rPr lang="en-GB" sz="1200" b="1" dirty="0" smtClean="0">
                <a:solidFill>
                  <a:srgbClr val="FF6600"/>
                </a:solidFill>
                <a:latin typeface="Calibri"/>
              </a:rPr>
              <a:t> tracker with baseline resolution curves and multiple scattering limit in the </a:t>
            </a:r>
            <a:r>
              <a:rPr lang="en-GB" sz="1200" b="1" dirty="0" err="1" smtClean="0">
                <a:solidFill>
                  <a:srgbClr val="FF6600"/>
                </a:solidFill>
                <a:latin typeface="Calibri"/>
              </a:rPr>
              <a:t>muons</a:t>
            </a:r>
            <a:r>
              <a:rPr lang="en-GB" sz="1200" b="1" dirty="0" smtClean="0">
                <a:solidFill>
                  <a:srgbClr val="FF6600"/>
                </a:solidFill>
                <a:latin typeface="Calibri"/>
              </a:rPr>
              <a:t> system. </a:t>
            </a:r>
            <a:endParaRPr lang="en-GB" sz="1200" b="1" dirty="0">
              <a:solidFill>
                <a:srgbClr val="FF66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90018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4333" y="3087243"/>
            <a:ext cx="2973215" cy="39087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Barrel:</a:t>
            </a:r>
          </a:p>
          <a:p>
            <a:endParaRPr lang="en-GB" sz="1200" b="1" dirty="0">
              <a:solidFill>
                <a:srgbClr val="FF0000"/>
              </a:solidFill>
            </a:endParaRPr>
          </a:p>
          <a:p>
            <a:r>
              <a:rPr lang="en-GB" sz="1200" b="1" dirty="0" smtClean="0">
                <a:solidFill>
                  <a:srgbClr val="FF0000"/>
                </a:solidFill>
              </a:rPr>
              <a:t>Tracker available space: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R=2.1cm to R=2.5m, L=8m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R=2.5m to R= 3.6m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R= 3.6m to R=6.0m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ym typeface="Wingdings"/>
              </a:rPr>
              <a:t>Coil+Cryostat</a:t>
            </a:r>
            <a:r>
              <a:rPr lang="en-GB" sz="1200" b="1" dirty="0" smtClean="0">
                <a:sym typeface="Wingdings"/>
              </a:rPr>
              <a:t>:</a:t>
            </a:r>
          </a:p>
          <a:p>
            <a:r>
              <a:rPr lang="en-GB" sz="1200" b="1" dirty="0" smtClean="0">
                <a:sym typeface="Wingdings"/>
              </a:rPr>
              <a:t>R= 6m </a:t>
            </a:r>
            <a:r>
              <a:rPr lang="en-GB" sz="1200" b="1" dirty="0">
                <a:sym typeface="Wingdings"/>
              </a:rPr>
              <a:t>t</a:t>
            </a:r>
            <a:r>
              <a:rPr lang="en-GB" sz="1200" b="1" dirty="0" smtClean="0">
                <a:sym typeface="Wingdings"/>
              </a:rPr>
              <a:t>o R= 7.825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 = 1.575m, L=10.1m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 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available space:</a:t>
            </a:r>
          </a:p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R= 7.825m to R= 13m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dR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5.175m</a:t>
            </a:r>
          </a:p>
          <a:p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ym typeface="Wingdings"/>
              </a:rPr>
              <a:t>Coil2:</a:t>
            </a:r>
          </a:p>
          <a:p>
            <a:r>
              <a:rPr lang="en-GB" sz="1200" b="1" dirty="0" smtClean="0">
                <a:sym typeface="Wingdings"/>
              </a:rPr>
              <a:t>R=13m to R=13.47m  </a:t>
            </a:r>
            <a:r>
              <a:rPr lang="en-GB" sz="1200" b="1" dirty="0" err="1" smtClean="0">
                <a:sym typeface="Wingdings"/>
              </a:rPr>
              <a:t>dR</a:t>
            </a:r>
            <a:r>
              <a:rPr lang="en-GB" sz="1200" b="1" dirty="0" smtClean="0">
                <a:sym typeface="Wingdings"/>
              </a:rPr>
              <a:t>=0.475m, L=7.6m</a:t>
            </a:r>
            <a:endParaRPr lang="en-GB" sz="1200" b="1" dirty="0" smtClean="0"/>
          </a:p>
          <a:p>
            <a:endParaRPr lang="en-GB" sz="1200" b="1" dirty="0"/>
          </a:p>
        </p:txBody>
      </p:sp>
      <p:sp>
        <p:nvSpPr>
          <p:cNvPr id="7" name="Rectangle 6"/>
          <p:cNvSpPr/>
          <p:nvPr/>
        </p:nvSpPr>
        <p:spPr>
          <a:xfrm>
            <a:off x="5904657" y="3087243"/>
            <a:ext cx="31627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b="1" dirty="0" smtClean="0">
                <a:solidFill>
                  <a:prstClr val="black"/>
                </a:solidFill>
                <a:sym typeface="Wingdings"/>
              </a:rPr>
              <a:t>Forward:</a:t>
            </a:r>
          </a:p>
          <a:p>
            <a:pPr lvl="0"/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Dipole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:</a:t>
            </a:r>
          </a:p>
          <a:p>
            <a:pPr lvl="0"/>
            <a:r>
              <a:rPr lang="en-GB" sz="1200" b="1" dirty="0">
                <a:solidFill>
                  <a:prstClr val="black"/>
                </a:solidFill>
                <a:sym typeface="Wingdings"/>
              </a:rPr>
              <a:t>z= 14.8m to z= 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21m 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prstClr val="black"/>
                </a:solidFill>
                <a:sym typeface="Wingdings"/>
              </a:rPr>
              <a:t>dz</a:t>
            </a:r>
            <a:r>
              <a:rPr lang="en-GB" sz="1200" b="1" dirty="0">
                <a:solidFill>
                  <a:prstClr val="black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prstClr val="black"/>
                </a:solidFill>
                <a:sym typeface="Wingdings"/>
              </a:rPr>
              <a:t>6.2m</a:t>
            </a:r>
            <a:endParaRPr lang="en-GB" sz="1200" b="1" dirty="0">
              <a:solidFill>
                <a:prstClr val="black"/>
              </a:solidFill>
              <a:sym typeface="Wingdings"/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pPr lvl="0"/>
            <a:r>
              <a:rPr lang="en-GB" sz="1200" b="1" dirty="0" err="1" smtClean="0">
                <a:solidFill>
                  <a:srgbClr val="FF0000"/>
                </a:solidFill>
              </a:rPr>
              <a:t>FTracker</a:t>
            </a:r>
            <a:r>
              <a:rPr lang="en-GB" sz="1200" b="1" dirty="0" smtClean="0">
                <a:solidFill>
                  <a:srgbClr val="FF0000"/>
                </a:solidFill>
              </a:rPr>
              <a:t>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z=21m </a:t>
            </a:r>
            <a:r>
              <a:rPr lang="en-GB" sz="1200" b="1" dirty="0">
                <a:solidFill>
                  <a:srgbClr val="FF0000"/>
                </a:solidFill>
              </a:rPr>
              <a:t>to R=</a:t>
            </a:r>
            <a:r>
              <a:rPr lang="en-GB" sz="1200" b="1" dirty="0" smtClean="0">
                <a:solidFill>
                  <a:srgbClr val="FF0000"/>
                </a:solidFill>
              </a:rPr>
              <a:t>24m</a:t>
            </a:r>
            <a:r>
              <a:rPr lang="en-GB" sz="1200" b="1" dirty="0">
                <a:solidFill>
                  <a:srgbClr val="FF0000"/>
                </a:solidFill>
              </a:rPr>
              <a:t>, L</a:t>
            </a:r>
            <a:r>
              <a:rPr lang="en-GB" sz="1200" b="1" dirty="0" smtClean="0">
                <a:solidFill>
                  <a:srgbClr val="FF0000"/>
                </a:solidFill>
              </a:rPr>
              <a:t>=3m</a:t>
            </a:r>
            <a:endParaRPr lang="en-GB" sz="1200" b="1" dirty="0">
              <a:solidFill>
                <a:srgbClr val="FF0000"/>
              </a:solidFill>
            </a:endParaRPr>
          </a:p>
          <a:p>
            <a:pPr lvl="0"/>
            <a:endParaRPr lang="en-GB" sz="1200" b="1" dirty="0">
              <a:solidFill>
                <a:srgbClr val="000090"/>
              </a:solidFill>
              <a:sym typeface="Wingdings"/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FEMCAL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Z=24m to z= 25.1m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FHCAL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25.1m to z=27.5m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0080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rgbClr val="800000"/>
                </a:solidFill>
              </a:rPr>
              <a:t>FMuon</a:t>
            </a:r>
            <a:r>
              <a:rPr lang="en-GB" sz="1200" b="1" dirty="0" smtClean="0">
                <a:solidFill>
                  <a:srgbClr val="800000"/>
                </a:solidFill>
              </a:rPr>
              <a:t> available space:</a:t>
            </a:r>
          </a:p>
          <a:p>
            <a:r>
              <a:rPr lang="en-GB" sz="1200" b="1" dirty="0" smtClean="0">
                <a:solidFill>
                  <a:srgbClr val="800000"/>
                </a:solidFill>
              </a:rPr>
              <a:t>z= 27.5m to z=31.5m 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800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800000"/>
                </a:solidFill>
                <a:sym typeface="Wingdings"/>
              </a:rPr>
              <a:t>=4m</a:t>
            </a:r>
          </a:p>
          <a:p>
            <a:endParaRPr lang="en-GB" sz="1200" b="1" dirty="0" smtClean="0">
              <a:solidFill>
                <a:srgbClr val="008000"/>
              </a:solidFill>
              <a:sym typeface="Wingdings"/>
            </a:endParaRPr>
          </a:p>
          <a:p>
            <a:endParaRPr lang="en-GB" sz="12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Baseline Geometry, Twin </a:t>
            </a:r>
            <a:r>
              <a:rPr lang="en-GB" sz="2000" b="1" dirty="0" smtClean="0">
                <a:solidFill>
                  <a:srgbClr val="FF0000"/>
                </a:solidFill>
              </a:rPr>
              <a:t>Solenoid, September 2015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2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259632" y="513839"/>
            <a:ext cx="5907081" cy="3023653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3294642" y="3087243"/>
            <a:ext cx="2368632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err="1" smtClean="0"/>
              <a:t>Endcap</a:t>
            </a:r>
            <a:r>
              <a:rPr lang="en-GB" sz="2000" b="1" dirty="0" smtClean="0"/>
              <a:t>:</a:t>
            </a:r>
          </a:p>
          <a:p>
            <a:endParaRPr lang="en-GB" sz="1200" b="1" dirty="0">
              <a:solidFill>
                <a:srgbClr val="0000FF"/>
              </a:solidFill>
            </a:endParaRPr>
          </a:p>
          <a:p>
            <a:r>
              <a:rPr lang="en-GB" sz="1200" b="1" dirty="0" smtClean="0">
                <a:solidFill>
                  <a:srgbClr val="0000FF"/>
                </a:solidFill>
              </a:rPr>
              <a:t>EMCAL available space: </a:t>
            </a:r>
          </a:p>
          <a:p>
            <a:r>
              <a:rPr lang="en-GB" sz="1200" b="1" dirty="0" smtClean="0">
                <a:solidFill>
                  <a:srgbClr val="0000FF"/>
                </a:solidFill>
              </a:rPr>
              <a:t>z=8m to z= 9.1m 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00FF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 smtClean="0">
                <a:solidFill>
                  <a:srgbClr val="0000FF"/>
                </a:solidFill>
              </a:rPr>
              <a:t> 1.1m</a:t>
            </a:r>
            <a:endParaRPr lang="en-GB" sz="1200" b="1" dirty="0">
              <a:solidFill>
                <a:srgbClr val="0000FF"/>
              </a:solidFill>
            </a:endParaRPr>
          </a:p>
          <a:p>
            <a:endParaRPr lang="en-GB" sz="1200" b="1" dirty="0" smtClean="0">
              <a:solidFill>
                <a:scrgbClr r="0" g="0" b="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HCAL available space:</a:t>
            </a:r>
          </a:p>
          <a:p>
            <a:r>
              <a:rPr lang="en-GB" sz="1200" b="1" dirty="0" smtClean="0">
                <a:solidFill>
                  <a:srgbClr val="008000"/>
                </a:solidFill>
              </a:rPr>
              <a:t>z= 9.1m to z=11.5m 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 smtClean="0">
                <a:solidFill>
                  <a:srgbClr val="008000"/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rgbClr val="008000"/>
                </a:solidFill>
                <a:sym typeface="Wingdings"/>
              </a:rPr>
              <a:t>=2.4m</a:t>
            </a:r>
          </a:p>
          <a:p>
            <a:endParaRPr lang="en-GB" sz="1200" b="1" dirty="0">
              <a:solidFill>
                <a:srgbClr val="FFFF00"/>
              </a:solidFill>
              <a:sym typeface="Wingdings"/>
            </a:endParaRPr>
          </a:p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Muon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available space:</a:t>
            </a:r>
          </a:p>
          <a:p>
            <a:r>
              <a:rPr lang="en-GB" sz="1200" b="1" dirty="0">
                <a:solidFill>
                  <a:schemeClr val="accent6">
                    <a:lumMod val="50000"/>
                  </a:schemeClr>
                </a:solidFill>
                <a:sym typeface="Wingdings"/>
              </a:rPr>
              <a:t>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= 11.5m to z= 14.8m  </a:t>
            </a:r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dz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  <a:sym typeface="Wingdings"/>
              </a:rPr>
              <a:t> = 3.3m</a:t>
            </a:r>
          </a:p>
          <a:p>
            <a:endParaRPr lang="en-GB" sz="1200" b="1" dirty="0" smtClean="0">
              <a:sym typeface="Wingdings"/>
            </a:endParaRPr>
          </a:p>
          <a:p>
            <a:endParaRPr lang="en-GB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166713" y="2354396"/>
            <a:ext cx="7537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L* = 40m</a:t>
            </a:r>
            <a:endParaRPr lang="en-GB" sz="12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6372200" y="2492896"/>
            <a:ext cx="792088" cy="40891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5636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827584" y="713442"/>
            <a:ext cx="6840760" cy="4924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The gap between the two solenoid coils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Cryostat of Twin Solenoid and Dipole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Dimensions of Tracker/ECAL/HCAL</a:t>
            </a: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Use a long </a:t>
            </a:r>
            <a:r>
              <a:rPr lang="en-GB" b="1" dirty="0" err="1" smtClean="0">
                <a:solidFill>
                  <a:srgbClr val="000090"/>
                </a:solidFill>
              </a:rPr>
              <a:t>TileCal</a:t>
            </a:r>
            <a:r>
              <a:rPr lang="en-GB" b="1" dirty="0" smtClean="0">
                <a:solidFill>
                  <a:srgbClr val="000090"/>
                </a:solidFill>
              </a:rPr>
              <a:t> Barrel and assume </a:t>
            </a:r>
            <a:r>
              <a:rPr lang="en-GB" b="1" dirty="0" err="1" smtClean="0">
                <a:solidFill>
                  <a:srgbClr val="000090"/>
                </a:solidFill>
              </a:rPr>
              <a:t>Larg</a:t>
            </a:r>
            <a:r>
              <a:rPr lang="en-GB" b="1" dirty="0" smtClean="0">
                <a:solidFill>
                  <a:srgbClr val="000090"/>
                </a:solidFill>
              </a:rPr>
              <a:t>/</a:t>
            </a:r>
            <a:r>
              <a:rPr lang="en-GB" b="1" dirty="0" err="1" smtClean="0">
                <a:solidFill>
                  <a:srgbClr val="000090"/>
                </a:solidFill>
              </a:rPr>
              <a:t>Silicon+absorber</a:t>
            </a:r>
            <a:r>
              <a:rPr lang="en-GB" b="1" dirty="0" smtClean="0">
                <a:solidFill>
                  <a:srgbClr val="000090"/>
                </a:solidFill>
              </a:rPr>
              <a:t> </a:t>
            </a:r>
            <a:r>
              <a:rPr lang="en-GB" b="1" dirty="0" smtClean="0">
                <a:solidFill>
                  <a:srgbClr val="000090"/>
                </a:solidFill>
              </a:rPr>
              <a:t>for the </a:t>
            </a:r>
            <a:r>
              <a:rPr lang="en-GB" b="1" dirty="0" err="1" smtClean="0">
                <a:solidFill>
                  <a:srgbClr val="000090"/>
                </a:solidFill>
              </a:rPr>
              <a:t>endcap</a:t>
            </a:r>
            <a:endParaRPr lang="en-GB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r>
              <a:rPr lang="en-GB" b="1" dirty="0" smtClean="0">
                <a:solidFill>
                  <a:srgbClr val="000090"/>
                </a:solidFill>
              </a:rPr>
              <a:t>L* for inclusion of the compensator magnet and infrastructure between TAS and Triplet.</a:t>
            </a:r>
          </a:p>
          <a:p>
            <a:pPr marL="285750" indent="-285750">
              <a:buFontTx/>
              <a:buChar char="•"/>
            </a:pPr>
            <a:endParaRPr lang="en-GB" b="1" dirty="0" smtClean="0">
              <a:solidFill>
                <a:srgbClr val="000090"/>
              </a:solidFill>
            </a:endParaRPr>
          </a:p>
          <a:p>
            <a:pPr marL="285750" indent="-285750">
              <a:buFontTx/>
              <a:buChar char="•"/>
            </a:pPr>
            <a:endParaRPr lang="en-GB" b="1" dirty="0">
              <a:solidFill>
                <a:srgbClr val="000090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600" b="1" dirty="0" smtClean="0">
                <a:solidFill>
                  <a:srgbClr val="008000"/>
                </a:solidFill>
                <a:sym typeface="Wingdings"/>
              </a:rPr>
              <a:t>This </a:t>
            </a:r>
            <a:r>
              <a:rPr lang="en-GB" sz="1600" b="1" dirty="0" smtClean="0">
                <a:solidFill>
                  <a:srgbClr val="008000"/>
                </a:solidFill>
                <a:sym typeface="Wingdings"/>
              </a:rPr>
              <a:t>is a list of things where work is in </a:t>
            </a:r>
            <a:r>
              <a:rPr lang="en-GB" sz="1600" b="1" dirty="0" smtClean="0">
                <a:solidFill>
                  <a:srgbClr val="008000"/>
                </a:solidFill>
                <a:sym typeface="Wingdings"/>
              </a:rPr>
              <a:t>progress</a:t>
            </a:r>
          </a:p>
          <a:p>
            <a:pPr marL="285750" indent="-285750">
              <a:buFont typeface="Wingdings" charset="0"/>
              <a:buChar char="à"/>
            </a:pPr>
            <a:endParaRPr lang="en-GB" sz="1600" b="1" dirty="0" smtClean="0">
              <a:solidFill>
                <a:srgbClr val="00800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The </a:t>
            </a: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impact will be on radiation studies and machine optics, but not on the </a:t>
            </a: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detector performance </a:t>
            </a:r>
            <a:r>
              <a:rPr lang="en-GB" sz="1600" b="1" dirty="0" err="1" smtClean="0">
                <a:solidFill>
                  <a:srgbClr val="000090"/>
                </a:solidFill>
                <a:sym typeface="Wingdings"/>
              </a:rPr>
              <a:t>parametrization</a:t>
            </a:r>
            <a:r>
              <a:rPr lang="en-GB" sz="1600" b="1" dirty="0" smtClean="0">
                <a:solidFill>
                  <a:srgbClr val="000090"/>
                </a:solidFill>
                <a:sym typeface="Wingdings"/>
              </a:rPr>
              <a:t> for physics studies</a:t>
            </a:r>
          </a:p>
          <a:p>
            <a:endParaRPr lang="en-GB" sz="1600" b="1" dirty="0" smtClean="0">
              <a:solidFill>
                <a:srgbClr val="008000"/>
              </a:solidFill>
              <a:sym typeface="Wingding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4462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A few points of the baseline geometry are under revision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73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Twin Solenoid Size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4</a:t>
            </a:fld>
            <a:endParaRPr lang="en-GB"/>
          </a:p>
        </p:txBody>
      </p:sp>
      <p:grpSp>
        <p:nvGrpSpPr>
          <p:cNvPr id="12" name="Group 11"/>
          <p:cNvGrpSpPr/>
          <p:nvPr/>
        </p:nvGrpSpPr>
        <p:grpSpPr>
          <a:xfrm>
            <a:off x="179512" y="496818"/>
            <a:ext cx="6058798" cy="3109687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" name="TextBox 5"/>
          <p:cNvSpPr txBox="1"/>
          <p:nvPr/>
        </p:nvSpPr>
        <p:spPr>
          <a:xfrm>
            <a:off x="179512" y="3638641"/>
            <a:ext cx="410445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The gap between the two solenoid coils that is currently around 5m is being minimized in order to reduce the overall system size. 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A smaller gap is fine for the </a:t>
            </a:r>
            <a:r>
              <a:rPr lang="en-GB" b="1" dirty="0" err="1" smtClean="0">
                <a:solidFill>
                  <a:srgbClr val="000090"/>
                </a:solidFill>
              </a:rPr>
              <a:t>muon</a:t>
            </a:r>
            <a:r>
              <a:rPr lang="en-GB" b="1" dirty="0" smtClean="0">
                <a:solidFill>
                  <a:srgbClr val="000090"/>
                </a:solidFill>
              </a:rPr>
              <a:t> measurement (Dec. 9</a:t>
            </a:r>
            <a:r>
              <a:rPr lang="en-GB" b="1" baseline="30000" dirty="0" smtClean="0">
                <a:solidFill>
                  <a:srgbClr val="000090"/>
                </a:solidFill>
              </a:rPr>
              <a:t>th</a:t>
            </a:r>
            <a:r>
              <a:rPr lang="en-GB" b="1" dirty="0" smtClean="0">
                <a:solidFill>
                  <a:srgbClr val="000090"/>
                </a:solidFill>
              </a:rPr>
              <a:t> meeting).</a:t>
            </a:r>
          </a:p>
          <a:p>
            <a:endParaRPr lang="en-GB" b="1" dirty="0">
              <a:solidFill>
                <a:srgbClr val="000090"/>
              </a:solidFill>
            </a:endParaRPr>
          </a:p>
          <a:p>
            <a:r>
              <a:rPr lang="en-GB" b="1" dirty="0" smtClean="0">
                <a:solidFill>
                  <a:srgbClr val="000090"/>
                </a:solidFill>
              </a:rPr>
              <a:t>Impact on </a:t>
            </a:r>
            <a:r>
              <a:rPr lang="en-GB" b="1" dirty="0" smtClean="0">
                <a:solidFill>
                  <a:srgbClr val="000090"/>
                </a:solidFill>
              </a:rPr>
              <a:t>shaft size, cavern </a:t>
            </a:r>
            <a:r>
              <a:rPr lang="en-GB" b="1" dirty="0" smtClean="0">
                <a:solidFill>
                  <a:srgbClr val="000090"/>
                </a:solidFill>
              </a:rPr>
              <a:t>size, cost …</a:t>
            </a:r>
            <a:endParaRPr lang="en-GB" b="1" dirty="0" smtClean="0">
              <a:solidFill>
                <a:srgbClr val="00009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0556" y="1853105"/>
            <a:ext cx="4536504" cy="4370859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 flipV="1">
            <a:off x="6486990" y="2335532"/>
            <a:ext cx="1864006" cy="1800200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7198868" y="1853105"/>
            <a:ext cx="189381" cy="1562547"/>
          </a:xfrm>
          <a:prstGeom prst="lin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>
            <a:spLocks noChangeAspect="1"/>
          </p:cNvSpPr>
          <p:nvPr/>
        </p:nvSpPr>
        <p:spPr>
          <a:xfrm>
            <a:off x="5470676" y="3073374"/>
            <a:ext cx="2088212" cy="20882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5245771" y="2830511"/>
            <a:ext cx="2555977" cy="2556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Arc 17"/>
          <p:cNvSpPr/>
          <p:nvPr/>
        </p:nvSpPr>
        <p:spPr>
          <a:xfrm rot="20641360">
            <a:off x="7251138" y="1696752"/>
            <a:ext cx="1080120" cy="996520"/>
          </a:xfrm>
          <a:prstGeom prst="arc">
            <a:avLst/>
          </a:prstGeom>
          <a:ln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90956" y="1387718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90"/>
                </a:solidFill>
                <a:latin typeface="Calibri"/>
              </a:rPr>
              <a:t>θ</a:t>
            </a:r>
            <a:endParaRPr lang="en-GB" dirty="0">
              <a:solidFill>
                <a:srgbClr val="00009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403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5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1654" t="13203" r="20582" b="16754"/>
          <a:stretch/>
        </p:blipFill>
        <p:spPr>
          <a:xfrm>
            <a:off x="2664390" y="764704"/>
            <a:ext cx="5701907" cy="380095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Solenoid and Dipole Cryostat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5020783"/>
            <a:ext cx="6971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0090"/>
                </a:solidFill>
              </a:rPr>
              <a:t>The geometry for the radiation calculation does for now only assume the cold mass (</a:t>
            </a:r>
            <a:r>
              <a:rPr lang="en-GB" b="1" dirty="0" err="1" smtClean="0">
                <a:solidFill>
                  <a:srgbClr val="000090"/>
                </a:solidFill>
              </a:rPr>
              <a:t>Aluminum</a:t>
            </a:r>
            <a:r>
              <a:rPr lang="en-GB" b="1" dirty="0" smtClean="0">
                <a:solidFill>
                  <a:srgbClr val="000090"/>
                </a:solidFill>
              </a:rPr>
              <a:t>) and not the cryostats. </a:t>
            </a:r>
          </a:p>
          <a:p>
            <a:r>
              <a:rPr lang="en-GB" b="1" dirty="0" smtClean="0">
                <a:solidFill>
                  <a:srgbClr val="000090"/>
                </a:solidFill>
                <a:sym typeface="Wingdings"/>
              </a:rPr>
              <a:t> To be implemented.</a:t>
            </a:r>
            <a:endParaRPr lang="en-GB" b="1" dirty="0" smtClean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210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FCC_120_module_V2"/>
          <p:cNvPicPr>
            <a:picLocks noChangeAspect="1" noChangeArrowheads="1"/>
          </p:cNvPicPr>
          <p:nvPr/>
        </p:nvPicPr>
        <p:blipFill rotWithShape="1">
          <a:blip r:embed="rId2"/>
          <a:srcRect t="18112" r="10623" b="11437"/>
          <a:stretch/>
        </p:blipFill>
        <p:spPr bwMode="auto">
          <a:xfrm>
            <a:off x="2663280" y="836712"/>
            <a:ext cx="6480720" cy="304749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95536" y="4221088"/>
            <a:ext cx="77764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GB" b="1" dirty="0" err="1" smtClean="0">
                <a:solidFill>
                  <a:srgbClr val="0000FF"/>
                </a:solidFill>
              </a:rPr>
              <a:t>Rmin</a:t>
            </a:r>
            <a:r>
              <a:rPr lang="en-GB" b="1" dirty="0" smtClean="0">
                <a:solidFill>
                  <a:srgbClr val="0000FF"/>
                </a:solidFill>
              </a:rPr>
              <a:t>=3.5m </a:t>
            </a:r>
            <a:r>
              <a:rPr lang="en-GB" dirty="0" smtClean="0"/>
              <a:t>(OR 3.4m IF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 smtClean="0"/>
              <a:t>calo+</a:t>
            </a:r>
            <a:r>
              <a:rPr lang="en-GB" dirty="0" err="1"/>
              <a:t>tracker</a:t>
            </a:r>
            <a:r>
              <a:rPr lang="en-GB" dirty="0"/>
              <a:t> </a:t>
            </a:r>
            <a:r>
              <a:rPr lang="en-GB" dirty="0" smtClean="0"/>
              <a:t>&lt;2</a:t>
            </a:r>
            <a:r>
              <a:rPr lang="en-GB" dirty="0" smtClean="0">
                <a:latin typeface="Symbol" charset="2"/>
                <a:cs typeface="Symbol" charset="2"/>
              </a:rPr>
              <a:t>l). </a:t>
            </a:r>
            <a:r>
              <a:rPr lang="en-GB" dirty="0" smtClean="0">
                <a:latin typeface="+mn-lt"/>
                <a:cs typeface="Symbol" charset="2"/>
              </a:rPr>
              <a:t>Need</a:t>
            </a:r>
            <a:r>
              <a:rPr lang="en-GB" dirty="0" smtClean="0"/>
              <a:t> to keep 12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 in total… </a:t>
            </a:r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Rout =5.8m </a:t>
            </a:r>
            <a:r>
              <a:rPr lang="en-GB" dirty="0" smtClean="0"/>
              <a:t>(with </a:t>
            </a:r>
            <a:r>
              <a:rPr lang="en-GB" dirty="0"/>
              <a:t>supports and </a:t>
            </a:r>
            <a:r>
              <a:rPr lang="en-GB" dirty="0" err="1" smtClean="0"/>
              <a:t>Xbars</a:t>
            </a:r>
            <a:r>
              <a:rPr lang="en-GB" dirty="0" smtClean="0"/>
              <a:t>). Need 20cm for supports/rails at least…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Depth active cells = 207 cm = 10</a:t>
            </a:r>
            <a:r>
              <a:rPr lang="en-GB" dirty="0">
                <a:latin typeface="Symbol" charset="2"/>
                <a:cs typeface="Symbol" charset="2"/>
              </a:rPr>
              <a:t>l</a:t>
            </a:r>
            <a:r>
              <a:rPr lang="en-GB" dirty="0"/>
              <a:t> </a:t>
            </a:r>
            <a:r>
              <a:rPr lang="en-GB" dirty="0" smtClean="0"/>
              <a:t>(;1</a:t>
            </a:r>
            <a:r>
              <a:rPr lang="en-GB" dirty="0" smtClean="0">
                <a:latin typeface="Symbol" charset="2"/>
                <a:cs typeface="Symbol" charset="2"/>
              </a:rPr>
              <a:t>l</a:t>
            </a:r>
            <a:r>
              <a:rPr lang="en-GB" dirty="0" smtClean="0"/>
              <a:t>=</a:t>
            </a:r>
            <a:r>
              <a:rPr lang="en-GB" dirty="0"/>
              <a:t>20.7cm ). </a:t>
            </a:r>
            <a:endParaRPr lang="en-GB" dirty="0" smtClean="0"/>
          </a:p>
          <a:p>
            <a:pPr marL="285750" indent="-285750">
              <a:buFont typeface="Arial"/>
              <a:buChar char="•"/>
            </a:pPr>
            <a:r>
              <a:rPr lang="en-GB" b="1" dirty="0" smtClean="0">
                <a:solidFill>
                  <a:srgbClr val="0000FF"/>
                </a:solidFill>
              </a:rPr>
              <a:t>Depth Outer Supports=20cm </a:t>
            </a:r>
            <a:r>
              <a:rPr lang="en-GB" dirty="0" smtClean="0"/>
              <a:t>(15cm girder+5cm </a:t>
            </a:r>
            <a:r>
              <a:rPr lang="en-GB" dirty="0" err="1" smtClean="0"/>
              <a:t>Xbars</a:t>
            </a:r>
            <a:r>
              <a:rPr lang="en-GB" dirty="0" smtClean="0"/>
              <a:t>)</a:t>
            </a:r>
          </a:p>
          <a:p>
            <a:endParaRPr lang="en-GB" sz="8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FF0000"/>
                </a:solidFill>
              </a:rPr>
              <a:t>Tilecal</a:t>
            </a:r>
            <a:r>
              <a:rPr lang="en-GB" sz="2000" b="1" dirty="0" smtClean="0">
                <a:solidFill>
                  <a:srgbClr val="FF0000"/>
                </a:solidFill>
              </a:rPr>
              <a:t> Module Size 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198" y="692696"/>
            <a:ext cx="23580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Baseline:</a:t>
            </a:r>
          </a:p>
          <a:p>
            <a:pPr lvl="0"/>
            <a:endParaRPr lang="en-GB" sz="1200" b="1" dirty="0">
              <a:solidFill>
                <a:srgbClr val="FF0000"/>
              </a:solidFill>
            </a:endParaRPr>
          </a:p>
          <a:p>
            <a:pPr lvl="0"/>
            <a:r>
              <a:rPr lang="en-GB" sz="1200" b="1" dirty="0" smtClean="0">
                <a:solidFill>
                  <a:srgbClr val="FF0000"/>
                </a:solidFill>
              </a:rPr>
              <a:t>Tracker </a:t>
            </a:r>
            <a:r>
              <a:rPr lang="en-GB" sz="1200" b="1" dirty="0">
                <a:solidFill>
                  <a:srgbClr val="FF0000"/>
                </a:solidFill>
              </a:rPr>
              <a:t>available space:</a:t>
            </a:r>
          </a:p>
          <a:p>
            <a:pPr lvl="0"/>
            <a:r>
              <a:rPr lang="en-GB" sz="1200" b="1" dirty="0">
                <a:solidFill>
                  <a:srgbClr val="FF0000"/>
                </a:solidFill>
              </a:rPr>
              <a:t>R=2.1cm to R=2.5m, L=8m</a:t>
            </a:r>
          </a:p>
          <a:p>
            <a:pPr lvl="0"/>
            <a:endParaRPr lang="en-GB" sz="1200" b="1" dirty="0">
              <a:solidFill>
                <a:srgbClr val="000090"/>
              </a:solidFill>
            </a:endParaRPr>
          </a:p>
          <a:p>
            <a:pPr lvl="0"/>
            <a:r>
              <a:rPr lang="en-GB" sz="1200" b="1" dirty="0">
                <a:solidFill>
                  <a:srgbClr val="0000FF"/>
                </a:solidFill>
              </a:rPr>
              <a:t>EMCAL available space: </a:t>
            </a:r>
          </a:p>
          <a:p>
            <a:pPr lvl="0"/>
            <a:r>
              <a:rPr lang="en-GB" sz="1200" b="1" dirty="0">
                <a:solidFill>
                  <a:srgbClr val="0000FF"/>
                </a:solidFill>
              </a:rPr>
              <a:t>R=2.5m to R= 3.6m </a:t>
            </a:r>
            <a:r>
              <a:rPr lang="en-GB" sz="1200" b="1" dirty="0">
                <a:solidFill>
                  <a:srgbClr val="0000FF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srgbClr val="0000FF"/>
                </a:solidFill>
                <a:sym typeface="Wingdings"/>
              </a:rPr>
              <a:t>dR</a:t>
            </a:r>
            <a:r>
              <a:rPr lang="en-GB" sz="1200" b="1" dirty="0">
                <a:solidFill>
                  <a:srgbClr val="0000FF"/>
                </a:solidFill>
                <a:sym typeface="Wingdings"/>
              </a:rPr>
              <a:t>=</a:t>
            </a:r>
            <a:r>
              <a:rPr lang="en-GB" sz="1200" b="1" dirty="0">
                <a:solidFill>
                  <a:srgbClr val="0000FF"/>
                </a:solidFill>
              </a:rPr>
              <a:t> 1.1m</a:t>
            </a:r>
          </a:p>
          <a:p>
            <a:pPr lvl="0"/>
            <a:endParaRPr lang="en-GB" sz="1200" b="1" dirty="0">
              <a:solidFill>
                <a:scrgbClr r="0" g="0" b="0"/>
              </a:solidFill>
            </a:endParaRPr>
          </a:p>
          <a:p>
            <a:pPr lvl="0"/>
            <a:r>
              <a:rPr lang="en-GB" sz="1200" b="1" dirty="0">
                <a:solidFill>
                  <a:srgbClr val="008000"/>
                </a:solidFill>
              </a:rPr>
              <a:t>HCAL available space:</a:t>
            </a:r>
          </a:p>
          <a:p>
            <a:pPr lvl="0"/>
            <a:r>
              <a:rPr lang="en-GB" sz="1200" b="1" dirty="0">
                <a:solidFill>
                  <a:srgbClr val="008000"/>
                </a:solidFill>
              </a:rPr>
              <a:t>R= 3.6m to R=6.0m </a:t>
            </a:r>
            <a:r>
              <a:rPr lang="en-GB" sz="1200" b="1" dirty="0">
                <a:solidFill>
                  <a:srgbClr val="008000"/>
                </a:solidFill>
                <a:sym typeface="Wingdings"/>
              </a:rPr>
              <a:t> </a:t>
            </a:r>
            <a:r>
              <a:rPr lang="en-GB" sz="1200" b="1" dirty="0" err="1">
                <a:solidFill>
                  <a:srgbClr val="008000"/>
                </a:solidFill>
                <a:sym typeface="Wingdings"/>
              </a:rPr>
              <a:t>dR</a:t>
            </a:r>
            <a:r>
              <a:rPr lang="en-GB" sz="1200" b="1" dirty="0">
                <a:solidFill>
                  <a:srgbClr val="008000"/>
                </a:solidFill>
                <a:sym typeface="Wingdings"/>
              </a:rPr>
              <a:t>=2.4m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259632" y="3212976"/>
            <a:ext cx="11875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82372" y="3028310"/>
            <a:ext cx="93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Update: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117965" y="5733256"/>
            <a:ext cx="69044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00090"/>
                </a:solidFill>
                <a:sym typeface="Wingdings"/>
              </a:rPr>
              <a:t> </a:t>
            </a:r>
            <a:r>
              <a:rPr lang="en-GB" b="1" dirty="0" smtClean="0">
                <a:solidFill>
                  <a:srgbClr val="000090"/>
                </a:solidFill>
                <a:sym typeface="Wingdings"/>
              </a:rPr>
              <a:t>Look at realistic assumptions of EMCAL and adapt tracker and ECAL</a:t>
            </a:r>
            <a:endParaRPr lang="en-GB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950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04248" y="6376243"/>
            <a:ext cx="2133600" cy="365125"/>
          </a:xfrm>
        </p:spPr>
        <p:txBody>
          <a:bodyPr/>
          <a:lstStyle/>
          <a:p>
            <a:fld id="{9AADDB96-2EE3-1B47-8448-878AE1CFC81F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67136" y="91641"/>
            <a:ext cx="7357842" cy="3578299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2" name="Trapezoid 1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1387580" y="2947845"/>
            <a:ext cx="7357842" cy="3578299"/>
            <a:chOff x="1259632" y="513839"/>
            <a:chExt cx="5907081" cy="3023653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15" name="Group 14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16" name="Trapezoid 15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18" name="Trapezoid 17"/>
          <p:cNvSpPr/>
          <p:nvPr/>
        </p:nvSpPr>
        <p:spPr>
          <a:xfrm rot="5400000">
            <a:off x="2931800" y="5200489"/>
            <a:ext cx="432048" cy="342694"/>
          </a:xfrm>
          <a:prstGeom prst="trapezoid">
            <a:avLst>
              <a:gd name="adj" fmla="val 16437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1554971" y="4896403"/>
            <a:ext cx="1764200" cy="396048"/>
          </a:xfrm>
          <a:prstGeom prst="rect">
            <a:avLst/>
          </a:prstGeom>
          <a:solidFill>
            <a:srgbClr val="80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1511152" y="5989316"/>
            <a:ext cx="70711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Radiation load for the (scintillator based) </a:t>
            </a:r>
            <a:r>
              <a:rPr lang="en-GB" sz="1200" b="1" dirty="0" err="1" smtClean="0">
                <a:solidFill>
                  <a:srgbClr val="000090"/>
                </a:solidFill>
              </a:rPr>
              <a:t>TileCal</a:t>
            </a:r>
            <a:r>
              <a:rPr lang="en-GB" sz="1200" b="1" dirty="0" smtClean="0">
                <a:solidFill>
                  <a:srgbClr val="000090"/>
                </a:solidFill>
              </a:rPr>
              <a:t> barrel seems excessive.</a:t>
            </a:r>
          </a:p>
          <a:p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 </a:t>
            </a:r>
            <a:r>
              <a:rPr lang="en-GB" sz="1200" b="1" dirty="0" smtClean="0">
                <a:solidFill>
                  <a:srgbClr val="000090"/>
                </a:solidFill>
              </a:rPr>
              <a:t>long </a:t>
            </a:r>
            <a:r>
              <a:rPr lang="en-GB" sz="1200" b="1" dirty="0" err="1" smtClean="0">
                <a:solidFill>
                  <a:srgbClr val="000090"/>
                </a:solidFill>
              </a:rPr>
              <a:t>TileCal</a:t>
            </a:r>
            <a:r>
              <a:rPr lang="en-GB" sz="1200" b="1" dirty="0" smtClean="0">
                <a:solidFill>
                  <a:srgbClr val="000090"/>
                </a:solidFill>
              </a:rPr>
              <a:t> Barrel and make the </a:t>
            </a:r>
            <a:r>
              <a:rPr lang="en-GB" sz="1200" b="1" dirty="0" err="1" smtClean="0">
                <a:solidFill>
                  <a:srgbClr val="000090"/>
                </a:solidFill>
              </a:rPr>
              <a:t>hadronic</a:t>
            </a:r>
            <a:r>
              <a:rPr lang="en-GB" sz="1200" b="1" dirty="0" smtClean="0">
                <a:solidFill>
                  <a:srgbClr val="000090"/>
                </a:solidFill>
              </a:rPr>
              <a:t> end-cap with same technology as EMCAL (</a:t>
            </a:r>
            <a:r>
              <a:rPr lang="en-GB" sz="1200" b="1" dirty="0" err="1" smtClean="0">
                <a:solidFill>
                  <a:srgbClr val="000090"/>
                </a:solidFill>
              </a:rPr>
              <a:t>LArg</a:t>
            </a:r>
            <a:r>
              <a:rPr lang="en-GB" sz="1200" b="1" dirty="0" smtClean="0">
                <a:solidFill>
                  <a:srgbClr val="000090"/>
                </a:solidFill>
              </a:rPr>
              <a:t>/</a:t>
            </a:r>
            <a:r>
              <a:rPr lang="en-GB" sz="1200" b="1" dirty="0" err="1" smtClean="0">
                <a:solidFill>
                  <a:srgbClr val="000090"/>
                </a:solidFill>
              </a:rPr>
              <a:t>Si+absorber</a:t>
            </a:r>
            <a:r>
              <a:rPr lang="en-GB" sz="1200" b="1" dirty="0" smtClean="0">
                <a:solidFill>
                  <a:srgbClr val="000090"/>
                </a:solidFill>
              </a:rPr>
              <a:t>/…)</a:t>
            </a:r>
            <a:endParaRPr lang="en-GB" sz="1200" b="1" dirty="0">
              <a:solidFill>
                <a:srgbClr val="00009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-27384"/>
            <a:ext cx="5508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Long </a:t>
            </a:r>
            <a:r>
              <a:rPr lang="en-GB" sz="2000" b="1" dirty="0" err="1" smtClean="0">
                <a:solidFill>
                  <a:srgbClr val="FF0000"/>
                </a:solidFill>
              </a:rPr>
              <a:t>TileCal</a:t>
            </a:r>
            <a:r>
              <a:rPr lang="en-GB" sz="2000" b="1" dirty="0" smtClean="0">
                <a:solidFill>
                  <a:srgbClr val="FF0000"/>
                </a:solidFill>
              </a:rPr>
              <a:t> Barrel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3939" y="1693395"/>
            <a:ext cx="992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Baseline</a:t>
            </a:r>
            <a:endParaRPr lang="en-GB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51520" y="4631976"/>
            <a:ext cx="893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Update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4283968" y="908720"/>
            <a:ext cx="374441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Radiation studies show that radiation load is excessive for the </a:t>
            </a:r>
            <a:r>
              <a:rPr lang="en-GB" sz="1200" b="1" dirty="0" err="1" smtClean="0">
                <a:solidFill>
                  <a:srgbClr val="000090"/>
                </a:solidFill>
              </a:rPr>
              <a:t>Tilecal</a:t>
            </a:r>
            <a:r>
              <a:rPr lang="en-GB" sz="1200" b="1" dirty="0" smtClean="0">
                <a:solidFill>
                  <a:srgbClr val="000090"/>
                </a:solidFill>
              </a:rPr>
              <a:t> Technology in the HCAL end cap. </a:t>
            </a:r>
            <a:endParaRPr lang="en-GB" sz="1200" b="1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09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0" y="17381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L* and Compensators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4240537"/>
            <a:ext cx="82107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90"/>
                </a:solidFill>
              </a:rPr>
              <a:t>For the baseline geometry we assumed an L* of 40m = distance from the IP to the start of the magnetic field in the triplet. 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8000"/>
                </a:solidFill>
              </a:rPr>
              <a:t>Up </a:t>
            </a:r>
            <a:r>
              <a:rPr lang="en-GB" sz="1200" b="1" dirty="0" smtClean="0">
                <a:solidFill>
                  <a:srgbClr val="008000"/>
                </a:solidFill>
              </a:rPr>
              <a:t>to now </a:t>
            </a:r>
            <a:r>
              <a:rPr lang="en-GB" sz="1200" b="1" dirty="0">
                <a:solidFill>
                  <a:srgbClr val="008000"/>
                </a:solidFill>
              </a:rPr>
              <a:t>w</a:t>
            </a:r>
            <a:r>
              <a:rPr lang="en-GB" sz="1200" b="1" dirty="0" smtClean="0">
                <a:solidFill>
                  <a:srgbClr val="008000"/>
                </a:solidFill>
              </a:rPr>
              <a:t>e </a:t>
            </a:r>
            <a:r>
              <a:rPr lang="en-GB" sz="1200" b="1" dirty="0" smtClean="0">
                <a:solidFill>
                  <a:srgbClr val="008000"/>
                </a:solidFill>
              </a:rPr>
              <a:t>assumed a TAS of 3m length with no free gap between TAS and Triplet.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r>
              <a:rPr lang="en-GB" sz="1200" b="1" dirty="0" smtClean="0">
                <a:solidFill>
                  <a:srgbClr val="000090"/>
                </a:solidFill>
              </a:rPr>
              <a:t>We omitted necessary compensator magnets </a:t>
            </a:r>
            <a:r>
              <a:rPr lang="en-GB" sz="1200" b="1" dirty="0" smtClean="0">
                <a:solidFill>
                  <a:srgbClr val="000090"/>
                </a:solidFill>
              </a:rPr>
              <a:t>for the dipoles, that </a:t>
            </a:r>
            <a:r>
              <a:rPr lang="en-GB" sz="1200" b="1" dirty="0" smtClean="0">
                <a:solidFill>
                  <a:srgbClr val="000090"/>
                </a:solidFill>
              </a:rPr>
              <a:t>need to be </a:t>
            </a:r>
            <a:r>
              <a:rPr lang="en-GB" sz="1200" b="1" dirty="0" smtClean="0">
                <a:solidFill>
                  <a:srgbClr val="000090"/>
                </a:solidFill>
              </a:rPr>
              <a:t>placed between </a:t>
            </a:r>
            <a:r>
              <a:rPr lang="en-GB" sz="1200" b="1" dirty="0" smtClean="0">
                <a:solidFill>
                  <a:srgbClr val="000090"/>
                </a:solidFill>
              </a:rPr>
              <a:t>the dipole and the triplet.</a:t>
            </a:r>
          </a:p>
          <a:p>
            <a:endParaRPr lang="en-GB" sz="1200" b="1" dirty="0">
              <a:solidFill>
                <a:srgbClr val="000090"/>
              </a:solidFill>
            </a:endParaRPr>
          </a:p>
          <a:p>
            <a:pPr marL="285750" indent="-285750">
              <a:buFont typeface="Wingdings" charset="0"/>
              <a:buChar char="à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Increase L* to 45m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Leave 2m between TAS and Triplet</a:t>
            </a:r>
          </a:p>
          <a:p>
            <a:pPr marL="285750" indent="-285750">
              <a:buFont typeface="Wingdings" charset="0"/>
              <a:buChar char="à"/>
            </a:pP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8.5m 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envelope 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for a (normal conducting) dipole 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compensator + </a:t>
            </a:r>
            <a:r>
              <a:rPr lang="en-GB" sz="1200" b="1" dirty="0" err="1" smtClean="0">
                <a:solidFill>
                  <a:srgbClr val="000090"/>
                </a:solidFill>
                <a:sym typeface="Wingdings"/>
              </a:rPr>
              <a:t>beampipe</a:t>
            </a:r>
            <a:r>
              <a:rPr lang="en-GB" sz="1200" b="1" dirty="0" smtClean="0">
                <a:solidFill>
                  <a:srgbClr val="000090"/>
                </a:solidFill>
                <a:sym typeface="Wingdings"/>
              </a:rPr>
              <a:t> + infrastructure + …</a:t>
            </a:r>
            <a:endParaRPr lang="en-GB" sz="1200" b="1" dirty="0" smtClean="0">
              <a:solidFill>
                <a:srgbClr val="000090"/>
              </a:solidFill>
              <a:sym typeface="Wingdings"/>
            </a:endParaRPr>
          </a:p>
          <a:p>
            <a:pPr marL="285750" indent="-285750">
              <a:buFont typeface="Wingdings" charset="0"/>
              <a:buChar char="à"/>
            </a:pPr>
            <a:endParaRPr lang="en-GB" sz="1200" b="1" dirty="0" smtClean="0">
              <a:solidFill>
                <a:srgbClr val="00009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45450" y="404664"/>
            <a:ext cx="7272808" cy="3600400"/>
            <a:chOff x="1259632" y="513839"/>
            <a:chExt cx="5907081" cy="30236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59632" y="513839"/>
              <a:ext cx="5907081" cy="2569964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2708673" y="2655634"/>
              <a:ext cx="792088" cy="881858"/>
              <a:chOff x="2708673" y="2655634"/>
              <a:chExt cx="792088" cy="881858"/>
            </a:xfrm>
          </p:grpSpPr>
          <p:sp>
            <p:nvSpPr>
              <p:cNvPr id="10" name="Trapezoid 9"/>
              <p:cNvSpPr/>
              <p:nvPr/>
            </p:nvSpPr>
            <p:spPr>
              <a:xfrm rot="16200000">
                <a:off x="2644930" y="2888804"/>
                <a:ext cx="720080" cy="253740"/>
              </a:xfrm>
              <a:prstGeom prst="trapezoid">
                <a:avLst>
                  <a:gd name="adj" fmla="val 16686"/>
                </a:avLst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2708673" y="2961428"/>
                <a:ext cx="792088" cy="57606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12" name="Straight Arrow Connector 11"/>
          <p:cNvCxnSpPr/>
          <p:nvPr/>
        </p:nvCxnSpPr>
        <p:spPr>
          <a:xfrm flipV="1">
            <a:off x="5686892" y="3513337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436096" y="3778611"/>
            <a:ext cx="6516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31.5m</a:t>
            </a:r>
            <a:endParaRPr lang="en-GB" sz="1400" b="1" dirty="0"/>
          </a:p>
        </p:txBody>
      </p:sp>
      <p:sp>
        <p:nvSpPr>
          <p:cNvPr id="16" name="Rectangle 15"/>
          <p:cNvSpPr/>
          <p:nvPr/>
        </p:nvSpPr>
        <p:spPr>
          <a:xfrm>
            <a:off x="7750696" y="3378633"/>
            <a:ext cx="936104" cy="122375"/>
          </a:xfrm>
          <a:prstGeom prst="rect">
            <a:avLst/>
          </a:prstGeom>
          <a:solidFill>
            <a:srgbClr val="80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948263" y="3384438"/>
            <a:ext cx="514415" cy="117418"/>
          </a:xfrm>
          <a:prstGeom prst="rect">
            <a:avLst/>
          </a:prstGeom>
          <a:solidFill>
            <a:srgbClr val="FF66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5678690" y="3385087"/>
            <a:ext cx="1269573" cy="11676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6979455" y="3525666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728659" y="3778611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40m</a:t>
            </a:r>
            <a:endParaRPr lang="en-GB" sz="1400" b="1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771543" y="3501008"/>
            <a:ext cx="1" cy="28871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520747" y="3778611"/>
            <a:ext cx="5127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/>
              <a:t>45m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val="344132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ADDB96-2EE3-1B47-8448-878AE1CFC81F}" type="slidenum">
              <a:rPr lang="en-GB" smtClean="0"/>
              <a:t>9</a:t>
            </a:fld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482" y="116632"/>
            <a:ext cx="8462596" cy="635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69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15391</TotalTime>
  <Words>1015</Words>
  <Application>Microsoft Macintosh PowerPoint</Application>
  <PresentationFormat>On-screen Show (4:3)</PresentationFormat>
  <Paragraphs>191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Werner Riegler</dc:creator>
  <cp:lastModifiedBy>Werner Riegler</cp:lastModifiedBy>
  <cp:revision>674</cp:revision>
  <dcterms:created xsi:type="dcterms:W3CDTF">2015-08-17T10:23:46Z</dcterms:created>
  <dcterms:modified xsi:type="dcterms:W3CDTF">2016-01-22T13:02:30Z</dcterms:modified>
</cp:coreProperties>
</file>