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14"/>
  </p:notesMasterIdLst>
  <p:handoutMasterIdLst>
    <p:handoutMasterId r:id="rId15"/>
  </p:handoutMasterIdLst>
  <p:sldIdLst>
    <p:sldId id="290" r:id="rId4"/>
    <p:sldId id="341" r:id="rId5"/>
    <p:sldId id="342" r:id="rId6"/>
    <p:sldId id="297" r:id="rId7"/>
    <p:sldId id="335" r:id="rId8"/>
    <p:sldId id="336" r:id="rId9"/>
    <p:sldId id="337" r:id="rId10"/>
    <p:sldId id="338" r:id="rId11"/>
    <p:sldId id="339" r:id="rId12"/>
    <p:sldId id="34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8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6" autoAdjust="0"/>
    <p:restoredTop sz="99615" autoAdjust="0"/>
  </p:normalViewPr>
  <p:slideViewPr>
    <p:cSldViewPr snapToObjects="1">
      <p:cViewPr>
        <p:scale>
          <a:sx n="134" d="100"/>
          <a:sy n="134" d="100"/>
        </p:scale>
        <p:origin x="-1152" y="-5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FDD79-FBCC-E94C-A55D-3799B8236B38}" type="datetimeFigureOut">
              <a:rPr lang="en-US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44D74-D6B6-7445-93EE-224766B49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36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B4603-3191-1540-BE4C-8C2094EB484D}" type="datetimeFigureOut">
              <a:rPr lang="en-US" smtClean="0"/>
              <a:t>18/03/2016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B7F83-1C7C-A24E-B743-E9F05323EA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66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753D-7115-454D-A59F-105F448266DD}" type="datetime1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08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03B6-1343-5847-A960-D6A817FC6BA6}" type="datetime1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67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547D-BD50-5C4B-AD6D-E5762CAAD124}" type="datetime1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53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7746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1499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519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3269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49805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0777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6198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62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C809-D9FF-D446-8567-2707C66EE8B7}" type="datetime1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289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9674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6149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4228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EB9A67-3FAD-A14A-9266-E74E24316687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9827D-ED98-FD43-AEC6-F9D100BE623C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9788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2ED762-EF14-DB4B-BFA0-C5ABC4AC0DB4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AFADC-CEB4-3A42-A3AD-F6FF759C1DEE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34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6A578F-6634-EB44-B442-3DEC1BB3CA24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4D5D1-439F-1D40-8420-2B4B153D60DC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173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C06CDC-5AA0-CE4D-BECC-A65D26E03D74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FC286-3580-2345-9859-14D392D3AFEE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2984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1D5D82-A650-F54C-859A-DBD1789B0A40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B2546-D818-4546-A013-9076DE00B146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982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62B21B-1A02-D14B-B5F7-72756877D9AB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22B11-3557-AE4D-871F-61C727838B3E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660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510372-1A75-F143-9B69-3C7EED1F55A0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E9292-18C9-934B-9798-93A5ED7E46A4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95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D8AC-E6AF-9943-A090-9218125ED033}" type="datetime1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958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D67BC2-9FAF-6749-88C2-28CF8CB4C619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351F0-B7DA-834B-98CA-28D786D17195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430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DCB1C7-C8F6-C048-A644-8D422D4A439A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0BBBA-7335-0C4A-9536-BBF02B11179B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5439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E9C5F0-F1BE-C441-ADE7-DA625A9C0734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B822C-CA4C-824C-927B-56344AA0A813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8627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8C213A-E227-C04A-90E2-A5BA30D47D43}" type="datetime1">
              <a:rPr lang="en-US"/>
              <a:pPr/>
              <a:t>18/03/2016</a:t>
            </a:fld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5C3BE-2788-1C4B-91A3-7781E0903840}" type="slidenum">
              <a:rPr lang="en-US"/>
              <a:pPr/>
              <a:t>‹#›</a:t>
            </a:fld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19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CA73-2683-8943-9185-279F90D30FA2}" type="datetime1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03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4CCD-3009-1A4E-8A19-502F580440EC}" type="datetime1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07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E1ED-29CA-2F4A-A625-16623BD36AD6}" type="datetime1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170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0733-1CFA-CF40-83B4-7D4693A21CC5}" type="datetime1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6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2733-F935-9A4B-880F-820B5EC02704}" type="datetime1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DA012-D54B-EB4C-9F33-1CDAF85BB066}" type="datetime1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5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E630-D2CB-9D4B-99EB-B7431AC9018C}" type="datetime1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54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3097C23-3EFE-45C3-8A51-182BA5EF2519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18/03/2016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31A50C9-1B1B-479E-9C7E-E0CBE2BD090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8732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charset="0"/>
              <a:buNone/>
              <a:defRPr sz="9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D391768-76B1-F54E-9A5F-D6008AC1347B}" type="datetime1">
              <a:rPr lang="en-US" smtClean="0">
                <a:latin typeface="Arial" charset="0"/>
                <a:ea typeface="SimSun" charset="0"/>
                <a:cs typeface="SimSun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18/03/2016</a:t>
            </a:fld>
            <a:endParaRPr lang="en-US" smtClean="0">
              <a:latin typeface="Arial" charset="0"/>
              <a:ea typeface="SimSun" charset="0"/>
              <a:cs typeface="SimSu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panose="020B0604020202020204" pitchFamily="34" charset="0"/>
              <a:buNone/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119D721-BE9B-AB47-9666-28ABEFF82EE9}" type="slidenum">
              <a:rPr lang="en-US" smtClean="0">
                <a:latin typeface="Arial" charset="0"/>
                <a:ea typeface="SimSun" charset="0"/>
                <a:cs typeface="SimSun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latin typeface="Arial" charset="0"/>
              <a:ea typeface="SimSun" charset="0"/>
              <a:cs typeface="SimSu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71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SimSun" panose="02010600030101010101" pitchFamily="2" charset="-122"/>
          <a:cs typeface="SimSun" pitchFamily="2" charset="-122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cs typeface="SimSun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cs typeface="SimSun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cs typeface="SimSun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cs typeface="SimSun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SimSun" panose="02010600030101010101" pitchFamily="2" charset="-122"/>
          <a:cs typeface="SimSun" pitchFamily="2" charset="-122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17211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FCC </a:t>
            </a:r>
            <a:r>
              <a:rPr lang="en-GB" sz="2800" b="1" dirty="0" smtClean="0">
                <a:solidFill>
                  <a:srgbClr val="FF0000"/>
                </a:solidFill>
              </a:rPr>
              <a:t>week </a:t>
            </a:r>
            <a:r>
              <a:rPr lang="en-GB" sz="2800" b="1" dirty="0" smtClean="0">
                <a:solidFill>
                  <a:srgbClr val="FF0000"/>
                </a:solidFill>
              </a:rPr>
              <a:t>agenda, Overview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0100" y="2932461"/>
            <a:ext cx="18517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8000"/>
                </a:solidFill>
              </a:rPr>
              <a:t>FCC MDI Meeting</a:t>
            </a:r>
          </a:p>
          <a:p>
            <a:pPr algn="ctr"/>
            <a:r>
              <a:rPr lang="en-GB" b="1" dirty="0" smtClean="0">
                <a:solidFill>
                  <a:srgbClr val="008000"/>
                </a:solidFill>
              </a:rPr>
              <a:t>Mar.  </a:t>
            </a:r>
            <a:r>
              <a:rPr lang="en-GB" b="1" dirty="0" smtClean="0">
                <a:solidFill>
                  <a:srgbClr val="008000"/>
                </a:solidFill>
              </a:rPr>
              <a:t>18</a:t>
            </a:r>
            <a:r>
              <a:rPr lang="en-GB" b="1" baseline="30000" dirty="0" smtClean="0">
                <a:solidFill>
                  <a:srgbClr val="008000"/>
                </a:solidFill>
              </a:rPr>
              <a:t>th</a:t>
            </a:r>
            <a:r>
              <a:rPr lang="en-GB" b="1" dirty="0" smtClean="0">
                <a:solidFill>
                  <a:srgbClr val="008000"/>
                </a:solidFill>
              </a:rPr>
              <a:t>, </a:t>
            </a:r>
            <a:r>
              <a:rPr lang="en-GB" b="1" dirty="0" smtClean="0">
                <a:solidFill>
                  <a:srgbClr val="008000"/>
                </a:solidFill>
              </a:rPr>
              <a:t>2016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 smtClean="0">
                <a:solidFill>
                  <a:srgbClr val="000090"/>
                </a:solidFill>
              </a:rPr>
              <a:t>W. Riegler</a:t>
            </a:r>
            <a:endParaRPr lang="en-GB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27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9292-18C9-934B-9798-93A5ED7E46A4}" type="slidenum">
              <a:rPr lang="en-US" smtClean="0"/>
              <a:pPr/>
              <a:t>10</a:t>
            </a:fld>
            <a:endParaRPr lang="en-US" sz="180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30"/>
            <a:ext cx="531278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70488" y="1916832"/>
            <a:ext cx="30963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Can we concluded that the impact is just on technical aspects and neither on legal nor personnel aspects ?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0090"/>
                </a:solidFill>
              </a:rPr>
              <a:t>… except for proper training and procedures for use of materials when accessing the fields etc. …</a:t>
            </a:r>
          </a:p>
        </p:txBody>
      </p:sp>
    </p:spTree>
    <p:extLst>
      <p:ext uri="{BB962C8B-B14F-4D97-AF65-F5344CB8AC3E}">
        <p14:creationId xmlns:p14="http://schemas.microsoft.com/office/powerpoint/2010/main" val="219632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2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664"/>
            <a:ext cx="9144000" cy="58340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23684" y="1670580"/>
            <a:ext cx="432049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FCC Exp. and Det. </a:t>
            </a:r>
            <a:r>
              <a:rPr lang="en-GB" sz="800" dirty="0"/>
              <a:t> </a:t>
            </a:r>
            <a:r>
              <a:rPr lang="en-GB" sz="800" dirty="0" smtClean="0"/>
              <a:t>I </a:t>
            </a:r>
            <a:endParaRPr lang="en-GB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4868275" y="2875233"/>
            <a:ext cx="512411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FCC Exp. and Det. </a:t>
            </a:r>
            <a:r>
              <a:rPr lang="en-GB" sz="800" dirty="0"/>
              <a:t> </a:t>
            </a:r>
            <a:r>
              <a:rPr lang="en-GB" sz="800" dirty="0" smtClean="0"/>
              <a:t>II </a:t>
            </a:r>
            <a:endParaRPr lang="en-GB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4868275" y="3645024"/>
            <a:ext cx="512411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FCC Exp. and Det. </a:t>
            </a:r>
            <a:r>
              <a:rPr lang="en-GB" sz="800" dirty="0"/>
              <a:t> </a:t>
            </a:r>
            <a:r>
              <a:rPr lang="en-GB" sz="800" dirty="0" smtClean="0"/>
              <a:t>III </a:t>
            </a:r>
            <a:endParaRPr lang="en-GB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2165503" y="3717032"/>
            <a:ext cx="43204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FCC </a:t>
            </a:r>
            <a:r>
              <a:rPr lang="en-GB" sz="800" dirty="0" err="1" smtClean="0"/>
              <a:t>hh</a:t>
            </a:r>
            <a:r>
              <a:rPr lang="en-GB" sz="800" dirty="0" smtClean="0"/>
              <a:t> MDI</a:t>
            </a:r>
            <a:endParaRPr lang="en-GB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7193774" y="906661"/>
            <a:ext cx="47457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Common Exp. SW</a:t>
            </a:r>
            <a:endParaRPr lang="en-GB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7193813" y="1670580"/>
            <a:ext cx="47457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CommDet</a:t>
            </a:r>
            <a:r>
              <a:rPr lang="en-GB" sz="800" dirty="0" smtClean="0"/>
              <a:t>. </a:t>
            </a:r>
            <a:r>
              <a:rPr lang="en-GB" sz="800" dirty="0" err="1" smtClean="0"/>
              <a:t>Techn</a:t>
            </a:r>
            <a:r>
              <a:rPr lang="en-GB" sz="800" dirty="0" smtClean="0"/>
              <a:t>.</a:t>
            </a:r>
            <a:endParaRPr lang="en-GB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3768135"/>
            <a:ext cx="136815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Exp. Magnets (Herman)</a:t>
            </a:r>
            <a:endParaRPr lang="en-GB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756209" y="4014356"/>
            <a:ext cx="136815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FCChh</a:t>
            </a:r>
            <a:r>
              <a:rPr lang="en-GB" sz="800" dirty="0" smtClean="0"/>
              <a:t> </a:t>
            </a:r>
            <a:r>
              <a:rPr lang="en-GB" sz="800" dirty="0" err="1" smtClean="0"/>
              <a:t>exp</a:t>
            </a:r>
            <a:r>
              <a:rPr lang="en-GB" sz="800" dirty="0" smtClean="0"/>
              <a:t> progress (Joe)</a:t>
            </a:r>
            <a:endParaRPr lang="en-GB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7668344" y="2060848"/>
            <a:ext cx="101845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Summary (Werner)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810055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0"/>
            <a:ext cx="43732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98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654" t="13203" r="20582" b="16754"/>
          <a:stretch/>
        </p:blipFill>
        <p:spPr>
          <a:xfrm>
            <a:off x="1475656" y="1052736"/>
            <a:ext cx="5701907" cy="38009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Baseline: Twin Solenoid + Dipoles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21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67544" y="60271"/>
            <a:ext cx="7357842" cy="3578299"/>
            <a:chOff x="1387580" y="2947845"/>
            <a:chExt cx="7357842" cy="3578299"/>
          </a:xfrm>
        </p:grpSpPr>
        <p:grpSp>
          <p:nvGrpSpPr>
            <p:cNvPr id="36" name="Group 35"/>
            <p:cNvGrpSpPr/>
            <p:nvPr/>
          </p:nvGrpSpPr>
          <p:grpSpPr>
            <a:xfrm>
              <a:off x="1387580" y="2947845"/>
              <a:ext cx="7357842" cy="3578299"/>
              <a:chOff x="1259632" y="513839"/>
              <a:chExt cx="5907081" cy="3023653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59632" y="513839"/>
                <a:ext cx="5907081" cy="2569964"/>
              </a:xfrm>
              <a:prstGeom prst="rect">
                <a:avLst/>
              </a:prstGeom>
            </p:spPr>
          </p:pic>
          <p:grpSp>
            <p:nvGrpSpPr>
              <p:cNvPr id="38" name="Group 37"/>
              <p:cNvGrpSpPr/>
              <p:nvPr/>
            </p:nvGrpSpPr>
            <p:grpSpPr>
              <a:xfrm>
                <a:off x="2708673" y="2655634"/>
                <a:ext cx="792088" cy="881858"/>
                <a:chOff x="2708673" y="2655634"/>
                <a:chExt cx="792088" cy="881858"/>
              </a:xfrm>
            </p:grpSpPr>
            <p:sp>
              <p:nvSpPr>
                <p:cNvPr id="39" name="Trapezoid 38"/>
                <p:cNvSpPr/>
                <p:nvPr/>
              </p:nvSpPr>
              <p:spPr>
                <a:xfrm rot="16200000">
                  <a:off x="2644930" y="2888804"/>
                  <a:ext cx="720080" cy="253740"/>
                </a:xfrm>
                <a:prstGeom prst="trapezoid">
                  <a:avLst>
                    <a:gd name="adj" fmla="val 16686"/>
                  </a:avLst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708673" y="2961428"/>
                  <a:ext cx="792088" cy="5760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41" name="Trapezoid 40"/>
            <p:cNvSpPr/>
            <p:nvPr/>
          </p:nvSpPr>
          <p:spPr>
            <a:xfrm rot="5400000">
              <a:off x="2931800" y="5200489"/>
              <a:ext cx="432048" cy="342694"/>
            </a:xfrm>
            <a:prstGeom prst="trapezoid">
              <a:avLst>
                <a:gd name="adj" fmla="val 16437"/>
              </a:avLst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554971" y="4896403"/>
              <a:ext cx="1764200" cy="396048"/>
            </a:xfrm>
            <a:prstGeom prst="rect">
              <a:avLst/>
            </a:prstGeom>
            <a:solidFill>
              <a:srgbClr val="80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04248" y="6376243"/>
            <a:ext cx="2133600" cy="365125"/>
          </a:xfrm>
        </p:spPr>
        <p:txBody>
          <a:bodyPr/>
          <a:lstStyle/>
          <a:p>
            <a:fld id="{9AADDB96-2EE3-1B47-8448-878AE1CFC81F}" type="slidenum">
              <a:rPr lang="en-GB" smtClean="0"/>
              <a:t>5</a:t>
            </a:fld>
            <a:endParaRPr lang="en-GB" dirty="0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5506128" y="3071973"/>
            <a:ext cx="1" cy="288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255332" y="3337247"/>
            <a:ext cx="651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31.5m</a:t>
            </a:r>
            <a:endParaRPr lang="en-GB" sz="1400" b="1" dirty="0"/>
          </a:p>
        </p:txBody>
      </p:sp>
      <p:sp>
        <p:nvSpPr>
          <p:cNvPr id="47" name="Rectangle 46"/>
          <p:cNvSpPr/>
          <p:nvPr/>
        </p:nvSpPr>
        <p:spPr>
          <a:xfrm>
            <a:off x="7569932" y="2937269"/>
            <a:ext cx="936104" cy="122375"/>
          </a:xfrm>
          <a:prstGeom prst="rect">
            <a:avLst/>
          </a:prstGeom>
          <a:solidFill>
            <a:srgbClr val="8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6767499" y="2943074"/>
            <a:ext cx="514415" cy="117418"/>
          </a:xfrm>
          <a:prstGeom prst="rect">
            <a:avLst/>
          </a:prstGeom>
          <a:solidFill>
            <a:srgbClr val="FF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497926" y="2943723"/>
            <a:ext cx="1269573" cy="11676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6798691" y="3084302"/>
            <a:ext cx="1" cy="288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547895" y="3337247"/>
            <a:ext cx="512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40m</a:t>
            </a:r>
            <a:endParaRPr lang="en-GB" sz="1400" b="1" dirty="0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7590779" y="3059644"/>
            <a:ext cx="1" cy="288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339983" y="3337247"/>
            <a:ext cx="512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45m</a:t>
            </a:r>
            <a:endParaRPr lang="en-GB" sz="1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24333" y="3212976"/>
            <a:ext cx="2973215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Barrel:</a:t>
            </a:r>
          </a:p>
          <a:p>
            <a:endParaRPr lang="en-GB" sz="1200" b="1" dirty="0">
              <a:solidFill>
                <a:srgbClr val="FF0000"/>
              </a:solidFill>
            </a:endParaRPr>
          </a:p>
          <a:p>
            <a:r>
              <a:rPr lang="en-GB" sz="1200" b="1" dirty="0" smtClean="0">
                <a:solidFill>
                  <a:srgbClr val="FF0000"/>
                </a:solidFill>
              </a:rPr>
              <a:t>Tracker available space:</a:t>
            </a:r>
          </a:p>
          <a:p>
            <a:r>
              <a:rPr lang="en-GB" sz="1200" b="1" dirty="0" smtClean="0">
                <a:solidFill>
                  <a:srgbClr val="FF0000"/>
                </a:solidFill>
              </a:rPr>
              <a:t>R=2.1cm to R=2.5m, L=8m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R=2.5m to R= 3.6m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R= 3.6m to R=6.0m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ym typeface="Wingdings"/>
              </a:rPr>
              <a:t>Coil+Cryostat</a:t>
            </a:r>
            <a:r>
              <a:rPr lang="en-GB" sz="1200" b="1" dirty="0" smtClean="0">
                <a:sym typeface="Wingdings"/>
              </a:rPr>
              <a:t>:</a:t>
            </a:r>
          </a:p>
          <a:p>
            <a:r>
              <a:rPr lang="en-GB" sz="1200" b="1" dirty="0" smtClean="0">
                <a:sym typeface="Wingdings"/>
              </a:rPr>
              <a:t>R= 6m </a:t>
            </a:r>
            <a:r>
              <a:rPr lang="en-GB" sz="1200" b="1" dirty="0">
                <a:sym typeface="Wingdings"/>
              </a:rPr>
              <a:t>t</a:t>
            </a:r>
            <a:r>
              <a:rPr lang="en-GB" sz="1200" b="1" dirty="0" smtClean="0">
                <a:sym typeface="Wingdings"/>
              </a:rPr>
              <a:t>o R= 7.825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 = 1.575m, L=10.1m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 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available space:</a:t>
            </a:r>
          </a:p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R= 7.825m to R= 13m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5.175m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ym typeface="Wingdings"/>
              </a:rPr>
              <a:t>Coil2:</a:t>
            </a:r>
          </a:p>
          <a:p>
            <a:r>
              <a:rPr lang="en-GB" sz="1200" b="1" dirty="0" smtClean="0">
                <a:sym typeface="Wingdings"/>
              </a:rPr>
              <a:t>R=13m to R=13.47m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=0.475m, L=7.6m</a:t>
            </a:r>
            <a:endParaRPr lang="en-GB" sz="1200" b="1" dirty="0" smtClean="0"/>
          </a:p>
          <a:p>
            <a:endParaRPr lang="en-GB" sz="1200" b="1" dirty="0"/>
          </a:p>
        </p:txBody>
      </p:sp>
      <p:sp>
        <p:nvSpPr>
          <p:cNvPr id="55" name="Rectangle 54"/>
          <p:cNvSpPr/>
          <p:nvPr/>
        </p:nvSpPr>
        <p:spPr>
          <a:xfrm>
            <a:off x="5775102" y="3639228"/>
            <a:ext cx="3162746" cy="3170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 smtClean="0">
                <a:solidFill>
                  <a:prstClr val="black"/>
                </a:solidFill>
                <a:sym typeface="Wingdings"/>
              </a:rPr>
              <a:t>Forward:</a:t>
            </a:r>
          </a:p>
          <a:p>
            <a:pPr lvl="0"/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Dipole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:</a:t>
            </a:r>
          </a:p>
          <a:p>
            <a:pPr lvl="0"/>
            <a:r>
              <a:rPr lang="en-GB" sz="1200" b="1" dirty="0">
                <a:solidFill>
                  <a:prstClr val="black"/>
                </a:solidFill>
                <a:sym typeface="Wingdings"/>
              </a:rPr>
              <a:t>z= 14.8m to z= 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21m 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 </a:t>
            </a:r>
            <a:r>
              <a:rPr lang="en-GB" sz="1200" b="1" dirty="0" err="1">
                <a:solidFill>
                  <a:prstClr val="black"/>
                </a:solidFill>
                <a:sym typeface="Wingdings"/>
              </a:rPr>
              <a:t>dz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6.2m</a:t>
            </a:r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pPr lvl="0"/>
            <a:r>
              <a:rPr lang="en-GB" sz="1200" b="1" dirty="0" err="1" smtClean="0">
                <a:solidFill>
                  <a:srgbClr val="FF0000"/>
                </a:solidFill>
              </a:rPr>
              <a:t>FTracker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>
                <a:solidFill>
                  <a:srgbClr val="FF0000"/>
                </a:solidFill>
              </a:rPr>
              <a:t>available space:</a:t>
            </a:r>
          </a:p>
          <a:p>
            <a:pPr lvl="0"/>
            <a:r>
              <a:rPr lang="en-GB" sz="1200" b="1" dirty="0" smtClean="0">
                <a:solidFill>
                  <a:srgbClr val="FF0000"/>
                </a:solidFill>
              </a:rPr>
              <a:t>z=21m </a:t>
            </a:r>
            <a:r>
              <a:rPr lang="en-GB" sz="1200" b="1" dirty="0">
                <a:solidFill>
                  <a:srgbClr val="FF0000"/>
                </a:solidFill>
              </a:rPr>
              <a:t>to R=</a:t>
            </a:r>
            <a:r>
              <a:rPr lang="en-GB" sz="1200" b="1" dirty="0" smtClean="0">
                <a:solidFill>
                  <a:srgbClr val="FF0000"/>
                </a:solidFill>
              </a:rPr>
              <a:t>24m</a:t>
            </a:r>
            <a:r>
              <a:rPr lang="en-GB" sz="1200" b="1" dirty="0">
                <a:solidFill>
                  <a:srgbClr val="FF0000"/>
                </a:solidFill>
              </a:rPr>
              <a:t>, L</a:t>
            </a:r>
            <a:r>
              <a:rPr lang="en-GB" sz="1200" b="1" dirty="0" smtClean="0">
                <a:solidFill>
                  <a:srgbClr val="FF0000"/>
                </a:solidFill>
              </a:rPr>
              <a:t>=3m</a:t>
            </a:r>
            <a:endParaRPr lang="en-GB" sz="1200" b="1" dirty="0">
              <a:solidFill>
                <a:srgbClr val="FF0000"/>
              </a:solidFill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FEMCAL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Z=24m to z= 25.1m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FHCAL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25.1m to z=27.5m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rgbClr val="800000"/>
                </a:solidFill>
              </a:rPr>
              <a:t>FMuon</a:t>
            </a:r>
            <a:r>
              <a:rPr lang="en-GB" sz="1200" b="1" dirty="0" smtClean="0">
                <a:solidFill>
                  <a:srgbClr val="800000"/>
                </a:solidFill>
              </a:rPr>
              <a:t> available space:</a:t>
            </a:r>
          </a:p>
          <a:p>
            <a:r>
              <a:rPr lang="en-GB" sz="1200" b="1" dirty="0" smtClean="0">
                <a:solidFill>
                  <a:srgbClr val="800000"/>
                </a:solidFill>
              </a:rPr>
              <a:t>z= 27.5m to z=31.5m 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800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4m</a:t>
            </a:r>
            <a:endParaRPr lang="en-GB" sz="1200" b="1" dirty="0" smtClean="0">
              <a:solidFill>
                <a:srgbClr val="800000"/>
              </a:solidFill>
              <a:sym typeface="Wingding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94642" y="3649363"/>
            <a:ext cx="236863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/>
              <a:t>Endcap</a:t>
            </a:r>
            <a:r>
              <a:rPr lang="en-GB" sz="2000" b="1" dirty="0" smtClean="0"/>
              <a:t>: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z=8m to z= 9.1m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9.1m to z=11.5m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available space:</a:t>
            </a:r>
          </a:p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= 11.5m to z= 14.8m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3.3m</a:t>
            </a:r>
          </a:p>
          <a:p>
            <a:endParaRPr lang="en-GB" sz="1200" b="1" dirty="0" smtClean="0">
              <a:sym typeface="Wingdings"/>
            </a:endParaRPr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03450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6" name="TextBox 5"/>
            <p:cNvSpPr txBox="1"/>
            <p:nvPr/>
          </p:nvSpPr>
          <p:spPr>
            <a:xfrm>
              <a:off x="2843808" y="86725"/>
              <a:ext cx="33269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4000" dirty="0" smtClean="0">
                  <a:solidFill>
                    <a:srgbClr val="1F497D">
                      <a:lumMod val="75000"/>
                    </a:srgbClr>
                  </a:solidFill>
                  <a:latin typeface="Calibri"/>
                </a:rPr>
                <a:t>FCC Schematic </a:t>
              </a:r>
              <a:endParaRPr lang="en-GB" sz="4000" dirty="0">
                <a:solidFill>
                  <a:srgbClr val="1F497D">
                    <a:lumMod val="75000"/>
                  </a:srgbClr>
                </a:solidFill>
                <a:latin typeface="Calibri"/>
              </a:endParaRPr>
            </a:p>
          </p:txBody>
        </p:sp>
        <p:pic>
          <p:nvPicPr>
            <p:cNvPr id="7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AutoShape 2" descr="https://fcc.web.cern.ch/news/PublishingImages/FCCW2015Announcem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AutoShape 6" descr="https://fcc.web.cern.ch/news/PublishingImages/FCCW2015Announcement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163" y="1916832"/>
            <a:ext cx="6475114" cy="49411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7944" y="4509120"/>
            <a:ext cx="2993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Service caverns – 90 x 20 x 13 (</a:t>
            </a:r>
            <a:r>
              <a:rPr lang="en-GB" sz="1400" dirty="0" err="1" smtClean="0">
                <a:solidFill>
                  <a:prstClr val="black"/>
                </a:solidFill>
                <a:latin typeface="Calibri"/>
              </a:rPr>
              <a:t>LxWxH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defTabSz="914400"/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w. single access shaft – diameter tbc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105" y="1039668"/>
            <a:ext cx="295232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The needs for the size and the number of main shafts depends critically on the detector configuration. </a:t>
            </a:r>
          </a:p>
          <a:p>
            <a:endParaRPr lang="en-GB" b="1" dirty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This is still being evaluated. </a:t>
            </a:r>
            <a:endParaRPr lang="en-GB" b="1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41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83568" y="4362291"/>
            <a:ext cx="3708673" cy="1728192"/>
            <a:chOff x="5076056" y="4509121"/>
            <a:chExt cx="3708673" cy="17281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925"/>
            <a:stretch/>
          </p:blipFill>
          <p:spPr>
            <a:xfrm>
              <a:off x="5076056" y="4509121"/>
              <a:ext cx="3708673" cy="172819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6966000" y="5439600"/>
              <a:ext cx="1152128" cy="136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7244740" y="5450856"/>
              <a:ext cx="300872" cy="1142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377204"/>
            <a:ext cx="4248472" cy="29608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Main shaft 30m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8034" y="980728"/>
            <a:ext cx="388843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At present a main shaft of 30m diameter is required to mange the transport of the Twin Solenoid Coil.</a:t>
            </a:r>
          </a:p>
          <a:p>
            <a:endParaRPr lang="en-GB" b="1" dirty="0">
              <a:solidFill>
                <a:srgbClr val="00800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The need for a second shaft is being evaluated.</a:t>
            </a:r>
            <a:endParaRPr lang="en-GB" b="1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93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474682" y="1027919"/>
            <a:ext cx="4478338" cy="3079750"/>
            <a:chOff x="290719" y="852138"/>
            <a:chExt cx="5356861" cy="366296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19" y="941642"/>
              <a:ext cx="4877961" cy="3197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4608831" y="3009570"/>
              <a:ext cx="771072" cy="1095445"/>
              <a:chOff x="4523377" y="3220007"/>
              <a:chExt cx="771072" cy="1095445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 flipV="1">
                <a:off x="5121576" y="3588890"/>
                <a:ext cx="0" cy="3889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4815849" y="3849451"/>
                <a:ext cx="305727" cy="1283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>
                <a:off x="4785466" y="3977844"/>
                <a:ext cx="336110" cy="15482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28"/>
              <p:cNvSpPr txBox="1">
                <a:spLocks noChangeArrowheads="1"/>
              </p:cNvSpPr>
              <p:nvPr/>
            </p:nvSpPr>
            <p:spPr bwMode="auto">
              <a:xfrm>
                <a:off x="4994367" y="3220007"/>
                <a:ext cx="30008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GB"/>
                  <a:t>y</a:t>
                </a:r>
                <a:endParaRPr lang="en-US"/>
              </a:p>
            </p:txBody>
          </p:sp>
          <p:sp>
            <p:nvSpPr>
              <p:cNvPr id="15" name="TextBox 30"/>
              <p:cNvSpPr txBox="1">
                <a:spLocks noChangeArrowheads="1"/>
              </p:cNvSpPr>
              <p:nvPr/>
            </p:nvSpPr>
            <p:spPr bwMode="auto">
              <a:xfrm>
                <a:off x="4552659" y="3606603"/>
                <a:ext cx="30008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GB"/>
                  <a:t>x</a:t>
                </a:r>
                <a:endParaRPr lang="en-US"/>
              </a:p>
            </p:txBody>
          </p:sp>
          <p:sp>
            <p:nvSpPr>
              <p:cNvPr id="16" name="TextBox 31"/>
              <p:cNvSpPr txBox="1">
                <a:spLocks noChangeArrowheads="1"/>
              </p:cNvSpPr>
              <p:nvPr/>
            </p:nvSpPr>
            <p:spPr bwMode="auto">
              <a:xfrm>
                <a:off x="4523377" y="3946120"/>
                <a:ext cx="30008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r>
                  <a:rPr lang="en-GB"/>
                  <a:t>z</a:t>
                </a:r>
                <a:endParaRPr lang="en-US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90719" y="3929786"/>
              <a:ext cx="1469766" cy="5834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600" dirty="0">
                  <a:latin typeface="+mn-lt"/>
                  <a:ea typeface="SimSun" panose="02010600030101010101" pitchFamily="2" charset="-122"/>
                  <a:cs typeface="+mn-cs"/>
                </a:rPr>
                <a:t>Main dipole coil</a:t>
              </a:r>
              <a:endParaRPr lang="en-US" sz="1600" dirty="0">
                <a:latin typeface="+mn-lt"/>
                <a:ea typeface="SimSun" panose="02010600030101010101" pitchFamily="2" charset="-122"/>
                <a:cs typeface="+mn-cs"/>
              </a:endParaRPr>
            </a:p>
          </p:txBody>
        </p:sp>
        <p:cxnSp>
          <p:nvCxnSpPr>
            <p:cNvPr id="6" name="Straight Arrow Connector 5"/>
            <p:cNvCxnSpPr>
              <a:stCxn id="5" idx="0"/>
            </p:cNvCxnSpPr>
            <p:nvPr/>
          </p:nvCxnSpPr>
          <p:spPr>
            <a:xfrm flipV="1">
              <a:off x="1025603" y="3631461"/>
              <a:ext cx="216477" cy="2983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659843" y="3931674"/>
              <a:ext cx="1469766" cy="5834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600" dirty="0">
                  <a:latin typeface="+mn-lt"/>
                  <a:ea typeface="SimSun" panose="02010600030101010101" pitchFamily="2" charset="-122"/>
                  <a:cs typeface="+mn-cs"/>
                </a:rPr>
                <a:t>Lateral dipole coil</a:t>
              </a:r>
              <a:endParaRPr lang="en-US" sz="1600" dirty="0">
                <a:latin typeface="+mn-lt"/>
                <a:ea typeface="SimSun" panose="02010600030101010101" pitchFamily="2" charset="-122"/>
                <a:cs typeface="+mn-cs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821251" y="3631461"/>
              <a:ext cx="273445" cy="35874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242080" y="852138"/>
              <a:ext cx="1610286" cy="4021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dirty="0">
                  <a:latin typeface="+mn-lt"/>
                  <a:ea typeface="SimSun" panose="02010600030101010101" pitchFamily="2" charset="-122"/>
                  <a:cs typeface="+mn-cs"/>
                </a:rPr>
                <a:t>Twin Solenoid</a:t>
              </a:r>
              <a:endParaRPr lang="en-US" sz="1600" dirty="0">
                <a:latin typeface="+mn-lt"/>
                <a:ea typeface="SimSun" panose="02010600030101010101" pitchFamily="2" charset="-122"/>
                <a:cs typeface="+mn-cs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263700" y="1190113"/>
              <a:ext cx="243062" cy="24923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93" y="2567794"/>
            <a:ext cx="4164501" cy="400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A study of replacing the forward Dipoles by Solenoids in </a:t>
            </a:r>
            <a:r>
              <a:rPr lang="en-GB" sz="2000" b="1" dirty="0" err="1" smtClean="0">
                <a:solidFill>
                  <a:srgbClr val="FF0000"/>
                </a:solidFill>
              </a:rPr>
              <a:t>ongoing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9" y="4836117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H. Ten Kate, M. </a:t>
            </a:r>
            <a:r>
              <a:rPr lang="en-GB" b="1" dirty="0" err="1" smtClean="0">
                <a:solidFill>
                  <a:srgbClr val="000090"/>
                </a:solidFill>
              </a:rPr>
              <a:t>Mentink</a:t>
            </a:r>
            <a:endParaRPr lang="en-GB" b="1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69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675" y="1255713"/>
            <a:ext cx="3333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itle 3"/>
          <p:cNvSpPr txBox="1">
            <a:spLocks noChangeArrowheads="1"/>
          </p:cNvSpPr>
          <p:nvPr/>
        </p:nvSpPr>
        <p:spPr bwMode="auto">
          <a:xfrm>
            <a:off x="341313" y="274638"/>
            <a:ext cx="8589962" cy="417512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GB" altLang="zh-CN" sz="20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3. New option: a Balanced Conical Solenoid (BCS) magnet</a:t>
            </a:r>
          </a:p>
        </p:txBody>
      </p:sp>
      <p:pic>
        <p:nvPicPr>
          <p:cNvPr id="2154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8" y="806450"/>
            <a:ext cx="617855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42" name="Rectangle 16"/>
          <p:cNvSpPr>
            <a:spLocks noChangeArrowheads="1"/>
          </p:cNvSpPr>
          <p:nvPr/>
        </p:nvSpPr>
        <p:spPr bwMode="auto">
          <a:xfrm rot="16200000">
            <a:off x="-388937" y="1831975"/>
            <a:ext cx="206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1600" dirty="0" smtClean="0">
                <a:solidFill>
                  <a:prstClr val="black"/>
                </a:solidFill>
                <a:latin typeface="Calibri"/>
                <a:cs typeface="SimSun" charset="0"/>
              </a:rPr>
              <a:t>Radial</a:t>
            </a:r>
            <a:r>
              <a:rPr lang="en-GB" altLang="en-US" dirty="0" smtClean="0">
                <a:solidFill>
                  <a:prstClr val="black"/>
                </a:solidFill>
                <a:latin typeface="Calibri"/>
                <a:cs typeface="SimSun" charset="0"/>
              </a:rPr>
              <a:t> position R [m]</a:t>
            </a:r>
            <a:endParaRPr lang="en-US" altLang="en-US" dirty="0" smtClean="0">
              <a:solidFill>
                <a:prstClr val="black"/>
              </a:solidFill>
              <a:latin typeface="Calibri"/>
              <a:cs typeface="SimSun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5975" y="758825"/>
            <a:ext cx="393700" cy="2740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20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6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15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6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10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8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5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8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0</a:t>
            </a:r>
          </a:p>
        </p:txBody>
      </p:sp>
      <p:sp>
        <p:nvSpPr>
          <p:cNvPr id="21544" name="Rectangle 16"/>
          <p:cNvSpPr>
            <a:spLocks noChangeArrowheads="1"/>
          </p:cNvSpPr>
          <p:nvPr/>
        </p:nvSpPr>
        <p:spPr bwMode="auto">
          <a:xfrm>
            <a:off x="3235325" y="3563938"/>
            <a:ext cx="1781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1600" dirty="0" smtClean="0">
                <a:solidFill>
                  <a:prstClr val="black"/>
                </a:solidFill>
                <a:latin typeface="Calibri"/>
                <a:cs typeface="SimSun" charset="0"/>
              </a:rPr>
              <a:t>Axial position Z [m]</a:t>
            </a:r>
            <a:endParaRPr lang="en-US" altLang="en-US" sz="1600" dirty="0" smtClean="0">
              <a:solidFill>
                <a:prstClr val="black"/>
              </a:solidFill>
              <a:latin typeface="Calibri"/>
              <a:cs typeface="SimSu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12825" y="3321050"/>
            <a:ext cx="638175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-25       -20       -15       -10        -5          0           5         10         15        20        25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499350" y="1633538"/>
            <a:ext cx="173355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Balancing coil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(Counter clockwise)</a:t>
            </a:r>
            <a:endParaRPr lang="en-US" sz="16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962650" y="2128838"/>
            <a:ext cx="1779588" cy="5334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485063" y="2443163"/>
            <a:ext cx="17335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Conical coil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(Clockwise)</a:t>
            </a:r>
            <a:endParaRPr lang="en-US" sz="16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122988" y="2647950"/>
            <a:ext cx="1619250" cy="2159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272338" y="901700"/>
            <a:ext cx="56832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i="1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B</a:t>
            </a:r>
            <a:r>
              <a:rPr lang="en-GB" sz="1600" dirty="0">
                <a:solidFill>
                  <a:prstClr val="black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 [T]</a:t>
            </a:r>
            <a:endParaRPr lang="en-US" sz="1600" dirty="0">
              <a:solidFill>
                <a:prstClr val="black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219700" y="800100"/>
            <a:ext cx="590550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0.1 T</a:t>
            </a:r>
            <a:endParaRPr lang="en-US" sz="1600" dirty="0">
              <a:solidFill>
                <a:srgbClr val="FF0000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219700" y="1122363"/>
            <a:ext cx="590550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0.2 T</a:t>
            </a:r>
            <a:endParaRPr lang="en-US" sz="1600" dirty="0">
              <a:solidFill>
                <a:srgbClr val="FF0000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219700" y="1358900"/>
            <a:ext cx="590550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0.3 T</a:t>
            </a:r>
            <a:endParaRPr lang="en-US" sz="1600" dirty="0">
              <a:solidFill>
                <a:srgbClr val="FF0000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219700" y="1616075"/>
            <a:ext cx="590550" cy="339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SimSun" panose="02010600030101010101" pitchFamily="2" charset="-122"/>
                <a:cs typeface="SimSun" charset="0"/>
              </a:rPr>
              <a:t>0.5 T</a:t>
            </a:r>
            <a:endParaRPr lang="en-US" sz="1600" dirty="0">
              <a:solidFill>
                <a:srgbClr val="FF0000"/>
              </a:solidFill>
              <a:latin typeface="Calibri"/>
              <a:ea typeface="SimSun" panose="02010600030101010101" pitchFamily="2" charset="-122"/>
              <a:cs typeface="SimSun" charset="0"/>
            </a:endParaRPr>
          </a:p>
        </p:txBody>
      </p:sp>
      <p:sp>
        <p:nvSpPr>
          <p:cNvPr id="2155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580188"/>
            <a:ext cx="827087" cy="277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fld id="{AA683409-9A13-6F45-89B1-E684FC532E6E}" type="slidenum">
              <a:rPr lang="en-US" sz="1200">
                <a:solidFill>
                  <a:prstClr val="black"/>
                </a:solidFill>
                <a:latin typeface="Calibri" charset="0"/>
              </a:rPr>
              <a:pPr/>
              <a:t>9</a:t>
            </a:fld>
            <a:endParaRPr lang="en-US" sz="1200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1312" y="4466785"/>
            <a:ext cx="8335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Tracking performance for such a solenoid is being studies. </a:t>
            </a:r>
            <a:r>
              <a:rPr lang="en-GB" b="1" dirty="0" smtClean="0">
                <a:solidFill>
                  <a:srgbClr val="000090"/>
                </a:solidFill>
              </a:rPr>
              <a:t>Looks interesting …</a:t>
            </a:r>
            <a:endParaRPr lang="en-GB" b="1" dirty="0" smtClean="0">
              <a:solidFill>
                <a:srgbClr val="00009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0502" y="4979959"/>
            <a:ext cx="8335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The question on the need for the shielding solenoid is frequently coming up:</a:t>
            </a:r>
          </a:p>
          <a:p>
            <a:r>
              <a:rPr lang="en-GB" sz="1400" b="1" dirty="0" smtClean="0">
                <a:solidFill>
                  <a:srgbClr val="008000"/>
                </a:solidFill>
              </a:rPr>
              <a:t>Since we probably do not use the return field for ‘particle bending’ – the second coil is just there to return the flux. What if we remove the second coil … ?</a:t>
            </a:r>
            <a:endParaRPr lang="en-GB" sz="1400" b="1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74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15433</TotalTime>
  <Words>576</Words>
  <Application>Microsoft Macintosh PowerPoint</Application>
  <PresentationFormat>On-screen Show (4:3)</PresentationFormat>
  <Paragraphs>120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702</cp:revision>
  <dcterms:created xsi:type="dcterms:W3CDTF">2015-08-17T10:23:46Z</dcterms:created>
  <dcterms:modified xsi:type="dcterms:W3CDTF">2016-03-18T13:14:05Z</dcterms:modified>
</cp:coreProperties>
</file>