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30" r:id="rId2"/>
    <p:sldId id="900" r:id="rId3"/>
    <p:sldId id="813" r:id="rId4"/>
    <p:sldId id="820" r:id="rId5"/>
    <p:sldId id="837" r:id="rId6"/>
    <p:sldId id="839" r:id="rId7"/>
    <p:sldId id="840" r:id="rId8"/>
    <p:sldId id="903" r:id="rId9"/>
    <p:sldId id="901" r:id="rId10"/>
    <p:sldId id="902" r:id="rId11"/>
    <p:sldId id="885" r:id="rId12"/>
  </p:sldIdLst>
  <p:sldSz cx="9906000" cy="6858000" type="A4"/>
  <p:notesSz cx="68580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1600" i="1" kern="1200">
        <a:solidFill>
          <a:schemeClr val="tx1"/>
        </a:solidFill>
        <a:latin typeface="Comic Sans MS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FF963B"/>
    <a:srgbClr val="98183B"/>
    <a:srgbClr val="C30224"/>
    <a:srgbClr val="16165C"/>
    <a:srgbClr val="16175E"/>
    <a:srgbClr val="17176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94" autoAdjust="0"/>
    <p:restoredTop sz="99314" autoAdjust="0"/>
  </p:normalViewPr>
  <p:slideViewPr>
    <p:cSldViewPr showGuides="1">
      <p:cViewPr varScale="1">
        <p:scale>
          <a:sx n="110" d="100"/>
          <a:sy n="110" d="100"/>
        </p:scale>
        <p:origin x="-640" y="-104"/>
      </p:cViewPr>
      <p:guideLst>
        <p:guide orient="horz" pos="2208"/>
        <p:guide pos="3120"/>
      </p:guideLst>
    </p:cSldViewPr>
  </p:slideViewPr>
  <p:outlineViewPr>
    <p:cViewPr>
      <p:scale>
        <a:sx n="100" d="100"/>
        <a:sy n="100" d="100"/>
      </p:scale>
      <p:origin x="0" y="16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16"/>
    </p:cViewPr>
  </p:sorterViewPr>
  <p:notesViewPr>
    <p:cSldViewPr showGuides="1">
      <p:cViewPr varScale="1">
        <p:scale>
          <a:sx n="77" d="100"/>
          <a:sy n="77" d="100"/>
        </p:scale>
        <p:origin x="-2178" y="-90"/>
      </p:cViewPr>
      <p:guideLst>
        <p:guide orient="horz" pos="312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i="0">
                <a:latin typeface="Comic Sans M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C319C5C9-DA1D-1C4C-A301-05BA5DE7EAB4}" type="datetime1">
              <a:rPr lang="en-US"/>
              <a:pPr/>
              <a:t>24/09/15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i="0">
                <a:latin typeface="Comic Sans M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09113"/>
            <a:ext cx="2971800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1CE650DB-E14E-BB4A-BC0B-3C62F3DC71D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047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latin typeface="Time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Time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6125" y="742950"/>
            <a:ext cx="536575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05350"/>
            <a:ext cx="50292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latin typeface="Time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1070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Times" charset="0"/>
              </a:defRPr>
            </a:lvl1pPr>
          </a:lstStyle>
          <a:p>
            <a:fld id="{408D4CCD-20F6-FF4A-87C4-46AB805AB9BB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8210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B4A416-4414-7548-BF94-D128DD688C4A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25" y="742950"/>
            <a:ext cx="5365750" cy="371475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Times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38250" y="1524000"/>
            <a:ext cx="7264400" cy="1524000"/>
          </a:xfrm>
        </p:spPr>
        <p:txBody>
          <a:bodyPr/>
          <a:lstStyle>
            <a:lvl1pPr marL="0" indent="0" algn="ctr">
              <a:lnSpc>
                <a:spcPct val="128000"/>
              </a:lnSpc>
              <a:buFont typeface="Zapf Dingbats" pitchFamily="1" charset="2"/>
              <a:buNone/>
              <a:defRPr sz="2400">
                <a:solidFill>
                  <a:schemeClr val="accent2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latin typeface="Times" charset="0"/>
              </a:defRPr>
            </a:lvl1pPr>
          </a:lstStyle>
          <a:p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 algn="ctr">
              <a:defRPr sz="1400" i="0" smtClean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 smtClean="0"/>
              <a:t>CERN Neutrino Platform Meeting, September 24, 2015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 sz="1400" i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BEBFC4ED-8E6F-ED43-A724-E3F24B75823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Ø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Slide: </a:t>
            </a:r>
            <a:fld id="{C0367892-4C36-1744-A726-262AF37AA8B7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62" y="6629400"/>
            <a:ext cx="44136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CERN Neutrino Platform Meeting, September 24, 2015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Slide: </a:t>
            </a:r>
            <a:fld id="{376D9610-EE21-EF47-B0E0-B514E2693501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62" y="6629400"/>
            <a:ext cx="47184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CERN Neutrino Platform Meeting, September 24, 2015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Neutrino Platform Meeting, September 24,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0ECA-CA96-402A-8EA7-CFEC3EADC3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68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1" y="685800"/>
            <a:ext cx="9448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62" y="6629400"/>
            <a:ext cx="46422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CERN Neutrino Platform Meeting, September 24, 2015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2250" y="6629400"/>
            <a:ext cx="2063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/>
                </a:solidFill>
                <a:latin typeface="Helvetica" charset="0"/>
              </a:defRPr>
            </a:lvl1pPr>
          </a:lstStyle>
          <a:p>
            <a:r>
              <a:rPr lang="en-GB" dirty="0" smtClean="0"/>
              <a:t>Slide: </a:t>
            </a:r>
            <a:fld id="{D05931B6-DFFB-0A40-833F-329CB0688972}" type="slidenum">
              <a:rPr lang="en-GB"/>
              <a:pPr/>
              <a:t>‹#›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AutoShap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533400"/>
          </a:xfrm>
          <a:prstGeom prst="bevel">
            <a:avLst>
              <a:gd name="adj" fmla="val 3787"/>
            </a:avLst>
          </a:prstGeom>
          <a:gradFill rotWithShape="0">
            <a:gsLst>
              <a:gs pos="0">
                <a:srgbClr val="002F47"/>
              </a:gs>
              <a:gs pos="100000">
                <a:srgbClr val="006699"/>
              </a:gs>
            </a:gsLst>
            <a:lin ang="0" scaled="1"/>
          </a:gradFill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76" r:id="rId2"/>
    <p:sldLayoutId id="2147483781" r:id="rId3"/>
    <p:sldLayoutId id="2147483788" r:id="rId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ＭＳ Ｐゴシック" charset="0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ＭＳ Ｐゴシック" charset="0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Zapf Dingbats" charset="2"/>
        <a:buChar char="l"/>
        <a:defRPr>
          <a:solidFill>
            <a:schemeClr val="tx1"/>
          </a:solidFill>
          <a:latin typeface="+mn-lt"/>
          <a:ea typeface="ＭＳ Ｐゴシック" charset="0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55000"/>
        <a:buFont typeface="Zapf Dingbats" charset="2"/>
        <a:buChar char="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j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219200"/>
            <a:ext cx="9525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 smtClean="0"/>
          </a:p>
          <a:p>
            <a:pPr algn="ctr"/>
            <a:r>
              <a:rPr lang="en-US" sz="4400" dirty="0">
                <a:solidFill>
                  <a:srgbClr val="FF0000"/>
                </a:solidFill>
              </a:rPr>
              <a:t>Status of the PMTs activities of WA104</a:t>
            </a:r>
            <a:endParaRPr lang="en-US" sz="4400" dirty="0" smtClean="0">
              <a:solidFill>
                <a:srgbClr val="FF0000"/>
              </a:solidFill>
            </a:endParaRPr>
          </a:p>
          <a:p>
            <a:pPr algn="ctr"/>
            <a:r>
              <a:rPr lang="en-US" sz="4400" dirty="0" smtClean="0">
                <a:solidFill>
                  <a:srgbClr val="0070C0"/>
                </a:solidFill>
              </a:rPr>
              <a:t>C. Montanari – </a:t>
            </a:r>
            <a:r>
              <a:rPr lang="en-US" sz="3600" dirty="0" smtClean="0">
                <a:solidFill>
                  <a:srgbClr val="0070C0"/>
                </a:solidFill>
              </a:rPr>
              <a:t>CERN / INFN-PV</a:t>
            </a:r>
          </a:p>
          <a:p>
            <a:pPr algn="ctr"/>
            <a:endParaRPr lang="en-US" sz="2800" dirty="0" smtClean="0"/>
          </a:p>
          <a:p>
            <a:pPr algn="ctr"/>
            <a:endParaRPr lang="en-GB" sz="2000" dirty="0" smtClean="0">
              <a:solidFill>
                <a:srgbClr val="0000FF"/>
              </a:solidFill>
              <a:ea typeface="Times" charset="0"/>
              <a:cs typeface="Times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Neutrino Platform Meeting, September 24, 2015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FC4ED-8E6F-ED43-A724-E3F24B758230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1"/>
            <a:ext cx="9906000" cy="762000"/>
          </a:xfrm>
        </p:spPr>
        <p:txBody>
          <a:bodyPr/>
          <a:lstStyle/>
          <a:p>
            <a:pPr algn="ctr"/>
            <a:r>
              <a:rPr lang="en-US" dirty="0" smtClean="0"/>
              <a:t>TPB Evaporation – B169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Neutrino Platform Meeting, September 24,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0ECA-CA96-402A-8EA7-CFEC3EADC30E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28601" y="990600"/>
            <a:ext cx="4800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800" dirty="0" smtClean="0"/>
              <a:t>The evaporator was pre-installed in B169 at the beginning of September and the moved to </a:t>
            </a:r>
            <a:r>
              <a:rPr lang="en-US" sz="1800" dirty="0" err="1" smtClean="0"/>
              <a:t>Prevessin</a:t>
            </a:r>
            <a:r>
              <a:rPr lang="en-US" sz="1800" dirty="0" smtClean="0"/>
              <a:t> for cleaning.</a:t>
            </a:r>
          </a:p>
          <a:p>
            <a:pPr>
              <a:spcAft>
                <a:spcPts val="1200"/>
              </a:spcAft>
            </a:pPr>
            <a:r>
              <a:rPr lang="en-US" sz="1800" dirty="0" smtClean="0"/>
              <a:t>It will be re-installed in B169 the last week of September. First evaporation tests (definition of TPB thickness and uniformity) will start at the beginning of October.</a:t>
            </a:r>
          </a:p>
          <a:p>
            <a:pPr>
              <a:spcAft>
                <a:spcPts val="1200"/>
              </a:spcAft>
            </a:pPr>
            <a:r>
              <a:rPr lang="en-US" sz="1800" dirty="0" smtClean="0"/>
              <a:t>Production will start at the end of October with the pre-series units. 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31987" y="1387814"/>
            <a:ext cx="5562601" cy="461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83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03200"/>
            <a:ext cx="9829800" cy="6629400"/>
          </a:xfrm>
        </p:spPr>
        <p:txBody>
          <a:bodyPr/>
          <a:lstStyle/>
          <a:p>
            <a:pPr marL="0" lvl="1" indent="0">
              <a:lnSpc>
                <a:spcPct val="120000"/>
              </a:lnSpc>
              <a:buSzPct val="80000"/>
              <a:buNone/>
            </a:pPr>
            <a:endParaRPr lang="en-US" sz="2000" dirty="0" smtClean="0"/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r>
              <a:rPr lang="en-US" sz="2000" dirty="0" smtClean="0"/>
              <a:t>The first 20 new PMTs (pre-series) will arrive at CERN the last week of September.</a:t>
            </a:r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r>
              <a:rPr lang="en-US" sz="2000" dirty="0" smtClean="0">
                <a:latin typeface="+mn-lt"/>
              </a:rPr>
              <a:t>We are ready to start the warm tests at </a:t>
            </a:r>
            <a:r>
              <a:rPr lang="en-US" sz="2000" dirty="0" err="1" smtClean="0">
                <a:latin typeface="+mn-lt"/>
              </a:rPr>
              <a:t>Ideasquare</a:t>
            </a:r>
            <a:r>
              <a:rPr lang="en-US" sz="2000" dirty="0" smtClean="0">
                <a:latin typeface="+mn-lt"/>
              </a:rPr>
              <a:t>.</a:t>
            </a:r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r>
              <a:rPr lang="en-US" sz="2000" dirty="0" smtClean="0"/>
              <a:t>The facility for the cold test will be readied as soon as the </a:t>
            </a:r>
            <a:r>
              <a:rPr lang="en-US" sz="2000" dirty="0" err="1" smtClean="0"/>
              <a:t>dewar</a:t>
            </a:r>
            <a:r>
              <a:rPr lang="en-US" sz="2000" dirty="0" smtClean="0"/>
              <a:t> will become available (shared use with WA105).</a:t>
            </a:r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r>
              <a:rPr lang="en-US" sz="2000" dirty="0" smtClean="0">
                <a:latin typeface="+mn-lt"/>
              </a:rPr>
              <a:t>The area for the TPB </a:t>
            </a:r>
            <a:r>
              <a:rPr lang="en-US" sz="2000" dirty="0" smtClean="0"/>
              <a:t>evaporation is being readied with the required water cooling line. The evaporator installation will be completed the last week of September.</a:t>
            </a:r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r>
              <a:rPr lang="en-US" sz="2000" dirty="0" smtClean="0"/>
              <a:t>Mechanics for the new PMTs is being ordered; it will be delivered mid November.</a:t>
            </a:r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r>
              <a:rPr lang="en-US" sz="2000" dirty="0" smtClean="0">
                <a:latin typeface="+mn-lt"/>
              </a:rPr>
              <a:t>We will be ready for the full production chain according to the original schedule.</a:t>
            </a:r>
            <a:endParaRPr lang="en-US" sz="2000" dirty="0" smtClean="0">
              <a:latin typeface="+mn-lt"/>
            </a:endParaRPr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endParaRPr lang="en-US" sz="2000" dirty="0" smtClean="0"/>
          </a:p>
          <a:p>
            <a:pPr marL="1092200" lvl="3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endParaRPr lang="en-US" sz="2000" dirty="0" smtClean="0"/>
          </a:p>
          <a:p>
            <a:pPr marL="0" indent="0">
              <a:buSzPct val="8000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11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62" y="6629400"/>
            <a:ext cx="45660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CERN Neutrino Platform Meeting, September 24, 2015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15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906000" cy="533400"/>
          </a:xfrm>
        </p:spPr>
        <p:txBody>
          <a:bodyPr/>
          <a:lstStyle/>
          <a:p>
            <a:r>
              <a:rPr lang="en-US" dirty="0" smtClean="0"/>
              <a:t>New T600 light detection system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906000" cy="2175520"/>
          </a:xfrm>
        </p:spPr>
        <p:txBody>
          <a:bodyPr/>
          <a:lstStyle/>
          <a:p>
            <a:pPr marL="225425" indent="-225425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The refurbished light collection system consists of 90 PMT 8‘’ HAMAMATSU R5912-MOD for TPC, installed behind each wire planes (360 PMT in the whole T600).</a:t>
            </a:r>
            <a:r>
              <a:rPr lang="en-GB" sz="2000" dirty="0" smtClean="0"/>
              <a:t>  About 200 </a:t>
            </a:r>
            <a:r>
              <a:rPr lang="en-GB" sz="2000" dirty="0" smtClean="0">
                <a:latin typeface="Symbol" pitchFamily="18" charset="2"/>
              </a:rPr>
              <a:t>m</a:t>
            </a:r>
            <a:r>
              <a:rPr lang="en-GB" sz="2000" dirty="0" smtClean="0"/>
              <a:t>g/cm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of TPB wavelength shifter is deposited on each PMT window. The photo-cathode coverage corresponds to </a:t>
            </a:r>
            <a:r>
              <a:rPr lang="en-GB" sz="2000" dirty="0" smtClean="0">
                <a:solidFill>
                  <a:srgbClr val="FF0000"/>
                </a:solidFill>
              </a:rPr>
              <a:t>5% of the wire plane area</a:t>
            </a:r>
            <a:r>
              <a:rPr lang="en-GB" sz="2000" dirty="0" smtClean="0"/>
              <a:t>.  </a:t>
            </a:r>
          </a:p>
          <a:p>
            <a:pPr marL="225425" indent="-225425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The number of photoelectrons collected per </a:t>
            </a:r>
            <a:r>
              <a:rPr lang="en-US" sz="2000" dirty="0" err="1" smtClean="0"/>
              <a:t>MeV</a:t>
            </a:r>
            <a:r>
              <a:rPr lang="en-US" sz="2000" dirty="0" smtClean="0"/>
              <a:t> of deposited energy in a single TPC is </a:t>
            </a:r>
            <a:r>
              <a:rPr lang="en-US" sz="2000" dirty="0" smtClean="0">
                <a:solidFill>
                  <a:srgbClr val="FF0000"/>
                </a:solidFill>
              </a:rPr>
              <a:t>~ 15 </a:t>
            </a:r>
            <a:r>
              <a:rPr lang="en-US" sz="2000" dirty="0" err="1" smtClean="0">
                <a:solidFill>
                  <a:srgbClr val="FF0000"/>
                </a:solidFill>
              </a:rPr>
              <a:t>phe</a:t>
            </a:r>
            <a:r>
              <a:rPr lang="en-US" sz="2000" dirty="0" smtClean="0">
                <a:solidFill>
                  <a:srgbClr val="FF0000"/>
                </a:solidFill>
              </a:rPr>
              <a:t>/</a:t>
            </a:r>
            <a:r>
              <a:rPr lang="en-US" sz="2000" dirty="0" err="1" smtClean="0">
                <a:solidFill>
                  <a:srgbClr val="FF0000"/>
                </a:solidFill>
              </a:rPr>
              <a:t>MeV</a:t>
            </a:r>
            <a:r>
              <a:rPr lang="en-US" sz="2000" dirty="0" smtClean="0"/>
              <a:t>, allowing the possibility to trigger low energy events  with fairly high threshold and multiplicity.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568624" y="2996952"/>
            <a:ext cx="7200799" cy="1800200"/>
            <a:chOff x="215718" y="1676400"/>
            <a:chExt cx="8269642" cy="188160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160" y="1676400"/>
              <a:ext cx="7696200" cy="1689675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3733800" y="3219450"/>
              <a:ext cx="22717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pitchFamily="34" charset="0"/>
                  <a:cs typeface="Arial" pitchFamily="34" charset="0"/>
                </a:rPr>
                <a:t>Z axis (beam direction)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15718" y="1793834"/>
              <a:ext cx="677108" cy="1711366"/>
            </a:xfrm>
            <a:prstGeom prst="rect">
              <a:avLst/>
            </a:prstGeom>
          </p:spPr>
          <p:txBody>
            <a:bodyPr vert="vert270" wrap="none">
              <a:spAutoFit/>
            </a:bodyPr>
            <a:lstStyle/>
            <a:p>
              <a:pPr algn="ctr"/>
              <a:r>
                <a:rPr lang="en-US" dirty="0">
                  <a:latin typeface="Arial" pitchFamily="34" charset="0"/>
                  <a:cs typeface="Arial" pitchFamily="34" charset="0"/>
                </a:rPr>
                <a:t>X 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axis</a:t>
              </a:r>
            </a:p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vertical direction)</a:t>
              </a:r>
            </a:p>
          </p:txBody>
        </p:sp>
      </p:grpSp>
      <p:sp>
        <p:nvSpPr>
          <p:cNvPr id="23" name="Rectangle 22"/>
          <p:cNvSpPr/>
          <p:nvPr/>
        </p:nvSpPr>
        <p:spPr bwMode="auto">
          <a:xfrm>
            <a:off x="2034066" y="4875001"/>
            <a:ext cx="799061" cy="59163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0" y="4709864"/>
            <a:ext cx="9906000" cy="217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5425" lvl="0" indent="-225425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l"/>
            </a:pPr>
            <a:r>
              <a:rPr lang="en-US" sz="2000" baseline="0" dirty="0" smtClean="0">
                <a:latin typeface="+mn-lt"/>
              </a:rPr>
              <a:t>An event localization better than  0.5 m and an initial classification of different topologies (cosmic </a:t>
            </a:r>
            <a:r>
              <a:rPr lang="en-US" sz="2000" baseline="0" dirty="0" smtClean="0">
                <a:latin typeface="Symbol" charset="2"/>
                <a:cs typeface="Symbol" charset="2"/>
              </a:rPr>
              <a:t>m</a:t>
            </a:r>
            <a:r>
              <a:rPr lang="en-US" sz="2000" baseline="0" dirty="0" smtClean="0">
                <a:latin typeface="+mn-lt"/>
              </a:rPr>
              <a:t>s</a:t>
            </a:r>
            <a:r>
              <a:rPr lang="en-US" sz="2000" baseline="0" dirty="0" smtClean="0"/>
              <a:t>, </a:t>
            </a:r>
            <a:r>
              <a:rPr lang="en-US" sz="2000" baseline="0" dirty="0" err="1" smtClean="0">
                <a:latin typeface="+mn-lt"/>
              </a:rPr>
              <a:t>e.m</a:t>
            </a:r>
            <a:r>
              <a:rPr lang="en-US" sz="2000" baseline="0" dirty="0" smtClean="0">
                <a:latin typeface="+mn-lt"/>
              </a:rPr>
              <a:t>. showers,</a:t>
            </a:r>
            <a:r>
              <a:rPr lang="en-US" sz="2000" baseline="0" dirty="0" smtClean="0"/>
              <a:t> </a:t>
            </a:r>
            <a:r>
              <a:rPr lang="en-US" sz="2000" baseline="0" dirty="0" err="1" smtClean="0">
                <a:latin typeface="Symbol" charset="2"/>
                <a:cs typeface="Symbol" charset="2"/>
              </a:rPr>
              <a:t>n</a:t>
            </a:r>
            <a:r>
              <a:rPr lang="en-US" sz="2000" dirty="0" err="1" smtClean="0"/>
              <a:t>μ</a:t>
            </a:r>
            <a:r>
              <a:rPr lang="en-US" sz="2000" baseline="0" dirty="0" smtClean="0"/>
              <a:t> </a:t>
            </a:r>
            <a:r>
              <a:rPr lang="en-US" sz="2000" baseline="0" dirty="0" smtClean="0">
                <a:latin typeface="+mn-lt"/>
              </a:rPr>
              <a:t>CC) can be obtained  exploiting </a:t>
            </a:r>
            <a:r>
              <a:rPr lang="en-GB" sz="2000" baseline="0" dirty="0" smtClean="0">
                <a:latin typeface="+mn-lt"/>
              </a:rPr>
              <a:t>the </a:t>
            </a:r>
            <a:r>
              <a:rPr lang="en-GB" sz="2000" baseline="0" dirty="0" smtClean="0">
                <a:solidFill>
                  <a:srgbClr val="FF0000"/>
                </a:solidFill>
                <a:latin typeface="+mn-lt"/>
              </a:rPr>
              <a:t>arrival time </a:t>
            </a:r>
            <a:r>
              <a:rPr lang="en-GB" sz="2000" baseline="0" dirty="0" smtClean="0">
                <a:solidFill>
                  <a:srgbClr val="000000"/>
                </a:solidFill>
                <a:latin typeface="+mn-lt"/>
              </a:rPr>
              <a:t>of prompt photons and the collected </a:t>
            </a:r>
            <a:r>
              <a:rPr lang="en-GB" sz="2000" baseline="0" dirty="0" smtClean="0">
                <a:solidFill>
                  <a:srgbClr val="FF0000"/>
                </a:solidFill>
                <a:latin typeface="+mn-lt"/>
              </a:rPr>
              <a:t>light signal intensity.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  </a:t>
            </a:r>
          </a:p>
          <a:p>
            <a:pPr marL="225425" lvl="0" indent="-225425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l"/>
            </a:pPr>
            <a:r>
              <a:rPr lang="en-US" sz="2000" baseline="0" dirty="0" smtClean="0">
                <a:latin typeface="+mn-lt"/>
              </a:rPr>
              <a:t>Fast laser pulses will be provided to each PMT by a system of optical fibers for timing calibration.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6456" y="6584776"/>
            <a:ext cx="5429944" cy="2732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srgbClr val="3333CC"/>
                </a:solidFill>
                <a:latin typeface="Helvetica"/>
                <a:cs typeface="Helvetica"/>
              </a:rPr>
              <a:t>CERN Neutrino Platform Meeting, September 24, 2015</a:t>
            </a:r>
            <a:endParaRPr lang="en-GB" sz="1200" dirty="0">
              <a:solidFill>
                <a:srgbClr val="3333CC"/>
              </a:solidFill>
              <a:latin typeface="Helvetica"/>
              <a:cs typeface="Helvetica"/>
            </a:endParaRPr>
          </a:p>
        </p:txBody>
      </p:sp>
      <p:sp>
        <p:nvSpPr>
          <p:cNvPr id="30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641778" y="6512768"/>
            <a:ext cx="2063750" cy="228600"/>
          </a:xfrm>
        </p:spPr>
        <p:txBody>
          <a:bodyPr/>
          <a:lstStyle/>
          <a:p>
            <a:r>
              <a:rPr lang="en-GB" dirty="0" smtClean="0">
                <a:solidFill>
                  <a:srgbClr val="3333CC"/>
                </a:solidFill>
              </a:rPr>
              <a:t>Slide: </a:t>
            </a:r>
            <a:fld id="{C0367892-4C36-1744-A726-262AF37AA8B7}" type="slidenum">
              <a:rPr lang="en-GB" smtClean="0">
                <a:solidFill>
                  <a:srgbClr val="3333CC"/>
                </a:solidFill>
              </a:rPr>
              <a:pPr/>
              <a:t>2</a:t>
            </a:fld>
            <a:endParaRPr lang="en-GB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85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PMTs system deployment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9829800" cy="6629400"/>
          </a:xfrm>
        </p:spPr>
        <p:txBody>
          <a:bodyPr/>
          <a:lstStyle/>
          <a:p>
            <a:pPr marL="0" lvl="1" indent="0">
              <a:lnSpc>
                <a:spcPct val="120000"/>
              </a:lnSpc>
              <a:buSzPct val="80000"/>
              <a:buNone/>
            </a:pPr>
            <a:endParaRPr lang="en-US" sz="2000" dirty="0" smtClean="0"/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r>
              <a:rPr lang="en-US" sz="2000" dirty="0" smtClean="0"/>
              <a:t>The mechanical design of the new scintillation light collection system has been completed for the chosen configuration; the first prototypes have been built. Offers for the full production </a:t>
            </a:r>
            <a:r>
              <a:rPr lang="en-US" sz="2000" dirty="0" smtClean="0"/>
              <a:t>have been processed. </a:t>
            </a:r>
            <a:r>
              <a:rPr lang="en-US" sz="2000" dirty="0" smtClean="0"/>
              <a:t>Delivery is expected around half of November.</a:t>
            </a:r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r>
              <a:rPr lang="en-US" sz="2000" dirty="0" smtClean="0"/>
              <a:t>The PMTs order has been sent to Hamamatsu, that accepted all our technical specifications with slight modifications, including the cold test at the production location. The 20 pre-series samples are expected to CERN </a:t>
            </a:r>
            <a:r>
              <a:rPr lang="en-US" sz="2000" dirty="0" smtClean="0"/>
              <a:t>have been sent to CERN, they should arrive the week of Sep 26.</a:t>
            </a:r>
            <a:endParaRPr lang="en-US" sz="2000" dirty="0" smtClean="0"/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r>
              <a:rPr lang="en-US" sz="2000" dirty="0" smtClean="0"/>
              <a:t>Design of the new bases has been completed. Prototypes have been realized and tested. Components for the full production have been delivered. The full production has been ordered and a pre-series has been delivered.</a:t>
            </a:r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r>
              <a:rPr lang="en-US" sz="2000" dirty="0" smtClean="0"/>
              <a:t>The setup for testing and pre-assembling of the PMTs is being organized: two locations, B182 for cold tests and </a:t>
            </a:r>
            <a:r>
              <a:rPr lang="en-US" sz="2000" dirty="0" err="1" smtClean="0"/>
              <a:t>Ideasquare</a:t>
            </a:r>
            <a:r>
              <a:rPr lang="en-US" sz="2000" dirty="0" smtClean="0"/>
              <a:t> for warm tests and pre-assembly. </a:t>
            </a:r>
            <a:r>
              <a:rPr lang="en-US" sz="2000" dirty="0"/>
              <a:t>M</a:t>
            </a:r>
            <a:r>
              <a:rPr lang="en-US" sz="2000" dirty="0" smtClean="0"/>
              <a:t>aterials have been delivered and installation is almost complete.</a:t>
            </a:r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r>
              <a:rPr lang="en-US" sz="2000" dirty="0" smtClean="0"/>
              <a:t>The TPB evaporator is being installed in B169, preparation of the site and installation of the evaporation station is almost complete.</a:t>
            </a:r>
          </a:p>
          <a:p>
            <a:pPr marL="635000" lvl="2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endParaRPr lang="en-US" sz="2000" dirty="0" smtClean="0"/>
          </a:p>
          <a:p>
            <a:pPr marL="1092200" lvl="3" indent="-234950">
              <a:lnSpc>
                <a:spcPct val="120000"/>
              </a:lnSpc>
              <a:buSzPct val="80000"/>
              <a:buFont typeface="Zapf Dingbats" charset="2"/>
              <a:buChar char="l"/>
            </a:pPr>
            <a:endParaRPr lang="en-US" sz="2000" dirty="0" smtClean="0"/>
          </a:p>
          <a:p>
            <a:pPr marL="0" indent="0">
              <a:buSzPct val="8000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3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62" y="6629400"/>
            <a:ext cx="45660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 smtClean="0"/>
              <a:t>CERN Neutrino Platform Meeting, September 24,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239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PMTs system </a:t>
            </a:r>
            <a:r>
              <a:rPr lang="en-US" dirty="0" smtClean="0"/>
              <a:t>deployment and mechanics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4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62" y="6629400"/>
            <a:ext cx="45660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CERN Neutrino Platform Meeting, September 24, 2015</a:t>
            </a:r>
            <a:endParaRPr lang="en-GB" dirty="0"/>
          </a:p>
        </p:txBody>
      </p:sp>
      <p:pic>
        <p:nvPicPr>
          <p:cNvPr id="16" name="Picture 15" descr="T600_9804622_revA_strutturasostegnoperPMT_Expl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5" r="8647" b="14445"/>
          <a:stretch/>
        </p:blipFill>
        <p:spPr>
          <a:xfrm rot="16200000">
            <a:off x="2517461" y="-568642"/>
            <a:ext cx="4914902" cy="810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09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PMTs mechanics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Slide: </a:t>
            </a:r>
            <a:fld id="{C0367892-4C36-1744-A726-262AF37AA8B7}" type="slidenum">
              <a:rPr lang="en-GB" smtClean="0"/>
              <a:pPr/>
              <a:t>5</a:t>
            </a:fld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62" y="6629400"/>
            <a:ext cx="45660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CERN Neutrino Platform Meeting, September 24, 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990600"/>
            <a:ext cx="1934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Shielding grid</a:t>
            </a:r>
            <a:endParaRPr lang="en-US" sz="2000" dirty="0"/>
          </a:p>
        </p:txBody>
      </p:sp>
      <p:pic>
        <p:nvPicPr>
          <p:cNvPr id="8" name="Picture 7" descr="T600PM_9900030_revA_ensemble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1" t="10556" r="4926" b="22222"/>
          <a:stretch/>
        </p:blipFill>
        <p:spPr>
          <a:xfrm>
            <a:off x="5410200" y="2247900"/>
            <a:ext cx="4267200" cy="46101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7772400" y="1447800"/>
            <a:ext cx="762000" cy="1676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1" name="Picture 10" descr="T600PM_9900040_ensemble_5PM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3" b="15926"/>
          <a:stretch/>
        </p:blipFill>
        <p:spPr>
          <a:xfrm>
            <a:off x="1003300" y="711200"/>
            <a:ext cx="3842911" cy="5765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1885" y="990600"/>
            <a:ext cx="2609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Basic Unit</a:t>
            </a:r>
          </a:p>
          <a:p>
            <a:pPr algn="ctr"/>
            <a:r>
              <a:rPr lang="en-US" sz="2000" dirty="0" smtClean="0"/>
              <a:t>(36 / T300 module)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4021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20150924_11014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048000"/>
            <a:ext cx="2143125" cy="381000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029200" y="0"/>
            <a:ext cx="4876800" cy="1325563"/>
          </a:xfrm>
        </p:spPr>
        <p:txBody>
          <a:bodyPr/>
          <a:lstStyle/>
          <a:p>
            <a:pPr algn="ctr"/>
            <a:r>
              <a:rPr lang="en-US" dirty="0" smtClean="0"/>
              <a:t>Preparation of the dark room for PMT testing (I)</a:t>
            </a:r>
            <a:endParaRPr lang="en-GB" dirty="0"/>
          </a:p>
        </p:txBody>
      </p:sp>
      <p:pic>
        <p:nvPicPr>
          <p:cNvPr id="6" name="Picture 5" descr="20150924_11061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28600"/>
            <a:ext cx="4953000" cy="2786063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6172200" y="2438400"/>
            <a:ext cx="3276600" cy="3722824"/>
            <a:chOff x="3523258" y="2197678"/>
            <a:chExt cx="4867547" cy="421119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/>
            <a:srcRect r="28484" b="19792"/>
            <a:stretch/>
          </p:blipFill>
          <p:spPr>
            <a:xfrm>
              <a:off x="3523258" y="2197678"/>
              <a:ext cx="4867547" cy="421119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957032" y="3858339"/>
              <a:ext cx="1447004" cy="323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Dark room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00716" y="5437099"/>
              <a:ext cx="1998855" cy="323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Electronics Lab</a:t>
              </a:r>
              <a:endParaRPr lang="en-GB" dirty="0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>
            <a:off x="5029200" y="2971800"/>
            <a:ext cx="1369481" cy="276226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730935" y="4962452"/>
            <a:ext cx="3593665" cy="66748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33600" y="2514600"/>
            <a:ext cx="1255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Dark room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286000" y="5562600"/>
            <a:ext cx="1734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Electronics Lab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496774" y="6183000"/>
            <a:ext cx="40651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Ideasquare</a:t>
            </a:r>
            <a:r>
              <a:rPr lang="en-US" sz="4000" dirty="0" smtClean="0"/>
              <a:t> Lab</a:t>
            </a:r>
            <a:endParaRPr lang="en-GB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724400" y="1295400"/>
            <a:ext cx="22773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Test Area</a:t>
            </a:r>
            <a:endParaRPr lang="en-GB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6000" y="3352800"/>
            <a:ext cx="27771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Control Area</a:t>
            </a:r>
            <a:endParaRPr lang="en-GB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0ECA-CA96-402A-8EA7-CFEC3EADC30E}" type="slidenum">
              <a:rPr lang="en-GB" smtClean="0"/>
              <a:t>6</a:t>
            </a:fld>
            <a:endParaRPr lang="en-GB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Neutrino Platform Meeting, September 24,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387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50924_11061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0"/>
            <a:ext cx="8991600" cy="5057775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325563"/>
          </a:xfrm>
        </p:spPr>
        <p:txBody>
          <a:bodyPr/>
          <a:lstStyle/>
          <a:p>
            <a:pPr algn="ctr"/>
            <a:r>
              <a:rPr lang="en-US" dirty="0" smtClean="0"/>
              <a:t>Dark room </a:t>
            </a:r>
            <a:r>
              <a:rPr lang="en-US" dirty="0" smtClean="0"/>
              <a:t>for PMT testing (II)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10000" y="1828800"/>
            <a:ext cx="5793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Equipped </a:t>
            </a:r>
            <a:r>
              <a:rPr lang="en-US" sz="2000" dirty="0" smtClean="0">
                <a:solidFill>
                  <a:srgbClr val="FF0000"/>
                </a:solidFill>
              </a:rPr>
              <a:t>for simultaneous testing of </a:t>
            </a:r>
            <a:r>
              <a:rPr lang="en-US" sz="2000" dirty="0" smtClean="0">
                <a:solidFill>
                  <a:srgbClr val="FF0000"/>
                </a:solidFill>
              </a:rPr>
              <a:t>20 </a:t>
            </a:r>
            <a:r>
              <a:rPr lang="en-US" sz="2000" dirty="0" smtClean="0">
                <a:solidFill>
                  <a:srgbClr val="FF0000"/>
                </a:solidFill>
              </a:rPr>
              <a:t>PMTs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Neutrino Platform Meeting, September 24,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0ECA-CA96-402A-8EA7-CFEC3EADC30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937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0"/>
            <a:ext cx="5867400" cy="1325563"/>
          </a:xfrm>
        </p:spPr>
        <p:txBody>
          <a:bodyPr/>
          <a:lstStyle/>
          <a:p>
            <a:pPr algn="ctr"/>
            <a:r>
              <a:rPr lang="en-US" dirty="0" smtClean="0"/>
              <a:t>Dark room </a:t>
            </a:r>
            <a:r>
              <a:rPr lang="en-US" dirty="0" smtClean="0"/>
              <a:t>for PMT testing (</a:t>
            </a:r>
            <a:r>
              <a:rPr lang="en-US" dirty="0" smtClean="0"/>
              <a:t>III) – Control Area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Neutrino Platform Meeting, September 24,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0ECA-CA96-402A-8EA7-CFEC3EADC30E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 descr="20150924_11014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385762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1600200"/>
            <a:ext cx="49091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Contains power supply, readout electronics and optical equipment.</a:t>
            </a:r>
          </a:p>
          <a:p>
            <a:r>
              <a:rPr lang="en-US" sz="1800" dirty="0" smtClean="0"/>
              <a:t>Ready. First samples being tested to verify the test chain and the quality of the dark room.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28334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1"/>
            <a:ext cx="9906000" cy="762000"/>
          </a:xfrm>
        </p:spPr>
        <p:txBody>
          <a:bodyPr/>
          <a:lstStyle/>
          <a:p>
            <a:pPr algn="ctr"/>
            <a:r>
              <a:rPr lang="en-US" dirty="0" smtClean="0"/>
              <a:t>Cold Tests – B185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Neutrino Platform Meeting, September 24,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0ECA-CA96-402A-8EA7-CFEC3EADC30E}" type="slidenum">
              <a:rPr lang="en-GB" smtClean="0"/>
              <a:t>9</a:t>
            </a:fld>
            <a:endParaRPr lang="en-GB"/>
          </a:p>
        </p:txBody>
      </p:sp>
      <p:pic>
        <p:nvPicPr>
          <p:cNvPr id="3" name="Picture 2" descr="IMG_110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838200"/>
            <a:ext cx="6629400" cy="4972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5943600"/>
            <a:ext cx="88114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Mechanical supports, cables and readout chain ready for installation</a:t>
            </a:r>
          </a:p>
          <a:p>
            <a:r>
              <a:rPr lang="en-US" dirty="0" smtClean="0"/>
              <a:t>Cryogenic system presently in use by WA105; should be available at beginning of October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302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ECD_TALK">
  <a:themeElements>
    <a:clrScheme name="OECD_TAL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ECD_TALK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lnDef>
  </a:objectDefaults>
  <a:extraClrSchemeLst>
    <a:extraClrScheme>
      <a:clrScheme name="OECD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ECD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38483</TotalTime>
  <Words>834</Words>
  <Application>Microsoft Macintosh PowerPoint</Application>
  <PresentationFormat>A4 Paper (210x297 mm)</PresentationFormat>
  <Paragraphs>76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OECD_TALK</vt:lpstr>
      <vt:lpstr>PowerPoint Presentation</vt:lpstr>
      <vt:lpstr>New T600 light detection system</vt:lpstr>
      <vt:lpstr>New PMTs system deployment</vt:lpstr>
      <vt:lpstr>New PMTs system deployment and mechanics</vt:lpstr>
      <vt:lpstr>PMTs mechanics</vt:lpstr>
      <vt:lpstr>Preparation of the dark room for PMT testing (I)</vt:lpstr>
      <vt:lpstr>Dark room for PMT testing (II)</vt:lpstr>
      <vt:lpstr>Dark room for PMT testing (III) – Control Area</vt:lpstr>
      <vt:lpstr>Cold Tests – B185</vt:lpstr>
      <vt:lpstr>TPB Evaporation – B169</vt:lpstr>
      <vt:lpstr>Conclusions</vt:lpstr>
    </vt:vector>
  </TitlesOfParts>
  <Company>Carlo Rubbia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optical astronomy to astro-particle physics    Carlo Rubbia CERN, Geneva, Switzerland</dc:title>
  <dc:creator>Carlo Rubbia</dc:creator>
  <cp:lastModifiedBy>Claudio Montanari</cp:lastModifiedBy>
  <cp:revision>837</cp:revision>
  <cp:lastPrinted>2014-03-19T14:44:10Z</cp:lastPrinted>
  <dcterms:created xsi:type="dcterms:W3CDTF">2014-01-31T11:06:17Z</dcterms:created>
  <dcterms:modified xsi:type="dcterms:W3CDTF">2015-09-24T09:43:35Z</dcterms:modified>
</cp:coreProperties>
</file>