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5410" r:id="rId2"/>
    <p:sldMasterId id="2147485575" r:id="rId3"/>
    <p:sldMasterId id="2147485580" r:id="rId4"/>
    <p:sldMasterId id="2147485598" r:id="rId5"/>
    <p:sldMasterId id="2147485602" r:id="rId6"/>
  </p:sldMasterIdLst>
  <p:notesMasterIdLst>
    <p:notesMasterId r:id="rId24"/>
  </p:notesMasterIdLst>
  <p:sldIdLst>
    <p:sldId id="637" r:id="rId7"/>
    <p:sldId id="707" r:id="rId8"/>
    <p:sldId id="694" r:id="rId9"/>
    <p:sldId id="708" r:id="rId10"/>
    <p:sldId id="712" r:id="rId11"/>
    <p:sldId id="706" r:id="rId12"/>
    <p:sldId id="705" r:id="rId13"/>
    <p:sldId id="703" r:id="rId14"/>
    <p:sldId id="715" r:id="rId15"/>
    <p:sldId id="709" r:id="rId16"/>
    <p:sldId id="690" r:id="rId17"/>
    <p:sldId id="698" r:id="rId18"/>
    <p:sldId id="699" r:id="rId19"/>
    <p:sldId id="700" r:id="rId20"/>
    <p:sldId id="714" r:id="rId21"/>
    <p:sldId id="701" r:id="rId22"/>
    <p:sldId id="692" r:id="rId23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5C2C"/>
    <a:srgbClr val="F09509"/>
    <a:srgbClr val="FF4981"/>
    <a:srgbClr val="CEF0ED"/>
    <a:srgbClr val="0000FF"/>
    <a:srgbClr val="B80000"/>
    <a:srgbClr val="FF9429"/>
    <a:srgbClr val="CC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9" autoAdjust="0"/>
  </p:normalViewPr>
  <p:slideViewPr>
    <p:cSldViewPr>
      <p:cViewPr>
        <p:scale>
          <a:sx n="100" d="100"/>
          <a:sy n="100" d="100"/>
        </p:scale>
        <p:origin x="-512" y="2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A84F172-3704-8A41-866C-4FBE117012F9}" type="datetimeFigureOut">
              <a:rPr lang="en-US"/>
              <a:pPr>
                <a:defRPr/>
              </a:pPr>
              <a:t>1/25/16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A9D0EF6-1D1B-6442-A9FB-E1806735F4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3222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jpeg"/><Relationship Id="rId7" Type="http://schemas.openxmlformats.org/officeDocument/2006/relationships/image" Target="../media/image11.png"/><Relationship Id="rId8" Type="http://schemas.openxmlformats.org/officeDocument/2006/relationships/hyperlink" Target="mailto:Lars.Tore.Roedne@cern.ch" TargetMode="External"/><Relationship Id="rId9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tif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hyperlink" Target="mailto:lars.tore.roedne@cern.ch" TargetMode="External"/><Relationship Id="rId6" Type="http://schemas.openxmlformats.org/officeDocument/2006/relationships/image" Target="../media/image12.png"/><Relationship Id="rId7" Type="http://schemas.openxmlformats.org/officeDocument/2006/relationships/image" Target="../media/image13.jpeg"/><Relationship Id="rId8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gi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hyperlink" Target="mailto:Lars.Tore.Roedne@cern.ch" TargetMode="External"/><Relationship Id="rId6" Type="http://schemas.openxmlformats.org/officeDocument/2006/relationships/image" Target="../media/image7.gif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tif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7.gif"/><Relationship Id="rId1" Type="http://schemas.openxmlformats.org/officeDocument/2006/relationships/slideMaster" Target="../slideMasters/slideMaster5.xml"/><Relationship Id="rId2" Type="http://schemas.openxmlformats.org/officeDocument/2006/relationships/hyperlink" Target="mailto:lars.tore.roedne@cern.ch" TargetMode="Externa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6.emf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7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5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3132"/>
      </p:ext>
    </p:extLst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936659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731"/>
            <a:ext cx="222885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609731"/>
            <a:ext cx="652145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65581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924"/>
            <a:ext cx="89154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5550" y="1600206"/>
            <a:ext cx="437515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35637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fr-CH"/>
              <a:t>ALARA Summary Report 03.02.2012</a:t>
            </a: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356370"/>
            <a:ext cx="31369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CERN/PH-CMX, S.Bally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35637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C17343CD-6389-674C-9F90-85083C5F2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21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20003" y="6356371"/>
            <a:ext cx="790699" cy="365125"/>
          </a:xfrm>
          <a:prstGeom prst="rect">
            <a:avLst/>
          </a:prstGeom>
        </p:spPr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ATLAS_Drawing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923" y="6276210"/>
            <a:ext cx="1053882" cy="524049"/>
          </a:xfrm>
          <a:prstGeom prst="rect">
            <a:avLst/>
          </a:prstGeom>
        </p:spPr>
      </p:pic>
      <p:pic>
        <p:nvPicPr>
          <p:cNvPr id="11" name="Picture 10" descr="alicedet2.gif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5112" y="6310728"/>
            <a:ext cx="865823" cy="547293"/>
          </a:xfrm>
          <a:prstGeom prst="rect">
            <a:avLst/>
          </a:prstGeom>
        </p:spPr>
      </p:pic>
      <p:pic>
        <p:nvPicPr>
          <p:cNvPr id="12" name="Picture 11" descr="CMS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038" y="6295678"/>
            <a:ext cx="915344" cy="562322"/>
          </a:xfrm>
          <a:prstGeom prst="rect">
            <a:avLst/>
          </a:prstGeom>
        </p:spPr>
      </p:pic>
      <p:pic>
        <p:nvPicPr>
          <p:cNvPr id="13" name="Picture 12" descr="LHCb.jp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4238" y="6310727"/>
            <a:ext cx="851112" cy="523761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59833" y="6245354"/>
            <a:ext cx="6560174" cy="612667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 dirty="0" smtClean="0"/>
          </a:p>
          <a:p>
            <a:r>
              <a:rPr lang="en-US" dirty="0" smtClean="0"/>
              <a:t>Austin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234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5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440842"/>
      </p:ext>
    </p:extLst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793601"/>
      </p:ext>
    </p:extLst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3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2913188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7696"/>
      </p:ext>
    </p:extLst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91348"/>
      </p:ext>
    </p:extLst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84636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236050"/>
      </p:ext>
    </p:extLst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5244779"/>
      </p:ext>
    </p:extLst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4" y="273179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3564857"/>
      </p:ext>
    </p:extLst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4227497"/>
      </p:ext>
    </p:extLst>
  </p:cSld>
  <p:clrMapOvr>
    <a:masterClrMapping/>
  </p:clrMapOvr>
  <p:transition xmlns:p14="http://schemas.microsoft.com/office/powerpoint/2010/main"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03968"/>
      </p:ext>
    </p:extLst>
  </p:cSld>
  <p:clrMapOvr>
    <a:masterClrMapping/>
  </p:clrMapOvr>
  <p:transition xmlns:p14="http://schemas.microsoft.com/office/powerpoint/2010/main"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731"/>
            <a:ext cx="222885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609731"/>
            <a:ext cx="652145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659718"/>
      </p:ext>
    </p:extLst>
  </p:cSld>
  <p:clrMapOvr>
    <a:masterClrMapping/>
  </p:clrMapOvr>
  <p:transition xmlns:p14="http://schemas.microsoft.com/office/powerpoint/2010/main"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924"/>
            <a:ext cx="89154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5550" y="1600206"/>
            <a:ext cx="437515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35637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fr-CH"/>
              <a:t>ALARA Summary Report 03.02.2012</a:t>
            </a: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356370"/>
            <a:ext cx="31369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CERN/PH-CMX, S.Bally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35637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F9A2B0DA-B579-5F41-8373-961B0840B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246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4062-C38C-42E9-9FBE-4128ED8BD1A8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34C5-D15D-42B5-83AA-8A4981F721B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475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50" y="1513274"/>
            <a:ext cx="7429500" cy="4569395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694074" y="3910263"/>
            <a:ext cx="8461267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 userDrawn="1"/>
        </p:nvSpPr>
        <p:spPr>
          <a:xfrm>
            <a:off x="5436549" y="2367211"/>
            <a:ext cx="2515780" cy="3086104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-1"/>
            <a:ext cx="9906000" cy="14237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7" name="Picture 8" descr="http://www.hep.vanderbilt.edu/rhi/CMS_logo_col.g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90" y="57417"/>
            <a:ext cx="526558" cy="6464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6360535"/>
              </p:ext>
            </p:extLst>
          </p:nvPr>
        </p:nvGraphicFramePr>
        <p:xfrm>
          <a:off x="623754" y="124950"/>
          <a:ext cx="3723500" cy="52140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32045"/>
                <a:gridCol w="239037"/>
                <a:gridCol w="691266"/>
                <a:gridCol w="239037"/>
                <a:gridCol w="807554"/>
                <a:gridCol w="245496"/>
                <a:gridCol w="717108"/>
                <a:gridCol w="251957"/>
              </a:tblGrid>
              <a:tr h="254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FF5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EL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power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Water cool.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FF5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Database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54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Magnet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C6F14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Gas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cxnSp>
        <p:nvCxnSpPr>
          <p:cNvPr id="56" name="Straight Arrow Connector 55"/>
          <p:cNvCxnSpPr/>
          <p:nvPr userDrawn="1"/>
        </p:nvCxnSpPr>
        <p:spPr>
          <a:xfrm flipV="1">
            <a:off x="570108" y="1707776"/>
            <a:ext cx="0" cy="2301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 userDrawn="1"/>
        </p:nvCxnSpPr>
        <p:spPr>
          <a:xfrm>
            <a:off x="570108" y="1937920"/>
            <a:ext cx="3536" cy="20688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 userDrawn="1"/>
        </p:nvCxnSpPr>
        <p:spPr>
          <a:xfrm>
            <a:off x="540640" y="1937921"/>
            <a:ext cx="19977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 userDrawn="1"/>
        </p:nvCxnSpPr>
        <p:spPr>
          <a:xfrm flipH="1" flipV="1">
            <a:off x="400565" y="1937921"/>
            <a:ext cx="159751" cy="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 userDrawn="1"/>
        </p:nvSpPr>
        <p:spPr>
          <a:xfrm>
            <a:off x="440215" y="2068724"/>
            <a:ext cx="253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N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442421" y="1452946"/>
            <a:ext cx="133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F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TextBox 61"/>
          <p:cNvSpPr txBox="1"/>
          <p:nvPr userDrawn="1"/>
        </p:nvSpPr>
        <p:spPr>
          <a:xfrm>
            <a:off x="119893" y="1784032"/>
            <a:ext cx="305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Z+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TextBox 62"/>
          <p:cNvSpPr txBox="1"/>
          <p:nvPr userDrawn="1"/>
        </p:nvSpPr>
        <p:spPr>
          <a:xfrm>
            <a:off x="686556" y="1760717"/>
            <a:ext cx="261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Z-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TextBox 70"/>
          <p:cNvSpPr txBox="1"/>
          <p:nvPr userDrawn="1"/>
        </p:nvSpPr>
        <p:spPr>
          <a:xfrm>
            <a:off x="7215970" y="139743"/>
            <a:ext cx="2608717" cy="523220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2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1" name="Picture 8" descr="Copy of YB0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459885" y="3066065"/>
            <a:ext cx="2978150" cy="1688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 userDrawn="1"/>
        </p:nvCxnSpPr>
        <p:spPr>
          <a:xfrm>
            <a:off x="2290764" y="2421187"/>
            <a:ext cx="5231606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>
            <a:off x="2308903" y="5399338"/>
            <a:ext cx="5231606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46"/>
          <p:cNvSpPr>
            <a:spLocks noChangeArrowheads="1"/>
          </p:cNvSpPr>
          <p:nvPr userDrawn="1"/>
        </p:nvSpPr>
        <p:spPr bwMode="auto">
          <a:xfrm>
            <a:off x="599933" y="689201"/>
            <a:ext cx="528836" cy="303213"/>
          </a:xfrm>
          <a:prstGeom prst="rect">
            <a:avLst/>
          </a:prstGeom>
          <a:solidFill>
            <a:srgbClr val="4C34FE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</a:rPr>
              <a:t>ECAL</a:t>
            </a:r>
          </a:p>
        </p:txBody>
      </p:sp>
      <p:sp>
        <p:nvSpPr>
          <p:cNvPr id="29" name="Rectangle 46"/>
          <p:cNvSpPr>
            <a:spLocks noChangeArrowheads="1"/>
          </p:cNvSpPr>
          <p:nvPr userDrawn="1"/>
        </p:nvSpPr>
        <p:spPr bwMode="auto">
          <a:xfrm>
            <a:off x="602541" y="1071965"/>
            <a:ext cx="528836" cy="303213"/>
          </a:xfrm>
          <a:prstGeom prst="rect">
            <a:avLst/>
          </a:prstGeom>
          <a:solidFill>
            <a:srgbClr val="FFCC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srgbClr val="333399"/>
                </a:solidFill>
                <a:latin typeface="Arial"/>
              </a:rPr>
              <a:t>CMX</a:t>
            </a:r>
          </a:p>
        </p:txBody>
      </p:sp>
      <p:sp>
        <p:nvSpPr>
          <p:cNvPr id="30" name="Rectangle 46"/>
          <p:cNvSpPr>
            <a:spLocks noChangeArrowheads="1"/>
          </p:cNvSpPr>
          <p:nvPr userDrawn="1"/>
        </p:nvSpPr>
        <p:spPr bwMode="auto">
          <a:xfrm>
            <a:off x="1199865" y="689201"/>
            <a:ext cx="528836" cy="303213"/>
          </a:xfrm>
          <a:prstGeom prst="rect">
            <a:avLst/>
          </a:prstGeom>
          <a:solidFill>
            <a:srgbClr val="EE8E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prstClr val="white"/>
                </a:solidFill>
                <a:latin typeface="Arial"/>
              </a:rPr>
              <a:t>ZEC</a:t>
            </a:r>
          </a:p>
        </p:txBody>
      </p:sp>
      <p:sp>
        <p:nvSpPr>
          <p:cNvPr id="31" name="Rectangle 46"/>
          <p:cNvSpPr>
            <a:spLocks noChangeArrowheads="1"/>
          </p:cNvSpPr>
          <p:nvPr userDrawn="1"/>
        </p:nvSpPr>
        <p:spPr bwMode="auto">
          <a:xfrm>
            <a:off x="1199862" y="1079919"/>
            <a:ext cx="528836" cy="303213"/>
          </a:xfrm>
          <a:prstGeom prst="rect">
            <a:avLst/>
          </a:prstGeom>
          <a:solidFill>
            <a:srgbClr val="00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</a:rPr>
              <a:t>CSC RE</a:t>
            </a:r>
          </a:p>
        </p:txBody>
      </p:sp>
      <p:sp>
        <p:nvSpPr>
          <p:cNvPr id="32" name="Rectangle 46"/>
          <p:cNvSpPr>
            <a:spLocks noChangeArrowheads="1"/>
          </p:cNvSpPr>
          <p:nvPr userDrawn="1"/>
        </p:nvSpPr>
        <p:spPr bwMode="auto">
          <a:xfrm>
            <a:off x="1794763" y="682093"/>
            <a:ext cx="528836" cy="303213"/>
          </a:xfrm>
          <a:prstGeom prst="rect">
            <a:avLst/>
          </a:prstGeom>
          <a:solidFill>
            <a:srgbClr val="0080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white"/>
                </a:solidFill>
                <a:latin typeface="Arial"/>
              </a:rPr>
              <a:t>DT+ RB</a:t>
            </a:r>
          </a:p>
        </p:txBody>
      </p:sp>
      <p:sp>
        <p:nvSpPr>
          <p:cNvPr id="33" name="Rectangle 46"/>
          <p:cNvSpPr>
            <a:spLocks noChangeArrowheads="1"/>
          </p:cNvSpPr>
          <p:nvPr userDrawn="1"/>
        </p:nvSpPr>
        <p:spPr bwMode="auto">
          <a:xfrm>
            <a:off x="1801255" y="1071094"/>
            <a:ext cx="528836" cy="303213"/>
          </a:xfrm>
          <a:prstGeom prst="rect">
            <a:avLst/>
          </a:prstGeom>
          <a:solidFill>
            <a:srgbClr val="99336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</a:rPr>
              <a:t>TK PIX</a:t>
            </a:r>
          </a:p>
        </p:txBody>
      </p:sp>
      <p:sp>
        <p:nvSpPr>
          <p:cNvPr id="34" name="Rectangle 46"/>
          <p:cNvSpPr>
            <a:spLocks noChangeArrowheads="1"/>
          </p:cNvSpPr>
          <p:nvPr userDrawn="1"/>
        </p:nvSpPr>
        <p:spPr bwMode="auto">
          <a:xfrm>
            <a:off x="2389661" y="689201"/>
            <a:ext cx="528836" cy="3032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</a:rPr>
              <a:t>Survey</a:t>
            </a:r>
          </a:p>
        </p:txBody>
      </p:sp>
      <p:sp>
        <p:nvSpPr>
          <p:cNvPr id="35" name="Rectangle 46"/>
          <p:cNvSpPr>
            <a:spLocks noChangeArrowheads="1"/>
          </p:cNvSpPr>
          <p:nvPr userDrawn="1"/>
        </p:nvSpPr>
        <p:spPr bwMode="auto">
          <a:xfrm>
            <a:off x="2397552" y="1071094"/>
            <a:ext cx="528836" cy="303213"/>
          </a:xfrm>
          <a:prstGeom prst="rect">
            <a:avLst/>
          </a:prstGeom>
          <a:solidFill>
            <a:srgbClr val="FF33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prstClr val="black"/>
                </a:solidFill>
                <a:latin typeface="Arial"/>
              </a:rPr>
              <a:t>HCAL</a:t>
            </a:r>
          </a:p>
        </p:txBody>
      </p:sp>
      <p:sp>
        <p:nvSpPr>
          <p:cNvPr id="36" name="Rectangle 46"/>
          <p:cNvSpPr>
            <a:spLocks noChangeArrowheads="1"/>
          </p:cNvSpPr>
          <p:nvPr userDrawn="1"/>
        </p:nvSpPr>
        <p:spPr bwMode="auto">
          <a:xfrm>
            <a:off x="2981287" y="689201"/>
            <a:ext cx="528836" cy="303213"/>
          </a:xfrm>
          <a:prstGeom prst="rect">
            <a:avLst/>
          </a:prstGeom>
          <a:solidFill>
            <a:srgbClr val="FFCCCC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</a:rPr>
              <a:t>TE-VSC</a:t>
            </a:r>
          </a:p>
        </p:txBody>
      </p:sp>
      <p:sp>
        <p:nvSpPr>
          <p:cNvPr id="37" name="Rectangle 46"/>
          <p:cNvSpPr>
            <a:spLocks noChangeArrowheads="1"/>
          </p:cNvSpPr>
          <p:nvPr userDrawn="1"/>
        </p:nvSpPr>
        <p:spPr bwMode="auto">
          <a:xfrm>
            <a:off x="2992666" y="1053322"/>
            <a:ext cx="528836" cy="303213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</a:rPr>
              <a:t>EN </a:t>
            </a:r>
            <a:r>
              <a:rPr lang="en-GB" sz="1200" dirty="0" err="1">
                <a:solidFill>
                  <a:prstClr val="black"/>
                </a:solidFill>
                <a:latin typeface="Arial"/>
              </a:rPr>
              <a:t>Dept</a:t>
            </a:r>
            <a:endParaRPr lang="en-GB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8" name="Rectangle 46"/>
          <p:cNvSpPr>
            <a:spLocks noChangeArrowheads="1"/>
          </p:cNvSpPr>
          <p:nvPr userDrawn="1"/>
        </p:nvSpPr>
        <p:spPr bwMode="auto">
          <a:xfrm>
            <a:off x="3572911" y="699613"/>
            <a:ext cx="528836" cy="303213"/>
          </a:xfrm>
          <a:prstGeom prst="rect">
            <a:avLst/>
          </a:prstGeom>
          <a:solidFill>
            <a:srgbClr val="996633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</a:rPr>
              <a:t>GS </a:t>
            </a:r>
            <a:r>
              <a:rPr lang="en-GB" sz="1200" dirty="0" err="1">
                <a:solidFill>
                  <a:srgbClr val="FFFFFF"/>
                </a:solidFill>
                <a:latin typeface="Arial"/>
              </a:rPr>
              <a:t>Dept</a:t>
            </a:r>
            <a:endParaRPr lang="en-GB" sz="120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9" name="Straight Arrow Connector 8"/>
          <p:cNvCxnSpPr/>
          <p:nvPr userDrawn="1"/>
        </p:nvCxnSpPr>
        <p:spPr>
          <a:xfrm>
            <a:off x="7279578" y="6304547"/>
            <a:ext cx="67275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7489858" y="6333707"/>
            <a:ext cx="439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5m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Action Button: Document 6">
            <a:hlinkClick r:id="" action="ppaction://macro?name=Task_Form" highlightClick="1"/>
          </p:cNvPr>
          <p:cNvSpPr/>
          <p:nvPr userDrawn="1"/>
        </p:nvSpPr>
        <p:spPr>
          <a:xfrm>
            <a:off x="80355" y="738016"/>
            <a:ext cx="381794" cy="356532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2" name="Picture 11" hidden="1"/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8532" y="2473196"/>
            <a:ext cx="5448068" cy="2815200"/>
          </a:xfrm>
          <a:prstGeom prst="rect">
            <a:avLst/>
          </a:prstGeom>
        </p:spPr>
      </p:pic>
      <p:sp>
        <p:nvSpPr>
          <p:cNvPr id="73" name="TextBox 72">
            <a:hlinkClick r:id="" action="ppaction://macro?name=crane"/>
          </p:cNvPr>
          <p:cNvSpPr txBox="1"/>
          <p:nvPr userDrawn="1"/>
        </p:nvSpPr>
        <p:spPr>
          <a:xfrm>
            <a:off x="35022" y="1092101"/>
            <a:ext cx="510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FFFF00"/>
                </a:solidFill>
                <a:latin typeface="Calibri"/>
              </a:rPr>
              <a:t>Crane</a:t>
            </a:r>
            <a:endParaRPr lang="en-GB" sz="1400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587783" y="1051571"/>
            <a:ext cx="51277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CH" sz="12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r-CH" sz="1200" b="1" dirty="0">
                <a:solidFill>
                  <a:srgbClr val="000000"/>
                </a:solidFill>
                <a:latin typeface="Arial"/>
              </a:rPr>
              <a:t>RP</a:t>
            </a:r>
          </a:p>
        </p:txBody>
      </p:sp>
      <p:sp>
        <p:nvSpPr>
          <p:cNvPr id="77" name="TextBox 76"/>
          <p:cNvSpPr txBox="1"/>
          <p:nvPr userDrawn="1"/>
        </p:nvSpPr>
        <p:spPr>
          <a:xfrm>
            <a:off x="4419853" y="126207"/>
            <a:ext cx="1282214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5" name="Picture 9" descr="C:\Users\tmarriot\Downloads\Optimized-tap (2).png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818181"/>
              </a:clrFrom>
              <a:clrTo>
                <a:srgbClr val="81818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851" y="153696"/>
            <a:ext cx="339624" cy="45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TextBox 77"/>
          <p:cNvSpPr txBox="1"/>
          <p:nvPr userDrawn="1"/>
        </p:nvSpPr>
        <p:spPr>
          <a:xfrm>
            <a:off x="5786450" y="132983"/>
            <a:ext cx="1386236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4" name="Picture 63" descr="zap.png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9157" y="248305"/>
            <a:ext cx="364581" cy="364379"/>
          </a:xfrm>
          <a:prstGeom prst="rect">
            <a:avLst/>
          </a:prstGeom>
        </p:spPr>
      </p:pic>
      <p:sp>
        <p:nvSpPr>
          <p:cNvPr id="79" name="TextBox 78"/>
          <p:cNvSpPr txBox="1"/>
          <p:nvPr userDrawn="1"/>
        </p:nvSpPr>
        <p:spPr>
          <a:xfrm>
            <a:off x="4404022" y="738548"/>
            <a:ext cx="1298045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TextBox 79"/>
          <p:cNvSpPr txBox="1"/>
          <p:nvPr userDrawn="1"/>
        </p:nvSpPr>
        <p:spPr>
          <a:xfrm>
            <a:off x="5786450" y="734589"/>
            <a:ext cx="1386236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7215970" y="741205"/>
            <a:ext cx="2608717" cy="523220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TextBox 50"/>
          <p:cNvSpPr txBox="1"/>
          <p:nvPr userDrawn="1"/>
        </p:nvSpPr>
        <p:spPr>
          <a:xfrm>
            <a:off x="7173170" y="828325"/>
            <a:ext cx="2184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hlinkClick r:id="rId8"/>
              </a:rPr>
              <a:t>Lars.Tore.Roedne@cern.ch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39" t="7011" r="7227" b="7755"/>
          <a:stretch/>
        </p:blipFill>
        <p:spPr>
          <a:xfrm>
            <a:off x="9314862" y="734590"/>
            <a:ext cx="436341" cy="53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964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 userDrawn="1"/>
        </p:nvSpPr>
        <p:spPr>
          <a:xfrm>
            <a:off x="0" y="-1"/>
            <a:ext cx="9906000" cy="14237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1" name="Picture 8" descr="http://www.hep.vanderbilt.edu/rhi/CMS_logo_col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90" y="57417"/>
            <a:ext cx="526558" cy="6464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2" name="Table 4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44793502"/>
              </p:ext>
            </p:extLst>
          </p:nvPr>
        </p:nvGraphicFramePr>
        <p:xfrm>
          <a:off x="623754" y="124950"/>
          <a:ext cx="3723500" cy="52140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32045"/>
                <a:gridCol w="239037"/>
                <a:gridCol w="691266"/>
                <a:gridCol w="239037"/>
                <a:gridCol w="807554"/>
                <a:gridCol w="245496"/>
                <a:gridCol w="717108"/>
                <a:gridCol w="251957"/>
              </a:tblGrid>
              <a:tr h="254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FF5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EL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power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Water cool.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FF5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Database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54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Magnet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C6F14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Gas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 userDrawn="1"/>
        </p:nvSpPr>
        <p:spPr>
          <a:xfrm>
            <a:off x="7215970" y="139743"/>
            <a:ext cx="2608717" cy="523220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dirty="0" smtClean="0">
                <a:solidFill>
                  <a:prstClr val="black"/>
                </a:solidFill>
                <a:latin typeface="Calibri"/>
              </a:rPr>
              <a:t>Date: </a:t>
            </a:r>
            <a:endParaRPr lang="en-GB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Rectangle 46"/>
          <p:cNvSpPr>
            <a:spLocks noChangeArrowheads="1"/>
          </p:cNvSpPr>
          <p:nvPr userDrawn="1"/>
        </p:nvSpPr>
        <p:spPr bwMode="auto">
          <a:xfrm>
            <a:off x="599933" y="689201"/>
            <a:ext cx="528836" cy="303213"/>
          </a:xfrm>
          <a:prstGeom prst="rect">
            <a:avLst/>
          </a:prstGeom>
          <a:solidFill>
            <a:srgbClr val="4C34FE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</a:rPr>
              <a:t>ECAL</a:t>
            </a:r>
          </a:p>
        </p:txBody>
      </p:sp>
      <p:sp>
        <p:nvSpPr>
          <p:cNvPr id="45" name="Rectangle 46"/>
          <p:cNvSpPr>
            <a:spLocks noChangeArrowheads="1"/>
          </p:cNvSpPr>
          <p:nvPr userDrawn="1"/>
        </p:nvSpPr>
        <p:spPr bwMode="auto">
          <a:xfrm>
            <a:off x="602541" y="1071965"/>
            <a:ext cx="528836" cy="303213"/>
          </a:xfrm>
          <a:prstGeom prst="rect">
            <a:avLst/>
          </a:prstGeom>
          <a:solidFill>
            <a:srgbClr val="FFCC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srgbClr val="333399"/>
                </a:solidFill>
                <a:latin typeface="Arial"/>
              </a:rPr>
              <a:t>CMX</a:t>
            </a:r>
          </a:p>
        </p:txBody>
      </p:sp>
      <p:sp>
        <p:nvSpPr>
          <p:cNvPr id="46" name="Rectangle 46"/>
          <p:cNvSpPr>
            <a:spLocks noChangeArrowheads="1"/>
          </p:cNvSpPr>
          <p:nvPr userDrawn="1"/>
        </p:nvSpPr>
        <p:spPr bwMode="auto">
          <a:xfrm>
            <a:off x="1199865" y="689201"/>
            <a:ext cx="528836" cy="303213"/>
          </a:xfrm>
          <a:prstGeom prst="rect">
            <a:avLst/>
          </a:prstGeom>
          <a:solidFill>
            <a:schemeClr val="folHlink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prstClr val="white"/>
                </a:solidFill>
                <a:latin typeface="Arial"/>
              </a:rPr>
              <a:t>ZEC</a:t>
            </a:r>
          </a:p>
        </p:txBody>
      </p:sp>
      <p:sp>
        <p:nvSpPr>
          <p:cNvPr id="47" name="Rectangle 46"/>
          <p:cNvSpPr>
            <a:spLocks noChangeArrowheads="1"/>
          </p:cNvSpPr>
          <p:nvPr userDrawn="1"/>
        </p:nvSpPr>
        <p:spPr bwMode="auto">
          <a:xfrm>
            <a:off x="1199862" y="1079919"/>
            <a:ext cx="528836" cy="303213"/>
          </a:xfrm>
          <a:prstGeom prst="rect">
            <a:avLst/>
          </a:prstGeom>
          <a:solidFill>
            <a:srgbClr val="00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</a:rPr>
              <a:t>CSC RE</a:t>
            </a:r>
          </a:p>
        </p:txBody>
      </p:sp>
      <p:sp>
        <p:nvSpPr>
          <p:cNvPr id="48" name="Rectangle 46"/>
          <p:cNvSpPr>
            <a:spLocks noChangeArrowheads="1"/>
          </p:cNvSpPr>
          <p:nvPr userDrawn="1"/>
        </p:nvSpPr>
        <p:spPr bwMode="auto">
          <a:xfrm>
            <a:off x="1794763" y="682093"/>
            <a:ext cx="528836" cy="303213"/>
          </a:xfrm>
          <a:prstGeom prst="rect">
            <a:avLst/>
          </a:prstGeom>
          <a:solidFill>
            <a:srgbClr val="CCFF6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</a:rPr>
              <a:t>DT+ RB</a:t>
            </a:r>
          </a:p>
        </p:txBody>
      </p:sp>
      <p:sp>
        <p:nvSpPr>
          <p:cNvPr id="49" name="Rectangle 46"/>
          <p:cNvSpPr>
            <a:spLocks noChangeArrowheads="1"/>
          </p:cNvSpPr>
          <p:nvPr userDrawn="1"/>
        </p:nvSpPr>
        <p:spPr bwMode="auto">
          <a:xfrm>
            <a:off x="1801255" y="1071094"/>
            <a:ext cx="528836" cy="303213"/>
          </a:xfrm>
          <a:prstGeom prst="rect">
            <a:avLst/>
          </a:prstGeom>
          <a:solidFill>
            <a:srgbClr val="99336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</a:rPr>
              <a:t>TK PIX</a:t>
            </a:r>
          </a:p>
        </p:txBody>
      </p:sp>
      <p:sp>
        <p:nvSpPr>
          <p:cNvPr id="50" name="Rectangle 46"/>
          <p:cNvSpPr>
            <a:spLocks noChangeArrowheads="1"/>
          </p:cNvSpPr>
          <p:nvPr userDrawn="1"/>
        </p:nvSpPr>
        <p:spPr bwMode="auto">
          <a:xfrm>
            <a:off x="2389661" y="689201"/>
            <a:ext cx="528836" cy="3032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</a:rPr>
              <a:t>Survey</a:t>
            </a:r>
          </a:p>
        </p:txBody>
      </p:sp>
      <p:sp>
        <p:nvSpPr>
          <p:cNvPr id="51" name="Rectangle 46"/>
          <p:cNvSpPr>
            <a:spLocks noChangeArrowheads="1"/>
          </p:cNvSpPr>
          <p:nvPr userDrawn="1"/>
        </p:nvSpPr>
        <p:spPr bwMode="auto">
          <a:xfrm>
            <a:off x="2397552" y="1071094"/>
            <a:ext cx="528836" cy="303213"/>
          </a:xfrm>
          <a:prstGeom prst="rect">
            <a:avLst/>
          </a:prstGeom>
          <a:solidFill>
            <a:srgbClr val="FF33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prstClr val="black"/>
                </a:solidFill>
                <a:latin typeface="Arial"/>
              </a:rPr>
              <a:t>HCAL</a:t>
            </a:r>
          </a:p>
        </p:txBody>
      </p:sp>
      <p:sp>
        <p:nvSpPr>
          <p:cNvPr id="52" name="Rectangle 46"/>
          <p:cNvSpPr>
            <a:spLocks noChangeArrowheads="1"/>
          </p:cNvSpPr>
          <p:nvPr userDrawn="1"/>
        </p:nvSpPr>
        <p:spPr bwMode="auto">
          <a:xfrm>
            <a:off x="2981287" y="689201"/>
            <a:ext cx="528836" cy="303213"/>
          </a:xfrm>
          <a:prstGeom prst="rect">
            <a:avLst/>
          </a:prstGeom>
          <a:solidFill>
            <a:srgbClr val="FFCCCC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</a:rPr>
              <a:t>TE-VSC</a:t>
            </a:r>
          </a:p>
        </p:txBody>
      </p:sp>
      <p:sp>
        <p:nvSpPr>
          <p:cNvPr id="53" name="Rectangle 46"/>
          <p:cNvSpPr>
            <a:spLocks noChangeArrowheads="1"/>
          </p:cNvSpPr>
          <p:nvPr userDrawn="1"/>
        </p:nvSpPr>
        <p:spPr bwMode="auto">
          <a:xfrm>
            <a:off x="2992666" y="1053322"/>
            <a:ext cx="528836" cy="303213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</a:rPr>
              <a:t>EN </a:t>
            </a:r>
            <a:r>
              <a:rPr lang="en-GB" sz="1200" dirty="0" err="1">
                <a:solidFill>
                  <a:prstClr val="black"/>
                </a:solidFill>
                <a:latin typeface="Arial"/>
              </a:rPr>
              <a:t>Dept</a:t>
            </a:r>
            <a:endParaRPr lang="en-GB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4" name="Rectangle 46"/>
          <p:cNvSpPr>
            <a:spLocks noChangeArrowheads="1"/>
          </p:cNvSpPr>
          <p:nvPr userDrawn="1"/>
        </p:nvSpPr>
        <p:spPr bwMode="auto">
          <a:xfrm>
            <a:off x="3572911" y="699613"/>
            <a:ext cx="528836" cy="303213"/>
          </a:xfrm>
          <a:prstGeom prst="rect">
            <a:avLst/>
          </a:prstGeom>
          <a:solidFill>
            <a:srgbClr val="996633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</a:rPr>
              <a:t>GS </a:t>
            </a:r>
            <a:r>
              <a:rPr lang="en-GB" sz="1200" dirty="0" err="1">
                <a:solidFill>
                  <a:srgbClr val="FFFFFF"/>
                </a:solidFill>
                <a:latin typeface="Arial"/>
              </a:rPr>
              <a:t>Dept</a:t>
            </a:r>
            <a:endParaRPr lang="en-GB" sz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Action Button: Custom 54">
            <a:hlinkClick r:id="" action="ppaction://macro?name=colour" highlightClick="1"/>
          </p:cNvPr>
          <p:cNvSpPr/>
          <p:nvPr userDrawn="1"/>
        </p:nvSpPr>
        <p:spPr>
          <a:xfrm>
            <a:off x="1155059" y="126206"/>
            <a:ext cx="237977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Action Button: Custom 55">
            <a:hlinkClick r:id="" action="ppaction://macro?name=colour" highlightClick="1"/>
          </p:cNvPr>
          <p:cNvSpPr/>
          <p:nvPr userDrawn="1"/>
        </p:nvSpPr>
        <p:spPr>
          <a:xfrm>
            <a:off x="1155059" y="382981"/>
            <a:ext cx="237977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7" name="Action Button: Custom 56">
            <a:hlinkClick r:id="" action="ppaction://macro?name=colour" highlightClick="1"/>
          </p:cNvPr>
          <p:cNvSpPr/>
          <p:nvPr userDrawn="1"/>
        </p:nvSpPr>
        <p:spPr>
          <a:xfrm>
            <a:off x="2087617" y="132982"/>
            <a:ext cx="237977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8" name="Action Button: Custom 57">
            <a:hlinkClick r:id="" action="ppaction://macro?name=colour" highlightClick="1"/>
          </p:cNvPr>
          <p:cNvSpPr/>
          <p:nvPr userDrawn="1"/>
        </p:nvSpPr>
        <p:spPr>
          <a:xfrm>
            <a:off x="2087617" y="380632"/>
            <a:ext cx="237977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9" name="Action Button: Custom 58">
            <a:hlinkClick r:id="" action="ppaction://macro?name=colour" highlightClick="1"/>
          </p:cNvPr>
          <p:cNvSpPr/>
          <p:nvPr userDrawn="1"/>
        </p:nvSpPr>
        <p:spPr>
          <a:xfrm>
            <a:off x="3138101" y="126206"/>
            <a:ext cx="237977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0" name="Action Button: Custom 59">
            <a:hlinkClick r:id="" action="ppaction://macro?name=colour" highlightClick="1"/>
          </p:cNvPr>
          <p:cNvSpPr/>
          <p:nvPr userDrawn="1"/>
        </p:nvSpPr>
        <p:spPr>
          <a:xfrm>
            <a:off x="3138101" y="380632"/>
            <a:ext cx="237977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1" name="Action Button: Custom 60">
            <a:hlinkClick r:id="" action="ppaction://macro?name=colour" highlightClick="1"/>
          </p:cNvPr>
          <p:cNvSpPr/>
          <p:nvPr userDrawn="1"/>
        </p:nvSpPr>
        <p:spPr>
          <a:xfrm>
            <a:off x="4102177" y="126206"/>
            <a:ext cx="237977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2" name="Action Button: Custom 61">
            <a:hlinkClick r:id="" action="ppaction://macro?name=colour" highlightClick="1"/>
          </p:cNvPr>
          <p:cNvSpPr/>
          <p:nvPr userDrawn="1"/>
        </p:nvSpPr>
        <p:spPr>
          <a:xfrm>
            <a:off x="4100563" y="388221"/>
            <a:ext cx="237977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3" name="Action Button: Document 62">
            <a:hlinkClick r:id="" action="ppaction://macro?name=Task_Form" highlightClick="1"/>
          </p:cNvPr>
          <p:cNvSpPr/>
          <p:nvPr userDrawn="1"/>
        </p:nvSpPr>
        <p:spPr>
          <a:xfrm>
            <a:off x="80355" y="738016"/>
            <a:ext cx="381794" cy="356532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3587783" y="1051571"/>
            <a:ext cx="51277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CH" sz="12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r-CH" sz="1200" b="1" dirty="0">
                <a:solidFill>
                  <a:srgbClr val="000000"/>
                </a:solidFill>
                <a:latin typeface="Arial"/>
              </a:rPr>
              <a:t>RP</a:t>
            </a:r>
          </a:p>
        </p:txBody>
      </p:sp>
      <p:sp>
        <p:nvSpPr>
          <p:cNvPr id="66" name="TextBox 65"/>
          <p:cNvSpPr txBox="1"/>
          <p:nvPr userDrawn="1"/>
        </p:nvSpPr>
        <p:spPr>
          <a:xfrm>
            <a:off x="4419853" y="126207"/>
            <a:ext cx="1282214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7" name="Picture 9" descr="C:\Users\tmarriot\Downloads\Optimized-tap (2).pn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818181"/>
              </a:clrFrom>
              <a:clrTo>
                <a:srgbClr val="81818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851" y="153696"/>
            <a:ext cx="339624" cy="45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Box 67"/>
          <p:cNvSpPr txBox="1"/>
          <p:nvPr userDrawn="1"/>
        </p:nvSpPr>
        <p:spPr>
          <a:xfrm>
            <a:off x="5786450" y="132983"/>
            <a:ext cx="1386236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9" name="Picture 68" descr="zap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9157" y="248305"/>
            <a:ext cx="364581" cy="364379"/>
          </a:xfrm>
          <a:prstGeom prst="rect">
            <a:avLst/>
          </a:prstGeom>
        </p:spPr>
      </p:pic>
      <p:sp>
        <p:nvSpPr>
          <p:cNvPr id="70" name="TextBox 69"/>
          <p:cNvSpPr txBox="1"/>
          <p:nvPr userDrawn="1"/>
        </p:nvSpPr>
        <p:spPr>
          <a:xfrm>
            <a:off x="4404022" y="738548"/>
            <a:ext cx="1298045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TextBox 70"/>
          <p:cNvSpPr txBox="1"/>
          <p:nvPr userDrawn="1"/>
        </p:nvSpPr>
        <p:spPr>
          <a:xfrm>
            <a:off x="5786450" y="734589"/>
            <a:ext cx="1386236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TextBox 71"/>
          <p:cNvSpPr txBox="1"/>
          <p:nvPr userDrawn="1"/>
        </p:nvSpPr>
        <p:spPr>
          <a:xfrm>
            <a:off x="7215970" y="741205"/>
            <a:ext cx="2608717" cy="523220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" name="TextBox 72"/>
          <p:cNvSpPr txBox="1"/>
          <p:nvPr userDrawn="1"/>
        </p:nvSpPr>
        <p:spPr>
          <a:xfrm>
            <a:off x="7173170" y="828325"/>
            <a:ext cx="2184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prstClr val="black"/>
                </a:solidFill>
                <a:latin typeface="Calibri"/>
                <a:hlinkClick r:id="rId5"/>
              </a:rPr>
              <a:t>lars.tore.roedne@cern.ch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4" name="Picture 73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39" t="7011" r="7227" b="7755"/>
          <a:stretch/>
        </p:blipFill>
        <p:spPr>
          <a:xfrm>
            <a:off x="9314862" y="734590"/>
            <a:ext cx="436341" cy="5370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46" y="1861836"/>
            <a:ext cx="7668306" cy="22533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1458" y="4115180"/>
            <a:ext cx="7840981" cy="216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9116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740280" y="635635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02 April 2015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414753" y="6356357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CRG group meeting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209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3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8484966"/>
      </p:ext>
    </p:extLst>
  </p:cSld>
  <p:clrMapOvr>
    <a:masterClrMapping/>
  </p:clrMapOvr>
  <p:transition xmlns:p14="http://schemas.microsoft.com/office/powerpoint/2010/main"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55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808228"/>
      </p:ext>
    </p:extLst>
  </p:cSld>
  <p:clrMapOvr>
    <a:masterClrMapping/>
  </p:clrMapOvr>
  <p:transition xmlns:p14="http://schemas.microsoft.com/office/powerpoint/2010/main"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957194"/>
      </p:ext>
    </p:extLst>
  </p:cSld>
  <p:clrMapOvr>
    <a:masterClrMapping/>
  </p:clrMapOvr>
  <p:transition xmlns:p14="http://schemas.microsoft.com/office/powerpoint/2010/main"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03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3407176"/>
      </p:ext>
    </p:extLst>
  </p:cSld>
  <p:clrMapOvr>
    <a:masterClrMapping/>
  </p:clrMapOvr>
  <p:transition xmlns:p14="http://schemas.microsoft.com/office/powerpoint/2010/main"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76228"/>
      </p:ext>
    </p:extLst>
  </p:cSld>
  <p:clrMapOvr>
    <a:masterClrMapping/>
  </p:clrMapOvr>
  <p:transition xmlns:p14="http://schemas.microsoft.com/office/powerpoint/2010/main"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42448"/>
      </p:ext>
    </p:extLst>
  </p:cSld>
  <p:clrMapOvr>
    <a:masterClrMapping/>
  </p:clrMapOvr>
  <p:transition xmlns:p14="http://schemas.microsoft.com/office/powerpoint/2010/main"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75616"/>
      </p:ext>
    </p:extLst>
  </p:cSld>
  <p:clrMapOvr>
    <a:masterClrMapping/>
  </p:clrMapOvr>
  <p:transition xmlns:p14="http://schemas.microsoft.com/office/powerpoint/2010/main"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503148"/>
      </p:ext>
    </p:extLst>
  </p:cSld>
  <p:clrMapOvr>
    <a:masterClrMapping/>
  </p:clrMapOvr>
  <p:transition xmlns:p14="http://schemas.microsoft.com/office/powerpoint/2010/main"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4" y="273179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056717"/>
      </p:ext>
    </p:extLst>
  </p:cSld>
  <p:clrMapOvr>
    <a:masterClrMapping/>
  </p:clrMapOvr>
  <p:transition xmlns:p14="http://schemas.microsoft.com/office/powerpoint/2010/main"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6819905"/>
      </p:ext>
    </p:extLst>
  </p:cSld>
  <p:clrMapOvr>
    <a:masterClrMapping/>
  </p:clrMapOvr>
  <p:transition xmlns:p14="http://schemas.microsoft.com/office/powerpoint/2010/main"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065504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85524"/>
      </p:ext>
    </p:extLst>
  </p:cSld>
  <p:clrMapOvr>
    <a:masterClrMapping/>
  </p:clrMapOvr>
  <p:transition xmlns:p14="http://schemas.microsoft.com/office/powerpoint/2010/main"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731"/>
            <a:ext cx="222885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609731"/>
            <a:ext cx="652145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59960"/>
      </p:ext>
    </p:extLst>
  </p:cSld>
  <p:clrMapOvr>
    <a:masterClrMapping/>
  </p:clrMapOvr>
  <p:transition xmlns:p14="http://schemas.microsoft.com/office/powerpoint/2010/main"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924"/>
            <a:ext cx="89154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5550" y="1600206"/>
            <a:ext cx="437515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35637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fr-CH"/>
              <a:t>ALARA Summary Report 03.02.2012</a:t>
            </a: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356370"/>
            <a:ext cx="31369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CERN/PH-CMX, S.Bally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35637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C17343CD-6389-674C-9F90-85083C5F2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1783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20003" y="6356371"/>
            <a:ext cx="790699" cy="365125"/>
          </a:xfrm>
          <a:prstGeom prst="rect">
            <a:avLst/>
          </a:prstGeom>
        </p:spPr>
        <p:txBody>
          <a:bodyPr/>
          <a:lstStyle/>
          <a:p>
            <a:fld id="{8D6C380F-326D-3C40-9EE7-7FBAB095342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" name="Picture 9" descr="ATLAS_Drawing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923" y="6276210"/>
            <a:ext cx="1053882" cy="524049"/>
          </a:xfrm>
          <a:prstGeom prst="rect">
            <a:avLst/>
          </a:prstGeom>
        </p:spPr>
      </p:pic>
      <p:pic>
        <p:nvPicPr>
          <p:cNvPr id="11" name="Picture 10" descr="alicedet2.gif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5112" y="6310728"/>
            <a:ext cx="865823" cy="547293"/>
          </a:xfrm>
          <a:prstGeom prst="rect">
            <a:avLst/>
          </a:prstGeom>
        </p:spPr>
      </p:pic>
      <p:pic>
        <p:nvPicPr>
          <p:cNvPr id="12" name="Picture 11" descr="CMS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038" y="6295678"/>
            <a:ext cx="915344" cy="562322"/>
          </a:xfrm>
          <a:prstGeom prst="rect">
            <a:avLst/>
          </a:prstGeom>
        </p:spPr>
      </p:pic>
      <p:pic>
        <p:nvPicPr>
          <p:cNvPr id="13" name="Picture 12" descr="LHCb.jp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4238" y="6310727"/>
            <a:ext cx="851112" cy="523761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59833" y="6245354"/>
            <a:ext cx="6560174" cy="612667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Austin Ball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7313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4062-C38C-42E9-9FBE-4128ED8BD1A8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1/25/16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34C5-D15D-42B5-83AA-8A4981F721B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9273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50" y="1513273"/>
            <a:ext cx="7429500" cy="4569395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694071" y="3910263"/>
            <a:ext cx="8461267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 userDrawn="1"/>
        </p:nvSpPr>
        <p:spPr>
          <a:xfrm>
            <a:off x="5436548" y="2367211"/>
            <a:ext cx="2515780" cy="3086104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6" name="Straight Arrow Connector 55"/>
          <p:cNvCxnSpPr/>
          <p:nvPr userDrawn="1"/>
        </p:nvCxnSpPr>
        <p:spPr>
          <a:xfrm flipV="1">
            <a:off x="570108" y="1707776"/>
            <a:ext cx="0" cy="2301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 userDrawn="1"/>
        </p:nvCxnSpPr>
        <p:spPr>
          <a:xfrm>
            <a:off x="570108" y="1937920"/>
            <a:ext cx="3536" cy="20688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 userDrawn="1"/>
        </p:nvCxnSpPr>
        <p:spPr>
          <a:xfrm>
            <a:off x="540640" y="1937921"/>
            <a:ext cx="19977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 userDrawn="1"/>
        </p:nvCxnSpPr>
        <p:spPr>
          <a:xfrm flipH="1" flipV="1">
            <a:off x="400562" y="1937921"/>
            <a:ext cx="159751" cy="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 userDrawn="1"/>
        </p:nvSpPr>
        <p:spPr>
          <a:xfrm>
            <a:off x="440214" y="2068718"/>
            <a:ext cx="253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442420" y="1452940"/>
            <a:ext cx="133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2" name="TextBox 61"/>
          <p:cNvSpPr txBox="1"/>
          <p:nvPr userDrawn="1"/>
        </p:nvSpPr>
        <p:spPr>
          <a:xfrm>
            <a:off x="119890" y="1784032"/>
            <a:ext cx="305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Z+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3" name="TextBox 62"/>
          <p:cNvSpPr txBox="1"/>
          <p:nvPr userDrawn="1"/>
        </p:nvSpPr>
        <p:spPr>
          <a:xfrm>
            <a:off x="686556" y="1760715"/>
            <a:ext cx="261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Z-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21" name="Picture 8" descr="Copy of YB0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459885" y="3066064"/>
            <a:ext cx="2978150" cy="1688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 userDrawn="1"/>
        </p:nvCxnSpPr>
        <p:spPr>
          <a:xfrm>
            <a:off x="2290764" y="2421187"/>
            <a:ext cx="5231606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>
            <a:off x="2308903" y="5399338"/>
            <a:ext cx="5231606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 userDrawn="1"/>
        </p:nvCxnSpPr>
        <p:spPr>
          <a:xfrm>
            <a:off x="7279578" y="6304547"/>
            <a:ext cx="67275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7489856" y="6333701"/>
            <a:ext cx="439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5m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 hidden="1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8532" y="2473196"/>
            <a:ext cx="5448068" cy="2815200"/>
          </a:xfrm>
          <a:prstGeom prst="rect">
            <a:avLst/>
          </a:prstGeom>
        </p:spPr>
      </p:pic>
      <p:sp>
        <p:nvSpPr>
          <p:cNvPr id="51" name="TextBox 50"/>
          <p:cNvSpPr txBox="1"/>
          <p:nvPr userDrawn="1"/>
        </p:nvSpPr>
        <p:spPr>
          <a:xfrm>
            <a:off x="0" y="6442913"/>
            <a:ext cx="2184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  <a:hlinkClick r:id="rId5"/>
              </a:rPr>
              <a:t>Lars.Tore.Roedne@cern.ch</a:t>
            </a:r>
            <a:endParaRPr lang="en-GB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0" y="-1"/>
            <a:ext cx="9906000" cy="14237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6" name="Picture 8" descr="http://www.hep.vanderbilt.edu/rhi/CMS_logo_col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9" y="57417"/>
            <a:ext cx="684266" cy="8400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7" name="Table 4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78743466"/>
              </p:ext>
            </p:extLst>
          </p:nvPr>
        </p:nvGraphicFramePr>
        <p:xfrm>
          <a:off x="817439" y="132982"/>
          <a:ext cx="4762633" cy="53509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6805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57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841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057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3292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1400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1723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2227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6754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FF5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EL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power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Water cool.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FF5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Database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754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Magnet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C6F14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Gas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7215967" y="139743"/>
            <a:ext cx="2608717" cy="523220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2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9" name="Rectangle 46"/>
          <p:cNvSpPr>
            <a:spLocks noChangeArrowheads="1"/>
          </p:cNvSpPr>
          <p:nvPr userDrawn="1"/>
        </p:nvSpPr>
        <p:spPr bwMode="auto">
          <a:xfrm>
            <a:off x="1435894" y="717976"/>
            <a:ext cx="528836" cy="303213"/>
          </a:xfrm>
          <a:prstGeom prst="rect">
            <a:avLst/>
          </a:prstGeom>
          <a:solidFill>
            <a:srgbClr val="4C34FE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ECAL</a:t>
            </a:r>
          </a:p>
        </p:txBody>
      </p:sp>
      <p:sp>
        <p:nvSpPr>
          <p:cNvPr id="50" name="Rectangle 46"/>
          <p:cNvSpPr>
            <a:spLocks noChangeArrowheads="1"/>
          </p:cNvSpPr>
          <p:nvPr userDrawn="1"/>
        </p:nvSpPr>
        <p:spPr bwMode="auto">
          <a:xfrm>
            <a:off x="1439070" y="1071087"/>
            <a:ext cx="528836" cy="303213"/>
          </a:xfrm>
          <a:prstGeom prst="rect">
            <a:avLst/>
          </a:prstGeom>
          <a:solidFill>
            <a:srgbClr val="FFCC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srgbClr val="333399"/>
                </a:solidFill>
                <a:latin typeface="Arial"/>
                <a:ea typeface="+mn-ea"/>
                <a:cs typeface="+mn-cs"/>
              </a:rPr>
              <a:t>CMX</a:t>
            </a:r>
          </a:p>
        </p:txBody>
      </p:sp>
      <p:sp>
        <p:nvSpPr>
          <p:cNvPr id="52" name="Rectangle 46"/>
          <p:cNvSpPr>
            <a:spLocks noChangeArrowheads="1"/>
          </p:cNvSpPr>
          <p:nvPr userDrawn="1"/>
        </p:nvSpPr>
        <p:spPr bwMode="auto">
          <a:xfrm>
            <a:off x="2051360" y="730563"/>
            <a:ext cx="528836" cy="303213"/>
          </a:xfrm>
          <a:prstGeom prst="rect">
            <a:avLst/>
          </a:prstGeom>
          <a:solidFill>
            <a:srgbClr val="82B0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ZEC</a:t>
            </a:r>
          </a:p>
        </p:txBody>
      </p:sp>
      <p:sp>
        <p:nvSpPr>
          <p:cNvPr id="53" name="Rectangle 46"/>
          <p:cNvSpPr>
            <a:spLocks noChangeArrowheads="1"/>
          </p:cNvSpPr>
          <p:nvPr userDrawn="1"/>
        </p:nvSpPr>
        <p:spPr bwMode="auto">
          <a:xfrm>
            <a:off x="2063000" y="1071087"/>
            <a:ext cx="528836" cy="303213"/>
          </a:xfrm>
          <a:prstGeom prst="rect">
            <a:avLst/>
          </a:prstGeom>
          <a:solidFill>
            <a:srgbClr val="00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CSC RE</a:t>
            </a:r>
          </a:p>
        </p:txBody>
      </p:sp>
      <p:sp>
        <p:nvSpPr>
          <p:cNvPr id="54" name="Rectangle 46"/>
          <p:cNvSpPr>
            <a:spLocks noChangeArrowheads="1"/>
          </p:cNvSpPr>
          <p:nvPr userDrawn="1"/>
        </p:nvSpPr>
        <p:spPr bwMode="auto">
          <a:xfrm>
            <a:off x="2666825" y="740149"/>
            <a:ext cx="528836" cy="303213"/>
          </a:xfrm>
          <a:prstGeom prst="rect">
            <a:avLst/>
          </a:prstGeom>
          <a:solidFill>
            <a:srgbClr val="99FF6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DT+ RB</a:t>
            </a:r>
          </a:p>
        </p:txBody>
      </p:sp>
      <p:sp>
        <p:nvSpPr>
          <p:cNvPr id="55" name="Rectangle 46"/>
          <p:cNvSpPr>
            <a:spLocks noChangeArrowheads="1"/>
          </p:cNvSpPr>
          <p:nvPr userDrawn="1"/>
        </p:nvSpPr>
        <p:spPr bwMode="auto">
          <a:xfrm>
            <a:off x="2663315" y="1078990"/>
            <a:ext cx="528836" cy="303213"/>
          </a:xfrm>
          <a:prstGeom prst="rect">
            <a:avLst/>
          </a:prstGeom>
          <a:solidFill>
            <a:srgbClr val="99336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TK PIX</a:t>
            </a:r>
          </a:p>
        </p:txBody>
      </p:sp>
      <p:sp>
        <p:nvSpPr>
          <p:cNvPr id="66" name="Rectangle 46"/>
          <p:cNvSpPr>
            <a:spLocks noChangeArrowheads="1"/>
          </p:cNvSpPr>
          <p:nvPr userDrawn="1"/>
        </p:nvSpPr>
        <p:spPr bwMode="auto">
          <a:xfrm>
            <a:off x="3273365" y="740148"/>
            <a:ext cx="528836" cy="3032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Survey</a:t>
            </a:r>
          </a:p>
        </p:txBody>
      </p:sp>
      <p:sp>
        <p:nvSpPr>
          <p:cNvPr id="67" name="Rectangle 46"/>
          <p:cNvSpPr>
            <a:spLocks noChangeArrowheads="1"/>
          </p:cNvSpPr>
          <p:nvPr userDrawn="1"/>
        </p:nvSpPr>
        <p:spPr bwMode="auto">
          <a:xfrm>
            <a:off x="3273365" y="1078990"/>
            <a:ext cx="528836" cy="303213"/>
          </a:xfrm>
          <a:prstGeom prst="rect">
            <a:avLst/>
          </a:prstGeom>
          <a:solidFill>
            <a:srgbClr val="FF33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HCAL</a:t>
            </a:r>
          </a:p>
        </p:txBody>
      </p:sp>
      <p:sp>
        <p:nvSpPr>
          <p:cNvPr id="68" name="Rectangle 46"/>
          <p:cNvSpPr>
            <a:spLocks noChangeArrowheads="1"/>
          </p:cNvSpPr>
          <p:nvPr userDrawn="1"/>
        </p:nvSpPr>
        <p:spPr bwMode="auto">
          <a:xfrm>
            <a:off x="3888830" y="736337"/>
            <a:ext cx="528836" cy="303213"/>
          </a:xfrm>
          <a:prstGeom prst="rect">
            <a:avLst/>
          </a:prstGeom>
          <a:solidFill>
            <a:srgbClr val="FFCCCC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TE-VSC</a:t>
            </a:r>
          </a:p>
        </p:txBody>
      </p:sp>
      <p:sp>
        <p:nvSpPr>
          <p:cNvPr id="69" name="Rectangle 46"/>
          <p:cNvSpPr>
            <a:spLocks noChangeArrowheads="1"/>
          </p:cNvSpPr>
          <p:nvPr userDrawn="1"/>
        </p:nvSpPr>
        <p:spPr bwMode="auto">
          <a:xfrm>
            <a:off x="3883414" y="1071086"/>
            <a:ext cx="528836" cy="303213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EN </a:t>
            </a:r>
            <a:r>
              <a:rPr lang="en-GB" sz="1200" dirty="0" err="1">
                <a:solidFill>
                  <a:prstClr val="black"/>
                </a:solidFill>
                <a:latin typeface="Arial"/>
                <a:ea typeface="+mn-ea"/>
                <a:cs typeface="+mn-cs"/>
              </a:rPr>
              <a:t>Dept</a:t>
            </a:r>
            <a:endParaRPr lang="en-GB" sz="1200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0" name="Rectangle 46"/>
          <p:cNvSpPr>
            <a:spLocks noChangeArrowheads="1"/>
          </p:cNvSpPr>
          <p:nvPr userDrawn="1"/>
        </p:nvSpPr>
        <p:spPr bwMode="auto">
          <a:xfrm>
            <a:off x="4498425" y="742719"/>
            <a:ext cx="528836" cy="303213"/>
          </a:xfrm>
          <a:prstGeom prst="rect">
            <a:avLst/>
          </a:prstGeom>
          <a:solidFill>
            <a:srgbClr val="996633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GS </a:t>
            </a:r>
            <a:r>
              <a:rPr lang="en-GB" sz="1200" dirty="0" err="1">
                <a:solidFill>
                  <a:srgbClr val="FFFFFF"/>
                </a:solidFill>
                <a:latin typeface="Arial"/>
                <a:ea typeface="+mn-ea"/>
                <a:cs typeface="+mn-cs"/>
              </a:rPr>
              <a:t>Dept</a:t>
            </a:r>
            <a:endParaRPr lang="en-GB" sz="120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2" name="TextBox 71">
            <a:hlinkClick r:id="" action="ppaction://macro?name=crane"/>
          </p:cNvPr>
          <p:cNvSpPr txBox="1"/>
          <p:nvPr userDrawn="1"/>
        </p:nvSpPr>
        <p:spPr>
          <a:xfrm>
            <a:off x="30090" y="1130586"/>
            <a:ext cx="510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FFFF00"/>
                </a:solidFill>
                <a:latin typeface="Calibri"/>
                <a:ea typeface="+mn-ea"/>
                <a:cs typeface="+mn-cs"/>
              </a:rPr>
              <a:t>Crane</a:t>
            </a:r>
            <a:endParaRPr lang="en-GB" sz="1400" dirty="0">
              <a:solidFill>
                <a:srgbClr val="FFFF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4493463" y="1084192"/>
            <a:ext cx="51277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CH" sz="1200" b="1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</a:t>
            </a:r>
            <a:r>
              <a:rPr lang="fr-CH" sz="1200" b="1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RP</a:t>
            </a:r>
          </a:p>
        </p:txBody>
      </p:sp>
      <p:sp>
        <p:nvSpPr>
          <p:cNvPr id="75" name="TextBox 74"/>
          <p:cNvSpPr txBox="1"/>
          <p:nvPr userDrawn="1"/>
        </p:nvSpPr>
        <p:spPr>
          <a:xfrm>
            <a:off x="5786450" y="132983"/>
            <a:ext cx="1386236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1" name="TextBox 80"/>
          <p:cNvSpPr txBox="1"/>
          <p:nvPr userDrawn="1"/>
        </p:nvSpPr>
        <p:spPr>
          <a:xfrm>
            <a:off x="5786450" y="734589"/>
            <a:ext cx="1386236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7215967" y="741205"/>
            <a:ext cx="2608717" cy="523220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2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402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 userDrawn="1"/>
        </p:nvSpPr>
        <p:spPr>
          <a:xfrm>
            <a:off x="0" y="6368524"/>
            <a:ext cx="2184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  <a:hlinkClick r:id="rId2"/>
              </a:rPr>
              <a:t>lars.tore.roedne@cern.ch</a:t>
            </a:r>
            <a:endParaRPr lang="en-GB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846" y="1861836"/>
            <a:ext cx="7668306" cy="22533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1457" y="4115180"/>
            <a:ext cx="7840981" cy="2169782"/>
          </a:xfrm>
          <a:prstGeom prst="rect">
            <a:avLst/>
          </a:prstGeom>
        </p:spPr>
      </p:pic>
      <p:sp>
        <p:nvSpPr>
          <p:cNvPr id="37" name="TextBox 36"/>
          <p:cNvSpPr txBox="1"/>
          <p:nvPr userDrawn="1"/>
        </p:nvSpPr>
        <p:spPr>
          <a:xfrm>
            <a:off x="4826967" y="3867919"/>
            <a:ext cx="703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USC -2</a:t>
            </a:r>
            <a:endParaRPr lang="en-GB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4826967" y="1587314"/>
            <a:ext cx="703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USC -1</a:t>
            </a:r>
            <a:endParaRPr lang="en-GB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0" y="-1"/>
            <a:ext cx="9906000" cy="14237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4" name="Picture 8" descr="http://www.hep.vanderbilt.edu/rhi/CMS_logo_col.gif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9" y="57417"/>
            <a:ext cx="684266" cy="8400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4" name="Table 7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4415519"/>
              </p:ext>
            </p:extLst>
          </p:nvPr>
        </p:nvGraphicFramePr>
        <p:xfrm>
          <a:off x="817439" y="132982"/>
          <a:ext cx="4762633" cy="53509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6805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57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841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057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3292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1400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1723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2227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6754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FF5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EL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power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Water cool.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FF5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Database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754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Magnet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C6F14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Gas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5400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50000"/>
                        </a:lnSpc>
                        <a:buFont typeface="Arial"/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5" name="TextBox 74"/>
          <p:cNvSpPr txBox="1"/>
          <p:nvPr userDrawn="1"/>
        </p:nvSpPr>
        <p:spPr>
          <a:xfrm>
            <a:off x="7215967" y="139743"/>
            <a:ext cx="2608717" cy="523220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2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6" name="Rectangle 46"/>
          <p:cNvSpPr>
            <a:spLocks noChangeArrowheads="1"/>
          </p:cNvSpPr>
          <p:nvPr userDrawn="1"/>
        </p:nvSpPr>
        <p:spPr bwMode="auto">
          <a:xfrm>
            <a:off x="1435894" y="717976"/>
            <a:ext cx="528836" cy="303213"/>
          </a:xfrm>
          <a:prstGeom prst="rect">
            <a:avLst/>
          </a:prstGeom>
          <a:solidFill>
            <a:srgbClr val="4C34FE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ECAL</a:t>
            </a:r>
          </a:p>
        </p:txBody>
      </p:sp>
      <p:sp>
        <p:nvSpPr>
          <p:cNvPr id="77" name="Rectangle 46"/>
          <p:cNvSpPr>
            <a:spLocks noChangeArrowheads="1"/>
          </p:cNvSpPr>
          <p:nvPr userDrawn="1"/>
        </p:nvSpPr>
        <p:spPr bwMode="auto">
          <a:xfrm>
            <a:off x="1439070" y="1071087"/>
            <a:ext cx="528836" cy="303213"/>
          </a:xfrm>
          <a:prstGeom prst="rect">
            <a:avLst/>
          </a:prstGeom>
          <a:solidFill>
            <a:srgbClr val="FFCC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srgbClr val="333399"/>
                </a:solidFill>
                <a:latin typeface="Arial"/>
                <a:ea typeface="+mn-ea"/>
                <a:cs typeface="+mn-cs"/>
              </a:rPr>
              <a:t>CMX</a:t>
            </a:r>
          </a:p>
        </p:txBody>
      </p:sp>
      <p:sp>
        <p:nvSpPr>
          <p:cNvPr id="78" name="Rectangle 46"/>
          <p:cNvSpPr>
            <a:spLocks noChangeArrowheads="1"/>
          </p:cNvSpPr>
          <p:nvPr userDrawn="1"/>
        </p:nvSpPr>
        <p:spPr bwMode="auto">
          <a:xfrm>
            <a:off x="2051360" y="730563"/>
            <a:ext cx="528836" cy="303213"/>
          </a:xfrm>
          <a:prstGeom prst="rect">
            <a:avLst/>
          </a:prstGeom>
          <a:solidFill>
            <a:srgbClr val="82B0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ZEC</a:t>
            </a:r>
          </a:p>
        </p:txBody>
      </p:sp>
      <p:sp>
        <p:nvSpPr>
          <p:cNvPr id="79" name="Rectangle 46"/>
          <p:cNvSpPr>
            <a:spLocks noChangeArrowheads="1"/>
          </p:cNvSpPr>
          <p:nvPr userDrawn="1"/>
        </p:nvSpPr>
        <p:spPr bwMode="auto">
          <a:xfrm>
            <a:off x="2063000" y="1071087"/>
            <a:ext cx="528836" cy="303213"/>
          </a:xfrm>
          <a:prstGeom prst="rect">
            <a:avLst/>
          </a:prstGeom>
          <a:solidFill>
            <a:srgbClr val="00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CSC RE</a:t>
            </a:r>
          </a:p>
        </p:txBody>
      </p:sp>
      <p:sp>
        <p:nvSpPr>
          <p:cNvPr id="80" name="Rectangle 46"/>
          <p:cNvSpPr>
            <a:spLocks noChangeArrowheads="1"/>
          </p:cNvSpPr>
          <p:nvPr userDrawn="1"/>
        </p:nvSpPr>
        <p:spPr bwMode="auto">
          <a:xfrm>
            <a:off x="2666825" y="740149"/>
            <a:ext cx="528836" cy="303213"/>
          </a:xfrm>
          <a:prstGeom prst="rect">
            <a:avLst/>
          </a:prstGeom>
          <a:solidFill>
            <a:srgbClr val="99FF6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DT+ RB</a:t>
            </a:r>
          </a:p>
        </p:txBody>
      </p:sp>
      <p:sp>
        <p:nvSpPr>
          <p:cNvPr id="81" name="Rectangle 46"/>
          <p:cNvSpPr>
            <a:spLocks noChangeArrowheads="1"/>
          </p:cNvSpPr>
          <p:nvPr userDrawn="1"/>
        </p:nvSpPr>
        <p:spPr bwMode="auto">
          <a:xfrm>
            <a:off x="2663315" y="1078990"/>
            <a:ext cx="528836" cy="303213"/>
          </a:xfrm>
          <a:prstGeom prst="rect">
            <a:avLst/>
          </a:prstGeom>
          <a:solidFill>
            <a:srgbClr val="99336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TK PIX</a:t>
            </a:r>
          </a:p>
        </p:txBody>
      </p:sp>
      <p:sp>
        <p:nvSpPr>
          <p:cNvPr id="82" name="Rectangle 46"/>
          <p:cNvSpPr>
            <a:spLocks noChangeArrowheads="1"/>
          </p:cNvSpPr>
          <p:nvPr userDrawn="1"/>
        </p:nvSpPr>
        <p:spPr bwMode="auto">
          <a:xfrm>
            <a:off x="3273365" y="740148"/>
            <a:ext cx="528836" cy="3032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Survey</a:t>
            </a:r>
          </a:p>
        </p:txBody>
      </p:sp>
      <p:sp>
        <p:nvSpPr>
          <p:cNvPr id="83" name="Rectangle 46"/>
          <p:cNvSpPr>
            <a:spLocks noChangeArrowheads="1"/>
          </p:cNvSpPr>
          <p:nvPr userDrawn="1"/>
        </p:nvSpPr>
        <p:spPr bwMode="auto">
          <a:xfrm>
            <a:off x="3273365" y="1078990"/>
            <a:ext cx="528836" cy="303213"/>
          </a:xfrm>
          <a:prstGeom prst="rect">
            <a:avLst/>
          </a:prstGeom>
          <a:solidFill>
            <a:srgbClr val="FF33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HCAL</a:t>
            </a:r>
          </a:p>
        </p:txBody>
      </p:sp>
      <p:sp>
        <p:nvSpPr>
          <p:cNvPr id="84" name="Rectangle 46"/>
          <p:cNvSpPr>
            <a:spLocks noChangeArrowheads="1"/>
          </p:cNvSpPr>
          <p:nvPr userDrawn="1"/>
        </p:nvSpPr>
        <p:spPr bwMode="auto">
          <a:xfrm>
            <a:off x="3888830" y="736337"/>
            <a:ext cx="528836" cy="303213"/>
          </a:xfrm>
          <a:prstGeom prst="rect">
            <a:avLst/>
          </a:prstGeom>
          <a:solidFill>
            <a:srgbClr val="FFCCCC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TE-VSC</a:t>
            </a:r>
          </a:p>
        </p:txBody>
      </p:sp>
      <p:sp>
        <p:nvSpPr>
          <p:cNvPr id="85" name="Rectangle 46"/>
          <p:cNvSpPr>
            <a:spLocks noChangeArrowheads="1"/>
          </p:cNvSpPr>
          <p:nvPr userDrawn="1"/>
        </p:nvSpPr>
        <p:spPr bwMode="auto">
          <a:xfrm>
            <a:off x="3883414" y="1071086"/>
            <a:ext cx="528836" cy="303213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EN </a:t>
            </a:r>
            <a:r>
              <a:rPr lang="en-GB" sz="1200" dirty="0" err="1">
                <a:solidFill>
                  <a:prstClr val="black"/>
                </a:solidFill>
                <a:latin typeface="Arial"/>
                <a:ea typeface="+mn-ea"/>
                <a:cs typeface="+mn-cs"/>
              </a:rPr>
              <a:t>Dept</a:t>
            </a:r>
            <a:endParaRPr lang="en-GB" sz="1200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6" name="Rectangle 46"/>
          <p:cNvSpPr>
            <a:spLocks noChangeArrowheads="1"/>
          </p:cNvSpPr>
          <p:nvPr userDrawn="1"/>
        </p:nvSpPr>
        <p:spPr bwMode="auto">
          <a:xfrm>
            <a:off x="4498425" y="742719"/>
            <a:ext cx="528836" cy="303213"/>
          </a:xfrm>
          <a:prstGeom prst="rect">
            <a:avLst/>
          </a:prstGeom>
          <a:solidFill>
            <a:srgbClr val="996633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GS </a:t>
            </a:r>
            <a:r>
              <a:rPr lang="en-GB" sz="1200" dirty="0" err="1">
                <a:solidFill>
                  <a:srgbClr val="FFFFFF"/>
                </a:solidFill>
                <a:latin typeface="Arial"/>
                <a:ea typeface="+mn-ea"/>
                <a:cs typeface="+mn-cs"/>
              </a:rPr>
              <a:t>Dept</a:t>
            </a:r>
            <a:endParaRPr lang="en-GB" sz="120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7" name="TextBox 86">
            <a:hlinkClick r:id="" action="ppaction://macro?name=crane"/>
          </p:cNvPr>
          <p:cNvSpPr txBox="1"/>
          <p:nvPr userDrawn="1"/>
        </p:nvSpPr>
        <p:spPr>
          <a:xfrm>
            <a:off x="30090" y="1130586"/>
            <a:ext cx="510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FFFF00"/>
                </a:solidFill>
                <a:latin typeface="Calibri"/>
                <a:ea typeface="+mn-ea"/>
                <a:cs typeface="+mn-cs"/>
              </a:rPr>
              <a:t>Crane</a:t>
            </a:r>
            <a:endParaRPr lang="en-GB" sz="1400" dirty="0">
              <a:solidFill>
                <a:srgbClr val="FFFF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4493463" y="1084192"/>
            <a:ext cx="51277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CH" sz="1200" b="1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</a:t>
            </a:r>
            <a:r>
              <a:rPr lang="fr-CH" sz="1200" b="1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RP</a:t>
            </a:r>
          </a:p>
        </p:txBody>
      </p:sp>
      <p:sp>
        <p:nvSpPr>
          <p:cNvPr id="89" name="TextBox 88"/>
          <p:cNvSpPr txBox="1"/>
          <p:nvPr userDrawn="1"/>
        </p:nvSpPr>
        <p:spPr>
          <a:xfrm>
            <a:off x="5786450" y="132983"/>
            <a:ext cx="1386236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5786450" y="734589"/>
            <a:ext cx="1386236" cy="369332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7215967" y="741205"/>
            <a:ext cx="2608717" cy="523220"/>
          </a:xfrm>
          <a:prstGeom prst="rect">
            <a:avLst/>
          </a:prstGeom>
          <a:solidFill>
            <a:srgbClr val="C4BD97"/>
          </a:solidFill>
          <a:ln>
            <a:solidFill>
              <a:srgbClr val="E7E6E6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2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8913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000" y="2181663"/>
            <a:ext cx="273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060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74028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  <a:latin typeface="Arial"/>
              </a:rPr>
              <a:t>02 April 2015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414753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  <a:latin typeface="Arial"/>
              </a:rPr>
              <a:t>CRG group meeting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4484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2514" y="2878269"/>
            <a:ext cx="1323775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3500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54226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59387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0940865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4" y="273179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2422727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6289841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14" Type="http://schemas.openxmlformats.org/officeDocument/2006/relationships/image" Target="../media/image1.w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theme" Target="../theme/theme3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2.xml"/><Relationship Id="rId14" Type="http://schemas.openxmlformats.org/officeDocument/2006/relationships/theme" Target="../theme/theme4.xml"/><Relationship Id="rId15" Type="http://schemas.openxmlformats.org/officeDocument/2006/relationships/image" Target="../media/image1.wmf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4" Type="http://schemas.openxmlformats.org/officeDocument/2006/relationships/theme" Target="../theme/theme5.xml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4" Type="http://schemas.openxmlformats.org/officeDocument/2006/relationships/theme" Target="../theme/theme6.xml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45" y="63500"/>
            <a:ext cx="1001712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Line 3"/>
          <p:cNvSpPr>
            <a:spLocks noChangeShapeType="1"/>
          </p:cNvSpPr>
          <p:nvPr/>
        </p:nvSpPr>
        <p:spPr bwMode="auto">
          <a:xfrm flipH="1">
            <a:off x="225432" y="1495425"/>
            <a:ext cx="9459913" cy="0"/>
          </a:xfrm>
          <a:prstGeom prst="line">
            <a:avLst/>
          </a:prstGeom>
          <a:noFill/>
          <a:ln w="50800">
            <a:solidFill>
              <a:srgbClr val="B5006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010399" y="152404"/>
            <a:ext cx="2362201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sz="1400" baseline="0" dirty="0" smtClean="0">
                <a:cs typeface="Times New Roman" pitchFamily="18" charset="0"/>
              </a:rPr>
              <a:t>Chamonix  25 Jan 2016 AB</a:t>
            </a:r>
            <a:r>
              <a:rPr lang="en-US" altLang="en-US" sz="1400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57352" y="609600"/>
            <a:ext cx="7581900" cy="609600"/>
          </a:xfrm>
          <a:prstGeom prst="rect">
            <a:avLst/>
          </a:prstGeom>
          <a:solidFill>
            <a:srgbClr val="FAFD00"/>
          </a:solidFill>
          <a:ln w="12700">
            <a:solidFill>
              <a:schemeClr val="tx2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 text here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30207" y="914407"/>
            <a:ext cx="838200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900" smtClean="0">
                <a:ea typeface="+mn-ea"/>
                <a:cs typeface="+mn-cs"/>
              </a:rPr>
              <a:t>   Technical </a:t>
            </a:r>
          </a:p>
          <a:p>
            <a:pPr>
              <a:defRPr/>
            </a:pPr>
            <a:r>
              <a:rPr lang="en-US" sz="900" smtClean="0">
                <a:ea typeface="+mn-ea"/>
                <a:cs typeface="+mn-cs"/>
              </a:rPr>
              <a:t>Coordination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12" r:id="rId1"/>
    <p:sldLayoutId id="2147485513" r:id="rId2"/>
    <p:sldLayoutId id="2147485514" r:id="rId3"/>
    <p:sldLayoutId id="2147485515" r:id="rId4"/>
    <p:sldLayoutId id="2147485516" r:id="rId5"/>
    <p:sldLayoutId id="2147485517" r:id="rId6"/>
    <p:sldLayoutId id="2147485518" r:id="rId7"/>
    <p:sldLayoutId id="2147485519" r:id="rId8"/>
    <p:sldLayoutId id="2147485520" r:id="rId9"/>
    <p:sldLayoutId id="2147485521" r:id="rId10"/>
    <p:sldLayoutId id="2147485522" r:id="rId11"/>
    <p:sldLayoutId id="2147485534" r:id="rId12"/>
    <p:sldLayoutId id="2147485536" r:id="rId13"/>
  </p:sldLayoutIdLst>
  <p:transition xmlns:p14="http://schemas.microsoft.com/office/powerpoint/2010/main"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45" y="63500"/>
            <a:ext cx="1001712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Line 3"/>
          <p:cNvSpPr>
            <a:spLocks noChangeShapeType="1"/>
          </p:cNvSpPr>
          <p:nvPr/>
        </p:nvSpPr>
        <p:spPr bwMode="auto">
          <a:xfrm flipH="1">
            <a:off x="225432" y="1495425"/>
            <a:ext cx="9459913" cy="0"/>
          </a:xfrm>
          <a:prstGeom prst="line">
            <a:avLst/>
          </a:prstGeom>
          <a:noFill/>
          <a:ln w="50800">
            <a:solidFill>
              <a:srgbClr val="B5006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553200" y="152400"/>
            <a:ext cx="2667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MB</a:t>
            </a:r>
            <a:r>
              <a:rPr lang="en-US" altLang="en-US" sz="1400" baseline="0" dirty="0" smtClean="0">
                <a:solidFill>
                  <a:srgbClr val="000000"/>
                </a:solidFill>
                <a:cs typeface="Times New Roman" pitchFamily="18" charset="0"/>
              </a:rPr>
              <a:t> 30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 Mar 2015 AB/WZ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57352" y="609600"/>
            <a:ext cx="7581900" cy="609600"/>
          </a:xfrm>
          <a:prstGeom prst="rect">
            <a:avLst/>
          </a:prstGeom>
          <a:solidFill>
            <a:srgbClr val="FAFD00"/>
          </a:solidFill>
          <a:ln w="12700">
            <a:solidFill>
              <a:schemeClr val="tx2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 text here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30207" y="914407"/>
            <a:ext cx="838200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900" smtClean="0">
                <a:solidFill>
                  <a:srgbClr val="000000"/>
                </a:solidFill>
              </a:rPr>
              <a:t>   Technical </a:t>
            </a:r>
          </a:p>
          <a:p>
            <a:pPr>
              <a:defRPr/>
            </a:pPr>
            <a:r>
              <a:rPr lang="en-US" sz="900" smtClean="0">
                <a:solidFill>
                  <a:srgbClr val="000000"/>
                </a:solidFill>
              </a:rPr>
              <a:t>Coordination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3" r:id="rId1"/>
    <p:sldLayoutId id="2147485524" r:id="rId2"/>
    <p:sldLayoutId id="2147485525" r:id="rId3"/>
    <p:sldLayoutId id="2147485526" r:id="rId4"/>
    <p:sldLayoutId id="2147485527" r:id="rId5"/>
    <p:sldLayoutId id="2147485528" r:id="rId6"/>
    <p:sldLayoutId id="2147485529" r:id="rId7"/>
    <p:sldLayoutId id="2147485530" r:id="rId8"/>
    <p:sldLayoutId id="2147485531" r:id="rId9"/>
    <p:sldLayoutId id="2147485532" r:id="rId10"/>
    <p:sldLayoutId id="2147485533" r:id="rId11"/>
    <p:sldLayoutId id="2147485535" r:id="rId12"/>
  </p:sldLayoutIdLst>
  <p:transition xmlns:p14="http://schemas.microsoft.com/office/powerpoint/2010/main"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 hidden="1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6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3DA4062-C38C-42E9-9FBE-4128ED8BD1A8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1/25/16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3281363" y="635636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6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6ED34C5-D15D-42B5-83AA-8A4981F721B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8782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6" r:id="rId1"/>
    <p:sldLayoutId id="2147485577" r:id="rId2"/>
    <p:sldLayoutId id="2147485578" r:id="rId3"/>
    <p:sldLayoutId id="2147485579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45" y="63500"/>
            <a:ext cx="1001712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Line 3"/>
          <p:cNvSpPr>
            <a:spLocks noChangeShapeType="1"/>
          </p:cNvSpPr>
          <p:nvPr/>
        </p:nvSpPr>
        <p:spPr bwMode="auto">
          <a:xfrm flipH="1">
            <a:off x="225432" y="1495425"/>
            <a:ext cx="9459913" cy="0"/>
          </a:xfrm>
          <a:prstGeom prst="line">
            <a:avLst/>
          </a:prstGeom>
          <a:noFill/>
          <a:ln w="50800">
            <a:solidFill>
              <a:srgbClr val="B5006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629401" y="152404"/>
            <a:ext cx="2286000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LMC 18 Nov 2015 AB/JB 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57352" y="609600"/>
            <a:ext cx="7581900" cy="609600"/>
          </a:xfrm>
          <a:prstGeom prst="rect">
            <a:avLst/>
          </a:prstGeom>
          <a:solidFill>
            <a:srgbClr val="FAFD00"/>
          </a:solidFill>
          <a:ln w="12700">
            <a:solidFill>
              <a:schemeClr val="tx2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 text here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30207" y="914407"/>
            <a:ext cx="838200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900" smtClean="0">
                <a:solidFill>
                  <a:srgbClr val="000000"/>
                </a:solidFill>
              </a:rPr>
              <a:t>   Technical </a:t>
            </a:r>
          </a:p>
          <a:p>
            <a:pPr>
              <a:defRPr/>
            </a:pPr>
            <a:r>
              <a:rPr lang="en-US" sz="900" smtClean="0">
                <a:solidFill>
                  <a:srgbClr val="000000"/>
                </a:solidFill>
              </a:rPr>
              <a:t>Coordination</a:t>
            </a:r>
          </a:p>
        </p:txBody>
      </p:sp>
    </p:spTree>
    <p:extLst>
      <p:ext uri="{BB962C8B-B14F-4D97-AF65-F5344CB8AC3E}">
        <p14:creationId xmlns:p14="http://schemas.microsoft.com/office/powerpoint/2010/main" val="270296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81" r:id="rId1"/>
    <p:sldLayoutId id="2147485582" r:id="rId2"/>
    <p:sldLayoutId id="2147485583" r:id="rId3"/>
    <p:sldLayoutId id="2147485584" r:id="rId4"/>
    <p:sldLayoutId id="2147485585" r:id="rId5"/>
    <p:sldLayoutId id="2147485586" r:id="rId6"/>
    <p:sldLayoutId id="2147485587" r:id="rId7"/>
    <p:sldLayoutId id="2147485588" r:id="rId8"/>
    <p:sldLayoutId id="2147485589" r:id="rId9"/>
    <p:sldLayoutId id="2147485590" r:id="rId10"/>
    <p:sldLayoutId id="2147485591" r:id="rId11"/>
    <p:sldLayoutId id="2147485592" r:id="rId12"/>
    <p:sldLayoutId id="2147485593" r:id="rId13"/>
  </p:sldLayoutIdLst>
  <p:transition xmlns:p14="http://schemas.microsoft.com/office/powerpoint/2010/main"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 hidden="1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5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3DA4062-C38C-42E9-9FBE-4128ED8BD1A8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1/25/16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3281363" y="6356355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5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6ED34C5-D15D-42B5-83AA-8A4981F721B3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000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9" r:id="rId1"/>
    <p:sldLayoutId id="2147485600" r:id="rId2"/>
    <p:sldLayoutId id="2147485601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95300" y="233493"/>
            <a:ext cx="8912425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95300" y="1325607"/>
            <a:ext cx="8912425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906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216780" y="636237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+mn-ea"/>
                <a:cs typeface="+mn-cs"/>
              </a:rPr>
              <a:t>02 April 2015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4652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+mn-ea"/>
                <a:cs typeface="+mn-cs"/>
              </a:rPr>
              <a:t>CRG group meeting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56351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2793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03" r:id="rId1"/>
    <p:sldLayoutId id="2147485604" r:id="rId2"/>
    <p:sldLayoutId id="2147485605" r:id="rId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wmf"/><Relationship Id="rId3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6" Type="http://schemas.microsoft.com/office/2007/relationships/hdphoto" Target="../media/hdphoto15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2.png"/><Relationship Id="rId12" Type="http://schemas.openxmlformats.org/officeDocument/2006/relationships/image" Target="../media/image63.png"/><Relationship Id="rId13" Type="http://schemas.openxmlformats.org/officeDocument/2006/relationships/image" Target="../media/image64.png"/><Relationship Id="rId14" Type="http://schemas.openxmlformats.org/officeDocument/2006/relationships/image" Target="../media/image65.png"/><Relationship Id="rId15" Type="http://schemas.openxmlformats.org/officeDocument/2006/relationships/image" Target="../media/image66.png"/><Relationship Id="rId16" Type="http://schemas.openxmlformats.org/officeDocument/2006/relationships/image" Target="../media/image67.png"/><Relationship Id="rId17" Type="http://schemas.openxmlformats.org/officeDocument/2006/relationships/image" Target="../media/image68.tiff"/><Relationship Id="rId18" Type="http://schemas.openxmlformats.org/officeDocument/2006/relationships/image" Target="../media/image69.png"/><Relationship Id="rId19" Type="http://schemas.openxmlformats.org/officeDocument/2006/relationships/image" Target="../media/image70.png"/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0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microsoft.com/office/2007/relationships/hdphoto" Target="../media/hdphoto1.wdp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5" Type="http://schemas.microsoft.com/office/2007/relationships/hdphoto" Target="../media/hdphoto2.wdp"/><Relationship Id="rId6" Type="http://schemas.openxmlformats.org/officeDocument/2006/relationships/image" Target="../media/image26.jpeg"/><Relationship Id="rId7" Type="http://schemas.microsoft.com/office/2007/relationships/hdphoto" Target="../media/hdphoto3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4" Type="http://schemas.openxmlformats.org/officeDocument/2006/relationships/image" Target="../media/image28.jpeg"/><Relationship Id="rId5" Type="http://schemas.microsoft.com/office/2007/relationships/hdphoto" Target="../media/hdphoto5.wdp"/><Relationship Id="rId6" Type="http://schemas.openxmlformats.org/officeDocument/2006/relationships/image" Target="../media/image29.jpeg"/><Relationship Id="rId7" Type="http://schemas.microsoft.com/office/2007/relationships/hdphoto" Target="../media/hdphoto6.wdp"/><Relationship Id="rId8" Type="http://schemas.openxmlformats.org/officeDocument/2006/relationships/image" Target="../media/image30.jpeg"/><Relationship Id="rId9" Type="http://schemas.microsoft.com/office/2007/relationships/hdphoto" Target="../media/hdphoto7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microsoft.com/office/2007/relationships/hdphoto" Target="../media/hdphoto8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jpeg"/><Relationship Id="rId3" Type="http://schemas.microsoft.com/office/2007/relationships/hdphoto" Target="../media/hdphoto9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4" Type="http://schemas.openxmlformats.org/officeDocument/2006/relationships/image" Target="../media/image36.jpeg"/><Relationship Id="rId5" Type="http://schemas.microsoft.com/office/2007/relationships/hdphoto" Target="../media/hdphoto11.wdp"/><Relationship Id="rId6" Type="http://schemas.openxmlformats.org/officeDocument/2006/relationships/image" Target="../media/image37.jpeg"/><Relationship Id="rId7" Type="http://schemas.microsoft.com/office/2007/relationships/hdphoto" Target="../media/hdphoto12.wdp"/><Relationship Id="rId8" Type="http://schemas.openxmlformats.org/officeDocument/2006/relationships/image" Target="../media/image38.jpeg"/><Relationship Id="rId9" Type="http://schemas.microsoft.com/office/2007/relationships/hdphoto" Target="../media/hdphoto13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YETS 2015-16: recall CMS plans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524000"/>
            <a:ext cx="9930272" cy="5601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Top priorities:  	</a:t>
            </a:r>
          </a:p>
          <a:p>
            <a:endParaRPr lang="en-US" sz="1000" b="1" dirty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	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-complete the cleaning /replacement of the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cryo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system (TE+EN+CMS )</a:t>
            </a:r>
            <a:endParaRPr lang="en-US" dirty="0"/>
          </a:p>
          <a:p>
            <a:endParaRPr lang="en-US" sz="1000" b="1" dirty="0" smtClean="0">
              <a:solidFill>
                <a:srgbClr val="007600"/>
              </a:solidFill>
            </a:endParaRPr>
          </a:p>
          <a:p>
            <a:r>
              <a:rPr lang="en-US" b="1" dirty="0">
                <a:solidFill>
                  <a:srgbClr val="007600"/>
                </a:solidFill>
              </a:rPr>
              <a:t>	</a:t>
            </a:r>
            <a:r>
              <a:rPr lang="en-US" b="1" dirty="0" smtClean="0">
                <a:solidFill>
                  <a:srgbClr val="007600"/>
                </a:solidFill>
              </a:rPr>
              <a:t>-replace damaged </a:t>
            </a:r>
            <a:r>
              <a:rPr lang="en-US" b="1" dirty="0" err="1" smtClean="0">
                <a:solidFill>
                  <a:srgbClr val="007600"/>
                </a:solidFill>
              </a:rPr>
              <a:t>cryo</a:t>
            </a:r>
            <a:r>
              <a:rPr lang="en-US" b="1" dirty="0" smtClean="0">
                <a:solidFill>
                  <a:srgbClr val="007600"/>
                </a:solidFill>
              </a:rPr>
              <a:t> valve on 6000l </a:t>
            </a:r>
            <a:r>
              <a:rPr lang="en-US" b="1" dirty="0" err="1" smtClean="0">
                <a:solidFill>
                  <a:srgbClr val="007600"/>
                </a:solidFill>
              </a:rPr>
              <a:t>dewar</a:t>
            </a:r>
            <a:r>
              <a:rPr lang="en-US" b="1" dirty="0" smtClean="0">
                <a:solidFill>
                  <a:srgbClr val="007600"/>
                </a:solidFill>
              </a:rPr>
              <a:t> (Intermediate Cryostat) </a:t>
            </a:r>
            <a:r>
              <a:rPr lang="en-US" b="1" dirty="0" smtClean="0">
                <a:solidFill>
                  <a:srgbClr val="007600"/>
                </a:solidFill>
              </a:rPr>
              <a:t>TE +CMS</a:t>
            </a:r>
            <a:endParaRPr lang="en-US" b="1" dirty="0" smtClean="0">
              <a:solidFill>
                <a:srgbClr val="007600"/>
              </a:solidFill>
            </a:endParaRPr>
          </a:p>
          <a:p>
            <a:endParaRPr lang="en-US" sz="1000" b="1" dirty="0" smtClean="0">
              <a:solidFill>
                <a:srgbClr val="007600"/>
              </a:solidFill>
            </a:endParaRPr>
          </a:p>
          <a:p>
            <a:r>
              <a:rPr lang="en-US" b="1" dirty="0">
                <a:solidFill>
                  <a:srgbClr val="007600"/>
                </a:solidFill>
              </a:rPr>
              <a:t>	</a:t>
            </a:r>
            <a:r>
              <a:rPr lang="en-US" b="1" dirty="0" smtClean="0">
                <a:solidFill>
                  <a:srgbClr val="007600"/>
                </a:solidFill>
              </a:rPr>
              <a:t>-diagnose &amp; fix water leaks &amp; repair any collateral damage</a:t>
            </a:r>
          </a:p>
          <a:p>
            <a:endParaRPr lang="en-US" sz="1000" b="1" dirty="0">
              <a:solidFill>
                <a:srgbClr val="0076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Other activities (original YETS </a:t>
            </a:r>
            <a:r>
              <a:rPr lang="en-US" dirty="0" err="1" smtClean="0">
                <a:solidFill>
                  <a:srgbClr val="0000FF"/>
                </a:solidFill>
              </a:rPr>
              <a:t>programme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  <a:r>
              <a:rPr lang="en-US" dirty="0" smtClean="0"/>
              <a:t>:  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-left-overs/snagging from LS1 activities + prep for YETS 2016-17</a:t>
            </a:r>
            <a:endParaRPr lang="en-US" sz="1800" dirty="0">
              <a:solidFill>
                <a:srgbClr val="008000"/>
              </a:solidFill>
            </a:endParaRPr>
          </a:p>
          <a:p>
            <a:r>
              <a:rPr lang="en-US" sz="1800" dirty="0">
                <a:solidFill>
                  <a:srgbClr val="008000"/>
                </a:solidFill>
              </a:rPr>
              <a:t>	</a:t>
            </a:r>
            <a:r>
              <a:rPr lang="en-US" sz="1800" dirty="0" smtClean="0">
                <a:solidFill>
                  <a:srgbClr val="008000"/>
                </a:solidFill>
              </a:rPr>
              <a:t>-repair of RPC chambers  damaged by ventilation incident on 4 Jan</a:t>
            </a:r>
            <a:endParaRPr lang="en-US" sz="1800" dirty="0">
              <a:solidFill>
                <a:srgbClr val="008000"/>
              </a:solidFill>
            </a:endParaRPr>
          </a:p>
          <a:p>
            <a:r>
              <a:rPr lang="en-US" sz="1800" dirty="0">
                <a:solidFill>
                  <a:srgbClr val="008000"/>
                </a:solidFill>
              </a:rPr>
              <a:t>	</a:t>
            </a:r>
            <a:r>
              <a:rPr lang="en-US" sz="1800" dirty="0" smtClean="0">
                <a:solidFill>
                  <a:srgbClr val="008000"/>
                </a:solidFill>
              </a:rPr>
              <a:t>-major cooling system maintenance including control system upgrade</a:t>
            </a:r>
            <a:r>
              <a:rPr lang="en-US" sz="1800" dirty="0" smtClean="0"/>
              <a:t>	</a:t>
            </a:r>
          </a:p>
          <a:p>
            <a:r>
              <a:rPr lang="en-US" sz="1800" dirty="0" smtClean="0"/>
              <a:t>	-precautionary replacement of cooling block in ECAL power supplies</a:t>
            </a:r>
          </a:p>
          <a:p>
            <a:endParaRPr lang="en-US" sz="1800" dirty="0"/>
          </a:p>
          <a:p>
            <a:r>
              <a:rPr lang="en-US" sz="1800" b="1" dirty="0" smtClean="0">
                <a:solidFill>
                  <a:srgbClr val="FF0000"/>
                </a:solidFill>
              </a:rPr>
              <a:t>Before going any further….an important message of THANKS:</a:t>
            </a:r>
          </a:p>
          <a:p>
            <a:endParaRPr lang="en-US" sz="1800" b="1" dirty="0" smtClean="0">
              <a:solidFill>
                <a:srgbClr val="FF0000"/>
              </a:solidFill>
            </a:endParaRPr>
          </a:p>
          <a:p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               - for the excellent collaboration with TE &amp; EN </a:t>
            </a:r>
            <a:r>
              <a:rPr lang="en-US" sz="1800" b="1" dirty="0" err="1" smtClean="0">
                <a:solidFill>
                  <a:srgbClr val="FF0000"/>
                </a:solidFill>
              </a:rPr>
              <a:t>depts</a:t>
            </a:r>
            <a:r>
              <a:rPr lang="en-US" sz="1800" b="1" dirty="0" smtClean="0">
                <a:solidFill>
                  <a:srgbClr val="FF0000"/>
                </a:solidFill>
              </a:rPr>
              <a:t>, as well as PH of course,</a:t>
            </a:r>
          </a:p>
          <a:p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                 in attacking the serious magnet cryogenic problems in 2015.</a:t>
            </a:r>
          </a:p>
          <a:p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               - and for the cooperation we also had from BE </a:t>
            </a:r>
            <a:r>
              <a:rPr lang="en-US" sz="1800" b="1" dirty="0" err="1" smtClean="0">
                <a:solidFill>
                  <a:srgbClr val="FF0000"/>
                </a:solidFill>
              </a:rPr>
              <a:t>dept</a:t>
            </a:r>
            <a:r>
              <a:rPr lang="en-US" sz="1800" b="1" dirty="0" smtClean="0">
                <a:solidFill>
                  <a:srgbClr val="FF0000"/>
                </a:solidFill>
              </a:rPr>
              <a:t> (also the other LHC experiments) </a:t>
            </a:r>
          </a:p>
          <a:p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                  in getting the best out of a rather sick CMS last year.</a:t>
            </a:r>
            <a:endParaRPr lang="en-US" sz="1800" b="1" dirty="0">
              <a:solidFill>
                <a:srgbClr val="FF0000"/>
              </a:solidFill>
            </a:endParaRPr>
          </a:p>
          <a:p>
            <a:r>
              <a:rPr lang="en-US" sz="1800" b="1" dirty="0">
                <a:solidFill>
                  <a:srgbClr val="FF0000"/>
                </a:solidFill>
              </a:rPr>
              <a:t>	</a:t>
            </a:r>
            <a:r>
              <a:rPr lang="en-US" sz="1800" b="1" dirty="0" smtClean="0">
                <a:solidFill>
                  <a:srgbClr val="FF0000"/>
                </a:solidFill>
              </a:rPr>
              <a:t>		</a:t>
            </a:r>
            <a:r>
              <a:rPr lang="en-US" sz="1800" b="1" dirty="0">
                <a:solidFill>
                  <a:srgbClr val="FF0000"/>
                </a:solidFill>
              </a:rPr>
              <a:t>	</a:t>
            </a:r>
            <a:r>
              <a:rPr lang="en-US" sz="1800" b="1" dirty="0" smtClean="0">
                <a:solidFill>
                  <a:srgbClr val="FF0000"/>
                </a:solidFill>
              </a:rPr>
              <a:t>	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8800" y="1219200"/>
            <a:ext cx="4035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…thanks to TE colleagues for various material herein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4708489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273384"/>
            <a:ext cx="990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prstClr val="white"/>
                </a:solidFill>
                <a:latin typeface="Arial"/>
                <a:ea typeface="+mn-ea"/>
                <a:cs typeface="+mn-cs"/>
              </a:rPr>
              <a:t>Planning for cold-box cleaning, J Bremer</a:t>
            </a:r>
            <a:endParaRPr lang="en-GB" sz="1800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7610" y="6295870"/>
            <a:ext cx="1656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prstClr val="white"/>
                </a:solidFill>
                <a:latin typeface="Arial"/>
                <a:ea typeface="+mn-ea"/>
                <a:cs typeface="+mn-cs"/>
              </a:rPr>
              <a:t>18/11/2015</a:t>
            </a:r>
            <a:endParaRPr lang="en-GB" sz="1800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9115" y="2433902"/>
            <a:ext cx="371355" cy="1747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3952978" y="1821745"/>
            <a:ext cx="3947463" cy="1893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843605" y="2521262"/>
            <a:ext cx="519659" cy="1769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7843603" y="2905874"/>
            <a:ext cx="430343" cy="619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4344026" y="3662411"/>
            <a:ext cx="56837" cy="52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58" y="1107795"/>
            <a:ext cx="9808644" cy="42160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4872" y="104934"/>
            <a:ext cx="9459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Planning for all CB intervention driven by the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“cleaning / drying” procedure</a:t>
            </a:r>
            <a:endParaRPr lang="en-GB" sz="18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5486400"/>
            <a:ext cx="855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Consistent with planning within errors. Drying procedure is biggest uncertainty</a:t>
            </a:r>
            <a:endParaRPr lang="en-GB" sz="1800" dirty="0">
              <a:solidFill>
                <a:srgbClr val="FF0000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044713" y="1349118"/>
            <a:ext cx="0" cy="13491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686800" y="3124200"/>
            <a:ext cx="1174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28 March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220200" y="3581400"/>
            <a:ext cx="0" cy="1447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231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charset="0"/>
              </a:rPr>
              <a:t>Water leaks </a:t>
            </a:r>
            <a:r>
              <a:rPr lang="en-US" dirty="0" smtClean="0">
                <a:latin typeface="Times" charset="0"/>
              </a:rPr>
              <a:t>seen near end of HI run</a:t>
            </a:r>
            <a:endParaRPr lang="en-US" dirty="0">
              <a:latin typeface="Times" charset="0"/>
            </a:endParaRPr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380" b="15158"/>
          <a:stretch>
            <a:fillRect/>
          </a:stretch>
        </p:blipFill>
        <p:spPr bwMode="auto">
          <a:xfrm>
            <a:off x="304802" y="1600201"/>
            <a:ext cx="929640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5124" name="Oval 6"/>
          <p:cNvSpPr>
            <a:spLocks noChangeArrowheads="1"/>
          </p:cNvSpPr>
          <p:nvPr/>
        </p:nvSpPr>
        <p:spPr bwMode="auto">
          <a:xfrm>
            <a:off x="4038600" y="3733800"/>
            <a:ext cx="457200" cy="304800"/>
          </a:xfrm>
          <a:prstGeom prst="ellipse">
            <a:avLst/>
          </a:prstGeom>
          <a:noFill/>
          <a:ln w="44450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7" name="Line 10"/>
          <p:cNvSpPr>
            <a:spLocks noChangeShapeType="1"/>
          </p:cNvSpPr>
          <p:nvPr/>
        </p:nvSpPr>
        <p:spPr bwMode="auto">
          <a:xfrm>
            <a:off x="5105400" y="4038600"/>
            <a:ext cx="762000" cy="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Line 11"/>
          <p:cNvSpPr>
            <a:spLocks noChangeShapeType="1"/>
          </p:cNvSpPr>
          <p:nvPr/>
        </p:nvSpPr>
        <p:spPr bwMode="auto">
          <a:xfrm>
            <a:off x="6019800" y="4038600"/>
            <a:ext cx="0" cy="83820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Line 15"/>
          <p:cNvSpPr>
            <a:spLocks noChangeShapeType="1"/>
          </p:cNvSpPr>
          <p:nvPr/>
        </p:nvSpPr>
        <p:spPr bwMode="auto">
          <a:xfrm>
            <a:off x="6019800" y="4876800"/>
            <a:ext cx="0" cy="15240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76403" y="3886200"/>
            <a:ext cx="851515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RE4 </a:t>
            </a:r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53000" y="1905000"/>
            <a:ext cx="3928555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YB0 and YB-2 leak detection cables</a:t>
            </a:r>
            <a:endParaRPr lang="en-US" dirty="0"/>
          </a:p>
        </p:txBody>
      </p:sp>
      <p:cxnSp>
        <p:nvCxnSpPr>
          <p:cNvPr id="5" name="Straight Arrow Connector 4"/>
          <p:cNvCxnSpPr>
            <a:stCxn id="3" idx="2"/>
          </p:cNvCxnSpPr>
          <p:nvPr/>
        </p:nvCxnSpPr>
        <p:spPr>
          <a:xfrm flipH="1">
            <a:off x="5410205" y="2305110"/>
            <a:ext cx="1507073" cy="1733490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3" idx="2"/>
          </p:cNvCxnSpPr>
          <p:nvPr/>
        </p:nvCxnSpPr>
        <p:spPr>
          <a:xfrm flipH="1">
            <a:off x="6096000" y="2305110"/>
            <a:ext cx="821278" cy="2114490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43000" y="1752600"/>
            <a:ext cx="2160242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2x lowest ME1/1 +</a:t>
            </a:r>
            <a:endParaRPr lang="en-US" dirty="0"/>
          </a:p>
        </p:txBody>
      </p:sp>
      <p:sp>
        <p:nvSpPr>
          <p:cNvPr id="27" name="Oval 6"/>
          <p:cNvSpPr>
            <a:spLocks noChangeArrowheads="1"/>
          </p:cNvSpPr>
          <p:nvPr/>
        </p:nvSpPr>
        <p:spPr bwMode="auto">
          <a:xfrm>
            <a:off x="5638800" y="4876800"/>
            <a:ext cx="457200" cy="304800"/>
          </a:xfrm>
          <a:prstGeom prst="ellipse">
            <a:avLst/>
          </a:prstGeom>
          <a:noFill/>
          <a:ln w="44450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192878" y="2133600"/>
            <a:ext cx="1921922" cy="1676400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6"/>
          <p:cNvSpPr>
            <a:spLocks noChangeArrowheads="1"/>
          </p:cNvSpPr>
          <p:nvPr/>
        </p:nvSpPr>
        <p:spPr bwMode="auto">
          <a:xfrm>
            <a:off x="2971800" y="4495800"/>
            <a:ext cx="457200" cy="304800"/>
          </a:xfrm>
          <a:prstGeom prst="ellipse">
            <a:avLst/>
          </a:prstGeom>
          <a:noFill/>
          <a:ln w="44450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6019800" y="5181600"/>
            <a:ext cx="685800" cy="228600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" idx="3"/>
            <a:endCxn id="30" idx="2"/>
          </p:cNvCxnSpPr>
          <p:nvPr/>
        </p:nvCxnSpPr>
        <p:spPr>
          <a:xfrm>
            <a:off x="2527918" y="4086255"/>
            <a:ext cx="443882" cy="561945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781800" y="5334000"/>
            <a:ext cx="2262158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Puddles on X1 floor</a:t>
            </a:r>
            <a:endParaRPr lang="en-US" dirty="0"/>
          </a:p>
        </p:txBody>
      </p:sp>
      <p:pic>
        <p:nvPicPr>
          <p:cNvPr id="16" name="Picture 15" descr="Screen Shot 2015-12-11 at 2.32.52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1" y="5105400"/>
            <a:ext cx="2889704" cy="17526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3352803" y="6248400"/>
            <a:ext cx="561371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Refill rate of yoke-</a:t>
            </a:r>
            <a:r>
              <a:rPr lang="en-US" dirty="0" err="1" smtClean="0"/>
              <a:t>endcap</a:t>
            </a:r>
            <a:r>
              <a:rPr lang="en-US" dirty="0" smtClean="0"/>
              <a:t> cooling circuit buffer tank</a:t>
            </a:r>
            <a:endParaRPr lang="en-US" dirty="0"/>
          </a:p>
        </p:txBody>
      </p:sp>
      <p:cxnSp>
        <p:nvCxnSpPr>
          <p:cNvPr id="41" name="Straight Arrow Connector 40"/>
          <p:cNvCxnSpPr>
            <a:stCxn id="40" idx="1"/>
          </p:cNvCxnSpPr>
          <p:nvPr/>
        </p:nvCxnSpPr>
        <p:spPr>
          <a:xfrm flipH="1" flipV="1">
            <a:off x="2743204" y="6172201"/>
            <a:ext cx="609599" cy="276254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30706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for the leak on YE+1 </a:t>
            </a:r>
            <a:endParaRPr lang="en-US" dirty="0"/>
          </a:p>
        </p:txBody>
      </p:sp>
      <p:pic>
        <p:nvPicPr>
          <p:cNvPr id="3" name="Picture 2" descr="DSC00883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1752600"/>
            <a:ext cx="3352800" cy="2514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2600" y="1371600"/>
            <a:ext cx="3952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…obvious where the water came out</a:t>
            </a:r>
          </a:p>
        </p:txBody>
      </p:sp>
      <p:pic>
        <p:nvPicPr>
          <p:cNvPr id="7" name="Picture 6" descr="DSC0091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2209800"/>
            <a:ext cx="5257800" cy="4469846"/>
          </a:xfrm>
          <a:prstGeom prst="rect">
            <a:avLst/>
          </a:prstGeom>
        </p:spPr>
      </p:pic>
      <p:pic>
        <p:nvPicPr>
          <p:cNvPr id="8" name="Picture 7" descr="DSC00913.JPG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5000" y="4635500"/>
            <a:ext cx="3568700" cy="2222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1524000"/>
            <a:ext cx="4351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YE1 disk (1500t) withdrawn from barrel </a:t>
            </a:r>
          </a:p>
          <a:p>
            <a:r>
              <a:rPr lang="en-US" dirty="0" smtClean="0"/>
              <a:t>                (</a:t>
            </a:r>
            <a:r>
              <a:rPr lang="en-US" dirty="0" err="1" smtClean="0"/>
              <a:t>beampipe</a:t>
            </a:r>
            <a:r>
              <a:rPr lang="en-US" dirty="0" smtClean="0"/>
              <a:t> in place)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3" idx="1"/>
          </p:cNvCxnSpPr>
          <p:nvPr/>
        </p:nvCxnSpPr>
        <p:spPr>
          <a:xfrm flipH="1">
            <a:off x="3200400" y="3009900"/>
            <a:ext cx="2590800" cy="2781300"/>
          </a:xfrm>
          <a:prstGeom prst="straightConnector1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86400" y="4267200"/>
            <a:ext cx="4379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--source eventually traced to chamber 13</a:t>
            </a:r>
          </a:p>
        </p:txBody>
      </p:sp>
      <p:sp>
        <p:nvSpPr>
          <p:cNvPr id="16" name="Oval 15"/>
          <p:cNvSpPr/>
          <p:nvPr/>
        </p:nvSpPr>
        <p:spPr>
          <a:xfrm>
            <a:off x="6553200" y="5486400"/>
            <a:ext cx="1600200" cy="1066800"/>
          </a:xfrm>
          <a:prstGeom prst="ellipse">
            <a:avLst/>
          </a:prstGeom>
          <a:noFill/>
          <a:ln w="4762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391400" y="6419790"/>
            <a:ext cx="260670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Removed on </a:t>
            </a:r>
            <a:r>
              <a:rPr lang="en-US" smtClean="0"/>
              <a:t>Sat </a:t>
            </a:r>
            <a:r>
              <a:rPr lang="en-US" smtClean="0"/>
              <a:t>23 </a:t>
            </a:r>
            <a:r>
              <a:rPr lang="en-US" dirty="0" smtClean="0"/>
              <a:t>Jan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276600" y="2590800"/>
            <a:ext cx="2438400" cy="3048000"/>
          </a:xfrm>
          <a:prstGeom prst="straightConnector1">
            <a:avLst/>
          </a:prstGeom>
          <a:ln w="28575">
            <a:solidFill>
              <a:schemeClr val="accent5">
                <a:lumMod val="9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1167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Corrosion, </a:t>
            </a:r>
            <a:r>
              <a:rPr lang="en-US" dirty="0" smtClean="0"/>
              <a:t>sediment at exit from YE+1</a:t>
            </a:r>
            <a:endParaRPr lang="en-US" dirty="0"/>
          </a:p>
        </p:txBody>
      </p:sp>
      <p:pic>
        <p:nvPicPr>
          <p:cNvPr id="4" name="Picture 3" descr="DSC0088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600200"/>
            <a:ext cx="3352800" cy="2514600"/>
          </a:xfrm>
          <a:prstGeom prst="rect">
            <a:avLst/>
          </a:prstGeom>
        </p:spPr>
      </p:pic>
      <p:pic>
        <p:nvPicPr>
          <p:cNvPr id="5" name="Picture 4" descr="DSC0088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1" y="4267200"/>
            <a:ext cx="3251200" cy="2438400"/>
          </a:xfrm>
          <a:prstGeom prst="rect">
            <a:avLst/>
          </a:prstGeom>
        </p:spPr>
      </p:pic>
      <p:pic>
        <p:nvPicPr>
          <p:cNvPr id="6" name="Picture 5" descr="DSC00885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5030" y="1600200"/>
            <a:ext cx="3831771" cy="2514600"/>
          </a:xfrm>
          <a:prstGeom prst="rect">
            <a:avLst/>
          </a:prstGeom>
        </p:spPr>
      </p:pic>
      <p:pic>
        <p:nvPicPr>
          <p:cNvPr id="7" name="Picture 6" descr="DSC00886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2" y="4254500"/>
            <a:ext cx="3471333" cy="2603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52802" y="1752600"/>
            <a:ext cx="2115157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Plate sent to </a:t>
            </a:r>
            <a:r>
              <a:rPr lang="en-US" dirty="0" err="1" smtClean="0"/>
              <a:t>Chem</a:t>
            </a:r>
            <a:r>
              <a:rPr lang="en-US" dirty="0" smtClean="0"/>
              <a:t> </a:t>
            </a:r>
          </a:p>
          <a:p>
            <a:r>
              <a:rPr lang="en-US" dirty="0" smtClean="0"/>
              <a:t>group for analysis</a:t>
            </a:r>
          </a:p>
          <a:p>
            <a:r>
              <a:rPr lang="en-US" dirty="0"/>
              <a:t>D</a:t>
            </a:r>
            <a:r>
              <a:rPr lang="en-US" dirty="0" smtClean="0"/>
              <a:t>eposit  has high </a:t>
            </a:r>
            <a:endParaRPr lang="en-US" dirty="0"/>
          </a:p>
          <a:p>
            <a:r>
              <a:rPr lang="en-US" dirty="0" err="1" smtClean="0"/>
              <a:t>Pb</a:t>
            </a:r>
            <a:r>
              <a:rPr lang="en-US" dirty="0" smtClean="0"/>
              <a:t> &amp; B content 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514600" y="2438400"/>
            <a:ext cx="838200" cy="53340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79532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from </a:t>
            </a:r>
            <a:r>
              <a:rPr lang="en-US" dirty="0" smtClean="0"/>
              <a:t>YE+1 to </a:t>
            </a:r>
            <a:r>
              <a:rPr lang="en-US" dirty="0" err="1" smtClean="0"/>
              <a:t>vac</a:t>
            </a:r>
            <a:r>
              <a:rPr lang="en-US" dirty="0" smtClean="0"/>
              <a:t> tank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76404"/>
            <a:ext cx="9497866" cy="504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98033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Chamber 13 </a:t>
            </a:r>
            <a:endParaRPr lang="en-US" dirty="0"/>
          </a:p>
        </p:txBody>
      </p:sp>
      <p:pic>
        <p:nvPicPr>
          <p:cNvPr id="3" name="Picture 2" descr="DSC0089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828800"/>
            <a:ext cx="5029200" cy="3771900"/>
          </a:xfrm>
          <a:prstGeom prst="rect">
            <a:avLst/>
          </a:prstGeom>
        </p:spPr>
      </p:pic>
      <p:pic>
        <p:nvPicPr>
          <p:cNvPr id="4" name="Picture 3" descr="DSC0090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07100" y="2298700"/>
            <a:ext cx="3759200" cy="2819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67" y="1447800"/>
            <a:ext cx="6247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Removed Sat am – thanks to transport, CMS &amp; HSE crews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29400" y="1447800"/>
            <a:ext cx="2641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Leak from internal joint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971800" y="4038600"/>
            <a:ext cx="5029200" cy="0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DSC00911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4400" y="5638800"/>
            <a:ext cx="5181600" cy="142973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2400" y="5867400"/>
            <a:ext cx="44794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this a on-off (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mech</a:t>
            </a:r>
            <a:r>
              <a:rPr lang="en-US" dirty="0" smtClean="0"/>
              <a:t> damage) or 1</a:t>
            </a:r>
            <a:r>
              <a:rPr lang="en-US" baseline="30000" dirty="0" smtClean="0"/>
              <a:t>st</a:t>
            </a:r>
            <a:endParaRPr lang="en-US" dirty="0" smtClean="0"/>
          </a:p>
          <a:p>
            <a:r>
              <a:rPr lang="en-US" dirty="0" smtClean="0"/>
              <a:t>symptom of a generic corrosion problem?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609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2" descr="Copy of YE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29"/>
          <a:stretch>
            <a:fillRect/>
          </a:stretch>
        </p:blipFill>
        <p:spPr bwMode="auto">
          <a:xfrm rot="5407614" flipH="1">
            <a:off x="1681306" y="3531363"/>
            <a:ext cx="3030079" cy="7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result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469" y="3688724"/>
            <a:ext cx="4869161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" name="Picture 25" descr="Image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644" t="1677" r="16876" b="5029"/>
          <a:stretch>
            <a:fillRect/>
          </a:stretch>
        </p:blipFill>
        <p:spPr bwMode="auto">
          <a:xfrm rot="10800000">
            <a:off x="6979443" y="2432020"/>
            <a:ext cx="514086" cy="2959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4" descr="Copy of YE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4" b="457"/>
          <a:stretch/>
        </p:blipFill>
        <p:spPr bwMode="auto">
          <a:xfrm>
            <a:off x="6842723" y="2423923"/>
            <a:ext cx="523191" cy="296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2" descr="Copy of YE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29"/>
          <a:stretch>
            <a:fillRect/>
          </a:stretch>
        </p:blipFill>
        <p:spPr bwMode="auto">
          <a:xfrm rot="16200000" flipH="1">
            <a:off x="5169128" y="3540864"/>
            <a:ext cx="3030079" cy="7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2" descr="Copy of YB+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3462" y="2423919"/>
            <a:ext cx="358243" cy="296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2" descr="Copy of YB+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7990" y="2426032"/>
            <a:ext cx="357988" cy="296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1" descr="Copy of YB+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8972" y="2423919"/>
            <a:ext cx="358243" cy="296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0" descr="Copy of YB+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1077" y="2424238"/>
            <a:ext cx="360476" cy="298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7353969" y="2432021"/>
            <a:ext cx="66328" cy="2964263"/>
          </a:xfrm>
          <a:prstGeom prst="rect">
            <a:avLst/>
          </a:prstGeom>
          <a:solidFill>
            <a:srgbClr val="33FF00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5" name="Picture 28" descr="Copy of HF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5596" y="3452267"/>
            <a:ext cx="468214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3">
            <a:hlinkClick r:id="" action="ppaction://macro?name=rt"/>
          </p:cNvPr>
          <p:cNvPicPr>
            <a:picLocks noChangeAspect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187" t="29937" r="28818" b="29789"/>
          <a:stretch/>
        </p:blipFill>
        <p:spPr>
          <a:xfrm>
            <a:off x="7575587" y="2824083"/>
            <a:ext cx="742950" cy="736600"/>
          </a:xfrm>
          <a:prstGeom prst="rect">
            <a:avLst/>
          </a:prstGeom>
        </p:spPr>
      </p:pic>
      <p:pic>
        <p:nvPicPr>
          <p:cNvPr id="35" name="Picture 34">
            <a:hlinkClick r:id="" action="ppaction://macro?name=rb"/>
          </p:cNvPr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265" t="26956" r="22657" b="32075"/>
          <a:stretch/>
        </p:blipFill>
        <p:spPr>
          <a:xfrm rot="10800000">
            <a:off x="7567248" y="4248276"/>
            <a:ext cx="773909" cy="749301"/>
          </a:xfrm>
          <a:prstGeom prst="rect">
            <a:avLst/>
          </a:prstGeom>
        </p:spPr>
      </p:pic>
      <p:pic>
        <p:nvPicPr>
          <p:cNvPr id="36" name="Picture 35">
            <a:hlinkClick r:id="" action="ppaction://macro?name=lt"/>
          </p:cNvPr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280" t="25127" r="24197" b="35293"/>
          <a:stretch/>
        </p:blipFill>
        <p:spPr>
          <a:xfrm>
            <a:off x="1577441" y="2768195"/>
            <a:ext cx="691357" cy="723900"/>
          </a:xfrm>
          <a:prstGeom prst="rect">
            <a:avLst/>
          </a:prstGeom>
        </p:spPr>
      </p:pic>
      <p:pic>
        <p:nvPicPr>
          <p:cNvPr id="37" name="Picture 36">
            <a:hlinkClick r:id="" action="ppaction://macro?name=lb"/>
          </p:cNvPr>
          <p:cNvPicPr>
            <a:picLocks noChangeAspect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403" t="28837" r="27506" b="30889"/>
          <a:stretch/>
        </p:blipFill>
        <p:spPr>
          <a:xfrm rot="10800000">
            <a:off x="1512779" y="4325088"/>
            <a:ext cx="763587" cy="736601"/>
          </a:xfrm>
          <a:prstGeom prst="rect">
            <a:avLst/>
          </a:prstGeom>
        </p:spPr>
      </p:pic>
      <p:pic>
        <p:nvPicPr>
          <p:cNvPr id="38" name="Picture 37" hidden="1">
            <a:hlinkClick r:id="" action="ppaction://macro?name=lt"/>
          </p:cNvPr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3978" y="3060152"/>
            <a:ext cx="816357" cy="832152"/>
          </a:xfrm>
          <a:prstGeom prst="rect">
            <a:avLst/>
          </a:prstGeom>
        </p:spPr>
      </p:pic>
      <p:pic>
        <p:nvPicPr>
          <p:cNvPr id="39" name="Picture 38" hidden="1">
            <a:hlinkClick r:id="" action="ppaction://macro?name=lb"/>
          </p:cNvPr>
          <p:cNvPicPr>
            <a:picLocks noChangeAspect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1295" y="3911848"/>
            <a:ext cx="808872" cy="826481"/>
          </a:xfrm>
          <a:prstGeom prst="rect">
            <a:avLst/>
          </a:prstGeom>
        </p:spPr>
      </p:pic>
      <p:pic>
        <p:nvPicPr>
          <p:cNvPr id="40" name="Picture 39" hidden="1">
            <a:hlinkClick r:id="" action="ppaction://macro?name=rb"/>
          </p:cNvPr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990801" y="3914149"/>
            <a:ext cx="816357" cy="832152"/>
          </a:xfrm>
          <a:prstGeom prst="rect">
            <a:avLst/>
          </a:prstGeom>
        </p:spPr>
      </p:pic>
      <p:pic>
        <p:nvPicPr>
          <p:cNvPr id="41" name="Picture 40" hidden="1">
            <a:hlinkClick r:id="" action="ppaction://macro?name=rt"/>
          </p:cNvPr>
          <p:cNvPicPr>
            <a:picLocks noChangeAspect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966392" y="3105091"/>
            <a:ext cx="808872" cy="826481"/>
          </a:xfrm>
          <a:prstGeom prst="rect">
            <a:avLst/>
          </a:prstGeom>
        </p:spPr>
      </p:pic>
      <p:pic>
        <p:nvPicPr>
          <p:cNvPr id="42" name="Picture 41" hidden="1">
            <a:hlinkClick r:id="" action="ppaction://macro?name=lt"/>
          </p:cNvPr>
          <p:cNvPicPr>
            <a:picLocks noChangeAspect="1"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630" t="27118" r="34652" b="49736"/>
          <a:stretch/>
        </p:blipFill>
        <p:spPr>
          <a:xfrm>
            <a:off x="2098958" y="3331360"/>
            <a:ext cx="979466" cy="567704"/>
          </a:xfrm>
          <a:prstGeom prst="rect">
            <a:avLst/>
          </a:prstGeom>
        </p:spPr>
      </p:pic>
      <p:pic>
        <p:nvPicPr>
          <p:cNvPr id="43" name="Picture 42" hidden="1">
            <a:hlinkClick r:id="" action="ppaction://macro?name=lb"/>
          </p:cNvPr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739" t="49599" r="34671" b="27523"/>
          <a:stretch/>
        </p:blipFill>
        <p:spPr>
          <a:xfrm>
            <a:off x="2092560" y="3899067"/>
            <a:ext cx="979466" cy="563489"/>
          </a:xfrm>
          <a:prstGeom prst="rect">
            <a:avLst/>
          </a:prstGeom>
        </p:spPr>
      </p:pic>
      <p:pic>
        <p:nvPicPr>
          <p:cNvPr id="44" name="Picture 43" hidden="1">
            <a:hlinkClick r:id="" action="ppaction://macro?name=rb"/>
          </p:cNvPr>
          <p:cNvPicPr>
            <a:picLocks noChangeAspect="1"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630" t="27118" r="34652" b="49736"/>
          <a:stretch/>
        </p:blipFill>
        <p:spPr>
          <a:xfrm rot="10800000">
            <a:off x="6811219" y="3918137"/>
            <a:ext cx="977947" cy="566823"/>
          </a:xfrm>
          <a:prstGeom prst="rect">
            <a:avLst/>
          </a:prstGeom>
        </p:spPr>
      </p:pic>
      <p:pic>
        <p:nvPicPr>
          <p:cNvPr id="45" name="Picture 44" hidden="1">
            <a:hlinkClick r:id="" action="ppaction://macro?name=rt"/>
          </p:cNvPr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739" t="49599" r="34671" b="27523"/>
          <a:stretch/>
        </p:blipFill>
        <p:spPr>
          <a:xfrm rot="10800000">
            <a:off x="6809700" y="3350660"/>
            <a:ext cx="979466" cy="5634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31876" y="1270000"/>
            <a:ext cx="515938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31878" y="1270005"/>
            <a:ext cx="184666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31878" y="1270005"/>
            <a:ext cx="184666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31878" y="1270005"/>
            <a:ext cx="184666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31878" y="1270005"/>
            <a:ext cx="184666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87" name="Picture 86" hidden="1">
            <a:hlinkClick r:id="" action="ppaction://macro?name=rt"/>
          </p:cNvPr>
          <p:cNvPicPr>
            <a:picLocks noChangeAspect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187" t="29937" r="28818" b="29789"/>
          <a:stretch/>
        </p:blipFill>
        <p:spPr>
          <a:xfrm rot="10800000">
            <a:off x="7113189" y="3246912"/>
            <a:ext cx="742950" cy="736600"/>
          </a:xfrm>
          <a:prstGeom prst="rect">
            <a:avLst/>
          </a:prstGeom>
        </p:spPr>
      </p:pic>
      <p:pic>
        <p:nvPicPr>
          <p:cNvPr id="88" name="Picture 87" hidden="1">
            <a:hlinkClick r:id="" action="ppaction://macro?name=rb"/>
          </p:cNvPr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265" t="26956" r="22657" b="32075"/>
          <a:stretch/>
        </p:blipFill>
        <p:spPr>
          <a:xfrm>
            <a:off x="7074210" y="3862423"/>
            <a:ext cx="773909" cy="749301"/>
          </a:xfrm>
          <a:prstGeom prst="rect">
            <a:avLst/>
          </a:prstGeom>
        </p:spPr>
      </p:pic>
      <p:pic>
        <p:nvPicPr>
          <p:cNvPr id="89" name="Picture 88" hidden="1">
            <a:hlinkClick r:id="" action="ppaction://macro?name=lt"/>
          </p:cNvPr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280" t="25127" r="24197" b="35293"/>
          <a:stretch/>
        </p:blipFill>
        <p:spPr>
          <a:xfrm rot="10800000">
            <a:off x="2061052" y="3246327"/>
            <a:ext cx="691357" cy="723900"/>
          </a:xfrm>
          <a:prstGeom prst="rect">
            <a:avLst/>
          </a:prstGeom>
        </p:spPr>
      </p:pic>
      <p:pic>
        <p:nvPicPr>
          <p:cNvPr id="90" name="Picture 89" hidden="1">
            <a:hlinkClick r:id="" action="ppaction://macro?name=lb"/>
          </p:cNvPr>
          <p:cNvPicPr>
            <a:picLocks noChangeAspect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403" t="28837" r="27506" b="30889"/>
          <a:stretch/>
        </p:blipFill>
        <p:spPr>
          <a:xfrm>
            <a:off x="2024818" y="3833248"/>
            <a:ext cx="763587" cy="736601"/>
          </a:xfrm>
          <a:prstGeom prst="rect">
            <a:avLst/>
          </a:prstGeom>
        </p:spPr>
      </p:pic>
      <p:pic>
        <p:nvPicPr>
          <p:cNvPr id="86" name="Picture 85" hidden="1">
            <a:hlinkClick r:id="" action="ppaction://macro?name=lb"/>
          </p:cNvPr>
          <p:cNvPicPr>
            <a:picLocks noChangeAspect="1"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654" t="49215" r="34069" b="27002"/>
          <a:stretch/>
        </p:blipFill>
        <p:spPr>
          <a:xfrm>
            <a:off x="2096036" y="3896564"/>
            <a:ext cx="993983" cy="581401"/>
          </a:xfrm>
          <a:prstGeom prst="rect">
            <a:avLst/>
          </a:prstGeom>
        </p:spPr>
      </p:pic>
      <p:pic>
        <p:nvPicPr>
          <p:cNvPr id="92" name="Picture 91" hidden="1">
            <a:hlinkClick r:id="" action="ppaction://macro?name=rt"/>
          </p:cNvPr>
          <p:cNvPicPr>
            <a:picLocks noChangeAspect="1"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654" t="49215" r="34069" b="27002"/>
          <a:stretch/>
        </p:blipFill>
        <p:spPr>
          <a:xfrm rot="10800000">
            <a:off x="6843755" y="3365800"/>
            <a:ext cx="940884" cy="550342"/>
          </a:xfrm>
          <a:prstGeom prst="rect">
            <a:avLst/>
          </a:prstGeom>
        </p:spPr>
      </p:pic>
      <p:pic>
        <p:nvPicPr>
          <p:cNvPr id="91" name="Picture 90" hidden="1">
            <a:hlinkClick r:id="" action="ppaction://macro?name=lt"/>
          </p:cNvPr>
          <p:cNvPicPr>
            <a:picLocks noChangeAspect="1"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293" t="27140" r="34224" b="49573"/>
          <a:stretch/>
        </p:blipFill>
        <p:spPr>
          <a:xfrm>
            <a:off x="2092260" y="3333684"/>
            <a:ext cx="978712" cy="556866"/>
          </a:xfrm>
          <a:prstGeom prst="rect">
            <a:avLst/>
          </a:prstGeom>
        </p:spPr>
      </p:pic>
      <p:pic>
        <p:nvPicPr>
          <p:cNvPr id="94" name="Picture 93" hidden="1">
            <a:hlinkClick r:id="" action="ppaction://macro?name=rb"/>
          </p:cNvPr>
          <p:cNvPicPr>
            <a:picLocks noChangeAspect="1"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293" t="27140" r="34224" b="49573"/>
          <a:stretch/>
        </p:blipFill>
        <p:spPr>
          <a:xfrm rot="10800000">
            <a:off x="6825763" y="3910587"/>
            <a:ext cx="970101" cy="551966"/>
          </a:xfrm>
          <a:prstGeom prst="rect">
            <a:avLst/>
          </a:prstGeom>
        </p:spPr>
      </p:pic>
      <p:sp>
        <p:nvSpPr>
          <p:cNvPr id="136" name="TextBox 135"/>
          <p:cNvSpPr txBox="1"/>
          <p:nvPr/>
        </p:nvSpPr>
        <p:spPr>
          <a:xfrm>
            <a:off x="1014589" y="1270000"/>
            <a:ext cx="184666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40" name="TextBox116.5457"/>
          <p:cNvSpPr txBox="1"/>
          <p:nvPr/>
        </p:nvSpPr>
        <p:spPr>
          <a:xfrm>
            <a:off x="1014589" y="1270000"/>
            <a:ext cx="184666" cy="230832"/>
          </a:xfrm>
          <a:prstGeom prst="rect">
            <a:avLst/>
          </a:prstGeom>
          <a:solidFill>
            <a:srgbClr val="FFFFFF">
              <a:alpha val="10000"/>
            </a:srgbClr>
          </a:solidFill>
        </p:spPr>
        <p:txBody>
          <a:bodyPr vert="horz"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7" name="TextBox116.5457"/>
          <p:cNvSpPr txBox="1"/>
          <p:nvPr/>
        </p:nvSpPr>
        <p:spPr>
          <a:xfrm>
            <a:off x="7803414" y="5975541"/>
            <a:ext cx="184666" cy="230832"/>
          </a:xfrm>
          <a:prstGeom prst="rect">
            <a:avLst/>
          </a:prstGeom>
          <a:solidFill>
            <a:srgbClr val="FFFFFF">
              <a:alpha val="10000"/>
            </a:srgbClr>
          </a:solidFill>
        </p:spPr>
        <p:txBody>
          <a:bodyPr vert="horz"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9" name="Rectangle 42"/>
          <p:cNvSpPr>
            <a:spLocks noChangeArrowheads="1"/>
          </p:cNvSpPr>
          <p:nvPr/>
        </p:nvSpPr>
        <p:spPr bwMode="auto">
          <a:xfrm>
            <a:off x="5841501" y="4775690"/>
            <a:ext cx="420489" cy="183850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 smtClean="0">
                <a:solidFill>
                  <a:srgbClr val="333399"/>
                </a:solidFill>
                <a:latin typeface="Arial"/>
                <a:ea typeface="+mn-ea"/>
                <a:cs typeface="+mn-cs"/>
              </a:rPr>
              <a:t>SL </a:t>
            </a:r>
            <a:r>
              <a:rPr lang="en-US" sz="900" dirty="0" smtClean="0">
                <a:solidFill>
                  <a:srgbClr val="333399"/>
                </a:solidFill>
                <a:latin typeface="Arial"/>
                <a:ea typeface="+mn-ea"/>
                <a:cs typeface="+mn-cs"/>
              </a:rPr>
              <a:t>10m</a:t>
            </a:r>
            <a:endParaRPr lang="en-US" sz="900" dirty="0">
              <a:solidFill>
                <a:srgbClr val="333399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970" b="37336"/>
          <a:stretch/>
        </p:blipFill>
        <p:spPr>
          <a:xfrm>
            <a:off x="5768978" y="3041721"/>
            <a:ext cx="531034" cy="322729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970" b="37336"/>
          <a:stretch/>
        </p:blipFill>
        <p:spPr>
          <a:xfrm>
            <a:off x="3363119" y="2933651"/>
            <a:ext cx="531034" cy="322729"/>
          </a:xfrm>
          <a:prstGeom prst="rect">
            <a:avLst/>
          </a:prstGeom>
        </p:spPr>
      </p:pic>
      <p:pic>
        <p:nvPicPr>
          <p:cNvPr id="96" name="Picture 27" descr="Copy of HF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1501" y="3443465"/>
            <a:ext cx="468214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Rectangle 42"/>
          <p:cNvSpPr>
            <a:spLocks noChangeArrowheads="1"/>
          </p:cNvSpPr>
          <p:nvPr/>
        </p:nvSpPr>
        <p:spPr bwMode="auto">
          <a:xfrm>
            <a:off x="3299498" y="4959540"/>
            <a:ext cx="420489" cy="183850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 smtClean="0">
                <a:solidFill>
                  <a:srgbClr val="333399"/>
                </a:solidFill>
                <a:latin typeface="Arial"/>
                <a:ea typeface="+mn-ea"/>
                <a:cs typeface="+mn-cs"/>
              </a:rPr>
              <a:t>SL </a:t>
            </a:r>
            <a:r>
              <a:rPr lang="en-US" sz="900" dirty="0" smtClean="0">
                <a:solidFill>
                  <a:srgbClr val="333399"/>
                </a:solidFill>
                <a:latin typeface="Arial"/>
                <a:ea typeface="+mn-ea"/>
                <a:cs typeface="+mn-cs"/>
              </a:rPr>
              <a:t>10m</a:t>
            </a:r>
            <a:endParaRPr lang="en-US" sz="900" dirty="0">
              <a:solidFill>
                <a:srgbClr val="333399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5" name="TextBox 104">
            <a:hlinkClick r:id="" action="ppaction://macro?name=TxtChng_px54"/>
          </p:cNvPr>
          <p:cNvSpPr txBox="1"/>
          <p:nvPr/>
        </p:nvSpPr>
        <p:spPr>
          <a:xfrm>
            <a:off x="6105027" y="156674"/>
            <a:ext cx="7897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PX56 Plug OPEN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6" name="TextBox 105">
            <a:hlinkClick r:id="" action="ppaction://macro?name=TxtChng_tx54"/>
          </p:cNvPr>
          <p:cNvSpPr txBox="1"/>
          <p:nvPr/>
        </p:nvSpPr>
        <p:spPr>
          <a:xfrm>
            <a:off x="5867400" y="736081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TX54 Plug CLOSED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7" name="Action Button: Custom 106">
            <a:hlinkClick r:id="" action="ppaction://macro?name=colour" highlightClick="1"/>
          </p:cNvPr>
          <p:cNvSpPr/>
          <p:nvPr/>
        </p:nvSpPr>
        <p:spPr>
          <a:xfrm>
            <a:off x="1495376" y="140628"/>
            <a:ext cx="301540" cy="247650"/>
          </a:xfrm>
          <a:prstGeom prst="actionButtonBlank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8" name="Action Button: Custom 107">
            <a:hlinkClick r:id="" action="ppaction://macro?name=posn" highlightClick="1"/>
          </p:cNvPr>
          <p:cNvSpPr/>
          <p:nvPr/>
        </p:nvSpPr>
        <p:spPr>
          <a:xfrm>
            <a:off x="1495378" y="400323"/>
            <a:ext cx="299665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9" name="Action Button: Custom 108">
            <a:hlinkClick r:id="" action="ppaction://macro?name=colour" highlightClick="1"/>
          </p:cNvPr>
          <p:cNvSpPr/>
          <p:nvPr/>
        </p:nvSpPr>
        <p:spPr>
          <a:xfrm>
            <a:off x="2687645" y="140628"/>
            <a:ext cx="328131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0" name="Action Button: Custom 109">
            <a:hlinkClick r:id="" action="ppaction://macro?name=colour" highlightClick="1"/>
          </p:cNvPr>
          <p:cNvSpPr/>
          <p:nvPr/>
        </p:nvSpPr>
        <p:spPr>
          <a:xfrm>
            <a:off x="2693395" y="400323"/>
            <a:ext cx="322381" cy="263944"/>
          </a:xfrm>
          <a:prstGeom prst="actionButtonBlank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1" name="Action Button: Custom 110">
            <a:hlinkClick r:id="" action="ppaction://macro?name=colour" highlightClick="1"/>
          </p:cNvPr>
          <p:cNvSpPr/>
          <p:nvPr/>
        </p:nvSpPr>
        <p:spPr>
          <a:xfrm>
            <a:off x="4021734" y="152673"/>
            <a:ext cx="313757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2" name="Action Button: Custom 111">
            <a:hlinkClick r:id="" action="ppaction://macro?name=colour" highlightClick="1"/>
          </p:cNvPr>
          <p:cNvSpPr/>
          <p:nvPr/>
        </p:nvSpPr>
        <p:spPr>
          <a:xfrm>
            <a:off x="4021734" y="405893"/>
            <a:ext cx="316373" cy="258374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3" name="Action Button: Custom 112">
            <a:hlinkClick r:id="" action="ppaction://macro?name=colour" highlightClick="1"/>
          </p:cNvPr>
          <p:cNvSpPr/>
          <p:nvPr/>
        </p:nvSpPr>
        <p:spPr>
          <a:xfrm>
            <a:off x="5268051" y="140628"/>
            <a:ext cx="307483" cy="247650"/>
          </a:xfrm>
          <a:prstGeom prst="actionButtonBlank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4" name="Action Button: Custom 113">
            <a:hlinkClick r:id="" action="ppaction://macro?name=colour" highlightClick="1"/>
          </p:cNvPr>
          <p:cNvSpPr/>
          <p:nvPr/>
        </p:nvSpPr>
        <p:spPr>
          <a:xfrm>
            <a:off x="5262159" y="405893"/>
            <a:ext cx="313374" cy="247650"/>
          </a:xfrm>
          <a:prstGeom prst="actionButtonBlank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5" name="Picture 25" descr="Image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644" t="1677" r="16876" b="5029"/>
          <a:stretch>
            <a:fillRect/>
          </a:stretch>
        </p:blipFill>
        <p:spPr bwMode="auto">
          <a:xfrm>
            <a:off x="2384542" y="2442552"/>
            <a:ext cx="514086" cy="2959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26" descr="Copy of YE2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1" r="3609"/>
          <a:stretch>
            <a:fillRect/>
          </a:stretch>
        </p:blipFill>
        <p:spPr bwMode="auto">
          <a:xfrm>
            <a:off x="2533351" y="2421120"/>
            <a:ext cx="519807" cy="296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Rectangle 96"/>
          <p:cNvSpPr/>
          <p:nvPr/>
        </p:nvSpPr>
        <p:spPr>
          <a:xfrm>
            <a:off x="2436848" y="2416994"/>
            <a:ext cx="66328" cy="2964263"/>
          </a:xfrm>
          <a:prstGeom prst="rect">
            <a:avLst/>
          </a:prstGeom>
          <a:solidFill>
            <a:srgbClr val="33FF00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" name="TextBox175.8922"/>
          <p:cNvSpPr txBox="1"/>
          <p:nvPr/>
        </p:nvSpPr>
        <p:spPr>
          <a:xfrm>
            <a:off x="1609762" y="1925990"/>
            <a:ext cx="1877437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RPC gas leak measurement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95356" y="254003"/>
            <a:ext cx="2528094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4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Wednesday</a:t>
            </a:r>
            <a:endParaRPr lang="en-GB" sz="24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95356" y="800101"/>
            <a:ext cx="2404269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4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27. January 2016</a:t>
            </a:r>
            <a:endParaRPr lang="en-GB" sz="24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9" name="TextBox173.6606"/>
          <p:cNvSpPr txBox="1"/>
          <p:nvPr/>
        </p:nvSpPr>
        <p:spPr>
          <a:xfrm>
            <a:off x="4098135" y="5398523"/>
            <a:ext cx="1646605" cy="415498"/>
          </a:xfrm>
          <a:prstGeom prst="rect">
            <a:avLst/>
          </a:prstGeom>
          <a:solidFill>
            <a:srgbClr val="FFCC00"/>
          </a:solidFill>
        </p:spPr>
        <p:txBody>
          <a:bodyPr vert="horz"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Replace Barrel turbines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900" dirty="0" smtClean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Houari</a:t>
            </a:r>
            <a:endParaRPr lang="en-GB" sz="900" dirty="0">
              <a:solidFill>
                <a:srgbClr val="0000FF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8" name="Rectangle 46"/>
          <p:cNvSpPr>
            <a:spLocks noChangeArrowheads="1"/>
          </p:cNvSpPr>
          <p:nvPr/>
        </p:nvSpPr>
        <p:spPr bwMode="auto">
          <a:xfrm>
            <a:off x="6446764" y="3210854"/>
            <a:ext cx="922820" cy="384175"/>
          </a:xfrm>
          <a:prstGeom prst="rect">
            <a:avLst/>
          </a:prstGeom>
          <a:solidFill>
            <a:srgbClr val="FFCC00"/>
          </a:solidFill>
          <a:ln w="38100" algn="ctr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n-GB" sz="12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. Move YE-1</a:t>
            </a:r>
          </a:p>
          <a:p>
            <a:pPr algn="ctr"/>
            <a:r>
              <a:rPr lang="en-GB" sz="9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Pascal </a:t>
            </a:r>
            <a:r>
              <a:rPr lang="en-GB" sz="900" dirty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+ 2 </a:t>
            </a:r>
            <a:r>
              <a:rPr lang="en-GB" sz="900" dirty="0" err="1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Fsu</a:t>
            </a:r>
            <a:r>
              <a:rPr lang="en-GB" sz="9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  3h </a:t>
            </a:r>
            <a:endParaRPr lang="en-GB" sz="900" dirty="0">
              <a:solidFill>
                <a:srgbClr val="333399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3" name="Rectangle 82"/>
          <p:cNvSpPr>
            <a:spLocks noChangeArrowheads="1"/>
          </p:cNvSpPr>
          <p:nvPr/>
        </p:nvSpPr>
        <p:spPr bwMode="auto">
          <a:xfrm>
            <a:off x="6604500" y="3690366"/>
            <a:ext cx="1587809" cy="397417"/>
          </a:xfrm>
          <a:prstGeom prst="rect">
            <a:avLst/>
          </a:prstGeom>
          <a:solidFill>
            <a:srgbClr val="FFCCCC"/>
          </a:solidFill>
          <a:ln w="63500" algn="ctr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4’. Install BP Column support </a:t>
            </a:r>
          </a:p>
          <a:p>
            <a:pPr algn="ctr"/>
            <a:r>
              <a:rPr lang="en-GB" sz="9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3VSC + Sandro + 1Altead 1h</a:t>
            </a:r>
            <a:endParaRPr lang="en-GB" sz="900" dirty="0">
              <a:solidFill>
                <a:srgbClr val="333399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4" name="Rectangle 46"/>
          <p:cNvSpPr>
            <a:spLocks noChangeArrowheads="1"/>
          </p:cNvSpPr>
          <p:nvPr/>
        </p:nvSpPr>
        <p:spPr bwMode="auto">
          <a:xfrm>
            <a:off x="6759331" y="4201821"/>
            <a:ext cx="1917380" cy="336828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5</a:t>
            </a:r>
            <a:r>
              <a:rPr lang="en-GB" sz="12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. Re-install HF+ </a:t>
            </a:r>
            <a:r>
              <a:rPr lang="en-GB" sz="1200" dirty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I </a:t>
            </a:r>
            <a:r>
              <a:rPr lang="en-GB" sz="12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beams (near/far)</a:t>
            </a:r>
            <a:endParaRPr lang="en-GB" sz="1200" dirty="0">
              <a:solidFill>
                <a:srgbClr val="333399"/>
              </a:solidFill>
              <a:latin typeface="Calibri"/>
              <a:ea typeface="+mn-ea"/>
              <a:cs typeface="+mn-cs"/>
            </a:endParaRPr>
          </a:p>
          <a:p>
            <a:pPr algn="ctr"/>
            <a:r>
              <a:rPr lang="en-GB" sz="900" dirty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Eric + 3 </a:t>
            </a:r>
            <a:r>
              <a:rPr lang="en-GB" sz="900" dirty="0" err="1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Altead</a:t>
            </a:r>
            <a:r>
              <a:rPr lang="en-GB" sz="900" dirty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 2h </a:t>
            </a:r>
          </a:p>
        </p:txBody>
      </p:sp>
      <p:sp>
        <p:nvSpPr>
          <p:cNvPr id="100" name="Rectangle 46"/>
          <p:cNvSpPr>
            <a:spLocks noChangeArrowheads="1"/>
          </p:cNvSpPr>
          <p:nvPr/>
        </p:nvSpPr>
        <p:spPr bwMode="auto">
          <a:xfrm>
            <a:off x="6269487" y="2741564"/>
            <a:ext cx="979691" cy="384175"/>
          </a:xfrm>
          <a:prstGeom prst="rect">
            <a:avLst/>
          </a:prstGeom>
          <a:solidFill>
            <a:srgbClr val="FFCC00"/>
          </a:solidFill>
          <a:ln w="38100" algn="ctr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n-GB" sz="12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. Move YE-2</a:t>
            </a:r>
          </a:p>
          <a:p>
            <a:pPr algn="ctr"/>
            <a:r>
              <a:rPr lang="en-GB" sz="9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Pascal </a:t>
            </a:r>
            <a:r>
              <a:rPr lang="en-GB" sz="900" dirty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+ 2 </a:t>
            </a:r>
            <a:r>
              <a:rPr lang="en-GB" sz="900" dirty="0" err="1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Fsu</a:t>
            </a:r>
            <a:r>
              <a:rPr lang="en-GB" sz="9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  2h </a:t>
            </a:r>
            <a:endParaRPr lang="en-GB" sz="900" dirty="0">
              <a:solidFill>
                <a:srgbClr val="333399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1" name="Rectangle 46"/>
          <p:cNvSpPr>
            <a:spLocks noChangeArrowheads="1"/>
          </p:cNvSpPr>
          <p:nvPr/>
        </p:nvSpPr>
        <p:spPr bwMode="auto">
          <a:xfrm>
            <a:off x="5247197" y="3698799"/>
            <a:ext cx="1203101" cy="384175"/>
          </a:xfrm>
          <a:prstGeom prst="rect">
            <a:avLst/>
          </a:prstGeom>
          <a:solidFill>
            <a:srgbClr val="FFCC00"/>
          </a:solidFill>
          <a:ln w="38100" algn="ctr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4</a:t>
            </a:r>
            <a:r>
              <a:rPr lang="en-GB" sz="12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. RP Sweep VAC tank</a:t>
            </a:r>
          </a:p>
          <a:p>
            <a:pPr algn="ctr"/>
            <a:r>
              <a:rPr lang="en-GB" sz="9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RP  3h </a:t>
            </a:r>
            <a:endParaRPr lang="en-GB" sz="900" dirty="0">
              <a:solidFill>
                <a:srgbClr val="333399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2" name="Rectangle 46"/>
          <p:cNvSpPr>
            <a:spLocks noChangeArrowheads="1"/>
          </p:cNvSpPr>
          <p:nvPr/>
        </p:nvSpPr>
        <p:spPr bwMode="auto">
          <a:xfrm>
            <a:off x="6124610" y="2292549"/>
            <a:ext cx="908201" cy="384175"/>
          </a:xfrm>
          <a:prstGeom prst="rect">
            <a:avLst/>
          </a:prstGeom>
          <a:solidFill>
            <a:srgbClr val="FFCC00"/>
          </a:solidFill>
          <a:ln w="38100" algn="ctr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1</a:t>
            </a:r>
            <a:r>
              <a:rPr lang="en-GB" sz="12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. Move YE-3</a:t>
            </a:r>
          </a:p>
          <a:p>
            <a:pPr algn="ctr"/>
            <a:r>
              <a:rPr lang="en-GB" sz="9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Pascal </a:t>
            </a:r>
            <a:r>
              <a:rPr lang="en-GB" sz="900" dirty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+ 2 </a:t>
            </a:r>
            <a:r>
              <a:rPr lang="en-GB" sz="900" dirty="0" err="1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Fsu</a:t>
            </a:r>
            <a:r>
              <a:rPr lang="en-GB" sz="900" dirty="0" smtClean="0">
                <a:solidFill>
                  <a:srgbClr val="333399"/>
                </a:solidFill>
                <a:latin typeface="Calibri"/>
                <a:ea typeface="+mn-ea"/>
                <a:cs typeface="+mn-cs"/>
              </a:rPr>
              <a:t>  2h </a:t>
            </a:r>
            <a:endParaRPr lang="en-GB" sz="900" dirty="0">
              <a:solidFill>
                <a:srgbClr val="333399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3" name="TextBox179.747"/>
          <p:cNvSpPr txBox="1"/>
          <p:nvPr/>
        </p:nvSpPr>
        <p:spPr>
          <a:xfrm>
            <a:off x="3740586" y="4314377"/>
            <a:ext cx="2569934" cy="477054"/>
          </a:xfrm>
          <a:prstGeom prst="rect">
            <a:avLst/>
          </a:prstGeom>
          <a:solidFill>
            <a:srgbClr val="FF0000"/>
          </a:solidFill>
        </p:spPr>
        <p:txBody>
          <a:bodyPr vert="horz"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FFFFFF"/>
                </a:solidFill>
                <a:latin typeface="Calibri"/>
                <a:ea typeface="+mn-ea"/>
                <a:cs typeface="+mn-cs"/>
              </a:rPr>
              <a:t>Activity on top of detector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900" dirty="0" smtClean="0">
                <a:solidFill>
                  <a:srgbClr val="FFFFFF"/>
                </a:solidFill>
                <a:latin typeface="Calibri"/>
                <a:ea typeface="+mn-ea"/>
                <a:cs typeface="+mn-cs"/>
              </a:rPr>
              <a:t>Crane activity to be co-ordinated with CMS SAFETY</a:t>
            </a:r>
            <a:endParaRPr lang="en-GB" sz="900" dirty="0">
              <a:solidFill>
                <a:srgbClr val="FFFFFF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00" y="1447800"/>
            <a:ext cx="864343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Next :open other </a:t>
            </a:r>
            <a:r>
              <a:rPr lang="en-US" dirty="0" err="1" smtClean="0"/>
              <a:t>endcap</a:t>
            </a:r>
            <a:r>
              <a:rPr lang="en-US" dirty="0" smtClean="0"/>
              <a:t> to attack collateral damage  from water exit thru </a:t>
            </a:r>
            <a:r>
              <a:rPr lang="en-US" dirty="0" err="1" smtClean="0"/>
              <a:t>vac</a:t>
            </a:r>
            <a:r>
              <a:rPr lang="en-US" dirty="0" smtClean="0"/>
              <a:t> tank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90800" y="1828800"/>
            <a:ext cx="4419600" cy="1371600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0" y="6424023"/>
            <a:ext cx="985165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Then : separate  +z </a:t>
            </a:r>
            <a:r>
              <a:rPr lang="en-US" dirty="0" err="1" smtClean="0"/>
              <a:t>endcap</a:t>
            </a:r>
            <a:r>
              <a:rPr lang="en-US" dirty="0" smtClean="0"/>
              <a:t> disks (3 &amp; 4) to check small RPC leak – correlated with main one?</a:t>
            </a:r>
            <a:endParaRPr lang="en-US" dirty="0"/>
          </a:p>
        </p:txBody>
      </p:sp>
      <p:cxnSp>
        <p:nvCxnSpPr>
          <p:cNvPr id="115" name="Straight Arrow Connector 114"/>
          <p:cNvCxnSpPr/>
          <p:nvPr/>
        </p:nvCxnSpPr>
        <p:spPr>
          <a:xfrm flipH="1" flipV="1">
            <a:off x="2514600" y="5257800"/>
            <a:ext cx="1219200" cy="1219200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00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 Can CMS stick to the nominal YETS schedule? 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2" y="1447800"/>
            <a:ext cx="9263380" cy="533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90800" y="1295400"/>
            <a:ext cx="1716410" cy="400110"/>
          </a:xfrm>
          <a:prstGeom prst="rect">
            <a:avLst/>
          </a:prstGeom>
          <a:solidFill>
            <a:srgbClr val="FF498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Chamonix </a:t>
            </a:r>
            <a:r>
              <a:rPr lang="en-US" dirty="0" err="1" smtClean="0"/>
              <a:t>mtg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429000" y="1752600"/>
            <a:ext cx="0" cy="762000"/>
          </a:xfrm>
          <a:prstGeom prst="straightConnector1">
            <a:avLst/>
          </a:prstGeom>
          <a:ln w="25400">
            <a:solidFill>
              <a:srgbClr val="FF498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964717" y="1524000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 Mar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8077200" y="1905000"/>
            <a:ext cx="1066800" cy="38100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81200" y="3810000"/>
            <a:ext cx="840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18Apr  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438400" y="4267200"/>
            <a:ext cx="457200" cy="60960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352800" y="4267200"/>
            <a:ext cx="0" cy="68580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95600" y="381000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Apr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43400" y="1219200"/>
            <a:ext cx="498085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Latest date to start closing to be ready 21 Mar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181600" y="1600200"/>
            <a:ext cx="381000" cy="6858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33800" y="3867190"/>
            <a:ext cx="5854162" cy="301621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Cryo</a:t>
            </a:r>
            <a:r>
              <a:rPr lang="en-US" dirty="0" smtClean="0">
                <a:solidFill>
                  <a:srgbClr val="0000FF"/>
                </a:solidFill>
              </a:rPr>
              <a:t> system/cleaning/replacement:  </a:t>
            </a:r>
            <a:r>
              <a:rPr lang="en-US" dirty="0" smtClean="0"/>
              <a:t>looking good….</a:t>
            </a:r>
          </a:p>
          <a:p>
            <a:r>
              <a:rPr lang="en-US" dirty="0" smtClean="0"/>
              <a:t>   finish valve repair in UXC: 		: mid Feb</a:t>
            </a:r>
          </a:p>
          <a:p>
            <a:r>
              <a:rPr lang="en-US" dirty="0" smtClean="0"/>
              <a:t>   finish cold box cleaning + new oil removal: end Mar</a:t>
            </a:r>
          </a:p>
          <a:p>
            <a:endParaRPr lang="en-US" sz="1000" dirty="0"/>
          </a:p>
          <a:p>
            <a:r>
              <a:rPr lang="en-US" dirty="0" smtClean="0">
                <a:solidFill>
                  <a:srgbClr val="0000FF"/>
                </a:solidFill>
              </a:rPr>
              <a:t>Water leak repair:</a:t>
            </a:r>
          </a:p>
          <a:p>
            <a:r>
              <a:rPr lang="en-US" dirty="0" smtClean="0"/>
              <a:t>    replace ME1/1 chamber 13		: end Jan</a:t>
            </a:r>
          </a:p>
          <a:p>
            <a:r>
              <a:rPr lang="en-US" dirty="0" smtClean="0"/>
              <a:t>    collateral damage </a:t>
            </a:r>
            <a:r>
              <a:rPr lang="en-US" dirty="0" err="1" smtClean="0"/>
              <a:t>clean-up</a:t>
            </a:r>
            <a:r>
              <a:rPr lang="en-US" dirty="0" smtClean="0"/>
              <a:t>	              	: mid Feb</a:t>
            </a:r>
          </a:p>
          <a:p>
            <a:r>
              <a:rPr lang="en-US" dirty="0"/>
              <a:t> </a:t>
            </a:r>
            <a:r>
              <a:rPr lang="en-US" dirty="0" smtClean="0"/>
              <a:t>   secondary leak (RE4) diagnosis &amp; repair	: mid Feb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Water leak precautionary measures </a:t>
            </a:r>
            <a:r>
              <a:rPr lang="en-US" dirty="0" smtClean="0"/>
              <a:t>(if generic fault)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/>
              <a:t>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no </a:t>
            </a:r>
            <a:r>
              <a:rPr lang="en-US" b="1" dirty="0" smtClean="0">
                <a:solidFill>
                  <a:srgbClr val="FF0000"/>
                </a:solidFill>
              </a:rPr>
              <a:t>estimate yet –stay tuned please!</a:t>
            </a:r>
            <a:r>
              <a:rPr lang="en-US" b="1" dirty="0" smtClean="0">
                <a:solidFill>
                  <a:srgbClr val="FF0000"/>
                </a:solidFill>
              </a:rPr>
              <a:t>! 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337833"/>
      </p:ext>
    </p:extLst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Cryo</a:t>
            </a:r>
            <a:r>
              <a:rPr lang="en-US" dirty="0" smtClean="0"/>
              <a:t>: Oil removal system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54100" y="30099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1648883"/>
            <a:ext cx="2930128" cy="5209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1676400"/>
            <a:ext cx="42197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Oil removal equipment pressure and leak tested at factory.</a:t>
            </a:r>
          </a:p>
          <a:p>
            <a:endParaRPr lang="en-GB" dirty="0"/>
          </a:p>
          <a:p>
            <a:r>
              <a:rPr lang="en-GB" dirty="0" smtClean="0"/>
              <a:t>Separator &amp; </a:t>
            </a:r>
            <a:r>
              <a:rPr lang="en-GB" dirty="0" err="1" smtClean="0"/>
              <a:t>Coalescer</a:t>
            </a:r>
            <a:r>
              <a:rPr lang="en-GB" dirty="0" smtClean="0"/>
              <a:t> systems will both arrive  end Jan.</a:t>
            </a:r>
            <a:endParaRPr lang="en-GB" dirty="0"/>
          </a:p>
        </p:txBody>
      </p:sp>
      <p:pic>
        <p:nvPicPr>
          <p:cNvPr id="6" name="Picture 5" descr="G:\Departments\TE\Groups\CRG\Sections\MM\5 - Projets\CMS\CMS_80KAdsorber\C1051E001A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" y="3422666"/>
            <a:ext cx="3248390" cy="3435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95600" y="5257800"/>
            <a:ext cx="21634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</a:t>
            </a:r>
            <a:r>
              <a:rPr lang="en-US" dirty="0" err="1" smtClean="0"/>
              <a:t>adsorbers</a:t>
            </a:r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elivered to CERN</a:t>
            </a:r>
          </a:p>
          <a:p>
            <a:r>
              <a:rPr lang="en-US" dirty="0"/>
              <a:t>b</a:t>
            </a:r>
            <a:r>
              <a:rPr lang="en-US" dirty="0" smtClean="0"/>
              <a:t>y Air </a:t>
            </a:r>
            <a:r>
              <a:rPr lang="en-US" dirty="0" err="1" smtClean="0"/>
              <a:t>Liquide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657600" y="2209800"/>
            <a:ext cx="2743200" cy="53340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9700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Cryo</a:t>
            </a:r>
            <a:r>
              <a:rPr lang="en-US" dirty="0" smtClean="0"/>
              <a:t>: CV273 valve replacement: UXC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6200" y="1752600"/>
            <a:ext cx="2105026" cy="48127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86200" y="2209800"/>
            <a:ext cx="3865161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Replacement valve arrived at CERN</a:t>
            </a:r>
            <a:r>
              <a:rPr lang="en-GB" sz="1800" dirty="0" smtClean="0"/>
              <a:t>.</a:t>
            </a:r>
          </a:p>
          <a:p>
            <a:endParaRPr lang="en-GB" sz="1800" dirty="0"/>
          </a:p>
          <a:p>
            <a:r>
              <a:rPr lang="en-GB" sz="1800" dirty="0" smtClean="0"/>
              <a:t>All preparations for access to 6000l</a:t>
            </a:r>
          </a:p>
          <a:p>
            <a:r>
              <a:rPr lang="en-GB" sz="1800" dirty="0" smtClean="0"/>
              <a:t>Dewar complete by 18 Jan.</a:t>
            </a:r>
          </a:p>
          <a:p>
            <a:endParaRPr lang="en-GB" sz="1800" dirty="0"/>
          </a:p>
          <a:p>
            <a:r>
              <a:rPr lang="en-GB" sz="1800" dirty="0" smtClean="0"/>
              <a:t>R</a:t>
            </a:r>
            <a:r>
              <a:rPr lang="en-GB" dirty="0" smtClean="0"/>
              <a:t>epair started 22 Jan (when </a:t>
            </a:r>
            <a:r>
              <a:rPr lang="en-GB" dirty="0"/>
              <a:t>m</a:t>
            </a:r>
            <a:r>
              <a:rPr lang="en-GB" dirty="0" smtClean="0"/>
              <a:t>ech. </a:t>
            </a:r>
          </a:p>
          <a:p>
            <a:r>
              <a:rPr lang="en-GB" dirty="0" smtClean="0"/>
              <a:t>interventions </a:t>
            </a:r>
            <a:r>
              <a:rPr lang="en-GB" dirty="0"/>
              <a:t>on the cold-box </a:t>
            </a:r>
            <a:endParaRPr lang="en-GB" dirty="0" smtClean="0"/>
          </a:p>
          <a:p>
            <a:r>
              <a:rPr lang="en-GB" dirty="0" smtClean="0"/>
              <a:t> finished)</a:t>
            </a:r>
          </a:p>
          <a:p>
            <a:endParaRPr lang="en-GB" dirty="0"/>
          </a:p>
          <a:p>
            <a:r>
              <a:rPr lang="en-GB" dirty="0" smtClean="0"/>
              <a:t>Tank casing lowered, MLI removed</a:t>
            </a:r>
          </a:p>
          <a:p>
            <a:r>
              <a:rPr lang="en-GB" dirty="0" smtClean="0"/>
              <a:t>Next task is to cut Cu heat shield</a:t>
            </a:r>
            <a:endParaRPr lang="en-GB" dirty="0"/>
          </a:p>
        </p:txBody>
      </p:sp>
      <p:pic>
        <p:nvPicPr>
          <p:cNvPr id="11" name="Picture 10" descr="DSC00897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4191000"/>
            <a:ext cx="3505200" cy="262890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609600" y="3962400"/>
            <a:ext cx="533400" cy="2743200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DSC0091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524000"/>
            <a:ext cx="35052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62292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box open both ends</a:t>
            </a:r>
            <a:endParaRPr lang="en-US" dirty="0"/>
          </a:p>
        </p:txBody>
      </p:sp>
      <p:pic>
        <p:nvPicPr>
          <p:cNvPr id="3" name="Content Placeholder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1600200"/>
            <a:ext cx="3048000" cy="45720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00200"/>
            <a:ext cx="3048000" cy="45809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0200" y="6324600"/>
            <a:ext cx="2713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Warm end modifications</a:t>
            </a:r>
            <a:endParaRPr lang="en-US" dirty="0"/>
          </a:p>
        </p:txBody>
      </p:sp>
      <p:pic>
        <p:nvPicPr>
          <p:cNvPr id="6" name="Content Placeholder 10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3436" r="1293"/>
          <a:stretch/>
        </p:blipFill>
        <p:spPr>
          <a:xfrm>
            <a:off x="6781800" y="1676400"/>
            <a:ext cx="2826489" cy="2209800"/>
          </a:xfrm>
          <a:prstGeom prst="rect">
            <a:avLst/>
          </a:prstGeom>
        </p:spPr>
      </p:pic>
      <p:pic>
        <p:nvPicPr>
          <p:cNvPr id="7" name="Content Placeholder 10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1800" y="3976116"/>
            <a:ext cx="1574800" cy="28818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23642" y="4419600"/>
            <a:ext cx="15950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Cold end</a:t>
            </a:r>
          </a:p>
          <a:p>
            <a:r>
              <a:rPr lang="en-US" dirty="0" smtClean="0"/>
              <a:t>modifications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1143000"/>
            <a:ext cx="7571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Modifications to isolate cold client &amp; divide into 4 circuits for cleaning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9222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Endoscope check inside </a:t>
            </a:r>
            <a:r>
              <a:rPr lang="en-US" dirty="0" err="1" smtClean="0"/>
              <a:t>heatex’s</a:t>
            </a:r>
            <a:endParaRPr lang="en-US" dirty="0"/>
          </a:p>
        </p:txBody>
      </p:sp>
      <p:pic>
        <p:nvPicPr>
          <p:cNvPr id="3" name="Picture 2" descr="Endoscope_Photos_heatex1_08Jan_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4267200"/>
            <a:ext cx="3454400" cy="2590800"/>
          </a:xfrm>
          <a:prstGeom prst="rect">
            <a:avLst/>
          </a:prstGeom>
        </p:spPr>
      </p:pic>
      <p:pic>
        <p:nvPicPr>
          <p:cNvPr id="5" name="Picture 4" descr="Endoscope_Photos_heatex1_08Jan_3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524000"/>
            <a:ext cx="3505200" cy="2628900"/>
          </a:xfrm>
          <a:prstGeom prst="rect">
            <a:avLst/>
          </a:prstGeom>
        </p:spPr>
      </p:pic>
      <p:pic>
        <p:nvPicPr>
          <p:cNvPr id="6" name="Picture 5" descr="Endoscope_Photos_heatex1_08Jan_4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199467"/>
            <a:ext cx="3544711" cy="2658533"/>
          </a:xfrm>
          <a:prstGeom prst="rect">
            <a:avLst/>
          </a:prstGeom>
        </p:spPr>
      </p:pic>
      <p:pic>
        <p:nvPicPr>
          <p:cNvPr id="7" name="Picture 6" descr="Endoscope_Photos_heatex1_08Jan_5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600200"/>
            <a:ext cx="3403600" cy="2552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62400" y="1828800"/>
            <a:ext cx="2232302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Clean except for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v. </a:t>
            </a:r>
            <a:r>
              <a:rPr lang="en-US" dirty="0"/>
              <a:t>s</a:t>
            </a:r>
            <a:r>
              <a:rPr lang="en-US" dirty="0" smtClean="0"/>
              <a:t>mall metal chips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One small piece of </a:t>
            </a:r>
          </a:p>
          <a:p>
            <a:r>
              <a:rPr lang="en-US" dirty="0"/>
              <a:t>s</a:t>
            </a:r>
            <a:r>
              <a:rPr lang="en-US" dirty="0" smtClean="0"/>
              <a:t>oft material </a:t>
            </a:r>
          </a:p>
          <a:p>
            <a:r>
              <a:rPr lang="en-US" dirty="0" smtClean="0"/>
              <a:t>(few mm)</a:t>
            </a:r>
          </a:p>
          <a:p>
            <a:r>
              <a:rPr lang="en-US" dirty="0" smtClean="0"/>
              <a:t>- likely MLI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181600" y="5410200"/>
            <a:ext cx="228600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76257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N2 pre-cooler leak repaired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93028" y="2433899"/>
            <a:ext cx="342789" cy="1747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648903" y="1821745"/>
            <a:ext cx="3643812" cy="1893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240249" y="2521259"/>
            <a:ext cx="479685" cy="1769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09869" y="3662408"/>
            <a:ext cx="52465" cy="52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057400"/>
            <a:ext cx="4470400" cy="3352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905000"/>
            <a:ext cx="4673600" cy="3505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0" y="5638800"/>
            <a:ext cx="525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Repaired by specialist company</a:t>
            </a:r>
          </a:p>
          <a:p>
            <a:r>
              <a:rPr lang="en-GB" dirty="0" smtClean="0"/>
              <a:t>	-preliminary leak check looks good</a:t>
            </a:r>
          </a:p>
          <a:p>
            <a:r>
              <a:rPr lang="en-GB" dirty="0" smtClean="0"/>
              <a:t>	-final check after CB cleaning complete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5486400"/>
            <a:ext cx="2242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Exchanger accessed</a:t>
            </a:r>
          </a:p>
          <a:p>
            <a:r>
              <a:rPr lang="en-US" dirty="0" smtClean="0"/>
              <a:t>Leak identified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0" y="1524000"/>
            <a:ext cx="3047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Spot the welder : puzzle #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9700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Dryer condenser: installed USC -2</a:t>
            </a:r>
            <a:endParaRPr lang="en-US" dirty="0"/>
          </a:p>
        </p:txBody>
      </p:sp>
      <p:pic>
        <p:nvPicPr>
          <p:cNvPr id="3" name="Content Placeholder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1587499"/>
            <a:ext cx="7848600" cy="523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55958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533400"/>
            <a:ext cx="7581900" cy="609600"/>
          </a:xfrm>
        </p:spPr>
        <p:txBody>
          <a:bodyPr/>
          <a:lstStyle/>
          <a:p>
            <a:r>
              <a:rPr lang="en-US" sz="2800" dirty="0" smtClean="0"/>
              <a:t>Cleaning machine &amp; fluid</a:t>
            </a:r>
            <a:r>
              <a:rPr lang="en-US" sz="2800" smtClean="0"/>
              <a:t>: USC </a:t>
            </a:r>
            <a:r>
              <a:rPr lang="en-US" sz="2800" dirty="0" smtClean="0"/>
              <a:t>-3</a:t>
            </a:r>
            <a:endParaRPr lang="en-US" sz="2800" dirty="0"/>
          </a:p>
        </p:txBody>
      </p:sp>
      <p:pic>
        <p:nvPicPr>
          <p:cNvPr id="3" name="Picture 2" descr="DSC00879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98"/>
          <a:stretch/>
        </p:blipFill>
        <p:spPr>
          <a:xfrm>
            <a:off x="1295400" y="1524000"/>
            <a:ext cx="7315200" cy="5245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5000" y="6324600"/>
            <a:ext cx="6139279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Installed &amp; commissioned, circulation in 1</a:t>
            </a:r>
            <a:r>
              <a:rPr lang="en-US" baseline="30000" dirty="0" smtClean="0"/>
              <a:t>st</a:t>
            </a:r>
            <a:r>
              <a:rPr lang="en-US" dirty="0" smtClean="0"/>
              <a:t> circuit started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18468" y="2057400"/>
            <a:ext cx="12875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Vertrel</a:t>
            </a:r>
            <a:r>
              <a:rPr lang="en-US" dirty="0" smtClean="0"/>
              <a:t> XF</a:t>
            </a:r>
          </a:p>
          <a:p>
            <a:r>
              <a:rPr lang="en-US" dirty="0"/>
              <a:t>s</a:t>
            </a:r>
            <a:r>
              <a:rPr lang="en-US" dirty="0" smtClean="0"/>
              <a:t>olvent </a:t>
            </a:r>
          </a:p>
          <a:p>
            <a:r>
              <a:rPr lang="en-US" dirty="0" smtClean="0"/>
              <a:t>drums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8305800" y="3048000"/>
            <a:ext cx="685800" cy="76200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00687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Moment of truth: is there </a:t>
            </a:r>
            <a:r>
              <a:rPr lang="en-US" sz="2800" dirty="0" err="1" smtClean="0"/>
              <a:t>Breox</a:t>
            </a:r>
            <a:r>
              <a:rPr lang="en-US" sz="2800" dirty="0" smtClean="0"/>
              <a:t> in the solvent?</a:t>
            </a:r>
            <a:endParaRPr lang="en-US" sz="2800" dirty="0"/>
          </a:p>
        </p:txBody>
      </p:sp>
      <p:pic>
        <p:nvPicPr>
          <p:cNvPr id="3" name="Picture 2" descr="DSC00918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600200"/>
            <a:ext cx="4114800" cy="2455260"/>
          </a:xfrm>
          <a:prstGeom prst="rect">
            <a:avLst/>
          </a:prstGeom>
        </p:spPr>
      </p:pic>
      <p:pic>
        <p:nvPicPr>
          <p:cNvPr id="4" name="Picture 3" descr="DSC00923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524000"/>
            <a:ext cx="4572000" cy="3429000"/>
          </a:xfrm>
          <a:prstGeom prst="rect">
            <a:avLst/>
          </a:prstGeom>
        </p:spPr>
      </p:pic>
      <p:pic>
        <p:nvPicPr>
          <p:cNvPr id="5" name="Picture 4" descr="DSC00925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4191000"/>
            <a:ext cx="4038600" cy="2520950"/>
          </a:xfrm>
          <a:prstGeom prst="rect">
            <a:avLst/>
          </a:prstGeom>
        </p:spPr>
      </p:pic>
      <p:pic>
        <p:nvPicPr>
          <p:cNvPr id="6" name="Picture 5" descr="DSC00928.JPG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0600" y="5105400"/>
            <a:ext cx="2692400" cy="1752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43800" y="5029200"/>
            <a:ext cx="233557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Bingo! strong </a:t>
            </a:r>
            <a:r>
              <a:rPr lang="en-US" dirty="0" err="1" smtClean="0"/>
              <a:t>Breox</a:t>
            </a:r>
            <a:r>
              <a:rPr lang="en-US" dirty="0" smtClean="0"/>
              <a:t> </a:t>
            </a:r>
          </a:p>
          <a:p>
            <a:r>
              <a:rPr lang="en-US" dirty="0"/>
              <a:t>s</a:t>
            </a:r>
            <a:r>
              <a:rPr lang="en-US" dirty="0" smtClean="0"/>
              <a:t>ignature….</a:t>
            </a:r>
          </a:p>
          <a:p>
            <a:endParaRPr lang="en-US" dirty="0" smtClean="0"/>
          </a:p>
          <a:p>
            <a:r>
              <a:rPr lang="en-US" dirty="0" smtClean="0"/>
              <a:t>Looks like we are on</a:t>
            </a:r>
          </a:p>
          <a:p>
            <a:r>
              <a:rPr lang="en-US" dirty="0"/>
              <a:t>t</a:t>
            </a:r>
            <a:r>
              <a:rPr lang="en-US" dirty="0" smtClean="0"/>
              <a:t>he right track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600200"/>
            <a:ext cx="2825613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Taking samples from full circuit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91400" y="1524000"/>
            <a:ext cx="1951175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Preparing IR analysis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71800" y="4191000"/>
            <a:ext cx="1744388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Awaiting result…..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0" y="1143000"/>
            <a:ext cx="2279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morning: 10am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58781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pgrade_week_May2011_904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pgrade_week_May2011_904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bg1">
              <a:lumMod val="75000"/>
            </a:schemeClr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Upgrade_week_May2011_9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grade_week_May2011_9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Upgrade_week_May2011_904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pgrade_week_May2011_904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pgrade_week_May2011_9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grade_week_May2011_9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Upgrade_week_May2011_904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pgrade_week_May2011_904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bg1">
              <a:lumMod val="75000"/>
            </a:schemeClr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Upgrade_week_May2011_9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grade_week_May2011_9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Upgrade_week_May2011_904</Template>
  <TotalTime>47320</TotalTime>
  <Words>634</Words>
  <Application>Microsoft Macintosh PowerPoint</Application>
  <PresentationFormat>A4 Paper (210x297 mm)</PresentationFormat>
  <Paragraphs>154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Upgrade_week_May2011_904</vt:lpstr>
      <vt:lpstr>1_Upgrade_week_May2011_904</vt:lpstr>
      <vt:lpstr>1_Office Theme</vt:lpstr>
      <vt:lpstr>2_Upgrade_week_May2011_904</vt:lpstr>
      <vt:lpstr>2_Office Theme</vt:lpstr>
      <vt:lpstr>CERN(4-3)</vt:lpstr>
      <vt:lpstr>YETS 2015-16: recall CMS plans</vt:lpstr>
      <vt:lpstr>Cryo: Oil removal system</vt:lpstr>
      <vt:lpstr>Cryo: CV273 valve replacement: UXC</vt:lpstr>
      <vt:lpstr>Cold box open both ends</vt:lpstr>
      <vt:lpstr>CMS Endoscope check inside heatex’s</vt:lpstr>
      <vt:lpstr>N2 pre-cooler leak repaired</vt:lpstr>
      <vt:lpstr>Dryer condenser: installed USC -2</vt:lpstr>
      <vt:lpstr>Cleaning machine &amp; fluid: USC -3</vt:lpstr>
      <vt:lpstr>Moment of truth: is there Breox in the solvent?</vt:lpstr>
      <vt:lpstr>PowerPoint Presentation</vt:lpstr>
      <vt:lpstr>Water leaks seen near end of HI run</vt:lpstr>
      <vt:lpstr>Search for the leak on YE+1 </vt:lpstr>
      <vt:lpstr>Corrosion, sediment at exit from YE+1</vt:lpstr>
      <vt:lpstr>Exit from YE+1 to vac tank</vt:lpstr>
      <vt:lpstr>Chamber 13 </vt:lpstr>
      <vt:lpstr>PowerPoint Presentation</vt:lpstr>
      <vt:lpstr> Can CMS stick to the nominal YETS schedule?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Upgrade Technical Coordination</dc:title>
  <dc:creator>ball</dc:creator>
  <cp:lastModifiedBy>Austin Ball</cp:lastModifiedBy>
  <cp:revision>1742</cp:revision>
  <cp:lastPrinted>2012-03-19T22:53:41Z</cp:lastPrinted>
  <dcterms:created xsi:type="dcterms:W3CDTF">2011-05-10T10:35:32Z</dcterms:created>
  <dcterms:modified xsi:type="dcterms:W3CDTF">2016-01-25T17:43:21Z</dcterms:modified>
</cp:coreProperties>
</file>