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65" r:id="rId3"/>
    <p:sldId id="274" r:id="rId4"/>
    <p:sldId id="268" r:id="rId5"/>
    <p:sldId id="271" r:id="rId6"/>
    <p:sldId id="277" r:id="rId7"/>
    <p:sldId id="278" r:id="rId8"/>
    <p:sldId id="266" r:id="rId9"/>
    <p:sldId id="263" r:id="rId10"/>
    <p:sldId id="279" r:id="rId11"/>
    <p:sldId id="267" r:id="rId12"/>
    <p:sldId id="309" r:id="rId13"/>
    <p:sldId id="262" r:id="rId14"/>
    <p:sldId id="281" r:id="rId15"/>
    <p:sldId id="310" r:id="rId16"/>
    <p:sldId id="282" r:id="rId17"/>
    <p:sldId id="311" r:id="rId18"/>
    <p:sldId id="286" r:id="rId19"/>
    <p:sldId id="283" r:id="rId20"/>
    <p:sldId id="285" r:id="rId21"/>
    <p:sldId id="288" r:id="rId22"/>
    <p:sldId id="303" r:id="rId23"/>
    <p:sldId id="305" r:id="rId24"/>
    <p:sldId id="280" r:id="rId25"/>
    <p:sldId id="304" r:id="rId26"/>
    <p:sldId id="299" r:id="rId27"/>
    <p:sldId id="291" r:id="rId28"/>
    <p:sldId id="294" r:id="rId29"/>
    <p:sldId id="295" r:id="rId30"/>
    <p:sldId id="293" r:id="rId31"/>
    <p:sldId id="297" r:id="rId32"/>
    <p:sldId id="264" r:id="rId33"/>
    <p:sldId id="292" r:id="rId34"/>
    <p:sldId id="301" r:id="rId35"/>
    <p:sldId id="302" r:id="rId36"/>
    <p:sldId id="261" r:id="rId37"/>
    <p:sldId id="307" r:id="rId38"/>
    <p:sldId id="306" r:id="rId39"/>
    <p:sldId id="308" r:id="rId40"/>
    <p:sldId id="315" r:id="rId41"/>
    <p:sldId id="314" r:id="rId42"/>
    <p:sldId id="312" r:id="rId43"/>
    <p:sldId id="313" r:id="rId44"/>
    <p:sldId id="300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75" d="100"/>
          <a:sy n="75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8CF99-A3C3-4CF6-B29E-88B53403ECA5}" type="datetimeFigureOut">
              <a:rPr lang="en-GB" smtClean="0"/>
              <a:t>25/01/2016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80DC8-BCED-4664-B464-6C742B174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85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80DC8-BCED-4664-B464-6C742B1740F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67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39A4-6046-49DB-B27B-9C1A6BEAF4B6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51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8543-8A62-46AB-AC11-E1BE94C27D43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51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A526-40E8-4CF5-A1E5-65FABD6AFA87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81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95620"/>
            <a:ext cx="8274718" cy="88615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135780"/>
            <a:ext cx="8749364" cy="568739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6DE7-2850-4E82-994B-F17536E146FF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965" y="6458051"/>
            <a:ext cx="2057400" cy="365125"/>
          </a:xfrm>
        </p:spPr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51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04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606C-A796-4195-BD61-61D624CE9227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3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5D2A5-99EA-4070-944D-BDF644D47109}" type="datetime1">
              <a:rPr lang="en-GB" smtClean="0"/>
              <a:t>25/01/2016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4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AB58-5235-429C-B9AB-7D8694F5A125}" type="datetime1">
              <a:rPr lang="en-GB" smtClean="0"/>
              <a:t>25/01/2016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77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4449-5602-4E3C-B6D7-A0B35E3A32F6}" type="datetime1">
              <a:rPr lang="en-GB" smtClean="0"/>
              <a:t>25/01/2016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34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C519-79ED-4FE6-A3D2-4FAEF5B0EEA1}" type="datetime1">
              <a:rPr lang="en-GB" smtClean="0"/>
              <a:t>25/01/2016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5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5EFB-2EC6-4796-8314-18B4CE370410}" type="datetime1">
              <a:rPr lang="en-GB" smtClean="0"/>
              <a:t>25/01/2016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7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1314-84D4-4000-87DB-2D1BD50737F4}" type="datetime1">
              <a:rPr lang="en-GB" smtClean="0"/>
              <a:t>25/01/2016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9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15D87-933E-4ED9-AF1D-F6F6D7C90934}" type="datetime1">
              <a:rPr lang="en-GB" smtClean="0"/>
              <a:t>25/01/2016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616AA-E132-40F0-8C1C-FA6B48B4A2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7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induced RF </a:t>
            </a:r>
            <a:r>
              <a:rPr lang="en-GB" dirty="0" smtClean="0"/>
              <a:t>heating… </a:t>
            </a:r>
            <a:br>
              <a:rPr lang="en-GB" dirty="0" smtClean="0"/>
            </a:br>
            <a:r>
              <a:rPr lang="en-GB" dirty="0" smtClean="0"/>
              <a:t>…including </a:t>
            </a:r>
            <a:r>
              <a:rPr lang="en-GB" dirty="0" smtClean="0"/>
              <a:t>TDI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92250" y="5815981"/>
            <a:ext cx="6508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Special thanks to our collaborators  </a:t>
            </a:r>
            <a:br>
              <a:rPr lang="en-US" dirty="0"/>
            </a:br>
            <a:r>
              <a:rPr lang="en-US" dirty="0"/>
              <a:t>at INFN </a:t>
            </a:r>
            <a:r>
              <a:rPr lang="en-US" dirty="0" err="1"/>
              <a:t>Frascati</a:t>
            </a:r>
            <a:r>
              <a:rPr lang="en-US" dirty="0"/>
              <a:t>, la Sapienza, DESY, TU Darmstadt and IHEP Beijing!</a:t>
            </a:r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43753" y="3958298"/>
            <a:ext cx="8471647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O. Aberle, M. Albert, R. Alemany, F. Antoniou, M. Barnes, P. Baudrenghien, </a:t>
            </a:r>
            <a:br>
              <a:rPr lang="en-GB" sz="1800" dirty="0" smtClean="0"/>
            </a:br>
            <a:r>
              <a:rPr lang="en-GB" sz="1800" dirty="0" smtClean="0"/>
              <a:t>O. Berrig, N. Biancacci, J. Boyd, F. Carra, F. Caspers, E. Chapochnikova, </a:t>
            </a:r>
            <a:br>
              <a:rPr lang="en-GB" sz="1800" dirty="0" smtClean="0"/>
            </a:br>
            <a:r>
              <a:rPr lang="en-GB" sz="1800" dirty="0" smtClean="0"/>
              <a:t>P. Chiggiato, A. Danisi, H. Day, M. Deile, M. Ferro-Luzzi, S. Gilardoni, S. Jakobsen, </a:t>
            </a:r>
            <a:br>
              <a:rPr lang="en-GB" sz="1800" dirty="0" smtClean="0"/>
            </a:br>
            <a:r>
              <a:rPr lang="en-GB" sz="1800" dirty="0" smtClean="0"/>
              <a:t>J. Kuczerowski, M. Lamont, A. Lechner, I. Llamas Garcia, R. Losito, A. Masi, E. Metral, </a:t>
            </a:r>
            <a:br>
              <a:rPr lang="en-GB" sz="1800" dirty="0" smtClean="0"/>
            </a:br>
            <a:r>
              <a:rPr lang="en-GB" sz="1800" dirty="0" smtClean="0"/>
              <a:t>J.E. Mueller, N. Minafra, A. Nosych, A. Perillo Marcone, S. Redaelli, F. Roncarolo, G. Rumolo, B. Salvant,  A. Tauro, J. Uythoven, A. Valimaa, J. Varela, C. Vollinger, N. Wang,</a:t>
            </a:r>
            <a:br>
              <a:rPr lang="en-GB" sz="1800" dirty="0" smtClean="0"/>
            </a:br>
            <a:r>
              <a:rPr lang="en-GB" sz="1800" dirty="0" smtClean="0"/>
              <a:t> M. Wendt, J. Wenninger, C. Zannini.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3272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Situation in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GB" dirty="0" smtClean="0"/>
              <a:t>The good news</a:t>
            </a:r>
          </a:p>
          <a:p>
            <a:pPr lvl="1"/>
            <a:r>
              <a:rPr lang="en-GB" dirty="0" smtClean="0"/>
              <a:t>The TDI</a:t>
            </a:r>
          </a:p>
          <a:p>
            <a:pPr lvl="1"/>
            <a:r>
              <a:rPr lang="en-GB" dirty="0" smtClean="0"/>
              <a:t>Heating monitoring</a:t>
            </a:r>
            <a:endParaRPr lang="en-GB" dirty="0" smtClean="0"/>
          </a:p>
          <a:p>
            <a:pPr lvl="1"/>
            <a:r>
              <a:rPr lang="en-GB" dirty="0" smtClean="0"/>
              <a:t>Bunch length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3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1064"/>
            <a:ext cx="8229600" cy="459605"/>
          </a:xfrm>
        </p:spPr>
        <p:txBody>
          <a:bodyPr>
            <a:noAutofit/>
          </a:bodyPr>
          <a:lstStyle/>
          <a:p>
            <a:r>
              <a:rPr lang="en-US" sz="2800" dirty="0" smtClean="0"/>
              <a:t>Summary table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201625"/>
              </p:ext>
            </p:extLst>
          </p:nvPr>
        </p:nvGraphicFramePr>
        <p:xfrm>
          <a:off x="287524" y="563184"/>
          <a:ext cx="8568951" cy="4902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86726"/>
                <a:gridCol w="816870"/>
                <a:gridCol w="1563677"/>
                <a:gridCol w="1688771"/>
                <a:gridCol w="1688771"/>
              </a:tblGrid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2016</a:t>
                      </a:r>
                      <a:endParaRPr lang="en-US" sz="1400" dirty="0"/>
                    </a:p>
                  </a:txBody>
                  <a:tcPr/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VMTSA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TDI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Beam screen reinforced,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copper coating on the jaw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should solve problems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upgrade and non conformity solved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Collimators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Non conformity solved.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TCTVB removed.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screen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Regulation</a:t>
                      </a:r>
                      <a:r>
                        <a:rPr lang="en-US" sz="1400" baseline="0" dirty="0" smtClean="0"/>
                        <a:t> at the limit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Q6R5</a:t>
                      </a:r>
                      <a:r>
                        <a:rPr lang="en-US" sz="1400" baseline="0" dirty="0" smtClean="0"/>
                        <a:t> and TOTEM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Q6R5</a:t>
                      </a:r>
                      <a:r>
                        <a:rPr lang="en-US" sz="1400" baseline="0" dirty="0" smtClean="0"/>
                        <a:t> and TOTEM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Upgrade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the valves + ferrites baked out.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ATLAS-ALFA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of 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design + cooling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BSRT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Deformation</a:t>
                      </a:r>
                      <a:r>
                        <a:rPr lang="en-US" sz="1400" baseline="0" dirty="0" smtClean="0"/>
                        <a:t> suspected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BGI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vacuum increase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To be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followed up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be followed up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5332" y="5877272"/>
            <a:ext cx="784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amage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825332" y="6093880"/>
            <a:ext cx="13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Limits operation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393284" y="5936233"/>
            <a:ext cx="360040" cy="15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393284" y="6138626"/>
            <a:ext cx="360040" cy="157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393284" y="6354650"/>
            <a:ext cx="360040" cy="1576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25332" y="6276528"/>
            <a:ext cx="239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Worry that can limit operation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393284" y="6583721"/>
            <a:ext cx="360040" cy="1576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25332" y="6505599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Should be fine</a:t>
            </a:r>
            <a:endParaRPr lang="en-GB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623050" y="6356351"/>
            <a:ext cx="2057400" cy="365125"/>
          </a:xfrm>
        </p:spPr>
        <p:txBody>
          <a:bodyPr/>
          <a:lstStyle/>
          <a:p>
            <a:fld id="{B36B98FB-BAF9-440A-BFBB-F3E818313D31}" type="slidenum">
              <a:rPr lang="en-GB" smtClean="0"/>
              <a:t>11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74049" y="5934670"/>
            <a:ext cx="54094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All the efforts paid off: 2015 went much better!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457950" y="1561171"/>
            <a:ext cx="44465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98646" y="1750742"/>
            <a:ext cx="1303959" cy="1115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162800" y="563184"/>
            <a:ext cx="1693675" cy="534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17490" y="937156"/>
            <a:ext cx="1910075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Non conformity</a:t>
            </a:r>
          </a:p>
          <a:p>
            <a:r>
              <a:rPr lang="en-GB" dirty="0" smtClean="0"/>
              <a:t>with TDI8, most </a:t>
            </a:r>
            <a:br>
              <a:rPr lang="en-GB" dirty="0" smtClean="0"/>
            </a:br>
            <a:r>
              <a:rPr lang="en-GB" dirty="0" smtClean="0"/>
              <a:t>likely the hBN jaw </a:t>
            </a:r>
            <a:br>
              <a:rPr lang="en-GB" dirty="0" smtClean="0"/>
            </a:br>
            <a:r>
              <a:rPr lang="en-GB" dirty="0" smtClean="0"/>
              <a:t>and its coating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37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Situation in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The good news</a:t>
            </a:r>
          </a:p>
          <a:p>
            <a:pPr lvl="1"/>
            <a:r>
              <a:rPr lang="en-GB" dirty="0" smtClean="0"/>
              <a:t>The TDI</a:t>
            </a:r>
          </a:p>
          <a:p>
            <a:pPr lvl="1"/>
            <a:r>
              <a:rPr lang="en-GB" dirty="0" smtClean="0"/>
              <a:t>Heating monitoring</a:t>
            </a:r>
            <a:endParaRPr lang="en-GB" dirty="0" smtClean="0"/>
          </a:p>
          <a:p>
            <a:pPr lvl="1"/>
            <a:r>
              <a:rPr lang="en-GB" dirty="0" smtClean="0"/>
              <a:t>Bunch length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4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of beam induced heating in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97" y="949143"/>
            <a:ext cx="8903368" cy="568739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Great success and big relief that new designs have worked so far!</a:t>
            </a:r>
          </a:p>
          <a:p>
            <a:pPr lvl="1"/>
            <a:r>
              <a:rPr lang="en-US" dirty="0"/>
              <a:t>Shielded and cylindrical Roman pots (both ATLAS-ALFA and TOTEM)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a lot of margin gained in 2015 for ALFA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no vacuum problems with Q6R5 for </a:t>
            </a:r>
            <a:r>
              <a:rPr lang="en-US" dirty="0" smtClean="0">
                <a:sym typeface="Wingdings" panose="05000000000000000000" pitchFamily="2" charset="2"/>
              </a:rPr>
              <a:t>TOTEM</a:t>
            </a:r>
          </a:p>
          <a:p>
            <a:pPr marL="457200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77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2012 vs 2015: ATLAS-ALFA Roman pots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2" r="50122"/>
          <a:stretch/>
        </p:blipFill>
        <p:spPr>
          <a:xfrm>
            <a:off x="4853840" y="981778"/>
            <a:ext cx="4200525" cy="3234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0273"/>
          <a:stretch/>
        </p:blipFill>
        <p:spPr>
          <a:xfrm>
            <a:off x="240632" y="981778"/>
            <a:ext cx="4198921" cy="32345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4673" y="3126904"/>
            <a:ext cx="2605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ATLAS-ALFA temperatures</a:t>
            </a:r>
            <a:br>
              <a:rPr lang="en-GB" dirty="0" smtClean="0"/>
            </a:br>
            <a:r>
              <a:rPr lang="en-GB" dirty="0" smtClean="0"/>
              <a:t> in October 2012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97667" y="2275880"/>
            <a:ext cx="2605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ATLAS-ALFA temperatures</a:t>
            </a:r>
            <a:br>
              <a:rPr lang="en-GB" dirty="0" smtClean="0"/>
            </a:br>
            <a:r>
              <a:rPr lang="en-GB" dirty="0" smtClean="0"/>
              <a:t> in October 2015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25112" y="6257010"/>
            <a:ext cx="38212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ym typeface="Wingdings" panose="05000000000000000000" pitchFamily="2" charset="2"/>
              </a:rPr>
              <a:t> Clear gain with new shielded design</a:t>
            </a:r>
            <a:endParaRPr lang="en-GB" dirty="0"/>
          </a:p>
        </p:txBody>
      </p:sp>
      <p:pic>
        <p:nvPicPr>
          <p:cNvPr id="7170" name="Picture 2" descr="https://inspirehep.net/record/826898/files/forward_detector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54"/>
          <a:stretch/>
        </p:blipFill>
        <p:spPr bwMode="auto">
          <a:xfrm>
            <a:off x="1482224" y="4340861"/>
            <a:ext cx="2003405" cy="171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85838" y="2063716"/>
            <a:ext cx="99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intensity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04895" y="1952715"/>
            <a:ext cx="99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intensity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172" name="Picture 4" descr="https://encrypted-tbn3.gstatic.com/images?q=tbn:ANd9GcSJNJ_wedKSUFgNpipKbNpwQ3GfDK1i_MDSsCmOM5m6TM1YsP0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272" y="4275776"/>
            <a:ext cx="1821908" cy="189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83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of beam induced heating in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97" y="949143"/>
            <a:ext cx="8903368" cy="568739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Great success and big relief that new designs have worked so far!</a:t>
            </a:r>
          </a:p>
          <a:p>
            <a:pPr lvl="1"/>
            <a:r>
              <a:rPr lang="en-US" dirty="0"/>
              <a:t>Shielded and cylindrical Roman pots (both ATLAS-ALFA and TOTEM)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a lot of margin gained in 2015 for ALFA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no vacuum problems with Q6R5 for </a:t>
            </a:r>
            <a:r>
              <a:rPr lang="en-US" dirty="0" smtClean="0">
                <a:sym typeface="Wingdings" panose="05000000000000000000" pitchFamily="2" charset="2"/>
              </a:rPr>
              <a:t>TOTEM</a:t>
            </a:r>
          </a:p>
          <a:p>
            <a:pPr marL="457200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/>
              <a:t>New </a:t>
            </a:r>
            <a:r>
              <a:rPr lang="en-US" dirty="0"/>
              <a:t>design for </a:t>
            </a:r>
            <a:r>
              <a:rPr lang="en-US" b="1" dirty="0"/>
              <a:t>synchrotron light telescope </a:t>
            </a:r>
            <a:r>
              <a:rPr lang="en-US" dirty="0"/>
              <a:t>(BSRT</a:t>
            </a:r>
            <a:r>
              <a:rPr lang="en-US" dirty="0" smtClean="0"/>
              <a:t>) </a:t>
            </a:r>
            <a:r>
              <a:rPr lang="en-US" i="1" dirty="0"/>
              <a:t>followed up with </a:t>
            </a:r>
            <a:r>
              <a:rPr lang="en-US" i="1" dirty="0" smtClean="0"/>
              <a:t>BI-TB</a:t>
            </a:r>
          </a:p>
          <a:p>
            <a:pPr marL="457200" lvl="1" indent="0">
              <a:buNone/>
            </a:pPr>
            <a:r>
              <a:rPr lang="en-US" i="1" dirty="0"/>
              <a:t>	</a:t>
            </a: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barely any temperature increase (compared to more than 300C in 2012)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New </a:t>
            </a:r>
            <a:r>
              <a:rPr lang="en-US" b="1" dirty="0"/>
              <a:t>collimator design with ferrite </a:t>
            </a:r>
            <a:r>
              <a:rPr lang="en-US" dirty="0"/>
              <a:t>(TCTP</a:t>
            </a:r>
            <a:r>
              <a:rPr lang="en-US" dirty="0" smtClean="0"/>
              <a:t>), </a:t>
            </a:r>
            <a:r>
              <a:rPr lang="en-US" i="1" dirty="0"/>
              <a:t>followed up with collimation </a:t>
            </a:r>
            <a:r>
              <a:rPr lang="en-US" i="1" dirty="0" smtClean="0"/>
              <a:t>WG</a:t>
            </a:r>
          </a:p>
          <a:p>
            <a:pPr marL="457200" lvl="1" indent="0">
              <a:buNone/>
            </a:pPr>
            <a:r>
              <a:rPr lang="en-US" i="1" dirty="0"/>
              <a:t>	</a:t>
            </a:r>
            <a:r>
              <a:rPr lang="en-US" i="1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no significant difference observed so far with respect to the design 		     without ferrite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Full</a:t>
            </a:r>
            <a:r>
              <a:rPr lang="en-US" dirty="0" smtClean="0"/>
              <a:t> </a:t>
            </a:r>
            <a:r>
              <a:rPr lang="en-US" b="1" dirty="0" smtClean="0"/>
              <a:t>shielding of ceramic tube for injection </a:t>
            </a:r>
            <a:r>
              <a:rPr lang="en-US" b="1" dirty="0"/>
              <a:t>kickers </a:t>
            </a:r>
            <a:r>
              <a:rPr lang="en-US" dirty="0"/>
              <a:t>(MKI</a:t>
            </a:r>
            <a:r>
              <a:rPr lang="en-US" dirty="0" smtClean="0"/>
              <a:t>) – 24 instead of 15 screen conductors. </a:t>
            </a:r>
            <a:br>
              <a:rPr lang="en-US" dirty="0" smtClean="0"/>
            </a:br>
            <a:r>
              <a:rPr lang="en-US" i="1" dirty="0" smtClean="0"/>
              <a:t>followed </a:t>
            </a:r>
            <a:r>
              <a:rPr lang="en-US" i="1" dirty="0"/>
              <a:t>up with MKI strategy </a:t>
            </a:r>
            <a:r>
              <a:rPr lang="en-US" i="1" dirty="0" smtClean="0"/>
              <a:t>meetings</a:t>
            </a:r>
          </a:p>
          <a:p>
            <a:pPr marL="457200" lvl="1" indent="0">
              <a:buNone/>
            </a:pPr>
            <a:r>
              <a:rPr lang="en-US" i="1" dirty="0" smtClean="0"/>
              <a:t>	(see talk of Lee at Evian 2015)</a:t>
            </a:r>
            <a:endParaRPr lang="en-US" i="1" dirty="0"/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162" y="5312921"/>
            <a:ext cx="2158687" cy="141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7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92672"/>
            <a:ext cx="8274718" cy="635105"/>
          </a:xfrm>
        </p:spPr>
        <p:txBody>
          <a:bodyPr/>
          <a:lstStyle/>
          <a:p>
            <a:r>
              <a:rPr lang="en-GB" dirty="0" smtClean="0"/>
              <a:t>2012 vs 2015: injection kicker MKI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727778"/>
            <a:ext cx="9034462" cy="33343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8" y="4080768"/>
            <a:ext cx="2957512" cy="1941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71850" y="4322282"/>
            <a:ext cx="56825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Significant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reduction of the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temperature slope</a:t>
            </a:r>
            <a:r>
              <a:rPr lang="en-GB" dirty="0" smtClean="0">
                <a:sym typeface="Wingdings" panose="05000000000000000000" pitchFamily="2" charset="2"/>
              </a:rPr>
              <a:t>, but temperature has reached 50C after series of long fills.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Injection interlock kept </a:t>
            </a:r>
            <a:r>
              <a:rPr lang="en-GB" dirty="0"/>
              <a:t>low </a:t>
            </a:r>
            <a:r>
              <a:rPr lang="en-GB" dirty="0" smtClean="0"/>
              <a:t>by TE-ABT (55C), but threshold can be </a:t>
            </a:r>
            <a:r>
              <a:rPr lang="en-GB" dirty="0"/>
              <a:t>incrementally increased </a:t>
            </a:r>
            <a:r>
              <a:rPr lang="en-GB" dirty="0" smtClean="0"/>
              <a:t>once kicker behaviour is checked using </a:t>
            </a:r>
            <a:r>
              <a:rPr lang="en-GB" dirty="0" err="1" smtClean="0"/>
              <a:t>softstarts</a:t>
            </a:r>
            <a:r>
              <a:rPr lang="en-GB" dirty="0" smtClean="0"/>
              <a:t>.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4846" y="2394933"/>
            <a:ext cx="2006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MKI2 temperatures</a:t>
            </a:r>
            <a:br>
              <a:rPr lang="en-GB" dirty="0" smtClean="0"/>
            </a:br>
            <a:r>
              <a:rPr lang="en-GB" dirty="0" smtClean="0"/>
              <a:t> in October 2012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62859" y="2953936"/>
            <a:ext cx="2006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MKI2 temperatures</a:t>
            </a:r>
            <a:br>
              <a:rPr lang="en-GB" dirty="0" smtClean="0"/>
            </a:br>
            <a:r>
              <a:rPr lang="en-GB" dirty="0" smtClean="0"/>
              <a:t> in October 2015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85838" y="1809716"/>
            <a:ext cx="99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intensity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4895" y="1698715"/>
            <a:ext cx="99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intensity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338" y="5890281"/>
            <a:ext cx="835464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MKIs are not expected to be a </a:t>
            </a:r>
            <a:r>
              <a:rPr lang="en-GB" dirty="0" smtClean="0">
                <a:sym typeface="Wingdings" panose="05000000000000000000" pitchFamily="2" charset="2"/>
              </a:rPr>
              <a:t>hard limitation for Run2 parameters.</a:t>
            </a:r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In case it becomes too hot, it is </a:t>
            </a:r>
            <a:r>
              <a:rPr lang="en-GB" dirty="0" smtClean="0">
                <a:sym typeface="Wingdings" panose="05000000000000000000" pitchFamily="2" charset="2"/>
              </a:rPr>
              <a:t>then advised </a:t>
            </a:r>
            <a:r>
              <a:rPr lang="en-GB" dirty="0" smtClean="0">
                <a:sym typeface="Wingdings" panose="05000000000000000000" pitchFamily="2" charset="2"/>
              </a:rPr>
              <a:t>to keep the bunch length above 1 </a:t>
            </a:r>
            <a:r>
              <a:rPr lang="en-GB" dirty="0" smtClean="0">
                <a:sym typeface="Wingdings" panose="05000000000000000000" pitchFamily="2" charset="2"/>
              </a:rPr>
              <a:t>ns.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We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should be ready to control bunch length by bunch flattening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0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Situation in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GB" dirty="0" smtClean="0"/>
              <a:t>The good news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The TDI</a:t>
            </a:r>
          </a:p>
          <a:p>
            <a:pPr lvl="1"/>
            <a:r>
              <a:rPr lang="en-GB" dirty="0" smtClean="0"/>
              <a:t>Heating monitoring</a:t>
            </a:r>
            <a:endParaRPr lang="en-GB" dirty="0" smtClean="0"/>
          </a:p>
          <a:p>
            <a:pPr lvl="1"/>
            <a:r>
              <a:rPr lang="en-GB" dirty="0" smtClean="0"/>
              <a:t>Bunch length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9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 </a:t>
            </a:r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001" y="838405"/>
            <a:ext cx="8749364" cy="5687395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prstClr val="black"/>
                </a:solidFill>
              </a:rPr>
              <a:t>Technical issues with implementing our recommendation to apply copper coating to reduce TDI impedance.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Abnormal vacuum behavior on TDI8</a:t>
            </a:r>
            <a:r>
              <a:rPr lang="en-US" sz="18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serious limitations during scrubbing and injection </a:t>
            </a:r>
          </a:p>
          <a:p>
            <a:r>
              <a:rPr lang="en-US" sz="1800" dirty="0" smtClean="0">
                <a:solidFill>
                  <a:prstClr val="black"/>
                </a:solidFill>
              </a:rPr>
              <a:t>Abnormal impedance observables (both longitudinal and transverse) observed during the run.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18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492" y="2681526"/>
            <a:ext cx="4026244" cy="30196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96851" y="406924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TDI8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277670" y="3147031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98038" y="4862428"/>
            <a:ext cx="29878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x2 more power lost in TDI8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48374" y="6090932"/>
            <a:ext cx="8402235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prstClr val="black"/>
                </a:solidFill>
              </a:rPr>
              <a:t>Observations point towards a coating issue for TDI8 (LMC237 in Sept 2015).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05" y="2543205"/>
            <a:ext cx="4562251" cy="34226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53636" y="518197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227591" y="433491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TDI8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923058" y="4151363"/>
            <a:ext cx="224933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TDI8 has 4x more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transverse impedance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7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TDI </a:t>
            </a:r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smtClean="0">
                <a:solidFill>
                  <a:prstClr val="black"/>
                </a:solidFill>
              </a:rPr>
              <a:t>TDIs were taken out of the machine in December.</a:t>
            </a:r>
          </a:p>
          <a:p>
            <a:r>
              <a:rPr lang="en-US" sz="2100" dirty="0" smtClean="0">
                <a:solidFill>
                  <a:prstClr val="black"/>
                </a:solidFill>
              </a:rPr>
              <a:t>Indeed the coating on TDI8 is heavily compromised.</a:t>
            </a:r>
            <a:endParaRPr lang="en-US" sz="17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19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333" t="8116" r="21965" b="8050"/>
          <a:stretch/>
        </p:blipFill>
        <p:spPr>
          <a:xfrm>
            <a:off x="4835057" y="2241550"/>
            <a:ext cx="3966043" cy="2628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494" t="7144" r="21967" b="20440"/>
          <a:stretch/>
        </p:blipFill>
        <p:spPr>
          <a:xfrm>
            <a:off x="450309" y="2241550"/>
            <a:ext cx="4105628" cy="2628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8852" y="515414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03807" y="514046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TDI8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209" y="4500900"/>
            <a:ext cx="3142800" cy="2357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41192" y="5109952"/>
            <a:ext cx="2053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Blisters in Cu coating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451066">
            <a:off x="6058727" y="6000432"/>
            <a:ext cx="2585412" cy="461038"/>
          </a:xfrm>
          <a:prstGeom prst="ellipse">
            <a:avLst/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8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questions for this 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66" y="1135782"/>
            <a:ext cx="8401719" cy="548017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Is beam induced RF heating expected to be a limitation in 2016?</a:t>
            </a:r>
          </a:p>
          <a:p>
            <a:endParaRPr lang="en-GB" sz="2000" dirty="0"/>
          </a:p>
          <a:p>
            <a:r>
              <a:rPr lang="en-GB" sz="2000" dirty="0" smtClean="0"/>
              <a:t>What about </a:t>
            </a:r>
            <a:r>
              <a:rPr lang="en-GB" sz="2000" dirty="0" smtClean="0"/>
              <a:t>injection </a:t>
            </a:r>
            <a:r>
              <a:rPr lang="en-GB" sz="2000" dirty="0" smtClean="0"/>
              <a:t>protection </a:t>
            </a:r>
            <a:r>
              <a:rPr lang="en-GB" sz="2000" dirty="0" smtClean="0"/>
              <a:t>collimator TDI8 that </a:t>
            </a:r>
            <a:r>
              <a:rPr lang="en-GB" sz="2000" dirty="0" smtClean="0"/>
              <a:t>was </a:t>
            </a:r>
            <a:r>
              <a:rPr lang="en-GB" sz="2000" dirty="0" smtClean="0"/>
              <a:t>still a </a:t>
            </a:r>
            <a:r>
              <a:rPr lang="en-GB" sz="2000" dirty="0" smtClean="0"/>
              <a:t>significant limitation in 2015?</a:t>
            </a:r>
          </a:p>
          <a:p>
            <a:endParaRPr lang="en-GB" sz="2000" dirty="0"/>
          </a:p>
          <a:p>
            <a:r>
              <a:rPr lang="en-GB" sz="2000" dirty="0" smtClean="0"/>
              <a:t>Will we need to implement bunch length control in 2016?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5813" y="6119381"/>
            <a:ext cx="888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heating due to electron cloud is not addressed here. See the previous talk from Gianni.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82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TDI </a:t>
            </a:r>
            <a:r>
              <a:rPr lang="en-US" dirty="0" smtClean="0"/>
              <a:t>issues</a:t>
            </a:r>
            <a:endParaRPr lang="en-GB" dirty="0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80" y="3340427"/>
            <a:ext cx="4584593" cy="343231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01337" y="291145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82694" y="2928237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TDI8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164" t="17520" r="2513" b="18557"/>
          <a:stretch/>
        </p:blipFill>
        <p:spPr>
          <a:xfrm>
            <a:off x="5090556" y="923140"/>
            <a:ext cx="3242501" cy="18291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815" t="15859" r="1815" b="19803"/>
          <a:stretch/>
        </p:blipFill>
        <p:spPr>
          <a:xfrm>
            <a:off x="728082" y="923140"/>
            <a:ext cx="3296082" cy="18510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49499" y="3781267"/>
            <a:ext cx="4694501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Something somewhere  went terribly wrong.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More damage analysis (electromagnetic,</a:t>
            </a:r>
            <a:br>
              <a:rPr lang="en-GB" dirty="0" smtClean="0"/>
            </a:br>
            <a:r>
              <a:rPr lang="en-GB" dirty="0" smtClean="0"/>
              <a:t> chemical, structural) are planned to understand the origin of this non conformity.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32683" y="5036285"/>
            <a:ext cx="46873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Last </a:t>
            </a:r>
            <a:r>
              <a:rPr lang="en-GB" dirty="0"/>
              <a:t>week, bench impedance measurements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confirmed the measurements </a:t>
            </a:r>
            <a:r>
              <a:rPr lang="en-GB" dirty="0"/>
              <a:t>with </a:t>
            </a:r>
            <a:r>
              <a:rPr lang="en-GB" dirty="0" smtClean="0"/>
              <a:t>beam: </a:t>
            </a:r>
            <a:br>
              <a:rPr lang="en-GB" dirty="0" smtClean="0"/>
            </a:br>
            <a:r>
              <a:rPr lang="en-GB" dirty="0" smtClean="0"/>
              <a:t>the main suspect is the jaw material </a:t>
            </a:r>
            <a:br>
              <a:rPr lang="en-GB" dirty="0" smtClean="0"/>
            </a:br>
            <a:r>
              <a:rPr lang="en-GB" dirty="0" smtClean="0"/>
              <a:t>and its coating.</a:t>
            </a:r>
          </a:p>
          <a:p>
            <a:r>
              <a:rPr lang="en-GB" dirty="0" smtClean="0"/>
              <a:t>	</a:t>
            </a:r>
            <a:r>
              <a:rPr lang="en-GB" i="1" dirty="0" smtClean="0"/>
              <a:t>see N. Biancacci et al at LMC247.</a:t>
            </a:r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78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TDIs: what about 2016?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632" y="854778"/>
            <a:ext cx="8748713" cy="53049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22888" y="5250911"/>
            <a:ext cx="6850251" cy="6237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339196" y="354033"/>
            <a:ext cx="2650149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N. Biancacci et al, LMC247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19214" y="413503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19213" y="461913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344222" y="394979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44221" y="443389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44312" y="6238105"/>
            <a:ext cx="89028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The 2016 TDIs are better in terms of impedance and more robust in case of coating issues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96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Situation in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GB" dirty="0" smtClean="0"/>
              <a:t>The good news</a:t>
            </a:r>
          </a:p>
          <a:p>
            <a:pPr lvl="1"/>
            <a:r>
              <a:rPr lang="en-GB" dirty="0" smtClean="0"/>
              <a:t>The TDI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Heating monitoring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Bunch length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Heating monitoring in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849631"/>
            <a:ext cx="8749364" cy="5687395"/>
          </a:xfrm>
        </p:spPr>
        <p:txBody>
          <a:bodyPr>
            <a:normAutofit/>
          </a:bodyPr>
          <a:lstStyle/>
          <a:p>
            <a:r>
              <a:rPr lang="en-US" dirty="0"/>
              <a:t>Action from Chamonix </a:t>
            </a:r>
            <a:r>
              <a:rPr lang="en-US" dirty="0" smtClean="0"/>
              <a:t>2014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dirty="0"/>
              <a:t>put surveillance tools in place for Run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 smtClean="0"/>
              <a:t>Available tools during 2015: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Temperature </a:t>
            </a:r>
            <a:r>
              <a:rPr lang="en-US" dirty="0">
                <a:solidFill>
                  <a:srgbClr val="FF0000"/>
                </a:solidFill>
              </a:rPr>
              <a:t>fixed displays (many thanks to our </a:t>
            </a:r>
            <a:r>
              <a:rPr lang="en-US" dirty="0" smtClean="0">
                <a:solidFill>
                  <a:srgbClr val="FF0000"/>
                </a:solidFill>
              </a:rPr>
              <a:t>BE-CO </a:t>
            </a:r>
            <a:r>
              <a:rPr lang="en-US" dirty="0">
                <a:solidFill>
                  <a:srgbClr val="FF0000"/>
                </a:solidFill>
              </a:rPr>
              <a:t>colleagues!)</a:t>
            </a:r>
          </a:p>
          <a:p>
            <a:pPr lvl="1"/>
            <a:r>
              <a:rPr lang="en-US" dirty="0"/>
              <a:t>Systematic fill analyzer </a:t>
            </a:r>
          </a:p>
          <a:p>
            <a:pPr lvl="1"/>
            <a:r>
              <a:rPr lang="en-US" dirty="0"/>
              <a:t>Collimator webpage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Synchronous phase </a:t>
            </a:r>
            <a:r>
              <a:rPr lang="en-US" dirty="0" smtClean="0">
                <a:solidFill>
                  <a:srgbClr val="FF0000"/>
                </a:solidFill>
              </a:rPr>
              <a:t>error with observation box (for TDI)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BigSISter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can send </a:t>
            </a:r>
            <a:r>
              <a:rPr lang="en-US" dirty="0" err="1" smtClean="0"/>
              <a:t>prewarning</a:t>
            </a:r>
            <a:r>
              <a:rPr lang="en-US" dirty="0" smtClean="0"/>
              <a:t> text messages (no </a:t>
            </a:r>
            <a:r>
              <a:rPr lang="en-US" dirty="0"/>
              <a:t>dump </a:t>
            </a:r>
            <a:r>
              <a:rPr lang="en-US" dirty="0" smtClean="0"/>
              <a:t>threshold).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Beam </a:t>
            </a:r>
            <a:r>
              <a:rPr lang="en-US" dirty="0">
                <a:solidFill>
                  <a:srgbClr val="FF0000"/>
                </a:solidFill>
              </a:rPr>
              <a:t>spectrum fixed display</a:t>
            </a:r>
            <a:r>
              <a:rPr lang="en-US" dirty="0"/>
              <a:t>, </a:t>
            </a:r>
            <a:r>
              <a:rPr lang="en-US" dirty="0" smtClean="0"/>
              <a:t>but </a:t>
            </a:r>
            <a:r>
              <a:rPr lang="en-US" dirty="0"/>
              <a:t>unfortunately there is a serious issue with the scopes and they crash very often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7" descr="http://elogbook.cern.ch/eLogbook/attach_reader?attach_id=15140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582" y="4229100"/>
            <a:ext cx="3458768" cy="259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0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-31380"/>
            <a:ext cx="8274718" cy="88615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Heating monitoring in </a:t>
            </a:r>
            <a:r>
              <a:rPr lang="en-US" sz="3200" dirty="0" smtClean="0"/>
              <a:t>2015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97" y="727778"/>
            <a:ext cx="8903368" cy="208415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Cooling </a:t>
            </a:r>
            <a:r>
              <a:rPr lang="en-US" sz="2000" dirty="0" smtClean="0"/>
              <a:t>connection non conformity on one secondary collimator:</a:t>
            </a:r>
          </a:p>
          <a:p>
            <a:pPr marL="457200" lvl="1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ym typeface="Wingdings" panose="05000000000000000000" pitchFamily="2" charset="2"/>
              </a:rPr>
              <a:t>Minor issue</a:t>
            </a:r>
            <a:r>
              <a:rPr lang="en-US" sz="1800" dirty="0" smtClean="0"/>
              <a:t> that was identified </a:t>
            </a:r>
            <a:r>
              <a:rPr lang="en-US" sz="1800" dirty="0" smtClean="0"/>
              <a:t>early and </a:t>
            </a:r>
            <a:r>
              <a:rPr lang="en-US" sz="1800" dirty="0" smtClean="0"/>
              <a:t>solved before it </a:t>
            </a:r>
            <a:r>
              <a:rPr lang="en-US" sz="1800" dirty="0" smtClean="0"/>
              <a:t>could </a:t>
            </a:r>
            <a:r>
              <a:rPr lang="en-US" sz="1800" dirty="0" smtClean="0"/>
              <a:t>lead to </a:t>
            </a:r>
            <a:r>
              <a:rPr lang="en-US" sz="1800" dirty="0" smtClean="0"/>
              <a:t>limitation</a:t>
            </a:r>
            <a:r>
              <a:rPr lang="en-US" sz="1800" dirty="0" smtClean="0"/>
              <a:t>.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965" y="6331051"/>
            <a:ext cx="2057400" cy="365125"/>
          </a:xfrm>
        </p:spPr>
        <p:txBody>
          <a:bodyPr/>
          <a:lstStyle/>
          <a:p>
            <a:fld id="{651616AA-E132-40F0-8C1C-FA6B48B4A2B8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1777" r="1569" b="1448"/>
          <a:stretch/>
        </p:blipFill>
        <p:spPr>
          <a:xfrm>
            <a:off x="404997" y="1691408"/>
            <a:ext cx="6016613" cy="298864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929966" y="2430929"/>
            <a:ext cx="3491644" cy="11698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21610" y="1935613"/>
            <a:ext cx="1951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Intervention to </a:t>
            </a:r>
            <a:br>
              <a:rPr lang="en-US" dirty="0" smtClean="0"/>
            </a:br>
            <a:r>
              <a:rPr lang="en-US" dirty="0" smtClean="0"/>
              <a:t>swap cooling </a:t>
            </a:r>
            <a:r>
              <a:rPr lang="en-US" dirty="0" smtClean="0"/>
              <a:t>pipes by EN-STI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465" r="6251" b="91817"/>
          <a:stretch/>
        </p:blipFill>
        <p:spPr>
          <a:xfrm>
            <a:off x="772064" y="1435821"/>
            <a:ext cx="4847312" cy="188285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140636" y="4607049"/>
            <a:ext cx="8749364" cy="568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Heating monitoring working well but technical issues remain to be solved:</a:t>
            </a:r>
          </a:p>
          <a:p>
            <a:pPr lvl="1"/>
            <a:r>
              <a:rPr lang="en-US" sz="1800" dirty="0" smtClean="0"/>
              <a:t>Several temperature probes of some collimators seem strongly perturbed by beam presence (especially TDI and TCLIA probes)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sym typeface="Wingdings" panose="05000000000000000000" pitchFamily="2" charset="2"/>
              </a:rPr>
              <a:t> Measured </a:t>
            </a:r>
            <a:r>
              <a:rPr lang="el-GR" sz="1800" dirty="0" smtClean="0">
                <a:sym typeface="Wingdings" panose="05000000000000000000" pitchFamily="2" charset="2"/>
              </a:rPr>
              <a:t>Δ</a:t>
            </a:r>
            <a:r>
              <a:rPr lang="en-GB" sz="1800" dirty="0" smtClean="0">
                <a:sym typeface="Wingdings" panose="05000000000000000000" pitchFamily="2" charset="2"/>
              </a:rPr>
              <a:t>T of 10C to 100 C in 10 s when beam is dumped  not physical 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	 Problem not addressed for the new TDIs and should still be there in 2016.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ym typeface="Wingdings" panose="05000000000000000000" pitchFamily="2" charset="2"/>
              </a:rPr>
              <a:t> studies ongoing to understand and mitigate these issues</a:t>
            </a:r>
            <a:br>
              <a:rPr lang="en-US" sz="1800" dirty="0" smtClean="0">
                <a:sym typeface="Wingdings" panose="05000000000000000000" pitchFamily="2" charset="2"/>
              </a:rPr>
            </a:br>
            <a:endParaRPr lang="en-US" sz="900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724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Situation in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GB" dirty="0" smtClean="0"/>
              <a:t>The good news</a:t>
            </a:r>
          </a:p>
          <a:p>
            <a:pPr lvl="1"/>
            <a:r>
              <a:rPr lang="en-GB" dirty="0" smtClean="0"/>
              <a:t>The TDI</a:t>
            </a:r>
          </a:p>
          <a:p>
            <a:pPr lvl="1"/>
            <a:r>
              <a:rPr lang="en-GB" dirty="0" smtClean="0"/>
              <a:t>Heating monitoring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Bunch length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5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-181683"/>
            <a:ext cx="8274718" cy="886158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of </a:t>
            </a:r>
            <a:r>
              <a:rPr lang="en-US" dirty="0" smtClean="0"/>
              <a:t>bunch </a:t>
            </a:r>
            <a:r>
              <a:rPr lang="en-US" dirty="0"/>
              <a:t>length </a:t>
            </a:r>
            <a:r>
              <a:rPr lang="en-US" dirty="0" smtClean="0"/>
              <a:t>reduction during </a:t>
            </a:r>
            <a:r>
              <a:rPr lang="en-US" dirty="0"/>
              <a:t>the fill: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3381439"/>
            <a:ext cx="8749364" cy="5687395"/>
          </a:xfrm>
        </p:spPr>
        <p:txBody>
          <a:bodyPr/>
          <a:lstStyle/>
          <a:p>
            <a:pPr lvl="1"/>
            <a:r>
              <a:rPr lang="en-US" sz="1800" b="1" dirty="0" smtClean="0"/>
              <a:t>Power spectrum extends to higher frequency </a:t>
            </a:r>
            <a:r>
              <a:rPr lang="en-US" sz="1800" b="1" dirty="0" smtClean="0">
                <a:sym typeface="Wingdings" panose="05000000000000000000" pitchFamily="2" charset="2"/>
              </a:rPr>
              <a:t> m</a:t>
            </a:r>
            <a:r>
              <a:rPr lang="en-US" sz="1800" b="1" dirty="0" smtClean="0"/>
              <a:t>ore </a:t>
            </a:r>
            <a:r>
              <a:rPr lang="en-US" sz="1800" b="1" dirty="0"/>
              <a:t>beam induced heating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not a showstopper so far </a:t>
            </a:r>
            <a:r>
              <a:rPr lang="en-US" sz="1800" dirty="0" smtClean="0">
                <a:sym typeface="Wingdings" panose="05000000000000000000" pitchFamily="2" charset="2"/>
              </a:rPr>
              <a:t>as intensity also decreases.</a:t>
            </a:r>
            <a:endParaRPr lang="en-US" sz="1800" dirty="0"/>
          </a:p>
          <a:p>
            <a:pPr lvl="1"/>
            <a:r>
              <a:rPr lang="en-US" sz="1800" b="1" dirty="0"/>
              <a:t>More luminosity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not a showstopper either </a:t>
            </a:r>
            <a:r>
              <a:rPr lang="en-US" sz="1800" dirty="0" smtClean="0">
                <a:sym typeface="Wingdings" panose="05000000000000000000" pitchFamily="2" charset="2"/>
              </a:rPr>
              <a:t>(!): expected </a:t>
            </a:r>
            <a:r>
              <a:rPr lang="en-US" sz="1800" dirty="0">
                <a:sym typeface="Wingdings" panose="05000000000000000000" pitchFamily="2" charset="2"/>
              </a:rPr>
              <a:t>gain </a:t>
            </a:r>
            <a:r>
              <a:rPr lang="en-US" sz="1800" dirty="0" smtClean="0">
                <a:sym typeface="Wingdings" panose="05000000000000000000" pitchFamily="2" charset="2"/>
              </a:rPr>
              <a:t>with </a:t>
            </a:r>
            <a:r>
              <a:rPr lang="en-US" sz="1800" dirty="0">
                <a:sym typeface="Wingdings" panose="05000000000000000000" pitchFamily="2" charset="2"/>
              </a:rPr>
              <a:t>2016 parameters  </a:t>
            </a:r>
            <a:r>
              <a:rPr lang="en-US" sz="1800" dirty="0" smtClean="0">
                <a:sym typeface="Wingdings" panose="05000000000000000000" pitchFamily="2" charset="2"/>
              </a:rPr>
              <a:t>~2 </a:t>
            </a:r>
            <a:r>
              <a:rPr lang="en-US" sz="1800" dirty="0">
                <a:sym typeface="Wingdings" panose="05000000000000000000" pitchFamily="2" charset="2"/>
              </a:rPr>
              <a:t>% </a:t>
            </a:r>
            <a:r>
              <a:rPr lang="en-US" sz="1800" dirty="0" smtClean="0">
                <a:sym typeface="Wingdings" panose="05000000000000000000" pitchFamily="2" charset="2"/>
              </a:rPr>
              <a:t>(from </a:t>
            </a:r>
            <a:r>
              <a:rPr lang="en-US" sz="1800" dirty="0" err="1">
                <a:sym typeface="Wingdings" panose="05000000000000000000" pitchFamily="2" charset="2"/>
              </a:rPr>
              <a:t>Fanouria’s</a:t>
            </a:r>
            <a:r>
              <a:rPr lang="en-US" sz="1800" dirty="0">
                <a:sym typeface="Wingdings" panose="05000000000000000000" pitchFamily="2" charset="2"/>
              </a:rPr>
              <a:t> model).</a:t>
            </a:r>
            <a:endParaRPr lang="en-US" sz="1800" dirty="0"/>
          </a:p>
          <a:p>
            <a:pPr lvl="1"/>
            <a:r>
              <a:rPr lang="en-US" sz="1800" b="1" dirty="0"/>
              <a:t>Reducing luminous region </a:t>
            </a:r>
            <a:r>
              <a:rPr lang="en-US" sz="1800" i="1" dirty="0"/>
              <a:t>(input from Jamie)</a:t>
            </a: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 request of </a:t>
            </a:r>
            <a:r>
              <a:rPr lang="en-US" sz="1800" dirty="0" smtClean="0">
                <a:sym typeface="Wingdings" panose="05000000000000000000" pitchFamily="2" charset="2"/>
              </a:rPr>
              <a:t>LHCb/ALICE </a:t>
            </a:r>
            <a:r>
              <a:rPr lang="en-US" sz="1800" dirty="0">
                <a:sym typeface="Wingdings" panose="05000000000000000000" pitchFamily="2" charset="2"/>
              </a:rPr>
              <a:t>to keep the </a:t>
            </a:r>
            <a:r>
              <a:rPr lang="en-US" sz="1800" dirty="0" smtClean="0">
                <a:sym typeface="Wingdings" panose="05000000000000000000" pitchFamily="2" charset="2"/>
              </a:rPr>
              <a:t>luminous region more constant.</a:t>
            </a:r>
            <a:endParaRPr lang="en-US" sz="18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 ATLAS and CMS do not mind too much </a:t>
            </a:r>
            <a:r>
              <a:rPr lang="en-US" sz="1800" dirty="0" smtClean="0">
                <a:sym typeface="Wingdings" panose="05000000000000000000" pitchFamily="2" charset="2"/>
              </a:rPr>
              <a:t>as long as there is a gain in luminosity.</a:t>
            </a:r>
            <a:endParaRPr lang="en-US" sz="1800" dirty="0"/>
          </a:p>
          <a:p>
            <a:pPr lvl="1"/>
            <a:r>
              <a:rPr lang="en-US" sz="1800" b="1" dirty="0"/>
              <a:t>Longitudinal instabilities at very low bunch length </a:t>
            </a: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 not an apparent issue in 2015 from bunch by bunch luminosity</a:t>
            </a:r>
            <a:endParaRPr lang="en-US" sz="1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8280"/>
          <a:stretch/>
        </p:blipFill>
        <p:spPr>
          <a:xfrm>
            <a:off x="473201" y="704475"/>
            <a:ext cx="4142113" cy="2550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91043" y="1095608"/>
            <a:ext cx="158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intensity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9284" y="1527994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Bunch length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51" y="602620"/>
            <a:ext cx="3711708" cy="27788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7541" y="6415173"/>
            <a:ext cx="739029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It would be useful to be ready to control bunch length by bunch flattening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1842" y="931568"/>
            <a:ext cx="202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start of stable beams:</a:t>
            </a:r>
          </a:p>
          <a:p>
            <a:r>
              <a:rPr lang="en-GB" sz="1600" dirty="0" smtClean="0"/>
              <a:t>Bunch length =1.35 ns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568378" y="2080794"/>
            <a:ext cx="2071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~22h later</a:t>
            </a:r>
          </a:p>
          <a:p>
            <a:r>
              <a:rPr lang="en-GB" sz="1600" dirty="0" smtClean="0"/>
              <a:t>Bunch length = 0.82 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5547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238" y="154115"/>
            <a:ext cx="7886700" cy="107370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 adverse effect of bunch length reduction?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Case of ATLAS-ALFA in September 2015.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92" y="2111188"/>
            <a:ext cx="8562502" cy="32167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74893" y="2393577"/>
            <a:ext cx="397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Temperature does not reach equilibrium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2338" y="5553377"/>
            <a:ext cx="7925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This observation did not come back after the target bunch length was increased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Mild increase in any case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114559" y="6425720"/>
            <a:ext cx="64007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We should be ready to control bunch length by bunch flattening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6753785" y="2762909"/>
            <a:ext cx="1761565" cy="9754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/>
              <a:t>Situation in 2015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77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1064"/>
            <a:ext cx="8229600" cy="459605"/>
          </a:xfrm>
        </p:spPr>
        <p:txBody>
          <a:bodyPr>
            <a:noAutofit/>
          </a:bodyPr>
          <a:lstStyle/>
          <a:p>
            <a:r>
              <a:rPr lang="en-US" sz="2800" dirty="0"/>
              <a:t>Heating issues in LHC before LS1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141811"/>
              </p:ext>
            </p:extLst>
          </p:nvPr>
        </p:nvGraphicFramePr>
        <p:xfrm>
          <a:off x="287524" y="563184"/>
          <a:ext cx="8568951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586726"/>
                <a:gridCol w="816870"/>
                <a:gridCol w="1563677"/>
                <a:gridCol w="1688771"/>
                <a:gridCol w="1688771"/>
              </a:tblGrid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2016</a:t>
                      </a:r>
                      <a:endParaRPr lang="en-US" sz="1400" dirty="0"/>
                    </a:p>
                  </a:txBody>
                  <a:tcPr/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VMTSA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TDI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Beam screen reinforced,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copper coating on the jaw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should solve problems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upgrade and non conformity solved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Collimators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Non conformity solved.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TCTVB removed.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screen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Regulation</a:t>
                      </a:r>
                      <a:r>
                        <a:rPr lang="en-US" sz="1400" baseline="0" dirty="0" smtClean="0"/>
                        <a:t> at the limit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Q6R5</a:t>
                      </a:r>
                      <a:r>
                        <a:rPr lang="en-US" sz="1400" baseline="0" dirty="0" smtClean="0"/>
                        <a:t> and TOTEM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Q6R5</a:t>
                      </a:r>
                      <a:r>
                        <a:rPr lang="en-US" sz="1400" baseline="0" dirty="0" smtClean="0"/>
                        <a:t> and TOTEM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Upgrade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the valves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+TOTEM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ferrites baked out.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~12 W/half cell predicted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ATLAS-ALFA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of 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design + cooling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BSRT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Deformation</a:t>
                      </a:r>
                      <a:r>
                        <a:rPr lang="en-US" sz="1400" baseline="0" dirty="0" smtClean="0"/>
                        <a:t> suspected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301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BGI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vacuum increase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To be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followed up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Temperature monitoring will be added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5332" y="5877272"/>
            <a:ext cx="784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amage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825332" y="6093880"/>
            <a:ext cx="13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Limits operation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393284" y="5936233"/>
            <a:ext cx="360040" cy="15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393284" y="6138626"/>
            <a:ext cx="360040" cy="157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393284" y="6354650"/>
            <a:ext cx="360040" cy="1576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25332" y="6276528"/>
            <a:ext cx="239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Worry that can limit operation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393284" y="6583721"/>
            <a:ext cx="360040" cy="1576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25332" y="6505599"/>
            <a:ext cx="1231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Should be fine</a:t>
            </a:r>
            <a:endParaRPr lang="en-GB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623050" y="6356351"/>
            <a:ext cx="2057400" cy="365125"/>
          </a:xfrm>
        </p:spPr>
        <p:txBody>
          <a:bodyPr/>
          <a:lstStyle/>
          <a:p>
            <a:fld id="{B36B98FB-BAF9-440A-BFBB-F3E818313D31}" type="slidenum">
              <a:rPr lang="en-GB" smtClean="0"/>
              <a:t>29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74049" y="5934670"/>
            <a:ext cx="578626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2016 looks “cool”, but beware of non conformities!</a:t>
            </a:r>
            <a:endParaRPr lang="en-US" sz="2000" dirty="0" smtClean="0">
              <a:sym typeface="Wingdings" pitchFamily="2" charset="2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457950" y="1561171"/>
            <a:ext cx="44465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98646" y="1750742"/>
            <a:ext cx="1303959" cy="1115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04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/>
              <a:t>Situation in 2015</a:t>
            </a: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questions for this 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66" y="1135782"/>
            <a:ext cx="8401719" cy="548017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Is beam induced RF heating expected to be a limitation in 2016</a:t>
            </a:r>
            <a:r>
              <a:rPr lang="en-GB" sz="2000" dirty="0" smtClean="0"/>
              <a:t>?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no</a:t>
            </a:r>
            <a:r>
              <a:rPr lang="en-GB" sz="2000" dirty="0" smtClean="0">
                <a:sym typeface="Wingdings" panose="05000000000000000000" pitchFamily="2" charset="2"/>
              </a:rPr>
              <a:t> (with what we know).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What about TDI8 (injection protection collimator) that was a significant limitation in 2015?</a:t>
            </a:r>
          </a:p>
          <a:p>
            <a:pPr marL="0" indent="0">
              <a:buNone/>
            </a:pPr>
            <a:r>
              <a:rPr lang="en-GB" sz="2000" dirty="0" smtClean="0"/>
              <a:t>	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the new TDIs are expected and were measured to have a lower 	impedance than both 2015 TDIs.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the new solution should be more robust in case of coating issues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There is hope that TDIs will not be a limitation in 2016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/>
              <a:t>Will we need to implement bunch length control in 2016</a:t>
            </a:r>
            <a:r>
              <a:rPr lang="en-GB" sz="2000" dirty="0" smtClean="0"/>
              <a:t>?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It is very likely and bunch flattening should be tested early in 	commissioning 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/>
              <a:t>R</a:t>
            </a:r>
            <a:r>
              <a:rPr lang="en-GB" dirty="0" smtClean="0"/>
              <a:t>eminder of issues before LS1</a:t>
            </a:r>
          </a:p>
          <a:p>
            <a:r>
              <a:rPr lang="en-GB" dirty="0" smtClean="0"/>
              <a:t>Situation in 2015</a:t>
            </a: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1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 for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Test and validate </a:t>
            </a:r>
            <a:r>
              <a:rPr lang="en-GB" sz="2000" dirty="0" smtClean="0"/>
              <a:t>impedance of the new </a:t>
            </a:r>
            <a:r>
              <a:rPr lang="en-GB" sz="2000" dirty="0" smtClean="0"/>
              <a:t>TDIs during </a:t>
            </a:r>
            <a:r>
              <a:rPr lang="en-GB" sz="2000" dirty="0" smtClean="0"/>
              <a:t>commissioning (4h).</a:t>
            </a:r>
          </a:p>
          <a:p>
            <a:endParaRPr lang="en-GB" sz="2000" dirty="0" smtClean="0"/>
          </a:p>
          <a:p>
            <a:r>
              <a:rPr lang="en-GB" sz="2000" dirty="0" smtClean="0"/>
              <a:t>Keep </a:t>
            </a:r>
            <a:r>
              <a:rPr lang="en-GB" sz="2000" dirty="0" smtClean="0"/>
              <a:t>monitoring temperature, vacuum and beam spectra to identify </a:t>
            </a:r>
            <a:r>
              <a:rPr lang="en-GB" sz="2000" dirty="0" smtClean="0"/>
              <a:t>issues in close collaboration with MPP and equipment groups.</a:t>
            </a:r>
          </a:p>
          <a:p>
            <a:endParaRPr lang="en-GB" sz="2000" dirty="0"/>
          </a:p>
          <a:p>
            <a:r>
              <a:rPr lang="en-GB" sz="2000" dirty="0" smtClean="0"/>
              <a:t>Find a mitigation for the spurious temperature readings. </a:t>
            </a:r>
          </a:p>
          <a:p>
            <a:endParaRPr lang="en-GB" sz="2000" dirty="0" smtClean="0"/>
          </a:p>
          <a:p>
            <a:r>
              <a:rPr lang="en-GB" sz="2000" dirty="0" smtClean="0"/>
              <a:t>In view of HL-LHC, </a:t>
            </a:r>
            <a:r>
              <a:rPr lang="en-GB" sz="2000" dirty="0"/>
              <a:t>m</a:t>
            </a:r>
            <a:r>
              <a:rPr lang="en-GB" sz="2000" dirty="0" smtClean="0"/>
              <a:t>onitor in particular power lost in MKIs, </a:t>
            </a:r>
            <a:r>
              <a:rPr lang="en-GB" sz="2000" dirty="0" smtClean="0"/>
              <a:t>TDIs, beam screen and ALICE beam pipe </a:t>
            </a:r>
            <a:r>
              <a:rPr lang="en-GB" sz="2000" dirty="0" smtClean="0"/>
              <a:t>to assess the need for further modifications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/>
              <a:t>Test and validate bunch flattening during intensity ramp up in case bunch length levelling </a:t>
            </a:r>
            <a:r>
              <a:rPr lang="en-GB" sz="2000" dirty="0" smtClean="0"/>
              <a:t>at ~1 ns or ~1.1 ns would be </a:t>
            </a:r>
            <a:r>
              <a:rPr lang="en-GB" sz="2000" dirty="0"/>
              <a:t>required by either heating or experiments.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5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18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Beam screen heat load from impedance</a:t>
            </a:r>
            <a:br>
              <a:rPr lang="en-US" sz="2800" dirty="0" smtClean="0"/>
            </a:br>
            <a:r>
              <a:rPr lang="en-US" sz="2800" dirty="0" smtClean="0"/>
              <a:t>(LHC and HL-LHC)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98318" y="2048650"/>
          <a:ext cx="7107715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736"/>
                <a:gridCol w="714256"/>
                <a:gridCol w="921890"/>
                <a:gridCol w="1087995"/>
                <a:gridCol w="1039648"/>
                <a:gridCol w="1039648"/>
                <a:gridCol w="9785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screen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</a:p>
                    <a:p>
                      <a:r>
                        <a:rPr lang="en-US" dirty="0" smtClean="0"/>
                        <a:t>4TeV</a:t>
                      </a:r>
                    </a:p>
                    <a:p>
                      <a:r>
                        <a:rPr lang="en-US" dirty="0" smtClean="0"/>
                        <a:t>1374b</a:t>
                      </a:r>
                    </a:p>
                    <a:p>
                      <a:r>
                        <a:rPr lang="en-US" dirty="0" smtClean="0"/>
                        <a:t>1.7e11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</a:p>
                    <a:p>
                      <a:r>
                        <a:rPr lang="en-US" dirty="0" smtClean="0"/>
                        <a:t>6.5</a:t>
                      </a:r>
                      <a:r>
                        <a:rPr lang="en-US" baseline="0" dirty="0" smtClean="0"/>
                        <a:t> TeV</a:t>
                      </a:r>
                    </a:p>
                    <a:p>
                      <a:r>
                        <a:rPr lang="en-US" baseline="0" dirty="0" smtClean="0"/>
                        <a:t>2248b</a:t>
                      </a:r>
                    </a:p>
                    <a:p>
                      <a:r>
                        <a:rPr lang="en-US" dirty="0" smtClean="0"/>
                        <a:t>1.2e11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</a:p>
                    <a:p>
                      <a:r>
                        <a:rPr lang="en-US" dirty="0" smtClean="0"/>
                        <a:t>6.5</a:t>
                      </a:r>
                      <a:r>
                        <a:rPr lang="en-US" baseline="0" dirty="0" smtClean="0"/>
                        <a:t> TeV</a:t>
                      </a:r>
                    </a:p>
                    <a:p>
                      <a:r>
                        <a:rPr lang="en-US" baseline="0" dirty="0" smtClean="0"/>
                        <a:t>2748b</a:t>
                      </a:r>
                    </a:p>
                    <a:p>
                      <a:r>
                        <a:rPr lang="en-US" dirty="0" smtClean="0"/>
                        <a:t>1.2e11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</a:p>
                    <a:p>
                      <a:r>
                        <a:rPr lang="en-US" dirty="0" smtClean="0"/>
                        <a:t>7TeV</a:t>
                      </a:r>
                    </a:p>
                    <a:p>
                      <a:r>
                        <a:rPr lang="en-US" dirty="0" smtClean="0"/>
                        <a:t>2808b</a:t>
                      </a:r>
                    </a:p>
                    <a:p>
                      <a:r>
                        <a:rPr lang="en-US" dirty="0" smtClean="0"/>
                        <a:t>1.15e11</a:t>
                      </a:r>
                    </a:p>
                    <a:p>
                      <a:r>
                        <a:rPr lang="en-US" dirty="0" smtClean="0"/>
                        <a:t>1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</a:p>
                    <a:p>
                      <a:r>
                        <a:rPr lang="en-US" dirty="0" smtClean="0"/>
                        <a:t>7TeV</a:t>
                      </a:r>
                    </a:p>
                    <a:p>
                      <a:r>
                        <a:rPr lang="en-US" dirty="0" smtClean="0"/>
                        <a:t>2748b</a:t>
                      </a:r>
                    </a:p>
                    <a:p>
                      <a:r>
                        <a:rPr lang="en-US" dirty="0" smtClean="0"/>
                        <a:t>2.2e11</a:t>
                      </a:r>
                    </a:p>
                    <a:p>
                      <a:r>
                        <a:rPr lang="en-US" dirty="0" smtClean="0"/>
                        <a:t>1.08</a:t>
                      </a:r>
                      <a:r>
                        <a:rPr lang="en-US" baseline="0" dirty="0" smtClean="0"/>
                        <a:t> 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r>
                        <a:rPr lang="en-US" baseline="30000" dirty="0" smtClean="0"/>
                        <a:t>(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3000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Q1</a:t>
                      </a:r>
                      <a:r>
                        <a:rPr lang="en-US" baseline="30000" dirty="0" smtClean="0"/>
                        <a:t>(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3000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Q2-Q3</a:t>
                      </a:r>
                      <a:r>
                        <a:rPr lang="en-US" baseline="30000" dirty="0" smtClean="0"/>
                        <a:t>(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3000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318" y="6148605"/>
            <a:ext cx="543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(</a:t>
            </a:r>
            <a:r>
              <a:rPr lang="en-US" sz="1600" dirty="0"/>
              <a:t>*</a:t>
            </a:r>
            <a:r>
              <a:rPr lang="en-US" sz="1600" baseline="30000" dirty="0"/>
              <a:t>)</a:t>
            </a:r>
            <a:r>
              <a:rPr lang="en-US" sz="1600" dirty="0" smtClean="0"/>
              <a:t> Assumes </a:t>
            </a:r>
            <a:r>
              <a:rPr lang="en-US" sz="1600" dirty="0"/>
              <a:t>1 weld </a:t>
            </a:r>
            <a:r>
              <a:rPr lang="en-US" sz="1600" dirty="0" smtClean="0"/>
              <a:t>(2mm </a:t>
            </a:r>
            <a:r>
              <a:rPr lang="en-US" sz="1600" dirty="0"/>
              <a:t>wide) on </a:t>
            </a:r>
            <a:r>
              <a:rPr lang="en-US" sz="1600" dirty="0" smtClean="0"/>
              <a:t>the side of the beam screen</a:t>
            </a:r>
            <a:endParaRPr lang="en-US" sz="1600" dirty="0"/>
          </a:p>
        </p:txBody>
      </p:sp>
      <p:pic>
        <p:nvPicPr>
          <p:cNvPr id="6" name="Picture 4" descr="http://cdsweb.cern.ch/record/39110/files/9705015_0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20"/>
          <a:stretch/>
        </p:blipFill>
        <p:spPr bwMode="auto">
          <a:xfrm>
            <a:off x="6668429" y="365126"/>
            <a:ext cx="2219094" cy="108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61543" y="1617350"/>
            <a:ext cx="711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dissipated by the beam in the beam screen in </a:t>
            </a:r>
            <a:r>
              <a:rPr lang="en-US" dirty="0" err="1" smtClean="0"/>
              <a:t>mW</a:t>
            </a:r>
            <a:r>
              <a:rPr lang="en-US" dirty="0" smtClean="0"/>
              <a:t>/m (for 2 beams)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79800" y="2046654"/>
            <a:ext cx="2120900" cy="3116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77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18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Beam screen heat load from impedance</a:t>
            </a:r>
            <a:br>
              <a:rPr lang="en-US" sz="2800" dirty="0" smtClean="0"/>
            </a:br>
            <a:r>
              <a:rPr lang="en-US" sz="2800" dirty="0" smtClean="0"/>
              <a:t>(LHC and HL-LHC)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98318" y="2825890"/>
          <a:ext cx="8147364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652"/>
                <a:gridCol w="818731"/>
                <a:gridCol w="1056735"/>
                <a:gridCol w="1247136"/>
                <a:gridCol w="1191718"/>
                <a:gridCol w="1191718"/>
                <a:gridCol w="112167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screen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</a:p>
                    <a:p>
                      <a:r>
                        <a:rPr lang="en-US" dirty="0" smtClean="0"/>
                        <a:t>4TeV</a:t>
                      </a:r>
                    </a:p>
                    <a:p>
                      <a:r>
                        <a:rPr lang="en-US" dirty="0" smtClean="0"/>
                        <a:t>1374b</a:t>
                      </a:r>
                    </a:p>
                    <a:p>
                      <a:r>
                        <a:rPr lang="en-US" dirty="0" smtClean="0"/>
                        <a:t>1.7e11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</a:p>
                    <a:p>
                      <a:r>
                        <a:rPr lang="en-US" dirty="0" smtClean="0"/>
                        <a:t>6.5</a:t>
                      </a:r>
                      <a:r>
                        <a:rPr lang="en-US" baseline="0" dirty="0" smtClean="0"/>
                        <a:t> TeV</a:t>
                      </a:r>
                    </a:p>
                    <a:p>
                      <a:r>
                        <a:rPr lang="en-US" baseline="0" dirty="0" smtClean="0"/>
                        <a:t>2248b</a:t>
                      </a:r>
                    </a:p>
                    <a:p>
                      <a:r>
                        <a:rPr lang="en-US" dirty="0" smtClean="0"/>
                        <a:t>1.2e11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6.5</a:t>
                      </a:r>
                      <a:r>
                        <a:rPr lang="en-US" baseline="0" dirty="0" smtClean="0"/>
                        <a:t> TeV</a:t>
                      </a:r>
                    </a:p>
                    <a:p>
                      <a:r>
                        <a:rPr lang="en-US" baseline="0" dirty="0" smtClean="0"/>
                        <a:t>2748b</a:t>
                      </a:r>
                    </a:p>
                    <a:p>
                      <a:r>
                        <a:rPr lang="en-US" dirty="0" smtClean="0"/>
                        <a:t>1.2e11</a:t>
                      </a:r>
                    </a:p>
                    <a:p>
                      <a:r>
                        <a:rPr lang="en-US" dirty="0" smtClean="0"/>
                        <a:t>1.25 ns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</a:p>
                    <a:p>
                      <a:r>
                        <a:rPr lang="en-US" dirty="0" smtClean="0"/>
                        <a:t>7TeV</a:t>
                      </a:r>
                    </a:p>
                    <a:p>
                      <a:r>
                        <a:rPr lang="en-US" dirty="0" smtClean="0"/>
                        <a:t>2808b</a:t>
                      </a:r>
                    </a:p>
                    <a:p>
                      <a:r>
                        <a:rPr lang="en-US" dirty="0" smtClean="0"/>
                        <a:t>1.15e11</a:t>
                      </a:r>
                    </a:p>
                    <a:p>
                      <a:r>
                        <a:rPr lang="en-US" dirty="0" smtClean="0"/>
                        <a:t>1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</a:p>
                    <a:p>
                      <a:r>
                        <a:rPr lang="en-US" dirty="0" smtClean="0"/>
                        <a:t>7TeV</a:t>
                      </a:r>
                    </a:p>
                    <a:p>
                      <a:r>
                        <a:rPr lang="en-US" dirty="0" smtClean="0"/>
                        <a:t>2748b</a:t>
                      </a:r>
                    </a:p>
                    <a:p>
                      <a:r>
                        <a:rPr lang="en-US" dirty="0" smtClean="0"/>
                        <a:t>2.2e11</a:t>
                      </a:r>
                    </a:p>
                    <a:p>
                      <a:r>
                        <a:rPr lang="en-US" dirty="0" smtClean="0"/>
                        <a:t>1.08</a:t>
                      </a:r>
                      <a:r>
                        <a:rPr lang="en-US" baseline="0" dirty="0" smtClean="0"/>
                        <a:t> 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r>
                        <a:rPr lang="en-US" baseline="30000" dirty="0" smtClean="0"/>
                        <a:t>(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3000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r>
                        <a:rPr lang="en-US" baseline="0" dirty="0" smtClean="0"/>
                        <a:t>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</a:t>
                      </a:r>
                      <a:r>
                        <a:rPr lang="en-US" baseline="0" dirty="0" smtClean="0"/>
                        <a:t>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r>
                        <a:rPr lang="en-US" baseline="0" dirty="0" smtClean="0"/>
                        <a:t> W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354" y="6019983"/>
            <a:ext cx="543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(</a:t>
            </a:r>
            <a:r>
              <a:rPr lang="en-US" sz="1600" dirty="0"/>
              <a:t>*</a:t>
            </a:r>
            <a:r>
              <a:rPr lang="en-US" sz="1600" baseline="30000" dirty="0"/>
              <a:t>)</a:t>
            </a:r>
            <a:r>
              <a:rPr lang="en-US" sz="1600" dirty="0" smtClean="0"/>
              <a:t> Assumes </a:t>
            </a:r>
            <a:r>
              <a:rPr lang="en-US" sz="1600" dirty="0"/>
              <a:t>1 weld </a:t>
            </a:r>
            <a:r>
              <a:rPr lang="en-US" sz="1600" dirty="0" smtClean="0"/>
              <a:t>(2mm </a:t>
            </a:r>
            <a:r>
              <a:rPr lang="en-US" sz="1600" dirty="0"/>
              <a:t>wide) on </a:t>
            </a:r>
            <a:r>
              <a:rPr lang="en-US" sz="1600" dirty="0" smtClean="0"/>
              <a:t>the side of the beam screen</a:t>
            </a:r>
            <a:endParaRPr lang="en-US" sz="1600" dirty="0"/>
          </a:p>
        </p:txBody>
      </p:sp>
      <p:pic>
        <p:nvPicPr>
          <p:cNvPr id="6" name="Picture 4" descr="http://cdsweb.cern.ch/record/39110/files/9705015_0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20"/>
          <a:stretch/>
        </p:blipFill>
        <p:spPr bwMode="auto">
          <a:xfrm>
            <a:off x="6668429" y="365126"/>
            <a:ext cx="2219094" cy="108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4038" y="2376294"/>
            <a:ext cx="746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dissipated by the beam in the beam screen in W/half cell (for 2 beams)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886200" y="2825890"/>
            <a:ext cx="2463800" cy="18338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21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induced heating </a:t>
            </a:r>
            <a:r>
              <a:rPr lang="en-GB" dirty="0" smtClean="0"/>
              <a:t>at Chamonix </a:t>
            </a:r>
            <a:r>
              <a:rPr lang="en-GB" dirty="0" smtClean="0"/>
              <a:t>(Elias, 2012), (Benoit, 2014)</a:t>
            </a:r>
          </a:p>
          <a:p>
            <a:r>
              <a:rPr lang="en-GB" dirty="0" smtClean="0"/>
              <a:t>Evian </a:t>
            </a:r>
            <a:r>
              <a:rPr lang="en-GB" dirty="0" smtClean="0"/>
              <a:t>talk by Lee (2015)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0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ATLAS instantaneous luminosity with longitudinal instabilities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37</a:t>
            </a:fld>
            <a:endParaRPr lang="en-GB"/>
          </a:p>
        </p:txBody>
      </p:sp>
      <p:pic>
        <p:nvPicPr>
          <p:cNvPr id="8194" name="0A15A6EE-7576-40D5-A6E6-FEE79A3E4F1D" descr="2AAA22C6-41C9-4D3F-A3BA-D0D8ACEDA0CA@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249363"/>
            <a:ext cx="74866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32400" y="1879600"/>
            <a:ext cx="1243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Jamie Boyd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7800" y="5527050"/>
            <a:ext cx="9048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Even looking at bunch by bunch individually, no striking change of slope visible on the curve.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However, should be quantified  if one needs % level.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5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95620"/>
            <a:ext cx="8274718" cy="69178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Effect of bunch length levelling on integrated luminosity</a:t>
            </a:r>
            <a:endParaRPr lang="en-GB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1" y="1119015"/>
            <a:ext cx="4562939" cy="342220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19792" y="749683"/>
            <a:ext cx="473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Fanouria Antoniou’s model (for fills of 20h)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14" y="1119016"/>
            <a:ext cx="4622142" cy="34666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3200" y="35179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72444" y="35179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7103" y="4521622"/>
            <a:ext cx="3995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Keeping bunch length constant at 1.3 ns</a:t>
            </a:r>
            <a:br>
              <a:rPr lang="en-GB" dirty="0" smtClean="0"/>
            </a:br>
            <a:r>
              <a:rPr lang="en-GB" dirty="0" smtClean="0"/>
              <a:t>would have led to </a:t>
            </a:r>
            <a:r>
              <a:rPr lang="en-GB" dirty="0" smtClean="0">
                <a:solidFill>
                  <a:srgbClr val="FF0000"/>
                </a:solidFill>
              </a:rPr>
              <a:t>3.1% to 3.6 % loss in integrated luminosity </a:t>
            </a:r>
            <a:r>
              <a:rPr lang="en-GB" dirty="0" smtClean="0"/>
              <a:t>compared to leaving the bunch length decrease freely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15951" y="4586542"/>
            <a:ext cx="3938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Keeping bunch length constant at 1.2 ns</a:t>
            </a:r>
            <a:br>
              <a:rPr lang="en-GB" dirty="0" smtClean="0"/>
            </a:br>
            <a:r>
              <a:rPr lang="en-GB" dirty="0" smtClean="0"/>
              <a:t>would lead </a:t>
            </a:r>
            <a:r>
              <a:rPr lang="en-GB" dirty="0" smtClean="0">
                <a:solidFill>
                  <a:srgbClr val="FF0000"/>
                </a:solidFill>
              </a:rPr>
              <a:t>to 1.6 to 2% loss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 integrated luminosity </a:t>
            </a:r>
            <a:r>
              <a:rPr lang="en-GB" dirty="0" smtClean="0"/>
              <a:t>compared to leaving the length decrease freely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36601" y="6212675"/>
            <a:ext cx="8317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3.1%: </a:t>
            </a:r>
            <a:r>
              <a:rPr lang="en-GB" dirty="0"/>
              <a:t>full model </a:t>
            </a:r>
            <a:r>
              <a:rPr lang="en-GB" dirty="0" err="1"/>
              <a:t>IBS+SR+Burnoff</a:t>
            </a:r>
            <a:endParaRPr lang="en-GB" dirty="0" smtClean="0"/>
          </a:p>
          <a:p>
            <a:r>
              <a:rPr lang="en-GB" dirty="0" smtClean="0"/>
              <a:t>3.6%: bunch </a:t>
            </a:r>
            <a:r>
              <a:rPr lang="en-GB" dirty="0"/>
              <a:t>length follows model but transverse emittance evolves </a:t>
            </a:r>
            <a:r>
              <a:rPr lang="en-GB" dirty="0" smtClean="0"/>
              <a:t>slowly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0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95620"/>
            <a:ext cx="8274718" cy="69178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Effect of bunch length levelling on integrated luminosity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39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19792" y="749683"/>
            <a:ext cx="473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Fanouria Antoniou’s model (for fills of 20h)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7103" y="4521622"/>
            <a:ext cx="3995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Starting from 1.3 ns and levelling at 1.1 ns or 1 ns would lead to resp. </a:t>
            </a:r>
            <a:r>
              <a:rPr lang="en-GB" dirty="0" smtClean="0">
                <a:solidFill>
                  <a:srgbClr val="FF0000"/>
                </a:solidFill>
              </a:rPr>
              <a:t>0.1% to 0.6 % loss in integrated luminosity </a:t>
            </a:r>
            <a:r>
              <a:rPr lang="en-GB" dirty="0" smtClean="0"/>
              <a:t>compared to leaving the bunch length decrease freely.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15951" y="4586542"/>
            <a:ext cx="3938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Starting from 1.3 ns and levelling at 1.1 ns or 1 ns </a:t>
            </a:r>
            <a:r>
              <a:rPr lang="en-GB" dirty="0" smtClean="0"/>
              <a:t>would lead </a:t>
            </a:r>
            <a:r>
              <a:rPr lang="en-GB" dirty="0" smtClean="0">
                <a:solidFill>
                  <a:srgbClr val="FF0000"/>
                </a:solidFill>
              </a:rPr>
              <a:t>to 0.3 to 1% loss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 integrated luminosity </a:t>
            </a:r>
            <a:r>
              <a:rPr lang="en-GB" dirty="0" smtClean="0"/>
              <a:t>compared to leaving the length decrease freely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36601" y="6212675"/>
            <a:ext cx="8317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(bunch </a:t>
            </a:r>
            <a:r>
              <a:rPr lang="en-GB" dirty="0"/>
              <a:t>length follows model but transverse emittance evolves </a:t>
            </a:r>
            <a:r>
              <a:rPr lang="en-GB" dirty="0" smtClean="0"/>
              <a:t>slowly)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160" y="1278124"/>
            <a:ext cx="4471840" cy="33538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18" y="1024125"/>
            <a:ext cx="4324662" cy="324349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73200" y="33909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72444" y="33909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46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Beam induced RF heating?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5976664"/>
          </a:xfrm>
        </p:spPr>
        <p:txBody>
          <a:bodyPr>
            <a:normAutofit/>
          </a:bodyPr>
          <a:lstStyle/>
          <a:p>
            <a:r>
              <a:rPr lang="en-GB" sz="1600" dirty="0" smtClean="0"/>
              <a:t>When the LHC beam traverses a device which </a:t>
            </a:r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s not smooth</a:t>
            </a:r>
          </a:p>
          <a:p>
            <a:pPr lvl="1"/>
            <a:r>
              <a:rPr lang="en-GB" sz="1600" dirty="0"/>
              <a:t>o</a:t>
            </a:r>
            <a:r>
              <a:rPr lang="en-GB" sz="1600" dirty="0" smtClean="0"/>
              <a:t>r is not a perfect conductor,</a:t>
            </a:r>
          </a:p>
          <a:p>
            <a:pPr marL="457200" lvl="1" indent="0">
              <a:buNone/>
            </a:pPr>
            <a:r>
              <a:rPr lang="en-GB" sz="1600" dirty="0"/>
              <a:t>i</a:t>
            </a:r>
            <a:r>
              <a:rPr lang="en-GB" sz="1600" dirty="0" smtClean="0"/>
              <a:t>t will produce </a:t>
            </a:r>
            <a:r>
              <a:rPr lang="en-GB" sz="1600" dirty="0" err="1" smtClean="0"/>
              <a:t>wakefields</a:t>
            </a:r>
            <a:r>
              <a:rPr lang="en-GB" sz="1600" dirty="0" smtClean="0"/>
              <a:t> that will perturb the following particles</a:t>
            </a:r>
          </a:p>
          <a:p>
            <a:pPr marL="457200" lvl="1" indent="0">
              <a:buNone/>
            </a:pPr>
            <a:r>
              <a:rPr lang="en-GB" sz="1600" dirty="0" smtClean="0">
                <a:sym typeface="Wingdings" pitchFamily="2" charset="2"/>
              </a:rPr>
              <a:t> </a:t>
            </a:r>
            <a:r>
              <a:rPr lang="en-GB" sz="1600" dirty="0" smtClean="0"/>
              <a:t>resistive or geometric </a:t>
            </a:r>
            <a:r>
              <a:rPr lang="en-GB" sz="1600" dirty="0" err="1" smtClean="0"/>
              <a:t>wakefields</a:t>
            </a:r>
            <a:r>
              <a:rPr lang="en-GB" sz="1600" dirty="0" smtClean="0"/>
              <a:t> (in time domain) and impedance (in frequency domain). </a:t>
            </a:r>
            <a:endParaRPr lang="en-GB" sz="1600" dirty="0"/>
          </a:p>
          <a:p>
            <a:pPr marL="457200" lvl="1" indent="0">
              <a:buNone/>
            </a:pPr>
            <a:endParaRPr lang="en-GB" sz="900" dirty="0" smtClean="0"/>
          </a:p>
          <a:p>
            <a:r>
              <a:rPr lang="en-GB" sz="1600" dirty="0" smtClean="0"/>
              <a:t>3D simulation of electromagnetic  perturbation caused by an obstacle or a dispersive beam pipe:</a:t>
            </a:r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1027" name="Picture 3" descr="E:\Benoit\System2\Benoit\2013\EM simulations\example LMC\examplePEC_0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3" y="2645738"/>
            <a:ext cx="272605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Benoit\System2\Benoit\2013\EM simulations\example LMC\exampleRP_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0" y="3809206"/>
            <a:ext cx="272605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3848" y="2964652"/>
            <a:ext cx="22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round beam pipe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93776" y="3634873"/>
            <a:ext cx="5636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round beam pipe with sharp obstacle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resonant RF mode</a:t>
            </a:r>
          </a:p>
          <a:p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 energy left behind by the bunch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eventually dissipates in the surrounding walls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4</a:t>
            </a:fld>
            <a:endParaRPr lang="en-GB" dirty="0"/>
          </a:p>
        </p:txBody>
      </p:sp>
      <p:pic>
        <p:nvPicPr>
          <p:cNvPr id="11" name="Picture 4" descr="C:\Users\bsalvant\AppData\Local\Microsoft\Windows\Temporary Internet Files\Content.Outlook\U7GBVNNS\LS1_TDI 4R8_IP8 sid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1018" r="8078" b="21795"/>
          <a:stretch/>
        </p:blipFill>
        <p:spPr bwMode="auto">
          <a:xfrm>
            <a:off x="7273954" y="421680"/>
            <a:ext cx="1762542" cy="13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37553" y="6306671"/>
            <a:ext cx="572060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Energy lost by the bunch heats up the surrounding walls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4919462"/>
            <a:ext cx="6027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round beam pipe made of dispersive material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fields penetrate inside the material</a:t>
            </a:r>
          </a:p>
          <a:p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dissipation of energy inside the surrounding walls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52" y="5096400"/>
            <a:ext cx="2725985" cy="87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40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2" y="254000"/>
            <a:ext cx="8499942" cy="633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41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00075"/>
            <a:ext cx="7867650" cy="593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411" y="101601"/>
            <a:ext cx="8415384" cy="633015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7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86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09634"/>
            <a:ext cx="8421221" cy="4013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of bunch length on beam induced heating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142" y="2484835"/>
            <a:ext cx="5342857" cy="3942857"/>
          </a:xfrm>
        </p:spPr>
      </p:pic>
      <p:cxnSp>
        <p:nvCxnSpPr>
          <p:cNvPr id="8" name="Straight Connector 7"/>
          <p:cNvCxnSpPr/>
          <p:nvPr/>
        </p:nvCxnSpPr>
        <p:spPr>
          <a:xfrm>
            <a:off x="4666129" y="5128617"/>
            <a:ext cx="36172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4652682" y="4456264"/>
            <a:ext cx="3603812" cy="658906"/>
          </a:xfrm>
          <a:custGeom>
            <a:avLst/>
            <a:gdLst>
              <a:gd name="connsiteX0" fmla="*/ 0 w 3603812"/>
              <a:gd name="connsiteY0" fmla="*/ 658906 h 658906"/>
              <a:gd name="connsiteX1" fmla="*/ 457200 w 3603812"/>
              <a:gd name="connsiteY1" fmla="*/ 645459 h 658906"/>
              <a:gd name="connsiteX2" fmla="*/ 941294 w 3603812"/>
              <a:gd name="connsiteY2" fmla="*/ 632012 h 658906"/>
              <a:gd name="connsiteX3" fmla="*/ 1438836 w 3603812"/>
              <a:gd name="connsiteY3" fmla="*/ 564777 h 658906"/>
              <a:gd name="connsiteX4" fmla="*/ 1815353 w 3603812"/>
              <a:gd name="connsiteY4" fmla="*/ 470647 h 658906"/>
              <a:gd name="connsiteX5" fmla="*/ 2756647 w 3603812"/>
              <a:gd name="connsiteY5" fmla="*/ 268941 h 658906"/>
              <a:gd name="connsiteX6" fmla="*/ 3603812 w 3603812"/>
              <a:gd name="connsiteY6" fmla="*/ 0 h 658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3812" h="658906">
                <a:moveTo>
                  <a:pt x="0" y="658906"/>
                </a:moveTo>
                <a:lnTo>
                  <a:pt x="457200" y="645459"/>
                </a:lnTo>
                <a:cubicBezTo>
                  <a:pt x="614082" y="640977"/>
                  <a:pt x="777688" y="645459"/>
                  <a:pt x="941294" y="632012"/>
                </a:cubicBezTo>
                <a:cubicBezTo>
                  <a:pt x="1104900" y="618565"/>
                  <a:pt x="1293160" y="591671"/>
                  <a:pt x="1438836" y="564777"/>
                </a:cubicBezTo>
                <a:cubicBezTo>
                  <a:pt x="1584512" y="537883"/>
                  <a:pt x="1595718" y="519953"/>
                  <a:pt x="1815353" y="470647"/>
                </a:cubicBezTo>
                <a:cubicBezTo>
                  <a:pt x="2034988" y="421341"/>
                  <a:pt x="2458571" y="347382"/>
                  <a:pt x="2756647" y="268941"/>
                </a:cubicBezTo>
                <a:cubicBezTo>
                  <a:pt x="3054723" y="190500"/>
                  <a:pt x="3329267" y="95250"/>
                  <a:pt x="360381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5" y="675965"/>
            <a:ext cx="4216112" cy="31564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39235" y="1036247"/>
            <a:ext cx="433528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Bunch length decreases </a:t>
            </a:r>
            <a:br>
              <a:rPr lang="en-US" dirty="0" smtClean="0"/>
            </a:br>
            <a:r>
              <a:rPr lang="en-US" dirty="0" smtClean="0"/>
              <a:t>but intensity </a:t>
            </a:r>
            <a:r>
              <a:rPr lang="en-US" dirty="0" smtClean="0"/>
              <a:t>also decreases</a:t>
            </a:r>
            <a:endParaRPr lang="en-US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 Power loss leveling (here for TOTEM pot)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1" y="3911417"/>
            <a:ext cx="4142113" cy="2781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7529" y="6410160"/>
            <a:ext cx="2797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True for most devices, 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7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37688" y="2402417"/>
            <a:ext cx="4931872" cy="3873000"/>
            <a:chOff x="137688" y="2402417"/>
            <a:chExt cx="4931872" cy="3873000"/>
          </a:xfrm>
        </p:grpSpPr>
        <p:pic>
          <p:nvPicPr>
            <p:cNvPr id="34" name="Content Placeholder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688" y="2764895"/>
              <a:ext cx="4689054" cy="3510522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35172" y="2402417"/>
              <a:ext cx="483438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Power </a:t>
              </a:r>
              <a:r>
                <a:rPr lang="en-GB" sz="1400" dirty="0"/>
                <a:t>spectrum for 25 ns </a:t>
              </a:r>
              <a:r>
                <a:rPr lang="en-GB" sz="1400" dirty="0" smtClean="0"/>
                <a:t>beam (cos</a:t>
              </a:r>
              <a:r>
                <a:rPr lang="en-GB" sz="1400" baseline="30000" dirty="0" smtClean="0"/>
                <a:t>2</a:t>
              </a:r>
              <a:r>
                <a:rPr lang="en-GB" sz="1400" dirty="0" smtClean="0"/>
                <a:t> distribution and 9.75 cm)</a:t>
              </a:r>
              <a:br>
                <a:rPr lang="en-GB" sz="1400" dirty="0" smtClean="0"/>
              </a:br>
              <a:r>
                <a:rPr lang="en-GB" sz="1400" dirty="0" smtClean="0"/>
                <a:t>and measured 2015 TDIs impedance </a:t>
              </a:r>
              <a:r>
                <a:rPr lang="en-GB" sz="1400" dirty="0"/>
                <a:t>vs </a:t>
              </a:r>
              <a:r>
                <a:rPr lang="en-GB" sz="1400" dirty="0" smtClean="0"/>
                <a:t>frequency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3406426" y="4320757"/>
              <a:ext cx="2438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Normalized Power spectrum </a:t>
              </a:r>
              <a:r>
                <a:rPr lang="el-GR" sz="1400" dirty="0" smtClean="0">
                  <a:solidFill>
                    <a:srgbClr val="00B050"/>
                  </a:solidFill>
                </a:rPr>
                <a:t>λ</a:t>
              </a:r>
              <a:r>
                <a:rPr lang="en-GB" sz="1400" baseline="30000" dirty="0" smtClean="0">
                  <a:solidFill>
                    <a:srgbClr val="00B050"/>
                  </a:solidFill>
                </a:rPr>
                <a:t>2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Beam induced RF heating?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865930"/>
            <a:ext cx="8749364" cy="56873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Can be computed from the impedance and the longitudinal beam spectrum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14327" y="1364639"/>
            <a:ext cx="8876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</a:t>
            </a:r>
            <a:r>
              <a:rPr lang="en-US" sz="1600" dirty="0"/>
              <a:t>lost </a:t>
            </a:r>
            <a:r>
              <a:rPr lang="en-US" sz="1600" dirty="0" smtClean="0"/>
              <a:t>by a </a:t>
            </a:r>
            <a:r>
              <a:rPr lang="en-US" sz="1600" dirty="0"/>
              <a:t>beam of </a:t>
            </a:r>
            <a:r>
              <a:rPr lang="en-US" sz="1600" dirty="0" smtClean="0"/>
              <a:t>intensity </a:t>
            </a:r>
            <a:r>
              <a:rPr lang="en-US" sz="1600" i="1" dirty="0" err="1" smtClean="0"/>
              <a:t>I</a:t>
            </a:r>
            <a:r>
              <a:rPr lang="en-US" sz="1600" i="1" baseline="-25000" dirty="0" err="1" smtClean="0"/>
              <a:t>beam</a:t>
            </a:r>
            <a:r>
              <a:rPr lang="en-US" sz="1600" i="1" dirty="0" smtClean="0"/>
              <a:t> </a:t>
            </a:r>
            <a:r>
              <a:rPr lang="en-US" sz="1600" dirty="0" smtClean="0"/>
              <a:t>and normalized power spectrum </a:t>
            </a:r>
            <a:r>
              <a:rPr lang="el-GR" sz="1600" i="1" dirty="0" smtClean="0"/>
              <a:t>λ</a:t>
            </a:r>
            <a:r>
              <a:rPr lang="en-GB" sz="1600" i="1" baseline="30000" dirty="0" smtClean="0"/>
              <a:t>2 </a:t>
            </a:r>
            <a:r>
              <a:rPr lang="en-US" sz="1600" dirty="0" smtClean="0"/>
              <a:t>in a device of longitudinal impedance </a:t>
            </a:r>
            <a:r>
              <a:rPr lang="en-US" sz="1600" i="1" dirty="0" smtClean="0"/>
              <a:t>Z</a:t>
            </a:r>
            <a:r>
              <a:rPr lang="en-US" sz="1600" i="1" baseline="-25000" dirty="0" smtClean="0"/>
              <a:t>long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494066"/>
              </p:ext>
            </p:extLst>
          </p:nvPr>
        </p:nvGraphicFramePr>
        <p:xfrm>
          <a:off x="4002648" y="1699118"/>
          <a:ext cx="4607748" cy="893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Equation" r:id="rId4" imgW="2361960" imgH="457200" progId="Equation.3">
                  <p:embed/>
                </p:oleObj>
              </mc:Choice>
              <mc:Fallback>
                <p:oleObj name="Equation" r:id="rId4" imgW="23619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648" y="1699118"/>
                        <a:ext cx="4607748" cy="8933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5273076" y="1752274"/>
            <a:ext cx="1563490" cy="721177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764413" y="1710094"/>
            <a:ext cx="948465" cy="72117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741960" y="5431181"/>
            <a:ext cx="1525656" cy="27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67616" y="5274053"/>
            <a:ext cx="190308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TDI2: Ploss ~ 2 kW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03409" y="3419674"/>
            <a:ext cx="3281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2248 bunches with 1.15 p/b, </a:t>
            </a:r>
            <a:br>
              <a:rPr lang="en-GB" dirty="0" smtClean="0"/>
            </a:br>
            <a:r>
              <a:rPr lang="en-GB" dirty="0" smtClean="0"/>
              <a:t>we would compute: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128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Beam induced RF heating?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865930"/>
            <a:ext cx="8749364" cy="56873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Can be computed from the impedance and the longitudinal beam spectrum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14327" y="1364639"/>
            <a:ext cx="8876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</a:t>
            </a:r>
            <a:r>
              <a:rPr lang="en-US" sz="1600" dirty="0"/>
              <a:t>lost </a:t>
            </a:r>
            <a:r>
              <a:rPr lang="en-US" sz="1600" dirty="0" smtClean="0"/>
              <a:t>by a </a:t>
            </a:r>
            <a:r>
              <a:rPr lang="en-US" sz="1600" dirty="0"/>
              <a:t>beam of </a:t>
            </a:r>
            <a:r>
              <a:rPr lang="en-US" sz="1600" dirty="0" smtClean="0"/>
              <a:t>intensity </a:t>
            </a:r>
            <a:r>
              <a:rPr lang="en-US" sz="1600" i="1" dirty="0" err="1" smtClean="0"/>
              <a:t>I</a:t>
            </a:r>
            <a:r>
              <a:rPr lang="en-US" sz="1600" i="1" baseline="-25000" dirty="0" err="1" smtClean="0"/>
              <a:t>beam</a:t>
            </a:r>
            <a:r>
              <a:rPr lang="en-US" sz="1600" i="1" dirty="0" smtClean="0"/>
              <a:t> </a:t>
            </a:r>
            <a:r>
              <a:rPr lang="en-US" sz="1600" dirty="0" smtClean="0"/>
              <a:t>and normalized power spectrum </a:t>
            </a:r>
            <a:r>
              <a:rPr lang="el-GR" sz="1600" i="1" dirty="0" smtClean="0"/>
              <a:t>λ</a:t>
            </a:r>
            <a:r>
              <a:rPr lang="en-GB" sz="1600" i="1" baseline="30000" dirty="0" smtClean="0"/>
              <a:t>2 </a:t>
            </a:r>
            <a:r>
              <a:rPr lang="en-US" sz="1600" dirty="0" smtClean="0"/>
              <a:t>in a device of longitudinal impedance </a:t>
            </a:r>
            <a:r>
              <a:rPr lang="en-US" sz="1600" i="1" dirty="0" smtClean="0"/>
              <a:t>Z</a:t>
            </a:r>
            <a:r>
              <a:rPr lang="en-US" sz="1600" i="1" baseline="-25000" dirty="0" smtClean="0"/>
              <a:t>long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002648" y="1699118"/>
          <a:ext cx="4607748" cy="893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9" name="Equation" r:id="rId3" imgW="2361960" imgH="457200" progId="Equation.3">
                  <p:embed/>
                </p:oleObj>
              </mc:Choice>
              <mc:Fallback>
                <p:oleObj name="Equation" r:id="rId3" imgW="23619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648" y="1699118"/>
                        <a:ext cx="4607748" cy="8933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5273076" y="1752274"/>
            <a:ext cx="1563490" cy="721177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764413" y="1710094"/>
            <a:ext cx="948465" cy="72117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198077" y="4439230"/>
            <a:ext cx="103542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67616" y="4234624"/>
            <a:ext cx="190308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TDI8: Ploss </a:t>
            </a:r>
            <a:r>
              <a:rPr lang="en-GB" dirty="0"/>
              <a:t>~</a:t>
            </a:r>
            <a:r>
              <a:rPr lang="en-GB" dirty="0" smtClean="0"/>
              <a:t> 3 kW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741960" y="5431181"/>
            <a:ext cx="1525656" cy="27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67616" y="5274053"/>
            <a:ext cx="190308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TDI2: Ploss ~ 2 kW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03409" y="3419674"/>
            <a:ext cx="3281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2248 bunches with 1.15 p/b, </a:t>
            </a:r>
            <a:br>
              <a:rPr lang="en-GB" dirty="0" smtClean="0"/>
            </a:br>
            <a:r>
              <a:rPr lang="en-GB" dirty="0" smtClean="0"/>
              <a:t>we would compute:  </a:t>
            </a:r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138150" y="2402417"/>
            <a:ext cx="4931410" cy="3857196"/>
            <a:chOff x="138150" y="2402417"/>
            <a:chExt cx="4931410" cy="385719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150" y="2764895"/>
              <a:ext cx="4667945" cy="349471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35172" y="2402417"/>
              <a:ext cx="483438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Power </a:t>
              </a:r>
              <a:r>
                <a:rPr lang="en-GB" sz="1400" dirty="0"/>
                <a:t>spectrum for 25 ns </a:t>
              </a:r>
              <a:r>
                <a:rPr lang="en-GB" sz="1400" dirty="0" smtClean="0"/>
                <a:t>beam (cos</a:t>
              </a:r>
              <a:r>
                <a:rPr lang="en-GB" sz="1400" baseline="30000" dirty="0" smtClean="0"/>
                <a:t>2</a:t>
              </a:r>
              <a:r>
                <a:rPr lang="en-GB" sz="1400" dirty="0" smtClean="0"/>
                <a:t> distribution and 9.75 cm)</a:t>
              </a:r>
              <a:br>
                <a:rPr lang="en-GB" sz="1400" dirty="0" smtClean="0"/>
              </a:br>
              <a:r>
                <a:rPr lang="en-GB" sz="1400" dirty="0" smtClean="0"/>
                <a:t>and measured 2015 TDIs impedance </a:t>
              </a:r>
              <a:r>
                <a:rPr lang="en-GB" sz="1400" dirty="0"/>
                <a:t>vs </a:t>
              </a:r>
              <a:r>
                <a:rPr lang="en-GB" sz="1400" dirty="0" smtClean="0"/>
                <a:t>frequency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3406426" y="4320757"/>
              <a:ext cx="2438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Normalized Power spectrum </a:t>
              </a:r>
              <a:r>
                <a:rPr lang="el-GR" sz="1400" dirty="0" smtClean="0">
                  <a:solidFill>
                    <a:srgbClr val="00B050"/>
                  </a:solidFill>
                </a:rPr>
                <a:t>λ</a:t>
              </a:r>
              <a:r>
                <a:rPr lang="en-GB" sz="1400" baseline="30000" dirty="0" smtClean="0">
                  <a:solidFill>
                    <a:srgbClr val="00B050"/>
                  </a:solidFill>
                </a:rPr>
                <a:t>2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78578" y="6194872"/>
            <a:ext cx="850720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Depending on available cooling at the location of the dissipated power, could lead to problems or not</a:t>
            </a:r>
          </a:p>
          <a:p>
            <a:r>
              <a:rPr lang="en-GB" sz="1600" dirty="0" smtClean="0"/>
              <a:t>(e.g. outgassing, structural issues)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679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Recap on beam induced RF heating</a:t>
            </a:r>
          </a:p>
          <a:p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eminder of issues before LS1</a:t>
            </a:r>
          </a:p>
          <a:p>
            <a:r>
              <a:rPr lang="en-GB" dirty="0" smtClean="0"/>
              <a:t>Situation in 2015</a:t>
            </a:r>
          </a:p>
          <a:p>
            <a:r>
              <a:rPr lang="en-GB" dirty="0" smtClean="0"/>
              <a:t>Outlook for 2016</a:t>
            </a:r>
          </a:p>
          <a:p>
            <a:r>
              <a:rPr lang="en-GB" dirty="0" smtClean="0"/>
              <a:t>Proposed actions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16AA-E132-40F0-8C1C-FA6B48B4A2B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69" y="108893"/>
            <a:ext cx="5576484" cy="792088"/>
          </a:xfrm>
        </p:spPr>
        <p:txBody>
          <a:bodyPr>
            <a:noAutofit/>
          </a:bodyPr>
          <a:lstStyle/>
          <a:p>
            <a:r>
              <a:rPr lang="en-US" sz="2400" dirty="0" smtClean="0"/>
              <a:t>Reminder: heating issues in LHC before LS1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FA29-5978-4429-A2BB-11DFB34764F3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2518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680" y="844756"/>
            <a:ext cx="2436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vacuum modules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 Design not robust</a:t>
            </a:r>
            <a:endParaRPr lang="en-US" sz="1600" dirty="0" smtClean="0"/>
          </a:p>
          <a:p>
            <a:endParaRPr lang="en-GB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68701"/>
            <a:ext cx="3392908" cy="19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96401" y="841845"/>
            <a:ext cx="27097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injection collimators</a:t>
            </a:r>
          </a:p>
          <a:p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Design not robust</a:t>
            </a:r>
            <a:endParaRPr lang="en-US" sz="1600" dirty="0"/>
          </a:p>
          <a:p>
            <a:endParaRPr lang="en-US" sz="1600" dirty="0" smtClean="0"/>
          </a:p>
        </p:txBody>
      </p:sp>
      <p:pic>
        <p:nvPicPr>
          <p:cNvPr id="9" name="Picture 8" descr="Kickers5.jpg"/>
          <p:cNvPicPr>
            <a:picLocks noChangeAspect="1"/>
          </p:cNvPicPr>
          <p:nvPr/>
        </p:nvPicPr>
        <p:blipFill rotWithShape="1">
          <a:blip r:embed="rId4" cstate="print"/>
          <a:srcRect l="39290" t="26870" b="19865"/>
          <a:stretch/>
        </p:blipFill>
        <p:spPr>
          <a:xfrm>
            <a:off x="214582" y="4454430"/>
            <a:ext cx="2881820" cy="1753579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Box 9"/>
          <p:cNvSpPr txBox="1"/>
          <p:nvPr/>
        </p:nvSpPr>
        <p:spPr>
          <a:xfrm>
            <a:off x="113269" y="3871570"/>
            <a:ext cx="3174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injection kicker </a:t>
            </a:r>
            <a:r>
              <a:rPr lang="en-US" sz="1600" dirty="0" smtClean="0">
                <a:solidFill>
                  <a:srgbClr val="FF0000"/>
                </a:solidFill>
              </a:rPr>
              <a:t>delays injection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 Non conformity</a:t>
            </a:r>
            <a:endParaRPr lang="en-US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734424" y="-5063"/>
            <a:ext cx="3330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Damaged</a:t>
            </a:r>
            <a:r>
              <a:rPr lang="en-US" sz="1600" dirty="0" smtClean="0"/>
              <a:t> synchrotron light monitor </a:t>
            </a:r>
            <a:r>
              <a:rPr lang="en-US" sz="1600" dirty="0" smtClean="0">
                <a:sym typeface="Wingdings" panose="05000000000000000000" pitchFamily="2" charset="2"/>
              </a:rPr>
              <a:t> Design not robust</a:t>
            </a:r>
            <a:endParaRPr lang="en-US" sz="16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3175789" y="3398544"/>
            <a:ext cx="30615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 collimators reached  </a:t>
            </a:r>
            <a:br>
              <a:rPr lang="en-US" sz="1600" dirty="0" smtClean="0"/>
            </a:br>
            <a:r>
              <a:rPr lang="en-US" sz="1600" dirty="0" smtClean="0"/>
              <a:t>temperature interlock </a:t>
            </a:r>
            <a:r>
              <a:rPr lang="en-US" sz="1600" dirty="0" smtClean="0">
                <a:solidFill>
                  <a:srgbClr val="FF0000"/>
                </a:solidFill>
              </a:rPr>
              <a:t>dump levels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Cooling non conformity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Spurious temperature readings</a:t>
            </a:r>
            <a:endParaRPr lang="en-US" sz="16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6326695" y="2021198"/>
            <a:ext cx="2571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ATLAS-ALFA detector </a:t>
            </a:r>
            <a:r>
              <a:rPr lang="en-US" sz="1600" dirty="0" smtClean="0">
                <a:solidFill>
                  <a:srgbClr val="FF0000"/>
                </a:solidFill>
              </a:rPr>
              <a:t>almost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reached damage leve</a:t>
            </a:r>
            <a:r>
              <a:rPr lang="en-US" sz="1600" dirty="0" smtClean="0"/>
              <a:t>l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 Design not robust</a:t>
            </a:r>
            <a:endParaRPr lang="en-US" sz="16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228184" y="4073128"/>
            <a:ext cx="30465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One single cryogenic module (Q6R5) has </a:t>
            </a:r>
            <a:r>
              <a:rPr lang="en-GB" sz="1600" dirty="0">
                <a:solidFill>
                  <a:srgbClr val="FF0000"/>
                </a:solidFill>
              </a:rPr>
              <a:t>no </a:t>
            </a:r>
            <a:r>
              <a:rPr lang="en-GB" sz="1600" dirty="0" smtClean="0">
                <a:solidFill>
                  <a:srgbClr val="FF0000"/>
                </a:solidFill>
              </a:rPr>
              <a:t>margin for cooling, </a:t>
            </a:r>
            <a:r>
              <a:rPr lang="en-GB" sz="1600" dirty="0" smtClean="0"/>
              <a:t>likely linked to </a:t>
            </a:r>
            <a:r>
              <a:rPr lang="en-GB" sz="1600" dirty="0" smtClean="0">
                <a:solidFill>
                  <a:srgbClr val="FF0000"/>
                </a:solidFill>
              </a:rPr>
              <a:t>TOTEM outgassing</a:t>
            </a:r>
            <a:r>
              <a:rPr lang="en-GB" sz="1600" dirty="0" smtClean="0"/>
              <a:t>.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 TOTEM ferrite not baked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7412" name="Picture 4" descr="http://cdsweb.cern.ch/record/39110/files/9705015_05.jpe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7" b="28520"/>
          <a:stretch/>
        </p:blipFill>
        <p:spPr bwMode="auto">
          <a:xfrm>
            <a:off x="6258858" y="5190048"/>
            <a:ext cx="1689629" cy="126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r="50896"/>
          <a:stretch/>
        </p:blipFill>
        <p:spPr>
          <a:xfrm>
            <a:off x="6406024" y="548589"/>
            <a:ext cx="1702610" cy="14481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59446" b="8058"/>
          <a:stretch/>
        </p:blipFill>
        <p:spPr>
          <a:xfrm>
            <a:off x="7735732" y="525763"/>
            <a:ext cx="1406181" cy="1331425"/>
          </a:xfrm>
          <a:prstGeom prst="rect">
            <a:avLst/>
          </a:prstGeom>
        </p:spPr>
      </p:pic>
      <p:pic>
        <p:nvPicPr>
          <p:cNvPr id="20" name="Picture 2" descr="https://wikis.web.cern.ch/wikis/download/attachments/18482785/worddavf05eb0f487f57e699590ac95614284b2.png?version=1&amp;modificationDate=1304950638000&amp;api=v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772" y="4454430"/>
            <a:ext cx="2908300" cy="195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hedberg.web.cern.ch/hedberg/home/alfa/alfa_2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247" y="2841938"/>
            <a:ext cx="1374043" cy="132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9501" y="5245725"/>
            <a:ext cx="1483533" cy="111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415427"/>
              </p:ext>
            </p:extLst>
          </p:nvPr>
        </p:nvGraphicFramePr>
        <p:xfrm>
          <a:off x="287524" y="690184"/>
          <a:ext cx="8568951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676"/>
                <a:gridCol w="1498186"/>
                <a:gridCol w="816870"/>
                <a:gridCol w="1060156"/>
                <a:gridCol w="2192292"/>
                <a:gridCol w="1688771"/>
              </a:tblGrid>
              <a:tr h="24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2016</a:t>
                      </a:r>
                      <a:endParaRPr lang="en-US" sz="14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Vacuum module VMTSA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removed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TDI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dirty="0" smtClean="0">
                          <a:solidFill>
                            <a:schemeClr val="bg1"/>
                          </a:solidFill>
                        </a:rPr>
                        <a:t>Beam screen reinforced,</a:t>
                      </a:r>
                      <a:r>
                        <a:rPr lang="en-US" sz="1400" u="none" strike="noStrik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strike="sngStrike" baseline="0" dirty="0" smtClean="0">
                          <a:solidFill>
                            <a:schemeClr val="bg1"/>
                          </a:solidFill>
                        </a:rPr>
                        <a:t>copper coating on the jaw</a:t>
                      </a:r>
                      <a:endParaRPr lang="en-US" sz="140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should solve problems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 screen upgrade and non conformity solved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Collimators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umps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 TCTVB removed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Non conformity solved.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TCTVB removed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TOTEM/Q6R5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Beam screen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Regulation</a:t>
                      </a:r>
                      <a:r>
                        <a:rPr lang="en-US" sz="1400" baseline="0" dirty="0" smtClean="0"/>
                        <a:t> at the limit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Valve upgrade + new TOTEM design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ATLAS-ALFA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of 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design + cooling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BSRT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Damage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New design + cooling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BGI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vacuum increase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56EB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be</a:t>
                      </a:r>
                      <a:r>
                        <a:rPr lang="en-US" sz="1400" baseline="0" dirty="0" smtClean="0"/>
                        <a:t> followed up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be followed up</a:t>
                      </a:r>
                      <a:endParaRPr lang="en-US" sz="14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979964" y="563184"/>
            <a:ext cx="3876512" cy="534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1064"/>
            <a:ext cx="8229600" cy="459605"/>
          </a:xfrm>
        </p:spPr>
        <p:txBody>
          <a:bodyPr>
            <a:noAutofit/>
          </a:bodyPr>
          <a:lstStyle/>
          <a:p>
            <a:r>
              <a:rPr lang="en-US" sz="2800" dirty="0" smtClean="0"/>
              <a:t>Summary table of heating </a:t>
            </a:r>
            <a:r>
              <a:rPr lang="en-US" sz="2800" dirty="0"/>
              <a:t>issues in LHC before LS1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25332" y="5877272"/>
            <a:ext cx="878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Damaged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825332" y="6080433"/>
            <a:ext cx="1483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Limited </a:t>
            </a:r>
            <a:r>
              <a:rPr lang="en-US" sz="1400" dirty="0" smtClean="0"/>
              <a:t>operation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393284" y="5936233"/>
            <a:ext cx="360040" cy="15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393284" y="6138626"/>
            <a:ext cx="360040" cy="1576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393284" y="6354650"/>
            <a:ext cx="360040" cy="1576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25332" y="6276528"/>
            <a:ext cx="239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Worry that can limit operation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6393284" y="6583721"/>
            <a:ext cx="360040" cy="1576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25332" y="6505599"/>
            <a:ext cx="1137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Was fine </a:t>
            </a:r>
            <a:r>
              <a:rPr lang="en-US" sz="1400" dirty="0" smtClean="0"/>
              <a:t>fine</a:t>
            </a:r>
            <a:endParaRPr lang="en-GB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623050" y="6356351"/>
            <a:ext cx="2057400" cy="365125"/>
          </a:xfrm>
        </p:spPr>
        <p:txBody>
          <a:bodyPr/>
          <a:lstStyle/>
          <a:p>
            <a:fld id="{B36B98FB-BAF9-440A-BFBB-F3E818313D31}" type="slidenum">
              <a:rPr lang="en-GB" smtClean="0"/>
              <a:t>9</a:t>
            </a:fld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47049" y="5172670"/>
            <a:ext cx="899489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Beam induced heating: major LHC limitation before LS1.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A lot of effort invested by equipment groups before and during LS1 to mitigate these </a:t>
            </a:r>
            <a:r>
              <a:rPr lang="en-US" dirty="0" smtClean="0">
                <a:sym typeface="Wingdings" pitchFamily="2" charset="2"/>
              </a:rPr>
              <a:t>issues</a:t>
            </a:r>
            <a:endParaRPr lang="en-US" dirty="0" smtClean="0"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7524" y="4614203"/>
            <a:ext cx="5015996" cy="526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2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9291</TotalTime>
  <Words>2123</Words>
  <Application>Microsoft Office PowerPoint</Application>
  <PresentationFormat>On-screen Show (4:3)</PresentationFormat>
  <Paragraphs>569</Paragraphs>
  <Slides>44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Calibri Light</vt:lpstr>
      <vt:lpstr>Wingdings</vt:lpstr>
      <vt:lpstr>Office Theme</vt:lpstr>
      <vt:lpstr>Equation</vt:lpstr>
      <vt:lpstr>Beam induced RF heating…  …including TDI</vt:lpstr>
      <vt:lpstr>Main questions for this talk</vt:lpstr>
      <vt:lpstr>Agenda</vt:lpstr>
      <vt:lpstr>Beam induced RF heating?</vt:lpstr>
      <vt:lpstr>Beam induced RF heating?</vt:lpstr>
      <vt:lpstr>Beam induced RF heating?</vt:lpstr>
      <vt:lpstr>Agenda</vt:lpstr>
      <vt:lpstr>Reminder: heating issues in LHC before LS1</vt:lpstr>
      <vt:lpstr>Summary table of heating issues in LHC before LS1</vt:lpstr>
      <vt:lpstr>Agenda</vt:lpstr>
      <vt:lpstr>Summary table</vt:lpstr>
      <vt:lpstr>Agenda</vt:lpstr>
      <vt:lpstr>Situation of beam induced heating in 2015</vt:lpstr>
      <vt:lpstr>2012 vs 2015: ATLAS-ALFA Roman pots</vt:lpstr>
      <vt:lpstr>Situation of beam induced heating in 2015</vt:lpstr>
      <vt:lpstr>2012 vs 2015: injection kicker MKI</vt:lpstr>
      <vt:lpstr>Agenda</vt:lpstr>
      <vt:lpstr>TDI issues</vt:lpstr>
      <vt:lpstr>TDI issues</vt:lpstr>
      <vt:lpstr>TDI issues</vt:lpstr>
      <vt:lpstr>TDIs: what about 2016?</vt:lpstr>
      <vt:lpstr>Agenda</vt:lpstr>
      <vt:lpstr>Heating monitoring in 2015</vt:lpstr>
      <vt:lpstr>Heating monitoring in 2015</vt:lpstr>
      <vt:lpstr>Agenda</vt:lpstr>
      <vt:lpstr>Impact of bunch length reduction during the fill: </vt:lpstr>
      <vt:lpstr>No adverse effect of bunch length reduction?</vt:lpstr>
      <vt:lpstr>Agenda</vt:lpstr>
      <vt:lpstr>Heating issues in LHC before LS1</vt:lpstr>
      <vt:lpstr>Main questions for this talk</vt:lpstr>
      <vt:lpstr>Agenda</vt:lpstr>
      <vt:lpstr>Recommendations for 2016</vt:lpstr>
      <vt:lpstr>PowerPoint Presentation</vt:lpstr>
      <vt:lpstr>Beam screen heat load from impedance (LHC and HL-LHC)</vt:lpstr>
      <vt:lpstr>Beam screen heat load from impedance (LHC and HL-LHC)</vt:lpstr>
      <vt:lpstr>References</vt:lpstr>
      <vt:lpstr>ATLAS instantaneous luminosity with longitudinal instabilities</vt:lpstr>
      <vt:lpstr>Effect of bunch length levelling on integrated luminosity</vt:lpstr>
      <vt:lpstr>Effect of bunch length levelling on integrated luminosity</vt:lpstr>
      <vt:lpstr>PowerPoint Presentation</vt:lpstr>
      <vt:lpstr>PowerPoint Presentation</vt:lpstr>
      <vt:lpstr>PowerPoint Presentation</vt:lpstr>
      <vt:lpstr>PowerPoint Presentation</vt:lpstr>
      <vt:lpstr>Impact of bunch length on beam induced heating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164</cp:revision>
  <dcterms:created xsi:type="dcterms:W3CDTF">2016-01-08T17:23:39Z</dcterms:created>
  <dcterms:modified xsi:type="dcterms:W3CDTF">2016-01-25T14:52:45Z</dcterms:modified>
</cp:coreProperties>
</file>