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22"/>
  </p:notesMasterIdLst>
  <p:handoutMasterIdLst>
    <p:handoutMasterId r:id="rId23"/>
  </p:handoutMasterIdLst>
  <p:sldIdLst>
    <p:sldId id="259" r:id="rId2"/>
    <p:sldId id="260" r:id="rId3"/>
    <p:sldId id="261" r:id="rId4"/>
    <p:sldId id="263" r:id="rId5"/>
    <p:sldId id="265" r:id="rId6"/>
    <p:sldId id="266" r:id="rId7"/>
    <p:sldId id="267" r:id="rId8"/>
    <p:sldId id="268" r:id="rId9"/>
    <p:sldId id="280" r:id="rId10"/>
    <p:sldId id="270" r:id="rId11"/>
    <p:sldId id="271" r:id="rId12"/>
    <p:sldId id="272" r:id="rId13"/>
    <p:sldId id="269" r:id="rId14"/>
    <p:sldId id="275" r:id="rId15"/>
    <p:sldId id="279" r:id="rId16"/>
    <p:sldId id="274" r:id="rId17"/>
    <p:sldId id="281" r:id="rId18"/>
    <p:sldId id="277" r:id="rId19"/>
    <p:sldId id="276" r:id="rId20"/>
    <p:sldId id="273" r:id="rId21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9" autoAdjust="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102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229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756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Some resonance</a:t>
            </a:r>
            <a:r>
              <a:rPr lang="en-GB" baseline="0" dirty="0" smtClean="0"/>
              <a:t> lines have been shown already to lead to losses.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855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52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798776" y="6185412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0518F8F9-D027-4FE8-87AB-87D4C3C02DAB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tiff"/><Relationship Id="rId4" Type="http://schemas.openxmlformats.org/officeDocument/2006/relationships/image" Target="../media/image19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tif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2015 Progress – Understanding LEIR limitation 1</a:t>
            </a:r>
            <a:endParaRPr lang="en-GB" dirty="0"/>
          </a:p>
        </p:txBody>
      </p:sp>
      <p:pic>
        <p:nvPicPr>
          <p:cNvPr id="4" name="Picture 3" descr="BCT_long_blow_up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7" t="4762" r="6085"/>
          <a:stretch/>
        </p:blipFill>
        <p:spPr>
          <a:xfrm>
            <a:off x="192135" y="1338056"/>
            <a:ext cx="5848915" cy="3980357"/>
          </a:xfrm>
          <a:prstGeom prst="rect">
            <a:avLst/>
          </a:prstGeom>
        </p:spPr>
      </p:pic>
      <p:pic>
        <p:nvPicPr>
          <p:cNvPr id="5" name="Picture 4" descr="Untitled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3"/>
          <a:stretch/>
        </p:blipFill>
        <p:spPr>
          <a:xfrm>
            <a:off x="5053710" y="2259715"/>
            <a:ext cx="3242993" cy="3242682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6" name="Picture 5" descr="Untitled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3"/>
          <a:stretch/>
        </p:blipFill>
        <p:spPr>
          <a:xfrm>
            <a:off x="5334000" y="1861567"/>
            <a:ext cx="3242993" cy="3242682"/>
          </a:xfrm>
          <a:prstGeom prst="rect">
            <a:avLst/>
          </a:prstGeom>
          <a:ln w="25400">
            <a:solidFill>
              <a:srgbClr val="008000"/>
            </a:solidFill>
          </a:ln>
        </p:spPr>
      </p:pic>
      <p:pic>
        <p:nvPicPr>
          <p:cNvPr id="7" name="Picture 6" descr="Untitled.tif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3"/>
          <a:stretch/>
        </p:blipFill>
        <p:spPr>
          <a:xfrm>
            <a:off x="5624287" y="1474519"/>
            <a:ext cx="3242993" cy="3242682"/>
          </a:xfrm>
          <a:prstGeom prst="rect">
            <a:avLst/>
          </a:prstGeom>
          <a:ln w="25400">
            <a:solidFill>
              <a:srgbClr val="0000FF"/>
            </a:solidFill>
          </a:ln>
        </p:spPr>
      </p:pic>
      <p:sp>
        <p:nvSpPr>
          <p:cNvPr id="8" name="Text Placeholder 2"/>
          <p:cNvSpPr txBox="1">
            <a:spLocks/>
          </p:cNvSpPr>
          <p:nvPr/>
        </p:nvSpPr>
        <p:spPr>
          <a:xfrm>
            <a:off x="203199" y="6035524"/>
            <a:ext cx="8763034" cy="6654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 smtClean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203200" y="5730449"/>
            <a:ext cx="8763034" cy="109750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err="1" smtClean="0"/>
              <a:t>Iso</a:t>
            </a:r>
            <a:r>
              <a:rPr lang="en-US" dirty="0" smtClean="0"/>
              <a:t>-adiabatic capture in single/double RF with and without gun modulation (longitudinal blow-up)</a:t>
            </a:r>
          </a:p>
          <a:p>
            <a:pPr lvl="1"/>
            <a:r>
              <a:rPr lang="en-US" dirty="0" smtClean="0"/>
              <a:t>Clear dependence of losses on line charge density</a:t>
            </a:r>
          </a:p>
          <a:p>
            <a:pPr lvl="1"/>
            <a:r>
              <a:rPr lang="en-US" dirty="0" smtClean="0"/>
              <a:t>Highest intensities achieved with flat bunch profile in double harmonic (hollow distribution)</a:t>
            </a:r>
          </a:p>
          <a:p>
            <a:pPr lvl="1"/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643306" y="3345179"/>
            <a:ext cx="18875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Total Charge x10</a:t>
            </a:r>
            <a:r>
              <a:rPr lang="en-GB" baseline="30000" dirty="0" smtClean="0"/>
              <a:t>10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8970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2015 Progress – Understanding LEIR limitation 1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03200" y="1143001"/>
            <a:ext cx="8763034" cy="5623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Accumulation</a:t>
            </a:r>
          </a:p>
          <a:p>
            <a:pPr lvl="1"/>
            <a:r>
              <a:rPr lang="en-US" smtClean="0"/>
              <a:t>Space charge tune spread increases along with injections and cooling</a:t>
            </a:r>
            <a:endParaRPr lang="en-US" dirty="0" smtClean="0"/>
          </a:p>
        </p:txBody>
      </p:sp>
      <p:pic>
        <p:nvPicPr>
          <p:cNvPr id="5" name="Picture 4" descr="2015.12.03.01.35.55.992_6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27"/>
          <a:stretch/>
        </p:blipFill>
        <p:spPr>
          <a:xfrm>
            <a:off x="92360" y="2670112"/>
            <a:ext cx="9144000" cy="3793040"/>
          </a:xfrm>
          <a:prstGeom prst="rect">
            <a:avLst/>
          </a:prstGeom>
        </p:spPr>
      </p:pic>
      <p:sp>
        <p:nvSpPr>
          <p:cNvPr id="7" name="Isosceles Triangle 6"/>
          <p:cNvSpPr/>
          <p:nvPr/>
        </p:nvSpPr>
        <p:spPr>
          <a:xfrm rot="13800000">
            <a:off x="6594242" y="4747640"/>
            <a:ext cx="311949" cy="334197"/>
          </a:xfrm>
          <a:prstGeom prst="triangle">
            <a:avLst>
              <a:gd name="adj" fmla="val 42857"/>
            </a:avLst>
          </a:prstGeom>
          <a:solidFill>
            <a:srgbClr val="F802B8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42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2015 Progress – Understanding LEIR limitation 1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03200" y="1016001"/>
            <a:ext cx="8763034" cy="5623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Accumulation</a:t>
            </a:r>
          </a:p>
          <a:p>
            <a:pPr lvl="1"/>
            <a:r>
              <a:rPr lang="en-US" sz="1800" dirty="0"/>
              <a:t>Space charge tune spread increases along with injections and </a:t>
            </a:r>
            <a:r>
              <a:rPr lang="en-US" sz="1800" dirty="0" smtClean="0"/>
              <a:t>cooling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Capture</a:t>
            </a:r>
          </a:p>
          <a:p>
            <a:pPr lvl="1"/>
            <a:r>
              <a:rPr lang="en-US" sz="1800" dirty="0"/>
              <a:t>Space charge tune spread increases (~ factor 2) and particles are pushed onto </a:t>
            </a:r>
            <a:r>
              <a:rPr lang="en-US" sz="1800" dirty="0" err="1"/>
              <a:t>betatron</a:t>
            </a:r>
            <a:r>
              <a:rPr lang="en-US" sz="1800" dirty="0"/>
              <a:t> resonances </a:t>
            </a:r>
            <a:r>
              <a:rPr lang="en-US" sz="1800" dirty="0">
                <a:sym typeface="Wingdings"/>
              </a:rPr>
              <a:t> e</a:t>
            </a:r>
            <a:r>
              <a:rPr lang="en-US" sz="1800" dirty="0"/>
              <a:t>mittance blow-up and </a:t>
            </a:r>
            <a:r>
              <a:rPr lang="en-US" sz="1800" dirty="0" smtClean="0"/>
              <a:t>losses.</a:t>
            </a:r>
            <a:endParaRPr lang="en-US" sz="1800" dirty="0"/>
          </a:p>
        </p:txBody>
      </p:sp>
      <p:pic>
        <p:nvPicPr>
          <p:cNvPr id="6" name="Picture 5" descr="2015.12.03.01.35.55.992_7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27"/>
          <a:stretch/>
        </p:blipFill>
        <p:spPr>
          <a:xfrm>
            <a:off x="0" y="2810960"/>
            <a:ext cx="9144000" cy="3793040"/>
          </a:xfrm>
          <a:prstGeom prst="rect">
            <a:avLst/>
          </a:prstGeom>
        </p:spPr>
      </p:pic>
      <p:sp>
        <p:nvSpPr>
          <p:cNvPr id="8" name="Diamond 7"/>
          <p:cNvSpPr/>
          <p:nvPr/>
        </p:nvSpPr>
        <p:spPr>
          <a:xfrm rot="3412912">
            <a:off x="6211311" y="4398619"/>
            <a:ext cx="512487" cy="1407058"/>
          </a:xfrm>
          <a:prstGeom prst="diamond">
            <a:avLst/>
          </a:prstGeom>
          <a:solidFill>
            <a:srgbClr val="FB02BB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Untitled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0"/>
          <a:stretch/>
        </p:blipFill>
        <p:spPr>
          <a:xfrm>
            <a:off x="203200" y="3796302"/>
            <a:ext cx="2433031" cy="2440238"/>
          </a:xfrm>
          <a:prstGeom prst="rect">
            <a:avLst/>
          </a:prstGeom>
          <a:ln w="25400">
            <a:solidFill>
              <a:srgbClr val="F802B8"/>
            </a:solidFill>
          </a:ln>
        </p:spPr>
      </p:pic>
    </p:spTree>
    <p:extLst>
      <p:ext uri="{BB962C8B-B14F-4D97-AF65-F5344CB8AC3E}">
        <p14:creationId xmlns:p14="http://schemas.microsoft.com/office/powerpoint/2010/main" val="126256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YETS 2015-16 : What is happening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68028" y="4781928"/>
            <a:ext cx="8763034" cy="206619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Improvements in instrumentation: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Changes to intensity (Linac3) and profile (transfer line) and low </a:t>
            </a:r>
            <a:r>
              <a:rPr lang="en-GB" sz="1800" dirty="0" err="1" smtClean="0"/>
              <a:t>Linac</a:t>
            </a:r>
            <a:r>
              <a:rPr lang="en-GB" sz="1800" dirty="0" smtClean="0"/>
              <a:t> energy emittance measurement hardware.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More Transverse feedback signals to be available.</a:t>
            </a:r>
          </a:p>
          <a:p>
            <a:pPr marL="342900" lvl="1" indent="-342900">
              <a:spcBef>
                <a:spcPct val="20000"/>
              </a:spcBef>
              <a:buSzTx/>
              <a:buFont typeface="Arial" panose="020B0604020202020204" pitchFamily="34" charset="0"/>
              <a:buChar char="•"/>
            </a:pPr>
            <a:r>
              <a:rPr lang="en-GB" sz="1800" dirty="0"/>
              <a:t>Open the LEIR extraction </a:t>
            </a:r>
            <a:r>
              <a:rPr lang="en-GB" sz="1800" dirty="0" smtClean="0"/>
              <a:t>sector </a:t>
            </a:r>
            <a:r>
              <a:rPr lang="en-GB" sz="1800" dirty="0"/>
              <a:t>to look for </a:t>
            </a:r>
            <a:r>
              <a:rPr lang="en-GB" sz="1800" dirty="0" smtClean="0"/>
              <a:t>an obstacle </a:t>
            </a:r>
            <a:r>
              <a:rPr lang="en-GB" sz="1800" dirty="0"/>
              <a:t>that required a large bump to be created in 2015.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endParaRPr lang="en-GB" sz="1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14812"/>
          <a:stretch/>
        </p:blipFill>
        <p:spPr>
          <a:xfrm>
            <a:off x="5510953" y="1765043"/>
            <a:ext cx="3518648" cy="23233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1033497"/>
            <a:ext cx="5609491" cy="3747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/>
                <a:cs typeface="Arial"/>
              </a:rPr>
              <a:t>Baseline implementations, towards more intensity:</a:t>
            </a:r>
          </a:p>
          <a:p>
            <a:pPr marL="814500" lvl="1" indent="-342900">
              <a:spcBef>
                <a:spcPts val="1080"/>
              </a:spcBef>
              <a:buClr>
                <a:srgbClr val="0055A0"/>
              </a:buClr>
              <a:buSzPct val="70000"/>
              <a:buFont typeface="Arial" panose="020B0604020202020204" pitchFamily="34" charset="0"/>
              <a:buChar char="•"/>
            </a:pPr>
            <a:r>
              <a:rPr lang="en-GB" dirty="0">
                <a:latin typeface="Arial"/>
                <a:cs typeface="Arial"/>
              </a:rPr>
              <a:t>Upgrade of power convertors in Linac3 and transfer </a:t>
            </a:r>
            <a:r>
              <a:rPr lang="en-GB" dirty="0" smtClean="0">
                <a:latin typeface="Arial"/>
                <a:cs typeface="Arial"/>
              </a:rPr>
              <a:t>line, magnet thermal interlocks, </a:t>
            </a:r>
            <a:r>
              <a:rPr lang="en-GB" dirty="0">
                <a:latin typeface="Arial"/>
                <a:cs typeface="Arial"/>
              </a:rPr>
              <a:t>and </a:t>
            </a:r>
            <a:r>
              <a:rPr lang="en-GB" dirty="0" err="1">
                <a:latin typeface="Arial"/>
                <a:cs typeface="Arial"/>
              </a:rPr>
              <a:t>Linac</a:t>
            </a:r>
            <a:r>
              <a:rPr lang="en-GB" dirty="0">
                <a:latin typeface="Arial"/>
                <a:cs typeface="Arial"/>
              </a:rPr>
              <a:t> RF to allow 100ms spaced injections into LEIR in </a:t>
            </a:r>
            <a:r>
              <a:rPr lang="en-GB" dirty="0" smtClean="0">
                <a:latin typeface="Arial"/>
                <a:cs typeface="Arial"/>
              </a:rPr>
              <a:t>2016</a:t>
            </a:r>
            <a:r>
              <a:rPr lang="en-GB" dirty="0">
                <a:latin typeface="Arial"/>
                <a:cs typeface="Arial"/>
              </a:rPr>
              <a:t>.</a:t>
            </a:r>
            <a:r>
              <a:rPr lang="en-GB" dirty="0" smtClean="0">
                <a:latin typeface="Arial"/>
                <a:cs typeface="Arial"/>
              </a:rPr>
              <a:t> </a:t>
            </a:r>
            <a:r>
              <a:rPr lang="en-GB" dirty="0">
                <a:latin typeface="Arial"/>
                <a:cs typeface="Arial"/>
              </a:rPr>
              <a:t>The schedule for these is advanced to take advantage of the 2016 </a:t>
            </a:r>
            <a:r>
              <a:rPr lang="en-GB" dirty="0" err="1">
                <a:latin typeface="Arial"/>
                <a:cs typeface="Arial"/>
              </a:rPr>
              <a:t>Pb</a:t>
            </a:r>
            <a:r>
              <a:rPr lang="en-GB" dirty="0">
                <a:latin typeface="Arial"/>
                <a:cs typeface="Arial"/>
              </a:rPr>
              <a:t> </a:t>
            </a:r>
            <a:r>
              <a:rPr lang="en-GB" dirty="0" smtClean="0">
                <a:latin typeface="Arial"/>
                <a:cs typeface="Arial"/>
              </a:rPr>
              <a:t>running.</a:t>
            </a:r>
            <a:endParaRPr lang="en-GB" dirty="0">
              <a:latin typeface="Arial"/>
              <a:cs typeface="Arial"/>
            </a:endParaRPr>
          </a:p>
          <a:p>
            <a:pPr marL="1271700" lvl="2" indent="-342900">
              <a:spcBef>
                <a:spcPts val="1080"/>
              </a:spcBef>
              <a:buClr>
                <a:srgbClr val="0055A0"/>
              </a:buClr>
              <a:buSzPct val="70000"/>
              <a:buFont typeface="Arial" panose="020B0604020202020204" pitchFamily="34" charset="0"/>
              <a:buChar char="•"/>
            </a:pPr>
            <a:r>
              <a:rPr lang="en-GB" sz="1600" dirty="0">
                <a:latin typeface="Arial"/>
                <a:cs typeface="Arial"/>
              </a:rPr>
              <a:t>Caveat: Available for testing but not for production until consolidation of </a:t>
            </a:r>
            <a:r>
              <a:rPr lang="en-GB" sz="1600" dirty="0" err="1">
                <a:latin typeface="Arial"/>
                <a:cs typeface="Arial"/>
              </a:rPr>
              <a:t>Linac</a:t>
            </a:r>
            <a:r>
              <a:rPr lang="en-GB" sz="1600" dirty="0">
                <a:latin typeface="Arial"/>
                <a:cs typeface="Arial"/>
              </a:rPr>
              <a:t> hall ventilation in LS2.</a:t>
            </a:r>
          </a:p>
          <a:p>
            <a:pPr marL="814500" lvl="1" indent="-342900">
              <a:spcBef>
                <a:spcPts val="1080"/>
              </a:spcBef>
              <a:buClr>
                <a:srgbClr val="0055A0"/>
              </a:buClr>
              <a:buSzPct val="70000"/>
              <a:buFont typeface="Arial" panose="020B0604020202020204" pitchFamily="34" charset="0"/>
              <a:buChar char="•"/>
            </a:pPr>
            <a:r>
              <a:rPr lang="en-GB" dirty="0">
                <a:latin typeface="Arial"/>
                <a:cs typeface="Arial"/>
              </a:rPr>
              <a:t>Modification to source / Low energy region to remove aperture limitation and add focusing.</a:t>
            </a:r>
          </a:p>
        </p:txBody>
      </p:sp>
    </p:spTree>
    <p:extLst>
      <p:ext uri="{BB962C8B-B14F-4D97-AF65-F5344CB8AC3E}">
        <p14:creationId xmlns:p14="http://schemas.microsoft.com/office/powerpoint/2010/main" val="355120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2016 Priorities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22292"/>
            <a:ext cx="8455608" cy="5673475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Commission the Linac3 modifications.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Test LEIR performance with more (higher rep-rate) injections in June.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Complete studies (with beam and simulation) to identify more clearly brightness limitations, and what can be done to reduce losses </a:t>
            </a:r>
            <a:r>
              <a:rPr lang="en-GB" dirty="0"/>
              <a:t>e.g.:</a:t>
            </a:r>
          </a:p>
          <a:p>
            <a:pPr marL="814500" lvl="1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Further </a:t>
            </a:r>
            <a:r>
              <a:rPr lang="en-GB" dirty="0" smtClean="0"/>
              <a:t>increase </a:t>
            </a:r>
            <a:r>
              <a:rPr lang="en-GB" dirty="0"/>
              <a:t>bunching </a:t>
            </a:r>
            <a:r>
              <a:rPr lang="en-GB" dirty="0" smtClean="0"/>
              <a:t>factor / longitudinal emittance (further advances could be made with 2 cavity operation, requires DLLRF modifications – manpower limitations).</a:t>
            </a:r>
            <a:endParaRPr lang="en-GB" dirty="0"/>
          </a:p>
          <a:p>
            <a:pPr marL="814500" lvl="1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Move </a:t>
            </a:r>
            <a:r>
              <a:rPr lang="en-GB" dirty="0"/>
              <a:t>to a working point further from </a:t>
            </a:r>
            <a:r>
              <a:rPr lang="en-GB" dirty="0" smtClean="0"/>
              <a:t>resonances (optics study).</a:t>
            </a:r>
          </a:p>
          <a:p>
            <a:pPr marL="814500" lvl="1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Understand and implement resonance compensation with available magnets.</a:t>
            </a:r>
            <a:endParaRPr lang="en-GB" dirty="0"/>
          </a:p>
          <a:p>
            <a:pPr marL="814500" lvl="1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Impedance model of LEIR.</a:t>
            </a:r>
          </a:p>
          <a:p>
            <a:pPr marL="342900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Decide on further improvements to instruments. Several improvements desired, but not yet included fully into the baseline. As examples:</a:t>
            </a:r>
          </a:p>
          <a:p>
            <a:pPr marL="814500" lvl="1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Turn by turn position trajectory to look for resonances.</a:t>
            </a:r>
          </a:p>
          <a:p>
            <a:pPr marL="814500" lvl="1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Online pick ups in the (100m) transfer line would improve operability.</a:t>
            </a:r>
          </a:p>
          <a:p>
            <a:pPr marL="814500" lvl="1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814500" lvl="1" indent="-3429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6682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2016 Further Mitigations to be Explored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22292"/>
            <a:ext cx="8763034" cy="5673475"/>
          </a:xfrm>
        </p:spPr>
        <p:txBody>
          <a:bodyPr>
            <a:normAutofit/>
          </a:bodyPr>
          <a:lstStyle/>
          <a:p>
            <a:pPr marL="814500" lvl="1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Consider alternative methods of gaining intensity (within specs).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Source second frequency tuning test of Linac3 – First test in Spring 2016.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Different </a:t>
            </a:r>
            <a:r>
              <a:rPr lang="en-GB" dirty="0" err="1" smtClean="0"/>
              <a:t>Linac</a:t>
            </a:r>
            <a:r>
              <a:rPr lang="en-GB" dirty="0" smtClean="0"/>
              <a:t> stripper foil type – First test in 2016.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Alternative RF schemes in the ion chain…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Shorter LEIR cycles (2.4 s cycle with approx. 2015 intensity)…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Work is already underway to quantify these proposals, to give the cost and performance improvement.</a:t>
            </a:r>
          </a:p>
        </p:txBody>
      </p:sp>
    </p:spTree>
    <p:extLst>
      <p:ext uri="{BB962C8B-B14F-4D97-AF65-F5344CB8AC3E}">
        <p14:creationId xmlns:p14="http://schemas.microsoft.com/office/powerpoint/2010/main" val="46176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Making LEIR like the other LHC injectors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3538" y="1131968"/>
            <a:ext cx="8399681" cy="248036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Operation – Long term goal to better integrate LEIR into operation of SPS:</a:t>
            </a:r>
          </a:p>
          <a:p>
            <a:pPr lvl="1"/>
            <a:r>
              <a:rPr lang="en-US" sz="1800" dirty="0"/>
              <a:t>Use more LSA and YASP to speed up operational </a:t>
            </a:r>
            <a:br>
              <a:rPr lang="en-US" sz="1800" dirty="0"/>
            </a:br>
            <a:r>
              <a:rPr lang="en-US" sz="1800" dirty="0"/>
              <a:t>setting up and tuning.</a:t>
            </a:r>
          </a:p>
          <a:p>
            <a:pPr lvl="1"/>
            <a:r>
              <a:rPr lang="en-US" sz="1800" dirty="0"/>
              <a:t>Develop applications for some tasks, (by SPS operators</a:t>
            </a:r>
            <a:r>
              <a:rPr lang="en-US" sz="1800" dirty="0" smtClean="0"/>
              <a:t>, </a:t>
            </a:r>
            <a:r>
              <a:rPr lang="en-US" sz="1800" dirty="0"/>
              <a:t>with look and feel of SPS, e.g. equip state</a:t>
            </a:r>
            <a:r>
              <a:rPr lang="en-US" sz="1800" dirty="0" smtClean="0"/>
              <a:t>).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9882" y="2652095"/>
            <a:ext cx="3383895" cy="2267211"/>
          </a:xfrm>
          <a:prstGeom prst="rect">
            <a:avLst/>
          </a:prstGeom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273538" y="2967976"/>
            <a:ext cx="5094357" cy="1945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800" dirty="0" smtClean="0"/>
              <a:t>Training for operators.</a:t>
            </a:r>
          </a:p>
          <a:p>
            <a:pPr lvl="1"/>
            <a:r>
              <a:rPr lang="en-US" sz="1800" dirty="0" smtClean="0"/>
              <a:t>Get the operators involved in:</a:t>
            </a:r>
          </a:p>
          <a:p>
            <a:pPr lvl="2"/>
            <a:r>
              <a:rPr lang="en-US" dirty="0" smtClean="0"/>
              <a:t>Cold check out</a:t>
            </a:r>
          </a:p>
          <a:p>
            <a:pPr lvl="2"/>
            <a:r>
              <a:rPr lang="en-US" dirty="0" smtClean="0"/>
              <a:t>Beam setting up through scanning (specifically for optimization).</a:t>
            </a:r>
          </a:p>
        </p:txBody>
      </p:sp>
    </p:spTree>
    <p:extLst>
      <p:ext uri="{BB962C8B-B14F-4D97-AF65-F5344CB8AC3E}">
        <p14:creationId xmlns:p14="http://schemas.microsoft.com/office/powerpoint/2010/main" val="312975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Making LEIR like the other LHC injectors</a:t>
            </a:r>
            <a:endParaRPr lang="en-GB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203200" y="881306"/>
            <a:ext cx="8040038" cy="24604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Beam Physics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Reinforced accelerator physics (ABP / RF / OP / electron cooling) measuring, analysing and modelling LEIR. This support (and from other groups) needs to be maintained at a high level.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Dedicated time for Machine Development in 2016 (~18 weeks – restart).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42432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Other Hardware Baseline Modifications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16727" y="855717"/>
            <a:ext cx="3888415" cy="4745691"/>
          </a:xfrm>
        </p:spPr>
        <p:txBody>
          <a:bodyPr/>
          <a:lstStyle/>
          <a:p>
            <a:pPr lvl="1"/>
            <a:r>
              <a:rPr lang="en-GB" dirty="0" smtClean="0"/>
              <a:t>LEIR External beam dump.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Provide </a:t>
            </a:r>
            <a:r>
              <a:rPr lang="en-GB" sz="1600" dirty="0"/>
              <a:t>a safe beam dump for accelerated ions </a:t>
            </a:r>
            <a:r>
              <a:rPr lang="en-GB" sz="1600" u="sng" dirty="0"/>
              <a:t>not</a:t>
            </a:r>
            <a:r>
              <a:rPr lang="en-GB" sz="1600" dirty="0"/>
              <a:t> request by the PS.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Thermal and radiation modelling ongoing.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Layout and integration needs finalisation.</a:t>
            </a:r>
          </a:p>
          <a:p>
            <a:pPr lvl="1">
              <a:spcBef>
                <a:spcPts val="600"/>
              </a:spcBef>
            </a:pPr>
            <a:r>
              <a:rPr lang="en-GB" sz="1600" dirty="0"/>
              <a:t>Aim to install in YETS 17-18. Activity coordinator(s) will pick this up very soon with all the stake holders.</a:t>
            </a:r>
          </a:p>
          <a:p>
            <a:pPr>
              <a:spcBef>
                <a:spcPts val="600"/>
              </a:spcBef>
            </a:pP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42" y="4132534"/>
            <a:ext cx="4142232" cy="2378171"/>
          </a:xfrm>
          <a:prstGeom prst="rect">
            <a:avLst/>
          </a:prstGeom>
        </p:spPr>
      </p:pic>
      <p:sp>
        <p:nvSpPr>
          <p:cNvPr id="18" name="Text Placeholder 2"/>
          <p:cNvSpPr txBox="1">
            <a:spLocks/>
          </p:cNvSpPr>
          <p:nvPr/>
        </p:nvSpPr>
        <p:spPr>
          <a:xfrm>
            <a:off x="4591480" y="855717"/>
            <a:ext cx="3888415" cy="47456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 err="1" smtClean="0"/>
              <a:t>Linac</a:t>
            </a:r>
            <a:r>
              <a:rPr lang="en-GB" dirty="0" smtClean="0"/>
              <a:t> High Energy Spectrometer Line (LBS)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Recover this for ion use. Replace magnet, power convertor and improve controls.</a:t>
            </a:r>
          </a:p>
          <a:p>
            <a:pPr lvl="1">
              <a:spcBef>
                <a:spcPts val="600"/>
              </a:spcBef>
            </a:pPr>
            <a:r>
              <a:rPr lang="en-GB" sz="1600" dirty="0" smtClean="0"/>
              <a:t>Will lead to same accuracy but better operability.</a:t>
            </a:r>
          </a:p>
          <a:p>
            <a:pPr lvl="1">
              <a:spcBef>
                <a:spcPts val="600"/>
              </a:spcBef>
            </a:pPr>
            <a:endParaRPr lang="en-GB" sz="1600" dirty="0" smtClean="0"/>
          </a:p>
          <a:p>
            <a:pPr>
              <a:spcBef>
                <a:spcPts val="600"/>
              </a:spcBef>
            </a:pP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9539" y="3042137"/>
            <a:ext cx="3096171" cy="2973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11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01059"/>
            <a:ext cx="7915564" cy="539512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The PS Ion Injectors have been profited from a lot of beam study in 2015. The achieved intensity has increased by 30% over LEIR/LHC nominal parameters.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For the present LIU-IONS baseline a </a:t>
            </a:r>
            <a:r>
              <a:rPr lang="en-GB" sz="1800" b="1" dirty="0" smtClean="0"/>
              <a:t>~25% </a:t>
            </a:r>
            <a:r>
              <a:rPr lang="en-GB" sz="1800" dirty="0" smtClean="0"/>
              <a:t>increase (over 2015) to </a:t>
            </a:r>
            <a:r>
              <a:rPr lang="en-GB" sz="1800" b="1" dirty="0" smtClean="0"/>
              <a:t>7.4x10</a:t>
            </a:r>
            <a:r>
              <a:rPr lang="en-GB" sz="1800" b="1" baseline="30000" dirty="0" smtClean="0"/>
              <a:t>8</a:t>
            </a:r>
            <a:r>
              <a:rPr lang="en-GB" sz="1800" dirty="0" smtClean="0"/>
              <a:t> ions per bunch are expected out of LEIR.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Several methods for doing this are in progress, and will be tested in 2016 Machine Developments: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7 -&gt; 13 Linac3 injections with 10-15% more intensity.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Further machine modelling, and tests of ways to increase the space charge limit.</a:t>
            </a:r>
          </a:p>
          <a:p>
            <a:pPr marL="814500" lvl="1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By the end of 2016, all hardware modifications for intensity improvement will have been implemented.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The beam performance and operations team have been reinforced, and the ions project reorganised to confirm the importance of 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/>
              <a:t>2016 is a </a:t>
            </a:r>
            <a:r>
              <a:rPr lang="en-GB" sz="1800" b="1" i="1" dirty="0" smtClean="0"/>
              <a:t>critical year for development and study</a:t>
            </a:r>
            <a:r>
              <a:rPr lang="en-GB" sz="1800" dirty="0" smtClean="0"/>
              <a:t>, and it is </a:t>
            </a:r>
            <a:r>
              <a:rPr lang="en-GB" sz="1800" b="1" i="1" dirty="0" smtClean="0"/>
              <a:t>vital</a:t>
            </a:r>
            <a:r>
              <a:rPr lang="en-GB" sz="1800" dirty="0" smtClean="0"/>
              <a:t> that the high level of support towards Linac3/LEIR is maintained throughout the LIU project.</a:t>
            </a:r>
          </a:p>
        </p:txBody>
      </p:sp>
    </p:spTree>
    <p:extLst>
      <p:ext uri="{BB962C8B-B14F-4D97-AF65-F5344CB8AC3E}">
        <p14:creationId xmlns:p14="http://schemas.microsoft.com/office/powerpoint/2010/main" val="301432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LIU-IONS PS Injectors: Baseline</a:t>
            </a:r>
            <a:r>
              <a:rPr lang="en-GB" dirty="0"/>
              <a:t>, Outcome from 2015 Operation, Performance Reach and Options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R. Scrivens, D. Manglunki</a:t>
            </a:r>
          </a:p>
          <a:p>
            <a:r>
              <a:rPr lang="en-US" dirty="0" smtClean="0"/>
              <a:t>And the PS ion injector team</a:t>
            </a:r>
          </a:p>
          <a:p>
            <a:r>
              <a:rPr lang="en-US" dirty="0" smtClean="0"/>
              <a:t> Chamonix 2016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97164" y="1255059"/>
            <a:ext cx="8451272" cy="4745691"/>
          </a:xfrm>
        </p:spPr>
        <p:txBody>
          <a:bodyPr>
            <a:normAutofit/>
          </a:bodyPr>
          <a:lstStyle/>
          <a:p>
            <a:endParaRPr lang="en-GB" sz="1800" dirty="0" smtClean="0"/>
          </a:p>
          <a:p>
            <a:pPr algn="ctr"/>
            <a:r>
              <a:rPr lang="en-GB" sz="3200" dirty="0" smtClean="0"/>
              <a:t>Thanks for your attention</a:t>
            </a:r>
            <a:endParaRPr lang="en-GB" sz="3200" dirty="0"/>
          </a:p>
          <a:p>
            <a:endParaRPr lang="en-GB" sz="1800" dirty="0" smtClean="0"/>
          </a:p>
          <a:p>
            <a:r>
              <a:rPr lang="en-GB" sz="1800" dirty="0" smtClean="0"/>
              <a:t>And thanks to the work of the whole Linac3 and LEIR LIU team…</a:t>
            </a:r>
          </a:p>
          <a:p>
            <a:endParaRPr lang="en-GB" sz="1800" dirty="0"/>
          </a:p>
          <a:p>
            <a:r>
              <a:rPr lang="en-GB" sz="1800" dirty="0" smtClean="0"/>
              <a:t>R. Alemany Fernandez, M-E. Angoletta, J. Axensalva, S. Albright, H. Bartosik, G. </a:t>
            </a:r>
            <a:r>
              <a:rPr lang="en-GB" sz="1800" dirty="0" err="1" smtClean="0"/>
              <a:t>Bellodi</a:t>
            </a:r>
            <a:r>
              <a:rPr lang="en-GB" sz="1800" dirty="0" smtClean="0"/>
              <a:t>, A. Blas, M. </a:t>
            </a:r>
            <a:r>
              <a:rPr lang="en-GB" sz="1800" dirty="0" err="1" smtClean="0"/>
              <a:t>Bodendorfer</a:t>
            </a:r>
            <a:r>
              <a:rPr lang="en-GB" sz="1800" dirty="0" smtClean="0"/>
              <a:t>, J. </a:t>
            </a:r>
            <a:r>
              <a:rPr lang="en-GB" sz="1800" dirty="0" err="1" smtClean="0"/>
              <a:t>Broere</a:t>
            </a:r>
            <a:r>
              <a:rPr lang="en-GB" sz="1800" dirty="0" smtClean="0"/>
              <a:t>, C. Carli, J-M. </a:t>
            </a:r>
            <a:r>
              <a:rPr lang="en-GB" sz="1800" dirty="0" err="1" smtClean="0"/>
              <a:t>Cravero</a:t>
            </a:r>
            <a:r>
              <a:rPr lang="en-GB" sz="1800" dirty="0" smtClean="0"/>
              <a:t>, P. Dahlen, A. Findlay, A. </a:t>
            </a:r>
            <a:r>
              <a:rPr lang="en-GB" sz="1800" dirty="0" err="1" smtClean="0"/>
              <a:t>Dworak</a:t>
            </a:r>
            <a:r>
              <a:rPr lang="en-GB" sz="1800" dirty="0" smtClean="0"/>
              <a:t>, A. Frassier, S. Gilardoni, H. Hancock, B. Holzer, A. Huschauer, D. </a:t>
            </a:r>
            <a:r>
              <a:rPr lang="en-GB" sz="1800" dirty="0" err="1" smtClean="0"/>
              <a:t>Kuchler</a:t>
            </a:r>
            <a:r>
              <a:rPr lang="en-GB" sz="1800" dirty="0" smtClean="0"/>
              <a:t>, S. Jensen, V. Kain, M. </a:t>
            </a:r>
            <a:r>
              <a:rPr lang="en-GB" sz="1800" dirty="0" err="1" smtClean="0"/>
              <a:t>Maintrot</a:t>
            </a:r>
            <a:r>
              <a:rPr lang="en-GB" sz="1800" dirty="0" smtClean="0"/>
              <a:t>, D. Manglunki, J. Marques, C. </a:t>
            </a:r>
            <a:r>
              <a:rPr lang="en-GB" sz="1800" dirty="0" err="1" smtClean="0"/>
              <a:t>Mastrostefano</a:t>
            </a:r>
            <a:r>
              <a:rPr lang="en-GB" sz="1800" dirty="0" smtClean="0"/>
              <a:t>, A. Michet, R. Mompo, M. O’Neil, S. Pasinelli, A. </a:t>
            </a:r>
            <a:r>
              <a:rPr lang="en-GB" sz="1800" dirty="0" err="1" smtClean="0"/>
              <a:t>Perillo</a:t>
            </a:r>
            <a:r>
              <a:rPr lang="en-GB" sz="1800" dirty="0" smtClean="0"/>
              <a:t>, G. Rumolo, S. </a:t>
            </a:r>
            <a:r>
              <a:rPr lang="en-GB" sz="1800" dirty="0" err="1" smtClean="0"/>
              <a:t>Sadovich</a:t>
            </a:r>
            <a:r>
              <a:rPr lang="en-GB" sz="1800" dirty="0" smtClean="0"/>
              <a:t>, L. </a:t>
            </a:r>
            <a:r>
              <a:rPr lang="en-GB" sz="1800" dirty="0" err="1" smtClean="0"/>
              <a:t>Soby</a:t>
            </a:r>
            <a:r>
              <a:rPr lang="en-GB" sz="1800" dirty="0" smtClean="0"/>
              <a:t>, G. Sterbini, V. Toivanen, G. Tranquille, F. Wenander, M. Zerlauth, + more….</a:t>
            </a:r>
          </a:p>
        </p:txBody>
      </p:sp>
    </p:spTree>
    <p:extLst>
      <p:ext uri="{BB962C8B-B14F-4D97-AF65-F5344CB8AC3E}">
        <p14:creationId xmlns:p14="http://schemas.microsoft.com/office/powerpoint/2010/main" val="421076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PS Ion Injectors</a:t>
            </a:r>
            <a:br>
              <a:rPr lang="en-GB" dirty="0"/>
            </a:br>
            <a:endParaRPr lang="en-US" dirty="0"/>
          </a:p>
        </p:txBody>
      </p:sp>
      <p:pic>
        <p:nvPicPr>
          <p:cNvPr id="4" name="Content Placeholder 3" descr="linac3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" r="661"/>
          <a:stretch/>
        </p:blipFill>
        <p:spPr>
          <a:xfrm>
            <a:off x="274320" y="1783184"/>
            <a:ext cx="4657764" cy="183949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001058" y="76600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33350" y="1290083"/>
            <a:ext cx="10515600" cy="435133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The Ion Source, Linac3 and LEIR.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5202" y="1843913"/>
            <a:ext cx="4237620" cy="422033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60084" y="3657919"/>
            <a:ext cx="4572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300"/>
              </a:spcAft>
            </a:pPr>
            <a:r>
              <a:rPr lang="en-GB" dirty="0"/>
              <a:t>Linac3, multi charged ECR source.</a:t>
            </a:r>
          </a:p>
          <a:p>
            <a:pPr>
              <a:spcAft>
                <a:spcPts val="300"/>
              </a:spcAft>
            </a:pPr>
            <a:r>
              <a:rPr lang="en-GB" dirty="0" smtClean="0"/>
              <a:t>Selection (Pb</a:t>
            </a:r>
            <a:r>
              <a:rPr lang="en-GB" baseline="30000" dirty="0" smtClean="0"/>
              <a:t>29+</a:t>
            </a:r>
            <a:r>
              <a:rPr lang="en-GB" dirty="0" smtClean="0"/>
              <a:t>) </a:t>
            </a:r>
            <a:r>
              <a:rPr lang="en-GB" dirty="0"/>
              <a:t>and </a:t>
            </a:r>
            <a:r>
              <a:rPr lang="en-GB" dirty="0" smtClean="0"/>
              <a:t>acceleration -&gt; 4.2MeV/u</a:t>
            </a:r>
            <a:endParaRPr lang="en-GB" dirty="0"/>
          </a:p>
          <a:p>
            <a:pPr>
              <a:spcAft>
                <a:spcPts val="300"/>
              </a:spcAft>
            </a:pPr>
            <a:r>
              <a:rPr lang="en-GB" dirty="0" smtClean="0"/>
              <a:t>Stripping -&gt; Pb</a:t>
            </a:r>
            <a:r>
              <a:rPr lang="en-GB" baseline="30000" dirty="0" smtClean="0"/>
              <a:t>54+</a:t>
            </a:r>
            <a:endParaRPr lang="en-GB" baseline="30000" dirty="0"/>
          </a:p>
          <a:p>
            <a:pPr>
              <a:spcAft>
                <a:spcPts val="300"/>
              </a:spcAft>
            </a:pPr>
            <a:r>
              <a:rPr lang="en-GB" dirty="0" smtClean="0"/>
              <a:t>Multi-turn </a:t>
            </a:r>
            <a:r>
              <a:rPr lang="en-GB" dirty="0"/>
              <a:t>injection into LEIR</a:t>
            </a:r>
          </a:p>
          <a:p>
            <a:pPr>
              <a:spcAft>
                <a:spcPts val="300"/>
              </a:spcAft>
            </a:pPr>
            <a:r>
              <a:rPr lang="en-GB" dirty="0" smtClean="0"/>
              <a:t>Multiple </a:t>
            </a:r>
            <a:r>
              <a:rPr lang="en-GB" dirty="0"/>
              <a:t>injections</a:t>
            </a:r>
            <a:r>
              <a:rPr lang="en-GB" dirty="0" smtClean="0"/>
              <a:t>.</a:t>
            </a:r>
          </a:p>
          <a:p>
            <a:pPr>
              <a:spcAft>
                <a:spcPts val="300"/>
              </a:spcAft>
            </a:pPr>
            <a:r>
              <a:rPr lang="en-GB" dirty="0"/>
              <a:t>Electron cooling.</a:t>
            </a:r>
          </a:p>
          <a:p>
            <a:pPr>
              <a:spcAft>
                <a:spcPts val="300"/>
              </a:spcAft>
            </a:pPr>
            <a:r>
              <a:rPr lang="en-GB" dirty="0" smtClean="0"/>
              <a:t>Capture in 2 bunches.</a:t>
            </a:r>
            <a:endParaRPr lang="en-GB" dirty="0"/>
          </a:p>
          <a:p>
            <a:pPr>
              <a:spcAft>
                <a:spcPts val="300"/>
              </a:spcAft>
            </a:pPr>
            <a:r>
              <a:rPr lang="en-GB" dirty="0" smtClean="0"/>
              <a:t>Acceleration -&gt;72 MeV/u</a:t>
            </a:r>
          </a:p>
          <a:p>
            <a:pPr>
              <a:spcAft>
                <a:spcPts val="300"/>
              </a:spcAft>
            </a:pPr>
            <a:r>
              <a:rPr lang="en-GB" dirty="0" smtClean="0"/>
              <a:t>Extreme High Vacuum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 Ion Injector – Project  Goal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199" y="979996"/>
            <a:ext cx="8763034" cy="4745691"/>
          </a:xfrm>
        </p:spPr>
        <p:txBody>
          <a:bodyPr/>
          <a:lstStyle/>
          <a:p>
            <a:r>
              <a:rPr lang="en-GB" dirty="0"/>
              <a:t>What is the baseline goal of Linac3 - LEIR in </a:t>
            </a:r>
            <a:r>
              <a:rPr lang="en-GB" dirty="0" smtClean="0"/>
              <a:t>LIU-Ions?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629154"/>
              </p:ext>
            </p:extLst>
          </p:nvPr>
        </p:nvGraphicFramePr>
        <p:xfrm>
          <a:off x="965942" y="1400564"/>
          <a:ext cx="6509061" cy="17932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9687"/>
                <a:gridCol w="2169687"/>
                <a:gridCol w="2169687"/>
              </a:tblGrid>
              <a:tr h="353796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Achieved</a:t>
                      </a:r>
                      <a:r>
                        <a:rPr lang="en-GB" sz="1600" baseline="0" dirty="0" smtClean="0"/>
                        <a:t> 2015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LIU-Ions</a:t>
                      </a:r>
                      <a:r>
                        <a:rPr lang="en-GB" sz="1600" baseline="0" dirty="0" smtClean="0"/>
                        <a:t> Baseline</a:t>
                      </a:r>
                      <a:endParaRPr lang="en-GB" sz="1600" dirty="0"/>
                    </a:p>
                  </a:txBody>
                  <a:tcPr/>
                </a:tc>
              </a:tr>
              <a:tr h="35379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Ions Before</a:t>
                      </a:r>
                      <a:r>
                        <a:rPr lang="en-GB" sz="1600" baseline="0" dirty="0" smtClean="0"/>
                        <a:t> RF Capture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7.8 x10</a:t>
                      </a:r>
                      <a:r>
                        <a:rPr lang="en-GB" sz="1600" baseline="30000" dirty="0" smtClean="0"/>
                        <a:t>8</a:t>
                      </a:r>
                      <a:r>
                        <a:rPr lang="en-GB" sz="1600" dirty="0" smtClean="0"/>
                        <a:t> /bunch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9.3 x10</a:t>
                      </a:r>
                      <a:r>
                        <a:rPr lang="en-GB" sz="1600" baseline="30000" dirty="0" smtClean="0"/>
                        <a:t>8</a:t>
                      </a:r>
                      <a:r>
                        <a:rPr lang="en-GB" sz="1600" dirty="0" smtClean="0"/>
                        <a:t> /bunch</a:t>
                      </a:r>
                      <a:endParaRPr lang="en-GB" sz="1600" dirty="0"/>
                    </a:p>
                  </a:txBody>
                  <a:tcPr/>
                </a:tc>
              </a:tr>
              <a:tr h="35379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Ions At Extraction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6.0 x10</a:t>
                      </a:r>
                      <a:r>
                        <a:rPr lang="en-GB" sz="1600" baseline="30000" dirty="0" smtClean="0"/>
                        <a:t>8</a:t>
                      </a:r>
                      <a:r>
                        <a:rPr lang="en-GB" sz="1600" dirty="0" smtClean="0"/>
                        <a:t> /bunch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7.4 x10</a:t>
                      </a:r>
                      <a:r>
                        <a:rPr lang="en-GB" sz="1600" baseline="30000" dirty="0" smtClean="0"/>
                        <a:t>8</a:t>
                      </a:r>
                      <a:r>
                        <a:rPr lang="en-GB" sz="1600" dirty="0" smtClean="0"/>
                        <a:t> /bunch</a:t>
                      </a:r>
                      <a:endParaRPr lang="en-GB" sz="1600" dirty="0"/>
                    </a:p>
                  </a:txBody>
                  <a:tcPr/>
                </a:tc>
              </a:tr>
              <a:tr h="353796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# Injections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7 @ 200ms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13 @ 100ms</a:t>
                      </a:r>
                      <a:endParaRPr lang="en-GB" sz="1600" dirty="0"/>
                    </a:p>
                  </a:txBody>
                  <a:tcPr/>
                </a:tc>
              </a:tr>
              <a:tr h="378109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Ions At LHC Injection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-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1.7 x10</a:t>
                      </a:r>
                      <a:r>
                        <a:rPr lang="en-GB" sz="1600" baseline="30000" dirty="0" smtClean="0"/>
                        <a:t>8</a:t>
                      </a:r>
                      <a:r>
                        <a:rPr lang="en-GB" sz="1600" dirty="0" smtClean="0"/>
                        <a:t> /bunch</a:t>
                      </a: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94148" y="3316307"/>
            <a:ext cx="8462389" cy="2917210"/>
            <a:chOff x="1222872" y="1710849"/>
            <a:chExt cx="8462389" cy="2917210"/>
          </a:xfrm>
        </p:grpSpPr>
        <p:pic>
          <p:nvPicPr>
            <p:cNvPr id="8" name="Picture 7"/>
            <p:cNvPicPr>
              <a:picLocks/>
            </p:cNvPicPr>
            <p:nvPr/>
          </p:nvPicPr>
          <p:blipFill rotWithShape="1">
            <a:blip r:embed="rId2"/>
            <a:srcRect b="27752"/>
            <a:stretch/>
          </p:blipFill>
          <p:spPr>
            <a:xfrm>
              <a:off x="1222872" y="1710849"/>
              <a:ext cx="8462389" cy="2917210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 flipV="1">
              <a:off x="2052909" y="2958877"/>
              <a:ext cx="7632352" cy="1324"/>
            </a:xfrm>
            <a:prstGeom prst="straightConnector1">
              <a:avLst/>
            </a:prstGeom>
            <a:ln w="28575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672601" y="2836429"/>
              <a:ext cx="562183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fr-CH" sz="1600" b="1" dirty="0" smtClean="0">
                  <a:solidFill>
                    <a:srgbClr val="3399FF"/>
                  </a:solidFill>
                </a:rPr>
                <a:t> PHASE 1 with LIU studies, installation and beam commissioning      </a:t>
              </a:r>
              <a:endParaRPr lang="fr-FR" sz="1600" b="1" dirty="0">
                <a:solidFill>
                  <a:srgbClr val="3399FF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6980271" y="4458782"/>
              <a:ext cx="2704990" cy="13436"/>
            </a:xfrm>
            <a:prstGeom prst="straightConnector1">
              <a:avLst/>
            </a:prstGeom>
            <a:ln w="28575">
              <a:solidFill>
                <a:srgbClr val="000066"/>
              </a:solidFill>
              <a:headEnd type="oval" w="med" len="med"/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094665" y="4458782"/>
              <a:ext cx="2168587" cy="0"/>
            </a:xfrm>
            <a:prstGeom prst="straightConnector1">
              <a:avLst/>
            </a:prstGeom>
            <a:ln w="28575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stealth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7384559" y="4289505"/>
              <a:ext cx="105990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600" b="1" dirty="0" smtClean="0">
                  <a:solidFill>
                    <a:srgbClr val="000066"/>
                  </a:solidFill>
                </a:rPr>
                <a:t>PHASE 2</a:t>
              </a:r>
              <a:endParaRPr lang="fr-FR" sz="1600" b="1" dirty="0">
                <a:solidFill>
                  <a:srgbClr val="000066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13257" y="4335671"/>
              <a:ext cx="190436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fr-CH" sz="1600" b="1" dirty="0" smtClean="0">
                  <a:solidFill>
                    <a:srgbClr val="3399FF"/>
                  </a:solidFill>
                </a:rPr>
                <a:t>HL-LHC installation</a:t>
              </a:r>
              <a:endParaRPr lang="fr-FR" sz="1600" b="1" dirty="0">
                <a:solidFill>
                  <a:srgbClr val="3399FF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750568" y="395617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LS2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436716" y="536979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LS3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8388403" y="3878199"/>
            <a:ext cx="92363" cy="522000"/>
          </a:xfrm>
          <a:prstGeom prst="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776210" y="5342340"/>
            <a:ext cx="92363" cy="522000"/>
          </a:xfrm>
          <a:prstGeom prst="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7269559" y="5342340"/>
            <a:ext cx="92363" cy="522000"/>
          </a:xfrm>
          <a:prstGeom prst="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8336806" y="5342340"/>
            <a:ext cx="92363" cy="522000"/>
          </a:xfrm>
          <a:prstGeom prst="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8804370" y="5342340"/>
            <a:ext cx="92363" cy="522000"/>
          </a:xfrm>
          <a:prstGeom prst="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380598" y="3878199"/>
            <a:ext cx="686790" cy="522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Xe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309118" y="2071396"/>
            <a:ext cx="1474237" cy="38255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25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Boundary Conditions for the ion luminosity requirements in LHC</a:t>
            </a:r>
            <a:br>
              <a:rPr lang="en-GB" dirty="0"/>
            </a:br>
            <a:endParaRPr lang="en-GB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89638" y="1197193"/>
            <a:ext cx="7407453" cy="4745691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sz="1800" dirty="0" smtClean="0">
                <a:solidFill>
                  <a:schemeClr val="tx1"/>
                </a:solidFill>
              </a:rPr>
              <a:t>Most recent calendar shared with HL-LHC (see John’s presentation)</a:t>
            </a:r>
          </a:p>
          <a:p>
            <a:r>
              <a:rPr lang="nb-NO" sz="1800" dirty="0" smtClean="0">
                <a:solidFill>
                  <a:schemeClr val="tx1"/>
                </a:solidFill>
              </a:rPr>
              <a:t/>
            </a:r>
            <a:br>
              <a:rPr lang="nb-NO" sz="1800" dirty="0" smtClean="0">
                <a:solidFill>
                  <a:schemeClr val="tx1"/>
                </a:solidFill>
              </a:rPr>
            </a:br>
            <a:endParaRPr lang="nb-NO" sz="18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/>
              <a:buChar char="•"/>
            </a:pPr>
            <a:r>
              <a:rPr lang="nb-NO" sz="1800" dirty="0" smtClean="0">
                <a:solidFill>
                  <a:schemeClr val="tx1"/>
                </a:solidFill>
              </a:rPr>
              <a:t>2016 – Pb+p</a:t>
            </a:r>
          </a:p>
          <a:p>
            <a:pPr marL="342900" indent="-342900" algn="just">
              <a:buFont typeface="Arial"/>
              <a:buChar char="•"/>
            </a:pPr>
            <a:r>
              <a:rPr lang="nb-NO" sz="1800" dirty="0" smtClean="0">
                <a:solidFill>
                  <a:schemeClr val="tx1"/>
                </a:solidFill>
              </a:rPr>
              <a:t>2017 – No LHC ion run (Xe to experiment NA61)</a:t>
            </a:r>
          </a:p>
          <a:p>
            <a:pPr marL="342900" indent="-342900" algn="just">
              <a:buFont typeface="Arial"/>
              <a:buChar char="•"/>
            </a:pPr>
            <a:r>
              <a:rPr lang="nb-NO" sz="1800" dirty="0" smtClean="0">
                <a:solidFill>
                  <a:schemeClr val="tx1"/>
                </a:solidFill>
              </a:rPr>
              <a:t>2018 – Pb+Pb</a:t>
            </a:r>
          </a:p>
          <a:p>
            <a:pPr marL="342900" indent="-342900" algn="just">
              <a:buFont typeface="Arial"/>
              <a:buChar char="•"/>
            </a:pPr>
            <a:r>
              <a:rPr lang="nb-NO" sz="1800" dirty="0" smtClean="0">
                <a:solidFill>
                  <a:schemeClr val="tx1"/>
                </a:solidFill>
              </a:rPr>
              <a:t>2019/2020 – LS2</a:t>
            </a:r>
          </a:p>
          <a:p>
            <a:pPr marL="342900" indent="-342900" algn="just">
              <a:buFont typeface="Arial"/>
              <a:buChar char="•"/>
            </a:pPr>
            <a:r>
              <a:rPr lang="nb-NO" sz="1800" dirty="0" smtClean="0">
                <a:solidFill>
                  <a:schemeClr val="tx1"/>
                </a:solidFill>
              </a:rPr>
              <a:t>2021 - Pb-Pb  2.85 nb</a:t>
            </a:r>
            <a:r>
              <a:rPr lang="nb-NO" sz="1800" baseline="30000" dirty="0" smtClean="0">
                <a:solidFill>
                  <a:schemeClr val="tx1"/>
                </a:solidFill>
              </a:rPr>
              <a:t>-1</a:t>
            </a:r>
          </a:p>
          <a:p>
            <a:pPr marL="342900" indent="-342900" algn="just">
              <a:buFont typeface="Arial"/>
              <a:buChar char="•"/>
            </a:pPr>
            <a:r>
              <a:rPr lang="nb-NO" sz="1800" dirty="0" smtClean="0">
                <a:solidFill>
                  <a:schemeClr val="tx1"/>
                </a:solidFill>
              </a:rPr>
              <a:t>2022 - Pb-Pb  2.85 nb</a:t>
            </a:r>
            <a:r>
              <a:rPr lang="nb-NO" sz="1800" baseline="30000" dirty="0" smtClean="0">
                <a:solidFill>
                  <a:schemeClr val="tx1"/>
                </a:solidFill>
              </a:rPr>
              <a:t>-1</a:t>
            </a:r>
          </a:p>
          <a:p>
            <a:pPr marL="342900" indent="-342900" algn="just">
              <a:buFont typeface="Arial"/>
              <a:buChar char="•"/>
            </a:pPr>
            <a:r>
              <a:rPr lang="nb-NO" sz="1800" dirty="0" smtClean="0">
                <a:solidFill>
                  <a:schemeClr val="tx1"/>
                </a:solidFill>
              </a:rPr>
              <a:t>2023 - pp reference run</a:t>
            </a:r>
          </a:p>
          <a:p>
            <a:pPr marL="342900" indent="-342900" algn="just">
              <a:buFont typeface="Arial"/>
              <a:buChar char="•"/>
            </a:pPr>
            <a:r>
              <a:rPr lang="nb-NO" sz="1800" dirty="0" smtClean="0">
                <a:solidFill>
                  <a:schemeClr val="tx1"/>
                </a:solidFill>
              </a:rPr>
              <a:t>2024, 2025.6 - LS3</a:t>
            </a:r>
          </a:p>
          <a:p>
            <a:pPr marL="342900" indent="-342900" algn="just">
              <a:buFont typeface="Arial"/>
              <a:buChar char="•"/>
            </a:pPr>
            <a:r>
              <a:rPr lang="nb-NO" sz="1800" dirty="0" smtClean="0">
                <a:solidFill>
                  <a:schemeClr val="tx1"/>
                </a:solidFill>
              </a:rPr>
              <a:t>2027 - Pb-Pb  2.85 nb</a:t>
            </a:r>
            <a:r>
              <a:rPr lang="nb-NO" sz="1800" baseline="30000" dirty="0" smtClean="0">
                <a:solidFill>
                  <a:schemeClr val="tx1"/>
                </a:solidFill>
              </a:rPr>
              <a:t>-1</a:t>
            </a:r>
          </a:p>
          <a:p>
            <a:pPr marL="342900" indent="-342900" algn="just">
              <a:buFont typeface="Arial"/>
              <a:buChar char="•"/>
            </a:pPr>
            <a:r>
              <a:rPr lang="nb-NO" sz="1800" dirty="0" smtClean="0">
                <a:solidFill>
                  <a:schemeClr val="tx1"/>
                </a:solidFill>
              </a:rPr>
              <a:t>2028 - ½ Pb-Pb  1.5 nb</a:t>
            </a:r>
            <a:r>
              <a:rPr lang="nb-NO" sz="1800" baseline="30000" dirty="0" smtClean="0">
                <a:solidFill>
                  <a:schemeClr val="tx1"/>
                </a:solidFill>
              </a:rPr>
              <a:t>-1</a:t>
            </a:r>
            <a:r>
              <a:rPr lang="nb-NO" sz="1800" dirty="0" smtClean="0">
                <a:solidFill>
                  <a:schemeClr val="tx1"/>
                </a:solidFill>
              </a:rPr>
              <a:t>  + ½ p-Pb 50 nb</a:t>
            </a:r>
            <a:r>
              <a:rPr lang="nb-NO" sz="1800" baseline="30000" dirty="0" smtClean="0">
                <a:solidFill>
                  <a:schemeClr val="tx1"/>
                </a:solidFill>
              </a:rPr>
              <a:t>-1</a:t>
            </a:r>
          </a:p>
          <a:p>
            <a:pPr marL="342900" indent="-342900" algn="just">
              <a:buFont typeface="Arial"/>
              <a:buChar char="•"/>
            </a:pPr>
            <a:r>
              <a:rPr lang="nb-NO" sz="1800" dirty="0" smtClean="0">
                <a:solidFill>
                  <a:schemeClr val="tx1"/>
                </a:solidFill>
              </a:rPr>
              <a:t>2029 - Pb-Pb  2.85 nb</a:t>
            </a:r>
            <a:r>
              <a:rPr lang="nb-NO" sz="1800" baseline="30000" dirty="0" smtClean="0">
                <a:solidFill>
                  <a:schemeClr val="tx1"/>
                </a:solidFill>
              </a:rPr>
              <a:t>-1</a:t>
            </a:r>
          </a:p>
          <a:p>
            <a:pPr marL="342900" indent="-342900" algn="just">
              <a:buFont typeface="Arial"/>
              <a:buChar char="•"/>
            </a:pPr>
            <a:r>
              <a:rPr lang="nb-NO" sz="1800" dirty="0" smtClean="0">
                <a:solidFill>
                  <a:schemeClr val="tx1"/>
                </a:solidFill>
              </a:rPr>
              <a:t>2030   LS4</a:t>
            </a:r>
          </a:p>
          <a:p>
            <a:pPr marL="342900" indent="-342900" algn="just">
              <a:buFont typeface="Arial"/>
              <a:buChar char="•"/>
            </a:pPr>
            <a:endParaRPr lang="nb-NO" sz="1800" dirty="0">
              <a:solidFill>
                <a:schemeClr val="tx1"/>
              </a:solidFill>
            </a:endParaRPr>
          </a:p>
          <a:p>
            <a:pPr marL="342900" indent="-342900" algn="just">
              <a:buFont typeface="Arial"/>
              <a:buChar char="•"/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94714" y="3880661"/>
            <a:ext cx="5693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4</a:t>
            </a:r>
            <a:r>
              <a:rPr lang="en-GB" dirty="0" smtClean="0">
                <a:solidFill>
                  <a:srgbClr val="FF0000"/>
                </a:solidFill>
              </a:rPr>
              <a:t> years without ions – run L3 and LEIR in 2026 for training?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94714" y="3119904"/>
            <a:ext cx="5451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Commissioning and full production run 1</a:t>
            </a:r>
            <a:r>
              <a:rPr lang="en-GB" baseline="30000" dirty="0" smtClean="0">
                <a:solidFill>
                  <a:srgbClr val="FF0000"/>
                </a:solidFill>
              </a:rPr>
              <a:t>st</a:t>
            </a:r>
            <a:r>
              <a:rPr lang="en-GB" dirty="0" smtClean="0">
                <a:solidFill>
                  <a:srgbClr val="FF0000"/>
                </a:solidFill>
              </a:rPr>
              <a:t> year after LS2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94714" y="2828428"/>
            <a:ext cx="4620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LIU Ion project hardware installation completed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01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Baseline Beam Parameters</a:t>
            </a:r>
            <a:endParaRPr lang="en-GB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5390590" y="2970673"/>
            <a:ext cx="1688123" cy="304800"/>
            <a:chOff x="1872" y="2448"/>
            <a:chExt cx="2064" cy="192"/>
          </a:xfrm>
          <a:noFill/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872" y="2448"/>
              <a:ext cx="1056" cy="192"/>
              <a:chOff x="1920" y="1920"/>
              <a:chExt cx="1056" cy="192"/>
            </a:xfrm>
            <a:grpFill/>
          </p:grpSpPr>
          <p:grpSp>
            <p:nvGrpSpPr>
              <p:cNvPr id="24" name="Group 23"/>
              <p:cNvGrpSpPr>
                <a:grpSpLocks/>
              </p:cNvGrpSpPr>
              <p:nvPr/>
            </p:nvGrpSpPr>
            <p:grpSpPr bwMode="auto">
              <a:xfrm>
                <a:off x="1920" y="1920"/>
                <a:ext cx="1056" cy="192"/>
                <a:chOff x="1920" y="1920"/>
                <a:chExt cx="1056" cy="192"/>
              </a:xfrm>
              <a:grpFill/>
            </p:grpSpPr>
            <p:grpSp>
              <p:nvGrpSpPr>
                <p:cNvPr id="30" name="Group 23"/>
                <p:cNvGrpSpPr>
                  <a:grpSpLocks/>
                </p:cNvGrpSpPr>
                <p:nvPr/>
              </p:nvGrpSpPr>
              <p:grpSpPr bwMode="auto">
                <a:xfrm>
                  <a:off x="1920" y="1920"/>
                  <a:ext cx="528" cy="192"/>
                  <a:chOff x="2976" y="2736"/>
                  <a:chExt cx="768" cy="192"/>
                </a:xfrm>
                <a:grpFill/>
              </p:grpSpPr>
              <p:sp>
                <p:nvSpPr>
                  <p:cNvPr id="36" name="Arc 24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7" name="Arc 25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8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9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31" name="Group 28"/>
                <p:cNvGrpSpPr>
                  <a:grpSpLocks/>
                </p:cNvGrpSpPr>
                <p:nvPr/>
              </p:nvGrpSpPr>
              <p:grpSpPr bwMode="auto">
                <a:xfrm>
                  <a:off x="2448" y="1920"/>
                  <a:ext cx="528" cy="192"/>
                  <a:chOff x="2976" y="2736"/>
                  <a:chExt cx="768" cy="192"/>
                </a:xfrm>
                <a:grpFill/>
              </p:grpSpPr>
              <p:sp>
                <p:nvSpPr>
                  <p:cNvPr id="32" name="Arc 29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" name="Arc 30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4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35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</p:grpSp>
          <p:grpSp>
            <p:nvGrpSpPr>
              <p:cNvPr id="25" name="Group 33"/>
              <p:cNvGrpSpPr>
                <a:grpSpLocks/>
              </p:cNvGrpSpPr>
              <p:nvPr/>
            </p:nvGrpSpPr>
            <p:grpSpPr bwMode="auto">
              <a:xfrm>
                <a:off x="1920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26" name="Arc 34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7" name="Arc 35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8" name="Line 36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9" name="Line 37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7" name="Group 38"/>
            <p:cNvGrpSpPr>
              <a:grpSpLocks/>
            </p:cNvGrpSpPr>
            <p:nvPr/>
          </p:nvGrpSpPr>
          <p:grpSpPr bwMode="auto">
            <a:xfrm>
              <a:off x="2880" y="2448"/>
              <a:ext cx="1056" cy="192"/>
              <a:chOff x="1920" y="1920"/>
              <a:chExt cx="1056" cy="192"/>
            </a:xfrm>
            <a:grpFill/>
          </p:grpSpPr>
          <p:grpSp>
            <p:nvGrpSpPr>
              <p:cNvPr id="8" name="Group 39"/>
              <p:cNvGrpSpPr>
                <a:grpSpLocks/>
              </p:cNvGrpSpPr>
              <p:nvPr/>
            </p:nvGrpSpPr>
            <p:grpSpPr bwMode="auto">
              <a:xfrm>
                <a:off x="1920" y="1920"/>
                <a:ext cx="1056" cy="192"/>
                <a:chOff x="1920" y="1920"/>
                <a:chExt cx="1056" cy="192"/>
              </a:xfrm>
              <a:grpFill/>
            </p:grpSpPr>
            <p:grpSp>
              <p:nvGrpSpPr>
                <p:cNvPr id="14" name="Group 40"/>
                <p:cNvGrpSpPr>
                  <a:grpSpLocks/>
                </p:cNvGrpSpPr>
                <p:nvPr/>
              </p:nvGrpSpPr>
              <p:grpSpPr bwMode="auto">
                <a:xfrm>
                  <a:off x="1920" y="1920"/>
                  <a:ext cx="528" cy="192"/>
                  <a:chOff x="2976" y="2736"/>
                  <a:chExt cx="768" cy="192"/>
                </a:xfrm>
                <a:grpFill/>
              </p:grpSpPr>
              <p:sp>
                <p:nvSpPr>
                  <p:cNvPr id="20" name="Arc 41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1" name="Arc 42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2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23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5" name="Group 45"/>
                <p:cNvGrpSpPr>
                  <a:grpSpLocks/>
                </p:cNvGrpSpPr>
                <p:nvPr/>
              </p:nvGrpSpPr>
              <p:grpSpPr bwMode="auto">
                <a:xfrm>
                  <a:off x="2448" y="1920"/>
                  <a:ext cx="528" cy="192"/>
                  <a:chOff x="2976" y="2736"/>
                  <a:chExt cx="768" cy="192"/>
                </a:xfrm>
                <a:grpFill/>
              </p:grpSpPr>
              <p:sp>
                <p:nvSpPr>
                  <p:cNvPr id="16" name="Arc 46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7" name="Arc 47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8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9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</p:grpSp>
          <p:grpSp>
            <p:nvGrpSpPr>
              <p:cNvPr id="9" name="Group 50"/>
              <p:cNvGrpSpPr>
                <a:grpSpLocks/>
              </p:cNvGrpSpPr>
              <p:nvPr/>
            </p:nvGrpSpPr>
            <p:grpSpPr bwMode="auto">
              <a:xfrm>
                <a:off x="1920" y="1920"/>
                <a:ext cx="528" cy="192"/>
                <a:chOff x="2976" y="2736"/>
                <a:chExt cx="768" cy="192"/>
              </a:xfrm>
              <a:grpFill/>
            </p:grpSpPr>
            <p:sp>
              <p:nvSpPr>
                <p:cNvPr id="10" name="Arc 5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1" name="Arc 5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2" name="Line 5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3" name="Line 5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5525542" y="5161268"/>
            <a:ext cx="3692104" cy="90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 dirty="0" smtClean="0">
                <a:solidFill>
                  <a:schemeClr val="accent2"/>
                </a:solidFill>
                <a:cs typeface="Times New Roman" pitchFamily="18" charset="0"/>
              </a:rPr>
              <a:t>1.7 10</a:t>
            </a:r>
            <a:r>
              <a:rPr lang="en-US" sz="1600" baseline="30000" dirty="0" smtClean="0">
                <a:solidFill>
                  <a:schemeClr val="accent2"/>
                </a:solidFill>
                <a:cs typeface="Times New Roman" pitchFamily="18" charset="0"/>
              </a:rPr>
              <a:t>8</a:t>
            </a:r>
            <a:r>
              <a:rPr lang="en-US" sz="1600" dirty="0" smtClean="0">
                <a:solidFill>
                  <a:schemeClr val="accent2"/>
                </a:solidFill>
                <a:cs typeface="Times New Roman" pitchFamily="18" charset="0"/>
              </a:rPr>
              <a:t> ions/bunch @ injection</a:t>
            </a:r>
            <a:endParaRPr lang="en-US" sz="1600" baseline="3000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73" name="Rectangle 460"/>
          <p:cNvSpPr>
            <a:spLocks noChangeArrowheads="1"/>
          </p:cNvSpPr>
          <p:nvPr/>
        </p:nvSpPr>
        <p:spPr bwMode="auto">
          <a:xfrm>
            <a:off x="5114510" y="1381794"/>
            <a:ext cx="1662446" cy="530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sz="1600" dirty="0" smtClean="0">
                <a:solidFill>
                  <a:schemeClr val="tx2"/>
                </a:solidFill>
                <a:cs typeface="Times New Roman" pitchFamily="18" charset="0"/>
              </a:rPr>
              <a:t>max. 13 </a:t>
            </a:r>
            <a:r>
              <a:rPr lang="en-US" sz="1600" dirty="0">
                <a:solidFill>
                  <a:schemeClr val="tx2"/>
                </a:solidFill>
                <a:cs typeface="Times New Roman" pitchFamily="18" charset="0"/>
              </a:rPr>
              <a:t>injections</a:t>
            </a:r>
          </a:p>
        </p:txBody>
      </p:sp>
      <p:grpSp>
        <p:nvGrpSpPr>
          <p:cNvPr id="74" name="Group 73"/>
          <p:cNvGrpSpPr/>
          <p:nvPr/>
        </p:nvGrpSpPr>
        <p:grpSpPr>
          <a:xfrm>
            <a:off x="5374803" y="2364526"/>
            <a:ext cx="1682236" cy="305874"/>
            <a:chOff x="4076577" y="2847538"/>
            <a:chExt cx="1682236" cy="305874"/>
          </a:xfrm>
          <a:noFill/>
        </p:grpSpPr>
        <p:grpSp>
          <p:nvGrpSpPr>
            <p:cNvPr id="75" name="Group 15"/>
            <p:cNvGrpSpPr>
              <a:grpSpLocks/>
            </p:cNvGrpSpPr>
            <p:nvPr/>
          </p:nvGrpSpPr>
          <p:grpSpPr bwMode="auto">
            <a:xfrm>
              <a:off x="4076577" y="2848612"/>
              <a:ext cx="844062" cy="304800"/>
              <a:chOff x="2976" y="2736"/>
              <a:chExt cx="768" cy="192"/>
            </a:xfrm>
            <a:grpFill/>
          </p:grpSpPr>
          <p:sp>
            <p:nvSpPr>
              <p:cNvPr id="81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82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83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84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76" name="Group 15"/>
            <p:cNvGrpSpPr>
              <a:grpSpLocks/>
            </p:cNvGrpSpPr>
            <p:nvPr/>
          </p:nvGrpSpPr>
          <p:grpSpPr bwMode="auto">
            <a:xfrm>
              <a:off x="4914751" y="2847538"/>
              <a:ext cx="844062" cy="304800"/>
              <a:chOff x="2976" y="2736"/>
              <a:chExt cx="768" cy="192"/>
            </a:xfrm>
            <a:grpFill/>
          </p:grpSpPr>
          <p:sp>
            <p:nvSpPr>
              <p:cNvPr id="77" name="Arc 16"/>
              <p:cNvSpPr>
                <a:spLocks/>
              </p:cNvSpPr>
              <p:nvPr/>
            </p:nvSpPr>
            <p:spPr bwMode="auto">
              <a:xfrm>
                <a:off x="3360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78" name="Arc 17"/>
              <p:cNvSpPr>
                <a:spLocks/>
              </p:cNvSpPr>
              <p:nvPr/>
            </p:nvSpPr>
            <p:spPr bwMode="auto">
              <a:xfrm flipH="1">
                <a:off x="3216" y="2736"/>
                <a:ext cx="144" cy="19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79" name="Line 18"/>
              <p:cNvSpPr>
                <a:spLocks noChangeShapeType="1"/>
              </p:cNvSpPr>
              <p:nvPr/>
            </p:nvSpPr>
            <p:spPr bwMode="auto">
              <a:xfrm>
                <a:off x="2976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80" name="Line 19"/>
              <p:cNvSpPr>
                <a:spLocks noChangeShapeType="1"/>
              </p:cNvSpPr>
              <p:nvPr/>
            </p:nvSpPr>
            <p:spPr bwMode="auto">
              <a:xfrm>
                <a:off x="3504" y="2928"/>
                <a:ext cx="24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008376" y="3775424"/>
            <a:ext cx="3881495" cy="436193"/>
            <a:chOff x="5008376" y="3775424"/>
            <a:chExt cx="3881495" cy="436193"/>
          </a:xfrm>
        </p:grpSpPr>
        <p:grpSp>
          <p:nvGrpSpPr>
            <p:cNvPr id="86" name="Group 85"/>
            <p:cNvGrpSpPr>
              <a:grpSpLocks/>
            </p:cNvGrpSpPr>
            <p:nvPr/>
          </p:nvGrpSpPr>
          <p:grpSpPr bwMode="auto">
            <a:xfrm>
              <a:off x="5008376" y="3775424"/>
              <a:ext cx="1021147" cy="430306"/>
              <a:chOff x="1968" y="3504"/>
              <a:chExt cx="1056" cy="192"/>
            </a:xfrm>
            <a:noFill/>
          </p:grpSpPr>
          <p:grpSp>
            <p:nvGrpSpPr>
              <p:cNvPr id="140" name="Group 288"/>
              <p:cNvGrpSpPr>
                <a:grpSpLocks/>
              </p:cNvGrpSpPr>
              <p:nvPr/>
            </p:nvGrpSpPr>
            <p:grpSpPr bwMode="auto">
              <a:xfrm>
                <a:off x="1968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154" name="Group 289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161" name="Arc 290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62" name="Arc 291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63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64" name="Line 293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55" name="Group 294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157" name="Arc 295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58" name="Arc 296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59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60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56" name="Line 299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41" name="Group 300"/>
              <p:cNvGrpSpPr>
                <a:grpSpLocks/>
              </p:cNvGrpSpPr>
              <p:nvPr/>
            </p:nvGrpSpPr>
            <p:grpSpPr bwMode="auto">
              <a:xfrm>
                <a:off x="2544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143" name="Group 301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150" name="Arc 302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51" name="Arc 303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52" name="Line 304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53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44" name="Group 306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146" name="Arc 307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47" name="Arc 308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48" name="Line 309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49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45" name="Line 311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142" name="Line 312"/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87" name="Group 313"/>
            <p:cNvGrpSpPr>
              <a:grpSpLocks/>
            </p:cNvGrpSpPr>
            <p:nvPr/>
          </p:nvGrpSpPr>
          <p:grpSpPr bwMode="auto">
            <a:xfrm>
              <a:off x="6335178" y="3781311"/>
              <a:ext cx="1021147" cy="430306"/>
              <a:chOff x="1968" y="3504"/>
              <a:chExt cx="1056" cy="192"/>
            </a:xfrm>
            <a:noFill/>
          </p:grpSpPr>
          <p:grpSp>
            <p:nvGrpSpPr>
              <p:cNvPr id="115" name="Group 314"/>
              <p:cNvGrpSpPr>
                <a:grpSpLocks/>
              </p:cNvGrpSpPr>
              <p:nvPr/>
            </p:nvGrpSpPr>
            <p:grpSpPr bwMode="auto">
              <a:xfrm>
                <a:off x="1968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129" name="Group 315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136" name="Arc 316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7" name="Arc 317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8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9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30" name="Group 320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132" name="Arc 321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3" name="Arc 322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4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5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31" name="Line 325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16" name="Group 326"/>
              <p:cNvGrpSpPr>
                <a:grpSpLocks/>
              </p:cNvGrpSpPr>
              <p:nvPr/>
            </p:nvGrpSpPr>
            <p:grpSpPr bwMode="auto">
              <a:xfrm>
                <a:off x="2544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118" name="Group 327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125" name="Arc 328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6" name="Arc 329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7" name="Line 330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8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19" name="Group 332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121" name="Arc 333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2" name="Arc 334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3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4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20" name="Line 337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117" name="Line 338"/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88" name="Group 313"/>
            <p:cNvGrpSpPr>
              <a:grpSpLocks/>
            </p:cNvGrpSpPr>
            <p:nvPr/>
          </p:nvGrpSpPr>
          <p:grpSpPr bwMode="auto">
            <a:xfrm>
              <a:off x="7868724" y="3779745"/>
              <a:ext cx="1021147" cy="430306"/>
              <a:chOff x="1968" y="3504"/>
              <a:chExt cx="1056" cy="192"/>
            </a:xfrm>
            <a:noFill/>
          </p:grpSpPr>
          <p:grpSp>
            <p:nvGrpSpPr>
              <p:cNvPr id="90" name="Group 314"/>
              <p:cNvGrpSpPr>
                <a:grpSpLocks/>
              </p:cNvGrpSpPr>
              <p:nvPr/>
            </p:nvGrpSpPr>
            <p:grpSpPr bwMode="auto">
              <a:xfrm>
                <a:off x="1968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104" name="Group 315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111" name="Arc 316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12" name="Arc 317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13" name="Line 318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14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05" name="Group 320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107" name="Arc 321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08" name="Arc 322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09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10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06" name="Line 325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1" name="Group 326"/>
              <p:cNvGrpSpPr>
                <a:grpSpLocks/>
              </p:cNvGrpSpPr>
              <p:nvPr/>
            </p:nvGrpSpPr>
            <p:grpSpPr bwMode="auto">
              <a:xfrm>
                <a:off x="2544" y="3504"/>
                <a:ext cx="480" cy="192"/>
                <a:chOff x="5136" y="3312"/>
                <a:chExt cx="480" cy="192"/>
              </a:xfrm>
              <a:grpFill/>
            </p:grpSpPr>
            <p:grpSp>
              <p:nvGrpSpPr>
                <p:cNvPr id="93" name="Group 327"/>
                <p:cNvGrpSpPr>
                  <a:grpSpLocks/>
                </p:cNvGrpSpPr>
                <p:nvPr/>
              </p:nvGrpSpPr>
              <p:grpSpPr bwMode="auto">
                <a:xfrm>
                  <a:off x="5136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100" name="Arc 328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01" name="Arc 329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02" name="Line 330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103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94" name="Group 332"/>
                <p:cNvGrpSpPr>
                  <a:grpSpLocks/>
                </p:cNvGrpSpPr>
                <p:nvPr/>
              </p:nvGrpSpPr>
              <p:grpSpPr bwMode="auto">
                <a:xfrm>
                  <a:off x="5424" y="3312"/>
                  <a:ext cx="192" cy="192"/>
                  <a:chOff x="2976" y="2736"/>
                  <a:chExt cx="768" cy="192"/>
                </a:xfrm>
                <a:grpFill/>
              </p:grpSpPr>
              <p:sp>
                <p:nvSpPr>
                  <p:cNvPr id="96" name="Arc 333"/>
                  <p:cNvSpPr>
                    <a:spLocks/>
                  </p:cNvSpPr>
                  <p:nvPr/>
                </p:nvSpPr>
                <p:spPr bwMode="auto">
                  <a:xfrm>
                    <a:off x="3360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97" name="Arc 334"/>
                  <p:cNvSpPr>
                    <a:spLocks/>
                  </p:cNvSpPr>
                  <p:nvPr/>
                </p:nvSpPr>
                <p:spPr bwMode="auto">
                  <a:xfrm flipH="1">
                    <a:off x="3216" y="2736"/>
                    <a:ext cx="144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98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2976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99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3504" y="2928"/>
                    <a:ext cx="240" cy="0"/>
                  </a:xfrm>
                  <a:prstGeom prst="line">
                    <a:avLst/>
                  </a:pr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95" name="Line 337"/>
                <p:cNvSpPr>
                  <a:spLocks noChangeShapeType="1"/>
                </p:cNvSpPr>
                <p:nvPr/>
              </p:nvSpPr>
              <p:spPr bwMode="auto">
                <a:xfrm>
                  <a:off x="5328" y="3504"/>
                  <a:ext cx="96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92" name="Line 338"/>
              <p:cNvSpPr>
                <a:spLocks noChangeShapeType="1"/>
              </p:cNvSpPr>
              <p:nvPr/>
            </p:nvSpPr>
            <p:spPr bwMode="auto">
              <a:xfrm>
                <a:off x="2448" y="3696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</p:grpSp>
      <p:sp>
        <p:nvSpPr>
          <p:cNvPr id="89" name="Line 393"/>
          <p:cNvSpPr>
            <a:spLocks noChangeShapeType="1"/>
          </p:cNvSpPr>
          <p:nvPr/>
        </p:nvSpPr>
        <p:spPr bwMode="auto">
          <a:xfrm flipV="1">
            <a:off x="7520629" y="4210051"/>
            <a:ext cx="255493" cy="43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 sz="2400">
              <a:cs typeface="Times New Roman" pitchFamily="18" charset="0"/>
            </a:endParaRPr>
          </a:p>
        </p:txBody>
      </p:sp>
      <p:sp>
        <p:nvSpPr>
          <p:cNvPr id="165" name="Line 393"/>
          <p:cNvSpPr>
            <a:spLocks noChangeShapeType="1"/>
          </p:cNvSpPr>
          <p:nvPr/>
        </p:nvSpPr>
        <p:spPr bwMode="auto">
          <a:xfrm flipV="1">
            <a:off x="5998763" y="4210050"/>
            <a:ext cx="150472" cy="2231"/>
          </a:xfrm>
          <a:prstGeom prst="line">
            <a:avLst/>
          </a:pr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GB" sz="2400">
              <a:cs typeface="Times New Roman" pitchFamily="18" charset="0"/>
            </a:endParaRPr>
          </a:p>
        </p:txBody>
      </p:sp>
      <p:sp>
        <p:nvSpPr>
          <p:cNvPr id="166" name="Rectangle 88"/>
          <p:cNvSpPr>
            <a:spLocks noChangeArrowheads="1"/>
          </p:cNvSpPr>
          <p:nvPr/>
        </p:nvSpPr>
        <p:spPr bwMode="auto">
          <a:xfrm>
            <a:off x="5471067" y="2122840"/>
            <a:ext cx="1508548" cy="48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  <a:cs typeface="Times New Roman" pitchFamily="18" charset="0"/>
              </a:rPr>
              <a:t>200ns</a:t>
            </a:r>
            <a:endParaRPr lang="en-US" sz="16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sp>
        <p:nvSpPr>
          <p:cNvPr id="167" name="Rectangle 88"/>
          <p:cNvSpPr>
            <a:spLocks noChangeArrowheads="1"/>
          </p:cNvSpPr>
          <p:nvPr/>
        </p:nvSpPr>
        <p:spPr bwMode="auto">
          <a:xfrm>
            <a:off x="4743124" y="3479857"/>
            <a:ext cx="1330875" cy="35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  <a:cs typeface="Times New Roman" pitchFamily="18" charset="0"/>
              </a:rPr>
              <a:t>100ns</a:t>
            </a:r>
            <a:endParaRPr lang="en-US" sz="16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sp>
        <p:nvSpPr>
          <p:cNvPr id="168" name="Rectangle 88"/>
          <p:cNvSpPr>
            <a:spLocks noChangeArrowheads="1"/>
          </p:cNvSpPr>
          <p:nvPr/>
        </p:nvSpPr>
        <p:spPr bwMode="auto">
          <a:xfrm>
            <a:off x="7493231" y="4353111"/>
            <a:ext cx="2130491" cy="61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600" dirty="0" smtClean="0">
                <a:solidFill>
                  <a:sysClr val="windowText" lastClr="000000"/>
                </a:solidFill>
                <a:cs typeface="Times New Roman" pitchFamily="18" charset="0"/>
              </a:rPr>
              <a:t>50ns spacing</a:t>
            </a:r>
            <a:endParaRPr lang="en-US" sz="16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grpSp>
        <p:nvGrpSpPr>
          <p:cNvPr id="169" name="Group 168"/>
          <p:cNvGrpSpPr>
            <a:grpSpLocks/>
          </p:cNvGrpSpPr>
          <p:nvPr/>
        </p:nvGrpSpPr>
        <p:grpSpPr bwMode="auto">
          <a:xfrm>
            <a:off x="5000527" y="4424747"/>
            <a:ext cx="1021147" cy="430306"/>
            <a:chOff x="1968" y="3504"/>
            <a:chExt cx="1056" cy="192"/>
          </a:xfrm>
          <a:noFill/>
        </p:grpSpPr>
        <p:grpSp>
          <p:nvGrpSpPr>
            <p:cNvPr id="170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184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91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92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93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94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85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87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88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89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90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186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171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173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80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81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82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83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74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176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77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78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179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175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172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195" name="Group 313"/>
          <p:cNvGrpSpPr>
            <a:grpSpLocks/>
          </p:cNvGrpSpPr>
          <p:nvPr/>
        </p:nvGrpSpPr>
        <p:grpSpPr bwMode="auto">
          <a:xfrm>
            <a:off x="6252681" y="4421303"/>
            <a:ext cx="1021147" cy="430306"/>
            <a:chOff x="1968" y="3504"/>
            <a:chExt cx="1056" cy="192"/>
          </a:xfrm>
          <a:noFill/>
        </p:grpSpPr>
        <p:grpSp>
          <p:nvGrpSpPr>
            <p:cNvPr id="196" name="Group 314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210" name="Group 315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217" name="Arc 31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18" name="Arc 31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19" name="Line 31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20" name="Line 31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11" name="Group 320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213" name="Arc 32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14" name="Arc 32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15" name="Line 32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16" name="Line 32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212" name="Line 325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197" name="Group 326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199" name="Group 327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206" name="Arc 328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07" name="Arc 329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08" name="Line 330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09" name="Line 331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00" name="Group 332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202" name="Arc 333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03" name="Arc 334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04" name="Line 335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05" name="Line 336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201" name="Line 337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198" name="Line 338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221" name="Group 220"/>
          <p:cNvGrpSpPr>
            <a:grpSpLocks/>
          </p:cNvGrpSpPr>
          <p:nvPr/>
        </p:nvGrpSpPr>
        <p:grpSpPr bwMode="auto">
          <a:xfrm>
            <a:off x="5139427" y="4424747"/>
            <a:ext cx="1021147" cy="430306"/>
            <a:chOff x="1968" y="3504"/>
            <a:chExt cx="1056" cy="192"/>
          </a:xfrm>
          <a:noFill/>
        </p:grpSpPr>
        <p:grpSp>
          <p:nvGrpSpPr>
            <p:cNvPr id="222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236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243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44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45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46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37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239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40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41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42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238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223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225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232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33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34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35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26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228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29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30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31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227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224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247" name="Group 313"/>
          <p:cNvGrpSpPr>
            <a:grpSpLocks/>
          </p:cNvGrpSpPr>
          <p:nvPr/>
        </p:nvGrpSpPr>
        <p:grpSpPr bwMode="auto">
          <a:xfrm>
            <a:off x="6391581" y="4421303"/>
            <a:ext cx="1021147" cy="430306"/>
            <a:chOff x="1968" y="3504"/>
            <a:chExt cx="1056" cy="192"/>
          </a:xfrm>
          <a:noFill/>
        </p:grpSpPr>
        <p:grpSp>
          <p:nvGrpSpPr>
            <p:cNvPr id="248" name="Group 314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262" name="Group 315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269" name="Arc 31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70" name="Arc 31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71" name="Line 31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72" name="Line 31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63" name="Group 320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265" name="Arc 32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66" name="Arc 32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67" name="Line 32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68" name="Line 32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264" name="Line 325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249" name="Group 326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251" name="Group 327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258" name="Arc 328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59" name="Arc 329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60" name="Line 330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61" name="Line 331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52" name="Group 332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254" name="Arc 333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55" name="Arc 334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56" name="Line 335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57" name="Line 336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253" name="Line 337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250" name="Line 338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sp>
        <p:nvSpPr>
          <p:cNvPr id="273" name="Rectangle 88"/>
          <p:cNvSpPr>
            <a:spLocks noChangeArrowheads="1"/>
          </p:cNvSpPr>
          <p:nvPr/>
        </p:nvSpPr>
        <p:spPr bwMode="auto">
          <a:xfrm>
            <a:off x="6555055" y="5949875"/>
            <a:ext cx="3136110" cy="388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  <a:cs typeface="Times New Roman" pitchFamily="18" charset="0"/>
              </a:rPr>
              <a:t>50ns spacing</a:t>
            </a:r>
            <a:endParaRPr lang="en-US" sz="16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grpSp>
        <p:nvGrpSpPr>
          <p:cNvPr id="274" name="Group 273"/>
          <p:cNvGrpSpPr>
            <a:grpSpLocks/>
          </p:cNvGrpSpPr>
          <p:nvPr/>
        </p:nvGrpSpPr>
        <p:grpSpPr bwMode="auto">
          <a:xfrm>
            <a:off x="5026046" y="5587697"/>
            <a:ext cx="1021147" cy="430306"/>
            <a:chOff x="1968" y="3504"/>
            <a:chExt cx="1056" cy="192"/>
          </a:xfrm>
          <a:noFill/>
        </p:grpSpPr>
        <p:grpSp>
          <p:nvGrpSpPr>
            <p:cNvPr id="275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289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296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97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98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99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90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292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93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94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95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291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276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278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285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86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87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88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79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281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82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83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284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280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277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300" name="Group 313"/>
          <p:cNvGrpSpPr>
            <a:grpSpLocks/>
          </p:cNvGrpSpPr>
          <p:nvPr/>
        </p:nvGrpSpPr>
        <p:grpSpPr bwMode="auto">
          <a:xfrm>
            <a:off x="6175560" y="5593584"/>
            <a:ext cx="1021147" cy="430306"/>
            <a:chOff x="1968" y="3504"/>
            <a:chExt cx="1056" cy="192"/>
          </a:xfrm>
          <a:noFill/>
        </p:grpSpPr>
        <p:grpSp>
          <p:nvGrpSpPr>
            <p:cNvPr id="301" name="Group 314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315" name="Group 315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322" name="Arc 31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23" name="Arc 31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24" name="Line 31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25" name="Line 31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16" name="Group 320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318" name="Arc 32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19" name="Arc 32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20" name="Line 32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21" name="Line 32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317" name="Line 325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302" name="Group 326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304" name="Group 327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311" name="Arc 328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12" name="Arc 329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13" name="Line 330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14" name="Line 331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05" name="Group 332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307" name="Arc 333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08" name="Arc 334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09" name="Line 335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10" name="Line 336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306" name="Line 337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303" name="Line 338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sp>
        <p:nvSpPr>
          <p:cNvPr id="326" name="Line 393"/>
          <p:cNvSpPr>
            <a:spLocks noChangeShapeType="1"/>
          </p:cNvSpPr>
          <p:nvPr/>
        </p:nvSpPr>
        <p:spPr bwMode="auto">
          <a:xfrm flipV="1">
            <a:off x="7435661" y="6022324"/>
            <a:ext cx="255493" cy="43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GB" sz="2400">
              <a:cs typeface="Times New Roman" pitchFamily="18" charset="0"/>
            </a:endParaRPr>
          </a:p>
        </p:txBody>
      </p:sp>
      <p:grpSp>
        <p:nvGrpSpPr>
          <p:cNvPr id="327" name="Group 326"/>
          <p:cNvGrpSpPr>
            <a:grpSpLocks/>
          </p:cNvGrpSpPr>
          <p:nvPr/>
        </p:nvGrpSpPr>
        <p:grpSpPr bwMode="auto">
          <a:xfrm>
            <a:off x="5164946" y="5587697"/>
            <a:ext cx="1021147" cy="430306"/>
            <a:chOff x="1968" y="3504"/>
            <a:chExt cx="1056" cy="192"/>
          </a:xfrm>
          <a:noFill/>
        </p:grpSpPr>
        <p:grpSp>
          <p:nvGrpSpPr>
            <p:cNvPr id="328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342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349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50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51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52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43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345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46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47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48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344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329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331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338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39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40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41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32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334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35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36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37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333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330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353" name="Group 313"/>
          <p:cNvGrpSpPr>
            <a:grpSpLocks/>
          </p:cNvGrpSpPr>
          <p:nvPr/>
        </p:nvGrpSpPr>
        <p:grpSpPr bwMode="auto">
          <a:xfrm>
            <a:off x="6314459" y="5593584"/>
            <a:ext cx="1021147" cy="430306"/>
            <a:chOff x="1968" y="3504"/>
            <a:chExt cx="1056" cy="192"/>
          </a:xfrm>
          <a:noFill/>
        </p:grpSpPr>
        <p:grpSp>
          <p:nvGrpSpPr>
            <p:cNvPr id="354" name="Group 314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368" name="Group 315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375" name="Arc 316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76" name="Arc 317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77" name="Line 318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78" name="Line 319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69" name="Group 320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371" name="Arc 321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72" name="Arc 322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73" name="Line 323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74" name="Line 324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370" name="Line 325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355" name="Group 326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357" name="Group 327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364" name="Arc 328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65" name="Arc 329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66" name="Line 330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67" name="Line 331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58" name="Group 332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360" name="Arc 333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61" name="Arc 334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62" name="Line 335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63" name="Line 336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359" name="Line 337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356" name="Line 338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379" name="Group 378"/>
          <p:cNvGrpSpPr>
            <a:grpSpLocks/>
          </p:cNvGrpSpPr>
          <p:nvPr/>
        </p:nvGrpSpPr>
        <p:grpSpPr bwMode="auto">
          <a:xfrm>
            <a:off x="7700189" y="5586057"/>
            <a:ext cx="1021147" cy="430306"/>
            <a:chOff x="1968" y="3504"/>
            <a:chExt cx="1056" cy="192"/>
          </a:xfrm>
          <a:noFill/>
        </p:grpSpPr>
        <p:grpSp>
          <p:nvGrpSpPr>
            <p:cNvPr id="380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394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401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02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03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04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95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397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98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99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00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396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381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383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390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91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92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93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84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386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87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88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389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385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382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grpSp>
        <p:nvGrpSpPr>
          <p:cNvPr id="405" name="Group 404"/>
          <p:cNvGrpSpPr>
            <a:grpSpLocks/>
          </p:cNvGrpSpPr>
          <p:nvPr/>
        </p:nvGrpSpPr>
        <p:grpSpPr bwMode="auto">
          <a:xfrm>
            <a:off x="7839089" y="5586057"/>
            <a:ext cx="1021147" cy="430306"/>
            <a:chOff x="1968" y="3504"/>
            <a:chExt cx="1056" cy="192"/>
          </a:xfrm>
          <a:noFill/>
        </p:grpSpPr>
        <p:grpSp>
          <p:nvGrpSpPr>
            <p:cNvPr id="406" name="Group 288"/>
            <p:cNvGrpSpPr>
              <a:grpSpLocks/>
            </p:cNvGrpSpPr>
            <p:nvPr/>
          </p:nvGrpSpPr>
          <p:grpSpPr bwMode="auto">
            <a:xfrm>
              <a:off x="1968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420" name="Group 289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427" name="Arc 290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28" name="Arc 291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29" name="Line 292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30" name="Line 293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21" name="Group 294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423" name="Arc 295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24" name="Arc 296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25" name="Line 297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26" name="Line 298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422" name="Line 299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grpSp>
          <p:nvGrpSpPr>
            <p:cNvPr id="407" name="Group 300"/>
            <p:cNvGrpSpPr>
              <a:grpSpLocks/>
            </p:cNvGrpSpPr>
            <p:nvPr/>
          </p:nvGrpSpPr>
          <p:grpSpPr bwMode="auto">
            <a:xfrm>
              <a:off x="2544" y="3504"/>
              <a:ext cx="480" cy="192"/>
              <a:chOff x="5136" y="3312"/>
              <a:chExt cx="480" cy="192"/>
            </a:xfrm>
            <a:grpFill/>
          </p:grpSpPr>
          <p:grpSp>
            <p:nvGrpSpPr>
              <p:cNvPr id="409" name="Group 301"/>
              <p:cNvGrpSpPr>
                <a:grpSpLocks/>
              </p:cNvGrpSpPr>
              <p:nvPr/>
            </p:nvGrpSpPr>
            <p:grpSpPr bwMode="auto">
              <a:xfrm>
                <a:off x="5136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416" name="Arc 302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17" name="Arc 303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18" name="Line 304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19" name="Line 305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10" name="Group 306"/>
              <p:cNvGrpSpPr>
                <a:grpSpLocks/>
              </p:cNvGrpSpPr>
              <p:nvPr/>
            </p:nvGrpSpPr>
            <p:grpSpPr bwMode="auto">
              <a:xfrm>
                <a:off x="5424" y="3312"/>
                <a:ext cx="192" cy="192"/>
                <a:chOff x="2976" y="2736"/>
                <a:chExt cx="768" cy="192"/>
              </a:xfrm>
              <a:grpFill/>
            </p:grpSpPr>
            <p:sp>
              <p:nvSpPr>
                <p:cNvPr id="412" name="Arc 307"/>
                <p:cNvSpPr>
                  <a:spLocks/>
                </p:cNvSpPr>
                <p:nvPr/>
              </p:nvSpPr>
              <p:spPr bwMode="auto">
                <a:xfrm>
                  <a:off x="3360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13" name="Arc 308"/>
                <p:cNvSpPr>
                  <a:spLocks/>
                </p:cNvSpPr>
                <p:nvPr/>
              </p:nvSpPr>
              <p:spPr bwMode="auto">
                <a:xfrm flipH="1">
                  <a:off x="3216" y="2736"/>
                  <a:ext cx="144" cy="19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14" name="Line 309"/>
                <p:cNvSpPr>
                  <a:spLocks noChangeShapeType="1"/>
                </p:cNvSpPr>
                <p:nvPr/>
              </p:nvSpPr>
              <p:spPr bwMode="auto">
                <a:xfrm>
                  <a:off x="2976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415" name="Line 310"/>
                <p:cNvSpPr>
                  <a:spLocks noChangeShapeType="1"/>
                </p:cNvSpPr>
                <p:nvPr/>
              </p:nvSpPr>
              <p:spPr bwMode="auto">
                <a:xfrm>
                  <a:off x="3504" y="2928"/>
                  <a:ext cx="240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  <p:sp>
            <p:nvSpPr>
              <p:cNvPr id="411" name="Line 311"/>
              <p:cNvSpPr>
                <a:spLocks noChangeShapeType="1"/>
              </p:cNvSpPr>
              <p:nvPr/>
            </p:nvSpPr>
            <p:spPr bwMode="auto">
              <a:xfrm>
                <a:off x="5328" y="3504"/>
                <a:ext cx="9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408" name="Line 312"/>
            <p:cNvSpPr>
              <a:spLocks noChangeShapeType="1"/>
            </p:cNvSpPr>
            <p:nvPr/>
          </p:nvSpPr>
          <p:spPr bwMode="auto">
            <a:xfrm>
              <a:off x="2448" y="3696"/>
              <a:ext cx="96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2400">
                <a:cs typeface="Times New Roman" pitchFamily="18" charset="0"/>
              </a:endParaRPr>
            </a:p>
          </p:txBody>
        </p:sp>
      </p:grpSp>
      <p:sp>
        <p:nvSpPr>
          <p:cNvPr id="431" name="Line 589"/>
          <p:cNvSpPr>
            <a:spLocks noChangeShapeType="1"/>
          </p:cNvSpPr>
          <p:nvPr/>
        </p:nvSpPr>
        <p:spPr bwMode="auto">
          <a:xfrm flipV="1">
            <a:off x="5945733" y="5421065"/>
            <a:ext cx="240360" cy="233926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GB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2" name="Rectangle 88"/>
          <p:cNvSpPr>
            <a:spLocks noChangeArrowheads="1"/>
          </p:cNvSpPr>
          <p:nvPr/>
        </p:nvSpPr>
        <p:spPr bwMode="auto">
          <a:xfrm>
            <a:off x="5232524" y="2638663"/>
            <a:ext cx="1213338" cy="30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  <a:cs typeface="Times New Roman" pitchFamily="18" charset="0"/>
              </a:rPr>
              <a:t>100ns</a:t>
            </a:r>
            <a:endParaRPr lang="en-US" sz="16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sp>
        <p:nvSpPr>
          <p:cNvPr id="433" name="Rectangle 432"/>
          <p:cNvSpPr>
            <a:spLocks noChangeArrowheads="1"/>
          </p:cNvSpPr>
          <p:nvPr/>
        </p:nvSpPr>
        <p:spPr bwMode="auto">
          <a:xfrm>
            <a:off x="7424540" y="1186818"/>
            <a:ext cx="1709926" cy="630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chemeClr val="accent2"/>
                </a:solidFill>
                <a:cs typeface="Times New Roman" pitchFamily="18" charset="0"/>
              </a:rPr>
              <a:t>Twice 7.4x10</a:t>
            </a:r>
            <a:r>
              <a:rPr lang="en-US" sz="1600" baseline="30000" dirty="0" smtClean="0">
                <a:solidFill>
                  <a:schemeClr val="accent2"/>
                </a:solidFill>
                <a:cs typeface="Times New Roman" pitchFamily="18" charset="0"/>
              </a:rPr>
              <a:t>8 </a:t>
            </a:r>
            <a:r>
              <a:rPr lang="en-US" sz="1600" dirty="0" smtClean="0">
                <a:solidFill>
                  <a:schemeClr val="accent2"/>
                </a:solidFill>
                <a:cs typeface="Times New Roman" pitchFamily="18" charset="0"/>
              </a:rPr>
              <a:t>ions/bunch</a:t>
            </a:r>
            <a:endParaRPr lang="en-US" sz="1600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435" name="Rectangle 88"/>
          <p:cNvSpPr>
            <a:spLocks noChangeArrowheads="1"/>
          </p:cNvSpPr>
          <p:nvPr/>
        </p:nvSpPr>
        <p:spPr bwMode="auto">
          <a:xfrm>
            <a:off x="6903228" y="3827058"/>
            <a:ext cx="1330875" cy="35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  <a:cs typeface="Times New Roman" pitchFamily="18" charset="0"/>
              </a:rPr>
              <a:t>~2μs</a:t>
            </a:r>
          </a:p>
          <a:p>
            <a:pPr algn="ctr"/>
            <a:endParaRPr lang="en-US" sz="16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sp>
        <p:nvSpPr>
          <p:cNvPr id="436" name="TextBox 435"/>
          <p:cNvSpPr txBox="1"/>
          <p:nvPr/>
        </p:nvSpPr>
        <p:spPr>
          <a:xfrm>
            <a:off x="4482603" y="851385"/>
            <a:ext cx="553998" cy="996427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LEIR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37" name="TextBox 436"/>
          <p:cNvSpPr txBox="1"/>
          <p:nvPr/>
        </p:nvSpPr>
        <p:spPr>
          <a:xfrm>
            <a:off x="4482603" y="2470615"/>
            <a:ext cx="553998" cy="549189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38" name="TextBox 437"/>
          <p:cNvSpPr txBox="1"/>
          <p:nvPr/>
        </p:nvSpPr>
        <p:spPr>
          <a:xfrm>
            <a:off x="4482603" y="3842488"/>
            <a:ext cx="553998" cy="780021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SPS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39" name="TextBox 438"/>
          <p:cNvSpPr txBox="1"/>
          <p:nvPr/>
        </p:nvSpPr>
        <p:spPr>
          <a:xfrm>
            <a:off x="4482603" y="5353262"/>
            <a:ext cx="553998" cy="775212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LHC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40" name="Text Placeholder 13"/>
          <p:cNvSpPr txBox="1">
            <a:spLocks/>
          </p:cNvSpPr>
          <p:nvPr/>
        </p:nvSpPr>
        <p:spPr>
          <a:xfrm>
            <a:off x="381619" y="1186819"/>
            <a:ext cx="4079876" cy="26556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Increase at maximum the intensity per bunch.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More intensity from LEIR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More intensity from L3</a:t>
            </a:r>
            <a:br>
              <a:rPr lang="en-US" dirty="0" smtClean="0"/>
            </a:br>
            <a:r>
              <a:rPr lang="en-US" dirty="0" smtClean="0"/>
              <a:t>and increased rep. rate.</a:t>
            </a:r>
          </a:p>
          <a:p>
            <a:pPr marL="814500" lvl="1" indent="-342900">
              <a:buFontTx/>
              <a:buChar char="-"/>
            </a:pPr>
            <a:r>
              <a:rPr lang="en-US" dirty="0" smtClean="0"/>
              <a:t>Reduction of losses at RF capture in LEIR.</a:t>
            </a:r>
          </a:p>
          <a:p>
            <a:pPr marL="342900" indent="-342900"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Transverse emittance is less</a:t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>important than intensity</a:t>
            </a:r>
          </a:p>
          <a:p>
            <a:pPr marL="342900" indent="-342900">
              <a:buFontTx/>
              <a:buChar char="-"/>
            </a:pPr>
            <a:endParaRPr lang="en-US" sz="1800" dirty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endParaRPr lang="en-US" sz="1800" dirty="0"/>
          </a:p>
        </p:txBody>
      </p:sp>
      <p:sp>
        <p:nvSpPr>
          <p:cNvPr id="442" name="TextBox 441"/>
          <p:cNvSpPr txBox="1"/>
          <p:nvPr/>
        </p:nvSpPr>
        <p:spPr>
          <a:xfrm>
            <a:off x="7306596" y="2644954"/>
            <a:ext cx="1553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PS – Intermediate flat top splitting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522" name="Rectangle 88"/>
          <p:cNvSpPr>
            <a:spLocks noChangeArrowheads="1"/>
          </p:cNvSpPr>
          <p:nvPr/>
        </p:nvSpPr>
        <p:spPr bwMode="auto">
          <a:xfrm>
            <a:off x="5554964" y="3479857"/>
            <a:ext cx="1330875" cy="35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dirty="0" smtClean="0">
                <a:solidFill>
                  <a:sysClr val="windowText" lastClr="000000"/>
                </a:solidFill>
                <a:cs typeface="Times New Roman" pitchFamily="18" charset="0"/>
              </a:rPr>
              <a:t>150ns</a:t>
            </a:r>
            <a:endParaRPr lang="en-US" sz="1600" dirty="0">
              <a:solidFill>
                <a:sysClr val="windowText" lastClr="000000"/>
              </a:solidFill>
              <a:cs typeface="Times New Roman" pitchFamily="18" charset="0"/>
            </a:endParaRPr>
          </a:p>
        </p:txBody>
      </p:sp>
      <p:grpSp>
        <p:nvGrpSpPr>
          <p:cNvPr id="528" name="Group 527"/>
          <p:cNvGrpSpPr/>
          <p:nvPr/>
        </p:nvGrpSpPr>
        <p:grpSpPr>
          <a:xfrm>
            <a:off x="5172632" y="742728"/>
            <a:ext cx="2382582" cy="1201821"/>
            <a:chOff x="5172632" y="742728"/>
            <a:chExt cx="2382582" cy="1201821"/>
          </a:xfrm>
        </p:grpSpPr>
        <p:grpSp>
          <p:nvGrpSpPr>
            <p:cNvPr id="58" name="Group 431"/>
            <p:cNvGrpSpPr>
              <a:grpSpLocks/>
            </p:cNvGrpSpPr>
            <p:nvPr/>
          </p:nvGrpSpPr>
          <p:grpSpPr bwMode="auto">
            <a:xfrm>
              <a:off x="5314452" y="811013"/>
              <a:ext cx="709102" cy="273141"/>
              <a:chOff x="240" y="1104"/>
              <a:chExt cx="5760" cy="1536"/>
            </a:xfrm>
            <a:noFill/>
          </p:grpSpPr>
          <p:grpSp>
            <p:nvGrpSpPr>
              <p:cNvPr id="60" name="Group 432"/>
              <p:cNvGrpSpPr>
                <a:grpSpLocks/>
              </p:cNvGrpSpPr>
              <p:nvPr/>
            </p:nvGrpSpPr>
            <p:grpSpPr bwMode="auto">
              <a:xfrm>
                <a:off x="240" y="1440"/>
                <a:ext cx="2448" cy="1200"/>
                <a:chOff x="816" y="1344"/>
                <a:chExt cx="2448" cy="1200"/>
              </a:xfrm>
              <a:grpFill/>
            </p:grpSpPr>
            <p:grpSp>
              <p:nvGrpSpPr>
                <p:cNvPr id="64" name="Group 433"/>
                <p:cNvGrpSpPr>
                  <a:grpSpLocks/>
                </p:cNvGrpSpPr>
                <p:nvPr/>
              </p:nvGrpSpPr>
              <p:grpSpPr bwMode="auto">
                <a:xfrm>
                  <a:off x="816" y="2016"/>
                  <a:ext cx="816" cy="528"/>
                  <a:chOff x="816" y="2016"/>
                  <a:chExt cx="816" cy="528"/>
                </a:xfrm>
                <a:grpFill/>
              </p:grpSpPr>
              <p:sp>
                <p:nvSpPr>
                  <p:cNvPr id="71" name="Arc 434"/>
                  <p:cNvSpPr>
                    <a:spLocks/>
                  </p:cNvSpPr>
                  <p:nvPr/>
                </p:nvSpPr>
                <p:spPr bwMode="auto">
                  <a:xfrm flipH="1" flipV="1">
                    <a:off x="1200" y="2016"/>
                    <a:ext cx="432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72" name="Arc 435"/>
                  <p:cNvSpPr>
                    <a:spLocks/>
                  </p:cNvSpPr>
                  <p:nvPr/>
                </p:nvSpPr>
                <p:spPr bwMode="auto">
                  <a:xfrm flipH="1">
                    <a:off x="816" y="2016"/>
                    <a:ext cx="384" cy="528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65" name="Group 436"/>
                <p:cNvGrpSpPr>
                  <a:grpSpLocks/>
                </p:cNvGrpSpPr>
                <p:nvPr/>
              </p:nvGrpSpPr>
              <p:grpSpPr bwMode="auto">
                <a:xfrm>
                  <a:off x="1632" y="1680"/>
                  <a:ext cx="816" cy="528"/>
                  <a:chOff x="816" y="2016"/>
                  <a:chExt cx="816" cy="528"/>
                </a:xfrm>
                <a:grpFill/>
              </p:grpSpPr>
              <p:sp>
                <p:nvSpPr>
                  <p:cNvPr id="69" name="Arc 437"/>
                  <p:cNvSpPr>
                    <a:spLocks/>
                  </p:cNvSpPr>
                  <p:nvPr/>
                </p:nvSpPr>
                <p:spPr bwMode="auto">
                  <a:xfrm flipH="1" flipV="1">
                    <a:off x="1200" y="2016"/>
                    <a:ext cx="432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70" name="Arc 438"/>
                  <p:cNvSpPr>
                    <a:spLocks/>
                  </p:cNvSpPr>
                  <p:nvPr/>
                </p:nvSpPr>
                <p:spPr bwMode="auto">
                  <a:xfrm flipH="1">
                    <a:off x="816" y="2016"/>
                    <a:ext cx="384" cy="528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66" name="Group 439"/>
                <p:cNvGrpSpPr>
                  <a:grpSpLocks/>
                </p:cNvGrpSpPr>
                <p:nvPr/>
              </p:nvGrpSpPr>
              <p:grpSpPr bwMode="auto">
                <a:xfrm>
                  <a:off x="2448" y="1344"/>
                  <a:ext cx="816" cy="528"/>
                  <a:chOff x="816" y="2016"/>
                  <a:chExt cx="816" cy="528"/>
                </a:xfrm>
                <a:grpFill/>
              </p:grpSpPr>
              <p:sp>
                <p:nvSpPr>
                  <p:cNvPr id="67" name="Arc 440"/>
                  <p:cNvSpPr>
                    <a:spLocks/>
                  </p:cNvSpPr>
                  <p:nvPr/>
                </p:nvSpPr>
                <p:spPr bwMode="auto">
                  <a:xfrm flipH="1" flipV="1">
                    <a:off x="1200" y="2016"/>
                    <a:ext cx="432" cy="19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  <p:sp>
                <p:nvSpPr>
                  <p:cNvPr id="68" name="Arc 441"/>
                  <p:cNvSpPr>
                    <a:spLocks/>
                  </p:cNvSpPr>
                  <p:nvPr/>
                </p:nvSpPr>
                <p:spPr bwMode="auto">
                  <a:xfrm flipH="1">
                    <a:off x="816" y="2016"/>
                    <a:ext cx="384" cy="528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sz="2400">
                      <a:cs typeface="Times New Roman" pitchFamily="18" charset="0"/>
                    </a:endParaRPr>
                  </a:p>
                </p:txBody>
              </p:sp>
            </p:grpSp>
          </p:grpSp>
          <p:grpSp>
            <p:nvGrpSpPr>
              <p:cNvPr id="61" name="Group 442"/>
              <p:cNvGrpSpPr>
                <a:grpSpLocks/>
              </p:cNvGrpSpPr>
              <p:nvPr/>
            </p:nvGrpSpPr>
            <p:grpSpPr bwMode="auto">
              <a:xfrm>
                <a:off x="2688" y="1104"/>
                <a:ext cx="3312" cy="528"/>
                <a:chOff x="2688" y="1104"/>
                <a:chExt cx="3312" cy="528"/>
              </a:xfrm>
              <a:grpFill/>
            </p:grpSpPr>
            <p:sp>
              <p:nvSpPr>
                <p:cNvPr id="62" name="Arc 443"/>
                <p:cNvSpPr>
                  <a:spLocks/>
                </p:cNvSpPr>
                <p:nvPr/>
              </p:nvSpPr>
              <p:spPr bwMode="auto">
                <a:xfrm flipH="1" flipV="1">
                  <a:off x="3072" y="1104"/>
                  <a:ext cx="2928" cy="384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  <p:sp>
              <p:nvSpPr>
                <p:cNvPr id="63" name="Arc 444"/>
                <p:cNvSpPr>
                  <a:spLocks/>
                </p:cNvSpPr>
                <p:nvPr/>
              </p:nvSpPr>
              <p:spPr bwMode="auto">
                <a:xfrm flipH="1">
                  <a:off x="2688" y="1104"/>
                  <a:ext cx="384" cy="52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2400"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59" name="Oval 58"/>
            <p:cNvSpPr>
              <a:spLocks noChangeArrowheads="1"/>
            </p:cNvSpPr>
            <p:nvPr/>
          </p:nvSpPr>
          <p:spPr bwMode="auto">
            <a:xfrm>
              <a:off x="5172632" y="742728"/>
              <a:ext cx="1134563" cy="54628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400">
                <a:cs typeface="Times New Roman" pitchFamily="18" charset="0"/>
              </a:endParaRPr>
            </a:p>
          </p:txBody>
        </p:sp>
        <p:grpSp>
          <p:nvGrpSpPr>
            <p:cNvPr id="46" name="Group 447"/>
            <p:cNvGrpSpPr>
              <a:grpSpLocks/>
            </p:cNvGrpSpPr>
            <p:nvPr/>
          </p:nvGrpSpPr>
          <p:grpSpPr bwMode="auto">
            <a:xfrm>
              <a:off x="5663094" y="1289010"/>
              <a:ext cx="1892120" cy="655539"/>
              <a:chOff x="912" y="2496"/>
              <a:chExt cx="2832" cy="1008"/>
            </a:xfrm>
            <a:noFill/>
          </p:grpSpPr>
          <p:sp>
            <p:nvSpPr>
              <p:cNvPr id="51" name="Line 448"/>
              <p:cNvSpPr>
                <a:spLocks noChangeShapeType="1"/>
              </p:cNvSpPr>
              <p:nvPr/>
            </p:nvSpPr>
            <p:spPr bwMode="auto">
              <a:xfrm flipV="1">
                <a:off x="1392" y="3312"/>
                <a:ext cx="96" cy="192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2" name="Line 449"/>
              <p:cNvSpPr>
                <a:spLocks noChangeShapeType="1"/>
              </p:cNvSpPr>
              <p:nvPr/>
            </p:nvSpPr>
            <p:spPr bwMode="auto">
              <a:xfrm>
                <a:off x="1488" y="3312"/>
                <a:ext cx="48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3" name="Line 450"/>
              <p:cNvSpPr>
                <a:spLocks noChangeShapeType="1"/>
              </p:cNvSpPr>
              <p:nvPr/>
            </p:nvSpPr>
            <p:spPr bwMode="auto">
              <a:xfrm flipV="1">
                <a:off x="1968" y="2496"/>
                <a:ext cx="384" cy="816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4" name="Line 451"/>
              <p:cNvSpPr>
                <a:spLocks noChangeShapeType="1"/>
              </p:cNvSpPr>
              <p:nvPr/>
            </p:nvSpPr>
            <p:spPr bwMode="auto">
              <a:xfrm>
                <a:off x="2352" y="2496"/>
                <a:ext cx="28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5" name="Line 452"/>
              <p:cNvSpPr>
                <a:spLocks noChangeShapeType="1"/>
              </p:cNvSpPr>
              <p:nvPr/>
            </p:nvSpPr>
            <p:spPr bwMode="auto">
              <a:xfrm>
                <a:off x="2640" y="2496"/>
                <a:ext cx="528" cy="1008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6" name="Line 453"/>
              <p:cNvSpPr>
                <a:spLocks noChangeShapeType="1"/>
              </p:cNvSpPr>
              <p:nvPr/>
            </p:nvSpPr>
            <p:spPr bwMode="auto">
              <a:xfrm>
                <a:off x="912" y="3504"/>
                <a:ext cx="48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7" name="Line 454"/>
              <p:cNvSpPr>
                <a:spLocks noChangeShapeType="1"/>
              </p:cNvSpPr>
              <p:nvPr/>
            </p:nvSpPr>
            <p:spPr bwMode="auto">
              <a:xfrm>
                <a:off x="3168" y="3504"/>
                <a:ext cx="576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  <p:sp>
          <p:nvSpPr>
            <p:cNvPr id="43" name="Arc 459"/>
            <p:cNvSpPr>
              <a:spLocks/>
            </p:cNvSpPr>
            <p:nvPr/>
          </p:nvSpPr>
          <p:spPr bwMode="auto">
            <a:xfrm flipH="1" flipV="1">
              <a:off x="5966824" y="1289010"/>
              <a:ext cx="226913" cy="40581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2400">
                <a:cs typeface="Times New Roman" pitchFamily="18" charset="0"/>
              </a:endParaRPr>
            </a:p>
          </p:txBody>
        </p:sp>
        <p:sp>
          <p:nvSpPr>
            <p:cNvPr id="434" name="Line 589"/>
            <p:cNvSpPr>
              <a:spLocks noChangeShapeType="1"/>
            </p:cNvSpPr>
            <p:nvPr/>
          </p:nvSpPr>
          <p:spPr bwMode="auto">
            <a:xfrm>
              <a:off x="6873787" y="1303388"/>
              <a:ext cx="511370" cy="153943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sz="240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527" name="Group 526"/>
            <p:cNvGrpSpPr/>
            <p:nvPr/>
          </p:nvGrpSpPr>
          <p:grpSpPr>
            <a:xfrm>
              <a:off x="6063430" y="1714401"/>
              <a:ext cx="295117" cy="109257"/>
              <a:chOff x="6193739" y="1726036"/>
              <a:chExt cx="295117" cy="109257"/>
            </a:xfrm>
          </p:grpSpPr>
          <p:sp>
            <p:nvSpPr>
              <p:cNvPr id="47" name="Line 455"/>
              <p:cNvSpPr>
                <a:spLocks noChangeShapeType="1"/>
              </p:cNvSpPr>
              <p:nvPr/>
            </p:nvSpPr>
            <p:spPr bwMode="auto">
              <a:xfrm flipH="1" flipV="1">
                <a:off x="6193739" y="1726036"/>
                <a:ext cx="0" cy="1092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48" name="Line 456"/>
              <p:cNvSpPr>
                <a:spLocks noChangeShapeType="1"/>
              </p:cNvSpPr>
              <p:nvPr/>
            </p:nvSpPr>
            <p:spPr bwMode="auto">
              <a:xfrm flipH="1" flipV="1">
                <a:off x="6278831" y="1726036"/>
                <a:ext cx="0" cy="1092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49" name="Line 457"/>
              <p:cNvSpPr>
                <a:spLocks noChangeShapeType="1"/>
              </p:cNvSpPr>
              <p:nvPr/>
            </p:nvSpPr>
            <p:spPr bwMode="auto">
              <a:xfrm flipH="1" flipV="1">
                <a:off x="6363923" y="1726036"/>
                <a:ext cx="0" cy="1092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0" name="Line 458"/>
              <p:cNvSpPr>
                <a:spLocks noChangeShapeType="1"/>
              </p:cNvSpPr>
              <p:nvPr/>
            </p:nvSpPr>
            <p:spPr bwMode="auto">
              <a:xfrm flipH="1" flipV="1">
                <a:off x="6449015" y="1726036"/>
                <a:ext cx="0" cy="1092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23" name="Line 455"/>
              <p:cNvSpPr>
                <a:spLocks noChangeShapeType="1"/>
              </p:cNvSpPr>
              <p:nvPr/>
            </p:nvSpPr>
            <p:spPr bwMode="auto">
              <a:xfrm flipH="1" flipV="1">
                <a:off x="6233580" y="1726036"/>
                <a:ext cx="0" cy="1092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24" name="Line 456"/>
              <p:cNvSpPr>
                <a:spLocks noChangeShapeType="1"/>
              </p:cNvSpPr>
              <p:nvPr/>
            </p:nvSpPr>
            <p:spPr bwMode="auto">
              <a:xfrm flipH="1" flipV="1">
                <a:off x="6318672" y="1726036"/>
                <a:ext cx="0" cy="1092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25" name="Line 457"/>
              <p:cNvSpPr>
                <a:spLocks noChangeShapeType="1"/>
              </p:cNvSpPr>
              <p:nvPr/>
            </p:nvSpPr>
            <p:spPr bwMode="auto">
              <a:xfrm flipH="1" flipV="1">
                <a:off x="6403764" y="1726036"/>
                <a:ext cx="0" cy="1092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  <p:sp>
            <p:nvSpPr>
              <p:cNvPr id="526" name="Line 458"/>
              <p:cNvSpPr>
                <a:spLocks noChangeShapeType="1"/>
              </p:cNvSpPr>
              <p:nvPr/>
            </p:nvSpPr>
            <p:spPr bwMode="auto">
              <a:xfrm flipH="1" flipV="1">
                <a:off x="6488856" y="1726036"/>
                <a:ext cx="0" cy="1092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2400">
                  <a:cs typeface="Times New Roman" pitchFamily="18" charset="0"/>
                </a:endParaRPr>
              </a:p>
            </p:txBody>
          </p:sp>
        </p:grpSp>
      </p:grpSp>
      <p:pic>
        <p:nvPicPr>
          <p:cNvPr id="41" name="Pictur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715" y="3732961"/>
            <a:ext cx="4167872" cy="1688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2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2015 Progress – Source and Low Energy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776" y="1265327"/>
            <a:ext cx="6843764" cy="1023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83645" y="2144425"/>
            <a:ext cx="33107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Strongly divergent beams is an inherent property of the current GTS-LHC extraction system when operated in afterglow </a:t>
            </a:r>
            <a:r>
              <a:rPr lang="en-GB" sz="1600" dirty="0" smtClean="0"/>
              <a:t>mode.</a:t>
            </a:r>
          </a:p>
          <a:p>
            <a:r>
              <a:rPr lang="en-GB" sz="1600" dirty="0" smtClean="0"/>
              <a:t>Simulation predicts large beam loss straight after extraction.</a:t>
            </a:r>
          </a:p>
          <a:p>
            <a:endParaRPr lang="en-GB" sz="1600" u="sng" dirty="0">
              <a:solidFill>
                <a:srgbClr val="FF0000"/>
              </a:solidFill>
            </a:endParaRPr>
          </a:p>
        </p:txBody>
      </p:sp>
      <p:pic>
        <p:nvPicPr>
          <p:cNvPr id="9" name="Picture 2" descr="transmission_LEBT_Pb29_tuned_2_font_11_v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51" y="4100052"/>
            <a:ext cx="5514850" cy="2279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162413" y="3765706"/>
            <a:ext cx="24870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best estimates from simulations is the 10-15% more intensity can be transported inside the acceptance of the RFQ.</a:t>
            </a:r>
            <a:endParaRPr lang="en-GB" u="sng" dirty="0"/>
          </a:p>
          <a:p>
            <a:r>
              <a:rPr lang="en-GB" dirty="0" smtClean="0"/>
              <a:t>Implementation in YETS15-16.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537" y="1314023"/>
            <a:ext cx="1760040" cy="25270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79497" y="2577554"/>
            <a:ext cx="2487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Extensive simulations to match model to simulation for transport through spectrometer.</a:t>
            </a:r>
            <a:endParaRPr lang="en-GB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54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2015 Progress – Oven Test Stand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82" y="3720841"/>
            <a:ext cx="5163003" cy="2919555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Oven test stand has been constructed.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274" y="1680219"/>
            <a:ext cx="2958204" cy="30548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t="7571" b="7852"/>
          <a:stretch/>
        </p:blipFill>
        <p:spPr>
          <a:xfrm>
            <a:off x="437854" y="1647371"/>
            <a:ext cx="5135631" cy="2211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4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2015 Progress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1208" y="1255059"/>
            <a:ext cx="8238744" cy="4745691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From October 2015 an </a:t>
            </a:r>
            <a:r>
              <a:rPr lang="en-GB" b="1" dirty="0" smtClean="0"/>
              <a:t>intensive</a:t>
            </a:r>
            <a:r>
              <a:rPr lang="en-GB" dirty="0" smtClean="0"/>
              <a:t> study programme started, with new team members.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Using the available equipment, the performance could already be increased for the 2015 </a:t>
            </a:r>
            <a:r>
              <a:rPr lang="en-GB" dirty="0" err="1" smtClean="0"/>
              <a:t>Pb-Pb</a:t>
            </a:r>
            <a:r>
              <a:rPr lang="en-GB" dirty="0" smtClean="0"/>
              <a:t> run.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The studies converged on the likely reason for the losses at RF capture.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566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3501</TotalTime>
  <Words>1429</Words>
  <Application>Microsoft Office PowerPoint</Application>
  <PresentationFormat>On-screen Show (4:3)</PresentationFormat>
  <Paragraphs>178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Lucida Grande</vt:lpstr>
      <vt:lpstr>Times New Roman</vt:lpstr>
      <vt:lpstr>Wingdings</vt:lpstr>
      <vt:lpstr>LIU_PowerPoint_Template</vt:lpstr>
      <vt:lpstr>PowerPoint Presentation</vt:lpstr>
      <vt:lpstr>LIU-IONS PS Injectors: Baseline, Outcome from 2015 Operation, Performance Reach and Options </vt:lpstr>
      <vt:lpstr>The PS Ion Injectors </vt:lpstr>
      <vt:lpstr>PS Ion Injector – Project  Goal</vt:lpstr>
      <vt:lpstr>Boundary Conditions for the ion luminosity requirements in LHC </vt:lpstr>
      <vt:lpstr>Baseline Beam Parameters</vt:lpstr>
      <vt:lpstr>2015 Progress – Source and Low Energy</vt:lpstr>
      <vt:lpstr>2015 Progress – Oven Test Stand</vt:lpstr>
      <vt:lpstr>2015 Progress</vt:lpstr>
      <vt:lpstr>2015 Progress – Understanding LEIR limitation 1</vt:lpstr>
      <vt:lpstr>2015 Progress – Understanding LEIR limitation 1</vt:lpstr>
      <vt:lpstr>2015 Progress – Understanding LEIR limitation 1</vt:lpstr>
      <vt:lpstr>YETS 2015-16 : What is happening</vt:lpstr>
      <vt:lpstr>2016 Priorities</vt:lpstr>
      <vt:lpstr>2016 Further Mitigations to be Explored</vt:lpstr>
      <vt:lpstr>Making LEIR like the other LHC injectors</vt:lpstr>
      <vt:lpstr>Making LEIR like the other LHC injectors</vt:lpstr>
      <vt:lpstr>Other Hardware Baseline Modifications</vt:lpstr>
      <vt:lpstr>Summary</vt:lpstr>
      <vt:lpstr>Thanks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Richard Scrivens</cp:lastModifiedBy>
  <cp:revision>76</cp:revision>
  <cp:lastPrinted>2016-01-19T15:28:26Z</cp:lastPrinted>
  <dcterms:created xsi:type="dcterms:W3CDTF">2011-05-16T09:28:26Z</dcterms:created>
  <dcterms:modified xsi:type="dcterms:W3CDTF">2016-01-27T11:14:40Z</dcterms:modified>
</cp:coreProperties>
</file>