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20"/>
  </p:notesMasterIdLst>
  <p:handoutMasterIdLst>
    <p:handoutMasterId r:id="rId21"/>
  </p:handoutMasterIdLst>
  <p:sldIdLst>
    <p:sldId id="259" r:id="rId2"/>
    <p:sldId id="260" r:id="rId3"/>
    <p:sldId id="276" r:id="rId4"/>
    <p:sldId id="267" r:id="rId5"/>
    <p:sldId id="284" r:id="rId6"/>
    <p:sldId id="291" r:id="rId7"/>
    <p:sldId id="266" r:id="rId8"/>
    <p:sldId id="280" r:id="rId9"/>
    <p:sldId id="272" r:id="rId10"/>
    <p:sldId id="270" r:id="rId11"/>
    <p:sldId id="271" r:id="rId12"/>
    <p:sldId id="286" r:id="rId13"/>
    <p:sldId id="287" r:id="rId14"/>
    <p:sldId id="281" r:id="rId15"/>
    <p:sldId id="283" r:id="rId16"/>
    <p:sldId id="290" r:id="rId17"/>
    <p:sldId id="292" r:id="rId18"/>
    <p:sldId id="29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9" autoAdjust="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137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22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915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AF33002-B69F-4C37-8E5D-6C9655CFC98D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3D13BCC-298E-459B-933C-A746B78D9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034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AF33002-B69F-4C37-8E5D-6C9655CFC98D}" type="datetimeFigureOut">
              <a:rPr lang="en-GB" smtClean="0"/>
              <a:t>27/01/2016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3D13BCC-298E-459B-933C-A746B78D9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261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  <p:sldLayoutId id="2147483693" r:id="rId5"/>
    <p:sldLayoutId id="2147483694" r:id="rId6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edms.cern.ch/document/1560355/0.1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RFQ – risk analysis completed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199" y="5086280"/>
            <a:ext cx="8763034" cy="1603888"/>
          </a:xfrm>
        </p:spPr>
        <p:txBody>
          <a:bodyPr>
            <a:normAutofit fontScale="70000" lnSpcReduction="20000"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dirty="0" smtClean="0"/>
              <a:t>Recently a </a:t>
            </a:r>
            <a:r>
              <a:rPr lang="en-US" dirty="0"/>
              <a:t>LIU/HL-LHC Executive Committee </a:t>
            </a:r>
            <a:r>
              <a:rPr lang="en-US" dirty="0" smtClean="0"/>
              <a:t>has 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Endorsed mitigations to reduce the risk of a RFQ failure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Approved the budget for the procurement of a quantity of copper and special steel for a full RFQ 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Cost analysis for rough machining/machining a full module/ machining a full spare to follow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262" y="1332979"/>
            <a:ext cx="6400800" cy="33058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39057" y="823393"/>
            <a:ext cx="5276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 :   </a:t>
            </a:r>
            <a:r>
              <a:rPr lang="en-GB" dirty="0">
                <a:hlinkClick r:id="rId4"/>
              </a:rPr>
              <a:t>https://edms.cern.ch/document/1560355/0.1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619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 We have obtained 20mA of H- at 50 MeV (half of the LIU-PSB current) .</a:t>
            </a:r>
          </a:p>
          <a:p>
            <a:endParaRPr lang="en-GB" dirty="0"/>
          </a:p>
          <a:p>
            <a:r>
              <a:rPr lang="en-GB" dirty="0" smtClean="0"/>
              <a:t>We have a staged plan to improve the current from the pre-injector by improving the current/reducing the emittance from the source and improving the matching through the LEBT. These measures should allow to meet the LIU- intensity requirement by summer 2016.</a:t>
            </a:r>
          </a:p>
          <a:p>
            <a:endParaRPr lang="en-GB" dirty="0"/>
          </a:p>
          <a:p>
            <a:r>
              <a:rPr lang="en-GB" dirty="0" smtClean="0"/>
              <a:t>The source reliability and the conditioning time have been improved to a satisfactory level during 2015. For linac4 operation a total of 2 full spares sources is mandatory. </a:t>
            </a:r>
          </a:p>
          <a:p>
            <a:endParaRPr lang="en-GB" dirty="0"/>
          </a:p>
          <a:p>
            <a:r>
              <a:rPr lang="en-GB" dirty="0" smtClean="0"/>
              <a:t>The schedule presented is dependent on the delivery schedule of the PIMS structures, on the time it takes to condition the remaining structures and the readiness of the LLRF  systems.</a:t>
            </a:r>
          </a:p>
          <a:p>
            <a:endParaRPr lang="en-GB" dirty="0"/>
          </a:p>
          <a:p>
            <a:r>
              <a:rPr lang="en-GB" dirty="0" smtClean="0"/>
              <a:t> </a:t>
            </a:r>
          </a:p>
          <a:p>
            <a:r>
              <a:rPr lang="en-GB" dirty="0"/>
              <a:t>The next steps foresee commissioning stage at 100 MeV and then 160MeV and are compatible with a beam delivered to the Half Sector Test in 2016. 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8143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SPARE SLIDES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58777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In this paper we report the status of the LINAC4 beam commissioning and detail the strategy for the remaining commissioning steps. The H- source present performance, the intensity achieved and its impact on the LIU parameters will be discussed. The overall schedule with emphasis on the beam availability for the half-sector test will be presented.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59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45720" rIns="45720" anchor="ctr">
            <a:normAutofit/>
          </a:bodyPr>
          <a:lstStyle/>
          <a:p>
            <a:r>
              <a:rPr lang="en-GB" dirty="0"/>
              <a:t>List of activities and </a:t>
            </a:r>
            <a:r>
              <a:rPr lang="en-GB" dirty="0" smtClean="0"/>
              <a:t>draft schedules </a:t>
            </a:r>
            <a:r>
              <a:rPr lang="en-GB" dirty="0"/>
              <a:t>of LS2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lvl="1" indent="0">
              <a:buSzPct val="80000"/>
              <a:buNone/>
            </a:pPr>
            <a:r>
              <a:rPr lang="en-US" sz="3100" dirty="0" smtClean="0">
                <a:solidFill>
                  <a:schemeClr val="accent5"/>
                </a:solidFill>
              </a:rPr>
              <a:t>Linac4</a:t>
            </a:r>
            <a:endParaRPr lang="en-GB" sz="3100" dirty="0" smtClean="0">
              <a:solidFill>
                <a:schemeClr val="accent5"/>
              </a:solidFill>
            </a:endParaRPr>
          </a:p>
          <a:p>
            <a:r>
              <a:rPr lang="en-GB" sz="2000" dirty="0" smtClean="0"/>
              <a:t>New Mid-term and Long-term Schedule </a:t>
            </a:r>
            <a:r>
              <a:rPr lang="en-GB" sz="2000" dirty="0"/>
              <a:t>of the </a:t>
            </a:r>
            <a:r>
              <a:rPr lang="en-GB" sz="2000" dirty="0" smtClean="0"/>
              <a:t>Linac4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921507"/>
            <a:ext cx="9144002" cy="164604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74" y="4883651"/>
            <a:ext cx="9144002" cy="84559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5-Point Star 8"/>
          <p:cNvSpPr/>
          <p:nvPr/>
        </p:nvSpPr>
        <p:spPr>
          <a:xfrm>
            <a:off x="3347883" y="3480772"/>
            <a:ext cx="144000" cy="144000"/>
          </a:xfrm>
          <a:prstGeom prst="star5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5-Point Star 10"/>
          <p:cNvSpPr/>
          <p:nvPr/>
        </p:nvSpPr>
        <p:spPr>
          <a:xfrm>
            <a:off x="8029145" y="3480772"/>
            <a:ext cx="144000" cy="144000"/>
          </a:xfrm>
          <a:prstGeom prst="star5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5-Point Star 11"/>
          <p:cNvSpPr/>
          <p:nvPr/>
        </p:nvSpPr>
        <p:spPr>
          <a:xfrm>
            <a:off x="6984408" y="3728040"/>
            <a:ext cx="144000" cy="144000"/>
          </a:xfrm>
          <a:prstGeom prst="star5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607000" y="2623234"/>
            <a:ext cx="16257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</a:rPr>
              <a:t>c</a:t>
            </a:r>
            <a:r>
              <a:rPr lang="en-US" sz="1100" dirty="0" smtClean="0">
                <a:solidFill>
                  <a:srgbClr val="000000"/>
                </a:solidFill>
              </a:rPr>
              <a:t>ompletion at </a:t>
            </a:r>
            <a:r>
              <a:rPr lang="en-US" sz="1100" b="1" dirty="0" smtClean="0">
                <a:solidFill>
                  <a:srgbClr val="000000"/>
                </a:solidFill>
              </a:rPr>
              <a:t>100 MeV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15" name="Straight Connector 14"/>
          <p:cNvCxnSpPr>
            <a:stCxn id="9" idx="0"/>
            <a:endCxn id="13" idx="2"/>
          </p:cNvCxnSpPr>
          <p:nvPr/>
        </p:nvCxnSpPr>
        <p:spPr>
          <a:xfrm flipV="1">
            <a:off x="3419883" y="2884844"/>
            <a:ext cx="0" cy="59592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88262" y="2618409"/>
            <a:ext cx="16257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</a:rPr>
              <a:t>c</a:t>
            </a:r>
            <a:r>
              <a:rPr lang="en-US" sz="1100" dirty="0" smtClean="0">
                <a:solidFill>
                  <a:srgbClr val="000000"/>
                </a:solidFill>
              </a:rPr>
              <a:t>ompletion at </a:t>
            </a:r>
            <a:r>
              <a:rPr lang="en-US" sz="1100" b="1" dirty="0" smtClean="0">
                <a:solidFill>
                  <a:srgbClr val="000000"/>
                </a:solidFill>
              </a:rPr>
              <a:t>160 MeV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17" name="Straight Connector 16"/>
          <p:cNvCxnSpPr>
            <a:stCxn id="11" idx="0"/>
            <a:endCxn id="16" idx="2"/>
          </p:cNvCxnSpPr>
          <p:nvPr/>
        </p:nvCxnSpPr>
        <p:spPr>
          <a:xfrm flipV="1">
            <a:off x="8101145" y="2880019"/>
            <a:ext cx="0" cy="60075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88705" y="2356799"/>
            <a:ext cx="1940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Start of the Half sector test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20" name="Straight Connector 19"/>
          <p:cNvCxnSpPr>
            <a:stCxn id="12" idx="0"/>
            <a:endCxn id="19" idx="2"/>
          </p:cNvCxnSpPr>
          <p:nvPr/>
        </p:nvCxnSpPr>
        <p:spPr>
          <a:xfrm flipV="1">
            <a:off x="7056408" y="2618409"/>
            <a:ext cx="2517" cy="110963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08395" y="2629317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Today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24" name="Straight Connector 23"/>
          <p:cNvCxnSpPr>
            <a:endCxn id="23" idx="2"/>
          </p:cNvCxnSpPr>
          <p:nvPr/>
        </p:nvCxnSpPr>
        <p:spPr>
          <a:xfrm flipV="1">
            <a:off x="697096" y="2890927"/>
            <a:ext cx="0" cy="1351847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-2747" y="5744019"/>
            <a:ext cx="699843" cy="13689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accent6"/>
                </a:solidFill>
              </a:rPr>
              <a:t>EYETS</a:t>
            </a:r>
            <a:endParaRPr lang="en-GB" sz="700" b="1" dirty="0">
              <a:solidFill>
                <a:schemeClr val="accent6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228655" y="5744019"/>
            <a:ext cx="529293" cy="13689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accent6"/>
                </a:solidFill>
              </a:rPr>
              <a:t>YETS</a:t>
            </a:r>
            <a:endParaRPr lang="en-GB" sz="700" b="1" dirty="0">
              <a:solidFill>
                <a:schemeClr val="accent6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460057" y="5744019"/>
            <a:ext cx="4681198" cy="13689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accent6"/>
                </a:solidFill>
              </a:rPr>
              <a:t>LS2</a:t>
            </a:r>
            <a:endParaRPr lang="en-GB" sz="700" b="1" dirty="0">
              <a:solidFill>
                <a:schemeClr val="accent6"/>
              </a:solidFill>
            </a:endParaRPr>
          </a:p>
        </p:txBody>
      </p:sp>
      <p:sp>
        <p:nvSpPr>
          <p:cNvPr id="35" name="5-Point Star 34"/>
          <p:cNvSpPr/>
          <p:nvPr/>
        </p:nvSpPr>
        <p:spPr>
          <a:xfrm>
            <a:off x="-68719" y="3485907"/>
            <a:ext cx="144000" cy="144000"/>
          </a:xfrm>
          <a:prstGeom prst="star5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3281" y="2346963"/>
            <a:ext cx="12191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</a:rPr>
              <a:t>ready at 50 MeV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37" name="Straight Connector 36"/>
          <p:cNvCxnSpPr>
            <a:stCxn id="35" idx="0"/>
            <a:endCxn id="36" idx="1"/>
          </p:cNvCxnSpPr>
          <p:nvPr/>
        </p:nvCxnSpPr>
        <p:spPr>
          <a:xfrm flipV="1">
            <a:off x="3281" y="2477768"/>
            <a:ext cx="0" cy="100813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403851" y="5897516"/>
            <a:ext cx="3773725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Ref. </a:t>
            </a:r>
            <a:r>
              <a:rPr lang="en-US" sz="1400" b="1" dirty="0" smtClean="0">
                <a:solidFill>
                  <a:schemeClr val="accent6"/>
                </a:solidFill>
              </a:rPr>
              <a:t>Alessandra Lombardi</a:t>
            </a:r>
            <a:r>
              <a:rPr lang="en-US" sz="1400" dirty="0" smtClean="0">
                <a:solidFill>
                  <a:schemeClr val="accent6"/>
                </a:solidFill>
              </a:rPr>
              <a:t>’s talk (session 6)</a:t>
            </a:r>
            <a:endParaRPr lang="en-GB" sz="1400" b="1" dirty="0">
              <a:solidFill>
                <a:schemeClr val="accent6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77481" y="1120034"/>
            <a:ext cx="3688492" cy="276999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Be ready for an early connection by the end of 2016</a:t>
            </a:r>
            <a:endParaRPr lang="en-US" sz="1050" dirty="0" smtClean="0"/>
          </a:p>
        </p:txBody>
      </p:sp>
    </p:spTree>
    <p:extLst>
      <p:ext uri="{BB962C8B-B14F-4D97-AF65-F5344CB8AC3E}">
        <p14:creationId xmlns:p14="http://schemas.microsoft.com/office/powerpoint/2010/main" val="220616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0"/>
            <a:ext cx="4000500" cy="2200557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0" y="857250"/>
          <a:ext cx="9144000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2571750">
                <a:tc>
                  <a:txBody>
                    <a:bodyPr/>
                    <a:lstStyle/>
                    <a:p>
                      <a:endParaRPr lang="en-GB" sz="1400" dirty="0" smtClean="0"/>
                    </a:p>
                    <a:p>
                      <a:endParaRPr lang="en-GB" sz="1400" dirty="0" smtClean="0"/>
                    </a:p>
                    <a:p>
                      <a:endParaRPr lang="en-GB" sz="1400" dirty="0" smtClean="0"/>
                    </a:p>
                    <a:p>
                      <a:endParaRPr lang="en-GB" sz="1400" dirty="0" smtClean="0"/>
                    </a:p>
                    <a:p>
                      <a:endParaRPr lang="en-GB" sz="1400" dirty="0" smtClean="0"/>
                    </a:p>
                    <a:p>
                      <a:endParaRPr lang="en-GB" sz="1400" dirty="0" smtClean="0"/>
                    </a:p>
                    <a:p>
                      <a:endParaRPr lang="en-GB" sz="1400" dirty="0" smtClean="0"/>
                    </a:p>
                    <a:p>
                      <a:endParaRPr lang="en-GB" sz="1400" dirty="0" smtClean="0"/>
                    </a:p>
                    <a:p>
                      <a:endParaRPr lang="en-GB" sz="1400" dirty="0" smtClean="0"/>
                    </a:p>
                    <a:p>
                      <a:endParaRPr lang="en-GB" sz="1400" dirty="0" smtClean="0"/>
                    </a:p>
                    <a:p>
                      <a:endParaRPr lang="en-GB" sz="1400" dirty="0" smtClean="0"/>
                    </a:p>
                    <a:p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1)  30 mA at 3MeV </a:t>
                      </a:r>
                      <a:endParaRPr lang="en-GB" sz="14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2) The emit from the source exceeds the RFQ acceptance</a:t>
                      </a:r>
                      <a:endParaRPr lang="en-GB" sz="14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71750">
                <a:tc>
                  <a:txBody>
                    <a:bodyPr/>
                    <a:lstStyle/>
                    <a:p>
                      <a:endParaRPr lang="en-GB" sz="1400" dirty="0" smtClean="0"/>
                    </a:p>
                    <a:p>
                      <a:endParaRPr lang="en-GB" sz="1400" dirty="0" smtClean="0"/>
                    </a:p>
                    <a:p>
                      <a:endParaRPr lang="en-GB" sz="1400" dirty="0" smtClean="0"/>
                    </a:p>
                    <a:p>
                      <a:endParaRPr lang="en-GB" sz="1400" dirty="0" smtClean="0"/>
                    </a:p>
                    <a:p>
                      <a:endParaRPr lang="en-GB" sz="1400" dirty="0" smtClean="0"/>
                    </a:p>
                    <a:p>
                      <a:endParaRPr lang="en-GB" sz="1400" dirty="0" smtClean="0"/>
                    </a:p>
                    <a:p>
                      <a:endParaRPr lang="en-GB" sz="1400" dirty="0" smtClean="0"/>
                    </a:p>
                    <a:p>
                      <a:endParaRPr lang="en-GB" sz="1400" dirty="0" smtClean="0"/>
                    </a:p>
                    <a:p>
                      <a:endParaRPr lang="en-GB" sz="1400" dirty="0" smtClean="0"/>
                    </a:p>
                    <a:p>
                      <a:endParaRPr lang="en-GB" sz="1400" dirty="0" smtClean="0"/>
                    </a:p>
                    <a:p>
                      <a:r>
                        <a:rPr lang="en-GB" sz="1400" b="1" dirty="0" smtClean="0"/>
                        <a:t>3) Due</a:t>
                      </a:r>
                      <a:r>
                        <a:rPr lang="en-GB" sz="1400" b="1" baseline="0" dirty="0" smtClean="0"/>
                        <a:t> to mismatch between the source and the LEBT we lose some beam already in the first solenoid</a:t>
                      </a:r>
                      <a:endParaRPr lang="en-GB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600" y="857250"/>
            <a:ext cx="4282850" cy="1993900"/>
          </a:xfrm>
          <a:prstGeom prst="rect">
            <a:avLst/>
          </a:prstGeom>
        </p:spPr>
      </p:pic>
      <p:pic>
        <p:nvPicPr>
          <p:cNvPr id="7" name="Picture 2" descr="http://elogbook.cern.ch/eLogbook/attach_reader?attach_id=149660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29" y="3429000"/>
            <a:ext cx="4116671" cy="2096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42" r="53014" b="4264"/>
          <a:stretch/>
        </p:blipFill>
        <p:spPr>
          <a:xfrm>
            <a:off x="4572001" y="3429964"/>
            <a:ext cx="4534550" cy="23929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73600" y="3727450"/>
            <a:ext cx="685800" cy="507831"/>
          </a:xfrm>
          <a:prstGeom prst="rect">
            <a:avLst/>
          </a:prstGeom>
          <a:noFill/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GB" sz="1350" dirty="0"/>
              <a:t>45 </a:t>
            </a:r>
            <a:r>
              <a:rPr lang="en-GB" sz="1350" dirty="0" err="1"/>
              <a:t>keV</a:t>
            </a:r>
            <a:endParaRPr lang="en-GB" sz="1350" dirty="0"/>
          </a:p>
          <a:p>
            <a:r>
              <a:rPr lang="en-GB" sz="1350" dirty="0"/>
              <a:t>BCT1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72124" y="3485076"/>
            <a:ext cx="685800" cy="50783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350" dirty="0"/>
              <a:t>3MeV BCT2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359400" y="4212198"/>
            <a:ext cx="304801" cy="455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200900" y="3969823"/>
            <a:ext cx="241300" cy="242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64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Risk</a:t>
            </a:r>
            <a:r>
              <a:rPr lang="fr-CH" dirty="0" smtClean="0"/>
              <a:t> rating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04800" y="1143000"/>
          <a:ext cx="8382001" cy="53451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507"/>
                <a:gridCol w="2422493"/>
                <a:gridCol w="1973036"/>
                <a:gridCol w="149679"/>
                <a:gridCol w="224518"/>
                <a:gridCol w="167367"/>
                <a:gridCol w="2514600"/>
                <a:gridCol w="228600"/>
                <a:gridCol w="228600"/>
                <a:gridCol w="228601"/>
              </a:tblGrid>
              <a:tr h="240466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 </a:t>
                      </a:r>
                      <a:endParaRPr lang="en-GB" sz="105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Risk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CH" sz="1050" dirty="0" err="1" smtClean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Analysis</a:t>
                      </a:r>
                      <a:endParaRPr lang="en-GB" sz="105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P</a:t>
                      </a:r>
                      <a:endParaRPr lang="en-GB" sz="105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Mitigation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P'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I'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S'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</a:tr>
              <a:tr h="95479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Electrode damage (sputtering of copper) due to beam loss at the RFQ entrance</a:t>
                      </a:r>
                      <a:endParaRPr lang="en-GB" sz="105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5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Certainly</a:t>
                      </a:r>
                      <a:r>
                        <a:rPr lang="en-GB" sz="105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occurring, effect is limited because of the low duty cycle of Linac4 (0.08%) and of the presence of a pre-chopper</a:t>
                      </a:r>
                      <a:endParaRPr lang="en-GB" sz="105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5</a:t>
                      </a:r>
                      <a:endParaRPr lang="en-GB" sz="105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Mitigation measures </a:t>
                      </a:r>
                      <a:r>
                        <a:rPr lang="en-US" sz="1050" dirty="0" smtClean="0">
                          <a:effectLst/>
                        </a:rPr>
                        <a:t>already </a:t>
                      </a:r>
                      <a:r>
                        <a:rPr lang="en-US" sz="1050" dirty="0">
                          <a:effectLst/>
                        </a:rPr>
                        <a:t>present:</a:t>
                      </a:r>
                      <a:br>
                        <a:rPr lang="en-US" sz="1050" dirty="0">
                          <a:effectLst/>
                        </a:rPr>
                      </a:br>
                      <a:r>
                        <a:rPr lang="en-US" sz="1050" dirty="0">
                          <a:effectLst/>
                        </a:rPr>
                        <a:t>a) surveillance on beam transmission;</a:t>
                      </a:r>
                      <a:br>
                        <a:rPr lang="en-US" sz="1050" dirty="0">
                          <a:effectLst/>
                        </a:rPr>
                      </a:br>
                      <a:r>
                        <a:rPr lang="en-US" sz="1050" dirty="0">
                          <a:effectLst/>
                        </a:rPr>
                        <a:t>b) pre-chopper cutting unused beam.</a:t>
                      </a:r>
                      <a:br>
                        <a:rPr lang="en-US" sz="1050" dirty="0">
                          <a:effectLst/>
                        </a:rPr>
                      </a:br>
                      <a:r>
                        <a:rPr lang="en-US" sz="1050" dirty="0">
                          <a:effectLst/>
                        </a:rPr>
                        <a:t>Additional </a:t>
                      </a:r>
                      <a:r>
                        <a:rPr lang="en-US" sz="1050" dirty="0" smtClean="0">
                          <a:effectLst/>
                        </a:rPr>
                        <a:t>measure: a </a:t>
                      </a:r>
                      <a:r>
                        <a:rPr lang="en-US" sz="1050" dirty="0">
                          <a:effectLst/>
                        </a:rPr>
                        <a:t>mask in the LEBT to scrape </a:t>
                      </a:r>
                      <a:r>
                        <a:rPr lang="en-US" sz="1050" dirty="0" smtClean="0">
                          <a:effectLst/>
                        </a:rPr>
                        <a:t>beam </a:t>
                      </a:r>
                      <a:r>
                        <a:rPr lang="en-US" sz="1050" dirty="0">
                          <a:effectLst/>
                        </a:rPr>
                        <a:t>out of RFQ </a:t>
                      </a:r>
                      <a:r>
                        <a:rPr lang="en-US" sz="1050" dirty="0" smtClean="0">
                          <a:effectLst/>
                        </a:rPr>
                        <a:t>acceptance (to be installed when beam</a:t>
                      </a:r>
                      <a:r>
                        <a:rPr lang="en-US" sz="1050" baseline="0" dirty="0" smtClean="0">
                          <a:effectLst/>
                        </a:rPr>
                        <a:t> is stable)</a:t>
                      </a:r>
                      <a:r>
                        <a:rPr lang="en-US" sz="1050" dirty="0" smtClean="0">
                          <a:effectLst/>
                        </a:rPr>
                        <a:t>.</a:t>
                      </a:r>
                      <a:endParaRPr lang="en-GB" sz="105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3</a:t>
                      </a:r>
                      <a:endParaRPr lang="en-GB" sz="105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</a:tr>
              <a:tr h="560145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Electrode contamination due to Cs deposition / normal caesiation.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5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Certainly</a:t>
                      </a:r>
                      <a:r>
                        <a:rPr lang="en-GB" sz="105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occurring, effect is limited because Cs penetrating in the RFQ immediately oxidises (oxide is not e- emitter)</a:t>
                      </a:r>
                      <a:endParaRPr lang="en-GB" sz="105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5</a:t>
                      </a:r>
                      <a:endParaRPr lang="en-GB" sz="105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</a:t>
                      </a:r>
                      <a:endParaRPr lang="en-GB" sz="105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Implement a hard-wired interlock on top of existing procedure to assure that the amount of Cs that can enter the RFQ is always a controlled quantity.</a:t>
                      </a:r>
                      <a:endParaRPr lang="en-GB" sz="105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</a:tr>
              <a:tr h="560145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Electrode contamination due to Cs deposition / caesiation accident.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5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Might happen (ISIS); in the worst case, would require a cleaning of the RFQ</a:t>
                      </a:r>
                      <a:endParaRPr lang="en-GB" sz="105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4</a:t>
                      </a:r>
                      <a:endParaRPr lang="en-GB" sz="105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8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Implement a hard-wired interlock on top of existing procedure to assure that the amount of Cs that can enter the RFQ is always a controlled quantity.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</a:tr>
              <a:tr h="42435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Damage of the RF power coupler (mechanical deformation or surface effects)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5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Already well protected mechanically, surface problems quite unlikely </a:t>
                      </a:r>
                      <a:endParaRPr lang="en-GB" sz="105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4</a:t>
                      </a:r>
                      <a:endParaRPr lang="en-GB" sz="105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A "box" around the coupler is already implemented. Additional mitigation would be to build a spare Ridge 1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</a:tr>
              <a:tr h="466787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5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Vacuum degradation due to a cooling circuit water leak (e.g. from erosion of the brazed joints of the water circuit caps).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5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 caps on</a:t>
                      </a:r>
                      <a:r>
                        <a:rPr lang="en-GB" sz="105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the cooling circuits are brazed over a long distance, if happens differential pumping can be applied</a:t>
                      </a:r>
                      <a:endParaRPr lang="en-GB" sz="105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1</a:t>
                      </a:r>
                      <a:endParaRPr lang="en-GB" sz="105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2</a:t>
                      </a:r>
                      <a:endParaRPr lang="en-GB" sz="105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No mitigation measure can be envisaged; the risk is evaluated as low.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1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</a:tr>
              <a:tr h="254611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Mechanical deformation of the RFQ.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5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stresses present</a:t>
                      </a:r>
                      <a:r>
                        <a:rPr lang="en-GB" sz="105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on the cavity, thermal load is low, field can be corrected</a:t>
                      </a:r>
                      <a:endParaRPr lang="en-GB" sz="105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2</a:t>
                      </a:r>
                      <a:endParaRPr lang="en-GB" sz="105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8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Build 12 additional tuners or variable tuners.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</a:tr>
              <a:tr h="280072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7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Vacuum contamination of the RFQ from hydrocarbons.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5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Pumps</a:t>
                      </a:r>
                      <a:r>
                        <a:rPr lang="en-GB" sz="105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are dry, oil quantity is minimal, voltage is not too high</a:t>
                      </a:r>
                      <a:endParaRPr lang="en-GB" sz="105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2</a:t>
                      </a:r>
                      <a:endParaRPr lang="en-GB" sz="105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6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Accept reduced beam transmission during re-conditioning.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4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</a:tr>
              <a:tr h="373430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8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Flanges for RF tuner or RF pick-up are broken because of mechanical stress.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50" noProof="0" dirty="0" err="1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Weld</a:t>
                      </a:r>
                      <a:r>
                        <a:rPr lang="en-GB" sz="1050" baseline="0" noProof="0" dirty="0" err="1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ings</a:t>
                      </a:r>
                      <a:r>
                        <a:rPr lang="en-GB" sz="105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and brazes are strong, if happens repair or differential pumping can be applied</a:t>
                      </a:r>
                      <a:endParaRPr lang="en-GB" sz="105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4</a:t>
                      </a:r>
                      <a:endParaRPr lang="en-GB" sz="105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8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Install a protection on critical elements.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2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3</a:t>
                      </a:r>
                      <a:endParaRPr lang="en-GB" sz="105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6</a:t>
                      </a:r>
                      <a:endParaRPr lang="en-GB" sz="105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036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0"/>
            <a:ext cx="7965175" cy="747654"/>
          </a:xfrm>
        </p:spPr>
        <p:txBody>
          <a:bodyPr/>
          <a:lstStyle/>
          <a:p>
            <a:r>
              <a:rPr lang="en-GB" dirty="0" smtClean="0"/>
              <a:t>Source – what still needs attention</a:t>
            </a:r>
            <a:endParaRPr lang="en-GB" dirty="0"/>
          </a:p>
        </p:txBody>
      </p:sp>
      <p:pic>
        <p:nvPicPr>
          <p:cNvPr id="4" name="Picture 2" descr="http://elogbook.cern.ch/eLogbook/attach_reader?attach_id=14966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084" y="572289"/>
            <a:ext cx="8191865" cy="4171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4767601"/>
            <a:ext cx="913194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Mismatch </a:t>
            </a:r>
            <a:r>
              <a:rPr lang="en-GB" sz="2000" b="1" dirty="0"/>
              <a:t>between the source and </a:t>
            </a:r>
            <a:r>
              <a:rPr lang="en-GB" sz="2000" b="1" dirty="0" smtClean="0"/>
              <a:t>LEBT: Beam losses already </a:t>
            </a:r>
            <a:r>
              <a:rPr lang="en-GB" sz="2000" b="1" dirty="0"/>
              <a:t>in the first </a:t>
            </a:r>
            <a:r>
              <a:rPr lang="en-GB" sz="2000" b="1" dirty="0" smtClean="0"/>
              <a:t>solenoid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C00000"/>
                </a:solidFill>
              </a:rPr>
              <a:t>Increase of the </a:t>
            </a:r>
            <a:r>
              <a:rPr lang="en-GB" dirty="0" err="1" smtClean="0">
                <a:solidFill>
                  <a:srgbClr val="C00000"/>
                </a:solidFill>
              </a:rPr>
              <a:t>Einzel</a:t>
            </a:r>
            <a:r>
              <a:rPr lang="en-GB" dirty="0" smtClean="0">
                <a:solidFill>
                  <a:srgbClr val="C00000"/>
                </a:solidFill>
              </a:rPr>
              <a:t> lens strength</a:t>
            </a:r>
            <a:r>
              <a:rPr lang="en-GB" dirty="0" smtClean="0"/>
              <a:t> beyond today’s nominal voltage </a:t>
            </a:r>
            <a:r>
              <a:rPr lang="en-GB" dirty="0"/>
              <a:t>holding capability </a:t>
            </a:r>
            <a:r>
              <a:rPr lang="en-GB" dirty="0" smtClean="0"/>
              <a:t>(35 kV)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Modification of the dynamics </a:t>
            </a:r>
            <a:r>
              <a:rPr lang="en-GB" dirty="0"/>
              <a:t>in the </a:t>
            </a:r>
            <a:r>
              <a:rPr lang="en-GB" dirty="0" smtClean="0"/>
              <a:t>solenoid.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influence on emittance/intensity 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889648" y="1140269"/>
            <a:ext cx="25052" cy="3035206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11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Source – what still needs attention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484" y="739036"/>
            <a:ext cx="8479010" cy="394744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-22506" y="4700745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74625" algn="l"/>
              </a:tabLst>
            </a:pPr>
            <a:r>
              <a:rPr lang="en-GB" sz="2000" b="1" dirty="0" smtClean="0"/>
              <a:t>The emittance  of the beam from the source exceeds </a:t>
            </a:r>
            <a:r>
              <a:rPr lang="en-GB" sz="2000" b="1" dirty="0"/>
              <a:t>the RFQ </a:t>
            </a:r>
            <a:r>
              <a:rPr lang="en-GB" sz="2000" b="1" dirty="0" smtClean="0"/>
              <a:t>acceptance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Modify/optimise the geometry </a:t>
            </a:r>
            <a:r>
              <a:rPr lang="en-GB" sz="2000" dirty="0">
                <a:solidFill>
                  <a:srgbClr val="C00000"/>
                </a:solidFill>
              </a:rPr>
              <a:t>of </a:t>
            </a:r>
            <a:r>
              <a:rPr lang="en-GB" sz="2000" dirty="0" smtClean="0">
                <a:solidFill>
                  <a:srgbClr val="C00000"/>
                </a:solidFill>
              </a:rPr>
              <a:t>the extraction system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Extraction system defines the emittance of the beam entering the LEBT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Theoretical/computational prediction still to be refined and compared to results on the test stand. Complexity includes effect of the extraction system on the plasma and the dynamic of the co-extracted electrons which are dumped in this region.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tabLst>
                <a:tab pos="174625" algn="l"/>
              </a:tabLst>
            </a:pPr>
            <a:endParaRPr lang="en-GB" sz="2000" b="1" dirty="0" smtClean="0"/>
          </a:p>
          <a:p>
            <a:pPr>
              <a:tabLst>
                <a:tab pos="174625" algn="l"/>
              </a:tabLst>
            </a:pPr>
            <a:r>
              <a:rPr lang="en-GB" sz="2000" b="1" dirty="0" smtClean="0"/>
              <a:t> </a:t>
            </a:r>
          </a:p>
          <a:p>
            <a:pPr>
              <a:tabLst>
                <a:tab pos="174625" algn="l"/>
              </a:tabLst>
            </a:pPr>
            <a:endParaRPr lang="en-GB" sz="2000" b="1" dirty="0" smtClean="0"/>
          </a:p>
          <a:p>
            <a:pPr>
              <a:tabLst>
                <a:tab pos="174625" algn="l"/>
              </a:tabLst>
            </a:pPr>
            <a:endParaRPr lang="en-GB" sz="2000" b="1" dirty="0" smtClean="0"/>
          </a:p>
          <a:p>
            <a:pPr>
              <a:tabLst>
                <a:tab pos="174625" algn="l"/>
              </a:tabLst>
            </a:pPr>
            <a:endParaRPr lang="en-GB" sz="2000" b="1" dirty="0" smtClean="0"/>
          </a:p>
          <a:p>
            <a:pPr>
              <a:tabLst>
                <a:tab pos="174625" algn="l"/>
              </a:tabLst>
            </a:pPr>
            <a:endParaRPr lang="en-GB" sz="2000" b="1" dirty="0" smtClean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-579466" y="2670907"/>
            <a:ext cx="2094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BCT1-LEBT – BCT2-RFQ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36708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0" dirty="0"/>
              <a:t>LINAC4: 2015 Progress, Lessons and Implications on the </a:t>
            </a:r>
            <a:r>
              <a:rPr lang="en-GB" b="0" dirty="0" smtClean="0"/>
              <a:t>Performance Reach </a:t>
            </a:r>
            <a:r>
              <a:rPr lang="en-GB" b="0" dirty="0"/>
              <a:t>and Options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LINAC4 team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Alessandra Lombardi, Chamonix 2016, 27</a:t>
            </a:r>
            <a:r>
              <a:rPr lang="en-US" baseline="30000" dirty="0" smtClean="0"/>
              <a:t>th</a:t>
            </a:r>
            <a:r>
              <a:rPr lang="en-US" dirty="0" smtClean="0"/>
              <a:t> January 2016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69" y="2797442"/>
            <a:ext cx="1445827" cy="1469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26010">
            <a:off x="681088" y="3728729"/>
            <a:ext cx="7707234" cy="3721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commissioning / installation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782985"/>
              </p:ext>
            </p:extLst>
          </p:nvPr>
        </p:nvGraphicFramePr>
        <p:xfrm>
          <a:off x="203200" y="885392"/>
          <a:ext cx="8673397" cy="4101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2836"/>
                <a:gridCol w="1435260"/>
                <a:gridCol w="1215342"/>
                <a:gridCol w="1250066"/>
                <a:gridCol w="1342665"/>
                <a:gridCol w="1817228"/>
              </a:tblGrid>
              <a:tr h="445072">
                <a:tc gridSpan="6"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LINAC4</a:t>
                      </a:r>
                      <a:r>
                        <a:rPr lang="en-GB" sz="1400" baseline="0" dirty="0" smtClean="0"/>
                        <a:t> machine layout- 352MHz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45072">
                <a:tc gridSpan="2">
                  <a:txBody>
                    <a:bodyPr/>
                    <a:lstStyle/>
                    <a:p>
                      <a:r>
                        <a:rPr lang="en-GB" sz="1400" dirty="0" smtClean="0"/>
                        <a:t>Pre-injector (9m)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400" dirty="0" smtClean="0"/>
                        <a:t>DTL (19m)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CCDTL (25m)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Π</a:t>
                      </a:r>
                      <a:r>
                        <a:rPr lang="en-GB" sz="1400" dirty="0" smtClean="0"/>
                        <a:t>-mode (23m)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460227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3MeV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400" dirty="0" smtClean="0"/>
                        <a:t>50 MeV 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100 MeV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160 MeV</a:t>
                      </a:r>
                    </a:p>
                  </a:txBody>
                  <a:tcPr marL="68580" marR="68580" marT="34290" marB="34290"/>
                </a:tc>
              </a:tr>
              <a:tr h="1294515">
                <a:tc>
                  <a:txBody>
                    <a:bodyPr/>
                    <a:lstStyle/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SOURCE</a:t>
                      </a:r>
                    </a:p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  Plasma Generator</a:t>
                      </a:r>
                    </a:p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  Extraction</a:t>
                      </a:r>
                    </a:p>
                    <a:p>
                      <a:r>
                        <a:rPr lang="en-GB" sz="900" baseline="0" dirty="0" smtClean="0">
                          <a:solidFill>
                            <a:schemeClr val="tx1"/>
                          </a:solidFill>
                        </a:rPr>
                        <a:t>  e-Dump</a:t>
                      </a:r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LEBT</a:t>
                      </a:r>
                    </a:p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  2 solenoids</a:t>
                      </a:r>
                    </a:p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  Pre</a:t>
                      </a:r>
                      <a:r>
                        <a:rPr lang="en-GB" sz="900" baseline="0" dirty="0" smtClean="0">
                          <a:solidFill>
                            <a:schemeClr val="tx1"/>
                          </a:solidFill>
                        </a:rPr>
                        <a:t> chopper</a:t>
                      </a:r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RFQ</a:t>
                      </a:r>
                    </a:p>
                    <a:p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CHOPPER LINE </a:t>
                      </a: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 11 EMQ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 3 Cavities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 2 Chopper units</a:t>
                      </a: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 In-line dump </a:t>
                      </a:r>
                      <a:endParaRPr lang="en-GB" sz="9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sz="900" dirty="0"/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3 Tanks</a:t>
                      </a: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3 Klystrons : 5 MW</a:t>
                      </a: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1 EMQ 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114 PMQ</a:t>
                      </a:r>
                    </a:p>
                    <a:p>
                      <a:pPr marL="0" marR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2 </a:t>
                      </a:r>
                      <a:r>
                        <a:rPr lang="en-US" sz="900" dirty="0" err="1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steerers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0" hangingPunct="0"/>
                      <a:r>
                        <a:rPr lang="en-US" sz="900" u="sng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7 Modules</a:t>
                      </a: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7 Klystrons : 7 MW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7 EMQ + 14 PMQ</a:t>
                      </a:r>
                    </a:p>
                    <a:p>
                      <a:pPr eaLnBrk="0" hangingPunct="0"/>
                      <a:r>
                        <a:rPr lang="en-US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7 </a:t>
                      </a:r>
                      <a:r>
                        <a:rPr lang="en-US" sz="900" dirty="0" err="1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steerers</a:t>
                      </a:r>
                      <a:endParaRPr lang="en-US" sz="900" dirty="0" smtClean="0">
                        <a:solidFill>
                          <a:schemeClr val="tx1"/>
                        </a:solidFill>
                        <a:cs typeface="Times New Roman" pitchFamily="18" charset="0"/>
                      </a:endParaRPr>
                    </a:p>
                    <a:p>
                      <a:pPr eaLnBrk="0" hangingPunct="0"/>
                      <a:r>
                        <a:rPr lang="en-US" sz="1400" dirty="0" smtClean="0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4/7 installed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 </a:t>
                      </a:r>
                    </a:p>
                    <a:p>
                      <a:pPr eaLnBrk="0" hangingPunct="0"/>
                      <a:r>
                        <a:rPr lang="en-US" sz="1400" dirty="0" smtClean="0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6/7 conditioned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eaLnBrk="0" hangingPunct="0"/>
                      <a:r>
                        <a:rPr lang="fr-FR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12 Modules</a:t>
                      </a:r>
                      <a:endParaRPr lang="en-US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eaLnBrk="0" hangingPunct="0"/>
                      <a:r>
                        <a:rPr lang="fr-FR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8 Klystrons: 12MW</a:t>
                      </a:r>
                    </a:p>
                    <a:p>
                      <a:pPr eaLnBrk="0" hangingPunct="0"/>
                      <a:r>
                        <a:rPr lang="fr-FR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12 EMQ</a:t>
                      </a:r>
                    </a:p>
                    <a:p>
                      <a:pPr eaLnBrk="0" hangingPunct="0"/>
                      <a:r>
                        <a:rPr lang="fr-FR" sz="900" dirty="0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12 </a:t>
                      </a:r>
                      <a:r>
                        <a:rPr lang="fr-FR" sz="900" dirty="0" err="1" smtClean="0">
                          <a:solidFill>
                            <a:schemeClr val="tx1"/>
                          </a:solidFill>
                          <a:cs typeface="Times New Roman" pitchFamily="18" charset="0"/>
                        </a:rPr>
                        <a:t>steerer</a:t>
                      </a:r>
                      <a:endParaRPr lang="fr-FR" sz="900" dirty="0" smtClean="0">
                        <a:solidFill>
                          <a:schemeClr val="tx1"/>
                        </a:solidFill>
                        <a:cs typeface="Times New Roman" pitchFamily="18" charset="0"/>
                      </a:endParaRPr>
                    </a:p>
                    <a:p>
                      <a:pPr eaLnBrk="0" hangingPunct="0"/>
                      <a:r>
                        <a:rPr lang="fr-FR" sz="1400" dirty="0" smtClean="0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10/12 </a:t>
                      </a:r>
                      <a:r>
                        <a:rPr lang="fr-FR" sz="1400" dirty="0" err="1" smtClean="0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delivered</a:t>
                      </a:r>
                      <a:endParaRPr lang="fr-FR" sz="1400" dirty="0" smtClean="0">
                        <a:solidFill>
                          <a:srgbClr val="FF0000"/>
                        </a:solidFill>
                        <a:cs typeface="Times New Roman" pitchFamily="18" charset="0"/>
                      </a:endParaRPr>
                    </a:p>
                    <a:p>
                      <a:pPr eaLnBrk="0" hangingPunct="0"/>
                      <a:r>
                        <a:rPr lang="fr-FR" sz="1400" dirty="0" smtClean="0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6/12 </a:t>
                      </a:r>
                      <a:r>
                        <a:rPr lang="fr-FR" sz="1400" dirty="0" err="1" smtClean="0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assembled</a:t>
                      </a:r>
                      <a:endParaRPr lang="fr-FR" sz="1400" dirty="0" smtClean="0">
                        <a:solidFill>
                          <a:srgbClr val="FF0000"/>
                        </a:solidFill>
                        <a:cs typeface="Times New Roman" pitchFamily="18" charset="0"/>
                      </a:endParaRPr>
                    </a:p>
                    <a:p>
                      <a:pPr eaLnBrk="0" hangingPunct="0"/>
                      <a:r>
                        <a:rPr lang="fr-FR" sz="1400" dirty="0" smtClean="0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1/12 </a:t>
                      </a:r>
                      <a:r>
                        <a:rPr lang="fr-FR" sz="1400" dirty="0" err="1" smtClean="0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conditioned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324092">
                <a:tc gridSpan="6">
                  <a:txBody>
                    <a:bodyPr/>
                    <a:lstStyle/>
                    <a:p>
                      <a:pPr algn="r"/>
                      <a:r>
                        <a:rPr lang="en-GB" sz="1400" dirty="0" smtClean="0">
                          <a:solidFill>
                            <a:schemeClr val="bg1"/>
                          </a:solidFill>
                        </a:rPr>
                        <a:t>Beam Commissioning stages </a:t>
                      </a:r>
                    </a:p>
                  </a:txBody>
                  <a:tcPr marL="68580" marR="68580" marT="34290" marB="3429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2409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45 </a:t>
                      </a:r>
                      <a:r>
                        <a:rPr lang="en-GB" sz="1400" dirty="0" err="1" smtClean="0"/>
                        <a:t>keV</a:t>
                      </a:r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 MeV</a:t>
                      </a:r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 MeV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50 MeV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105 MeV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160 MeV 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32409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Not</a:t>
                      </a:r>
                      <a:r>
                        <a:rPr lang="en-GB" sz="1200" baseline="0" dirty="0" smtClean="0"/>
                        <a:t> yet the final source – details later</a:t>
                      </a:r>
                    </a:p>
                    <a:p>
                      <a:r>
                        <a:rPr lang="en-GB" sz="1200" baseline="0" dirty="0" smtClean="0"/>
                        <a:t>(50mA standalone)</a:t>
                      </a:r>
                    </a:p>
                    <a:p>
                      <a:r>
                        <a:rPr lang="en-GB" sz="1200" baseline="0" dirty="0" smtClean="0"/>
                        <a:t>(30mA-Nov15)*****</a:t>
                      </a:r>
                      <a:endParaRPr lang="en-GB" sz="1200" dirty="0"/>
                    </a:p>
                  </a:txBody>
                  <a:tcPr marL="68580" marR="68580" marT="34290" marB="3429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Chopping validated</a:t>
                      </a:r>
                    </a:p>
                    <a:p>
                      <a:r>
                        <a:rPr lang="en-GB" sz="1200" dirty="0" smtClean="0"/>
                        <a:t>(10mA- Aug 14)</a:t>
                      </a:r>
                    </a:p>
                    <a:p>
                      <a:r>
                        <a:rPr lang="en-GB" sz="1200" dirty="0" smtClean="0"/>
                        <a:t>(30mA-oct 15)</a:t>
                      </a:r>
                    </a:p>
                    <a:p>
                      <a:r>
                        <a:rPr lang="en-GB" sz="1200" dirty="0" smtClean="0"/>
                        <a:t>(20mA-Nov15) </a:t>
                      </a:r>
                      <a:endParaRPr lang="en-GB" sz="1200" dirty="0"/>
                    </a:p>
                  </a:txBody>
                  <a:tcPr marL="68580" marR="68580" marT="34290" marB="3429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Completed </a:t>
                      </a:r>
                    </a:p>
                    <a:p>
                      <a:r>
                        <a:rPr lang="en-GB" sz="1200" dirty="0" smtClean="0"/>
                        <a:t>(10mA- Aug 14) </a:t>
                      </a:r>
                    </a:p>
                    <a:p>
                      <a:endParaRPr lang="en-GB" sz="1200" dirty="0" smtClean="0"/>
                    </a:p>
                    <a:p>
                      <a:r>
                        <a:rPr lang="en-GB" sz="1200" dirty="0" smtClean="0"/>
                        <a:t>(20mA – Nov15)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November 2015</a:t>
                      </a:r>
                    </a:p>
                    <a:p>
                      <a:endParaRPr lang="en-GB" sz="1200" dirty="0" smtClean="0"/>
                    </a:p>
                    <a:p>
                      <a:endParaRPr lang="en-GB" sz="1200" dirty="0" smtClean="0"/>
                    </a:p>
                    <a:p>
                      <a:r>
                        <a:rPr lang="en-GB" sz="1200" dirty="0" smtClean="0"/>
                        <a:t>(20mA – Nov 15)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/>
                        <a:t>April 2016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September</a:t>
                      </a:r>
                      <a:r>
                        <a:rPr lang="en-GB" sz="1200" baseline="0" dirty="0" smtClean="0"/>
                        <a:t> 2016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476" y="5371431"/>
            <a:ext cx="435769" cy="4357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475" y="3484447"/>
            <a:ext cx="435769" cy="43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64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50 MeV commissioning : 20mA </a:t>
            </a:r>
            <a:r>
              <a:rPr lang="en-US" sz="2400" dirty="0" smtClean="0"/>
              <a:t>in 0.45 mm </a:t>
            </a:r>
            <a:r>
              <a:rPr lang="en-US" sz="2400" dirty="0" err="1" smtClean="0"/>
              <a:t>mrad</a:t>
            </a:r>
            <a:r>
              <a:rPr lang="en-US" sz="2400" dirty="0" smtClean="0"/>
              <a:t> </a:t>
            </a:r>
            <a:r>
              <a:rPr lang="en-US" sz="2400" dirty="0" err="1" smtClean="0"/>
              <a:t>rms</a:t>
            </a:r>
            <a:r>
              <a:rPr lang="en-US" sz="2400" dirty="0" smtClean="0"/>
              <a:t>  </a:t>
            </a: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479020"/>
              </p:ext>
            </p:extLst>
          </p:nvPr>
        </p:nvGraphicFramePr>
        <p:xfrm>
          <a:off x="203198" y="1022291"/>
          <a:ext cx="8940802" cy="5644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0401"/>
                <a:gridCol w="4470401"/>
              </a:tblGrid>
              <a:tr h="2822363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T.o.F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(dots) vs expectation (solid lines) 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Emittance 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meas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(black) vs expectations (</a:t>
                      </a:r>
                      <a:r>
                        <a:rPr lang="en-GB" dirty="0" smtClean="0">
                          <a:solidFill>
                            <a:srgbClr val="C00000"/>
                          </a:solidFill>
                        </a:rPr>
                        <a:t>red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22363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b="1" dirty="0" smtClean="0"/>
                        <a:t>Micro-bunch</a:t>
                      </a:r>
                      <a:r>
                        <a:rPr lang="en-GB" b="1" baseline="0" dirty="0" smtClean="0"/>
                        <a:t> l</a:t>
                      </a:r>
                      <a:r>
                        <a:rPr lang="en-GB" b="1" dirty="0" smtClean="0"/>
                        <a:t>ongitudinal</a:t>
                      </a:r>
                      <a:r>
                        <a:rPr lang="en-GB" b="1" baseline="0" dirty="0" smtClean="0"/>
                        <a:t> profile 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u="sng" dirty="0" smtClean="0"/>
                        <a:t>Summary</a:t>
                      </a:r>
                      <a:r>
                        <a:rPr lang="en-GB" dirty="0" smtClean="0"/>
                        <a:t> </a:t>
                      </a:r>
                    </a:p>
                    <a:p>
                      <a:pPr algn="l"/>
                      <a:r>
                        <a:rPr lang="en-GB" sz="1600" dirty="0" smtClean="0"/>
                        <a:t>1)Transmission : ok</a:t>
                      </a:r>
                    </a:p>
                    <a:p>
                      <a:pPr algn="l"/>
                      <a:r>
                        <a:rPr lang="en-GB" sz="1600" dirty="0" smtClean="0"/>
                        <a:t>2)Understanding</a:t>
                      </a:r>
                      <a:r>
                        <a:rPr lang="en-GB" sz="1600" baseline="0" dirty="0" smtClean="0"/>
                        <a:t> and description in tracking codes is excellent </a:t>
                      </a:r>
                    </a:p>
                    <a:p>
                      <a:pPr algn="l"/>
                      <a:r>
                        <a:rPr lang="en-GB" sz="1600" baseline="0" dirty="0" smtClean="0"/>
                        <a:t>3) Both transversally and longitudinally the beam is what we predict </a:t>
                      </a:r>
                    </a:p>
                    <a:p>
                      <a:pPr algn="l"/>
                      <a:r>
                        <a:rPr lang="en-GB" sz="1600" baseline="0" dirty="0" smtClean="0"/>
                        <a:t>4)DTL tanks, the RF , the quads are validated</a:t>
                      </a:r>
                    </a:p>
                    <a:p>
                      <a:pPr algn="l"/>
                      <a:r>
                        <a:rPr lang="en-GB" sz="1600" baseline="0" dirty="0" smtClean="0"/>
                        <a:t>5) Diagnostics works very well and is adapted to the task.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4757247" y="1214926"/>
            <a:ext cx="4208986" cy="1906859"/>
            <a:chOff x="0" y="0"/>
            <a:chExt cx="10058400" cy="507883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058400" cy="507883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058400" cy="5078830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1062425"/>
            <a:ext cx="3849399" cy="2210164"/>
          </a:xfrm>
          <a:prstGeom prst="rect">
            <a:avLst/>
          </a:prstGeom>
        </p:spPr>
      </p:pic>
      <p:pic>
        <p:nvPicPr>
          <p:cNvPr id="12" name="Content Placeholder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452" y="3627904"/>
            <a:ext cx="4140200" cy="2092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545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935" y="947337"/>
            <a:ext cx="6675698" cy="31549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1800" dirty="0">
                <a:solidFill>
                  <a:srgbClr val="00B050"/>
                </a:solidFill>
              </a:rPr>
              <a:t>  </a:t>
            </a:r>
            <a:r>
              <a:rPr lang="en-GB" sz="1800" dirty="0" smtClean="0">
                <a:solidFill>
                  <a:srgbClr val="00B050"/>
                </a:solidFill>
              </a:rPr>
              <a:t>                                                 </a:t>
            </a:r>
            <a:endParaRPr lang="en-GB" sz="1800" dirty="0">
              <a:solidFill>
                <a:srgbClr val="00B05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600950" y="5732463"/>
            <a:ext cx="1543050" cy="273050"/>
          </a:xfrm>
          <a:prstGeom prst="rect">
            <a:avLst/>
          </a:prstGeom>
        </p:spPr>
        <p:txBody>
          <a:bodyPr/>
          <a:lstStyle/>
          <a:p>
            <a:fld id="{C0D67B14-F7D9-4A2B-A165-CDF58F92A29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890358" y="1123320"/>
            <a:ext cx="3240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871761" y="951625"/>
            <a:ext cx="1927446" cy="33098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072960" y="1126411"/>
            <a:ext cx="37804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885798" y="951625"/>
            <a:ext cx="1728788" cy="330988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62463" y="3782145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50"/>
                </a:solidFill>
              </a:rPr>
              <a:t>2015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646458" y="3795172"/>
            <a:ext cx="10096" cy="508505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44002" y="4452608"/>
            <a:ext cx="936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Opposite</a:t>
            </a:r>
            <a:endParaRPr lang="en-GB" sz="1200" dirty="0">
              <a:solidFill>
                <a:prstClr val="black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4286389" y="2304456"/>
            <a:ext cx="226583" cy="1014545"/>
          </a:xfrm>
          <a:prstGeom prst="line">
            <a:avLst/>
          </a:prstGeom>
          <a:ln w="1905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 rot="186690">
            <a:off x="4366380" y="3421234"/>
            <a:ext cx="4103648" cy="3552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 rot="21272487">
            <a:off x="4644719" y="1389249"/>
            <a:ext cx="3846982" cy="656058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24303" y="2992337"/>
            <a:ext cx="3452342" cy="276999"/>
          </a:xfrm>
          <a:prstGeom prst="rect">
            <a:avLst/>
          </a:prstGeom>
          <a:solidFill>
            <a:srgbClr val="FFFF00">
              <a:alpha val="21000"/>
            </a:srgbClr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prstClr val="black"/>
                </a:solidFill>
              </a:rPr>
              <a:t>9-weeks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4669424" y="1971948"/>
            <a:ext cx="183466" cy="873411"/>
          </a:xfrm>
          <a:prstGeom prst="line">
            <a:avLst/>
          </a:prstGeom>
          <a:ln w="1905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4512972" y="2265189"/>
            <a:ext cx="230654" cy="78535"/>
          </a:xfrm>
          <a:prstGeom prst="line">
            <a:avLst/>
          </a:prstGeom>
          <a:ln w="1905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319633" y="473330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350" dirty="0">
              <a:solidFill>
                <a:prstClr val="black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1320" y="4159062"/>
            <a:ext cx="3055325" cy="1573401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435234" y="4095927"/>
            <a:ext cx="2335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i="1" dirty="0">
                <a:solidFill>
                  <a:prstClr val="white">
                    <a:lumMod val="50000"/>
                  </a:prstClr>
                </a:solidFill>
              </a:rPr>
              <a:t>Plasma chamber                   Extraction / e-dump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11166" y="4452608"/>
            <a:ext cx="654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0000FF"/>
                </a:solidFill>
              </a:rPr>
              <a:t>Parallel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02084" y="2487393"/>
            <a:ext cx="1257680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prstClr val="black"/>
                </a:solidFill>
              </a:rPr>
              <a:t>No Cond. effect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618977" y="4228456"/>
            <a:ext cx="1913820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350" i="1" dirty="0">
                <a:solidFill>
                  <a:prstClr val="black"/>
                </a:solidFill>
              </a:rPr>
              <a:t>Filter &amp; dump B-Field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3409" y="961991"/>
            <a:ext cx="1891967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/>
          </a:p>
          <a:p>
            <a:r>
              <a:rPr lang="en-GB" sz="1400" i="1" dirty="0"/>
              <a:t>Has the potential to provide 50 mA of H-</a:t>
            </a:r>
            <a:r>
              <a:rPr lang="en-GB" sz="1400" i="1" dirty="0" smtClean="0"/>
              <a:t>.</a:t>
            </a:r>
          </a:p>
          <a:p>
            <a:endParaRPr lang="en-GB" sz="1400" i="1" dirty="0"/>
          </a:p>
          <a:p>
            <a:r>
              <a:rPr lang="en-GB" sz="1400" i="1" dirty="0" smtClean="0"/>
              <a:t>Operation is stable/reliable/dependable. [from the 50 MeV commissioning]</a:t>
            </a:r>
          </a:p>
          <a:p>
            <a:endParaRPr lang="en-GB" sz="1400" i="1" dirty="0"/>
          </a:p>
          <a:p>
            <a:r>
              <a:rPr lang="en-GB" sz="1400" i="1" dirty="0" err="1"/>
              <a:t>Caesiation</a:t>
            </a:r>
            <a:r>
              <a:rPr lang="en-GB" sz="1400" i="1" dirty="0"/>
              <a:t> </a:t>
            </a:r>
            <a:r>
              <a:rPr lang="en-GB" sz="1400" i="1" dirty="0" smtClean="0"/>
              <a:t>is mastered </a:t>
            </a:r>
            <a:r>
              <a:rPr lang="en-GB" sz="1400" i="1" dirty="0"/>
              <a:t>and </a:t>
            </a:r>
            <a:r>
              <a:rPr lang="en-GB" sz="1400" i="1" dirty="0" smtClean="0"/>
              <a:t>is </a:t>
            </a:r>
            <a:r>
              <a:rPr lang="en-GB" sz="1400" i="1" dirty="0"/>
              <a:t>done remotely. Needs </a:t>
            </a:r>
            <a:r>
              <a:rPr lang="en-GB" sz="1400" i="1" dirty="0" smtClean="0"/>
              <a:t>3 hours/month.</a:t>
            </a:r>
          </a:p>
          <a:p>
            <a:endParaRPr lang="en-GB" sz="1400" i="1" dirty="0"/>
          </a:p>
          <a:p>
            <a:r>
              <a:rPr lang="en-GB" sz="1400" i="1" dirty="0" smtClean="0"/>
              <a:t>Fast restart time: </a:t>
            </a:r>
            <a:r>
              <a:rPr lang="en-GB" sz="1400" i="1" dirty="0" smtClean="0">
                <a:solidFill>
                  <a:srgbClr val="C00000"/>
                </a:solidFill>
              </a:rPr>
              <a:t>experience from Christmas break (6h)</a:t>
            </a:r>
            <a:r>
              <a:rPr lang="en-GB" sz="1400" i="1" dirty="0" smtClean="0"/>
              <a:t>.</a:t>
            </a:r>
            <a:endParaRPr lang="en-GB" sz="1400" i="1" dirty="0"/>
          </a:p>
          <a:p>
            <a:endParaRPr lang="en-GB" sz="1400" i="1" dirty="0"/>
          </a:p>
          <a:p>
            <a:endParaRPr lang="en-GB" sz="1350" dirty="0"/>
          </a:p>
          <a:p>
            <a:endParaRPr lang="en-GB" sz="1350" dirty="0"/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1153458" y="427038"/>
            <a:ext cx="7965175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dirty="0" smtClean="0"/>
              <a:t>Source – what’s solved </a:t>
            </a:r>
            <a:endParaRPr lang="en-GB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830" y="4158060"/>
            <a:ext cx="3515873" cy="263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50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0"/>
            <a:ext cx="7965175" cy="747654"/>
          </a:xfrm>
        </p:spPr>
        <p:txBody>
          <a:bodyPr/>
          <a:lstStyle/>
          <a:p>
            <a:r>
              <a:rPr lang="en-GB" dirty="0" smtClean="0"/>
              <a:t>Source – what still needs attention</a:t>
            </a:r>
            <a:endParaRPr lang="en-GB" dirty="0"/>
          </a:p>
        </p:txBody>
      </p:sp>
      <p:pic>
        <p:nvPicPr>
          <p:cNvPr id="4" name="Picture 2" descr="http://elogbook.cern.ch/eLogbook/attach_reader?attach_id=14966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25" y="1163914"/>
            <a:ext cx="3795624" cy="265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" y="3820851"/>
            <a:ext cx="38896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Mismatch </a:t>
            </a:r>
            <a:r>
              <a:rPr lang="en-GB" sz="2000" b="1" dirty="0"/>
              <a:t>between the source and </a:t>
            </a:r>
            <a:r>
              <a:rPr lang="en-GB" sz="2000" b="1" dirty="0" smtClean="0"/>
              <a:t>LEBT: Beam losses already </a:t>
            </a:r>
            <a:r>
              <a:rPr lang="en-GB" sz="2000" b="1" dirty="0"/>
              <a:t>in the first </a:t>
            </a:r>
            <a:r>
              <a:rPr lang="en-GB" sz="2000" b="1" dirty="0" smtClean="0"/>
              <a:t>solenoid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C00000"/>
                </a:solidFill>
              </a:rPr>
              <a:t>Increase of the </a:t>
            </a:r>
            <a:r>
              <a:rPr lang="en-GB" dirty="0" err="1" smtClean="0">
                <a:solidFill>
                  <a:srgbClr val="C00000"/>
                </a:solidFill>
              </a:rPr>
              <a:t>Einzel</a:t>
            </a:r>
            <a:r>
              <a:rPr lang="en-GB" dirty="0" smtClean="0">
                <a:solidFill>
                  <a:srgbClr val="C00000"/>
                </a:solidFill>
              </a:rPr>
              <a:t> lens strength</a:t>
            </a:r>
            <a:r>
              <a:rPr lang="en-GB" dirty="0" smtClean="0"/>
              <a:t> beyond today’s nominal voltage </a:t>
            </a:r>
            <a:r>
              <a:rPr lang="en-GB" dirty="0"/>
              <a:t>holding capability </a:t>
            </a:r>
            <a:r>
              <a:rPr lang="en-GB" dirty="0" smtClean="0"/>
              <a:t>(35 kV)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Modification of the dynamics </a:t>
            </a:r>
            <a:r>
              <a:rPr lang="en-GB" dirty="0"/>
              <a:t>in the </a:t>
            </a:r>
            <a:r>
              <a:rPr lang="en-GB" dirty="0" smtClean="0"/>
              <a:t>solenoid</a:t>
            </a:r>
            <a:r>
              <a:rPr lang="en-GB" dirty="0" smtClean="0"/>
              <a:t>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influence on emittance/intensity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2218" y="739036"/>
            <a:ext cx="4739275" cy="31083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04724" y="3794321"/>
            <a:ext cx="473927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74625" algn="l"/>
              </a:tabLst>
            </a:pPr>
            <a:r>
              <a:rPr lang="en-GB" sz="2000" b="1" dirty="0" smtClean="0"/>
              <a:t>The emittance  of the beam from the source exceeds </a:t>
            </a:r>
            <a:r>
              <a:rPr lang="en-GB" sz="2000" b="1" dirty="0"/>
              <a:t>the RFQ </a:t>
            </a:r>
            <a:r>
              <a:rPr lang="en-GB" sz="2000" b="1" dirty="0" smtClean="0"/>
              <a:t>acceptance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geometry </a:t>
            </a:r>
            <a:r>
              <a:rPr lang="en-GB" sz="2000" dirty="0">
                <a:solidFill>
                  <a:srgbClr val="C00000"/>
                </a:solidFill>
              </a:rPr>
              <a:t>of </a:t>
            </a:r>
            <a:r>
              <a:rPr lang="en-GB" sz="2000" dirty="0" smtClean="0">
                <a:solidFill>
                  <a:srgbClr val="C00000"/>
                </a:solidFill>
              </a:rPr>
              <a:t>the extraction system </a:t>
            </a:r>
            <a:endParaRPr lang="en-GB" sz="200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Extraction system defines the emittance of the beam entering the LEBT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Theoretical/computational prediction still to be refined and compared to results on the test stand. Complexity includes effect of the extraction system on the plasma and the dynamic of the co-extracted electrons which are dumped in this region. </a:t>
            </a:r>
          </a:p>
        </p:txBody>
      </p:sp>
    </p:spTree>
    <p:extLst>
      <p:ext uri="{BB962C8B-B14F-4D97-AF65-F5344CB8AC3E}">
        <p14:creationId xmlns:p14="http://schemas.microsoft.com/office/powerpoint/2010/main" val="161244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42" r="53014" b="4264"/>
          <a:stretch/>
        </p:blipFill>
        <p:spPr>
          <a:xfrm>
            <a:off x="282074" y="944432"/>
            <a:ext cx="4534550" cy="23929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source and pre-injector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83673" y="1241918"/>
            <a:ext cx="685800" cy="507831"/>
          </a:xfrm>
          <a:prstGeom prst="rect">
            <a:avLst/>
          </a:prstGeom>
          <a:noFill/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GB" sz="1350" dirty="0"/>
              <a:t>45 </a:t>
            </a:r>
            <a:r>
              <a:rPr lang="en-GB" sz="1350" dirty="0" err="1"/>
              <a:t>keV</a:t>
            </a:r>
            <a:endParaRPr lang="en-GB" sz="1350" dirty="0"/>
          </a:p>
          <a:p>
            <a:r>
              <a:rPr lang="en-GB" sz="1350" dirty="0"/>
              <a:t>BCT1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82197" y="999544"/>
            <a:ext cx="685800" cy="50783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350" dirty="0"/>
              <a:t>3MeV BCT2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069473" y="1726666"/>
            <a:ext cx="304801" cy="455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910973" y="1484291"/>
            <a:ext cx="241300" cy="242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994827"/>
              </p:ext>
            </p:extLst>
          </p:nvPr>
        </p:nvGraphicFramePr>
        <p:xfrm>
          <a:off x="5071789" y="1076323"/>
          <a:ext cx="363928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9640"/>
                <a:gridCol w="181964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Current at 3 MeV</a:t>
                      </a:r>
                      <a:r>
                        <a:rPr lang="en-GB" baseline="0" dirty="0" smtClean="0"/>
                        <a:t> before chopping 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Obtained LINAC4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 </a:t>
                      </a:r>
                      <a:r>
                        <a:rPr lang="en-GB" dirty="0" smtClean="0"/>
                        <a:t>mA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Nominal LIU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 mA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Beyond LIU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60 mA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01275"/>
              </p:ext>
            </p:extLst>
          </p:nvPr>
        </p:nvGraphicFramePr>
        <p:xfrm>
          <a:off x="32059" y="3318052"/>
          <a:ext cx="9144001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601869"/>
                <a:gridCol w="2177676"/>
                <a:gridCol w="1280160"/>
                <a:gridCol w="225549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Issue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Action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Expected schedule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current</a:t>
                      </a:r>
                      <a:r>
                        <a:rPr lang="en-GB" baseline="0" dirty="0" smtClean="0"/>
                        <a:t>  at 3MeV 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Impact on LIU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Mismatch </a:t>
                      </a:r>
                    </a:p>
                    <a:p>
                      <a:r>
                        <a:rPr lang="en-GB" dirty="0" smtClean="0"/>
                        <a:t>Source – LEBT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35-40</a:t>
                      </a:r>
                      <a:r>
                        <a:rPr lang="en-GB" baseline="0" dirty="0" smtClean="0"/>
                        <a:t> kV p</a:t>
                      </a:r>
                      <a:r>
                        <a:rPr lang="en-GB" dirty="0" smtClean="0"/>
                        <a:t>ulsed </a:t>
                      </a:r>
                      <a:r>
                        <a:rPr lang="en-GB" dirty="0" err="1" smtClean="0"/>
                        <a:t>Einzel</a:t>
                      </a:r>
                      <a:r>
                        <a:rPr lang="en-GB" dirty="0" smtClean="0"/>
                        <a:t> lens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Test stand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results by March 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 mA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More L4-to-PSB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injection turns. </a:t>
                      </a:r>
                    </a:p>
                    <a:p>
                      <a:r>
                        <a:rPr lang="en-GB" sz="1600" dirty="0" smtClean="0"/>
                        <a:t>(V. Forte+ E.</a:t>
                      </a:r>
                      <a:r>
                        <a:rPr lang="en-GB" sz="1600" baseline="0" dirty="0" smtClean="0"/>
                        <a:t> Benedetto)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Emittance from the source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Optimize Extraction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New extraction r</a:t>
                      </a:r>
                      <a:r>
                        <a:rPr lang="en-GB" baseline="0" dirty="0" smtClean="0"/>
                        <a:t>esults by May 2016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35-40 mA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smtClean="0"/>
                        <a:t>Mismatch Source-LEBT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 smtClean="0"/>
                        <a:t>New LEBT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 smtClean="0"/>
                        <a:t>from 2017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 smtClean="0"/>
                        <a:t>45 mA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smtClean="0"/>
                        <a:t>Number of particles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 smtClean="0"/>
                        <a:t>New plasma generator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 smtClean="0"/>
                        <a:t>60 mA 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smtClean="0"/>
                        <a:t>Non LIU  </a:t>
                      </a:r>
                    </a:p>
                    <a:p>
                      <a:endParaRPr lang="en-GB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660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 and planning  for 2016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921507"/>
            <a:ext cx="9144002" cy="164604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5-Point Star 5"/>
          <p:cNvSpPr/>
          <p:nvPr/>
        </p:nvSpPr>
        <p:spPr>
          <a:xfrm>
            <a:off x="3347883" y="3480772"/>
            <a:ext cx="144000" cy="144000"/>
          </a:xfrm>
          <a:prstGeom prst="star5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5-Point Star 6"/>
          <p:cNvSpPr/>
          <p:nvPr/>
        </p:nvSpPr>
        <p:spPr>
          <a:xfrm>
            <a:off x="8029145" y="3480772"/>
            <a:ext cx="144000" cy="144000"/>
          </a:xfrm>
          <a:prstGeom prst="star5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5-Point Star 7"/>
          <p:cNvSpPr/>
          <p:nvPr/>
        </p:nvSpPr>
        <p:spPr>
          <a:xfrm>
            <a:off x="6984408" y="3728040"/>
            <a:ext cx="144000" cy="144000"/>
          </a:xfrm>
          <a:prstGeom prst="star5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607000" y="2623234"/>
            <a:ext cx="16257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</a:rPr>
              <a:t>c</a:t>
            </a:r>
            <a:r>
              <a:rPr lang="en-US" sz="1100" dirty="0" smtClean="0">
                <a:solidFill>
                  <a:srgbClr val="000000"/>
                </a:solidFill>
              </a:rPr>
              <a:t>ompletion at </a:t>
            </a:r>
            <a:r>
              <a:rPr lang="en-US" sz="1100" b="1" dirty="0" smtClean="0">
                <a:solidFill>
                  <a:srgbClr val="000000"/>
                </a:solidFill>
              </a:rPr>
              <a:t>100 MeV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10" name="Straight Connector 9"/>
          <p:cNvCxnSpPr>
            <a:stCxn id="6" idx="0"/>
            <a:endCxn id="9" idx="2"/>
          </p:cNvCxnSpPr>
          <p:nvPr/>
        </p:nvCxnSpPr>
        <p:spPr>
          <a:xfrm flipV="1">
            <a:off x="3419883" y="2884844"/>
            <a:ext cx="0" cy="59592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288262" y="2618409"/>
            <a:ext cx="16257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</a:rPr>
              <a:t>c</a:t>
            </a:r>
            <a:r>
              <a:rPr lang="en-US" sz="1100" dirty="0" smtClean="0">
                <a:solidFill>
                  <a:srgbClr val="000000"/>
                </a:solidFill>
              </a:rPr>
              <a:t>ompletion at </a:t>
            </a:r>
            <a:r>
              <a:rPr lang="en-US" sz="1100" b="1" dirty="0" smtClean="0">
                <a:solidFill>
                  <a:srgbClr val="000000"/>
                </a:solidFill>
              </a:rPr>
              <a:t>160 MeV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>
            <a:stCxn id="7" idx="0"/>
            <a:endCxn id="11" idx="2"/>
          </p:cNvCxnSpPr>
          <p:nvPr/>
        </p:nvCxnSpPr>
        <p:spPr>
          <a:xfrm flipV="1">
            <a:off x="8101145" y="2880019"/>
            <a:ext cx="0" cy="60075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88705" y="2356799"/>
            <a:ext cx="1940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Start of the Half sector test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14" name="Straight Connector 13"/>
          <p:cNvCxnSpPr>
            <a:stCxn id="8" idx="0"/>
            <a:endCxn id="13" idx="2"/>
          </p:cNvCxnSpPr>
          <p:nvPr/>
        </p:nvCxnSpPr>
        <p:spPr>
          <a:xfrm flipV="1">
            <a:off x="7056408" y="2618409"/>
            <a:ext cx="2517" cy="110963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08395" y="2629317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Today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16" name="Straight Connector 15"/>
          <p:cNvCxnSpPr>
            <a:endCxn id="15" idx="2"/>
          </p:cNvCxnSpPr>
          <p:nvPr/>
        </p:nvCxnSpPr>
        <p:spPr>
          <a:xfrm flipV="1">
            <a:off x="697096" y="2890927"/>
            <a:ext cx="0" cy="1351847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5-Point Star 19"/>
          <p:cNvSpPr/>
          <p:nvPr/>
        </p:nvSpPr>
        <p:spPr>
          <a:xfrm>
            <a:off x="-68719" y="3485907"/>
            <a:ext cx="144000" cy="144000"/>
          </a:xfrm>
          <a:prstGeom prst="star5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3281" y="2346963"/>
            <a:ext cx="12191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</a:rPr>
              <a:t>ready at 50 MeV</a:t>
            </a:r>
            <a:endParaRPr lang="en-GB" sz="1100" b="1" dirty="0">
              <a:solidFill>
                <a:srgbClr val="000000"/>
              </a:solidFill>
            </a:endParaRPr>
          </a:p>
        </p:txBody>
      </p:sp>
      <p:cxnSp>
        <p:nvCxnSpPr>
          <p:cNvPr id="22" name="Straight Connector 21"/>
          <p:cNvCxnSpPr>
            <a:stCxn id="20" idx="0"/>
            <a:endCxn id="21" idx="1"/>
          </p:cNvCxnSpPr>
          <p:nvPr/>
        </p:nvCxnSpPr>
        <p:spPr>
          <a:xfrm flipV="1">
            <a:off x="3281" y="2477768"/>
            <a:ext cx="0" cy="100813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03200" y="4567553"/>
            <a:ext cx="81652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100 </a:t>
            </a:r>
            <a:r>
              <a:rPr lang="en-GB" dirty="0"/>
              <a:t>M</a:t>
            </a:r>
            <a:r>
              <a:rPr lang="en-GB" dirty="0" smtClean="0"/>
              <a:t>eV beam : </a:t>
            </a:r>
          </a:p>
          <a:p>
            <a:r>
              <a:rPr lang="en-GB" dirty="0"/>
              <a:t>	</a:t>
            </a:r>
            <a:r>
              <a:rPr lang="en-GB" dirty="0" smtClean="0"/>
              <a:t>need all CCDTL conditioned </a:t>
            </a:r>
          </a:p>
          <a:p>
            <a:r>
              <a:rPr lang="en-GB" dirty="0"/>
              <a:t>	</a:t>
            </a:r>
            <a:r>
              <a:rPr lang="en-GB" dirty="0" smtClean="0"/>
              <a:t>need LLRF system </a:t>
            </a:r>
          </a:p>
          <a:p>
            <a:r>
              <a:rPr lang="en-GB" dirty="0" smtClean="0"/>
              <a:t>For 160MeV Beam :</a:t>
            </a:r>
          </a:p>
          <a:p>
            <a:r>
              <a:rPr lang="en-GB" dirty="0"/>
              <a:t>	</a:t>
            </a:r>
            <a:r>
              <a:rPr lang="en-GB" dirty="0" smtClean="0"/>
              <a:t>need all PIMS delivered/fitted and conditioned</a:t>
            </a:r>
          </a:p>
          <a:p>
            <a:r>
              <a:rPr lang="en-GB" dirty="0"/>
              <a:t>	</a:t>
            </a:r>
            <a:r>
              <a:rPr lang="en-GB" dirty="0" smtClean="0"/>
              <a:t>need LLRF </a:t>
            </a:r>
          </a:p>
          <a:p>
            <a:r>
              <a:rPr lang="en-GB" dirty="0" smtClean="0"/>
              <a:t>For the Half Sector Test:</a:t>
            </a:r>
          </a:p>
          <a:p>
            <a:r>
              <a:rPr lang="en-GB" dirty="0"/>
              <a:t>	</a:t>
            </a:r>
            <a:r>
              <a:rPr lang="en-GB" dirty="0" smtClean="0"/>
              <a:t>all the hardware on the LINAc4 side is in place</a:t>
            </a:r>
          </a:p>
          <a:p>
            <a:endParaRPr lang="en-GB" dirty="0" smtClean="0"/>
          </a:p>
          <a:p>
            <a:r>
              <a:rPr lang="en-GB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699890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Backup for LINAC2 : protons at 50MeV from L4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521276"/>
            <a:ext cx="8763034" cy="4745691"/>
          </a:xfrm>
        </p:spPr>
        <p:txBody>
          <a:bodyPr>
            <a:normAutofit/>
          </a:bodyPr>
          <a:lstStyle/>
          <a:p>
            <a:r>
              <a:rPr lang="en-GB" u="sng" dirty="0" smtClean="0"/>
              <a:t>Readiness</a:t>
            </a:r>
            <a:r>
              <a:rPr lang="en-GB" dirty="0" smtClean="0"/>
              <a:t> :</a:t>
            </a:r>
            <a:r>
              <a:rPr lang="en-GB" dirty="0"/>
              <a:t>	</a:t>
            </a:r>
            <a:endParaRPr lang="en-GB" dirty="0" smtClean="0"/>
          </a:p>
          <a:p>
            <a:r>
              <a:rPr lang="en-GB" dirty="0"/>
              <a:t>	A</a:t>
            </a:r>
            <a:r>
              <a:rPr lang="en-GB" dirty="0" smtClean="0"/>
              <a:t>ll hardware to connect  is ready (blank vacuum chambers…) </a:t>
            </a:r>
          </a:p>
          <a:p>
            <a:r>
              <a:rPr lang="en-GB" dirty="0"/>
              <a:t>	</a:t>
            </a:r>
            <a:r>
              <a:rPr lang="en-GB" dirty="0" smtClean="0"/>
              <a:t>Proton source : a source is ready, optimised one to be designed. </a:t>
            </a:r>
          </a:p>
          <a:p>
            <a:r>
              <a:rPr lang="en-GB" dirty="0"/>
              <a:t>	</a:t>
            </a:r>
            <a:r>
              <a:rPr lang="en-GB" dirty="0" smtClean="0"/>
              <a:t>Reposition BHZ20 </a:t>
            </a:r>
            <a:endParaRPr lang="en-GB" dirty="0"/>
          </a:p>
          <a:p>
            <a:r>
              <a:rPr lang="en-GB" u="sng" dirty="0" smtClean="0"/>
              <a:t>Time for emergency connection </a:t>
            </a:r>
            <a:r>
              <a:rPr lang="en-GB" dirty="0" smtClean="0"/>
              <a:t>: between two months and two weeks depending at what moment in the L4 commissioning stage. </a:t>
            </a:r>
          </a:p>
          <a:p>
            <a:endParaRPr lang="en-GB" dirty="0"/>
          </a:p>
          <a:p>
            <a:r>
              <a:rPr lang="en-GB" u="sng" dirty="0" smtClean="0"/>
              <a:t>Expected PBS performance </a:t>
            </a:r>
            <a:r>
              <a:rPr lang="en-GB" dirty="0" smtClean="0"/>
              <a:t>: 75% of the present performance for the LHC beam.  (</a:t>
            </a:r>
            <a:r>
              <a:rPr lang="en-US" altLang="en-US" sz="1600" b="1" dirty="0">
                <a:solidFill>
                  <a:srgbClr val="660033"/>
                </a:solidFill>
                <a:latin typeface="Arial" panose="020B0604020202020204" pitchFamily="34" charset="0"/>
              </a:rPr>
              <a:t>CERN-ATS-Note-2012-047 PERF</a:t>
            </a:r>
            <a:r>
              <a:rPr lang="en-US" altLang="en-US" sz="1600" dirty="0">
                <a:solidFill>
                  <a:srgbClr val="BDBDBD"/>
                </a:solidFill>
                <a:latin typeface="Arial" panose="020B0604020202020204" pitchFamily="34" charset="0"/>
              </a:rPr>
              <a:t>. </a:t>
            </a:r>
            <a:r>
              <a:rPr lang="en-US" altLang="en-US" sz="1600" dirty="0" smtClean="0">
                <a:latin typeface="Arial" panose="020B0604020202020204" pitchFamily="34" charset="0"/>
              </a:rPr>
              <a:t>– 2012</a:t>
            </a:r>
            <a:r>
              <a:rPr lang="en-US" altLang="en-US" dirty="0" smtClean="0">
                <a:latin typeface="Arial" panose="020B0604020202020204" pitchFamily="34" charset="0"/>
              </a:rPr>
              <a:t>)</a:t>
            </a:r>
            <a:endParaRPr lang="en-GB" dirty="0" smtClean="0"/>
          </a:p>
          <a:p>
            <a:endParaRPr lang="en-GB" dirty="0" smtClean="0"/>
          </a:p>
          <a:p>
            <a:r>
              <a:rPr lang="en-GB" u="sng" dirty="0" smtClean="0"/>
              <a:t>Unwanted side effects </a:t>
            </a:r>
            <a:r>
              <a:rPr lang="en-GB" dirty="0" smtClean="0"/>
              <a:t>: </a:t>
            </a:r>
          </a:p>
          <a:p>
            <a:r>
              <a:rPr lang="en-GB" dirty="0"/>
              <a:t>	</a:t>
            </a:r>
            <a:r>
              <a:rPr lang="en-GB" dirty="0" smtClean="0"/>
              <a:t>incompatible with Half Sector Test</a:t>
            </a:r>
          </a:p>
          <a:p>
            <a:r>
              <a:rPr lang="en-GB" dirty="0"/>
              <a:t>	</a:t>
            </a:r>
            <a:r>
              <a:rPr lang="en-GB" dirty="0" smtClean="0"/>
              <a:t>will delay the commissioning to 160MeV and H- operation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03200" y="1022292"/>
            <a:ext cx="8763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In case of a unrepairable failure of LINAC2 the </a:t>
            </a:r>
            <a:r>
              <a:rPr lang="en-GB" sz="1600" dirty="0" err="1" smtClean="0"/>
              <a:t>PSBooster</a:t>
            </a:r>
            <a:r>
              <a:rPr lang="en-GB" sz="1600" dirty="0" smtClean="0"/>
              <a:t> could be filled with protons from LINAC4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13184"/>
            <a:ext cx="2167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685099"/>
      </p:ext>
    </p:extLst>
  </p:cSld>
  <p:clrMapOvr>
    <a:masterClrMapping/>
  </p:clrMapOvr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7604</TotalTime>
  <Words>1549</Words>
  <Application>Microsoft Office PowerPoint</Application>
  <PresentationFormat>On-screen Show (4:3)</PresentationFormat>
  <Paragraphs>382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Lucida Grande</vt:lpstr>
      <vt:lpstr>Tahoma</vt:lpstr>
      <vt:lpstr>Times New Roman</vt:lpstr>
      <vt:lpstr>Wingdings</vt:lpstr>
      <vt:lpstr>LIU_PowerPoint_Template</vt:lpstr>
      <vt:lpstr>PowerPoint Presentation</vt:lpstr>
      <vt:lpstr>LINAC4: 2015 Progress, Lessons and Implications on the Performance Reach and Options</vt:lpstr>
      <vt:lpstr>Status of commissioning / installation</vt:lpstr>
      <vt:lpstr>50 MeV commissioning : 20mA in 0.45 mm mrad rms  </vt:lpstr>
      <vt:lpstr>                                                   </vt:lpstr>
      <vt:lpstr>Source – what still needs attention</vt:lpstr>
      <vt:lpstr>source and pre-injector</vt:lpstr>
      <vt:lpstr>Next steps and planning  for 2016</vt:lpstr>
      <vt:lpstr>Backup for LINAC2 : protons at 50MeV from L4</vt:lpstr>
      <vt:lpstr>Spare RFQ – risk analysis completed</vt:lpstr>
      <vt:lpstr>Summary </vt:lpstr>
      <vt:lpstr>PowerPoint Presentation</vt:lpstr>
      <vt:lpstr>PowerPoint Presentation</vt:lpstr>
      <vt:lpstr>List of activities and draft schedules of LS2</vt:lpstr>
      <vt:lpstr>PowerPoint Presentation</vt:lpstr>
      <vt:lpstr>Risk rating</vt:lpstr>
      <vt:lpstr>Source – what still needs attention</vt:lpstr>
      <vt:lpstr>Source – what still needs attention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Alessandra Lombardi</cp:lastModifiedBy>
  <cp:revision>92</cp:revision>
  <dcterms:created xsi:type="dcterms:W3CDTF">2011-05-16T09:28:26Z</dcterms:created>
  <dcterms:modified xsi:type="dcterms:W3CDTF">2016-01-27T09:54:03Z</dcterms:modified>
</cp:coreProperties>
</file>